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57" r:id="rId5"/>
    <p:sldId id="263" r:id="rId6"/>
    <p:sldId id="259" r:id="rId7"/>
    <p:sldId id="266" r:id="rId8"/>
    <p:sldId id="267" r:id="rId9"/>
    <p:sldId id="268" r:id="rId10"/>
    <p:sldId id="264" r:id="rId11"/>
    <p:sldId id="260"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FB68CF-6274-42C1-B2B0-3F2382E4331F}"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2649841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FB68CF-6274-42C1-B2B0-3F2382E4331F}"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3008995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FB68CF-6274-42C1-B2B0-3F2382E4331F}"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859744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FB68CF-6274-42C1-B2B0-3F2382E4331F}"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3584485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FB68CF-6274-42C1-B2B0-3F2382E4331F}" type="datetimeFigureOut">
              <a:rPr lang="en-US" smtClean="0"/>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3942925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FB68CF-6274-42C1-B2B0-3F2382E4331F}"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1392071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FB68CF-6274-42C1-B2B0-3F2382E4331F}" type="datetimeFigureOut">
              <a:rPr lang="en-US" smtClean="0"/>
              <a:t>4/19/2017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500209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FB68CF-6274-42C1-B2B0-3F2382E4331F}" type="datetimeFigureOut">
              <a:rPr lang="en-US" smtClean="0"/>
              <a:t>4/19/2017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426517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FB68CF-6274-42C1-B2B0-3F2382E4331F}" type="datetimeFigureOut">
              <a:rPr lang="en-US" smtClean="0"/>
              <a:t>4/19/2017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90059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FB68CF-6274-42C1-B2B0-3F2382E4331F}"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30550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FB68CF-6274-42C1-B2B0-3F2382E4331F}" type="datetimeFigureOut">
              <a:rPr lang="en-US" smtClean="0"/>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033396-281E-4119-A5DE-D08505375326}" type="slidenum">
              <a:rPr lang="en-US" smtClean="0"/>
              <a:t>‹#›</a:t>
            </a:fld>
            <a:endParaRPr lang="en-US"/>
          </a:p>
        </p:txBody>
      </p:sp>
    </p:spTree>
    <p:extLst>
      <p:ext uri="{BB962C8B-B14F-4D97-AF65-F5344CB8AC3E}">
        <p14:creationId xmlns:p14="http://schemas.microsoft.com/office/powerpoint/2010/main" val="1689642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FB68CF-6274-42C1-B2B0-3F2382E4331F}" type="datetimeFigureOut">
              <a:rPr lang="en-US" smtClean="0"/>
              <a:t>4/19/2017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033396-281E-4119-A5DE-D08505375326}" type="slidenum">
              <a:rPr lang="en-US" smtClean="0"/>
              <a:t>‹#›</a:t>
            </a:fld>
            <a:endParaRPr lang="en-US"/>
          </a:p>
        </p:txBody>
      </p:sp>
    </p:spTree>
    <p:extLst>
      <p:ext uri="{BB962C8B-B14F-4D97-AF65-F5344CB8AC3E}">
        <p14:creationId xmlns:p14="http://schemas.microsoft.com/office/powerpoint/2010/main" val="1588795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ar-SA" sz="5300" b="1" dirty="0" smtClean="0"/>
              <a:t>المبحث السادس : مناهج التفسير</a:t>
            </a:r>
            <a:r>
              <a:rPr lang="ar-SA" dirty="0" smtClean="0"/>
              <a:t> </a:t>
            </a:r>
            <a:br>
              <a:rPr lang="ar-SA" dirty="0" smtClean="0"/>
            </a:br>
            <a:endParaRPr lang="en-US" dirty="0"/>
          </a:p>
        </p:txBody>
      </p:sp>
      <p:sp>
        <p:nvSpPr>
          <p:cNvPr id="3" name="Subtitle 2"/>
          <p:cNvSpPr>
            <a:spLocks noGrp="1"/>
          </p:cNvSpPr>
          <p:nvPr>
            <p:ph type="subTitle" idx="1"/>
          </p:nvPr>
        </p:nvSpPr>
        <p:spPr/>
        <p:txBody>
          <a:bodyPr/>
          <a:lstStyle/>
          <a:p>
            <a:r>
              <a:rPr lang="ar-SA" sz="4000" b="1" dirty="0" smtClean="0">
                <a:solidFill>
                  <a:schemeClr val="tx1"/>
                </a:solidFill>
                <a:cs typeface="Traditional Arabic" pitchFamily="2" charset="-78"/>
              </a:rPr>
              <a:t>أولا : منهج التفسير بالمأثور : </a:t>
            </a:r>
            <a:r>
              <a:rPr lang="ar-SA" b="1" dirty="0" smtClean="0">
                <a:solidFill>
                  <a:srgbClr val="00B0F0"/>
                </a:solidFill>
                <a:cs typeface="Traditional Arabic" pitchFamily="2" charset="-78"/>
              </a:rPr>
              <a:t>وسبق الحديث عنه</a:t>
            </a:r>
            <a:endParaRPr lang="en-US" dirty="0">
              <a:solidFill>
                <a:srgbClr val="00B0F0"/>
              </a:solidFill>
            </a:endParaRPr>
          </a:p>
        </p:txBody>
      </p:sp>
    </p:spTree>
    <p:extLst>
      <p:ext uri="{BB962C8B-B14F-4D97-AF65-F5344CB8AC3E}">
        <p14:creationId xmlns:p14="http://schemas.microsoft.com/office/powerpoint/2010/main" val="29693798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305800" cy="5516563"/>
          </a:xfrm>
        </p:spPr>
        <p:txBody>
          <a:bodyPr>
            <a:normAutofit lnSpcReduction="10000"/>
          </a:bodyPr>
          <a:lstStyle/>
          <a:p>
            <a:pPr marL="0" indent="0" algn="r" rtl="1">
              <a:buNone/>
            </a:pPr>
            <a:r>
              <a:rPr lang="ar-SA" b="1" dirty="0" smtClean="0">
                <a:solidFill>
                  <a:srgbClr val="00B050"/>
                </a:solidFill>
              </a:rPr>
              <a:t>خامسا</a:t>
            </a:r>
            <a:r>
              <a:rPr lang="ar-SA" b="1" dirty="0">
                <a:solidFill>
                  <a:srgbClr val="00B050"/>
                </a:solidFill>
              </a:rPr>
              <a:t>: </a:t>
            </a:r>
            <a:r>
              <a:rPr lang="ar-SA" b="1" dirty="0" smtClean="0">
                <a:solidFill>
                  <a:srgbClr val="00B050"/>
                </a:solidFill>
              </a:rPr>
              <a:t>منهج التفسير </a:t>
            </a:r>
            <a:r>
              <a:rPr lang="ar-SA" b="1" dirty="0" smtClean="0">
                <a:solidFill>
                  <a:srgbClr val="00B050"/>
                </a:solidFill>
              </a:rPr>
              <a:t>العقلي:</a:t>
            </a:r>
            <a:r>
              <a:rPr lang="ar-SA" sz="2800" b="1" dirty="0" smtClean="0">
                <a:solidFill>
                  <a:srgbClr val="00B050"/>
                </a:solidFill>
              </a:rPr>
              <a:t> </a:t>
            </a:r>
            <a:r>
              <a:rPr lang="ar-SA" sz="2800" dirty="0" smtClean="0">
                <a:solidFill>
                  <a:srgbClr val="00B050"/>
                </a:solidFill>
              </a:rPr>
              <a:t>سبق الحديث عنه في </a:t>
            </a:r>
            <a:r>
              <a:rPr lang="ar-SA" sz="2800" dirty="0" smtClean="0">
                <a:solidFill>
                  <a:srgbClr val="00B050"/>
                </a:solidFill>
              </a:rPr>
              <a:t>التفسير بالرأي.</a:t>
            </a:r>
            <a:endParaRPr lang="ar-SA" sz="2800" dirty="0" smtClean="0">
              <a:solidFill>
                <a:srgbClr val="00B050"/>
              </a:solidFill>
            </a:endParaRPr>
          </a:p>
          <a:p>
            <a:pPr marL="0" indent="0" algn="r" rtl="1">
              <a:buNone/>
            </a:pPr>
            <a:r>
              <a:rPr lang="ar-SA" b="1" dirty="0"/>
              <a:t>س</a:t>
            </a:r>
            <a:r>
              <a:rPr lang="ar-SA" b="1" dirty="0" smtClean="0"/>
              <a:t>ادسا </a:t>
            </a:r>
            <a:r>
              <a:rPr lang="ar-SA" b="1" dirty="0" smtClean="0"/>
              <a:t>: منهج التفسير الاجتماعي </a:t>
            </a:r>
            <a:r>
              <a:rPr lang="ar-SA" b="1" dirty="0" smtClean="0"/>
              <a:t>:</a:t>
            </a:r>
          </a:p>
          <a:p>
            <a:pPr marL="0" indent="0" algn="r" rtl="1">
              <a:buNone/>
            </a:pPr>
            <a:r>
              <a:rPr lang="ar-SA" b="1" dirty="0"/>
              <a:t> </a:t>
            </a:r>
            <a:r>
              <a:rPr lang="ar-SA" b="1" dirty="0" smtClean="0"/>
              <a:t>اتجه طائفة من المفسرين إلى القرآن الكريم لعلاج مشكلات مجتمعاتهم وتوسعوا في تفسير وبيان الآيات المتعلقة بهذا الجانب فاصطبغت تفاسيرهم بهذه الصبغة.</a:t>
            </a:r>
          </a:p>
          <a:p>
            <a:pPr marL="0" indent="0" algn="r" rtl="1">
              <a:buNone/>
            </a:pPr>
            <a:r>
              <a:rPr lang="ar-SA" b="1" dirty="0" smtClean="0">
                <a:solidFill>
                  <a:srgbClr val="C00000"/>
                </a:solidFill>
              </a:rPr>
              <a:t>ومن المؤلفات فيه:</a:t>
            </a:r>
          </a:p>
          <a:p>
            <a:pPr marL="0" indent="0" algn="r" rtl="1">
              <a:buNone/>
            </a:pPr>
            <a:r>
              <a:rPr lang="ar-SA" b="1" dirty="0" smtClean="0">
                <a:solidFill>
                  <a:srgbClr val="C00000"/>
                </a:solidFill>
              </a:rPr>
              <a:t>1-تفسير المنار: محمد رشيد رضا.</a:t>
            </a:r>
          </a:p>
          <a:p>
            <a:pPr marL="0" indent="0" algn="r" rtl="1">
              <a:buNone/>
            </a:pPr>
            <a:r>
              <a:rPr lang="ar-SA" b="1" dirty="0" smtClean="0">
                <a:solidFill>
                  <a:srgbClr val="C00000"/>
                </a:solidFill>
              </a:rPr>
              <a:t>2- تفسير المراغي: أحمد مصطفى المراغي.</a:t>
            </a:r>
          </a:p>
          <a:p>
            <a:pPr marL="0" indent="0" algn="r" rtl="1">
              <a:buNone/>
            </a:pPr>
            <a:r>
              <a:rPr lang="ar-SA" b="1" dirty="0" smtClean="0">
                <a:solidFill>
                  <a:srgbClr val="C00000"/>
                </a:solidFill>
              </a:rPr>
              <a:t>3- صفوة </a:t>
            </a:r>
            <a:r>
              <a:rPr lang="ar-SA" b="1" dirty="0">
                <a:solidFill>
                  <a:srgbClr val="C00000"/>
                </a:solidFill>
              </a:rPr>
              <a:t>ا</a:t>
            </a:r>
            <a:r>
              <a:rPr lang="ar-SA" b="1" dirty="0" smtClean="0">
                <a:solidFill>
                  <a:srgbClr val="C00000"/>
                </a:solidFill>
              </a:rPr>
              <a:t>لآثار والمفاهيم: عبد الرحمن الدوسري.</a:t>
            </a:r>
          </a:p>
          <a:p>
            <a:pPr marL="0" indent="0" algn="r" rtl="1">
              <a:buNone/>
            </a:pPr>
            <a:r>
              <a:rPr lang="ar-SA" b="1" dirty="0" smtClean="0">
                <a:solidFill>
                  <a:srgbClr val="C00000"/>
                </a:solidFill>
              </a:rPr>
              <a:t>4- في ظلال القرآن: سيد قطب.</a:t>
            </a:r>
            <a:endParaRPr lang="en-US" b="1" dirty="0">
              <a:solidFill>
                <a:srgbClr val="C00000"/>
              </a:solidFill>
            </a:endParaRPr>
          </a:p>
        </p:txBody>
      </p:sp>
    </p:spTree>
    <p:extLst>
      <p:ext uri="{BB962C8B-B14F-4D97-AF65-F5344CB8AC3E}">
        <p14:creationId xmlns:p14="http://schemas.microsoft.com/office/powerpoint/2010/main" val="1830869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8" name="Text Box 4"/>
          <p:cNvSpPr txBox="1">
            <a:spLocks noChangeArrowheads="1"/>
          </p:cNvSpPr>
          <p:nvPr/>
        </p:nvSpPr>
        <p:spPr bwMode="auto">
          <a:xfrm>
            <a:off x="457200" y="765175"/>
            <a:ext cx="8229600"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ar-SA" sz="3200" b="1" dirty="0" smtClean="0">
                <a:cs typeface="Traditional Arabic" pitchFamily="2" charset="-78"/>
              </a:rPr>
              <a:t>سابعا </a:t>
            </a:r>
            <a:r>
              <a:rPr lang="ar-SA" sz="3200" b="1" dirty="0">
                <a:cs typeface="Traditional Arabic" pitchFamily="2" charset="-78"/>
              </a:rPr>
              <a:t>: منهج التفسير البياني :</a:t>
            </a:r>
            <a:r>
              <a:rPr lang="ar-SA" sz="2400" b="1" dirty="0">
                <a:cs typeface="Traditional Arabic" pitchFamily="2" charset="-78"/>
              </a:rPr>
              <a:t> وخطوات التفسير البياني ما يلي :</a:t>
            </a:r>
          </a:p>
          <a:p>
            <a:pPr algn="ctr"/>
            <a:endParaRPr lang="ar-SA" sz="2000" b="1" dirty="0">
              <a:cs typeface="Traditional Arabic" pitchFamily="2" charset="-78"/>
            </a:endParaRPr>
          </a:p>
          <a:p>
            <a:pPr algn="r" rtl="1"/>
            <a:r>
              <a:rPr lang="ar-SA" sz="2400" b="1" dirty="0">
                <a:cs typeface="Traditional Arabic" pitchFamily="2" charset="-78"/>
              </a:rPr>
              <a:t>1</a:t>
            </a:r>
            <a:r>
              <a:rPr lang="ar-SA" sz="2400" b="1" dirty="0">
                <a:solidFill>
                  <a:srgbClr val="0070C0"/>
                </a:solidFill>
                <a:cs typeface="Traditional Arabic" pitchFamily="2" charset="-78"/>
              </a:rPr>
              <a:t>- أن يجمع المفسر الآيات ذات الموضوع الواحد بعضها إلى بعض ويتدبرها جميعا ويفسرها كذلك.</a:t>
            </a:r>
          </a:p>
          <a:p>
            <a:pPr algn="r" rtl="1"/>
            <a:r>
              <a:rPr lang="ar-SA" sz="2400" b="1" dirty="0">
                <a:solidFill>
                  <a:srgbClr val="0070C0"/>
                </a:solidFill>
                <a:cs typeface="Traditional Arabic" pitchFamily="2" charset="-78"/>
              </a:rPr>
              <a:t>2- أن يرتب آيات الموضوع الواحد ترتيبا زمنيا حسب تاريخ نزولها .</a:t>
            </a:r>
            <a:endParaRPr lang="en-US" sz="2400" b="1" dirty="0">
              <a:solidFill>
                <a:srgbClr val="0070C0"/>
              </a:solidFill>
              <a:cs typeface="Traditional Arabic" pitchFamily="2" charset="-78"/>
            </a:endParaRPr>
          </a:p>
          <a:p>
            <a:pPr algn="r" rtl="1">
              <a:spcBef>
                <a:spcPct val="50000"/>
              </a:spcBef>
            </a:pPr>
            <a:r>
              <a:rPr lang="ar-SA" sz="2400" b="1" dirty="0">
                <a:solidFill>
                  <a:srgbClr val="0070C0"/>
                </a:solidFill>
                <a:cs typeface="Traditional Arabic" pitchFamily="2" charset="-78"/>
              </a:rPr>
              <a:t>3- أن يدرس دراسة خاصة ما حول النص كتاريخه وأسباب نزوله وجمعه وكتابته وقراءته ونحو ذلك من علوم القرآن .</a:t>
            </a:r>
          </a:p>
          <a:p>
            <a:pPr algn="r" rtl="1">
              <a:spcBef>
                <a:spcPct val="50000"/>
              </a:spcBef>
            </a:pPr>
            <a:r>
              <a:rPr lang="ar-SA" sz="2400" b="1" dirty="0">
                <a:solidFill>
                  <a:srgbClr val="0070C0"/>
                </a:solidFill>
                <a:cs typeface="Traditional Arabic" pitchFamily="2" charset="-78"/>
              </a:rPr>
              <a:t>4- ثم يقدم دراسة عامة للبيئة التي نزل بها هذا النص ، البيئة المادية في الأرض والسماء والجبال والسهول والأودية ، والبيئة المعنوية في تاريخ هذه الأمة ونظمها وأعرافها وعاداتها وتقاليدها .</a:t>
            </a:r>
          </a:p>
          <a:p>
            <a:pPr algn="r" rtl="1">
              <a:spcBef>
                <a:spcPct val="50000"/>
              </a:spcBef>
            </a:pPr>
            <a:r>
              <a:rPr lang="ar-SA" sz="2400" b="1" dirty="0">
                <a:solidFill>
                  <a:srgbClr val="0070C0"/>
                </a:solidFill>
                <a:cs typeface="Traditional Arabic" pitchFamily="2" charset="-78"/>
              </a:rPr>
              <a:t>5- دراسة النص القرآني في مفرداته وذلك بدراسة : أ- استعمالات هذه المفردة لغويا .         </a:t>
            </a:r>
            <a:endParaRPr lang="ar-SA" sz="2400" b="1" dirty="0" smtClean="0">
              <a:solidFill>
                <a:srgbClr val="0070C0"/>
              </a:solidFill>
              <a:cs typeface="Traditional Arabic" pitchFamily="2" charset="-78"/>
            </a:endParaRPr>
          </a:p>
          <a:p>
            <a:pPr algn="r" rtl="1">
              <a:spcBef>
                <a:spcPct val="50000"/>
              </a:spcBef>
            </a:pPr>
            <a:r>
              <a:rPr lang="ar-SA" sz="2400" b="1" dirty="0" smtClean="0">
                <a:solidFill>
                  <a:srgbClr val="0070C0"/>
                </a:solidFill>
                <a:cs typeface="Traditional Arabic" pitchFamily="2" charset="-78"/>
              </a:rPr>
              <a:t>        </a:t>
            </a:r>
            <a:r>
              <a:rPr lang="ar-SA" sz="2400" b="1" dirty="0">
                <a:solidFill>
                  <a:srgbClr val="0070C0"/>
                </a:solidFill>
                <a:cs typeface="Traditional Arabic" pitchFamily="2" charset="-78"/>
              </a:rPr>
              <a:t>ب- دراسة استعمالاتها في القرآن الكريم في مواضع مختلفة ومدلولها في كل موضع .</a:t>
            </a:r>
          </a:p>
          <a:p>
            <a:pPr algn="r" rtl="1">
              <a:spcBef>
                <a:spcPct val="50000"/>
              </a:spcBef>
            </a:pPr>
            <a:r>
              <a:rPr lang="ar-SA" sz="2400" b="1" dirty="0">
                <a:solidFill>
                  <a:srgbClr val="0070C0"/>
                </a:solidFill>
                <a:cs typeface="Traditional Arabic" pitchFamily="2" charset="-78"/>
              </a:rPr>
              <a:t>6- دراسة النص القرآني في معانيه المركبة ، وذلك بطريق العلوم الأدبية من نحو وبلاغة .</a:t>
            </a:r>
          </a:p>
          <a:p>
            <a:pPr algn="r" rtl="1">
              <a:spcBef>
                <a:spcPct val="50000"/>
              </a:spcBef>
            </a:pPr>
            <a:r>
              <a:rPr lang="ar-SA" sz="2400" b="1" dirty="0">
                <a:solidFill>
                  <a:srgbClr val="0070C0"/>
                </a:solidFill>
                <a:cs typeface="Traditional Arabic" pitchFamily="2" charset="-78"/>
              </a:rPr>
              <a:t>ومن المؤلفات في هذا المنهج : التفسير البياني للقرآن الكريم للدكتورة عائشة عبد الرحمن .</a:t>
            </a:r>
            <a:endParaRPr lang="en-US" sz="2400" b="1" dirty="0">
              <a:solidFill>
                <a:srgbClr val="0070C0"/>
              </a:solidFill>
              <a:cs typeface="Traditional Arabic" pitchFamily="2" charset="-78"/>
            </a:endParaRPr>
          </a:p>
        </p:txBody>
      </p:sp>
    </p:spTree>
    <p:extLst>
      <p:ext uri="{BB962C8B-B14F-4D97-AF65-F5344CB8AC3E}">
        <p14:creationId xmlns:p14="http://schemas.microsoft.com/office/powerpoint/2010/main" val="1984387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rgbClr val="FF0000"/>
                </a:solidFill>
              </a:rPr>
              <a:t>ثامنا: منهج التذوق الأدبي</a:t>
            </a:r>
            <a:endParaRPr lang="ar-SA" dirty="0">
              <a:solidFill>
                <a:srgbClr val="FF0000"/>
              </a:solidFill>
            </a:endParaRPr>
          </a:p>
        </p:txBody>
      </p:sp>
      <p:sp>
        <p:nvSpPr>
          <p:cNvPr id="3" name="عنصر نائب للمحتوى 2"/>
          <p:cNvSpPr>
            <a:spLocks noGrp="1"/>
          </p:cNvSpPr>
          <p:nvPr>
            <p:ph idx="1"/>
          </p:nvPr>
        </p:nvSpPr>
        <p:spPr/>
        <p:txBody>
          <a:bodyPr/>
          <a:lstStyle/>
          <a:p>
            <a:pPr marL="0" indent="0" algn="r" rtl="1">
              <a:buNone/>
            </a:pPr>
            <a:r>
              <a:rPr lang="ar-SA" dirty="0" smtClean="0"/>
              <a:t>حركة نفسية ، وانطباع ذاتي، ومعنى دقيق يشعر به كل من يواجه النصوص القرآنية ابتداء وينسكب في حسه بمجرد الاستماع لهذا القرآن... </a:t>
            </a:r>
            <a:r>
              <a:rPr lang="ar-SA" dirty="0"/>
              <a:t>.</a:t>
            </a:r>
          </a:p>
        </p:txBody>
      </p:sp>
    </p:spTree>
    <p:extLst>
      <p:ext uri="{BB962C8B-B14F-4D97-AF65-F5344CB8AC3E}">
        <p14:creationId xmlns:p14="http://schemas.microsoft.com/office/powerpoint/2010/main" val="24469347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sz="4800" b="1" dirty="0" smtClean="0"/>
              <a:t>ثانيا : منهج التفسير الفقهي :</a:t>
            </a:r>
            <a:br>
              <a:rPr lang="ar-SA" sz="4800" b="1" dirty="0" smtClean="0"/>
            </a:br>
            <a:r>
              <a:rPr lang="ar-SA" sz="3100" b="1" dirty="0">
                <a:solidFill>
                  <a:prstClr val="black"/>
                </a:solidFill>
                <a:ea typeface="+mn-ea"/>
                <a:cs typeface="Traditional Arabic" pitchFamily="2" charset="-78"/>
              </a:rPr>
              <a:t>فقد أنزل الله سبحانه هذا القرآن العظيم لحكم عظيمة غايتها :</a:t>
            </a:r>
            <a:endParaRPr lang="en-US" sz="4800" b="1" dirty="0"/>
          </a:p>
        </p:txBody>
      </p:sp>
      <p:sp>
        <p:nvSpPr>
          <p:cNvPr id="3" name="Text Placeholder 2"/>
          <p:cNvSpPr>
            <a:spLocks noGrp="1"/>
          </p:cNvSpPr>
          <p:nvPr>
            <p:ph type="body" idx="1"/>
          </p:nvPr>
        </p:nvSpPr>
        <p:spPr/>
        <p:txBody>
          <a:bodyPr>
            <a:noAutofit/>
          </a:bodyPr>
          <a:lstStyle/>
          <a:p>
            <a:pPr algn="ctr"/>
            <a:r>
              <a:rPr lang="ar-SA" sz="3600" dirty="0">
                <a:solidFill>
                  <a:srgbClr val="00B0F0"/>
                </a:solidFill>
                <a:cs typeface="Traditional Arabic" pitchFamily="2" charset="-78"/>
              </a:rPr>
              <a:t>2- تقويم السلوك :</a:t>
            </a:r>
            <a:endParaRPr lang="en-US" sz="3200" dirty="0">
              <a:solidFill>
                <a:srgbClr val="00B0F0"/>
              </a:solidFill>
            </a:endParaRPr>
          </a:p>
        </p:txBody>
      </p:sp>
      <p:sp>
        <p:nvSpPr>
          <p:cNvPr id="4" name="Content Placeholder 3"/>
          <p:cNvSpPr>
            <a:spLocks noGrp="1"/>
          </p:cNvSpPr>
          <p:nvPr>
            <p:ph sz="half" idx="2"/>
          </p:nvPr>
        </p:nvSpPr>
        <p:spPr/>
        <p:txBody>
          <a:bodyPr/>
          <a:lstStyle/>
          <a:p>
            <a:pPr marL="0" lvl="0" indent="0" algn="r" rtl="1">
              <a:buNone/>
            </a:pPr>
            <a:endParaRPr lang="ar-SA" sz="3600" b="1" dirty="0" smtClean="0">
              <a:solidFill>
                <a:srgbClr val="00B0F0"/>
              </a:solidFill>
              <a:cs typeface="Traditional Arabic" pitchFamily="2" charset="-78"/>
            </a:endParaRPr>
          </a:p>
          <a:p>
            <a:pPr marL="0" lvl="0" indent="0" algn="r" rtl="1">
              <a:buNone/>
            </a:pPr>
            <a:r>
              <a:rPr lang="ar-SA" sz="3600" b="1" dirty="0" smtClean="0">
                <a:solidFill>
                  <a:srgbClr val="00B0F0"/>
                </a:solidFill>
                <a:cs typeface="Traditional Arabic" pitchFamily="2" charset="-78"/>
              </a:rPr>
              <a:t>وتكفلت </a:t>
            </a:r>
            <a:r>
              <a:rPr lang="ar-SA" sz="3600" b="1" dirty="0">
                <a:solidFill>
                  <a:srgbClr val="00B0F0"/>
                </a:solidFill>
                <a:cs typeface="Traditional Arabic" pitchFamily="2" charset="-78"/>
              </a:rPr>
              <a:t>به آيات الأحكام على وجه اختاره الله لعباده ضلوا إن عملوا بسواه ، وكفروا إن حكموا بغيره</a:t>
            </a:r>
            <a:r>
              <a:rPr lang="ar-SA" sz="3600" b="1" dirty="0">
                <a:solidFill>
                  <a:prstClr val="black"/>
                </a:solidFill>
                <a:cs typeface="Traditional Arabic" pitchFamily="2" charset="-78"/>
              </a:rPr>
              <a:t>.</a:t>
            </a:r>
          </a:p>
          <a:p>
            <a:endParaRPr lang="en-US" dirty="0"/>
          </a:p>
        </p:txBody>
      </p:sp>
      <p:sp>
        <p:nvSpPr>
          <p:cNvPr id="5" name="Text Placeholder 4"/>
          <p:cNvSpPr>
            <a:spLocks noGrp="1"/>
          </p:cNvSpPr>
          <p:nvPr>
            <p:ph type="body" sz="quarter" idx="3"/>
          </p:nvPr>
        </p:nvSpPr>
        <p:spPr/>
        <p:txBody>
          <a:bodyPr>
            <a:noAutofit/>
          </a:bodyPr>
          <a:lstStyle/>
          <a:p>
            <a:pPr algn="ctr"/>
            <a:r>
              <a:rPr lang="ar-SA" sz="3600" dirty="0">
                <a:solidFill>
                  <a:srgbClr val="00B050"/>
                </a:solidFill>
                <a:cs typeface="Traditional Arabic" pitchFamily="2" charset="-78"/>
              </a:rPr>
              <a:t>1- تصحيح العقيدة :</a:t>
            </a:r>
            <a:endParaRPr lang="en-US" sz="3200" dirty="0">
              <a:solidFill>
                <a:srgbClr val="00B050"/>
              </a:solidFill>
            </a:endParaRPr>
          </a:p>
        </p:txBody>
      </p:sp>
      <p:sp>
        <p:nvSpPr>
          <p:cNvPr id="6" name="Content Placeholder 5"/>
          <p:cNvSpPr>
            <a:spLocks noGrp="1"/>
          </p:cNvSpPr>
          <p:nvPr>
            <p:ph sz="quarter" idx="4"/>
          </p:nvPr>
        </p:nvSpPr>
        <p:spPr/>
        <p:txBody>
          <a:bodyPr/>
          <a:lstStyle/>
          <a:p>
            <a:pPr marL="0" lvl="0" indent="0" algn="r" rtl="1">
              <a:buNone/>
            </a:pPr>
            <a:endParaRPr lang="ar-SA" b="1" dirty="0" smtClean="0">
              <a:solidFill>
                <a:srgbClr val="00B050"/>
              </a:solidFill>
              <a:cs typeface="Traditional Arabic" pitchFamily="2" charset="-78"/>
            </a:endParaRPr>
          </a:p>
          <a:p>
            <a:pPr marL="0" lvl="0" indent="0" algn="r" rtl="1">
              <a:buNone/>
            </a:pPr>
            <a:r>
              <a:rPr lang="ar-SA" sz="3600" b="1" dirty="0" smtClean="0">
                <a:solidFill>
                  <a:srgbClr val="00B050"/>
                </a:solidFill>
                <a:cs typeface="Traditional Arabic" pitchFamily="2" charset="-78"/>
              </a:rPr>
              <a:t>وقد </a:t>
            </a:r>
            <a:r>
              <a:rPr lang="ar-SA" sz="3600" b="1" dirty="0">
                <a:solidFill>
                  <a:srgbClr val="00B050"/>
                </a:solidFill>
                <a:cs typeface="Traditional Arabic" pitchFamily="2" charset="-78"/>
              </a:rPr>
              <a:t>قامت به آيات العقائد وبنته على قواعد سليمة قوامها أركان الإيمان . </a:t>
            </a:r>
          </a:p>
          <a:p>
            <a:endParaRPr lang="en-US" dirty="0"/>
          </a:p>
        </p:txBody>
      </p:sp>
    </p:spTree>
    <p:extLst>
      <p:ext uri="{BB962C8B-B14F-4D97-AF65-F5344CB8AC3E}">
        <p14:creationId xmlns:p14="http://schemas.microsoft.com/office/powerpoint/2010/main" val="15551014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marL="0" indent="0" algn="r" rtl="1">
              <a:buNone/>
            </a:pPr>
            <a:r>
              <a:rPr lang="ar-SA" b="1" dirty="0">
                <a:cs typeface="Traditional Arabic" pitchFamily="2" charset="-78"/>
              </a:rPr>
              <a:t> </a:t>
            </a:r>
            <a:r>
              <a:rPr lang="ar-SA" b="1" dirty="0" smtClean="0">
                <a:cs typeface="Traditional Arabic" pitchFamily="2" charset="-78"/>
              </a:rPr>
              <a:t>  وقد استحوذ هذان الركنان على كل آيات القرآن الكريم، فحتى </a:t>
            </a:r>
            <a:r>
              <a:rPr lang="ar-SA" b="1" dirty="0" smtClean="0">
                <a:solidFill>
                  <a:srgbClr val="FF0000"/>
                </a:solidFill>
                <a:cs typeface="Traditional Arabic" pitchFamily="2" charset="-78"/>
              </a:rPr>
              <a:t>آيات القصص </a:t>
            </a:r>
            <a:r>
              <a:rPr lang="ar-SA" b="1" dirty="0" smtClean="0">
                <a:solidFill>
                  <a:srgbClr val="00B0F0"/>
                </a:solidFill>
                <a:cs typeface="Traditional Arabic" pitchFamily="2" charset="-78"/>
              </a:rPr>
              <a:t>والأمثال </a:t>
            </a:r>
            <a:r>
              <a:rPr lang="ar-SA" b="1" dirty="0" smtClean="0">
                <a:solidFill>
                  <a:srgbClr val="00B050"/>
                </a:solidFill>
                <a:cs typeface="Traditional Arabic" pitchFamily="2" charset="-78"/>
              </a:rPr>
              <a:t>والوعد والوعيد </a:t>
            </a:r>
            <a:r>
              <a:rPr lang="ar-SA" b="1" dirty="0" smtClean="0">
                <a:cs typeface="Traditional Arabic" pitchFamily="2" charset="-78"/>
              </a:rPr>
              <a:t>لا تخرج عن </a:t>
            </a:r>
            <a:r>
              <a:rPr lang="ar-SA" b="1" dirty="0" smtClean="0">
                <a:solidFill>
                  <a:srgbClr val="C00000"/>
                </a:solidFill>
                <a:cs typeface="Traditional Arabic" pitchFamily="2" charset="-78"/>
              </a:rPr>
              <a:t>تقرير عقيدة </a:t>
            </a:r>
            <a:r>
              <a:rPr lang="ar-SA" b="1" dirty="0" smtClean="0">
                <a:cs typeface="Traditional Arabic" pitchFamily="2" charset="-78"/>
              </a:rPr>
              <a:t>أو </a:t>
            </a:r>
            <a:r>
              <a:rPr lang="ar-SA" b="1" dirty="0" smtClean="0">
                <a:solidFill>
                  <a:srgbClr val="C00000"/>
                </a:solidFill>
                <a:cs typeface="Traditional Arabic" pitchFamily="2" charset="-78"/>
              </a:rPr>
              <a:t>تقويم سلوك </a:t>
            </a:r>
            <a:r>
              <a:rPr lang="ar-SA" b="1" dirty="0" smtClean="0">
                <a:cs typeface="Traditional Arabic" pitchFamily="2" charset="-78"/>
              </a:rPr>
              <a:t>. ولا شك أن دلالة النصوص القرآنية لا تظهر بصورة شاملة للحكم في كثير من الأحوال، كما أنها لا تدل دلالة قاطعة على الحكم في بعض الأحوال . كما أن السنة ليست على درجة واحدة في الثبوت عن الرسول </a:t>
            </a:r>
            <a:r>
              <a:rPr lang="ar-SA" sz="2400" b="1" dirty="0" smtClean="0">
                <a:cs typeface="Traditional Arabic" pitchFamily="2" charset="-78"/>
              </a:rPr>
              <a:t>– صلى الله عليه وسلم – </a:t>
            </a:r>
            <a:r>
              <a:rPr lang="ar-SA" b="1" dirty="0" smtClean="0">
                <a:cs typeface="Traditional Arabic" pitchFamily="2" charset="-78"/>
              </a:rPr>
              <a:t>فمنها الصحيح ومنها الضعيف .ولهذا كله أصبح المجال في غالبه – بالنسبة للفقه – مجال اجتهاد. وكان الصحابة يتدبرون القرآن ويستنبطون أحكامه فيتفقون أحيانا ويختلفون حينا، فمثلا اختلفوا في عدة الحامل المتوفى عنها زوجها وذلك في قوله تعالى: (والذين يتوفون منكم ويذرون أزواجا يتربصن بأنفسهن أربعة أشهر وعشرا)، وقوله سبحانه:( وأولات الأحمال أجلهن أن يضعن حملهن ) ، فتنوعت آيات تفسير الأحكام حسب المذاهب الفقهية .</a:t>
            </a:r>
            <a:endParaRPr lang="en-US" dirty="0"/>
          </a:p>
        </p:txBody>
      </p:sp>
    </p:spTree>
    <p:extLst>
      <p:ext uri="{BB962C8B-B14F-4D97-AF65-F5344CB8AC3E}">
        <p14:creationId xmlns:p14="http://schemas.microsoft.com/office/powerpoint/2010/main" val="30391349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Text Box 2"/>
          <p:cNvSpPr txBox="1">
            <a:spLocks noChangeArrowheads="1"/>
          </p:cNvSpPr>
          <p:nvPr/>
        </p:nvSpPr>
        <p:spPr bwMode="auto">
          <a:xfrm>
            <a:off x="685800" y="404813"/>
            <a:ext cx="7773988" cy="541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spcBef>
                <a:spcPct val="50000"/>
              </a:spcBef>
            </a:pPr>
            <a:r>
              <a:rPr lang="ar-SA" sz="2800" b="1" dirty="0" smtClean="0">
                <a:solidFill>
                  <a:srgbClr val="C00000"/>
                </a:solidFill>
                <a:cs typeface="Traditional Arabic" pitchFamily="2" charset="-78"/>
              </a:rPr>
              <a:t>ومن </a:t>
            </a:r>
            <a:r>
              <a:rPr lang="ar-SA" sz="2800" b="1" dirty="0">
                <a:solidFill>
                  <a:srgbClr val="C00000"/>
                </a:solidFill>
                <a:cs typeface="Traditional Arabic" pitchFamily="2" charset="-78"/>
              </a:rPr>
              <a:t>المؤلفات في المنهج الفقهي:</a:t>
            </a:r>
          </a:p>
          <a:p>
            <a:pPr algn="r">
              <a:spcBef>
                <a:spcPct val="50000"/>
              </a:spcBef>
            </a:pPr>
            <a:r>
              <a:rPr lang="ar-SA" sz="2400" b="1" dirty="0">
                <a:solidFill>
                  <a:srgbClr val="0070C0"/>
                </a:solidFill>
                <a:cs typeface="Traditional Arabic" pitchFamily="2" charset="-78"/>
              </a:rPr>
              <a:t>1- في المذهب الحنفي : تفسير أحكام القرآن : لأبي بكر الرازي المعروف </a:t>
            </a:r>
            <a:r>
              <a:rPr lang="ar-SA" sz="2400" b="1" dirty="0" smtClean="0">
                <a:solidFill>
                  <a:srgbClr val="0070C0"/>
                </a:solidFill>
                <a:cs typeface="Traditional Arabic" pitchFamily="2" charset="-78"/>
              </a:rPr>
              <a:t>بالجصاص</a:t>
            </a:r>
            <a:endParaRPr lang="ar-SA" sz="2400" b="1" dirty="0">
              <a:solidFill>
                <a:srgbClr val="0070C0"/>
              </a:solidFill>
              <a:cs typeface="Traditional Arabic" pitchFamily="2" charset="-78"/>
            </a:endParaRPr>
          </a:p>
          <a:p>
            <a:pPr algn="r" rtl="1">
              <a:spcBef>
                <a:spcPct val="50000"/>
              </a:spcBef>
            </a:pPr>
            <a:r>
              <a:rPr lang="ar-SA" sz="2400" b="1" dirty="0" smtClean="0">
                <a:solidFill>
                  <a:srgbClr val="00B050"/>
                </a:solidFill>
                <a:cs typeface="Traditional Arabic" pitchFamily="2" charset="-78"/>
              </a:rPr>
              <a:t>2- </a:t>
            </a:r>
            <a:r>
              <a:rPr lang="ar-SA" sz="2400" b="1" dirty="0">
                <a:solidFill>
                  <a:srgbClr val="00B050"/>
                </a:solidFill>
                <a:cs typeface="Traditional Arabic" pitchFamily="2" charset="-78"/>
              </a:rPr>
              <a:t>في المذهب المالكي : الجامع لأحكام القرآن : لأبي عبد الله </a:t>
            </a:r>
            <a:r>
              <a:rPr lang="ar-SA" sz="2400" b="1" dirty="0" smtClean="0">
                <a:solidFill>
                  <a:srgbClr val="00B050"/>
                </a:solidFill>
                <a:cs typeface="Traditional Arabic" pitchFamily="2" charset="-78"/>
              </a:rPr>
              <a:t>القرطبي، أحكام القرآن                                   لابن العربي.</a:t>
            </a:r>
            <a:endParaRPr lang="en-US" sz="2400" b="1" dirty="0" smtClean="0">
              <a:solidFill>
                <a:srgbClr val="00B050"/>
              </a:solidFill>
              <a:cs typeface="Traditional Arabic" pitchFamily="2" charset="-78"/>
            </a:endParaRPr>
          </a:p>
          <a:p>
            <a:pPr algn="r" rtl="1">
              <a:spcBef>
                <a:spcPct val="50000"/>
              </a:spcBef>
            </a:pPr>
            <a:r>
              <a:rPr lang="ar-SA" sz="2400" b="1" dirty="0" smtClean="0">
                <a:solidFill>
                  <a:srgbClr val="FF0000"/>
                </a:solidFill>
                <a:cs typeface="Traditional Arabic" pitchFamily="2" charset="-78"/>
              </a:rPr>
              <a:t>3- في المذهب الشافعي: أحكام القرآن: جمعه أبوبكر البيهقي من نصوص الإمام الشافعي،    وأحكام القرآن لإلكيا الهراسي .</a:t>
            </a:r>
          </a:p>
          <a:p>
            <a:pPr algn="r">
              <a:spcBef>
                <a:spcPct val="50000"/>
              </a:spcBef>
            </a:pPr>
            <a:r>
              <a:rPr lang="ar-SA" sz="2400" b="1" dirty="0" smtClean="0">
                <a:solidFill>
                  <a:srgbClr val="00B0F0"/>
                </a:solidFill>
                <a:cs typeface="Traditional Arabic" pitchFamily="2" charset="-78"/>
              </a:rPr>
              <a:t>4- في المذهب الحنبلي:زاد المسير في علم التفسير : لابن الجوزي ، وهو ليس مقتصراً على التفسير الفقهي</a:t>
            </a:r>
            <a:r>
              <a:rPr lang="ar-SA" sz="2400" b="1" dirty="0" smtClean="0">
                <a:cs typeface="Traditional Arabic" pitchFamily="2" charset="-78"/>
              </a:rPr>
              <a:t>. </a:t>
            </a:r>
          </a:p>
          <a:p>
            <a:pPr algn="r">
              <a:spcBef>
                <a:spcPct val="50000"/>
              </a:spcBef>
            </a:pPr>
            <a:r>
              <a:rPr lang="ar-SA" sz="2400" b="1" dirty="0" smtClean="0">
                <a:cs typeface="Traditional Arabic" pitchFamily="2" charset="-78"/>
              </a:rPr>
              <a:t>ومن </a:t>
            </a:r>
            <a:r>
              <a:rPr lang="ar-SA" sz="2400" b="1" dirty="0" smtClean="0">
                <a:solidFill>
                  <a:schemeClr val="accent4"/>
                </a:solidFill>
                <a:cs typeface="Traditional Arabic" pitchFamily="2" charset="-78"/>
              </a:rPr>
              <a:t>الكتب المؤلفة في العصر الحديث في الأحكام </a:t>
            </a:r>
            <a:r>
              <a:rPr lang="ar-SA" sz="2400" b="1" dirty="0" smtClean="0">
                <a:cs typeface="Traditional Arabic" pitchFamily="2" charset="-78"/>
              </a:rPr>
              <a:t>: نيل المرام في تفسير آيات الأحكام لمحمد صديق حسن، و(روائع البيان) تفسير آيات الأحكام : لمحمد علي الصابوني .</a:t>
            </a:r>
          </a:p>
          <a:p>
            <a:pPr algn="ctr">
              <a:spcBef>
                <a:spcPct val="50000"/>
              </a:spcBef>
            </a:pPr>
            <a:endParaRPr lang="ar-SA" sz="2800" b="1" dirty="0">
              <a:cs typeface="Traditional Arabic" pitchFamily="2" charset="-78"/>
            </a:endParaRPr>
          </a:p>
        </p:txBody>
      </p:sp>
    </p:spTree>
    <p:extLst>
      <p:ext uri="{BB962C8B-B14F-4D97-AF65-F5344CB8AC3E}">
        <p14:creationId xmlns:p14="http://schemas.microsoft.com/office/powerpoint/2010/main" val="4183334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ثالثا : منهج التفسير العلمي : </a:t>
            </a:r>
            <a:endParaRPr lang="en-US" dirty="0"/>
          </a:p>
        </p:txBody>
      </p:sp>
      <p:sp>
        <p:nvSpPr>
          <p:cNvPr id="3" name="Content Placeholder 2"/>
          <p:cNvSpPr>
            <a:spLocks noGrp="1"/>
          </p:cNvSpPr>
          <p:nvPr>
            <p:ph idx="1"/>
          </p:nvPr>
        </p:nvSpPr>
        <p:spPr/>
        <p:txBody>
          <a:bodyPr>
            <a:normAutofit fontScale="85000" lnSpcReduction="20000"/>
          </a:bodyPr>
          <a:lstStyle/>
          <a:p>
            <a:pPr marL="0" indent="0" algn="r" rtl="1">
              <a:buNone/>
            </a:pPr>
            <a:r>
              <a:rPr lang="ar-SA" dirty="0" smtClean="0"/>
              <a:t>وقد انقسم العلماء في حكم هذا التفسير إلى</a:t>
            </a:r>
            <a:r>
              <a:rPr lang="ar-SA" dirty="0" smtClean="0">
                <a:solidFill>
                  <a:srgbClr val="C00000"/>
                </a:solidFill>
              </a:rPr>
              <a:t> مؤيد </a:t>
            </a:r>
            <a:r>
              <a:rPr lang="ar-SA" dirty="0" smtClean="0"/>
              <a:t>و</a:t>
            </a:r>
            <a:r>
              <a:rPr lang="ar-SA" dirty="0" smtClean="0">
                <a:solidFill>
                  <a:srgbClr val="00B0F0"/>
                </a:solidFill>
              </a:rPr>
              <a:t>معارض</a:t>
            </a:r>
            <a:r>
              <a:rPr lang="ar-SA" dirty="0" smtClean="0"/>
              <a:t> ، وإلى طائفة أخرى </a:t>
            </a:r>
            <a:r>
              <a:rPr lang="ar-SA" dirty="0" smtClean="0">
                <a:solidFill>
                  <a:srgbClr val="00B050"/>
                </a:solidFill>
              </a:rPr>
              <a:t>معتدلة </a:t>
            </a:r>
            <a:r>
              <a:rPr lang="ar-SA" dirty="0" smtClean="0"/>
              <a:t>ولكل منهم حججه وبراهينه .</a:t>
            </a:r>
          </a:p>
          <a:p>
            <a:pPr marL="0" indent="0" algn="r" rtl="1">
              <a:buNone/>
            </a:pPr>
            <a:r>
              <a:rPr lang="ar-SA" dirty="0" smtClean="0">
                <a:solidFill>
                  <a:srgbClr val="C00000"/>
                </a:solidFill>
              </a:rPr>
              <a:t>المؤيدون استدلوا بأدلة منها : </a:t>
            </a:r>
          </a:p>
          <a:p>
            <a:pPr marL="0" indent="0" algn="r" rtl="1">
              <a:buNone/>
            </a:pPr>
            <a:r>
              <a:rPr lang="ar-SA" dirty="0" smtClean="0"/>
              <a:t>1-أنه لو لم يكن البحث عن أحوال إعجاز الخلق جائزا لما ملأ الله كتابه من الاستدلال على العلم والقدرة بأحوال السماوات والأرض وغيره .</a:t>
            </a:r>
          </a:p>
          <a:p>
            <a:pPr marL="0" indent="0" algn="r" rtl="1">
              <a:buNone/>
            </a:pPr>
            <a:r>
              <a:rPr lang="ar-SA" dirty="0" smtClean="0"/>
              <a:t>2-أن في التفسير العلمي إدراك لوجوه جديدة للإعجاز القرآني .</a:t>
            </a:r>
          </a:p>
          <a:p>
            <a:pPr marL="0" indent="0" algn="r" rtl="1">
              <a:buNone/>
            </a:pPr>
            <a:r>
              <a:rPr lang="ar-SA" dirty="0" smtClean="0">
                <a:solidFill>
                  <a:srgbClr val="00B0F0"/>
                </a:solidFill>
              </a:rPr>
              <a:t>والمعارضون استدلوا بأدلة منها  :</a:t>
            </a:r>
          </a:p>
          <a:p>
            <a:pPr marL="0" indent="0" algn="r" rtl="1">
              <a:buNone/>
            </a:pPr>
            <a:r>
              <a:rPr lang="ar-SA" dirty="0" smtClean="0"/>
              <a:t>1- إن إعجاز القرآن ثابت وهو غني عن أن يسلك في بيانه هذا المسلك المتكلف الذي قد يذهب بإعجاز القرآن .</a:t>
            </a:r>
          </a:p>
          <a:p>
            <a:pPr marL="0" indent="0" algn="r" rtl="1">
              <a:buNone/>
            </a:pPr>
            <a:r>
              <a:rPr lang="ar-SA" dirty="0" smtClean="0"/>
              <a:t>2- إن الدعوة القرآنية إلى النظر في آيات الكون والعلوم هي دعوة عامة إلى موضع العظة والعبرة وليست دعوة إلى بيان دقائقها وكشف علومها .</a:t>
            </a:r>
          </a:p>
          <a:p>
            <a:pPr marL="0" indent="0" algn="r" rtl="1">
              <a:buNone/>
            </a:pPr>
            <a:endParaRPr lang="en-US" dirty="0"/>
          </a:p>
        </p:txBody>
      </p:sp>
    </p:spTree>
    <p:extLst>
      <p:ext uri="{BB962C8B-B14F-4D97-AF65-F5344CB8AC3E}">
        <p14:creationId xmlns:p14="http://schemas.microsoft.com/office/powerpoint/2010/main" val="3198516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4" name="Text Box 4"/>
          <p:cNvSpPr txBox="1">
            <a:spLocks noChangeArrowheads="1"/>
          </p:cNvSpPr>
          <p:nvPr/>
        </p:nvSpPr>
        <p:spPr bwMode="auto">
          <a:xfrm>
            <a:off x="609600" y="476250"/>
            <a:ext cx="7924799" cy="52937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r>
              <a:rPr lang="ar-SA" sz="2800" b="1" dirty="0">
                <a:solidFill>
                  <a:srgbClr val="00B050"/>
                </a:solidFill>
                <a:cs typeface="Traditional Arabic" pitchFamily="2" charset="-78"/>
              </a:rPr>
              <a:t>والرأي الراجح : </a:t>
            </a:r>
            <a:r>
              <a:rPr lang="ar-SA" b="1" dirty="0" smtClean="0">
                <a:cs typeface="Traditional Arabic" pitchFamily="2" charset="-78"/>
              </a:rPr>
              <a:t>أنه </a:t>
            </a:r>
            <a:r>
              <a:rPr lang="ar-SA" b="1" dirty="0">
                <a:cs typeface="Traditional Arabic" pitchFamily="2" charset="-78"/>
              </a:rPr>
              <a:t>لا بأس من إيراد الحقائق العلمية الثابتة التي لا تقبل الشك عند تناول النص القرآني مع إدراك معنى النص وفهمه الفهم السليم الخالي من الشوائب والمؤثرات الخارجية أو الميل به والانحراف لموافقة تلك </a:t>
            </a:r>
            <a:r>
              <a:rPr lang="ar-SA" b="1" dirty="0" smtClean="0">
                <a:cs typeface="Traditional Arabic" pitchFamily="2" charset="-78"/>
              </a:rPr>
              <a:t>القضية العلمية </a:t>
            </a:r>
            <a:r>
              <a:rPr lang="ar-SA" b="1" dirty="0">
                <a:cs typeface="Traditional Arabic" pitchFamily="2" charset="-78"/>
              </a:rPr>
              <a:t>وهذا كله</a:t>
            </a:r>
            <a:r>
              <a:rPr lang="ar-SA" sz="1600" b="1" dirty="0">
                <a:cs typeface="Traditional Arabic" pitchFamily="2" charset="-78"/>
              </a:rPr>
              <a:t> </a:t>
            </a:r>
            <a:r>
              <a:rPr lang="ar-SA" sz="2000" b="1" dirty="0">
                <a:solidFill>
                  <a:srgbClr val="FF0000"/>
                </a:solidFill>
                <a:cs typeface="Traditional Arabic" pitchFamily="2" charset="-78"/>
              </a:rPr>
              <a:t>مشروط </a:t>
            </a:r>
            <a:r>
              <a:rPr lang="ar-SA" sz="2000" b="1" dirty="0" smtClean="0">
                <a:solidFill>
                  <a:srgbClr val="FF0000"/>
                </a:solidFill>
                <a:cs typeface="Traditional Arabic" pitchFamily="2" charset="-78"/>
              </a:rPr>
              <a:t>بــــــ:</a:t>
            </a:r>
            <a:endParaRPr lang="en-US" sz="2000" b="1" dirty="0">
              <a:solidFill>
                <a:srgbClr val="FF0000"/>
              </a:solidFill>
              <a:cs typeface="Traditional Arabic" pitchFamily="2" charset="-78"/>
            </a:endParaRPr>
          </a:p>
          <a:p>
            <a:pPr algn="r" rtl="1">
              <a:spcBef>
                <a:spcPct val="50000"/>
              </a:spcBef>
            </a:pPr>
            <a:r>
              <a:rPr lang="ar-SA" sz="2000" b="1" dirty="0">
                <a:solidFill>
                  <a:srgbClr val="FF0000"/>
                </a:solidFill>
                <a:cs typeface="Traditional Arabic" pitchFamily="2" charset="-78"/>
              </a:rPr>
              <a:t>1- ألا تطغى تلك المباحث على المقصد الأول من القرآن وهو الهداية .</a:t>
            </a:r>
          </a:p>
          <a:p>
            <a:pPr algn="r" rtl="1">
              <a:spcBef>
                <a:spcPct val="50000"/>
              </a:spcBef>
            </a:pPr>
            <a:r>
              <a:rPr lang="ar-SA" sz="2000" b="1" dirty="0">
                <a:solidFill>
                  <a:srgbClr val="FF0000"/>
                </a:solidFill>
                <a:cs typeface="Traditional Arabic" pitchFamily="2" charset="-78"/>
              </a:rPr>
              <a:t>2- أن تذكر تلك العلوم لأجل تعميق الشعور الديني لدى المسلمين والدفاع عن العقيدة ضد أعدائها .</a:t>
            </a:r>
          </a:p>
          <a:p>
            <a:pPr algn="r" rtl="1">
              <a:spcBef>
                <a:spcPct val="50000"/>
              </a:spcBef>
            </a:pPr>
            <a:r>
              <a:rPr lang="ar-SA" sz="2000" b="1" dirty="0">
                <a:solidFill>
                  <a:srgbClr val="FF0000"/>
                </a:solidFill>
                <a:cs typeface="Traditional Arabic" pitchFamily="2" charset="-78"/>
              </a:rPr>
              <a:t>3- أن تذكر تلك الأبحاث على وجه يدفع المسلمين إلى النهضة ويلفتهم إلى جلال القرآن وعظمته ، ويحركهم إلى الانتفاع بقوى هذا الكون الذي سخره الله لنا انتفاعا يعيد للأمة الإسلامية مجدها .</a:t>
            </a:r>
          </a:p>
          <a:p>
            <a:pPr algn="r" rtl="1">
              <a:spcBef>
                <a:spcPct val="50000"/>
              </a:spcBef>
            </a:pPr>
            <a:r>
              <a:rPr lang="ar-SA" sz="2000" b="1" u="sng" dirty="0">
                <a:solidFill>
                  <a:srgbClr val="FF0000"/>
                </a:solidFill>
                <a:cs typeface="Traditional Arabic" pitchFamily="2" charset="-78"/>
              </a:rPr>
              <a:t>4- ألا تذكر هذا الأبحاث على أنها هي التفسير الذي لا يدل النص القرآني على سواها </a:t>
            </a:r>
            <a:r>
              <a:rPr lang="ar-SA" sz="2000" b="1" dirty="0">
                <a:solidFill>
                  <a:srgbClr val="FF0000"/>
                </a:solidFill>
                <a:cs typeface="Traditional Arabic" pitchFamily="2" charset="-78"/>
              </a:rPr>
              <a:t>، بل تذكر لتوسيع المدلول ، وللاستشهاد بها على وجه لا يؤثر بطلانها فيما بعد على قداسة النص القرآني ، ذلك أن تفسير النص القرآني بنظرية قابلة للتغيير والإبطال يثير الشكوك حول الحقائق القرآنية في أذهان الناس كلما تعرضت نظرية للرد أو البطلان .</a:t>
            </a:r>
          </a:p>
          <a:p>
            <a:pPr algn="r" rtl="1">
              <a:spcBef>
                <a:spcPct val="50000"/>
              </a:spcBef>
            </a:pPr>
            <a:r>
              <a:rPr lang="ar-SA" sz="2400" b="1" dirty="0">
                <a:cs typeface="Traditional Arabic" pitchFamily="2" charset="-78"/>
              </a:rPr>
              <a:t>ومن أهم المؤلفات في هذا اللون من التفسير : </a:t>
            </a:r>
            <a:endParaRPr lang="ar-SA" sz="2400" b="1" dirty="0" smtClean="0">
              <a:cs typeface="Traditional Arabic" pitchFamily="2" charset="-78"/>
            </a:endParaRPr>
          </a:p>
          <a:p>
            <a:pPr algn="r" rtl="1">
              <a:spcBef>
                <a:spcPct val="50000"/>
              </a:spcBef>
            </a:pPr>
            <a:r>
              <a:rPr lang="ar-SA" sz="2400" b="1" dirty="0" smtClean="0">
                <a:solidFill>
                  <a:srgbClr val="0070C0"/>
                </a:solidFill>
                <a:cs typeface="Traditional Arabic" pitchFamily="2" charset="-78"/>
              </a:rPr>
              <a:t>التفسير </a:t>
            </a:r>
            <a:r>
              <a:rPr lang="ar-SA" sz="2400" b="1" dirty="0">
                <a:solidFill>
                  <a:srgbClr val="0070C0"/>
                </a:solidFill>
                <a:cs typeface="Traditional Arabic" pitchFamily="2" charset="-78"/>
              </a:rPr>
              <a:t>الكبير للفخر الرازي ، </a:t>
            </a:r>
            <a:r>
              <a:rPr lang="ar-SA" sz="2400" b="1" dirty="0" smtClean="0">
                <a:solidFill>
                  <a:srgbClr val="0070C0"/>
                </a:solidFill>
                <a:cs typeface="Traditional Arabic" pitchFamily="2" charset="-78"/>
              </a:rPr>
              <a:t>والجواهر </a:t>
            </a:r>
            <a:r>
              <a:rPr lang="ar-SA" sz="2400" b="1" dirty="0">
                <a:solidFill>
                  <a:srgbClr val="0070C0"/>
                </a:solidFill>
                <a:cs typeface="Traditional Arabic" pitchFamily="2" charset="-78"/>
              </a:rPr>
              <a:t>في تفسير القرآن الكريم لطنطاوي جوهري </a:t>
            </a:r>
            <a:r>
              <a:rPr lang="ar-SA" sz="2400" b="1" dirty="0" smtClean="0">
                <a:solidFill>
                  <a:srgbClr val="0070C0"/>
                </a:solidFill>
                <a:cs typeface="Traditional Arabic" pitchFamily="2" charset="-78"/>
              </a:rPr>
              <a:t>.</a:t>
            </a:r>
            <a:endParaRPr lang="ar-SA" sz="2400" b="1" dirty="0">
              <a:cs typeface="Traditional Arabic" pitchFamily="2" charset="-78"/>
            </a:endParaRPr>
          </a:p>
        </p:txBody>
      </p:sp>
    </p:spTree>
    <p:extLst>
      <p:ext uri="{BB962C8B-B14F-4D97-AF65-F5344CB8AC3E}">
        <p14:creationId xmlns:p14="http://schemas.microsoft.com/office/powerpoint/2010/main" val="2123405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رابعا: منهج التفسير اللغوي</a:t>
            </a:r>
            <a:endParaRPr lang="ar-SA" dirty="0"/>
          </a:p>
        </p:txBody>
      </p:sp>
      <p:sp>
        <p:nvSpPr>
          <p:cNvPr id="3" name="عنصر نائب للمحتوى 2"/>
          <p:cNvSpPr>
            <a:spLocks noGrp="1"/>
          </p:cNvSpPr>
          <p:nvPr>
            <p:ph idx="1"/>
          </p:nvPr>
        </p:nvSpPr>
        <p:spPr/>
        <p:txBody>
          <a:bodyPr>
            <a:normAutofit lnSpcReduction="10000"/>
          </a:bodyPr>
          <a:lstStyle/>
          <a:p>
            <a:pPr marL="0" lvl="0" indent="0" algn="r" rtl="1">
              <a:buNone/>
            </a:pPr>
            <a:r>
              <a:rPr lang="ar-SA" sz="2800" b="1" dirty="0">
                <a:solidFill>
                  <a:srgbClr val="FF0000"/>
                </a:solidFill>
              </a:rPr>
              <a:t>التفسير اللغوي: بيان معاني القرآن بما ورد في لغة العرب</a:t>
            </a:r>
            <a:r>
              <a:rPr lang="ar-SA" sz="2800" b="1" dirty="0" smtClean="0">
                <a:solidFill>
                  <a:srgbClr val="FF0000"/>
                </a:solidFill>
              </a:rPr>
              <a:t>.</a:t>
            </a:r>
            <a:endParaRPr lang="ar-SA" dirty="0" smtClean="0">
              <a:solidFill>
                <a:srgbClr val="FF0000"/>
              </a:solidFill>
            </a:endParaRPr>
          </a:p>
          <a:p>
            <a:pPr marL="0" indent="0" algn="r" rtl="1">
              <a:buNone/>
            </a:pPr>
            <a:r>
              <a:rPr lang="ar-SA" b="1" dirty="0" smtClean="0">
                <a:solidFill>
                  <a:srgbClr val="0070C0"/>
                </a:solidFill>
              </a:rPr>
              <a:t>قال </a:t>
            </a:r>
            <a:r>
              <a:rPr lang="ar-SA" b="1" dirty="0">
                <a:solidFill>
                  <a:srgbClr val="0070C0"/>
                </a:solidFill>
              </a:rPr>
              <a:t>تعالى</a:t>
            </a:r>
            <a:r>
              <a:rPr lang="ar-SA" b="1" dirty="0" smtClean="0">
                <a:solidFill>
                  <a:srgbClr val="0070C0"/>
                </a:solidFill>
              </a:rPr>
              <a:t>: </a:t>
            </a:r>
            <a:r>
              <a:rPr lang="ar-SA" b="1" dirty="0">
                <a:solidFill>
                  <a:srgbClr val="0070C0"/>
                </a:solidFill>
              </a:rPr>
              <a:t>(إِنَّا أَنزَلْنَاهُ قُرْآنًا عَرَبِيًّا لَّعَلَّكُمْ تَعْقِلُونَ </a:t>
            </a:r>
            <a:r>
              <a:rPr lang="ar-SA" b="1" dirty="0" smtClean="0">
                <a:solidFill>
                  <a:srgbClr val="0070C0"/>
                </a:solidFill>
              </a:rPr>
              <a:t>) </a:t>
            </a:r>
            <a:r>
              <a:rPr lang="ar-SA" sz="1800" dirty="0" smtClean="0"/>
              <a:t>يوسف:2</a:t>
            </a:r>
          </a:p>
          <a:p>
            <a:pPr marL="0" indent="0" algn="r" rtl="1">
              <a:buNone/>
            </a:pPr>
            <a:r>
              <a:rPr lang="ar-SA" sz="3600" dirty="0" smtClean="0">
                <a:solidFill>
                  <a:srgbClr val="00B050"/>
                </a:solidFill>
              </a:rPr>
              <a:t>منزلته ومكانته: </a:t>
            </a:r>
          </a:p>
          <a:p>
            <a:pPr marL="0" indent="0" algn="r" rtl="1">
              <a:buNone/>
            </a:pPr>
            <a:r>
              <a:rPr lang="ar-SA" sz="3600" dirty="0" smtClean="0"/>
              <a:t>1- التأكيد على نزول القرآن بلسان عربي.</a:t>
            </a:r>
          </a:p>
          <a:p>
            <a:pPr marL="0" indent="0" algn="r" rtl="1">
              <a:buNone/>
            </a:pPr>
            <a:r>
              <a:rPr lang="ar-SA" sz="3600" dirty="0" smtClean="0"/>
              <a:t>2- الخطأ أو جهل معنى ودلالة اللفظ في لغة العرب يوقع في خطأ في التفسير أو تحريف.</a:t>
            </a:r>
          </a:p>
          <a:p>
            <a:pPr marL="0" indent="0" algn="r" rtl="1">
              <a:buNone/>
            </a:pPr>
            <a:r>
              <a:rPr lang="ar-SA" sz="3600" dirty="0" smtClean="0"/>
              <a:t>3- أن الصحابة </a:t>
            </a:r>
            <a:r>
              <a:rPr lang="ar-SA" sz="2200" dirty="0" smtClean="0"/>
              <a:t>رضي الله عنهم </a:t>
            </a:r>
            <a:r>
              <a:rPr lang="ar-SA" sz="3600" dirty="0" smtClean="0"/>
              <a:t>ومن بعدهم من مفسري السلف إذا أشكل عليهم لفظ </a:t>
            </a:r>
            <a:r>
              <a:rPr lang="ar-SA" sz="3600" dirty="0"/>
              <a:t>ر</a:t>
            </a:r>
            <a:r>
              <a:rPr lang="ar-SA" sz="3600" dirty="0" smtClean="0"/>
              <a:t>جعوا إلى أقوال العرب وشعرهم</a:t>
            </a:r>
          </a:p>
        </p:txBody>
      </p:sp>
    </p:spTree>
    <p:extLst>
      <p:ext uri="{BB962C8B-B14F-4D97-AF65-F5344CB8AC3E}">
        <p14:creationId xmlns:p14="http://schemas.microsoft.com/office/powerpoint/2010/main" val="27625964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4800" y="457200"/>
            <a:ext cx="8458200" cy="5668963"/>
          </a:xfrm>
        </p:spPr>
        <p:txBody>
          <a:bodyPr>
            <a:normAutofit fontScale="92500" lnSpcReduction="20000"/>
          </a:bodyPr>
          <a:lstStyle/>
          <a:p>
            <a:pPr marL="0" indent="0" algn="r" rtl="1">
              <a:buNone/>
            </a:pPr>
            <a:r>
              <a:rPr lang="ar-SA" dirty="0" smtClean="0"/>
              <a:t>    أن عثمان </a:t>
            </a:r>
            <a:r>
              <a:rPr lang="ar-SA" sz="2200" dirty="0" smtClean="0"/>
              <a:t>رضي الله عنه</a:t>
            </a:r>
            <a:r>
              <a:rPr lang="ar-SA" dirty="0" smtClean="0"/>
              <a:t> لما جمع القرآن قال: إذا اختلفتم أنتم وزيد في شيء من القرآن فاكتبوه بلسان قريش فإنما نزل بلسانهم.</a:t>
            </a:r>
          </a:p>
          <a:p>
            <a:pPr marL="0" indent="0" algn="r" rtl="1">
              <a:buNone/>
            </a:pPr>
            <a:r>
              <a:rPr lang="ar-SA" dirty="0" smtClean="0">
                <a:solidFill>
                  <a:srgbClr val="C00000"/>
                </a:solidFill>
              </a:rPr>
              <a:t>مصادر التفسير اللغوي عند السلف:</a:t>
            </a:r>
          </a:p>
          <a:p>
            <a:pPr marL="0" indent="0" algn="r" rtl="1">
              <a:buNone/>
            </a:pPr>
            <a:r>
              <a:rPr lang="ar-SA" dirty="0" smtClean="0">
                <a:solidFill>
                  <a:srgbClr val="C00000"/>
                </a:solidFill>
              </a:rPr>
              <a:t>1- التفسير النبوي.</a:t>
            </a:r>
          </a:p>
          <a:p>
            <a:pPr marL="0" indent="0" algn="r" rtl="1">
              <a:buNone/>
            </a:pPr>
            <a:r>
              <a:rPr lang="ar-SA" dirty="0" smtClean="0">
                <a:solidFill>
                  <a:srgbClr val="C00000"/>
                </a:solidFill>
              </a:rPr>
              <a:t>2- لغات القبائل.</a:t>
            </a:r>
          </a:p>
          <a:p>
            <a:pPr marL="0" indent="0" algn="r" rtl="1">
              <a:buNone/>
            </a:pPr>
            <a:r>
              <a:rPr lang="ar-SA" dirty="0" smtClean="0">
                <a:solidFill>
                  <a:srgbClr val="C00000"/>
                </a:solidFill>
              </a:rPr>
              <a:t>3- الشعر العربي.</a:t>
            </a:r>
          </a:p>
          <a:p>
            <a:pPr marL="0" indent="0" algn="r" rtl="1">
              <a:buNone/>
            </a:pPr>
            <a:endParaRPr lang="ar-SA" dirty="0">
              <a:solidFill>
                <a:srgbClr val="C00000"/>
              </a:solidFill>
            </a:endParaRPr>
          </a:p>
          <a:p>
            <a:pPr marL="0" indent="0" algn="r" rtl="1">
              <a:buNone/>
            </a:pPr>
            <a:r>
              <a:rPr lang="ar-SA" dirty="0" smtClean="0">
                <a:solidFill>
                  <a:srgbClr val="C00000"/>
                </a:solidFill>
              </a:rPr>
              <a:t>ضوابط  التفسير اللغوي:</a:t>
            </a:r>
          </a:p>
          <a:p>
            <a:pPr marL="0" indent="0" algn="r" rtl="1">
              <a:buNone/>
            </a:pPr>
            <a:r>
              <a:rPr lang="ar-SA" dirty="0" smtClean="0">
                <a:solidFill>
                  <a:srgbClr val="C00000"/>
                </a:solidFill>
              </a:rPr>
              <a:t>1- موافقة معاني القرآن  لمعاني اللعة العربية.</a:t>
            </a:r>
          </a:p>
          <a:p>
            <a:pPr marL="0" indent="0" algn="r" rtl="1">
              <a:buNone/>
            </a:pPr>
            <a:r>
              <a:rPr lang="ar-SA" dirty="0" smtClean="0">
                <a:solidFill>
                  <a:srgbClr val="C00000"/>
                </a:solidFill>
              </a:rPr>
              <a:t>2- حمل القرآن على الأفصح والأشهر في لغات العرب</a:t>
            </a:r>
          </a:p>
          <a:p>
            <a:pPr marL="0" indent="0" algn="r" rtl="1">
              <a:buNone/>
            </a:pPr>
            <a:r>
              <a:rPr lang="ar-SA" dirty="0" smtClean="0">
                <a:solidFill>
                  <a:srgbClr val="C00000"/>
                </a:solidFill>
              </a:rPr>
              <a:t>3- الالتزام بمعاني الألفاظ زمن النزول دون المعاني الحادثة.</a:t>
            </a:r>
          </a:p>
          <a:p>
            <a:pPr marL="0" indent="0" algn="r" rtl="1">
              <a:buNone/>
            </a:pPr>
            <a:r>
              <a:rPr lang="ar-SA" dirty="0" smtClean="0">
                <a:solidFill>
                  <a:srgbClr val="C00000"/>
                </a:solidFill>
              </a:rPr>
              <a:t>4- الالتزام بالمصطلحات القرآنية.</a:t>
            </a:r>
            <a:endParaRPr lang="ar-SA" dirty="0">
              <a:solidFill>
                <a:srgbClr val="C00000"/>
              </a:solidFill>
            </a:endParaRPr>
          </a:p>
        </p:txBody>
      </p:sp>
    </p:spTree>
    <p:extLst>
      <p:ext uri="{BB962C8B-B14F-4D97-AF65-F5344CB8AC3E}">
        <p14:creationId xmlns:p14="http://schemas.microsoft.com/office/powerpoint/2010/main" val="1569894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txBody>
          <a:bodyPr>
            <a:normAutofit lnSpcReduction="10000"/>
          </a:bodyPr>
          <a:lstStyle/>
          <a:p>
            <a:pPr marL="0" indent="0" algn="r" rtl="1">
              <a:buNone/>
            </a:pPr>
            <a:r>
              <a:rPr lang="ar-SA" dirty="0" smtClean="0">
                <a:solidFill>
                  <a:srgbClr val="C00000"/>
                </a:solidFill>
              </a:rPr>
              <a:t>5- حمل الكلام على ظاهره إلا أن يقوم الدليل على غيره.</a:t>
            </a:r>
          </a:p>
          <a:p>
            <a:pPr marL="0" indent="0" algn="r" rtl="1">
              <a:buNone/>
            </a:pPr>
            <a:r>
              <a:rPr lang="ar-SA" dirty="0" smtClean="0">
                <a:solidFill>
                  <a:srgbClr val="C00000"/>
                </a:solidFill>
              </a:rPr>
              <a:t>6- مراعاة السياق.</a:t>
            </a:r>
          </a:p>
          <a:p>
            <a:pPr marL="0" indent="0" algn="r" rtl="1">
              <a:buNone/>
            </a:pPr>
            <a:endParaRPr lang="ar-SA" dirty="0"/>
          </a:p>
          <a:p>
            <a:pPr marL="0" indent="0" algn="r" rtl="1">
              <a:buNone/>
            </a:pPr>
            <a:r>
              <a:rPr lang="ar-SA" dirty="0" smtClean="0">
                <a:solidFill>
                  <a:srgbClr val="0070C0"/>
                </a:solidFill>
              </a:rPr>
              <a:t>من المؤلفات في المنهج اللغوي:</a:t>
            </a:r>
          </a:p>
          <a:p>
            <a:pPr marL="0" indent="0" algn="r" rtl="1">
              <a:buNone/>
            </a:pPr>
            <a:r>
              <a:rPr lang="ar-SA" dirty="0" smtClean="0">
                <a:solidFill>
                  <a:srgbClr val="0070C0"/>
                </a:solidFill>
              </a:rPr>
              <a:t>1- مجاز القرآن:  أبو عبيدة معمر بن المثنى.</a:t>
            </a:r>
          </a:p>
          <a:p>
            <a:pPr marL="0" indent="0" algn="r" rtl="1">
              <a:buNone/>
            </a:pPr>
            <a:r>
              <a:rPr lang="ar-SA" dirty="0" smtClean="0">
                <a:solidFill>
                  <a:srgbClr val="0070C0"/>
                </a:solidFill>
              </a:rPr>
              <a:t>2- معاني القرآن: أبو زكريا الفراء.</a:t>
            </a:r>
          </a:p>
          <a:p>
            <a:pPr marL="0" indent="0" algn="r" rtl="1">
              <a:buNone/>
            </a:pPr>
            <a:r>
              <a:rPr lang="ar-SA" dirty="0" smtClean="0">
                <a:solidFill>
                  <a:srgbClr val="0070C0"/>
                </a:solidFill>
              </a:rPr>
              <a:t>3- معاني القرآن: أبو إسحاق الزجاج.</a:t>
            </a:r>
          </a:p>
          <a:p>
            <a:pPr marL="0" indent="0" algn="r" rtl="1">
              <a:buNone/>
            </a:pPr>
            <a:r>
              <a:rPr lang="ar-SA" dirty="0" smtClean="0">
                <a:solidFill>
                  <a:srgbClr val="0070C0"/>
                </a:solidFill>
              </a:rPr>
              <a:t>4- البحر المحيط: أبو حيان الأندلسي.</a:t>
            </a:r>
          </a:p>
          <a:p>
            <a:pPr marL="0" indent="0" algn="r" rtl="1">
              <a:buNone/>
            </a:pPr>
            <a:r>
              <a:rPr lang="ar-SA" dirty="0" smtClean="0">
                <a:solidFill>
                  <a:srgbClr val="0070C0"/>
                </a:solidFill>
              </a:rPr>
              <a:t>5- الكشاف: الزمخشري.</a:t>
            </a:r>
          </a:p>
          <a:p>
            <a:pPr marL="0" indent="0" algn="r" rtl="1">
              <a:buNone/>
            </a:pPr>
            <a:r>
              <a:rPr lang="ar-SA" dirty="0" smtClean="0">
                <a:solidFill>
                  <a:srgbClr val="0070C0"/>
                </a:solidFill>
              </a:rPr>
              <a:t>6- التحرير والتنوير: الطاهر بن عاشور.</a:t>
            </a:r>
            <a:endParaRPr lang="ar-SA" dirty="0">
              <a:solidFill>
                <a:srgbClr val="0070C0"/>
              </a:solidFill>
            </a:endParaRPr>
          </a:p>
        </p:txBody>
      </p:sp>
    </p:spTree>
    <p:extLst>
      <p:ext uri="{BB962C8B-B14F-4D97-AF65-F5344CB8AC3E}">
        <p14:creationId xmlns:p14="http://schemas.microsoft.com/office/powerpoint/2010/main" val="31192287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8846</TotalTime>
  <Words>1107</Words>
  <Application>Microsoft Office PowerPoint</Application>
  <PresentationFormat>عرض على الشاشة (3:4)‏</PresentationFormat>
  <Paragraphs>79</Paragraphs>
  <Slides>12</Slides>
  <Notes>0</Notes>
  <HiddenSlides>0</HiddenSlides>
  <MMClips>0</MMClips>
  <ScaleCrop>false</ScaleCrop>
  <HeadingPairs>
    <vt:vector size="4" baseType="variant">
      <vt:variant>
        <vt:lpstr>نسق</vt:lpstr>
      </vt:variant>
      <vt:variant>
        <vt:i4>1</vt:i4>
      </vt:variant>
      <vt:variant>
        <vt:lpstr>عناوين الشرائح</vt:lpstr>
      </vt:variant>
      <vt:variant>
        <vt:i4>12</vt:i4>
      </vt:variant>
    </vt:vector>
  </HeadingPairs>
  <TitlesOfParts>
    <vt:vector size="13" baseType="lpstr">
      <vt:lpstr>Office Theme</vt:lpstr>
      <vt:lpstr>المبحث السادس : مناهج التفسير  </vt:lpstr>
      <vt:lpstr>ثانيا : منهج التفسير الفقهي : فقد أنزل الله سبحانه هذا القرآن العظيم لحكم عظيمة غايتها :</vt:lpstr>
      <vt:lpstr>عرض تقديمي في PowerPoint</vt:lpstr>
      <vt:lpstr>عرض تقديمي في PowerPoint</vt:lpstr>
      <vt:lpstr>ثالثا : منهج التفسير العلمي : </vt:lpstr>
      <vt:lpstr>عرض تقديمي في PowerPoint</vt:lpstr>
      <vt:lpstr>رابعا: منهج التفسير اللغوي</vt:lpstr>
      <vt:lpstr>عرض تقديمي في PowerPoint</vt:lpstr>
      <vt:lpstr>عرض تقديمي في PowerPoint</vt:lpstr>
      <vt:lpstr>عرض تقديمي في PowerPoint</vt:lpstr>
      <vt:lpstr>عرض تقديمي في PowerPoint</vt:lpstr>
      <vt:lpstr>ثامنا: منهج التذوق الأدبي</vt:lpstr>
    </vt:vector>
  </TitlesOfParts>
  <Company>King Saud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المبحث السادس : مناهج التفسير</dc:title>
  <dc:creator>User</dc:creator>
  <cp:lastModifiedBy>USER</cp:lastModifiedBy>
  <cp:revision>18</cp:revision>
  <dcterms:created xsi:type="dcterms:W3CDTF">2017-04-13T15:09:10Z</dcterms:created>
  <dcterms:modified xsi:type="dcterms:W3CDTF">2017-04-19T21:05:06Z</dcterms:modified>
</cp:coreProperties>
</file>