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10" r:id="rId1"/>
  </p:sldMasterIdLst>
  <p:notesMasterIdLst>
    <p:notesMasterId r:id="rId22"/>
  </p:notesMasterIdLst>
  <p:sldIdLst>
    <p:sldId id="529" r:id="rId2"/>
    <p:sldId id="601" r:id="rId3"/>
    <p:sldId id="602" r:id="rId4"/>
    <p:sldId id="603" r:id="rId5"/>
    <p:sldId id="604" r:id="rId6"/>
    <p:sldId id="605" r:id="rId7"/>
    <p:sldId id="606" r:id="rId8"/>
    <p:sldId id="607" r:id="rId9"/>
    <p:sldId id="608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  <p:sldId id="617" r:id="rId19"/>
    <p:sldId id="618" r:id="rId20"/>
    <p:sldId id="619" r:id="rId2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3" autoAdjust="0"/>
    <p:restoredTop sz="71147" autoAdjust="0"/>
  </p:normalViewPr>
  <p:slideViewPr>
    <p:cSldViewPr>
      <p:cViewPr varScale="1">
        <p:scale>
          <a:sx n="75" d="100"/>
          <a:sy n="75" d="100"/>
        </p:scale>
        <p:origin x="69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711CBC-3238-4853-8A1E-72FEAD27B7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8B81E-0ADA-4713-AE9E-B66AE626CD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3C58B31D-D35B-438D-925A-6A38E45B0A7E}" type="datetimeFigureOut">
              <a:rPr lang="ar-EG"/>
              <a:pPr>
                <a:defRPr/>
              </a:pPr>
              <a:t>01/12/1441</a:t>
            </a:fld>
            <a:endParaRPr lang="ar-EG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FD46F47-59A1-4D5C-BFA9-2A4F2D017B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1D8F6F-08AF-4C18-90CA-733477BE4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0707A-CA37-4970-82D7-68920E1F4C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26B04-8C5F-4B49-B355-55D5B36794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88B0C276-3C86-408C-8D53-7FF24B45C007}" type="slidenum">
              <a:rPr lang="ar-EG" altLang="ar-SA"/>
              <a:pPr/>
              <a:t>‹#›</a:t>
            </a:fld>
            <a:endParaRPr lang="ar-EG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210CCFD0-B68C-4736-B6A8-B39E24FCBA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3EB2F7A-3D86-4E09-A040-9A864EC59D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ar-SA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CD4E314C-6DEC-4275-B215-ECBA72E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CCCD1F-A21E-4DFE-B6A1-C32F4D41BEB2}" type="slidenum">
              <a:rPr lang="ar-EG" altLang="ar-SA"/>
              <a:pPr eaLnBrk="1" hangingPunct="1"/>
              <a:t>1</a:t>
            </a:fld>
            <a:endParaRPr lang="ar-EG" alt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>
            <a:extLst>
              <a:ext uri="{FF2B5EF4-FFF2-40B4-BE49-F238E27FC236}">
                <a16:creationId xmlns:a16="http://schemas.microsoft.com/office/drawing/2014/main" id="{E7C1F98E-E63B-45F7-A546-F01897A2C4AE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92A0F152-5427-4BED-A561-74CC24F69520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150C67D0-7931-49D2-B09A-6FF92C45B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440FA62A-1AE7-4A28-977F-003469752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DF0D8EFC-009A-49E7-976C-5738CE9FF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>
              <a:extLst>
                <a:ext uri="{FF2B5EF4-FFF2-40B4-BE49-F238E27FC236}">
                  <a16:creationId xmlns:a16="http://schemas.microsoft.com/office/drawing/2014/main" id="{EA0433F1-84DD-4650-A354-3C54BE70E510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0747A622-D970-49DE-B8C7-514A05753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5FE4E854-F6D0-4AD0-B71F-EC3BB780F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B8F7397E-E0D5-42CF-84BE-262D3867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3889E9-CBFA-4945-B367-B1727151BEAE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7549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3F91DD9-A32C-443E-918D-D0B7C675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93A47EE-4F06-4F86-B17C-39C81DB0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9E77C09-78E2-475D-90EA-C7645D0F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D87F-B360-4138-B58B-E6C94F411904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20039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5F88AA9-9225-46ED-8418-F7631F80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8D25C72-6740-4B4F-BEBC-FAA3AD31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D633655-9AE3-4CDB-91F4-4EDD5D00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3C826-96A1-4D1E-A8EA-0C1907CFD0F6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105022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F2174ED-E6DE-4913-A979-210CA69E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DBB76F7-68A0-4633-9636-E475A512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8BA8DEE-87EE-4BA4-916B-6184BE94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389E9-C8B5-41A3-8A7E-16AD82B0EB6A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11240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FFB6EE91-5AAC-4FEC-8E90-7682BF638561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/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1F8D0BC6-E7FF-4E04-B1A8-7C995FE9FE2A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BCB7D1F-B6AB-4260-BBB3-48E3B3C9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9467EED-A077-45A6-A85C-B56E8C92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994EE9B-15B1-4624-911B-015AEDCD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84388-8160-4E85-B283-23C65A83AC3A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1912316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94CCA-3A7E-47C0-A8AE-37B7B74F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6E0CC-DF16-4D01-ADDD-4C15C13F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8A4F6-2BFE-4EAB-B18C-6B6B0A6F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F734-17F6-40D6-B7A5-7A123059B5AB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2382354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54AD0-CACC-4AFC-82F5-1B6894C8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32647A-1C81-4EF6-A13F-950EAEF4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A84A6F-A628-4BB2-977B-990F84D7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A5FC3-4CD0-43D6-B15A-953831D4D7FA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2862308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D98DB-5032-4B68-9D4A-91FADABF9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47E40-D4CB-4570-BE66-6EA48F390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0210B9-22F7-42C3-ADED-FC4185E3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2C49C-E098-4E22-B63C-47D613E1C8CF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3340231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BD99B935-4CC0-417C-B71F-C94938C1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40E9362A-AA14-4D0A-978A-A7C875BB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44F504F2-1E73-4B82-9DF1-F9256C4B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233CE-AB6C-4548-80EC-3E02C345A2CF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208273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63476-C28E-4578-BB66-725E42BD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B4FEF-CC56-4238-94C4-7B2BF8DD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A508E-02D3-44F3-8374-1E775013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F6BFC-505B-4A49-9C4F-BF8ADC0461AE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10617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ADD1D150-3413-4248-9D99-E53BC1D8E822}"/>
              </a:ext>
            </a:extLst>
          </p:cNvPr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C86705D6-3072-4731-B40B-90382875DFF3}"/>
              </a:ext>
            </a:extLst>
          </p:cNvPr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16">
            <a:extLst>
              <a:ext uri="{FF2B5EF4-FFF2-40B4-BE49-F238E27FC236}">
                <a16:creationId xmlns:a16="http://schemas.microsoft.com/office/drawing/2014/main" id="{7F72F542-E893-489C-AC30-A1C4668E7835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>
            <a:extLst>
              <a:ext uri="{FF2B5EF4-FFF2-40B4-BE49-F238E27FC236}">
                <a16:creationId xmlns:a16="http://schemas.microsoft.com/office/drawing/2014/main" id="{5D0B621B-2725-4D5D-AF33-8322406866D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52304F80-9637-4335-8B3E-F7E983C0811B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A9A0E81B-D01A-4F41-B9FF-7C7D8E779BF4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F246B379-208E-4FB7-B8AA-89CE8DEC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75ED6666-C164-4F10-A225-15F3FC34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5F951DCD-4CD2-4147-8EBF-AAEEE520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2EF73-8503-4960-A995-8F4116A6DC7F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283569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7AD06DB-8732-4B14-BD38-FCE961E51F01}"/>
              </a:ext>
            </a:extLst>
          </p:cNvPr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2A85565-CF32-424B-9ABE-ACE3A600DF13}"/>
              </a:ext>
            </a:extLst>
          </p:cNvPr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6134ED8-FD27-41CA-BD04-E37F061DAC1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B08DBA6-2CBC-43E1-A205-7AA50C257033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97D68019-275A-4434-8040-99A7F191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65F12203-61A1-4EB3-AEDA-1283C9E2DF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0C261FD-C69F-477A-8BCA-92D0BFC48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5A234661-4400-444E-85EE-DC8F25A94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A0E1C76-CAD8-43C3-8E2D-72B630538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0F786BDB-FA26-440E-96B1-1BEB2A8301A9}" type="slidenum">
              <a:rPr lang="ar-SA" altLang="ar-SA"/>
              <a:pPr/>
              <a:t>‹#›</a:t>
            </a:fld>
            <a:endParaRPr lang="en-GB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5" r:id="rId1"/>
    <p:sldLayoutId id="2147484681" r:id="rId2"/>
    <p:sldLayoutId id="2147484686" r:id="rId3"/>
    <p:sldLayoutId id="2147484687" r:id="rId4"/>
    <p:sldLayoutId id="2147484688" r:id="rId5"/>
    <p:sldLayoutId id="2147484689" r:id="rId6"/>
    <p:sldLayoutId id="2147484682" r:id="rId7"/>
    <p:sldLayoutId id="2147484690" r:id="rId8"/>
    <p:sldLayoutId id="2147484691" r:id="rId9"/>
    <p:sldLayoutId id="2147484683" r:id="rId10"/>
    <p:sldLayoutId id="2147484684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pitchFamily="34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82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8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8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8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delaal1414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9141-930E-49C8-9705-C53946327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414"/>
            <a:ext cx="7772400" cy="264320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3200" dirty="0">
                <a:solidFill>
                  <a:schemeClr val="tx1"/>
                </a:solidFill>
              </a:rPr>
              <a:t> </a:t>
            </a:r>
            <a:br>
              <a:rPr lang="ar-EG" sz="3200" dirty="0">
                <a:solidFill>
                  <a:schemeClr val="tx1"/>
                </a:solidFill>
              </a:rPr>
            </a:br>
            <a:r>
              <a:rPr lang="ar-EG" sz="2800" dirty="0">
                <a:solidFill>
                  <a:schemeClr val="tx1"/>
                </a:solidFill>
              </a:rPr>
              <a:t>مقررالشئون الصحية لمصانع الألبان</a:t>
            </a:r>
            <a:br>
              <a:rPr lang="ar-EG" sz="2800" dirty="0">
                <a:solidFill>
                  <a:schemeClr val="tx1"/>
                </a:solidFill>
              </a:rPr>
            </a:br>
            <a:r>
              <a:rPr lang="ar-EG" sz="2800" dirty="0">
                <a:solidFill>
                  <a:schemeClr val="tx1"/>
                </a:solidFill>
              </a:rPr>
              <a:t>لطلاب المستوى الرابع – برنامج علوم وتكنولوجيا الأغذية</a:t>
            </a:r>
            <a:br>
              <a:rPr lang="ar-EG" sz="2800" dirty="0">
                <a:solidFill>
                  <a:schemeClr val="tx1"/>
                </a:solidFill>
              </a:rPr>
            </a:br>
            <a:r>
              <a:rPr lang="ar-EG" sz="2800" dirty="0">
                <a:solidFill>
                  <a:schemeClr val="tx1"/>
                </a:solidFill>
              </a:rPr>
              <a:t> المحاضرة الثانية عشر والأخيرة</a:t>
            </a:r>
            <a:br>
              <a:rPr lang="ar-EG" sz="2800" dirty="0">
                <a:solidFill>
                  <a:schemeClr val="tx1"/>
                </a:solidFill>
              </a:rPr>
            </a:br>
            <a:endParaRPr lang="ar-EG" sz="2800" dirty="0">
              <a:solidFill>
                <a:schemeClr val="tx1"/>
              </a:solidFill>
            </a:endParaRP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26548668-B2D2-4AAF-B42C-9E4E2DE76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689225"/>
            <a:ext cx="7772400" cy="2311400"/>
          </a:xfrm>
        </p:spPr>
        <p:txBody>
          <a:bodyPr/>
          <a:lstStyle/>
          <a:p>
            <a:pPr marR="0" algn="ctr" eaLnBrk="1" hangingPunct="1"/>
            <a:r>
              <a:rPr lang="ar-EG" altLang="ar-SA" b="1"/>
              <a:t>إعداد</a:t>
            </a:r>
          </a:p>
          <a:p>
            <a:pPr marR="0" algn="ctr" eaLnBrk="1" hangingPunct="1"/>
            <a:r>
              <a:rPr lang="ar-EG" altLang="ar-SA" sz="2800" b="1"/>
              <a:t>أ.د. عبدالعال عابدين على</a:t>
            </a:r>
          </a:p>
          <a:p>
            <a:pPr marR="0" algn="ctr" eaLnBrk="1" hangingPunct="1"/>
            <a:r>
              <a:rPr lang="ar-EG" altLang="ar-SA" sz="2800" b="1"/>
              <a:t>قسم علوم الألبان - كلية الزراعة – جامعة سوهاج</a:t>
            </a:r>
          </a:p>
          <a:p>
            <a:pPr marR="0" algn="ctr" rtl="0" eaLnBrk="1" hangingPunct="1"/>
            <a:r>
              <a:rPr lang="ar-EG" altLang="ar-SA" sz="2800" b="1"/>
              <a:t> </a:t>
            </a:r>
            <a:r>
              <a:rPr lang="en-US" altLang="ar-SA" sz="2800" b="1"/>
              <a:t>E.mail: </a:t>
            </a:r>
            <a:r>
              <a:rPr lang="en-US" altLang="ar-SA" sz="2800" b="1">
                <a:hlinkClick r:id="rId3"/>
              </a:rPr>
              <a:t>abdelaal1414@yahoo.com</a:t>
            </a:r>
            <a:endParaRPr lang="en-US" altLang="ar-SA" sz="2800" b="1"/>
          </a:p>
          <a:p>
            <a:pPr marR="0" algn="ctr" rtl="0" eaLnBrk="1" hangingPunct="1"/>
            <a:r>
              <a:rPr lang="en-US" altLang="ar-SA" sz="2400" b="1"/>
              <a:t>Mobile Number: 01223591934- 01019463160</a:t>
            </a:r>
            <a:endParaRPr lang="ar-EG" altLang="ar-SA" sz="24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>
            <a:extLst>
              <a:ext uri="{FF2B5EF4-FFF2-40B4-BE49-F238E27FC236}">
                <a16:creationId xmlns:a16="http://schemas.microsoft.com/office/drawing/2014/main" id="{047BFF4F-2087-4FD4-A669-45736FB9D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algn="just"/>
            <a:r>
              <a:rPr lang="ar-EG" altLang="ar-SA" sz="3200"/>
              <a:t>يتم التأكد من عدم وجود أى مواد غذائية داخل الماكينات.</a:t>
            </a:r>
          </a:p>
          <a:p>
            <a:pPr algn="just"/>
            <a:r>
              <a:rPr lang="ar-EG" altLang="ar-SA" sz="3200"/>
              <a:t> يتم الغسيل أولا بالماء العادى والفرشاة لإزالة آثار المادة الغذائية. </a:t>
            </a:r>
          </a:p>
          <a:p>
            <a:pPr algn="just"/>
            <a:r>
              <a:rPr lang="ar-EG" altLang="ar-SA" sz="3200"/>
              <a:t>يتم التنظيف بإستخدام محلول صابونى بتركيز 10% لإزالة أى إتساخات. </a:t>
            </a:r>
          </a:p>
          <a:p>
            <a:pPr algn="just"/>
            <a:r>
              <a:rPr lang="ar-EG" altLang="ar-SA" sz="3200"/>
              <a:t>يتم الشطف جيدا مرة أخرى بإستخدام الماء العادى لإزالة أثار الصابون.</a:t>
            </a:r>
          </a:p>
          <a:p>
            <a:pPr algn="just"/>
            <a:r>
              <a:rPr lang="ar-EG" altLang="ar-SA" sz="3200"/>
              <a:t>يتم تجهيز مادة التعقيم الكلور بتركيز 300 جزء فى المليون ويتم إستخدام فوطة نظيفة تغمس فى محلول التعقيم وتدعك بها الجدران من الداخل جيداً ثم تشطف بالماء النظيف.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CF91DA-E8CF-453C-8E1D-33EC5FE2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٣- إجراءات غسيل وتطهير الماكينات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03117A01-AB70-4381-A45A-357E3FD7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altLang="ar-SA" sz="3200"/>
              <a:t>يتم غسيل الوعاء المستخدم فى التصنيع ( الحلل ) بإستخدام الماء لإزالة آثار المادة الغذائية. </a:t>
            </a:r>
          </a:p>
          <a:p>
            <a:pPr algn="just"/>
            <a:r>
              <a:rPr lang="ar-EG" altLang="ar-SA" sz="3200"/>
              <a:t>يتم الغسيل بعد ذلك بإستخدام محلول صابونى بتركيز 10 %على أن تدعك جوانب الأوعية والترابيزات.</a:t>
            </a:r>
          </a:p>
          <a:p>
            <a:pPr algn="just"/>
            <a:r>
              <a:rPr lang="ar-EG" altLang="ar-SA" sz="3200"/>
              <a:t>يتم شطف الأوعية والترابيزات بالماء لإزالة آثار الصابون.</a:t>
            </a:r>
          </a:p>
          <a:p>
            <a:pPr algn="just"/>
            <a:r>
              <a:rPr lang="ar-EG" altLang="ar-SA" sz="3200"/>
              <a:t>تمسح الترابيزات والأوعية بفوطة نظيفة مبللة بمادة التطهير الكلور بتركيز </a:t>
            </a:r>
            <a:r>
              <a:rPr lang="en-GB" altLang="ar-SA" sz="3200"/>
              <a:t>PPM 300 </a:t>
            </a:r>
            <a:r>
              <a:rPr lang="ar-EG" altLang="ar-SA" sz="3200"/>
              <a:t> ثم تشطف بالماء النظيف.</a:t>
            </a:r>
          </a:p>
          <a:p>
            <a:pPr algn="just"/>
            <a:r>
              <a:rPr lang="ar-EG" altLang="ar-SA" sz="3200"/>
              <a:t> تغطى الأوعية بالأغطية المعدنية الأستانلس الخاصة بها.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4BF3BF-C0EA-44B1-875F-CB874EB5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٤ - تنظيف وتطهير أوعية التصنيع والترابيزات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>
            <a:extLst>
              <a:ext uri="{FF2B5EF4-FFF2-40B4-BE49-F238E27FC236}">
                <a16:creationId xmlns:a16="http://schemas.microsoft.com/office/drawing/2014/main" id="{5D2982F5-D755-4A95-BA43-AA0C997E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txBody>
          <a:bodyPr/>
          <a:lstStyle/>
          <a:p>
            <a:pPr algn="just"/>
            <a:r>
              <a:rPr lang="ar-EG" altLang="ar-SA" sz="3200"/>
              <a:t>يقوم عامل ماهر بالنزول داخل التانك لتنظبف جسم التانك من الداخل من آثار المنتج وخصوصا فى السطح الداخلى وذلك بإستخدام محلول صابونى 10 % ثم يقوم بالشطف الجيد بالماء لإزالة أى آثار للصابون ٠ </a:t>
            </a:r>
          </a:p>
          <a:p>
            <a:pPr algn="just"/>
            <a:r>
              <a:rPr lang="ar-EG" altLang="ar-SA" sz="3200"/>
              <a:t>يتم تجهيز مادة التعقيم الكلور بتركيز</a:t>
            </a:r>
            <a:r>
              <a:rPr lang="en-GB" altLang="ar-SA" sz="3200"/>
              <a:t>PPM 300 </a:t>
            </a:r>
            <a:r>
              <a:rPr lang="ar-EG" altLang="ar-SA" sz="3200"/>
              <a:t>ويتم إستخدام فوطة نظيفة تغمس فى محلول التعقيم وتدعك بها الجدران من الداخل جيدا ثم يتم الشطف بالماء النظيف يترك التانك ليجف تماما. </a:t>
            </a:r>
          </a:p>
          <a:p>
            <a:pPr algn="just"/>
            <a:r>
              <a:rPr lang="ar-EG" altLang="ar-SA" sz="3200"/>
              <a:t>يتم غلق فوهة التانك (بعد غلق الغطاء) لمنع تساقط أتربة أو حشرات أو مياه داخل التانك.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837AF7-D6F3-4ABE-A3BE-C8310E0F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٥- غسيل وتعقيم التنكات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135C859F-4689-44D2-A3C2-C05FFC645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altLang="ar-SA" sz="3600"/>
              <a:t>يتم تحضير محلول صابونى 10% ويستخدم اللوف السلك لدعك الحوائط جيداً. </a:t>
            </a:r>
          </a:p>
          <a:p>
            <a:pPr algn="just"/>
            <a:r>
              <a:rPr lang="ar-EG" altLang="ar-SA" sz="3600"/>
              <a:t>ثم يتم الشطف جيدا بالماء الجارى.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C4B71C-8729-42FC-BCED-442042DB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٧ - غسيل الحوائط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>
            <a:extLst>
              <a:ext uri="{FF2B5EF4-FFF2-40B4-BE49-F238E27FC236}">
                <a16:creationId xmlns:a16="http://schemas.microsoft.com/office/drawing/2014/main" id="{A351D9E0-98F8-45EC-ABEC-F45B41042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91113"/>
          </a:xfrm>
        </p:spPr>
        <p:txBody>
          <a:bodyPr/>
          <a:lstStyle/>
          <a:p>
            <a:pPr algn="just"/>
            <a:r>
              <a:rPr lang="ar-EG" altLang="ar-SA" sz="3200"/>
              <a:t>يجب أن التأكد من عدم وجود أى كسر بالزجاج ويتم الإبلاغ عن ذلك يومياً إذا وجد لمنع دخول الحشرات والطيور أو إحداث جروح. </a:t>
            </a:r>
          </a:p>
          <a:p>
            <a:pPr algn="just"/>
            <a:r>
              <a:rPr lang="ar-EG" altLang="ar-SA" sz="3200"/>
              <a:t>بالنسبة لزجاج النوافذ والأبواب فيتم تجهيز محلول صابونى ويستخدم لوف صناعى ليدعك به الزجاج وكذلك الألوميتال</a:t>
            </a:r>
          </a:p>
          <a:p>
            <a:pPr algn="just"/>
            <a:r>
              <a:rPr lang="ar-EG" altLang="ar-SA" sz="3200"/>
              <a:t> ثم يتم شطف الزجاج والألوميتال والأبواب بالماء مع مراعاة عدم وجود أى مواد خام أو مواد غذائية أو لوحات كهربائية مفتوحة أو أسلاك عارية.</a:t>
            </a:r>
          </a:p>
          <a:p>
            <a:pPr algn="just"/>
            <a:r>
              <a:rPr lang="ar-EG" altLang="ar-SA" sz="3200"/>
              <a:t>ثم يتم التجفيف بفوط تنظيف – أما الزجاج فيتم تلميعة باستخدام مناشف ورقية.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A406B2-92C7-40C2-9D7E-C43298AF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8- غسيل النوافذ الزجاجية والأبواب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>
            <a:extLst>
              <a:ext uri="{FF2B5EF4-FFF2-40B4-BE49-F238E27FC236}">
                <a16:creationId xmlns:a16="http://schemas.microsoft.com/office/drawing/2014/main" id="{C4B3C2AD-1619-412D-900D-9E20838D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algn="just"/>
            <a:r>
              <a:rPr lang="ar-EG" altLang="ar-SA" sz="3200"/>
              <a:t>يتم أولاً إزالة أى أكياس من الأرضيات أو من فوق وداخل مجارى الصرف حتى لاتؤدى لانسداد مجارى الصرف. </a:t>
            </a:r>
          </a:p>
          <a:p>
            <a:pPr algn="just"/>
            <a:r>
              <a:rPr lang="ar-EG" altLang="ar-SA" sz="3200"/>
              <a:t>يتم إستخدام محلول صودا كاوية بتركيز10 % فى تنظيف مجارى الصرف ويسكب على إمتداد المجرى ويترك 20 ق ثم يدهك بالفرشاة الخاصة بمجارى الصرف. </a:t>
            </a:r>
          </a:p>
          <a:p>
            <a:pPr algn="just"/>
            <a:r>
              <a:rPr lang="ar-EG" altLang="ar-SA" sz="3200"/>
              <a:t>بعد التأكد من إزالة الأوساخ والتكتلات يتم شطف المجارى.</a:t>
            </a:r>
          </a:p>
          <a:p>
            <a:pPr algn="just"/>
            <a:r>
              <a:rPr lang="ar-EG" altLang="ar-SA" sz="3200"/>
              <a:t> بعد جمع وتصفية المياه فى المجارى يتم التأكد من غلق فتحات بلاعات الصرف التى تربط مجارى الصرف بالمصفاة الخاصة بها. </a:t>
            </a:r>
          </a:p>
          <a:p>
            <a:pPr algn="just"/>
            <a:r>
              <a:rPr lang="ar-EG" altLang="ar-SA" sz="3200"/>
              <a:t>تجفف مجارى الصرف قدر المستطاع بإستخدام المساحات.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CB421E-6B79-40B5-AA59-F35EDAD12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٩ - غسيل وتطهير مجارى الصرف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>
            <a:extLst>
              <a:ext uri="{FF2B5EF4-FFF2-40B4-BE49-F238E27FC236}">
                <a16:creationId xmlns:a16="http://schemas.microsoft.com/office/drawing/2014/main" id="{22AE6E3D-C166-4E33-A35D-FDC265E00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/>
          <a:lstStyle/>
          <a:p>
            <a:pPr algn="just"/>
            <a:r>
              <a:rPr lang="ar-EG" altLang="ar-SA" sz="3200"/>
              <a:t>يجب التأكد من غلق عبوات مواد التنظيف والتطهير جيداً.</a:t>
            </a:r>
          </a:p>
          <a:p>
            <a:pPr algn="just"/>
            <a:r>
              <a:rPr lang="ar-EG" altLang="ar-SA" sz="3200"/>
              <a:t>تجنب استنشاق هذه المواد حتى لاتؤدى لمشاكل تنفسية. </a:t>
            </a:r>
          </a:p>
          <a:p>
            <a:pPr algn="just"/>
            <a:r>
              <a:rPr lang="ar-EG" altLang="ar-SA" sz="3200"/>
              <a:t>يمنع ملامسة هذه المواد باليد ويوصى بارتداء جوانتى جلد مناسب. </a:t>
            </a:r>
          </a:p>
          <a:p>
            <a:pPr algn="just"/>
            <a:r>
              <a:rPr lang="ar-EG" altLang="ar-SA" sz="3200"/>
              <a:t>يتم الإحاطة التامة بطريقة إستخدام هذه المواد قبل الأقتراب منها أو التعامل معها. </a:t>
            </a:r>
          </a:p>
          <a:p>
            <a:pPr algn="just"/>
            <a:r>
              <a:rPr lang="ar-EG" altLang="ar-SA" sz="3200"/>
              <a:t>عدم ملامسة هذه المواد للعين أو الجلد – وإذا حدث فيجب الغسيل الجيد بالماء النظيف وسرعة استشارة طبيب مختص. </a:t>
            </a:r>
          </a:p>
          <a:p>
            <a:pPr algn="just"/>
            <a:r>
              <a:rPr lang="ar-EG" altLang="ar-SA" sz="3200"/>
              <a:t>عدم لمس أى معدات أغذية بعد استخدام هذه المواد إلابعد غسل اليدين جيدا. </a:t>
            </a:r>
          </a:p>
          <a:p>
            <a:pPr algn="just"/>
            <a:endParaRPr lang="ar-EG" altLang="ar-SA" sz="32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22D305-77C5-43CE-B618-A76BDF64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١٠ - إستخدام مواد التطهير والتنظيف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>
            <a:extLst>
              <a:ext uri="{FF2B5EF4-FFF2-40B4-BE49-F238E27FC236}">
                <a16:creationId xmlns:a16="http://schemas.microsoft.com/office/drawing/2014/main" id="{3C76364F-5507-441E-8F09-4FB941772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21350"/>
          </a:xfrm>
        </p:spPr>
        <p:txBody>
          <a:bodyPr/>
          <a:lstStyle/>
          <a:p>
            <a:pPr algn="just"/>
            <a:r>
              <a:rPr lang="ar-EG" altLang="ar-SA" sz="3200"/>
              <a:t>يجب إرتداء واقى التنفس عند استخدام ووزن هذه المواد. </a:t>
            </a:r>
          </a:p>
          <a:p>
            <a:pPr algn="just"/>
            <a:r>
              <a:rPr lang="ar-EG" altLang="ar-SA" sz="3200"/>
              <a:t>عدم جلب هذه المواد إلى أقسام الإنتاج أو لأماكن إعداد الطعام حتى لاتلوث المنتج أثناء العمل. </a:t>
            </a:r>
          </a:p>
          <a:p>
            <a:pPr algn="just"/>
            <a:r>
              <a:rPr lang="ar-EG" altLang="ar-SA" sz="3200"/>
              <a:t>يجب تخزين عبواب هذه المواد بصورة جيدة فى محزن مستقل بعيداً عن الخامات الغذائية ومواد التعبئة والتغليف والإنتاج التام. </a:t>
            </a:r>
          </a:p>
          <a:p>
            <a:pPr algn="just"/>
            <a:r>
              <a:rPr lang="ar-EG" altLang="ar-SA" sz="3200"/>
              <a:t>عدم إستخدام هذه المواد إلا فى الغرض المناسب لها كالنظافة والتطهير. </a:t>
            </a:r>
          </a:p>
          <a:p>
            <a:pPr algn="just"/>
            <a:r>
              <a:rPr lang="ar-EG" altLang="ar-SA" sz="3200"/>
              <a:t>يجب إستخدام الجرعات المناسبة لإعطاء النتيجة المطلوبة حيث أن الجرعات الزائدة ربما تضر بالمعدات أو البناء أو المكان أو الغذاء نفسه.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>
            <a:extLst>
              <a:ext uri="{FF2B5EF4-FFF2-40B4-BE49-F238E27FC236}">
                <a16:creationId xmlns:a16="http://schemas.microsoft.com/office/drawing/2014/main" id="{D6C235E0-DAD5-4803-BF7B-E73B74483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19675"/>
          </a:xfrm>
        </p:spPr>
        <p:txBody>
          <a:bodyPr/>
          <a:lstStyle/>
          <a:p>
            <a:pPr algn="just"/>
            <a:r>
              <a:rPr lang="ar-EG" altLang="ar-SA" sz="2800"/>
              <a:t>يجب على العاملين بالصيانة عدم وضع العدد أومتعلقاتهم على المعدات أوترابيزات التصنيع حتى لاتلوث المنتج - وعليهم أن يتأكدوا من عدد المعدات التى بدأ بها العمل حتى لاتحتلط بالمنتج. </a:t>
            </a:r>
          </a:p>
          <a:p>
            <a:pPr algn="just"/>
            <a:r>
              <a:rPr lang="ar-EG" altLang="ar-SA" sz="2800"/>
              <a:t>عدم جلب أى أدوات صيانه وعدد وخامات بها أتربة أو حشرات لداخل صالات الإنتاج. </a:t>
            </a:r>
          </a:p>
          <a:p>
            <a:pPr algn="just"/>
            <a:r>
              <a:rPr lang="ar-EG" altLang="ar-SA" sz="2800"/>
              <a:t>إرتداء مهمات الوقاية (غطاء الرأس والكمامة) داخل صالات الإنتاج </a:t>
            </a:r>
          </a:p>
          <a:p>
            <a:pPr algn="just"/>
            <a:r>
              <a:rPr lang="ar-EG" altLang="ar-SA" sz="2800"/>
              <a:t>غسل الأيدى جيدا قبل ملامسة أى معدات. </a:t>
            </a:r>
          </a:p>
          <a:p>
            <a:pPr algn="just"/>
            <a:r>
              <a:rPr lang="ar-EG" altLang="ar-SA" sz="2800"/>
              <a:t>غير مسموح لطاقم أفراد الصيانة بملامسة المنتج أو الأسطح الملامسة للمنتج داخل صالات الإنتاج.</a:t>
            </a:r>
          </a:p>
          <a:p>
            <a:pPr algn="just"/>
            <a:r>
              <a:rPr lang="ar-EG" altLang="ar-SA" sz="2800"/>
              <a:t>يمنع نهائيا دخول الكلارك الجاز أو السيارات داخل أقسام الإنتاج أو المخازن.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909939-B5E6-4056-9C70-A854B1AB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١1 - تعليمات صحية خاصة للعاملين بالصيانة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>
            <a:extLst>
              <a:ext uri="{FF2B5EF4-FFF2-40B4-BE49-F238E27FC236}">
                <a16:creationId xmlns:a16="http://schemas.microsoft.com/office/drawing/2014/main" id="{1F24C685-9F84-45A4-A20E-3B5A870F7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altLang="ar-SA" sz="2800"/>
              <a:t>تنظيف المخزن باستمرار من أعشاش العنكبوت – ويتم استخدام مكانس للارضيات (مقشات) بهدوء لعدم نشر الأتربة على أكياس العبوات والخامات .</a:t>
            </a:r>
          </a:p>
          <a:p>
            <a:pPr algn="just"/>
            <a:r>
              <a:rPr lang="ar-EG" altLang="ar-SA" sz="2800"/>
              <a:t>فى حالة مسح الأرضات وتنظيفها يتم الأستعانه بماكينة غسيل الأرضيات من أحد أقسام الإنتاج إذا لزم الأمر - أو بسكب مياه بصابون سائل عادى وتدعك به الأرضات بالفرشاة ثم يجر الماء بالمساحات لأقرب مكان لتصريف المياه مع مراعاة عدم وصول المياه للخامات.</a:t>
            </a:r>
          </a:p>
          <a:p>
            <a:pPr algn="just"/>
            <a:r>
              <a:rPr lang="ar-EG" altLang="ar-SA" sz="2800"/>
              <a:t>غير مسموح نهائياً بالتدخين داخل المخارن أو أصطحاب أى أطعمة بالداخل كما يمنع وصع أى متعلقات شخصية.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E5CF7D-26C6-4BD5-BE6D-8D5D8AE6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1٢ - تعليمات صحية للعاملين بالمخازن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856FDE-C163-4B3A-8784-B2896998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5992"/>
            <a:ext cx="8329642" cy="1143000"/>
          </a:xfrm>
        </p:spPr>
        <p:txBody>
          <a:bodyPr/>
          <a:lstStyle/>
          <a:p>
            <a:pPr algn="ctr">
              <a:defRPr/>
            </a:pPr>
            <a:r>
              <a:rPr lang="ar-EG" u="sng" dirty="0">
                <a:solidFill>
                  <a:schemeClr val="tx1"/>
                </a:solidFill>
              </a:rPr>
              <a:t>الاشتراطات الخاصة بتصميم الأجهزة والأدوات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>
            <a:extLst>
              <a:ext uri="{FF2B5EF4-FFF2-40B4-BE49-F238E27FC236}">
                <a16:creationId xmlns:a16="http://schemas.microsoft.com/office/drawing/2014/main" id="{9E5125DC-53CE-489F-90E4-D58BE34BC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438"/>
            <a:ext cx="8229600" cy="6429375"/>
          </a:xfrm>
        </p:spPr>
        <p:txBody>
          <a:bodyPr/>
          <a:lstStyle/>
          <a:p>
            <a:pPr algn="just"/>
            <a:r>
              <a:rPr lang="ar-EG" altLang="ar-SA" sz="2800"/>
              <a:t>يراعى نظافة الرفوف التى ترص عليها الخامات أو مستلزمات الإنتاج.</a:t>
            </a:r>
          </a:p>
          <a:p>
            <a:pPr algn="just"/>
            <a:r>
              <a:rPr lang="ar-EG" altLang="ar-SA" sz="2800"/>
              <a:t>يمنع وجود أى عبوات أو مواد تغليف بصورة فردية أو مبعثرة أو بدون غطاء يحميها من الأتربة.</a:t>
            </a:r>
          </a:p>
          <a:p>
            <a:pPr algn="just"/>
            <a:r>
              <a:rPr lang="ar-EG" altLang="ar-SA" sz="2800"/>
              <a:t>مراعاة أن تكون الخامات الواردة مغلقة تغليفها تاما ويراعى فيها درجة الأمان الصحى الغذائى. </a:t>
            </a:r>
          </a:p>
          <a:p>
            <a:pPr algn="just"/>
            <a:r>
              <a:rPr lang="ar-EG" altLang="ar-SA" sz="2800"/>
              <a:t>يمنع توريد خامات فى سيارات تحميل مواد بترولية أو عطرية نفاذة تضر بالخامة الموردة شكلا أو طعما أو رائحة. </a:t>
            </a:r>
          </a:p>
          <a:p>
            <a:pPr algn="just"/>
            <a:r>
              <a:rPr lang="ar-EG" altLang="ar-SA" sz="2800"/>
              <a:t>يتم التفتيش الجيد على الخامات وسيارات التوريد والتأكيد من عدم وجود إصابات حشرية أو مخلفات . </a:t>
            </a:r>
          </a:p>
          <a:p>
            <a:pPr algn="just"/>
            <a:r>
              <a:rPr lang="ar-EG" altLang="ar-SA" sz="2800"/>
              <a:t>الألتزام بتغطية سيارات التوريد لتجنب مياه المطر والأتربة وبصفة خاصة للبعوات البلاستيكية ومواد التعئبة والتغليف. </a:t>
            </a:r>
          </a:p>
          <a:p>
            <a:pPr algn="just"/>
            <a:r>
              <a:rPr lang="ar-EG" altLang="ar-SA" sz="2800"/>
              <a:t>يراعى أن تكون البالتات التى يتم توريد خامات عليها خالية من الحشرات ونظيفة وخالية من الكسور والمسامير البارزة.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34DB5846-4DD2-4AF6-B9E4-51DD25153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altLang="ar-SA" sz="3200"/>
              <a:t>يجب أن تكون جميع الأجهزة والأدوات مصممة بحيث تطابق التشريعات الصحية الخاصة بها.</a:t>
            </a:r>
          </a:p>
          <a:p>
            <a:pPr algn="just"/>
            <a:r>
              <a:rPr lang="ar-EG" altLang="ar-SA" sz="3200"/>
              <a:t> يجب إعطاء مجهود كافي عند إنشاء كل جزء من أجزاء المصنع بحيث تكون جميع أجزائه مطابقة للتشريعات .</a:t>
            </a:r>
          </a:p>
          <a:p>
            <a:pPr algn="just"/>
            <a:r>
              <a:rPr lang="ar-EG" altLang="ar-SA" sz="3200"/>
              <a:t> يجب أن تكون كل الأجهزة التي تخضع للتفتيش بواسطة السلطات الصحية مطابقة للمواصفات الصحية الخاصة بهذا الشأن 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4F0054-B273-47A1-9306-6D41BE653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(١) توفر المواصفات الصحية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>
            <a:extLst>
              <a:ext uri="{FF2B5EF4-FFF2-40B4-BE49-F238E27FC236}">
                <a16:creationId xmlns:a16="http://schemas.microsoft.com/office/drawing/2014/main" id="{54A366E4-B2CD-4170-B0E1-5136DDDA6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altLang="ar-SA" sz="3200"/>
              <a:t>يجب أن تكون جميع الأجهزة والأدوات المستخدمة في تداول الأغذية مصنعة من مواد مناسبة – غير سامة – لا تتسبب في نقل الروائح أو الأطعمة الغريبة وألا تكون لها القابلية لامتصاص الرطوبة. </a:t>
            </a:r>
          </a:p>
          <a:p>
            <a:pPr algn="just"/>
            <a:r>
              <a:rPr lang="ar-EG" altLang="ar-SA" sz="3200"/>
              <a:t>يجب أن تكون مقاومة للتآكل– ويمكن تنظيفها وتطهيرها بصفة دورية – كما يجب أن تكون سطوحها خالية من النتوءات والشروخ.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2982D2-F42D-403F-9BE2-3EC2FB87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(٢) استخدام مواد مسموح بها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69F606-FB27-44DD-9542-E9FB52164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431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ar-EG" sz="4200" u="sng" dirty="0">
                <a:solidFill>
                  <a:schemeClr val="tx1"/>
                </a:solidFill>
              </a:rPr>
              <a:t>متطلبات النظافة والتطهير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id="{0333F9DE-1265-4D1B-A190-6EAC27C4C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91112"/>
          </a:xfrm>
        </p:spPr>
        <p:txBody>
          <a:bodyPr/>
          <a:lstStyle/>
          <a:p>
            <a:pPr algn="just"/>
            <a:r>
              <a:rPr lang="ar-EG" altLang="ar-SA" sz="3200"/>
              <a:t>يمنع نهائياً العبث أو فتح أى جهاز من الأجهزة الخاصة بالصابون المعقم أو بورق التنشيف. </a:t>
            </a:r>
          </a:p>
          <a:p>
            <a:pPr algn="just"/>
            <a:r>
              <a:rPr lang="ar-EG" altLang="ar-SA" sz="3200"/>
              <a:t>يتم أولا الضغط على موزع الصابون المعقم ضغطة واحدة فقط براحة اليد ليسقط فيها نقطة واحدة. </a:t>
            </a:r>
          </a:p>
          <a:p>
            <a:pPr algn="just"/>
            <a:r>
              <a:rPr lang="ar-EG" altLang="ar-SA" sz="3200"/>
              <a:t>بقليل من الماء يتم توزيع نقطة الصابون المعقم بين راحتى اليد والأصابع وأسفل الأظافر جيداً. </a:t>
            </a:r>
          </a:p>
          <a:p>
            <a:pPr algn="just"/>
            <a:r>
              <a:rPr lang="ar-EG" altLang="ar-SA" sz="3200"/>
              <a:t>يتم فتح صنبور الماء وتشطف آثار الصابون المعقم جيداً. - يتم سحب قطعة من ورق التنشيف طولها حوالى 20 سم وتقطع بالسحب لأسفل ثم يميناً أو يسارا على أحد جانبى سكينة التقطيع.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ED5483-BFCB-4B3E-A426-90F3F077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١- إجراءات غسيل الأيدى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8DA16122-D8DC-403F-9F38-7E11DE1B2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000750"/>
          </a:xfrm>
        </p:spPr>
        <p:txBody>
          <a:bodyPr/>
          <a:lstStyle/>
          <a:p>
            <a:pPr algn="just"/>
            <a:r>
              <a:rPr lang="ar-EG" altLang="ar-SA" sz="3200"/>
              <a:t>يتم تنشيف اليدين جيداً ثم يتم الضغط على سلة المهملات ذات دواسة القدم ليفتح بابها ثم تلقى بقايا ورق التنشيف فيها. </a:t>
            </a:r>
          </a:p>
          <a:p>
            <a:pPr algn="just"/>
            <a:r>
              <a:rPr lang="ar-EG" altLang="ar-SA" sz="3200"/>
              <a:t>تترك سلة المهملات لتغلق تلقائيا مع مراعاة عدم لمس غطائها باليد مطلقاً لعدم تلوث اليد مرة أخرى.</a:t>
            </a:r>
          </a:p>
          <a:p>
            <a:pPr algn="just"/>
            <a:r>
              <a:rPr lang="ar-EG" altLang="ar-SA" sz="3200"/>
              <a:t>ضرورة غسيل وتطهير كل من الأيدى وأغطية الأيدى (فى حالة استخدام القفازات) فى الحالات الآتية : قبل بدء العمل – بعد الكحة والعطس وتنظيف الأنف ٠٠٠الخ – بعد إستخدام دورة المياه - بعد لمس أى أشياء غير نظيفة مثل القواعد الخشبية والأرضيات والصناديق وهرش الرأس .... الخ .</a:t>
            </a:r>
          </a:p>
          <a:p>
            <a:pPr algn="just"/>
            <a:r>
              <a:rPr lang="ar-EG" altLang="ar-SA" sz="3200"/>
              <a:t>فى حالة إستخدام أغطية الأيدى ( القفازات ) يجب أن تكون من مطاط خالى من الثقوب أو من مادة لينة – كما يجب الأحتفاظ بها فى حالة نظيفة ومطهرة بصفة مستمرة.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F0D3CD06-A8EF-4F1F-813B-D085BE1DA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811712"/>
          </a:xfrm>
        </p:spPr>
        <p:txBody>
          <a:bodyPr/>
          <a:lstStyle/>
          <a:p>
            <a:pPr algn="just"/>
            <a:r>
              <a:rPr lang="ar-EG" altLang="ar-SA" sz="3600"/>
              <a:t>يتم تحضير محلول من مادة برمنجانات البوتاسيوم بتركيز 200 جزء فى المليون بواسطة قسم الجودة. </a:t>
            </a:r>
          </a:p>
          <a:p>
            <a:pPr algn="just"/>
            <a:r>
              <a:rPr lang="ar-EG" altLang="ar-SA" sz="3600"/>
              <a:t>يتم ملء دواسة القدم الموجودة عند المداخل من المحلول بواسطة عامل النظافة الخاص بالموقع.</a:t>
            </a:r>
          </a:p>
          <a:p>
            <a:pPr algn="just"/>
            <a:r>
              <a:rPr lang="ar-EG" altLang="ar-SA" sz="3600"/>
              <a:t>يراعى وضع القدمين على الدواسة لمدة ثوان معدودة. </a:t>
            </a:r>
          </a:p>
          <a:p>
            <a:pPr algn="just"/>
            <a:r>
              <a:rPr lang="ar-EG" altLang="ar-SA" sz="3600"/>
              <a:t>يراعى تغير المحلول كل 2-3 ساعات (حسب الإستخدام) وخاصة عند بداية تغير لون المحلول البنفسجى الفاتح إلى اللون البنى الفاتح.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6F653E-11CA-4B40-839B-35457FDB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ar-EG" sz="4000" u="sng" dirty="0">
                <a:solidFill>
                  <a:schemeClr val="tx1"/>
                </a:solidFill>
              </a:rPr>
              <a:t>٢ - إجراءات تطهير الأحذية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60EF8862-7DCB-414D-96F3-2ACEDAC3B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072188"/>
          </a:xfrm>
        </p:spPr>
        <p:txBody>
          <a:bodyPr/>
          <a:lstStyle/>
          <a:p>
            <a:pPr algn="just"/>
            <a:r>
              <a:rPr lang="ar-EG" altLang="ar-SA" sz="3200"/>
              <a:t>تنظيف الدواسة 2 مرة / أسبوع بإستخدام محلول صابونى 10% ثم التطهير بمادة مطهرة (مثل الكلور) بتركيز 300 جزء فى المليون</a:t>
            </a:r>
            <a:r>
              <a:rPr lang="en-GB" altLang="ar-SA" sz="3200"/>
              <a:t> </a:t>
            </a:r>
            <a:r>
              <a:rPr lang="ar-EG" altLang="ar-SA" sz="3200"/>
              <a:t>ثم الشطف الجيد بالماء. </a:t>
            </a:r>
          </a:p>
          <a:p>
            <a:pPr algn="just"/>
            <a:r>
              <a:rPr lang="ar-EG" altLang="ar-SA" sz="3200"/>
              <a:t>يجب أن توضع أحواض تطهير الأحذية على أسطح مستوية عند كل مدخل يؤدى إلى صالات الإنتاج للقادم من الأماكن الأخرى التى لايتم بها أى تصنيع.</a:t>
            </a:r>
          </a:p>
          <a:p>
            <a:pPr algn="just"/>
            <a:r>
              <a:rPr lang="ar-EG" altLang="ar-SA" sz="3200"/>
              <a:t>يجب أن تستخدم دفعة جديدة من مادة التطهير عند بدء الوردية ويتم تغيرها مرة على الأقل أثناء الوردية. </a:t>
            </a:r>
          </a:p>
          <a:p>
            <a:pPr algn="just"/>
            <a:r>
              <a:rPr lang="ar-EG" altLang="ar-SA" sz="3200"/>
              <a:t>إتباع تعليمات الشركة المنتجة فيما يتعلق بالتعامل مع مواد التطهير من حيث التداول والتخزين والإستعمال. </a:t>
            </a:r>
          </a:p>
          <a:p>
            <a:pPr algn="just"/>
            <a:r>
              <a:rPr lang="ar-EG" altLang="ar-SA" sz="3200"/>
              <a:t>قبل تغير مادة التطهير يجب التأكد من نظافة جوانب الحوض والمناطق التى تقع أسفل الحوض والتى تحيط به. </a:t>
            </a:r>
          </a:p>
          <a:p>
            <a:endParaRPr lang="ar-EG" altLang="ar-S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3092</TotalTime>
  <Words>1482</Words>
  <Application>Microsoft Office PowerPoint</Application>
  <PresentationFormat>عرض على الشاشة (4:3)</PresentationFormat>
  <Paragraphs>95</Paragraphs>
  <Slides>20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  مقررالشئون الصحية لمصانع الألبان لطلاب المستوى الرابع – برنامج علوم وتكنولوجيا الأغذية  المحاضرة الثانية عشر والأخيرة </vt:lpstr>
      <vt:lpstr>الاشتراطات الخاصة بتصميم الأجهزة والأدوات</vt:lpstr>
      <vt:lpstr>(١) توفر المواصفات الصحية</vt:lpstr>
      <vt:lpstr>(٢) استخدام مواد مسموح بها</vt:lpstr>
      <vt:lpstr>متطلبات النظافة والتطهير </vt:lpstr>
      <vt:lpstr>١- إجراءات غسيل الأيدى</vt:lpstr>
      <vt:lpstr>عرض تقديمي في PowerPoint</vt:lpstr>
      <vt:lpstr>٢ - إجراءات تطهير الأحذية</vt:lpstr>
      <vt:lpstr>عرض تقديمي في PowerPoint</vt:lpstr>
      <vt:lpstr>٣- إجراءات غسيل وتطهير الماكينات</vt:lpstr>
      <vt:lpstr>٤ - تنظيف وتطهير أوعية التصنيع والترابيزات</vt:lpstr>
      <vt:lpstr>٥- غسيل وتعقيم التنكات</vt:lpstr>
      <vt:lpstr>٧ - غسيل الحوائط</vt:lpstr>
      <vt:lpstr>8- غسيل النوافذ الزجاجية والأبواب</vt:lpstr>
      <vt:lpstr>٩ - غسيل وتطهير مجارى الصرف</vt:lpstr>
      <vt:lpstr>١٠ - إستخدام مواد التطهير والتنظيف</vt:lpstr>
      <vt:lpstr>عرض تقديمي في PowerPoint</vt:lpstr>
      <vt:lpstr>١1 - تعليمات صحية خاصة للعاملين بالصيانة</vt:lpstr>
      <vt:lpstr>1٢ - تعليمات صحية للعاملين بالمخازن</vt:lpstr>
      <vt:lpstr>عرض تقديمي في PowerPoint</vt:lpstr>
    </vt:vector>
  </TitlesOfParts>
  <Company>Nabaster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Nabaster</dc:creator>
  <cp:lastModifiedBy>ن</cp:lastModifiedBy>
  <cp:revision>632</cp:revision>
  <dcterms:created xsi:type="dcterms:W3CDTF">2004-11-01T15:26:28Z</dcterms:created>
  <dcterms:modified xsi:type="dcterms:W3CDTF">2020-07-21T21:00:02Z</dcterms:modified>
</cp:coreProperties>
</file>