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Override3.xml" ContentType="application/vnd.openxmlformats-officedocument.themeOverride+xml"/>
  <Override PartName="/ppt/theme/themeOverride4.xml" ContentType="application/vnd.openxmlformats-officedocument.themeOverride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4110" r:id="rId1"/>
  </p:sldMasterIdLst>
  <p:notesMasterIdLst>
    <p:notesMasterId r:id="rId22"/>
  </p:notesMasterIdLst>
  <p:sldIdLst>
    <p:sldId id="529" r:id="rId2"/>
    <p:sldId id="601" r:id="rId3"/>
    <p:sldId id="602" r:id="rId4"/>
    <p:sldId id="603" r:id="rId5"/>
    <p:sldId id="604" r:id="rId6"/>
    <p:sldId id="605" r:id="rId7"/>
    <p:sldId id="606" r:id="rId8"/>
    <p:sldId id="607" r:id="rId9"/>
    <p:sldId id="608" r:id="rId10"/>
    <p:sldId id="609" r:id="rId11"/>
    <p:sldId id="610" r:id="rId12"/>
    <p:sldId id="611" r:id="rId13"/>
    <p:sldId id="612" r:id="rId14"/>
    <p:sldId id="613" r:id="rId15"/>
    <p:sldId id="614" r:id="rId16"/>
    <p:sldId id="615" r:id="rId17"/>
    <p:sldId id="616" r:id="rId18"/>
    <p:sldId id="617" r:id="rId19"/>
    <p:sldId id="618" r:id="rId20"/>
    <p:sldId id="619" r:id="rId21"/>
  </p:sldIdLst>
  <p:sldSz cx="9144000" cy="6858000" type="screen4x3"/>
  <p:notesSz cx="6858000" cy="9144000"/>
  <p:defaultTextStyle>
    <a:defPPr>
      <a:defRPr lang="ar-SA"/>
    </a:defPPr>
    <a:lvl1pPr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r" defTabSz="914400" rtl="1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r" defTabSz="914400" rtl="1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r" defTabSz="914400" rtl="1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r" defTabSz="914400" rtl="1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4383" autoAdjust="0"/>
    <p:restoredTop sz="71147" autoAdjust="0"/>
  </p:normalViewPr>
  <p:slideViewPr>
    <p:cSldViewPr>
      <p:cViewPr varScale="1">
        <p:scale>
          <a:sx n="75" d="100"/>
          <a:sy n="75" d="100"/>
        </p:scale>
        <p:origin x="691" y="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C5711CBC-3238-4853-8A1E-72FEAD27B75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pPr>
              <a:defRPr/>
            </a:pPr>
            <a:endParaRPr lang="ar-E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CB8B81E-0ADA-4713-AE9E-B66AE626CDDE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pPr>
              <a:defRPr/>
            </a:pPr>
            <a:fld id="{3C58B31D-D35B-438D-925A-6A38E45B0A7E}" type="datetimeFigureOut">
              <a:rPr lang="ar-EG"/>
              <a:pPr>
                <a:defRPr/>
              </a:pPr>
              <a:t>01/12/1441</a:t>
            </a:fld>
            <a:endParaRPr lang="ar-EG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EFD46F47-59A1-4D5C-BFA9-2A4F2D017B06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pPr lvl="0"/>
            <a:endParaRPr lang="ar-EG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741D8F6F-08AF-4C18-90CA-733477BE456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A30707A-CA37-4970-82D7-68920E1F4C33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pPr>
              <a:defRPr/>
            </a:pPr>
            <a:endParaRPr lang="ar-EG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E026B04-8C5F-4B49-B355-55D5B367943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fld id="{88B0C276-3C86-408C-8D53-7FF24B45C007}" type="slidenum">
              <a:rPr lang="ar-EG" altLang="ar-SA"/>
              <a:pPr/>
              <a:t>‹#›</a:t>
            </a:fld>
            <a:endParaRPr lang="ar-EG" alt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lide Image Placeholder 1">
            <a:extLst>
              <a:ext uri="{FF2B5EF4-FFF2-40B4-BE49-F238E27FC236}">
                <a16:creationId xmlns:a16="http://schemas.microsoft.com/office/drawing/2014/main" id="{210CCFD0-B68C-4736-B6A8-B39E24FCBA94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23" name="Notes Placeholder 2">
            <a:extLst>
              <a:ext uri="{FF2B5EF4-FFF2-40B4-BE49-F238E27FC236}">
                <a16:creationId xmlns:a16="http://schemas.microsoft.com/office/drawing/2014/main" id="{73EB2F7A-3D86-4E09-A040-9A864EC59D82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ar-EG" altLang="ar-SA"/>
          </a:p>
        </p:txBody>
      </p:sp>
      <p:sp>
        <p:nvSpPr>
          <p:cNvPr id="30724" name="Slide Number Placeholder 3">
            <a:extLst>
              <a:ext uri="{FF2B5EF4-FFF2-40B4-BE49-F238E27FC236}">
                <a16:creationId xmlns:a16="http://schemas.microsoft.com/office/drawing/2014/main" id="{CD4E314C-6DEC-4275-B215-ECBA72EEB40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56CCCD1F-A21E-4DFE-B6A1-C32F4D41BEB2}" type="slidenum">
              <a:rPr lang="ar-EG" altLang="ar-SA"/>
              <a:pPr eaLnBrk="1" hangingPunct="1"/>
              <a:t>1</a:t>
            </a:fld>
            <a:endParaRPr lang="ar-EG" altLang="ar-SA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3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4.xml"/><Relationship Id="rId4" Type="http://schemas.openxmlformats.org/officeDocument/2006/relationships/image" Target="../media/image1.jpe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ight Triangle 10">
            <a:extLst>
              <a:ext uri="{FF2B5EF4-FFF2-40B4-BE49-F238E27FC236}">
                <a16:creationId xmlns:a16="http://schemas.microsoft.com/office/drawing/2014/main" id="{E7C1F98E-E63B-45F7-A546-F01897A2C4AE}"/>
              </a:ext>
            </a:extLst>
          </p:cNvPr>
          <p:cNvSpPr/>
          <p:nvPr/>
        </p:nvSpPr>
        <p:spPr>
          <a:xfrm>
            <a:off x="0" y="4664075"/>
            <a:ext cx="9150350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grpSp>
        <p:nvGrpSpPr>
          <p:cNvPr id="5" name="Group 15">
            <a:extLst>
              <a:ext uri="{FF2B5EF4-FFF2-40B4-BE49-F238E27FC236}">
                <a16:creationId xmlns:a16="http://schemas.microsoft.com/office/drawing/2014/main" id="{92A0F152-5427-4BED-A561-74CC24F69520}"/>
              </a:ext>
            </a:extLst>
          </p:cNvPr>
          <p:cNvGrpSpPr>
            <a:grpSpLocks/>
          </p:cNvGrpSpPr>
          <p:nvPr/>
        </p:nvGrpSpPr>
        <p:grpSpPr bwMode="auto">
          <a:xfrm>
            <a:off x="-3175" y="4953000"/>
            <a:ext cx="9147175" cy="1911350"/>
            <a:chOff x="-3765" y="4832896"/>
            <a:chExt cx="9147765" cy="2032192"/>
          </a:xfrm>
        </p:grpSpPr>
        <p:sp>
          <p:nvSpPr>
            <p:cNvPr id="6" name="Freeform 16">
              <a:extLst>
                <a:ext uri="{FF2B5EF4-FFF2-40B4-BE49-F238E27FC236}">
                  <a16:creationId xmlns:a16="http://schemas.microsoft.com/office/drawing/2014/main" id="{150C67D0-7931-49D2-B09A-6FF92C45B1A7}"/>
                </a:ext>
              </a:extLst>
            </p:cNvPr>
            <p:cNvSpPr>
              <a:spLocks/>
            </p:cNvSpPr>
            <p:nvPr/>
          </p:nvSpPr>
          <p:spPr bwMode="auto">
            <a:xfrm>
              <a:off x="1687032" y="4832896"/>
              <a:ext cx="7456968" cy="51817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" name="Freeform 18">
              <a:extLst>
                <a:ext uri="{FF2B5EF4-FFF2-40B4-BE49-F238E27FC236}">
                  <a16:creationId xmlns:a16="http://schemas.microsoft.com/office/drawing/2014/main" id="{440FA62A-1AE7-4A28-977F-0034697525C6}"/>
                </a:ext>
              </a:extLst>
            </p:cNvPr>
            <p:cNvSpPr>
              <a:spLocks/>
            </p:cNvSpPr>
            <p:nvPr/>
          </p:nvSpPr>
          <p:spPr bwMode="auto">
            <a:xfrm>
              <a:off x="35926" y="5135025"/>
              <a:ext cx="9108074" cy="838869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" name="Freeform 19">
              <a:extLst>
                <a:ext uri="{FF2B5EF4-FFF2-40B4-BE49-F238E27FC236}">
                  <a16:creationId xmlns:a16="http://schemas.microsoft.com/office/drawing/2014/main" id="{DF0D8EFC-009A-49E7-976C-5738CE9FFE91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cxnSp>
          <p:nvCxnSpPr>
            <p:cNvPr id="10" name="Straight Connector 20">
              <a:extLst>
                <a:ext uri="{FF2B5EF4-FFF2-40B4-BE49-F238E27FC236}">
                  <a16:creationId xmlns:a16="http://schemas.microsoft.com/office/drawing/2014/main" id="{EA0433F1-84DD-4650-A354-3C54BE70E510}"/>
                </a:ext>
              </a:extLst>
            </p:cNvPr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anchor="b"/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1" name="Date Placeholder 29">
            <a:extLst>
              <a:ext uri="{FF2B5EF4-FFF2-40B4-BE49-F238E27FC236}">
                <a16:creationId xmlns:a16="http://schemas.microsoft.com/office/drawing/2014/main" id="{0747A622-D970-49DE-B8C7-514A057539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endParaRPr lang="en-GB"/>
          </a:p>
        </p:txBody>
      </p:sp>
      <p:sp>
        <p:nvSpPr>
          <p:cNvPr id="12" name="Footer Placeholder 18">
            <a:extLst>
              <a:ext uri="{FF2B5EF4-FFF2-40B4-BE49-F238E27FC236}">
                <a16:creationId xmlns:a16="http://schemas.microsoft.com/office/drawing/2014/main" id="{5FE4E854-F6D0-4AD0-B71F-EC3BB780F5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3" name="Slide Number Placeholder 26">
            <a:extLst>
              <a:ext uri="{FF2B5EF4-FFF2-40B4-BE49-F238E27FC236}">
                <a16:creationId xmlns:a16="http://schemas.microsoft.com/office/drawing/2014/main" id="{B8F7397E-E0D5-42CF-84BE-262D3867C7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03889E9-CBFA-4945-B367-B1727151BEAE}" type="slidenum">
              <a:rPr lang="ar-SA" altLang="ar-SA"/>
              <a:pPr/>
              <a:t>‹#›</a:t>
            </a:fld>
            <a:endParaRPr lang="en-GB" altLang="ar-SA"/>
          </a:p>
        </p:txBody>
      </p:sp>
    </p:spTree>
    <p:extLst>
      <p:ext uri="{BB962C8B-B14F-4D97-AF65-F5344CB8AC3E}">
        <p14:creationId xmlns:p14="http://schemas.microsoft.com/office/powerpoint/2010/main" val="7549952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9">
            <a:extLst>
              <a:ext uri="{FF2B5EF4-FFF2-40B4-BE49-F238E27FC236}">
                <a16:creationId xmlns:a16="http://schemas.microsoft.com/office/drawing/2014/main" id="{93F91DD9-A32C-443E-918D-D0B7C67574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21">
            <a:extLst>
              <a:ext uri="{FF2B5EF4-FFF2-40B4-BE49-F238E27FC236}">
                <a16:creationId xmlns:a16="http://schemas.microsoft.com/office/drawing/2014/main" id="{F93A47EE-4F06-4F86-B17C-39C81DB0FE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>
            <a:extLst>
              <a:ext uri="{FF2B5EF4-FFF2-40B4-BE49-F238E27FC236}">
                <a16:creationId xmlns:a16="http://schemas.microsoft.com/office/drawing/2014/main" id="{49E77C09-78E2-475D-90EA-C7645D0FC2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5E1D87F-B360-4138-B58B-E6C94F411904}" type="slidenum">
              <a:rPr lang="ar-SA" altLang="ar-SA"/>
              <a:pPr/>
              <a:t>‹#›</a:t>
            </a:fld>
            <a:endParaRPr lang="en-GB" altLang="ar-SA"/>
          </a:p>
        </p:txBody>
      </p:sp>
    </p:spTree>
    <p:extLst>
      <p:ext uri="{BB962C8B-B14F-4D97-AF65-F5344CB8AC3E}">
        <p14:creationId xmlns:p14="http://schemas.microsoft.com/office/powerpoint/2010/main" val="2003980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9">
            <a:extLst>
              <a:ext uri="{FF2B5EF4-FFF2-40B4-BE49-F238E27FC236}">
                <a16:creationId xmlns:a16="http://schemas.microsoft.com/office/drawing/2014/main" id="{C5F88AA9-9225-46ED-8418-F7631F802E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21">
            <a:extLst>
              <a:ext uri="{FF2B5EF4-FFF2-40B4-BE49-F238E27FC236}">
                <a16:creationId xmlns:a16="http://schemas.microsoft.com/office/drawing/2014/main" id="{88D25C72-6740-4B4F-BEBC-FAA3AD3102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>
            <a:extLst>
              <a:ext uri="{FF2B5EF4-FFF2-40B4-BE49-F238E27FC236}">
                <a16:creationId xmlns:a16="http://schemas.microsoft.com/office/drawing/2014/main" id="{0D633655-9AE3-4CDB-91F4-4EDD5D00C6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CA3C826-96A1-4D1E-A8EA-0C1907CFD0F6}" type="slidenum">
              <a:rPr lang="ar-SA" altLang="ar-SA"/>
              <a:pPr/>
              <a:t>‹#›</a:t>
            </a:fld>
            <a:endParaRPr lang="en-GB" altLang="ar-SA"/>
          </a:p>
        </p:txBody>
      </p:sp>
    </p:spTree>
    <p:extLst>
      <p:ext uri="{BB962C8B-B14F-4D97-AF65-F5344CB8AC3E}">
        <p14:creationId xmlns:p14="http://schemas.microsoft.com/office/powerpoint/2010/main" val="10502257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Date Placeholder 9">
            <a:extLst>
              <a:ext uri="{FF2B5EF4-FFF2-40B4-BE49-F238E27FC236}">
                <a16:creationId xmlns:a16="http://schemas.microsoft.com/office/drawing/2014/main" id="{6F2174ED-E6DE-4913-A979-210CA69EC0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21">
            <a:extLst>
              <a:ext uri="{FF2B5EF4-FFF2-40B4-BE49-F238E27FC236}">
                <a16:creationId xmlns:a16="http://schemas.microsoft.com/office/drawing/2014/main" id="{3DBB76F7-68A0-4633-9636-E475A512FA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>
            <a:extLst>
              <a:ext uri="{FF2B5EF4-FFF2-40B4-BE49-F238E27FC236}">
                <a16:creationId xmlns:a16="http://schemas.microsoft.com/office/drawing/2014/main" id="{08BA8DEE-87EE-4BA4-916B-6184BE946D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0F389E9-C8B5-41A3-8A7E-16AD82B0EB6A}" type="slidenum">
              <a:rPr lang="ar-SA" altLang="ar-SA"/>
              <a:pPr/>
              <a:t>‹#›</a:t>
            </a:fld>
            <a:endParaRPr lang="en-GB" altLang="ar-SA"/>
          </a:p>
        </p:txBody>
      </p:sp>
    </p:spTree>
    <p:extLst>
      <p:ext uri="{BB962C8B-B14F-4D97-AF65-F5344CB8AC3E}">
        <p14:creationId xmlns:p14="http://schemas.microsoft.com/office/powerpoint/2010/main" val="1124090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hevron 10">
            <a:extLst>
              <a:ext uri="{FF2B5EF4-FFF2-40B4-BE49-F238E27FC236}">
                <a16:creationId xmlns:a16="http://schemas.microsoft.com/office/drawing/2014/main" id="{FFB6EE91-5AAC-4FEC-8E90-7682BF638561}"/>
              </a:ext>
            </a:extLst>
          </p:cNvPr>
          <p:cNvSpPr/>
          <p:nvPr/>
        </p:nvSpPr>
        <p:spPr>
          <a:xfrm>
            <a:off x="3636963" y="3005138"/>
            <a:ext cx="182562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>
              <a:defRPr/>
            </a:pPr>
            <a:endParaRPr lang="en-US"/>
          </a:p>
        </p:txBody>
      </p:sp>
      <p:sp>
        <p:nvSpPr>
          <p:cNvPr id="5" name="Chevron 15">
            <a:extLst>
              <a:ext uri="{FF2B5EF4-FFF2-40B4-BE49-F238E27FC236}">
                <a16:creationId xmlns:a16="http://schemas.microsoft.com/office/drawing/2014/main" id="{1F8D0BC6-E7FF-4E04-B1A8-7C995FE9FE2A}"/>
              </a:ext>
            </a:extLst>
          </p:cNvPr>
          <p:cNvSpPr/>
          <p:nvPr/>
        </p:nvSpPr>
        <p:spPr>
          <a:xfrm>
            <a:off x="3449638" y="3005138"/>
            <a:ext cx="18415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anchor="b"/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Date Placeholder 3">
            <a:extLst>
              <a:ext uri="{FF2B5EF4-FFF2-40B4-BE49-F238E27FC236}">
                <a16:creationId xmlns:a16="http://schemas.microsoft.com/office/drawing/2014/main" id="{8BCB7D1F-B6AB-4260-BBB3-48E3B3C962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GB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B9467EED-A077-45A6-A85C-B56E8C927F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9994EE9B-15B1-4624-911B-015AEDCDA8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2884388-8160-4E85-B283-23C65A83AC3A}" type="slidenum">
              <a:rPr lang="ar-SA" altLang="ar-SA"/>
              <a:pPr/>
              <a:t>‹#›</a:t>
            </a:fld>
            <a:endParaRPr lang="en-GB" altLang="ar-SA"/>
          </a:p>
        </p:txBody>
      </p:sp>
    </p:spTree>
    <p:extLst>
      <p:ext uri="{BB962C8B-B14F-4D97-AF65-F5344CB8AC3E}">
        <p14:creationId xmlns:p14="http://schemas.microsoft.com/office/powerpoint/2010/main" val="191231616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9294CCA-3A7E-47C0-A8AE-37B7B74F60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436E0CC-DF16-4D01-ADDD-4C15C13FD1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608A4F6-2BFE-4EAB-B18C-6B6B0A6F29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770F734-17F6-40D6-B7A5-7A123059B5AB}" type="slidenum">
              <a:rPr lang="ar-SA" altLang="ar-SA"/>
              <a:pPr/>
              <a:t>‹#›</a:t>
            </a:fld>
            <a:endParaRPr lang="en-GB" altLang="ar-SA"/>
          </a:p>
        </p:txBody>
      </p:sp>
    </p:spTree>
    <p:extLst>
      <p:ext uri="{BB962C8B-B14F-4D97-AF65-F5344CB8AC3E}">
        <p14:creationId xmlns:p14="http://schemas.microsoft.com/office/powerpoint/2010/main" val="238235483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/>
          <a:lstStyle>
            <a:lvl1pPr>
              <a:defRPr/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CA54AD0-CACC-4AFC-82F5-1B6894C86D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732647A-1C81-4EF6-A13F-950EAEF46E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2A84A6F-A628-4BB2-977B-990F84D79E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12A5FC3-4CD0-43D6-B15A-953831D4D7FA}" type="slidenum">
              <a:rPr lang="ar-SA" altLang="ar-SA"/>
              <a:pPr/>
              <a:t>‹#›</a:t>
            </a:fld>
            <a:endParaRPr lang="en-GB" altLang="ar-SA"/>
          </a:p>
        </p:txBody>
      </p:sp>
    </p:spTree>
    <p:extLst>
      <p:ext uri="{BB962C8B-B14F-4D97-AF65-F5344CB8AC3E}">
        <p14:creationId xmlns:p14="http://schemas.microsoft.com/office/powerpoint/2010/main" val="286230877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05D98DB-5032-4B68-9D4A-91FADABF9B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A247E40-D4CB-4570-BE66-6EA48F3904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E0210B9-22F7-42C3-ADED-FC4185E397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E02C49C-E098-4E22-B63C-47D613E1C8CF}" type="slidenum">
              <a:rPr lang="ar-SA" altLang="ar-SA"/>
              <a:pPr/>
              <a:t>‹#›</a:t>
            </a:fld>
            <a:endParaRPr lang="en-GB" altLang="ar-SA"/>
          </a:p>
        </p:txBody>
      </p:sp>
    </p:spTree>
    <p:extLst>
      <p:ext uri="{BB962C8B-B14F-4D97-AF65-F5344CB8AC3E}">
        <p14:creationId xmlns:p14="http://schemas.microsoft.com/office/powerpoint/2010/main" val="334023196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9">
            <a:extLst>
              <a:ext uri="{FF2B5EF4-FFF2-40B4-BE49-F238E27FC236}">
                <a16:creationId xmlns:a16="http://schemas.microsoft.com/office/drawing/2014/main" id="{BD99B935-4CC0-417C-B71F-C94938C122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Footer Placeholder 21">
            <a:extLst>
              <a:ext uri="{FF2B5EF4-FFF2-40B4-BE49-F238E27FC236}">
                <a16:creationId xmlns:a16="http://schemas.microsoft.com/office/drawing/2014/main" id="{40E9362A-AA14-4D0A-978A-A7C875BBF2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17">
            <a:extLst>
              <a:ext uri="{FF2B5EF4-FFF2-40B4-BE49-F238E27FC236}">
                <a16:creationId xmlns:a16="http://schemas.microsoft.com/office/drawing/2014/main" id="{44F504F2-1E73-4B82-9DF1-F9256C4B6E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FD233CE-AB6C-4548-80EC-3E02C345A2CF}" type="slidenum">
              <a:rPr lang="ar-SA" altLang="ar-SA"/>
              <a:pPr/>
              <a:t>‹#›</a:t>
            </a:fld>
            <a:endParaRPr lang="en-GB" altLang="ar-SA"/>
          </a:p>
        </p:txBody>
      </p:sp>
    </p:spTree>
    <p:extLst>
      <p:ext uri="{BB962C8B-B14F-4D97-AF65-F5344CB8AC3E}">
        <p14:creationId xmlns:p14="http://schemas.microsoft.com/office/powerpoint/2010/main" val="20827316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7963476-C28E-4578-BB66-725E42BD18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33B4FEF-CC56-4238-94C4-7B2BF8DD80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C2A508E-02D3-44F3-8374-1E77501325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35F6BFC-505B-4A49-9C4F-BF8ADC0461AE}" type="slidenum">
              <a:rPr lang="ar-SA" altLang="ar-SA"/>
              <a:pPr/>
              <a:t>‹#›</a:t>
            </a:fld>
            <a:endParaRPr lang="en-GB" altLang="ar-SA"/>
          </a:p>
        </p:txBody>
      </p:sp>
    </p:spTree>
    <p:extLst>
      <p:ext uri="{BB962C8B-B14F-4D97-AF65-F5344CB8AC3E}">
        <p14:creationId xmlns:p14="http://schemas.microsoft.com/office/powerpoint/2010/main" val="1061780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10">
            <a:extLst>
              <a:ext uri="{FF2B5EF4-FFF2-40B4-BE49-F238E27FC236}">
                <a16:creationId xmlns:a16="http://schemas.microsoft.com/office/drawing/2014/main" id="{ADD1D150-3413-4248-9D99-E53BC1D8E822}"/>
              </a:ext>
            </a:extLst>
          </p:cNvPr>
          <p:cNvSpPr>
            <a:spLocks/>
          </p:cNvSpPr>
          <p:nvPr/>
        </p:nvSpPr>
        <p:spPr bwMode="auto">
          <a:xfrm>
            <a:off x="715963" y="5002213"/>
            <a:ext cx="3802062" cy="14430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reeform 15">
            <a:extLst>
              <a:ext uri="{FF2B5EF4-FFF2-40B4-BE49-F238E27FC236}">
                <a16:creationId xmlns:a16="http://schemas.microsoft.com/office/drawing/2014/main" id="{C86705D6-3072-4731-B40B-90382875DFF3}"/>
              </a:ext>
            </a:extLst>
          </p:cNvPr>
          <p:cNvSpPr>
            <a:spLocks/>
          </p:cNvSpPr>
          <p:nvPr/>
        </p:nvSpPr>
        <p:spPr bwMode="auto">
          <a:xfrm>
            <a:off x="-53975" y="5784850"/>
            <a:ext cx="380206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Right Triangle 16">
            <a:extLst>
              <a:ext uri="{FF2B5EF4-FFF2-40B4-BE49-F238E27FC236}">
                <a16:creationId xmlns:a16="http://schemas.microsoft.com/office/drawing/2014/main" id="{7F72F542-E893-489C-AC30-A1C4668E7835}"/>
              </a:ext>
            </a:extLst>
          </p:cNvPr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4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8" name="Straight Connector 18">
            <a:extLst>
              <a:ext uri="{FF2B5EF4-FFF2-40B4-BE49-F238E27FC236}">
                <a16:creationId xmlns:a16="http://schemas.microsoft.com/office/drawing/2014/main" id="{5D0B621B-2725-4D5D-AF33-8322406866D4}"/>
              </a:ext>
            </a:extLst>
          </p:cNvPr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Chevron 19">
            <a:extLst>
              <a:ext uri="{FF2B5EF4-FFF2-40B4-BE49-F238E27FC236}">
                <a16:creationId xmlns:a16="http://schemas.microsoft.com/office/drawing/2014/main" id="{52304F80-9637-4335-8B3E-F7E983C0811B}"/>
              </a:ext>
            </a:extLst>
          </p:cNvPr>
          <p:cNvSpPr/>
          <p:nvPr/>
        </p:nvSpPr>
        <p:spPr>
          <a:xfrm>
            <a:off x="8664575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>
              <a:defRPr/>
            </a:pPr>
            <a:endParaRPr lang="en-US"/>
          </a:p>
        </p:txBody>
      </p:sp>
      <p:sp>
        <p:nvSpPr>
          <p:cNvPr id="10" name="Chevron 20">
            <a:extLst>
              <a:ext uri="{FF2B5EF4-FFF2-40B4-BE49-F238E27FC236}">
                <a16:creationId xmlns:a16="http://schemas.microsoft.com/office/drawing/2014/main" id="{A9A0E81B-D01A-4F41-B9FF-7C7D8E779BF4}"/>
              </a:ext>
            </a:extLst>
          </p:cNvPr>
          <p:cNvSpPr/>
          <p:nvPr/>
        </p:nvSpPr>
        <p:spPr>
          <a:xfrm>
            <a:off x="8477250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>
              <a:defRPr/>
            </a:pP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tIns="0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1" name="Date Placeholder 4">
            <a:extLst>
              <a:ext uri="{FF2B5EF4-FFF2-40B4-BE49-F238E27FC236}">
                <a16:creationId xmlns:a16="http://schemas.microsoft.com/office/drawing/2014/main" id="{F246B379-208E-4FB7-B8AA-89CE8DEC07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en-GB"/>
          </a:p>
        </p:txBody>
      </p:sp>
      <p:sp>
        <p:nvSpPr>
          <p:cNvPr id="12" name="Footer Placeholder 5">
            <a:extLst>
              <a:ext uri="{FF2B5EF4-FFF2-40B4-BE49-F238E27FC236}">
                <a16:creationId xmlns:a16="http://schemas.microsoft.com/office/drawing/2014/main" id="{75ED6666-C164-4F10-A225-15F3FC34A4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3" name="Slide Number Placeholder 6">
            <a:extLst>
              <a:ext uri="{FF2B5EF4-FFF2-40B4-BE49-F238E27FC236}">
                <a16:creationId xmlns:a16="http://schemas.microsoft.com/office/drawing/2014/main" id="{5F951DCD-4CD2-4147-8EBF-AAEEE52079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1B2EF73-8503-4960-A995-8F4116A6DC7F}" type="slidenum">
              <a:rPr lang="ar-SA" altLang="ar-SA"/>
              <a:pPr/>
              <a:t>‹#›</a:t>
            </a:fld>
            <a:endParaRPr lang="en-GB" altLang="ar-SA"/>
          </a:p>
        </p:txBody>
      </p:sp>
    </p:spTree>
    <p:extLst>
      <p:ext uri="{BB962C8B-B14F-4D97-AF65-F5344CB8AC3E}">
        <p14:creationId xmlns:p14="http://schemas.microsoft.com/office/powerpoint/2010/main" val="28356948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>
            <a:extLst>
              <a:ext uri="{FF2B5EF4-FFF2-40B4-BE49-F238E27FC236}">
                <a16:creationId xmlns:a16="http://schemas.microsoft.com/office/drawing/2014/main" id="{F7AD06DB-8732-4B14-BD38-FCE961E51F01}"/>
              </a:ext>
            </a:extLst>
          </p:cNvPr>
          <p:cNvSpPr>
            <a:spLocks/>
          </p:cNvSpPr>
          <p:nvPr/>
        </p:nvSpPr>
        <p:spPr bwMode="auto">
          <a:xfrm>
            <a:off x="715963" y="5002213"/>
            <a:ext cx="3802062" cy="14430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2" name="Freeform 11">
            <a:extLst>
              <a:ext uri="{FF2B5EF4-FFF2-40B4-BE49-F238E27FC236}">
                <a16:creationId xmlns:a16="http://schemas.microsoft.com/office/drawing/2014/main" id="{32A85565-CF32-424B-9ABE-ACE3A600DF13}"/>
              </a:ext>
            </a:extLst>
          </p:cNvPr>
          <p:cNvSpPr>
            <a:spLocks/>
          </p:cNvSpPr>
          <p:nvPr/>
        </p:nvSpPr>
        <p:spPr bwMode="auto">
          <a:xfrm>
            <a:off x="-53975" y="5784850"/>
            <a:ext cx="380206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4" name="Right Triangle 13">
            <a:extLst>
              <a:ext uri="{FF2B5EF4-FFF2-40B4-BE49-F238E27FC236}">
                <a16:creationId xmlns:a16="http://schemas.microsoft.com/office/drawing/2014/main" id="{C6134ED8-FD27-41CA-BD04-E37F061DAC14}"/>
              </a:ext>
            </a:extLst>
          </p:cNvPr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8B08DBA6-2CBC-43E1-A205-7AA50C257033}"/>
              </a:ext>
            </a:extLst>
          </p:cNvPr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>
            <a:extLst>
              <a:ext uri="{FF2B5EF4-FFF2-40B4-BE49-F238E27FC236}">
                <a16:creationId xmlns:a16="http://schemas.microsoft.com/office/drawing/2014/main" id="{97D68019-275A-4434-8040-99A7F191E2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033" name="Text Placeholder 29">
            <a:extLst>
              <a:ext uri="{FF2B5EF4-FFF2-40B4-BE49-F238E27FC236}">
                <a16:creationId xmlns:a16="http://schemas.microsoft.com/office/drawing/2014/main" id="{65F12203-61A1-4EB3-AEDA-1283C9E2DF63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481138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ar-SA"/>
              <a:t>Click to edit Master text styles</a:t>
            </a:r>
          </a:p>
          <a:p>
            <a:pPr lvl="1"/>
            <a:r>
              <a:rPr lang="en-US" altLang="ar-SA"/>
              <a:t>Second level</a:t>
            </a:r>
          </a:p>
          <a:p>
            <a:pPr lvl="2"/>
            <a:r>
              <a:rPr lang="en-US" altLang="ar-SA"/>
              <a:t>Third level</a:t>
            </a:r>
          </a:p>
          <a:p>
            <a:pPr lvl="3"/>
            <a:r>
              <a:rPr lang="en-US" altLang="ar-SA"/>
              <a:t>Fourth level</a:t>
            </a:r>
          </a:p>
          <a:p>
            <a:pPr lvl="4"/>
            <a:r>
              <a:rPr lang="en-US" altLang="ar-SA"/>
              <a:t>Fifth level</a:t>
            </a:r>
          </a:p>
        </p:txBody>
      </p:sp>
      <p:sp>
        <p:nvSpPr>
          <p:cNvPr id="10" name="Date Placeholder 9">
            <a:extLst>
              <a:ext uri="{FF2B5EF4-FFF2-40B4-BE49-F238E27FC236}">
                <a16:creationId xmlns:a16="http://schemas.microsoft.com/office/drawing/2014/main" id="{E0C261FD-C69F-477A-8BCA-92D0BFC48A6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727825" y="6408738"/>
            <a:ext cx="1919288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en-GB"/>
          </a:p>
        </p:txBody>
      </p:sp>
      <p:sp>
        <p:nvSpPr>
          <p:cNvPr id="22" name="Footer Placeholder 21">
            <a:extLst>
              <a:ext uri="{FF2B5EF4-FFF2-40B4-BE49-F238E27FC236}">
                <a16:creationId xmlns:a16="http://schemas.microsoft.com/office/drawing/2014/main" id="{5A234661-4400-444E-85EE-DC8F25A9401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379913" y="6408738"/>
            <a:ext cx="2351087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Slide Number Placeholder 17">
            <a:extLst>
              <a:ext uri="{FF2B5EF4-FFF2-40B4-BE49-F238E27FC236}">
                <a16:creationId xmlns:a16="http://schemas.microsoft.com/office/drawing/2014/main" id="{4A0E1C76-CAD8-43C3-8E2D-72B630538A3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47113" y="6408738"/>
            <a:ext cx="366712" cy="365125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000"/>
            </a:lvl1pPr>
          </a:lstStyle>
          <a:p>
            <a:fld id="{0F786BDB-FA26-440E-96B1-1BEB2A8301A9}" type="slidenum">
              <a:rPr lang="ar-SA" altLang="ar-SA"/>
              <a:pPr/>
              <a:t>‹#›</a:t>
            </a:fld>
            <a:endParaRPr lang="en-GB" alt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685" r:id="rId1"/>
    <p:sldLayoutId id="2147484681" r:id="rId2"/>
    <p:sldLayoutId id="2147484686" r:id="rId3"/>
    <p:sldLayoutId id="2147484687" r:id="rId4"/>
    <p:sldLayoutId id="2147484688" r:id="rId5"/>
    <p:sldLayoutId id="2147484689" r:id="rId6"/>
    <p:sldLayoutId id="2147484682" r:id="rId7"/>
    <p:sldLayoutId id="2147484690" r:id="rId8"/>
    <p:sldLayoutId id="2147484691" r:id="rId9"/>
    <p:sldLayoutId id="2147484683" r:id="rId10"/>
    <p:sldLayoutId id="2147484684" r:id="rId11"/>
  </p:sldLayoutIdLst>
  <p:txStyles>
    <p:titleStyle>
      <a:lvl1pPr algn="l" rtl="1" eaLnBrk="0" fontAlgn="base" hangingPunct="0">
        <a:spcBef>
          <a:spcPct val="0"/>
        </a:spcBef>
        <a:spcAft>
          <a:spcPct val="0"/>
        </a:spcAft>
        <a:defRPr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lvl2pPr algn="l" rtl="1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  <a:cs typeface="Arial" pitchFamily="34" charset="0"/>
        </a:defRPr>
      </a:lvl2pPr>
      <a:lvl3pPr algn="l" rtl="1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  <a:cs typeface="Arial" pitchFamily="34" charset="0"/>
        </a:defRPr>
      </a:lvl3pPr>
      <a:lvl4pPr algn="l" rtl="1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  <a:cs typeface="Arial" pitchFamily="34" charset="0"/>
        </a:defRPr>
      </a:lvl4pPr>
      <a:lvl5pPr algn="l" rtl="1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  <a:cs typeface="Arial" pitchFamily="34" charset="0"/>
        </a:defRPr>
      </a:lvl5pPr>
      <a:lvl6pPr marL="457200" algn="l" rtl="1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  <a:cs typeface="Arial" pitchFamily="34" charset="0"/>
        </a:defRPr>
      </a:lvl6pPr>
      <a:lvl7pPr marL="914400" algn="l" rtl="1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  <a:cs typeface="Arial" pitchFamily="34" charset="0"/>
        </a:defRPr>
      </a:lvl7pPr>
      <a:lvl8pPr marL="1371600" algn="l" rtl="1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  <a:cs typeface="Arial" pitchFamily="34" charset="0"/>
        </a:defRPr>
      </a:lvl8pPr>
      <a:lvl9pPr marL="1828800" algn="l" rtl="1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  <a:cs typeface="Arial" pitchFamily="34" charset="0"/>
        </a:defRPr>
      </a:lvl9pPr>
      <a:extLst/>
    </p:titleStyle>
    <p:bodyStyle>
      <a:lvl1pPr marL="365125" indent="-255588" algn="r" rtl="1" eaLnBrk="0" fontAlgn="base" hangingPunct="0">
        <a:spcBef>
          <a:spcPts val="400"/>
        </a:spcBef>
        <a:spcAft>
          <a:spcPct val="0"/>
        </a:spcAft>
        <a:buClr>
          <a:schemeClr val="accent1"/>
        </a:buClr>
        <a:buSzPct val="68000"/>
        <a:buFont typeface="Wingdings 3" panose="05040102010807070707" pitchFamily="82" charset="2"/>
        <a:buChar char=""/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0713" indent="-228600" algn="r" rtl="1" eaLnBrk="0" fontAlgn="base" hangingPunct="0">
        <a:spcBef>
          <a:spcPts val="325"/>
        </a:spcBef>
        <a:spcAft>
          <a:spcPct val="0"/>
        </a:spcAft>
        <a:buClr>
          <a:schemeClr val="accent1"/>
        </a:buClr>
        <a:buFont typeface="Verdana" panose="020B0604030504040204" pitchFamily="34" charset="0"/>
        <a:buChar char="◦"/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8838" indent="-228600" algn="r" rtl="1" eaLnBrk="0" fontAlgn="base" hangingPunct="0">
        <a:spcBef>
          <a:spcPts val="350"/>
        </a:spcBef>
        <a:spcAft>
          <a:spcPct val="0"/>
        </a:spcAft>
        <a:buClr>
          <a:schemeClr val="accent2"/>
        </a:buClr>
        <a:buSzPct val="100000"/>
        <a:buFont typeface="Wingdings 2" panose="05020102010507070707" pitchFamily="82" charset="2"/>
        <a:buChar char="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r" rtl="1" eaLnBrk="0" fontAlgn="base" hangingPunct="0">
        <a:spcBef>
          <a:spcPts val="350"/>
        </a:spcBef>
        <a:spcAft>
          <a:spcPct val="0"/>
        </a:spcAft>
        <a:buClr>
          <a:schemeClr val="accent2"/>
        </a:buClr>
        <a:buFont typeface="Wingdings 2" panose="05020102010507070707" pitchFamily="82" charset="2"/>
        <a:buChar char="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r" rtl="1" eaLnBrk="0" fontAlgn="base" hangingPunct="0">
        <a:spcBef>
          <a:spcPts val="350"/>
        </a:spcBef>
        <a:spcAft>
          <a:spcPct val="0"/>
        </a:spcAft>
        <a:buClr>
          <a:schemeClr val="accent2"/>
        </a:buClr>
        <a:buFont typeface="Wingdings 2" panose="05020102010507070707" pitchFamily="82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r" rtl="1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r" rtl="1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r" rtl="1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r" rtl="1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abdelaal1414@yahoo.com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079141-930E-49C8-9705-C5394632714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71414"/>
            <a:ext cx="7772400" cy="2643206"/>
          </a:xfrm>
        </p:spPr>
        <p:txBody>
          <a:bodyPr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ar-EG" sz="3200" dirty="0">
                <a:solidFill>
                  <a:schemeClr val="tx1"/>
                </a:solidFill>
              </a:rPr>
              <a:t> </a:t>
            </a:r>
            <a:br>
              <a:rPr lang="ar-EG" sz="3200" dirty="0">
                <a:solidFill>
                  <a:schemeClr val="tx1"/>
                </a:solidFill>
              </a:rPr>
            </a:br>
            <a:r>
              <a:rPr lang="ar-EG" sz="2800" dirty="0">
                <a:solidFill>
                  <a:schemeClr val="tx1"/>
                </a:solidFill>
              </a:rPr>
              <a:t>مقررالشئون الصحية لمصانع الألبان</a:t>
            </a:r>
            <a:br>
              <a:rPr lang="ar-EG" sz="2800" dirty="0">
                <a:solidFill>
                  <a:schemeClr val="tx1"/>
                </a:solidFill>
              </a:rPr>
            </a:br>
            <a:r>
              <a:rPr lang="ar-EG" sz="2800" dirty="0">
                <a:solidFill>
                  <a:schemeClr val="tx1"/>
                </a:solidFill>
              </a:rPr>
              <a:t>لطلاب المستوى الرابع – برنامج علوم وتكنولوجيا الأغذية</a:t>
            </a:r>
            <a:br>
              <a:rPr lang="ar-EG" sz="2800" dirty="0">
                <a:solidFill>
                  <a:schemeClr val="tx1"/>
                </a:solidFill>
              </a:rPr>
            </a:br>
            <a:r>
              <a:rPr lang="ar-EG" sz="2800" dirty="0">
                <a:solidFill>
                  <a:schemeClr val="tx1"/>
                </a:solidFill>
              </a:rPr>
              <a:t> المحاضرة الثانية عشر والأخيرة</a:t>
            </a:r>
            <a:br>
              <a:rPr lang="ar-EG" sz="2800" dirty="0">
                <a:solidFill>
                  <a:schemeClr val="tx1"/>
                </a:solidFill>
              </a:rPr>
            </a:br>
            <a:endParaRPr lang="ar-EG" sz="2800" dirty="0">
              <a:solidFill>
                <a:schemeClr val="tx1"/>
              </a:solidFill>
            </a:endParaRPr>
          </a:p>
        </p:txBody>
      </p:sp>
      <p:sp>
        <p:nvSpPr>
          <p:cNvPr id="9219" name="Subtitle 2">
            <a:extLst>
              <a:ext uri="{FF2B5EF4-FFF2-40B4-BE49-F238E27FC236}">
                <a16:creationId xmlns:a16="http://schemas.microsoft.com/office/drawing/2014/main" id="{26548668-B2D2-4AAF-B42C-9E4E2DE76A6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85800" y="2689225"/>
            <a:ext cx="7772400" cy="2311400"/>
          </a:xfrm>
        </p:spPr>
        <p:txBody>
          <a:bodyPr/>
          <a:lstStyle/>
          <a:p>
            <a:pPr marR="0" algn="ctr" eaLnBrk="1" hangingPunct="1"/>
            <a:r>
              <a:rPr lang="ar-EG" altLang="ar-SA" b="1"/>
              <a:t>إعداد</a:t>
            </a:r>
          </a:p>
          <a:p>
            <a:pPr marR="0" algn="ctr" eaLnBrk="1" hangingPunct="1"/>
            <a:r>
              <a:rPr lang="ar-EG" altLang="ar-SA" sz="2800" b="1"/>
              <a:t>أ.د. عبدالعال عابدين على</a:t>
            </a:r>
          </a:p>
          <a:p>
            <a:pPr marR="0" algn="ctr" eaLnBrk="1" hangingPunct="1"/>
            <a:r>
              <a:rPr lang="ar-EG" altLang="ar-SA" sz="2800" b="1"/>
              <a:t>قسم علوم الألبان - كلية الزراعة – جامعة سوهاج</a:t>
            </a:r>
          </a:p>
          <a:p>
            <a:pPr marR="0" algn="ctr" rtl="0" eaLnBrk="1" hangingPunct="1"/>
            <a:r>
              <a:rPr lang="ar-EG" altLang="ar-SA" sz="2800" b="1"/>
              <a:t> </a:t>
            </a:r>
            <a:r>
              <a:rPr lang="en-US" altLang="ar-SA" sz="2800" b="1"/>
              <a:t>E.mail: </a:t>
            </a:r>
            <a:r>
              <a:rPr lang="en-US" altLang="ar-SA" sz="2800" b="1">
                <a:hlinkClick r:id="rId3"/>
              </a:rPr>
              <a:t>abdelaal1414@yahoo.com</a:t>
            </a:r>
            <a:endParaRPr lang="en-US" altLang="ar-SA" sz="2800" b="1"/>
          </a:p>
          <a:p>
            <a:pPr marR="0" algn="ctr" rtl="0" eaLnBrk="1" hangingPunct="1"/>
            <a:r>
              <a:rPr lang="en-US" altLang="ar-SA" sz="2400" b="1"/>
              <a:t>Mobile Number: 01223591934- 01019463160</a:t>
            </a:r>
            <a:endParaRPr lang="ar-EG" altLang="ar-SA" sz="2400" b="1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Content Placeholder 1">
            <a:extLst>
              <a:ext uri="{FF2B5EF4-FFF2-40B4-BE49-F238E27FC236}">
                <a16:creationId xmlns:a16="http://schemas.microsoft.com/office/drawing/2014/main" id="{047BFF4F-2087-4FD4-A669-45736FB9D2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214938"/>
          </a:xfrm>
        </p:spPr>
        <p:txBody>
          <a:bodyPr/>
          <a:lstStyle/>
          <a:p>
            <a:pPr algn="just"/>
            <a:r>
              <a:rPr lang="ar-EG" altLang="ar-SA" sz="3200"/>
              <a:t>يتم التأكد من عدم وجود أى مواد غذائية داخل الماكينات.</a:t>
            </a:r>
          </a:p>
          <a:p>
            <a:pPr algn="just"/>
            <a:r>
              <a:rPr lang="ar-EG" altLang="ar-SA" sz="3200"/>
              <a:t> يتم الغسيل أولا بالماء العادى والفرشاة لإزالة آثار المادة الغذائية. </a:t>
            </a:r>
          </a:p>
          <a:p>
            <a:pPr algn="just"/>
            <a:r>
              <a:rPr lang="ar-EG" altLang="ar-SA" sz="3200"/>
              <a:t>يتم التنظيف بإستخدام محلول صابونى بتركيز 10% لإزالة أى إتساخات. </a:t>
            </a:r>
          </a:p>
          <a:p>
            <a:pPr algn="just"/>
            <a:r>
              <a:rPr lang="ar-EG" altLang="ar-SA" sz="3200"/>
              <a:t>يتم الشطف جيدا مرة أخرى بإستخدام الماء العادى لإزالة أثار الصابون.</a:t>
            </a:r>
          </a:p>
          <a:p>
            <a:pPr algn="just"/>
            <a:r>
              <a:rPr lang="ar-EG" altLang="ar-SA" sz="3200"/>
              <a:t>يتم تجهيز مادة التعقيم الكلور بتركيز 300 جزء فى المليون ويتم إستخدام فوطة نظيفة تغمس فى محلول التعقيم وتدعك بها الجدران من الداخل جيداً ثم تشطف بالماء النظيف.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48CF91DA-E8CF-453C-8E1D-33EC5FE285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71422"/>
            <a:ext cx="8229600" cy="1143000"/>
          </a:xfrm>
        </p:spPr>
        <p:txBody>
          <a:bodyPr/>
          <a:lstStyle/>
          <a:p>
            <a:pPr algn="ctr">
              <a:defRPr/>
            </a:pPr>
            <a:r>
              <a:rPr lang="ar-EG" sz="4000" u="sng" dirty="0">
                <a:solidFill>
                  <a:schemeClr val="tx1"/>
                </a:solidFill>
              </a:rPr>
              <a:t>٣- إجراءات غسيل وتطهير الماكينات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Content Placeholder 1">
            <a:extLst>
              <a:ext uri="{FF2B5EF4-FFF2-40B4-BE49-F238E27FC236}">
                <a16:creationId xmlns:a16="http://schemas.microsoft.com/office/drawing/2014/main" id="{03117A01-AB70-4381-A45A-357E3FD7581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ar-EG" altLang="ar-SA" sz="3200"/>
              <a:t>يتم غسيل الوعاء المستخدم فى التصنيع ( الحلل ) بإستخدام الماء لإزالة آثار المادة الغذائية. </a:t>
            </a:r>
          </a:p>
          <a:p>
            <a:pPr algn="just"/>
            <a:r>
              <a:rPr lang="ar-EG" altLang="ar-SA" sz="3200"/>
              <a:t>يتم الغسيل بعد ذلك بإستخدام محلول صابونى بتركيز 10 %على أن تدعك جوانب الأوعية والترابيزات.</a:t>
            </a:r>
          </a:p>
          <a:p>
            <a:pPr algn="just"/>
            <a:r>
              <a:rPr lang="ar-EG" altLang="ar-SA" sz="3200"/>
              <a:t>يتم شطف الأوعية والترابيزات بالماء لإزالة آثار الصابون.</a:t>
            </a:r>
          </a:p>
          <a:p>
            <a:pPr algn="just"/>
            <a:r>
              <a:rPr lang="ar-EG" altLang="ar-SA" sz="3200"/>
              <a:t>تمسح الترابيزات والأوعية بفوطة نظيفة مبللة بمادة التطهير الكلور بتركيز </a:t>
            </a:r>
            <a:r>
              <a:rPr lang="en-GB" altLang="ar-SA" sz="3200"/>
              <a:t>PPM 300 </a:t>
            </a:r>
            <a:r>
              <a:rPr lang="ar-EG" altLang="ar-SA" sz="3200"/>
              <a:t> ثم تشطف بالماء النظيف.</a:t>
            </a:r>
          </a:p>
          <a:p>
            <a:pPr algn="just"/>
            <a:r>
              <a:rPr lang="ar-EG" altLang="ar-SA" sz="3200"/>
              <a:t> تغطى الأوعية بالأغطية المعدنية الأستانلس الخاصة بها.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6E4BF3BF-C0EA-44B1-875F-CB874EB5BC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>
              <a:defRPr/>
            </a:pPr>
            <a:r>
              <a:rPr lang="ar-EG" sz="4000" u="sng" dirty="0">
                <a:solidFill>
                  <a:schemeClr val="tx1"/>
                </a:solidFill>
              </a:rPr>
              <a:t>٤ - تنظيف وتطهير أوعية التصنيع والترابيزات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Content Placeholder 1">
            <a:extLst>
              <a:ext uri="{FF2B5EF4-FFF2-40B4-BE49-F238E27FC236}">
                <a16:creationId xmlns:a16="http://schemas.microsoft.com/office/drawing/2014/main" id="{5D2982F5-D755-4A95-BA43-AA0C997E90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357313"/>
            <a:ext cx="8229600" cy="5143500"/>
          </a:xfrm>
        </p:spPr>
        <p:txBody>
          <a:bodyPr/>
          <a:lstStyle/>
          <a:p>
            <a:pPr algn="just"/>
            <a:r>
              <a:rPr lang="ar-EG" altLang="ar-SA" sz="3200"/>
              <a:t>يقوم عامل ماهر بالنزول داخل التانك لتنظبف جسم التانك من الداخل من آثار المنتج وخصوصا فى السطح الداخلى وذلك بإستخدام محلول صابونى 10 % ثم يقوم بالشطف الجيد بالماء لإزالة أى آثار للصابون ٠ </a:t>
            </a:r>
          </a:p>
          <a:p>
            <a:pPr algn="just"/>
            <a:r>
              <a:rPr lang="ar-EG" altLang="ar-SA" sz="3200"/>
              <a:t>يتم تجهيز مادة التعقيم الكلور بتركيز</a:t>
            </a:r>
            <a:r>
              <a:rPr lang="en-GB" altLang="ar-SA" sz="3200"/>
              <a:t>PPM 300 </a:t>
            </a:r>
            <a:r>
              <a:rPr lang="ar-EG" altLang="ar-SA" sz="3200"/>
              <a:t>ويتم إستخدام فوطة نظيفة تغمس فى محلول التعقيم وتدعك بها الجدران من الداخل جيدا ثم يتم الشطف بالماء النظيف يترك التانك ليجف تماما. </a:t>
            </a:r>
          </a:p>
          <a:p>
            <a:pPr algn="just"/>
            <a:r>
              <a:rPr lang="ar-EG" altLang="ar-SA" sz="3200"/>
              <a:t>يتم غلق فوهة التانك (بعد غلق الغطاء) لمنع تساقط أتربة أو حشرات أو مياه داخل التانك.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1D837AF7-D6F3-4ABE-A3BE-C8310E0F01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>
              <a:defRPr/>
            </a:pPr>
            <a:r>
              <a:rPr lang="ar-EG" sz="4000" u="sng" dirty="0">
                <a:solidFill>
                  <a:schemeClr val="tx1"/>
                </a:solidFill>
              </a:rPr>
              <a:t>٥- غسيل وتعقيم التنكات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Content Placeholder 1">
            <a:extLst>
              <a:ext uri="{FF2B5EF4-FFF2-40B4-BE49-F238E27FC236}">
                <a16:creationId xmlns:a16="http://schemas.microsoft.com/office/drawing/2014/main" id="{135C859F-4689-44D2-A3C2-C05FFC645AA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ar-EG" altLang="ar-SA" sz="3600"/>
              <a:t>يتم تحضير محلول صابونى 10% ويستخدم اللوف السلك لدعك الحوائط جيداً. </a:t>
            </a:r>
          </a:p>
          <a:p>
            <a:pPr algn="just"/>
            <a:r>
              <a:rPr lang="ar-EG" altLang="ar-SA" sz="3600"/>
              <a:t>ثم يتم الشطف جيدا بالماء الجارى. 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04C4B71C-8729-42FC-BCED-442042DB74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>
              <a:defRPr/>
            </a:pPr>
            <a:r>
              <a:rPr lang="ar-EG" sz="4000" u="sng" dirty="0">
                <a:solidFill>
                  <a:schemeClr val="tx1"/>
                </a:solidFill>
              </a:rPr>
              <a:t>٧ - غسيل الحوائط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Content Placeholder 1">
            <a:extLst>
              <a:ext uri="{FF2B5EF4-FFF2-40B4-BE49-F238E27FC236}">
                <a16:creationId xmlns:a16="http://schemas.microsoft.com/office/drawing/2014/main" id="{A351D9E0-98F8-45EC-ABEC-F45B41042F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428750"/>
            <a:ext cx="8229600" cy="5091113"/>
          </a:xfrm>
        </p:spPr>
        <p:txBody>
          <a:bodyPr/>
          <a:lstStyle/>
          <a:p>
            <a:pPr algn="just"/>
            <a:r>
              <a:rPr lang="ar-EG" altLang="ar-SA" sz="3200"/>
              <a:t>يجب أن التأكد من عدم وجود أى كسر بالزجاج ويتم الإبلاغ عن ذلك يومياً إذا وجد لمنع دخول الحشرات والطيور أو إحداث جروح. </a:t>
            </a:r>
          </a:p>
          <a:p>
            <a:pPr algn="just"/>
            <a:r>
              <a:rPr lang="ar-EG" altLang="ar-SA" sz="3200"/>
              <a:t>بالنسبة لزجاج النوافذ والأبواب فيتم تجهيز محلول صابونى ويستخدم لوف صناعى ليدعك به الزجاج وكذلك الألوميتال</a:t>
            </a:r>
          </a:p>
          <a:p>
            <a:pPr algn="just"/>
            <a:r>
              <a:rPr lang="ar-EG" altLang="ar-SA" sz="3200"/>
              <a:t> ثم يتم شطف الزجاج والألوميتال والأبواب بالماء مع مراعاة عدم وجود أى مواد خام أو مواد غذائية أو لوحات كهربائية مفتوحة أو أسلاك عارية.</a:t>
            </a:r>
          </a:p>
          <a:p>
            <a:pPr algn="just"/>
            <a:r>
              <a:rPr lang="ar-EG" altLang="ar-SA" sz="3200"/>
              <a:t>ثم يتم التجفيف بفوط تنظيف – أما الزجاج فيتم تلميعة باستخدام مناشف ورقية. 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4EA406B2-92C7-40C2-9D7E-C43298AF64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>
              <a:defRPr/>
            </a:pPr>
            <a:r>
              <a:rPr lang="ar-EG" sz="4000" u="sng" dirty="0">
                <a:solidFill>
                  <a:schemeClr val="tx1"/>
                </a:solidFill>
              </a:rPr>
              <a:t>8- غسيل النوافذ الزجاجية والأبواب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Content Placeholder 1">
            <a:extLst>
              <a:ext uri="{FF2B5EF4-FFF2-40B4-BE49-F238E27FC236}">
                <a16:creationId xmlns:a16="http://schemas.microsoft.com/office/drawing/2014/main" id="{C4B3C2AD-1619-412D-900D-9E20838DE9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14438"/>
            <a:ext cx="8229600" cy="5214937"/>
          </a:xfrm>
        </p:spPr>
        <p:txBody>
          <a:bodyPr/>
          <a:lstStyle/>
          <a:p>
            <a:pPr algn="just"/>
            <a:r>
              <a:rPr lang="ar-EG" altLang="ar-SA" sz="3200"/>
              <a:t>يتم أولاً إزالة أى أكياس من الأرضيات أو من فوق وداخل مجارى الصرف حتى لاتؤدى لانسداد مجارى الصرف. </a:t>
            </a:r>
          </a:p>
          <a:p>
            <a:pPr algn="just"/>
            <a:r>
              <a:rPr lang="ar-EG" altLang="ar-SA" sz="3200"/>
              <a:t>يتم إستخدام محلول صودا كاوية بتركيز10 % فى تنظيف مجارى الصرف ويسكب على إمتداد المجرى ويترك 20 ق ثم يدهك بالفرشاة الخاصة بمجارى الصرف. </a:t>
            </a:r>
          </a:p>
          <a:p>
            <a:pPr algn="just"/>
            <a:r>
              <a:rPr lang="ar-EG" altLang="ar-SA" sz="3200"/>
              <a:t>بعد التأكد من إزالة الأوساخ والتكتلات يتم شطف المجارى.</a:t>
            </a:r>
          </a:p>
          <a:p>
            <a:pPr algn="just"/>
            <a:r>
              <a:rPr lang="ar-EG" altLang="ar-SA" sz="3200"/>
              <a:t> بعد جمع وتصفية المياه فى المجارى يتم التأكد من غلق فتحات بلاعات الصرف التى تربط مجارى الصرف بالمصفاة الخاصة بها. </a:t>
            </a:r>
          </a:p>
          <a:p>
            <a:pPr algn="just"/>
            <a:r>
              <a:rPr lang="ar-EG" altLang="ar-SA" sz="3200"/>
              <a:t>تجفف مجارى الصرف قدر المستطاع بإستخدام المساحات.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74CB421E-6B79-40B5-AA59-F35EDAD123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71422"/>
            <a:ext cx="8229600" cy="1143000"/>
          </a:xfrm>
        </p:spPr>
        <p:txBody>
          <a:bodyPr/>
          <a:lstStyle/>
          <a:p>
            <a:pPr algn="ctr">
              <a:defRPr/>
            </a:pPr>
            <a:r>
              <a:rPr lang="ar-EG" sz="4000" u="sng" dirty="0">
                <a:solidFill>
                  <a:schemeClr val="tx1"/>
                </a:solidFill>
              </a:rPr>
              <a:t>٩ - غسيل وتطهير مجارى الصرف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Content Placeholder 1">
            <a:extLst>
              <a:ext uri="{FF2B5EF4-FFF2-40B4-BE49-F238E27FC236}">
                <a16:creationId xmlns:a16="http://schemas.microsoft.com/office/drawing/2014/main" id="{22AE6E3D-C166-4E33-A35D-FDC265E003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357313"/>
            <a:ext cx="8229600" cy="5214937"/>
          </a:xfrm>
        </p:spPr>
        <p:txBody>
          <a:bodyPr/>
          <a:lstStyle/>
          <a:p>
            <a:pPr algn="just"/>
            <a:r>
              <a:rPr lang="ar-EG" altLang="ar-SA" sz="3200"/>
              <a:t>يجب التأكد من غلق عبوات مواد التنظيف والتطهير جيداً.</a:t>
            </a:r>
          </a:p>
          <a:p>
            <a:pPr algn="just"/>
            <a:r>
              <a:rPr lang="ar-EG" altLang="ar-SA" sz="3200"/>
              <a:t>تجنب استنشاق هذه المواد حتى لاتؤدى لمشاكل تنفسية. </a:t>
            </a:r>
          </a:p>
          <a:p>
            <a:pPr algn="just"/>
            <a:r>
              <a:rPr lang="ar-EG" altLang="ar-SA" sz="3200"/>
              <a:t>يمنع ملامسة هذه المواد باليد ويوصى بارتداء جوانتى جلد مناسب. </a:t>
            </a:r>
          </a:p>
          <a:p>
            <a:pPr algn="just"/>
            <a:r>
              <a:rPr lang="ar-EG" altLang="ar-SA" sz="3200"/>
              <a:t>يتم الإحاطة التامة بطريقة إستخدام هذه المواد قبل الأقتراب منها أو التعامل معها. </a:t>
            </a:r>
          </a:p>
          <a:p>
            <a:pPr algn="just"/>
            <a:r>
              <a:rPr lang="ar-EG" altLang="ar-SA" sz="3200"/>
              <a:t>عدم ملامسة هذه المواد للعين أو الجلد – وإذا حدث فيجب الغسيل الجيد بالماء النظيف وسرعة استشارة طبيب مختص. </a:t>
            </a:r>
          </a:p>
          <a:p>
            <a:pPr algn="just"/>
            <a:r>
              <a:rPr lang="ar-EG" altLang="ar-SA" sz="3200"/>
              <a:t>عدم لمس أى معدات أغذية بعد استخدام هذه المواد إلابعد غسل اليدين جيدا. </a:t>
            </a:r>
          </a:p>
          <a:p>
            <a:pPr algn="just"/>
            <a:endParaRPr lang="ar-EG" altLang="ar-SA" sz="320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5422D305-77C5-43CE-B618-A76BDF64C8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>
              <a:defRPr/>
            </a:pPr>
            <a:r>
              <a:rPr lang="ar-EG" sz="4000" u="sng" dirty="0">
                <a:solidFill>
                  <a:schemeClr val="tx1"/>
                </a:solidFill>
              </a:rPr>
              <a:t>١٠ - إستخدام مواد التطهير والتنظيف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Content Placeholder 1">
            <a:extLst>
              <a:ext uri="{FF2B5EF4-FFF2-40B4-BE49-F238E27FC236}">
                <a16:creationId xmlns:a16="http://schemas.microsoft.com/office/drawing/2014/main" id="{3C76364F-5507-441E-8F09-4FB9417729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85750"/>
            <a:ext cx="8229600" cy="5721350"/>
          </a:xfrm>
        </p:spPr>
        <p:txBody>
          <a:bodyPr/>
          <a:lstStyle/>
          <a:p>
            <a:pPr algn="just"/>
            <a:r>
              <a:rPr lang="ar-EG" altLang="ar-SA" sz="3200"/>
              <a:t>يجب إرتداء واقى التنفس عند استخدام ووزن هذه المواد. </a:t>
            </a:r>
          </a:p>
          <a:p>
            <a:pPr algn="just"/>
            <a:r>
              <a:rPr lang="ar-EG" altLang="ar-SA" sz="3200"/>
              <a:t>عدم جلب هذه المواد إلى أقسام الإنتاج أو لأماكن إعداد الطعام حتى لاتلوث المنتج أثناء العمل. </a:t>
            </a:r>
          </a:p>
          <a:p>
            <a:pPr algn="just"/>
            <a:r>
              <a:rPr lang="ar-EG" altLang="ar-SA" sz="3200"/>
              <a:t>يجب تخزين عبواب هذه المواد بصورة جيدة فى محزن مستقل بعيداً عن الخامات الغذائية ومواد التعبئة والتغليف والإنتاج التام. </a:t>
            </a:r>
          </a:p>
          <a:p>
            <a:pPr algn="just"/>
            <a:r>
              <a:rPr lang="ar-EG" altLang="ar-SA" sz="3200"/>
              <a:t>عدم إستخدام هذه المواد إلا فى الغرض المناسب لها كالنظافة والتطهير. </a:t>
            </a:r>
          </a:p>
          <a:p>
            <a:pPr algn="just"/>
            <a:r>
              <a:rPr lang="ar-EG" altLang="ar-SA" sz="3200"/>
              <a:t>يجب إستخدام الجرعات المناسبة لإعطاء النتيجة المطلوبة حيث أن الجرعات الزائدة ربما تضر بالمعدات أو البناء أو المكان أو الغذاء نفسه. 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Content Placeholder 1">
            <a:extLst>
              <a:ext uri="{FF2B5EF4-FFF2-40B4-BE49-F238E27FC236}">
                <a16:creationId xmlns:a16="http://schemas.microsoft.com/office/drawing/2014/main" id="{D6C235E0-DAD5-4803-BF7B-E73B744832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481138"/>
            <a:ext cx="8229600" cy="5019675"/>
          </a:xfrm>
        </p:spPr>
        <p:txBody>
          <a:bodyPr/>
          <a:lstStyle/>
          <a:p>
            <a:pPr algn="just"/>
            <a:r>
              <a:rPr lang="ar-EG" altLang="ar-SA" sz="2800"/>
              <a:t>يجب على العاملين بالصيانة عدم وضع العدد أومتعلقاتهم على المعدات أوترابيزات التصنيع حتى لاتلوث المنتج - وعليهم أن يتأكدوا من عدد المعدات التى بدأ بها العمل حتى لاتحتلط بالمنتج. </a:t>
            </a:r>
          </a:p>
          <a:p>
            <a:pPr algn="just"/>
            <a:r>
              <a:rPr lang="ar-EG" altLang="ar-SA" sz="2800"/>
              <a:t>عدم جلب أى أدوات صيانه وعدد وخامات بها أتربة أو حشرات لداخل صالات الإنتاج. </a:t>
            </a:r>
          </a:p>
          <a:p>
            <a:pPr algn="just"/>
            <a:r>
              <a:rPr lang="ar-EG" altLang="ar-SA" sz="2800"/>
              <a:t>إرتداء مهمات الوقاية (غطاء الرأس والكمامة) داخل صالات الإنتاج </a:t>
            </a:r>
          </a:p>
          <a:p>
            <a:pPr algn="just"/>
            <a:r>
              <a:rPr lang="ar-EG" altLang="ar-SA" sz="2800"/>
              <a:t>غسل الأيدى جيدا قبل ملامسة أى معدات. </a:t>
            </a:r>
          </a:p>
          <a:p>
            <a:pPr algn="just"/>
            <a:r>
              <a:rPr lang="ar-EG" altLang="ar-SA" sz="2800"/>
              <a:t>غير مسموح لطاقم أفراد الصيانة بملامسة المنتج أو الأسطح الملامسة للمنتج داخل صالات الإنتاج.</a:t>
            </a:r>
          </a:p>
          <a:p>
            <a:pPr algn="just"/>
            <a:r>
              <a:rPr lang="ar-EG" altLang="ar-SA" sz="2800"/>
              <a:t>يمنع نهائيا دخول الكلارك الجاز أو السيارات داخل أقسام الإنتاج أو المخازن. 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17909939-B5E6-4056-9C70-A854B1AB7B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>
              <a:defRPr/>
            </a:pPr>
            <a:r>
              <a:rPr lang="ar-EG" sz="4000" u="sng" dirty="0">
                <a:solidFill>
                  <a:schemeClr val="tx1"/>
                </a:solidFill>
              </a:rPr>
              <a:t>١1 - تعليمات صحية خاصة للعاملين بالصيانة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Content Placeholder 1">
            <a:extLst>
              <a:ext uri="{FF2B5EF4-FFF2-40B4-BE49-F238E27FC236}">
                <a16:creationId xmlns:a16="http://schemas.microsoft.com/office/drawing/2014/main" id="{1F24C685-9F84-45A4-A20E-3B5A870F7A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ar-EG" altLang="ar-SA" sz="2800"/>
              <a:t>تنظيف المخزن باستمرار من أعشاش العنكبوت – ويتم استخدام مكانس للارضيات (مقشات) بهدوء لعدم نشر الأتربة على أكياس العبوات والخامات .</a:t>
            </a:r>
          </a:p>
          <a:p>
            <a:pPr algn="just"/>
            <a:r>
              <a:rPr lang="ar-EG" altLang="ar-SA" sz="2800"/>
              <a:t>فى حالة مسح الأرضات وتنظيفها يتم الأستعانه بماكينة غسيل الأرضيات من أحد أقسام الإنتاج إذا لزم الأمر - أو بسكب مياه بصابون سائل عادى وتدعك به الأرضات بالفرشاة ثم يجر الماء بالمساحات لأقرب مكان لتصريف المياه مع مراعاة عدم وصول المياه للخامات.</a:t>
            </a:r>
          </a:p>
          <a:p>
            <a:pPr algn="just"/>
            <a:r>
              <a:rPr lang="ar-EG" altLang="ar-SA" sz="2800"/>
              <a:t>غير مسموح نهائياً بالتدخين داخل المخارن أو أصطحاب أى أطعمة بالداخل كما يمنع وصع أى متعلقات شخصية.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62E5CF7D-26C6-4BD5-BE6D-8D5D8AE629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>
              <a:defRPr/>
            </a:pPr>
            <a:r>
              <a:rPr lang="ar-EG" sz="4000" u="sng" dirty="0">
                <a:solidFill>
                  <a:schemeClr val="tx1"/>
                </a:solidFill>
              </a:rPr>
              <a:t>1٢ - تعليمات صحية للعاملين بالمخازن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F3856FDE-C163-4B3A-8784-B289699819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285992"/>
            <a:ext cx="8329642" cy="1143000"/>
          </a:xfrm>
        </p:spPr>
        <p:txBody>
          <a:bodyPr/>
          <a:lstStyle/>
          <a:p>
            <a:pPr algn="ctr">
              <a:defRPr/>
            </a:pPr>
            <a:r>
              <a:rPr lang="ar-EG" u="sng" dirty="0">
                <a:solidFill>
                  <a:schemeClr val="tx1"/>
                </a:solidFill>
              </a:rPr>
              <a:t>الاشتراطات الخاصة بتصميم الأجهزة والأدوات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Content Placeholder 1">
            <a:extLst>
              <a:ext uri="{FF2B5EF4-FFF2-40B4-BE49-F238E27FC236}">
                <a16:creationId xmlns:a16="http://schemas.microsoft.com/office/drawing/2014/main" id="{9E5125DC-53CE-489F-90E4-D58BE34BC0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71438"/>
            <a:ext cx="8229600" cy="6429375"/>
          </a:xfrm>
        </p:spPr>
        <p:txBody>
          <a:bodyPr/>
          <a:lstStyle/>
          <a:p>
            <a:pPr algn="just"/>
            <a:r>
              <a:rPr lang="ar-EG" altLang="ar-SA" sz="2800"/>
              <a:t>يراعى نظافة الرفوف التى ترص عليها الخامات أو مستلزمات الإنتاج.</a:t>
            </a:r>
          </a:p>
          <a:p>
            <a:pPr algn="just"/>
            <a:r>
              <a:rPr lang="ar-EG" altLang="ar-SA" sz="2800"/>
              <a:t>يمنع وجود أى عبوات أو مواد تغليف بصورة فردية أو مبعثرة أو بدون غطاء يحميها من الأتربة.</a:t>
            </a:r>
          </a:p>
          <a:p>
            <a:pPr algn="just"/>
            <a:r>
              <a:rPr lang="ar-EG" altLang="ar-SA" sz="2800"/>
              <a:t>مراعاة أن تكون الخامات الواردة مغلقة تغليفها تاما ويراعى فيها درجة الأمان الصحى الغذائى. </a:t>
            </a:r>
          </a:p>
          <a:p>
            <a:pPr algn="just"/>
            <a:r>
              <a:rPr lang="ar-EG" altLang="ar-SA" sz="2800"/>
              <a:t>يمنع توريد خامات فى سيارات تحميل مواد بترولية أو عطرية نفاذة تضر بالخامة الموردة شكلا أو طعما أو رائحة. </a:t>
            </a:r>
          </a:p>
          <a:p>
            <a:pPr algn="just"/>
            <a:r>
              <a:rPr lang="ar-EG" altLang="ar-SA" sz="2800"/>
              <a:t>يتم التفتيش الجيد على الخامات وسيارات التوريد والتأكيد من عدم وجود إصابات حشرية أو مخلفات . </a:t>
            </a:r>
          </a:p>
          <a:p>
            <a:pPr algn="just"/>
            <a:r>
              <a:rPr lang="ar-EG" altLang="ar-SA" sz="2800"/>
              <a:t>الألتزام بتغطية سيارات التوريد لتجنب مياه المطر والأتربة وبصفة خاصة للبعوات البلاستيكية ومواد التعئبة والتغليف. </a:t>
            </a:r>
          </a:p>
          <a:p>
            <a:pPr algn="just"/>
            <a:r>
              <a:rPr lang="ar-EG" altLang="ar-SA" sz="2800"/>
              <a:t>يراعى أن تكون البالتات التى يتم توريد خامات عليها خالية من الحشرات ونظيفة وخالية من الكسور والمسامير البارزة.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Content Placeholder 1">
            <a:extLst>
              <a:ext uri="{FF2B5EF4-FFF2-40B4-BE49-F238E27FC236}">
                <a16:creationId xmlns:a16="http://schemas.microsoft.com/office/drawing/2014/main" id="{34DB5846-4DD2-4AF6-B9E4-51DD25153D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ar-EG" altLang="ar-SA" sz="3200"/>
              <a:t>يجب أن تكون جميع الأجهزة والأدوات مصممة بحيث تطابق التشريعات الصحية الخاصة بها.</a:t>
            </a:r>
          </a:p>
          <a:p>
            <a:pPr algn="just"/>
            <a:r>
              <a:rPr lang="ar-EG" altLang="ar-SA" sz="3200"/>
              <a:t> يجب إعطاء مجهود كافي عند إنشاء كل جزء من أجزاء المصنع بحيث تكون جميع أجزائه مطابقة للتشريعات .</a:t>
            </a:r>
          </a:p>
          <a:p>
            <a:pPr algn="just"/>
            <a:r>
              <a:rPr lang="ar-EG" altLang="ar-SA" sz="3200"/>
              <a:t> يجب أن تكون كل الأجهزة التي تخضع للتفتيش بواسطة السلطات الصحية مطابقة للمواصفات الصحية الخاصة بهذا الشأن .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E14F0054-B273-47A1-9306-6D41BE653B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>
              <a:defRPr/>
            </a:pPr>
            <a:r>
              <a:rPr lang="ar-EG" sz="4000" u="sng" dirty="0">
                <a:solidFill>
                  <a:schemeClr val="tx1"/>
                </a:solidFill>
              </a:rPr>
              <a:t>(١) توفر المواصفات الصحية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Content Placeholder 1">
            <a:extLst>
              <a:ext uri="{FF2B5EF4-FFF2-40B4-BE49-F238E27FC236}">
                <a16:creationId xmlns:a16="http://schemas.microsoft.com/office/drawing/2014/main" id="{54A366E4-B2CD-4170-B0E1-5136DDDA62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ar-EG" altLang="ar-SA" sz="3200"/>
              <a:t>يجب أن تكون جميع الأجهزة والأدوات المستخدمة في تداول الأغذية مصنعة من مواد مناسبة – غير سامة – لا تتسبب في نقل الروائح أو الأطعمة الغريبة وألا تكون لها القابلية لامتصاص الرطوبة. </a:t>
            </a:r>
          </a:p>
          <a:p>
            <a:pPr algn="just"/>
            <a:r>
              <a:rPr lang="ar-EG" altLang="ar-SA" sz="3200"/>
              <a:t>يجب أن تكون مقاومة للتآكل– ويمكن تنظيفها وتطهيرها بصفة دورية – كما يجب أن تكون سطوحها خالية من النتوءات والشروخ.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EE2982D2-F42D-403F-9BE2-3EC2FB879C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>
              <a:defRPr/>
            </a:pPr>
            <a:r>
              <a:rPr lang="ar-EG" sz="4000" u="sng" dirty="0">
                <a:solidFill>
                  <a:schemeClr val="tx1"/>
                </a:solidFill>
              </a:rPr>
              <a:t>(٢) استخدام مواد مسموح بها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D669F606-FB27-44DD-9542-E9FB521642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143124"/>
            <a:ext cx="8229600" cy="1143000"/>
          </a:xfrm>
        </p:spPr>
        <p:txBody>
          <a:bodyPr/>
          <a:lstStyle/>
          <a:p>
            <a:pPr algn="ctr">
              <a:defRPr/>
            </a:pPr>
            <a:r>
              <a:rPr lang="ar-EG" sz="4200" u="sng" dirty="0">
                <a:solidFill>
                  <a:schemeClr val="tx1"/>
                </a:solidFill>
              </a:rPr>
              <a:t>متطلبات النظافة والتطهير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Content Placeholder 1">
            <a:extLst>
              <a:ext uri="{FF2B5EF4-FFF2-40B4-BE49-F238E27FC236}">
                <a16:creationId xmlns:a16="http://schemas.microsoft.com/office/drawing/2014/main" id="{0333F9DE-1265-4D1B-A190-6EAC27C4C6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481138"/>
            <a:ext cx="8229600" cy="5091112"/>
          </a:xfrm>
        </p:spPr>
        <p:txBody>
          <a:bodyPr/>
          <a:lstStyle/>
          <a:p>
            <a:pPr algn="just"/>
            <a:r>
              <a:rPr lang="ar-EG" altLang="ar-SA" sz="3200"/>
              <a:t>يمنع نهائياً العبث أو فتح أى جهاز من الأجهزة الخاصة بالصابون المعقم أو بورق التنشيف. </a:t>
            </a:r>
          </a:p>
          <a:p>
            <a:pPr algn="just"/>
            <a:r>
              <a:rPr lang="ar-EG" altLang="ar-SA" sz="3200"/>
              <a:t>يتم أولا الضغط على موزع الصابون المعقم ضغطة واحدة فقط براحة اليد ليسقط فيها نقطة واحدة. </a:t>
            </a:r>
          </a:p>
          <a:p>
            <a:pPr algn="just"/>
            <a:r>
              <a:rPr lang="ar-EG" altLang="ar-SA" sz="3200"/>
              <a:t>بقليل من الماء يتم توزيع نقطة الصابون المعقم بين راحتى اليد والأصابع وأسفل الأظافر جيداً. </a:t>
            </a:r>
          </a:p>
          <a:p>
            <a:pPr algn="just"/>
            <a:r>
              <a:rPr lang="ar-EG" altLang="ar-SA" sz="3200"/>
              <a:t>يتم فتح صنبور الماء وتشطف آثار الصابون المعقم جيداً. - يتم سحب قطعة من ورق التنشيف طولها حوالى 20 سم وتقطع بالسحب لأسفل ثم يميناً أو يسارا على أحد جانبى سكينة التقطيع.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2AED5483-BFCB-4B3E-A426-90F3F077BB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>
              <a:defRPr/>
            </a:pPr>
            <a:r>
              <a:rPr lang="ar-EG" sz="4000" u="sng" dirty="0">
                <a:solidFill>
                  <a:schemeClr val="tx1"/>
                </a:solidFill>
              </a:rPr>
              <a:t>١- إجراءات غسيل الأيدى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Content Placeholder 1">
            <a:extLst>
              <a:ext uri="{FF2B5EF4-FFF2-40B4-BE49-F238E27FC236}">
                <a16:creationId xmlns:a16="http://schemas.microsoft.com/office/drawing/2014/main" id="{8DA16122-D8DC-403F-9F38-7E11DE1B2C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14313"/>
            <a:ext cx="8229600" cy="6000750"/>
          </a:xfrm>
        </p:spPr>
        <p:txBody>
          <a:bodyPr/>
          <a:lstStyle/>
          <a:p>
            <a:pPr algn="just"/>
            <a:r>
              <a:rPr lang="ar-EG" altLang="ar-SA" sz="3200"/>
              <a:t>يتم تنشيف اليدين جيداً ثم يتم الضغط على سلة المهملات ذات دواسة القدم ليفتح بابها ثم تلقى بقايا ورق التنشيف فيها. </a:t>
            </a:r>
          </a:p>
          <a:p>
            <a:pPr algn="just"/>
            <a:r>
              <a:rPr lang="ar-EG" altLang="ar-SA" sz="3200"/>
              <a:t>تترك سلة المهملات لتغلق تلقائيا مع مراعاة عدم لمس غطائها باليد مطلقاً لعدم تلوث اليد مرة أخرى.</a:t>
            </a:r>
          </a:p>
          <a:p>
            <a:pPr algn="just"/>
            <a:r>
              <a:rPr lang="ar-EG" altLang="ar-SA" sz="3200"/>
              <a:t>ضرورة غسيل وتطهير كل من الأيدى وأغطية الأيدى (فى حالة استخدام القفازات) فى الحالات الآتية : قبل بدء العمل – بعد الكحة والعطس وتنظيف الأنف ٠٠٠الخ – بعد إستخدام دورة المياه - بعد لمس أى أشياء غير نظيفة مثل القواعد الخشبية والأرضيات والصناديق وهرش الرأس .... الخ .</a:t>
            </a:r>
          </a:p>
          <a:p>
            <a:pPr algn="just"/>
            <a:r>
              <a:rPr lang="ar-EG" altLang="ar-SA" sz="3200"/>
              <a:t>فى حالة إستخدام أغطية الأيدى ( القفازات ) يجب أن تكون من مطاط خالى من الثقوب أو من مادة لينة – كما يجب الأحتفاظ بها فى حالة نظيفة ومطهرة بصفة مستمرة.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Content Placeholder 1">
            <a:extLst>
              <a:ext uri="{FF2B5EF4-FFF2-40B4-BE49-F238E27FC236}">
                <a16:creationId xmlns:a16="http://schemas.microsoft.com/office/drawing/2014/main" id="{F0D3CD06-A8EF-4F1F-813B-D085BE1DA1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0063" y="1214438"/>
            <a:ext cx="8229600" cy="4811712"/>
          </a:xfrm>
        </p:spPr>
        <p:txBody>
          <a:bodyPr/>
          <a:lstStyle/>
          <a:p>
            <a:pPr algn="just"/>
            <a:r>
              <a:rPr lang="ar-EG" altLang="ar-SA" sz="3600"/>
              <a:t>يتم تحضير محلول من مادة برمنجانات البوتاسيوم بتركيز 200 جزء فى المليون بواسطة قسم الجودة. </a:t>
            </a:r>
          </a:p>
          <a:p>
            <a:pPr algn="just"/>
            <a:r>
              <a:rPr lang="ar-EG" altLang="ar-SA" sz="3600"/>
              <a:t>يتم ملء دواسة القدم الموجودة عند المداخل من المحلول بواسطة عامل النظافة الخاص بالموقع.</a:t>
            </a:r>
          </a:p>
          <a:p>
            <a:pPr algn="just"/>
            <a:r>
              <a:rPr lang="ar-EG" altLang="ar-SA" sz="3600"/>
              <a:t>يراعى وضع القدمين على الدواسة لمدة ثوان معدودة. </a:t>
            </a:r>
          </a:p>
          <a:p>
            <a:pPr algn="just"/>
            <a:r>
              <a:rPr lang="ar-EG" altLang="ar-SA" sz="3600"/>
              <a:t>يراعى تغير المحلول كل 2-3 ساعات (حسب الإستخدام) وخاصة عند بداية تغير لون المحلول البنفسجى الفاتح إلى اللون البنى الفاتح. 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B26F653E-11CA-4B40-839B-35457FDB7E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71414"/>
            <a:ext cx="8229600" cy="1143000"/>
          </a:xfrm>
        </p:spPr>
        <p:txBody>
          <a:bodyPr/>
          <a:lstStyle/>
          <a:p>
            <a:pPr algn="ctr">
              <a:defRPr/>
            </a:pPr>
            <a:r>
              <a:rPr lang="ar-EG" sz="4000" u="sng" dirty="0">
                <a:solidFill>
                  <a:schemeClr val="tx1"/>
                </a:solidFill>
              </a:rPr>
              <a:t>٢ - إجراءات تطهير الأحذية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Content Placeholder 1">
            <a:extLst>
              <a:ext uri="{FF2B5EF4-FFF2-40B4-BE49-F238E27FC236}">
                <a16:creationId xmlns:a16="http://schemas.microsoft.com/office/drawing/2014/main" id="{60EF8862-7DCB-414D-96F3-2ACEDAC3BF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42875"/>
            <a:ext cx="8229600" cy="6072188"/>
          </a:xfrm>
        </p:spPr>
        <p:txBody>
          <a:bodyPr/>
          <a:lstStyle/>
          <a:p>
            <a:pPr algn="just"/>
            <a:r>
              <a:rPr lang="ar-EG" altLang="ar-SA" sz="3200"/>
              <a:t>تنظيف الدواسة 2 مرة / أسبوع بإستخدام محلول صابونى 10% ثم التطهير بمادة مطهرة (مثل الكلور) بتركيز 300 جزء فى المليون</a:t>
            </a:r>
            <a:r>
              <a:rPr lang="en-GB" altLang="ar-SA" sz="3200"/>
              <a:t> </a:t>
            </a:r>
            <a:r>
              <a:rPr lang="ar-EG" altLang="ar-SA" sz="3200"/>
              <a:t>ثم الشطف الجيد بالماء. </a:t>
            </a:r>
          </a:p>
          <a:p>
            <a:pPr algn="just"/>
            <a:r>
              <a:rPr lang="ar-EG" altLang="ar-SA" sz="3200"/>
              <a:t>يجب أن توضع أحواض تطهير الأحذية على أسطح مستوية عند كل مدخل يؤدى إلى صالات الإنتاج للقادم من الأماكن الأخرى التى لايتم بها أى تصنيع.</a:t>
            </a:r>
          </a:p>
          <a:p>
            <a:pPr algn="just"/>
            <a:r>
              <a:rPr lang="ar-EG" altLang="ar-SA" sz="3200"/>
              <a:t>يجب أن تستخدم دفعة جديدة من مادة التطهير عند بدء الوردية ويتم تغيرها مرة على الأقل أثناء الوردية. </a:t>
            </a:r>
          </a:p>
          <a:p>
            <a:pPr algn="just"/>
            <a:r>
              <a:rPr lang="ar-EG" altLang="ar-SA" sz="3200"/>
              <a:t>إتباع تعليمات الشركة المنتجة فيما يتعلق بالتعامل مع مواد التطهير من حيث التداول والتخزين والإستعمال. </a:t>
            </a:r>
          </a:p>
          <a:p>
            <a:pPr algn="just"/>
            <a:r>
              <a:rPr lang="ar-EG" altLang="ar-SA" sz="3200"/>
              <a:t>قبل تغير مادة التطهير يجب التأكد من نظافة جوانب الحوض والمناطق التى تقع أسفل الحوض والتى تحيط به. </a:t>
            </a:r>
          </a:p>
          <a:p>
            <a:endParaRPr lang="ar-EG" altLang="ar-SA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2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3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4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3092</TotalTime>
  <Words>1482</Words>
  <Application>Microsoft Office PowerPoint</Application>
  <PresentationFormat>عرض على الشاشة (4:3)</PresentationFormat>
  <Paragraphs>95</Paragraphs>
  <Slides>20</Slides>
  <Notes>1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6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20</vt:i4>
      </vt:variant>
    </vt:vector>
  </HeadingPairs>
  <TitlesOfParts>
    <vt:vector size="27" baseType="lpstr">
      <vt:lpstr>Arial</vt:lpstr>
      <vt:lpstr>Lucida Sans Unicode</vt:lpstr>
      <vt:lpstr>Wingdings 3</vt:lpstr>
      <vt:lpstr>Verdana</vt:lpstr>
      <vt:lpstr>Wingdings 2</vt:lpstr>
      <vt:lpstr>Calibri</vt:lpstr>
      <vt:lpstr>Concourse</vt:lpstr>
      <vt:lpstr>  مقررالشئون الصحية لمصانع الألبان لطلاب المستوى الرابع – برنامج علوم وتكنولوجيا الأغذية  المحاضرة الثانية عشر والأخيرة </vt:lpstr>
      <vt:lpstr>الاشتراطات الخاصة بتصميم الأجهزة والأدوات</vt:lpstr>
      <vt:lpstr>(١) توفر المواصفات الصحية</vt:lpstr>
      <vt:lpstr>(٢) استخدام مواد مسموح بها</vt:lpstr>
      <vt:lpstr>متطلبات النظافة والتطهير </vt:lpstr>
      <vt:lpstr>١- إجراءات غسيل الأيدى</vt:lpstr>
      <vt:lpstr>عرض تقديمي في PowerPoint</vt:lpstr>
      <vt:lpstr>٢ - إجراءات تطهير الأحذية</vt:lpstr>
      <vt:lpstr>عرض تقديمي في PowerPoint</vt:lpstr>
      <vt:lpstr>٣- إجراءات غسيل وتطهير الماكينات</vt:lpstr>
      <vt:lpstr>٤ - تنظيف وتطهير أوعية التصنيع والترابيزات</vt:lpstr>
      <vt:lpstr>٥- غسيل وتعقيم التنكات</vt:lpstr>
      <vt:lpstr>٧ - غسيل الحوائط</vt:lpstr>
      <vt:lpstr>8- غسيل النوافذ الزجاجية والأبواب</vt:lpstr>
      <vt:lpstr>٩ - غسيل وتطهير مجارى الصرف</vt:lpstr>
      <vt:lpstr>١٠ - إستخدام مواد التطهير والتنظيف</vt:lpstr>
      <vt:lpstr>عرض تقديمي في PowerPoint</vt:lpstr>
      <vt:lpstr>١1 - تعليمات صحية خاصة للعاملين بالصيانة</vt:lpstr>
      <vt:lpstr>1٢ - تعليمات صحية للعاملين بالمخازن</vt:lpstr>
      <vt:lpstr>عرض تقديمي في PowerPoint</vt:lpstr>
    </vt:vector>
  </TitlesOfParts>
  <Company>Nabaster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Nabaster</dc:creator>
  <cp:lastModifiedBy>ن</cp:lastModifiedBy>
  <cp:revision>632</cp:revision>
  <dcterms:created xsi:type="dcterms:W3CDTF">2004-11-01T15:26:28Z</dcterms:created>
  <dcterms:modified xsi:type="dcterms:W3CDTF">2020-07-21T21:00:02Z</dcterms:modified>
</cp:coreProperties>
</file>