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2" r:id="rId2"/>
    <p:sldMasterId id="2147483684" r:id="rId3"/>
  </p:sldMasterIdLst>
  <p:notesMasterIdLst>
    <p:notesMasterId r:id="rId11"/>
  </p:notesMasterIdLst>
  <p:sldIdLst>
    <p:sldId id="415" r:id="rId4"/>
    <p:sldId id="379" r:id="rId5"/>
    <p:sldId id="380" r:id="rId6"/>
    <p:sldId id="381" r:id="rId7"/>
    <p:sldId id="382" r:id="rId8"/>
    <p:sldId id="399" r:id="rId9"/>
    <p:sldId id="414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00"/>
    <a:srgbClr val="9900CC"/>
    <a:srgbClr val="CC0000"/>
    <a:srgbClr val="CC0066"/>
    <a:srgbClr val="0099CC"/>
    <a:srgbClr val="FF33CC"/>
    <a:srgbClr val="0080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0F5BB-4460-46D0-B559-8EFAEA82A910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4FB47D-FBD3-430E-B34F-120848740E19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A1BD3-183D-49C5-88EE-025B99684218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2BBADE-4147-4359-B821-65E238C8073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528B4-F00B-4AB2-8467-F3FAB657BB14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BB7674-6845-4D2B-A4D1-0EEE60AB6CA4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DB6510-A473-4939-AA37-4B2856801D07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F4B426-5DCF-41AC-A6C0-C78CDD482492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B3566F-B323-46E7-80CD-B448104C6840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B7A162-3314-4CDA-A192-74A1CEA7D21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6FD2E7-4F68-4A65-89E5-8D3BD77A0341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3BA646-9940-4538-8F9E-40C54021680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4A0645-C33C-46B5-A5FF-C96F596693AA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B43482-4144-4D6F-9974-BB1AF22B959B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58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C97CC9-3BB3-4136-BDB0-A36CEFCF7140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6F541-D479-4CEA-81B5-4F443F3AB4D6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EE3F0D-ED95-4350-B28B-5F8EA5C40C88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7C91E-CEDE-42B2-88BB-00F0B728C1FB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 rot="21129326">
            <a:off x="1141651" y="756753"/>
            <a:ext cx="7121067" cy="5090421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465E9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1495992" y="5637474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rgbClr val="465E9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351661" y="358175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3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05/08/1437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8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26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9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25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05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21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64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0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01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4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23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75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33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41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5/12/2016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0" name="تمرير أفقي 9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صورة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2" name="صورة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7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الدرس الثاني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العلم وعملياته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379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0558"/>
            <a:ext cx="7344816" cy="70788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عرف ما المقصود بالنظائر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58966" y="3409553"/>
            <a:ext cx="68260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 – </a:t>
            </a:r>
            <a:r>
              <a:rPr lang="ar-SA" sz="4000" dirty="0">
                <a:solidFill>
                  <a:srgbClr val="7030A0"/>
                </a:solidFill>
              </a:rPr>
              <a:t>يحدث التحلل الإشعاعي عند فقد جسيمات ألفا أو فقد جسيمات بيتا .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6288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قارن بين نوعين من التحلل الإشعاعي 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649047" y="3717032"/>
            <a:ext cx="58459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جـ2 – </a:t>
            </a:r>
            <a:endParaRPr lang="ar-SA" sz="3600" dirty="0">
              <a:solidFill>
                <a:srgbClr val="7030A0"/>
              </a:solidFill>
            </a:endParaRPr>
          </a:p>
          <a:p>
            <a:pPr algn="justLow"/>
            <a:r>
              <a:rPr lang="ar-SA" sz="3600" dirty="0">
                <a:solidFill>
                  <a:srgbClr val="7030A0"/>
                </a:solidFill>
              </a:rPr>
              <a:t>يحدث التحلل الإشعاعي عند فقد جسيمات ألفا أو فقد جسيمات بيتا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2474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هل جميع العناصر لها عمر نصف ؟ و لماذا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1640" y="3429000"/>
            <a:ext cx="64807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7030A0"/>
                </a:solidFill>
              </a:rPr>
              <a:t>جـ3 – </a:t>
            </a:r>
            <a:r>
              <a:rPr lang="ar-SA" sz="4400" dirty="0">
                <a:solidFill>
                  <a:srgbClr val="7030A0"/>
                </a:solidFill>
              </a:rPr>
              <a:t> لا ، لأن بعض النظائر مستقرة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268760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4 – ما أهمية النظائر المشعة في الكشف عن المشكلات الصحية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32870" y="3284984"/>
            <a:ext cx="62782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>
                <a:solidFill>
                  <a:srgbClr val="7030A0"/>
                </a:solidFill>
              </a:rPr>
              <a:t>جـ4 </a:t>
            </a:r>
            <a:r>
              <a:rPr lang="ar-SA" sz="4000" dirty="0" smtClean="0">
                <a:solidFill>
                  <a:srgbClr val="7030A0"/>
                </a:solidFill>
              </a:rPr>
              <a:t>– </a:t>
            </a: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يتم إدخالها في جسم المخلوق الحي ثم متابعتها في أثناء تحللها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692696"/>
            <a:ext cx="7344816" cy="23083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FF0000"/>
                </a:solidFill>
              </a:rPr>
              <a:t>سـ 5 – افترض أن لديك عينتين من نظير المشع , كتلة الأولى 25جم وكتلة الثانية 50جم , فهل تفقد العينتان خلال الساعة الأولى عددا متساويا من الجسيمات 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-28550" y="3001020"/>
            <a:ext cx="891468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7030A0"/>
                </a:solidFill>
              </a:rPr>
              <a:t>جـ5 – </a:t>
            </a:r>
          </a:p>
          <a:p>
            <a:pPr algn="justLow"/>
            <a:r>
              <a:rPr lang="ar-SA" sz="3600" dirty="0">
                <a:solidFill>
                  <a:srgbClr val="7030A0"/>
                </a:solidFill>
              </a:rPr>
              <a:t>لا ، ستطلق العينة ذات ال 25جم نصف كمية الجسيمات التي ستطلقها العينة ذات ال 50جم ، وخلال عمر النصف الواحد ستتحلل نصف الكمية فقط وبذلك تكون كمية التحلل هي الضعف بالنسبة للعينة ذات ال50جم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103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8"/>
          <p:cNvSpPr txBox="1"/>
          <p:nvPr/>
        </p:nvSpPr>
        <p:spPr>
          <a:xfrm>
            <a:off x="382442" y="1162387"/>
            <a:ext cx="8381798" cy="34411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ar-SA" sz="32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س:اكمل ما يأتي:ـ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1) تستخدم النظائر المشعة في ...........................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2) هو الزمن اللازم لتحلل نصف كمية العنصر.........................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3) عدد البروتونات الموجبة الشحنة في نواة ذرة العنصر ..................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ربع نص 4"/>
          <p:cNvSpPr txBox="1"/>
          <p:nvPr/>
        </p:nvSpPr>
        <p:spPr>
          <a:xfrm>
            <a:off x="2691249" y="454079"/>
            <a:ext cx="3701278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4000" b="1" dirty="0" smtClean="0">
                <a:ln>
                  <a:solidFill>
                    <a:prstClr val="white"/>
                  </a:solidFill>
                </a:ln>
                <a:solidFill>
                  <a:srgbClr val="7030A0"/>
                </a:solidFill>
                <a:effectLst>
                  <a:glow rad="101600">
                    <a:srgbClr val="00ADDC">
                      <a:satMod val="175000"/>
                      <a:alpha val="4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الواجب</a:t>
            </a:r>
            <a:endParaRPr lang="ar-SA" sz="4000" b="1" dirty="0">
              <a:ln>
                <a:solidFill>
                  <a:prstClr val="white"/>
                </a:solidFill>
              </a:ln>
              <a:solidFill>
                <a:srgbClr val="7030A0"/>
              </a:solidFill>
              <a:effectLst>
                <a:glow rad="101600">
                  <a:srgbClr val="00ADDC">
                    <a:satMod val="175000"/>
                    <a:alpha val="4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latin typeface="Sakkal Majalla" pitchFamily="2" charset="-78"/>
                <a:cs typeface="Sakkal Majalla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latin typeface="Sakkal Majalla" pitchFamily="2" charset="-78"/>
                <a:cs typeface="Sakkal Majalla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574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5" grpId="0" animBg="1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13911</TotalTime>
  <Words>223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Century Gothic</vt:lpstr>
      <vt:lpstr>Franklin Gothic Book</vt:lpstr>
      <vt:lpstr>Garamond</vt:lpstr>
      <vt:lpstr>Sakkal Majalla</vt:lpstr>
      <vt:lpstr>Tahoma</vt:lpstr>
      <vt:lpstr>Times New Roman</vt:lpstr>
      <vt:lpstr>Verdana</vt:lpstr>
      <vt:lpstr>Wingdings 2</vt:lpstr>
      <vt:lpstr>سمة Office</vt:lpstr>
      <vt:lpstr>واجهة</vt:lpstr>
      <vt:lpstr>Organic</vt:lpstr>
      <vt:lpstr>مراجعة الدرس 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1145</cp:revision>
  <dcterms:modified xsi:type="dcterms:W3CDTF">2016-05-12T18:52:23Z</dcterms:modified>
</cp:coreProperties>
</file>