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  <p:sldMasterId id="2147483662" r:id="rId2"/>
    <p:sldMasterId id="2147483684" r:id="rId3"/>
  </p:sldMasterIdLst>
  <p:notesMasterIdLst>
    <p:notesMasterId r:id="rId11"/>
  </p:notesMasterIdLst>
  <p:sldIdLst>
    <p:sldId id="415" r:id="rId4"/>
    <p:sldId id="379" r:id="rId5"/>
    <p:sldId id="380" r:id="rId6"/>
    <p:sldId id="381" r:id="rId7"/>
    <p:sldId id="382" r:id="rId8"/>
    <p:sldId id="399" r:id="rId9"/>
    <p:sldId id="414" r:id="rId10"/>
  </p:sldIdLst>
  <p:sldSz cx="9144000" cy="6858000" type="screen4x3"/>
  <p:notesSz cx="6858000" cy="9144000"/>
  <p:defaultTextStyle>
    <a:defPPr>
      <a:defRPr lang="ar-SA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FF"/>
    <a:srgbClr val="006600"/>
    <a:srgbClr val="9900CC"/>
    <a:srgbClr val="CC0000"/>
    <a:srgbClr val="CC0066"/>
    <a:srgbClr val="0099CC"/>
    <a:srgbClr val="FF33CC"/>
    <a:srgbClr val="008000"/>
    <a:srgbClr val="FF00FF"/>
    <a:srgbClr val="CC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نمط متوسط 2 - تميي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38B1855-1B75-4FBE-930C-398BA8C253C6}" styleName="نمط ذو نسُق 2 - تمييز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D7B26C5-4107-4FEC-AEDC-1716B250A1EF}" styleName="النمط الفاتح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CF1AB2-1976-4502-BF36-3FF5EA218861}" styleName="نمط متوسط 4 - تميي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775DCB02-9BB8-47FD-8907-85C794F793BA}" styleName="نمط ذو نسُق 1 - تمييز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7DF18680-E054-41AD-8BC1-D1AEF772440D}" styleName="نمط متوسط 2 - تميي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نمط متوسط 2 - تميي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نمط متوسط 2 - تميي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5758FB7-9AC5-4552-8A53-C91805E547FA}" styleName="نمط ذو نسُق 1 - تمييز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F5AB1C69-6EDB-4FF4-983F-18BD219EF322}" styleName="نمط متوسط 2 - تميي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C7853C-536D-4A76-A0AE-DD22124D55A5}" styleName="نمط ذو نسُق 1 - تمييز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10A1B5D5-9B99-4C35-A422-299274C87663}" styleName="نمط متوسط 1 - تميي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505E3EF-67EA-436B-97B2-0124C06EBD24}" styleName="نمط متوسط 4 - تمييز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1840" autoAdjust="0"/>
    <p:restoredTop sz="94660"/>
  </p:normalViewPr>
  <p:slideViewPr>
    <p:cSldViewPr>
      <p:cViewPr varScale="1">
        <p:scale>
          <a:sx n="67" d="100"/>
          <a:sy n="67" d="100"/>
        </p:scale>
        <p:origin x="912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CEEB559-8BCF-49F1-9CB3-63CDDB4414C6}" type="datetimeFigureOut">
              <a:rPr lang="ar-SA"/>
              <a:pPr>
                <a:defRPr/>
              </a:pPr>
              <a:t>05/08/1437</a:t>
            </a:fld>
            <a:endParaRPr lang="ar-SA" dirty="0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pPr lvl="0"/>
            <a:endParaRPr lang="ar-SA" noProof="0" dirty="0" smtClean="0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noProof="0" smtClean="0"/>
              <a:t>انقر لتحرير أنماط النص الرئيسي</a:t>
            </a:r>
          </a:p>
          <a:p>
            <a:pPr lvl="1"/>
            <a:r>
              <a:rPr lang="ar-SA" noProof="0" smtClean="0"/>
              <a:t>المستوى الثاني</a:t>
            </a:r>
          </a:p>
          <a:p>
            <a:pPr lvl="2"/>
            <a:r>
              <a:rPr lang="ar-SA" noProof="0" smtClean="0"/>
              <a:t>المستوى الثالث</a:t>
            </a:r>
          </a:p>
          <a:p>
            <a:pPr lvl="3"/>
            <a:r>
              <a:rPr lang="ar-SA" noProof="0" smtClean="0"/>
              <a:t>المستوى الرابع</a:t>
            </a:r>
          </a:p>
          <a:p>
            <a:pPr lvl="4"/>
            <a:r>
              <a:rPr lang="ar-SA" noProof="0" smtClean="0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3D7BC6F-7CC3-4769-8EBB-6B9DFA1A7D3A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71477206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2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2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2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2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3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60F5BB-4460-46D0-B559-8EFAEA82A910}" type="datetimeFigureOut">
              <a:rPr lang="ar-SA"/>
              <a:pPr>
                <a:defRPr/>
              </a:pPr>
              <a:t>05/08/1437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4FB47D-FBD3-430E-B34F-120848740E19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954716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C97CC9-3BB3-4136-BDB0-A36CEFCF7140}" type="datetimeFigureOut">
              <a:rPr lang="ar-SA"/>
              <a:pPr>
                <a:defRPr/>
              </a:pPr>
              <a:t>05/08/1437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D6F541-D479-4CEA-81B5-4F443F3AB4D6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024430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EE3F0D-ED95-4350-B28B-5F8EA5C40C88}" type="datetimeFigureOut">
              <a:rPr lang="ar-SA"/>
              <a:pPr>
                <a:defRPr/>
              </a:pPr>
              <a:t>05/08/1437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F7C91E-CEDE-42B2-88BB-00F0B728C1FB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38852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مستطيل مستدير الزوايا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مستطيل مستدير الزوايا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عنوان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20" name="عنوان فرعي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19" name="عنصر نائب للتاريخ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2760F5BB-4460-46D0-B559-8EFAEA82A910}" type="datetimeFigureOut">
              <a:rPr lang="ar-SA" smtClean="0">
                <a:solidFill>
                  <a:srgbClr val="D6ECFF">
                    <a:shade val="50000"/>
                  </a:srgbClr>
                </a:solidFill>
              </a:rPr>
              <a:pPr>
                <a:defRPr/>
              </a:pPr>
              <a:t>05/08/1437</a:t>
            </a:fld>
            <a:endParaRPr lang="ar-SA" dirty="0">
              <a:solidFill>
                <a:srgbClr val="D6ECFF">
                  <a:shade val="50000"/>
                </a:srgbClr>
              </a:solidFill>
            </a:endParaRPr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ar-SA" dirty="0">
              <a:solidFill>
                <a:srgbClr val="D6ECFF">
                  <a:shade val="50000"/>
                </a:srgbClr>
              </a:solidFill>
            </a:endParaRPr>
          </a:p>
        </p:txBody>
      </p:sp>
      <p:sp>
        <p:nvSpPr>
          <p:cNvPr id="11" name="عنصر نائب لرقم الشريحة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64FB47D-FBD3-430E-B34F-120848740E19}" type="slidenum">
              <a:rPr lang="ar-SA" smtClean="0">
                <a:solidFill>
                  <a:srgbClr val="D6ECFF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ar-SA" dirty="0">
              <a:solidFill>
                <a:srgbClr val="D6ECFF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3709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99CB88-5E1A-4FAC-892A-60949ACB1F6F}" type="datetimeFigureOut">
              <a:rPr lang="en-US" smtClean="0">
                <a:solidFill>
                  <a:srgbClr val="D6ECFF">
                    <a:shade val="50000"/>
                  </a:srgbClr>
                </a:solidFill>
              </a:rPr>
              <a:pPr/>
              <a:t>5/12/2016</a:t>
            </a:fld>
            <a:endParaRPr lang="en-US">
              <a:solidFill>
                <a:srgbClr val="D6ECFF">
                  <a:shade val="50000"/>
                </a:srgb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D6ECFF">
                  <a:shade val="50000"/>
                </a:srgb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974DF9-AD47-4691-BA21-BBFCE3637A9A}" type="slidenum">
              <a:rPr lang="en-US" smtClean="0">
                <a:solidFill>
                  <a:srgbClr val="D6ECFF">
                    <a:shade val="50000"/>
                  </a:srgbClr>
                </a:solidFill>
              </a:rPr>
              <a:pPr/>
              <a:t>‹#›</a:t>
            </a:fld>
            <a:endParaRPr lang="en-US">
              <a:solidFill>
                <a:srgbClr val="D6ECFF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02633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مستطيل مستدير الزوايا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مستطيل مستدير الزوايا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FDA1BD3-183D-49C5-88EE-025B99684218}" type="datetimeFigureOut">
              <a:rPr lang="ar-SA" smtClean="0">
                <a:solidFill>
                  <a:srgbClr val="D6ECFF">
                    <a:shade val="50000"/>
                  </a:srgbClr>
                </a:solidFill>
              </a:rPr>
              <a:pPr>
                <a:defRPr/>
              </a:pPr>
              <a:t>05/08/1437</a:t>
            </a:fld>
            <a:endParaRPr lang="ar-SA" dirty="0">
              <a:solidFill>
                <a:srgbClr val="D6ECFF">
                  <a:shade val="50000"/>
                </a:srgb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ar-SA" dirty="0">
              <a:solidFill>
                <a:srgbClr val="D6ECFF">
                  <a:shade val="50000"/>
                </a:srgb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262BBADE-4147-4359-B821-65E238C80738}" type="slidenum">
              <a:rPr lang="ar-SA" smtClean="0">
                <a:solidFill>
                  <a:srgbClr val="D6ECFF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ar-SA" dirty="0">
              <a:solidFill>
                <a:srgbClr val="D6ECFF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1349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DD528B4-F00B-4AB2-8467-F3FAB657BB14}" type="datetimeFigureOut">
              <a:rPr lang="ar-SA" smtClean="0">
                <a:solidFill>
                  <a:srgbClr val="D6ECFF">
                    <a:shade val="50000"/>
                  </a:srgbClr>
                </a:solidFill>
              </a:rPr>
              <a:pPr>
                <a:defRPr/>
              </a:pPr>
              <a:t>05/08/1437</a:t>
            </a:fld>
            <a:endParaRPr lang="ar-SA" dirty="0">
              <a:solidFill>
                <a:srgbClr val="D6ECFF">
                  <a:shade val="50000"/>
                </a:srgb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ar-SA" dirty="0">
              <a:solidFill>
                <a:srgbClr val="D6ECFF">
                  <a:shade val="50000"/>
                </a:srgb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CBB7674-6845-4D2B-A4D1-0EEE60AB6CA4}" type="slidenum">
              <a:rPr lang="ar-SA" smtClean="0">
                <a:solidFill>
                  <a:srgbClr val="D6ECFF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ar-SA" dirty="0">
              <a:solidFill>
                <a:srgbClr val="D6ECFF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4789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FDB6510-A473-4939-AA37-4B2856801D07}" type="datetimeFigureOut">
              <a:rPr lang="ar-SA" smtClean="0">
                <a:solidFill>
                  <a:srgbClr val="D6ECFF">
                    <a:shade val="50000"/>
                  </a:srgbClr>
                </a:solidFill>
              </a:rPr>
              <a:pPr>
                <a:defRPr/>
              </a:pPr>
              <a:t>05/08/1437</a:t>
            </a:fld>
            <a:endParaRPr lang="ar-SA" dirty="0">
              <a:solidFill>
                <a:srgbClr val="D6ECFF">
                  <a:shade val="50000"/>
                </a:srgbClr>
              </a:solidFill>
            </a:endParaRPr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ar-SA" dirty="0">
              <a:solidFill>
                <a:srgbClr val="D6ECFF">
                  <a:shade val="50000"/>
                </a:srgbClr>
              </a:solidFill>
            </a:endParaRPr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0F4B426-5DCF-41AC-A6C0-C78CDD482492}" type="slidenum">
              <a:rPr lang="ar-SA" smtClean="0">
                <a:solidFill>
                  <a:srgbClr val="D6ECFF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ar-SA" dirty="0">
              <a:solidFill>
                <a:srgbClr val="D6ECFF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9644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2B3566F-B323-46E7-80CD-B448104C6840}" type="datetimeFigureOut">
              <a:rPr lang="ar-SA" smtClean="0">
                <a:solidFill>
                  <a:srgbClr val="D6ECFF">
                    <a:shade val="50000"/>
                  </a:srgbClr>
                </a:solidFill>
              </a:rPr>
              <a:pPr>
                <a:defRPr/>
              </a:pPr>
              <a:t>05/08/1437</a:t>
            </a:fld>
            <a:endParaRPr lang="ar-SA" dirty="0">
              <a:solidFill>
                <a:srgbClr val="D6ECFF">
                  <a:shade val="50000"/>
                </a:srgbClr>
              </a:solidFill>
            </a:endParaRPr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ar-SA" dirty="0">
              <a:solidFill>
                <a:srgbClr val="D6ECFF">
                  <a:shade val="50000"/>
                </a:srgbClr>
              </a:solidFill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2B7A162-3314-4CDA-A192-74A1CEA7D218}" type="slidenum">
              <a:rPr lang="ar-SA" smtClean="0">
                <a:solidFill>
                  <a:srgbClr val="D6ECFF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ar-SA" dirty="0">
              <a:solidFill>
                <a:srgbClr val="D6ECFF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0311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مستدير الزوايا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396FD2E7-4F68-4A65-89E5-8D3BD77A0341}" type="datetimeFigureOut">
              <a:rPr lang="ar-SA" smtClean="0">
                <a:solidFill>
                  <a:srgbClr val="D6ECFF">
                    <a:shade val="50000"/>
                  </a:srgbClr>
                </a:solidFill>
              </a:rPr>
              <a:pPr>
                <a:defRPr/>
              </a:pPr>
              <a:t>05/08/1437</a:t>
            </a:fld>
            <a:endParaRPr lang="ar-SA" dirty="0">
              <a:solidFill>
                <a:srgbClr val="D6ECFF">
                  <a:shade val="50000"/>
                </a:srgbClr>
              </a:solidFill>
            </a:endParaRPr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ar-SA" dirty="0">
              <a:solidFill>
                <a:srgbClr val="D6ECFF">
                  <a:shade val="50000"/>
                </a:srgbClr>
              </a:solidFill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53BA646-9940-4538-8F9E-40C540216808}" type="slidenum">
              <a:rPr lang="ar-SA" smtClean="0">
                <a:solidFill>
                  <a:srgbClr val="D6ECFF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ar-SA" dirty="0">
              <a:solidFill>
                <a:srgbClr val="D6ECFF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4014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99CB88-5E1A-4FAC-892A-60949ACB1F6F}" type="datetimeFigureOut">
              <a:rPr lang="en-US" smtClean="0">
                <a:solidFill>
                  <a:srgbClr val="D6ECFF">
                    <a:shade val="50000"/>
                  </a:srgbClr>
                </a:solidFill>
              </a:rPr>
              <a:pPr/>
              <a:t>5/12/2016</a:t>
            </a:fld>
            <a:endParaRPr lang="en-US">
              <a:solidFill>
                <a:srgbClr val="D6ECFF">
                  <a:shade val="50000"/>
                </a:srgb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D6ECFF">
                  <a:shade val="50000"/>
                </a:srgb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974DF9-AD47-4691-BA21-BBFCE3637A9A}" type="slidenum">
              <a:rPr lang="en-US" smtClean="0">
                <a:solidFill>
                  <a:srgbClr val="D6ECFF">
                    <a:shade val="50000"/>
                  </a:srgbClr>
                </a:solidFill>
              </a:rPr>
              <a:pPr/>
              <a:t>‹#›</a:t>
            </a:fld>
            <a:endParaRPr lang="en-US">
              <a:solidFill>
                <a:srgbClr val="D6ECFF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3740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CE5F2F-2FB7-495D-8935-57D92313717B}" type="datetimeFigureOut">
              <a:rPr lang="ar-SA"/>
              <a:pPr>
                <a:defRPr/>
              </a:pPr>
              <a:t>05/08/1437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C73654-C4B8-47D1-B08D-7E1AF4C81007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91797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مستطيل مستدير الزوايا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مستطيل ذو زاوية واحدة مستديرة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284A0645-C33C-46B5-A5FF-C96F596693AA}" type="datetimeFigureOut">
              <a:rPr lang="ar-SA" smtClean="0">
                <a:solidFill>
                  <a:srgbClr val="D6ECFF">
                    <a:shade val="50000"/>
                  </a:srgbClr>
                </a:solidFill>
              </a:rPr>
              <a:pPr>
                <a:defRPr/>
              </a:pPr>
              <a:t>05/08/1437</a:t>
            </a:fld>
            <a:endParaRPr lang="ar-SA" dirty="0">
              <a:solidFill>
                <a:srgbClr val="D6ECFF">
                  <a:shade val="50000"/>
                </a:srgb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ar-SA" dirty="0">
              <a:solidFill>
                <a:srgbClr val="D6ECFF">
                  <a:shade val="50000"/>
                </a:srgb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9CB43482-4144-4D6F-9974-BB1AF22B959B}" type="slidenum">
              <a:rPr lang="ar-SA" smtClean="0">
                <a:solidFill>
                  <a:srgbClr val="D6ECFF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ar-SA" dirty="0">
              <a:solidFill>
                <a:srgbClr val="D6ECFF">
                  <a:shade val="50000"/>
                </a:srgbClr>
              </a:solidFill>
            </a:endParaRP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ar-SA" smtClean="0"/>
              <a:t>انقر فوق الأيقونة لإضافة صورة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515846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5C97CC9-3BB3-4136-BDB0-A36CEFCF7140}" type="datetimeFigureOut">
              <a:rPr lang="ar-SA" smtClean="0">
                <a:solidFill>
                  <a:srgbClr val="D6ECFF">
                    <a:shade val="50000"/>
                  </a:srgbClr>
                </a:solidFill>
              </a:rPr>
              <a:pPr>
                <a:defRPr/>
              </a:pPr>
              <a:t>05/08/1437</a:t>
            </a:fld>
            <a:endParaRPr lang="ar-SA" dirty="0">
              <a:solidFill>
                <a:srgbClr val="D6ECFF">
                  <a:shade val="50000"/>
                </a:srgb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ar-SA" dirty="0">
              <a:solidFill>
                <a:srgbClr val="D6ECFF">
                  <a:shade val="50000"/>
                </a:srgb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5D6F541-D479-4CEA-81B5-4F443F3AB4D6}" type="slidenum">
              <a:rPr lang="ar-SA" smtClean="0">
                <a:solidFill>
                  <a:srgbClr val="D6ECFF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ar-SA" dirty="0">
              <a:solidFill>
                <a:srgbClr val="D6ECFF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592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FEE3F0D-ED95-4350-B28B-5F8EA5C40C88}" type="datetimeFigureOut">
              <a:rPr lang="ar-SA" smtClean="0">
                <a:solidFill>
                  <a:srgbClr val="D6ECFF">
                    <a:shade val="50000"/>
                  </a:srgbClr>
                </a:solidFill>
              </a:rPr>
              <a:pPr>
                <a:defRPr/>
              </a:pPr>
              <a:t>05/08/1437</a:t>
            </a:fld>
            <a:endParaRPr lang="ar-SA" dirty="0">
              <a:solidFill>
                <a:srgbClr val="D6ECFF">
                  <a:shade val="50000"/>
                </a:srgb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ar-SA" dirty="0">
              <a:solidFill>
                <a:srgbClr val="D6ECFF">
                  <a:shade val="50000"/>
                </a:srgb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4F7C91E-CEDE-42B2-88BB-00F0B728C1FB}" type="slidenum">
              <a:rPr lang="ar-SA" smtClean="0">
                <a:solidFill>
                  <a:srgbClr val="D6ECFF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ar-SA" dirty="0">
              <a:solidFill>
                <a:srgbClr val="D6ECFF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6610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hlinkClick r:id="" action="ppaction://hlinkshowjump?jump=nextslide"/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H="1" flipV="1">
            <a:off x="2203246" y="5809106"/>
            <a:ext cx="1011187" cy="953342"/>
          </a:xfrm>
          <a:prstGeom prst="rect">
            <a:avLst/>
          </a:prstGeom>
        </p:spPr>
      </p:pic>
      <p:pic>
        <p:nvPicPr>
          <p:cNvPr id="7" name="صورة 6">
            <a:hlinkClick r:id="" action="ppaction://hlinkshowjump?jump=endshow"/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9655" y="5860616"/>
            <a:ext cx="909360" cy="96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368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1"/>
          <p:cNvSpPr/>
          <p:nvPr userDrawn="1"/>
        </p:nvSpPr>
        <p:spPr>
          <a:xfrm rot="21129326">
            <a:off x="1141651" y="756753"/>
            <a:ext cx="7121067" cy="5090421"/>
          </a:xfrm>
          <a:prstGeom prst="horizontalScroll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 dirty="0" smtClean="0">
              <a:solidFill>
                <a:prstClr val="white"/>
              </a:solidFill>
              <a:latin typeface="Franklin Gothic Book"/>
            </a:endParaRPr>
          </a:p>
        </p:txBody>
      </p:sp>
      <p:pic>
        <p:nvPicPr>
          <p:cNvPr id="8" name="Picture 2" descr="C:\Users\Administrator\Desktop\Pushpin Dev\Assets\pushpinLeft.png"/>
          <p:cNvPicPr>
            <a:picLocks noChangeAspect="1" noChangeArrowheads="1"/>
          </p:cNvPicPr>
          <p:nvPr userDrawn="1"/>
        </p:nvPicPr>
        <p:blipFill>
          <a:blip r:embed="rId2" cstate="email">
            <a:duotone>
              <a:prstClr val="black"/>
              <a:srgbClr val="465E9C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435684">
            <a:off x="1495992" y="5637474"/>
            <a:ext cx="567831" cy="567830"/>
          </a:xfrm>
          <a:prstGeom prst="rect">
            <a:avLst/>
          </a:prstGeom>
          <a:noFill/>
        </p:spPr>
      </p:pic>
      <p:pic>
        <p:nvPicPr>
          <p:cNvPr id="9" name="Picture 2" descr="C:\Users\Administrator\Desktop\Pushpin Dev\Assets\pushpinLeft.png"/>
          <p:cNvPicPr>
            <a:picLocks noChangeAspect="1" noChangeArrowheads="1"/>
          </p:cNvPicPr>
          <p:nvPr userDrawn="1"/>
        </p:nvPicPr>
        <p:blipFill>
          <a:blip r:embed="rId3" cstate="email">
            <a:duotone>
              <a:prstClr val="black"/>
              <a:srgbClr val="465E9C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4096196">
            <a:off x="7351661" y="358175"/>
            <a:ext cx="566928" cy="5669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66375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hlinkClick r:id="" action="ppaction://hlinkshowjump?jump=nextslide"/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H="1" flipV="1">
            <a:off x="2203246" y="5809106"/>
            <a:ext cx="1011187" cy="953342"/>
          </a:xfrm>
          <a:prstGeom prst="rect">
            <a:avLst/>
          </a:prstGeom>
        </p:spPr>
      </p:pic>
      <p:pic>
        <p:nvPicPr>
          <p:cNvPr id="7" name="صورة 6">
            <a:hlinkClick r:id="" action="ppaction://hlinkshowjump?jump=endshow"/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9655" y="5860616"/>
            <a:ext cx="909360" cy="96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243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hlinkClick r:id="" action="ppaction://hlinkshowjump?jump=nextslide"/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H="1" flipV="1">
            <a:off x="2203246" y="5809106"/>
            <a:ext cx="1011187" cy="953342"/>
          </a:xfrm>
          <a:prstGeom prst="rect">
            <a:avLst/>
          </a:prstGeom>
        </p:spPr>
      </p:pic>
      <p:pic>
        <p:nvPicPr>
          <p:cNvPr id="7" name="صورة 6">
            <a:hlinkClick r:id="" action="ppaction://hlinkshowjump?jump=endshow"/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9655" y="5860616"/>
            <a:ext cx="909360" cy="96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875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hlinkClick r:id="" action="ppaction://hlinkshowjump?jump=nextslide"/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H="1" flipV="1">
            <a:off x="2203246" y="5809106"/>
            <a:ext cx="1011187" cy="953342"/>
          </a:xfrm>
          <a:prstGeom prst="rect">
            <a:avLst/>
          </a:prstGeom>
        </p:spPr>
      </p:pic>
      <p:pic>
        <p:nvPicPr>
          <p:cNvPr id="7" name="صورة 6">
            <a:hlinkClick r:id="" action="ppaction://hlinkshowjump?jump=endshow"/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9655" y="5860616"/>
            <a:ext cx="909360" cy="96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221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_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hlinkClick r:id="" action="ppaction://hlinkshowjump?jump=nextslide"/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H="1" flipV="1">
            <a:off x="2203246" y="5809106"/>
            <a:ext cx="1011187" cy="953342"/>
          </a:xfrm>
          <a:prstGeom prst="rect">
            <a:avLst/>
          </a:prstGeom>
        </p:spPr>
      </p:pic>
      <p:pic>
        <p:nvPicPr>
          <p:cNvPr id="7" name="صورة 6">
            <a:hlinkClick r:id="" action="ppaction://hlinkshowjump?jump=endshow"/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9655" y="5860616"/>
            <a:ext cx="909360" cy="96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67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6_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hlinkClick r:id="" action="ppaction://hlinkshowjump?jump=nextslide"/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H="1" flipV="1">
            <a:off x="2203246" y="5809106"/>
            <a:ext cx="1011187" cy="953342"/>
          </a:xfrm>
          <a:prstGeom prst="rect">
            <a:avLst/>
          </a:prstGeom>
        </p:spPr>
      </p:pic>
      <p:pic>
        <p:nvPicPr>
          <p:cNvPr id="7" name="صورة 6">
            <a:hlinkClick r:id="" action="ppaction://hlinkshowjump?jump=endshow"/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9655" y="5860616"/>
            <a:ext cx="909360" cy="96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705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DA1BD3-183D-49C5-88EE-025B99684218}" type="datetimeFigureOut">
              <a:rPr lang="ar-SA"/>
              <a:pPr>
                <a:defRPr/>
              </a:pPr>
              <a:t>05/08/1437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2BBADE-4147-4359-B821-65E238C80738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204702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7_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hlinkClick r:id="" action="ppaction://hlinkshowjump?jump=nextslide"/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H="1" flipV="1">
            <a:off x="2203246" y="5809106"/>
            <a:ext cx="1011187" cy="953342"/>
          </a:xfrm>
          <a:prstGeom prst="rect">
            <a:avLst/>
          </a:prstGeom>
        </p:spPr>
      </p:pic>
      <p:pic>
        <p:nvPicPr>
          <p:cNvPr id="7" name="صورة 6">
            <a:hlinkClick r:id="" action="ppaction://hlinkshowjump?jump=endshow"/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9655" y="5860616"/>
            <a:ext cx="909360" cy="96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319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8_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hlinkClick r:id="" action="ppaction://hlinkshowjump?jump=nextslide"/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H="1" flipV="1">
            <a:off x="2203246" y="5809106"/>
            <a:ext cx="1011187" cy="953342"/>
          </a:xfrm>
          <a:prstGeom prst="rect">
            <a:avLst/>
          </a:prstGeom>
        </p:spPr>
      </p:pic>
      <p:pic>
        <p:nvPicPr>
          <p:cNvPr id="7" name="صورة 6">
            <a:hlinkClick r:id="" action="ppaction://hlinkshowjump?jump=endshow"/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9655" y="5860616"/>
            <a:ext cx="909360" cy="96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745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CE5F2F-2FB7-495D-8935-57D92313717B}" type="datetimeFigureOut">
              <a:rPr lang="ar-SA">
                <a:solidFill>
                  <a:srgbClr val="D6ECFF">
                    <a:shade val="50000"/>
                  </a:srgbClr>
                </a:solidFill>
              </a:rPr>
              <a:pPr>
                <a:defRPr/>
              </a:pPr>
              <a:t>05/08/1437</a:t>
            </a:fld>
            <a:endParaRPr lang="ar-SA" dirty="0">
              <a:solidFill>
                <a:srgbClr val="D6ECFF">
                  <a:shade val="50000"/>
                </a:srgb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>
              <a:solidFill>
                <a:srgbClr val="D6ECFF">
                  <a:shade val="50000"/>
                </a:srgb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C73654-C4B8-47D1-B08D-7E1AF4C81007}" type="slidenum">
              <a:rPr lang="ar-SA">
                <a:solidFill>
                  <a:srgbClr val="D6ECFF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ar-SA" dirty="0">
              <a:solidFill>
                <a:srgbClr val="D6ECFF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6504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5/12/2016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14868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smtClean="0">
                <a:solidFill>
                  <a:prstClr val="black"/>
                </a:solidFill>
              </a:rPr>
              <a:pPr/>
              <a:t>5/12/2016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762608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5/12/2016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55978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smtClean="0">
                <a:solidFill>
                  <a:prstClr val="black"/>
                </a:solidFill>
              </a:rPr>
              <a:pPr/>
              <a:t>5/12/2016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672509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5/12/2016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760502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5/12/2016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832176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5/12/2016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802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D528B4-F00B-4AB2-8467-F3FAB657BB14}" type="datetimeFigureOut">
              <a:rPr lang="ar-SA"/>
              <a:pPr>
                <a:defRPr/>
              </a:pPr>
              <a:t>05/08/1437</a:t>
            </a:fld>
            <a:endParaRPr lang="ar-SA" dirty="0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BB7674-6845-4D2B-A4D1-0EEE60AB6CA4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03632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5/12/2016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846459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5/12/2016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393887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5/12/2016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51084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5/12/2016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650124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5/12/2016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l" defTabSz="457200" rtl="0" fontAlgn="auto">
              <a:spcBef>
                <a:spcPts val="0"/>
              </a:spcBef>
              <a:spcAft>
                <a:spcPts val="0"/>
              </a:spcAft>
            </a:pPr>
            <a:r>
              <a:rPr lang="en-US" sz="7200" dirty="0">
                <a:solidFill>
                  <a:prstClr val="black"/>
                </a:solidFill>
                <a:latin typeface="Garamond" panose="02020404030301010803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 rtl="0" fontAlgn="auto">
              <a:spcBef>
                <a:spcPts val="0"/>
              </a:spcBef>
              <a:spcAft>
                <a:spcPts val="0"/>
              </a:spcAft>
            </a:pPr>
            <a:r>
              <a:rPr lang="en-US" sz="7200" dirty="0">
                <a:solidFill>
                  <a:prstClr val="black"/>
                </a:solidFill>
                <a:latin typeface="Garamond" panose="02020404030301010803"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92402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5/12/2016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15235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5/12/2016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l" defTabSz="457200" rtl="0" fontAlgn="auto">
              <a:spcBef>
                <a:spcPts val="0"/>
              </a:spcBef>
              <a:spcAft>
                <a:spcPts val="0"/>
              </a:spcAft>
            </a:pPr>
            <a:r>
              <a:rPr lang="en-US" sz="8000" dirty="0">
                <a:solidFill>
                  <a:prstClr val="black"/>
                </a:solidFill>
                <a:latin typeface="Garamond" panose="02020404030301010803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 rtl="0" fontAlgn="auto">
              <a:spcBef>
                <a:spcPts val="0"/>
              </a:spcBef>
              <a:spcAft>
                <a:spcPts val="0"/>
              </a:spcAft>
            </a:pPr>
            <a:r>
              <a:rPr lang="en-US" sz="8000" dirty="0">
                <a:solidFill>
                  <a:prstClr val="black"/>
                </a:solidFill>
                <a:latin typeface="Garamond" panose="02020404030301010803"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607559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5/12/2016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383387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5/12/2016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454103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5/12/2016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51160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DB6510-A473-4939-AA37-4B2856801D07}" type="datetimeFigureOut">
              <a:rPr lang="ar-SA"/>
              <a:pPr>
                <a:defRPr/>
              </a:pPr>
              <a:t>05/08/1437</a:t>
            </a:fld>
            <a:endParaRPr lang="ar-SA" dirty="0"/>
          </a:p>
        </p:txBody>
      </p:sp>
      <p:sp>
        <p:nvSpPr>
          <p:cNvPr id="8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9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F4B426-5DCF-41AC-A6C0-C78CDD482492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19195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B3566F-B323-46E7-80CD-B448104C6840}" type="datetimeFigureOut">
              <a:rPr lang="ar-SA"/>
              <a:pPr>
                <a:defRPr/>
              </a:pPr>
              <a:t>05/08/1437</a:t>
            </a:fld>
            <a:endParaRPr lang="ar-SA" dirty="0"/>
          </a:p>
        </p:txBody>
      </p:sp>
      <p:sp>
        <p:nvSpPr>
          <p:cNvPr id="4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5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B7A162-3314-4CDA-A192-74A1CEA7D218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479609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6FD2E7-4F68-4A65-89E5-8D3BD77A0341}" type="datetimeFigureOut">
              <a:rPr lang="ar-SA"/>
              <a:pPr>
                <a:defRPr/>
              </a:pPr>
              <a:t>05/08/1437</a:t>
            </a:fld>
            <a:endParaRPr lang="ar-SA" dirty="0"/>
          </a:p>
        </p:txBody>
      </p:sp>
      <p:sp>
        <p:nvSpPr>
          <p:cNvPr id="3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4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3BA646-9940-4538-8F9E-40C540216808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506385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hlinkClick r:id="" action="ppaction://hlinkshowjump?jump=nextslide"/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H="1" flipV="1">
            <a:off x="2203246" y="5809106"/>
            <a:ext cx="1011187" cy="953342"/>
          </a:xfrm>
          <a:prstGeom prst="rect">
            <a:avLst/>
          </a:prstGeom>
        </p:spPr>
      </p:pic>
      <p:pic>
        <p:nvPicPr>
          <p:cNvPr id="7" name="صورة 6">
            <a:hlinkClick r:id="" action="ppaction://hlinkshowjump?jump=endshow"/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9655" y="5860616"/>
            <a:ext cx="909360" cy="96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481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SA" noProof="0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4A0645-C33C-46B5-A5FF-C96F596693AA}" type="datetimeFigureOut">
              <a:rPr lang="ar-SA"/>
              <a:pPr>
                <a:defRPr/>
              </a:pPr>
              <a:t>05/08/1437</a:t>
            </a:fld>
            <a:endParaRPr lang="ar-SA" dirty="0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B43482-4144-4D6F-9974-BB1AF22B959B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156724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image" Target="../media/image3.png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microsoft.com/office/2007/relationships/hdphoto" Target="../media/hdphoto1.wdp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image" Target="../media/image2.png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image" Target="../media/image1.jpg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slideLayout" Target="../slideLayouts/slideLayout45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17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4.xml"/><Relationship Id="rId16" Type="http://schemas.openxmlformats.org/officeDocument/2006/relationships/slideLayout" Target="../slideLayouts/slideLayout48.xml"/><Relationship Id="rId20" Type="http://schemas.openxmlformats.org/officeDocument/2006/relationships/image" Target="../media/image10.png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42.xml"/><Relationship Id="rId19" Type="http://schemas.openxmlformats.org/officeDocument/2006/relationships/image" Target="../media/image9.png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تمرير أفقي 3"/>
          <p:cNvSpPr/>
          <p:nvPr userDrawn="1"/>
        </p:nvSpPr>
        <p:spPr>
          <a:xfrm>
            <a:off x="1907704" y="0"/>
            <a:ext cx="6336704" cy="1268760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pic>
        <p:nvPicPr>
          <p:cNvPr id="10" name="صورة 9">
            <a:hlinkClick r:id="" action="ppaction://hlinkshowjump?jump=nextslide"/>
          </p:cNvPr>
          <p:cNvPicPr>
            <a:picLocks noChangeAspect="1"/>
          </p:cNvPicPr>
          <p:nvPr userDrawn="1"/>
        </p:nvPicPr>
        <p:blipFill>
          <a:blip r:embed="rId14" cstate="email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H="1" flipV="1">
            <a:off x="2203246" y="5809106"/>
            <a:ext cx="1011187" cy="953342"/>
          </a:xfrm>
          <a:prstGeom prst="rect">
            <a:avLst/>
          </a:prstGeom>
        </p:spPr>
      </p:pic>
      <p:pic>
        <p:nvPicPr>
          <p:cNvPr id="11" name="صورة 10">
            <a:hlinkClick r:id="" action="ppaction://hlinkshowjump?jump=endshow"/>
          </p:cNvPr>
          <p:cNvPicPr>
            <a:picLocks noChangeAspect="1"/>
          </p:cNvPicPr>
          <p:nvPr userDrawn="1"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9655" y="5860616"/>
            <a:ext cx="909360" cy="96453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مستدير الزوايا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مستطيل مستدير الزوايا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عنصر نائب للعنوان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25" name="عنصر نائب للتاريخ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C699CB88-5E1A-4FAC-892A-60949ACB1F6F}" type="datetimeFigureOut">
              <a:rPr lang="en-US" smtClean="0">
                <a:solidFill>
                  <a:srgbClr val="D6ECFF">
                    <a:shade val="50000"/>
                  </a:srgbClr>
                </a:solidFill>
              </a:rPr>
              <a:pPr/>
              <a:t>5/12/2016</a:t>
            </a:fld>
            <a:endParaRPr lang="en-US">
              <a:solidFill>
                <a:srgbClr val="D6ECFF">
                  <a:shade val="50000"/>
                </a:srgbClr>
              </a:solidFill>
            </a:endParaRPr>
          </a:p>
        </p:txBody>
      </p:sp>
      <p:sp>
        <p:nvSpPr>
          <p:cNvPr id="18" name="عنصر نائب للتذييل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>
              <a:solidFill>
                <a:srgbClr val="D6ECFF">
                  <a:shade val="50000"/>
                </a:srgbClr>
              </a:solidFill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91974DF9-AD47-4691-BA21-BBFCE3637A9A}" type="slidenum">
              <a:rPr lang="en-US" smtClean="0">
                <a:solidFill>
                  <a:srgbClr val="D6ECFF">
                    <a:shade val="50000"/>
                  </a:srgbClr>
                </a:solidFill>
              </a:rPr>
              <a:pPr/>
              <a:t>‹#›</a:t>
            </a:fld>
            <a:endParaRPr lang="en-US">
              <a:solidFill>
                <a:srgbClr val="D6ECFF">
                  <a:shade val="50000"/>
                </a:srgbClr>
              </a:solidFill>
            </a:endParaRPr>
          </a:p>
        </p:txBody>
      </p:sp>
      <p:sp>
        <p:nvSpPr>
          <p:cNvPr id="10" name="تمرير أفقي 9"/>
          <p:cNvSpPr/>
          <p:nvPr userDrawn="1"/>
        </p:nvSpPr>
        <p:spPr>
          <a:xfrm>
            <a:off x="1907704" y="0"/>
            <a:ext cx="6336704" cy="1268760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dirty="0">
              <a:solidFill>
                <a:prstClr val="black"/>
              </a:solidFill>
            </a:endParaRPr>
          </a:p>
        </p:txBody>
      </p:sp>
      <p:pic>
        <p:nvPicPr>
          <p:cNvPr id="11" name="صورة 10">
            <a:hlinkClick r:id="" action="ppaction://hlinkshowjump?jump=nextslide"/>
          </p:cNvPr>
          <p:cNvPicPr>
            <a:picLocks noChangeAspect="1"/>
          </p:cNvPicPr>
          <p:nvPr userDrawn="1"/>
        </p:nvPicPr>
        <p:blipFill>
          <a:blip r:embed="rId24" cstate="email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H="1" flipV="1">
            <a:off x="2203246" y="5809106"/>
            <a:ext cx="1011187" cy="953342"/>
          </a:xfrm>
          <a:prstGeom prst="rect">
            <a:avLst/>
          </a:prstGeom>
        </p:spPr>
      </p:pic>
      <p:pic>
        <p:nvPicPr>
          <p:cNvPr id="12" name="صورة 11">
            <a:hlinkClick r:id="" action="ppaction://hlinkshowjump?jump=endshow"/>
          </p:cNvPr>
          <p:cNvPicPr>
            <a:picLocks noChangeAspect="1"/>
          </p:cNvPicPr>
          <p:nvPr userDrawn="1"/>
        </p:nvPicPr>
        <p:blipFill>
          <a:blip r:embed="rId2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9655" y="5860616"/>
            <a:ext cx="909360" cy="96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678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  <p:sldLayoutId id="2147483677" r:id="rId15"/>
    <p:sldLayoutId id="2147483678" r:id="rId16"/>
    <p:sldLayoutId id="2147483679" r:id="rId17"/>
    <p:sldLayoutId id="2147483680" r:id="rId18"/>
    <p:sldLayoutId id="2147483681" r:id="rId19"/>
    <p:sldLayoutId id="2147483682" r:id="rId20"/>
    <p:sldLayoutId id="2147483683" r:id="rId2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rtl="1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r" rtl="1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r" rtl="1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r" rtl="1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r" rtl="1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r" rtl="1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r" rtl="1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r" rtl="1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r" rtl="1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r" rtl="1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defTabSz="457200" rtl="0" fontAlgn="auto">
              <a:spcBef>
                <a:spcPts val="0"/>
              </a:spcBef>
              <a:spcAft>
                <a:spcPts val="0"/>
              </a:spcAft>
            </a:pPr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 defTabSz="457200" rtl="0" fontAlgn="auto">
                <a:spcBef>
                  <a:spcPts val="0"/>
                </a:spcBef>
                <a:spcAft>
                  <a:spcPts val="0"/>
                </a:spcAft>
              </a:pPr>
              <a:t>5/12/2016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defTabSz="457200" rtl="0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defTabSz="457200" rtl="0" fontAlgn="auto">
              <a:spcBef>
                <a:spcPts val="0"/>
              </a:spcBef>
              <a:spcAft>
                <a:spcPts val="0"/>
              </a:spcAft>
            </a:pPr>
            <a:fld id="{D57F1E4F-1CFF-5643-939E-217C01CDF565}" type="slidenum">
              <a:rPr lang="en-US" smtClean="0">
                <a:solidFill>
                  <a:prstClr val="black"/>
                </a:solidFill>
              </a:rPr>
              <a:pPr defTabSz="457200" rtl="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9099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  <p:sldLayoutId id="2147483701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EG" b="1" dirty="0" smtClean="0">
                <a:solidFill>
                  <a:schemeClr val="accent4">
                    <a:lumMod val="50000"/>
                  </a:schemeClr>
                </a:solidFill>
              </a:rPr>
              <a:t>مراجعة </a:t>
            </a:r>
            <a:r>
              <a:rPr lang="ar-EG" b="1" dirty="0" smtClean="0">
                <a:solidFill>
                  <a:schemeClr val="accent4">
                    <a:lumMod val="50000"/>
                  </a:schemeClr>
                </a:solidFill>
              </a:rPr>
              <a:t>الدرس الثاني</a:t>
            </a:r>
            <a:endParaRPr lang="en-US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EG" dirty="0" smtClean="0"/>
          </a:p>
          <a:p>
            <a:r>
              <a:rPr lang="ar-EG" b="1" smtClean="0">
                <a:solidFill>
                  <a:schemeClr val="accent5">
                    <a:lumMod val="50000"/>
                  </a:schemeClr>
                </a:solidFill>
              </a:rPr>
              <a:t>العلم وعملياته</a:t>
            </a:r>
            <a:endParaRPr lang="en-US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" name="Oval 3"/>
          <p:cNvSpPr/>
          <p:nvPr/>
        </p:nvSpPr>
        <p:spPr>
          <a:xfrm>
            <a:off x="2438400" y="16926"/>
            <a:ext cx="4267200" cy="1752600"/>
          </a:xfrm>
          <a:prstGeom prst="ellipse">
            <a:avLst/>
          </a:prstGeom>
          <a:solidFill>
            <a:srgbClr val="052F61"/>
          </a:solidFill>
          <a:ln w="12700" cap="rnd" cmpd="sng" algn="ctr">
            <a:solidFill>
              <a:srgbClr val="052F61">
                <a:shade val="50000"/>
                <a:hueMod val="94000"/>
              </a:srgbClr>
            </a:solidFill>
            <a:prstDash val="solid"/>
          </a:ln>
          <a:effectLst/>
        </p:spPr>
        <p:txBody>
          <a:bodyPr rtlCol="0" anchor="ctr">
            <a:prstTxWarp prst="textStop">
              <a:avLst/>
            </a:prstTxWarp>
          </a:bodyPr>
          <a:lstStyle/>
          <a:p>
            <a:pPr algn="ctr">
              <a:defRPr/>
            </a:pPr>
            <a:r>
              <a:rPr lang="ar-EG" kern="0" dirty="0" smtClean="0">
                <a:solidFill>
                  <a:prstClr val="white"/>
                </a:solidFill>
                <a:latin typeface="Century Gothic" panose="020B0502020202020204"/>
                <a:cs typeface="Tahoma" panose="020B0604030504040204" pitchFamily="34" charset="0"/>
              </a:rPr>
              <a:t>نور</a:t>
            </a:r>
            <a:endParaRPr lang="en-US" kern="0" dirty="0" smtClean="0">
              <a:solidFill>
                <a:prstClr val="white"/>
              </a:solidFill>
              <a:latin typeface="Century Gothic" panose="020B0502020202020204"/>
            </a:endParaRPr>
          </a:p>
        </p:txBody>
      </p:sp>
      <p:sp>
        <p:nvSpPr>
          <p:cNvPr id="5" name="Oval 4"/>
          <p:cNvSpPr/>
          <p:nvPr/>
        </p:nvSpPr>
        <p:spPr>
          <a:xfrm>
            <a:off x="2438400" y="5069111"/>
            <a:ext cx="4267200" cy="1752600"/>
          </a:xfrm>
          <a:prstGeom prst="ellipse">
            <a:avLst/>
          </a:prstGeom>
          <a:solidFill>
            <a:srgbClr val="052F61"/>
          </a:solidFill>
          <a:ln w="12700" cap="rnd" cmpd="sng" algn="ctr">
            <a:solidFill>
              <a:srgbClr val="052F61">
                <a:shade val="50000"/>
                <a:hueMod val="94000"/>
              </a:srgbClr>
            </a:solidFill>
            <a:prstDash val="solid"/>
          </a:ln>
          <a:effectLst/>
        </p:spPr>
        <p:txBody>
          <a:bodyPr rtlCol="0" anchor="ctr">
            <a:prstTxWarp prst="textStop">
              <a:avLst/>
            </a:prstTxWarp>
          </a:bodyPr>
          <a:lstStyle/>
          <a:p>
            <a:pPr algn="ctr">
              <a:defRPr/>
            </a:pPr>
            <a:r>
              <a:rPr lang="ar-EG" kern="0" dirty="0" smtClean="0">
                <a:solidFill>
                  <a:prstClr val="white"/>
                </a:solidFill>
                <a:latin typeface="Century Gothic" panose="020B0502020202020204"/>
                <a:cs typeface="Tahoma" panose="020B0604030504040204" pitchFamily="34" charset="0"/>
              </a:rPr>
              <a:t>المعلم</a:t>
            </a:r>
            <a:endParaRPr lang="en-US" kern="0" dirty="0" smtClean="0">
              <a:solidFill>
                <a:prstClr val="white"/>
              </a:solidFill>
              <a:latin typeface="Century Gothic" panose="020B0502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75379096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899592" y="1000558"/>
            <a:ext cx="7344816" cy="707886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FF0000"/>
                </a:solidFill>
              </a:rPr>
              <a:t>سـ 1 عرف ما المقصود بالنظائر ؟ </a:t>
            </a:r>
            <a:endParaRPr lang="ar-SA" sz="4000" dirty="0">
              <a:solidFill>
                <a:srgbClr val="FF0000"/>
              </a:solidFill>
            </a:endParaRPr>
          </a:p>
        </p:txBody>
      </p:sp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1158966" y="3409553"/>
            <a:ext cx="6826068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7030A0"/>
                </a:solidFill>
              </a:rPr>
              <a:t>جـ1 – </a:t>
            </a:r>
            <a:r>
              <a:rPr lang="ar-SA" sz="4000" dirty="0">
                <a:solidFill>
                  <a:srgbClr val="7030A0"/>
                </a:solidFill>
              </a:rPr>
              <a:t>يحدث التحلل الإشعاعي عند فقد جسيمات ألفا أو فقد جسيمات بيتا .</a:t>
            </a:r>
          </a:p>
        </p:txBody>
      </p:sp>
      <p:sp>
        <p:nvSpPr>
          <p:cNvPr id="5" name="Flowchart: Off-page Connector 4"/>
          <p:cNvSpPr/>
          <p:nvPr/>
        </p:nvSpPr>
        <p:spPr>
          <a:xfrm>
            <a:off x="0" y="11474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r>
              <a:rPr lang="ar-EG" b="1" dirty="0" smtClean="0">
                <a:solidFill>
                  <a:srgbClr val="006600"/>
                </a:solidFill>
                <a:latin typeface="Calibri"/>
              </a:rPr>
              <a:t>كتاب الطالب ص 103</a:t>
            </a:r>
            <a:endParaRPr lang="en-US" b="1" dirty="0">
              <a:solidFill>
                <a:srgbClr val="006600"/>
              </a:solidFill>
              <a:latin typeface="Calibri"/>
            </a:endParaRPr>
          </a:p>
        </p:txBody>
      </p:sp>
      <p:sp>
        <p:nvSpPr>
          <p:cNvPr id="6" name="Action Button: Forward or Next 5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ction Button: Back or Previous 6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Home 7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8729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899592" y="1006288"/>
            <a:ext cx="7344816" cy="1323439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FF0000"/>
                </a:solidFill>
              </a:rPr>
              <a:t>سـ 2 – قارن بين نوعين من التحلل الإشعاعي  ؟ </a:t>
            </a:r>
            <a:endParaRPr lang="ar-SA" sz="4000" dirty="0">
              <a:solidFill>
                <a:srgbClr val="FF0000"/>
              </a:solidFill>
            </a:endParaRPr>
          </a:p>
        </p:txBody>
      </p:sp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1649047" y="3717032"/>
            <a:ext cx="5845905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ar-SA" sz="3600" dirty="0" smtClean="0">
                <a:solidFill>
                  <a:srgbClr val="7030A0"/>
                </a:solidFill>
              </a:rPr>
              <a:t>جـ2 – </a:t>
            </a:r>
            <a:endParaRPr lang="ar-SA" sz="3600" dirty="0">
              <a:solidFill>
                <a:srgbClr val="7030A0"/>
              </a:solidFill>
            </a:endParaRPr>
          </a:p>
          <a:p>
            <a:pPr algn="justLow"/>
            <a:r>
              <a:rPr lang="ar-SA" sz="3600" dirty="0">
                <a:solidFill>
                  <a:srgbClr val="7030A0"/>
                </a:solidFill>
              </a:rPr>
              <a:t>يحدث التحلل الإشعاعي عند فقد جسيمات ألفا أو فقد جسيمات بيتا .</a:t>
            </a:r>
          </a:p>
        </p:txBody>
      </p:sp>
      <p:sp>
        <p:nvSpPr>
          <p:cNvPr id="4" name="Flowchart: Off-page Connector 3"/>
          <p:cNvSpPr/>
          <p:nvPr/>
        </p:nvSpPr>
        <p:spPr>
          <a:xfrm>
            <a:off x="0" y="11474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r>
              <a:rPr lang="ar-EG" b="1" dirty="0" smtClean="0">
                <a:solidFill>
                  <a:srgbClr val="006600"/>
                </a:solidFill>
                <a:latin typeface="Calibri"/>
              </a:rPr>
              <a:t>كتاب الطالب ص 103</a:t>
            </a:r>
            <a:endParaRPr lang="en-US" b="1" dirty="0">
              <a:solidFill>
                <a:srgbClr val="006600"/>
              </a:solidFill>
              <a:latin typeface="Calibri"/>
            </a:endParaRPr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ction Button: Back or Previous 5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ction Button: Home 6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1454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899592" y="1124744"/>
            <a:ext cx="7344816" cy="1323439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FF0000"/>
                </a:solidFill>
              </a:rPr>
              <a:t>سـ 3 – هل جميع العناصر لها عمر نصف ؟ و لماذا ؟</a:t>
            </a:r>
            <a:endParaRPr lang="ar-SA" sz="4000" dirty="0">
              <a:solidFill>
                <a:srgbClr val="FF0000"/>
              </a:solidFill>
            </a:endParaRPr>
          </a:p>
        </p:txBody>
      </p:sp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1331640" y="3429000"/>
            <a:ext cx="648072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ar-SA" sz="4400" dirty="0" smtClean="0">
                <a:solidFill>
                  <a:srgbClr val="7030A0"/>
                </a:solidFill>
              </a:rPr>
              <a:t>جـ3 – </a:t>
            </a:r>
            <a:r>
              <a:rPr lang="ar-SA" sz="4400" dirty="0">
                <a:solidFill>
                  <a:srgbClr val="7030A0"/>
                </a:solidFill>
              </a:rPr>
              <a:t> لا ، لأن بعض النظائر مستقرة .</a:t>
            </a:r>
          </a:p>
        </p:txBody>
      </p:sp>
      <p:sp>
        <p:nvSpPr>
          <p:cNvPr id="4" name="Flowchart: Off-page Connector 3"/>
          <p:cNvSpPr/>
          <p:nvPr/>
        </p:nvSpPr>
        <p:spPr>
          <a:xfrm>
            <a:off x="0" y="11474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r>
              <a:rPr lang="ar-EG" b="1" dirty="0" smtClean="0">
                <a:solidFill>
                  <a:srgbClr val="006600"/>
                </a:solidFill>
                <a:latin typeface="Calibri"/>
              </a:rPr>
              <a:t>كتاب الطالب ص 103</a:t>
            </a:r>
            <a:endParaRPr lang="en-US" b="1" dirty="0">
              <a:solidFill>
                <a:srgbClr val="006600"/>
              </a:solidFill>
              <a:latin typeface="Calibri"/>
            </a:endParaRPr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ction Button: Back or Previous 5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ction Button: Home 6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0626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899592" y="1268760"/>
            <a:ext cx="7344816" cy="1323439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FF0000"/>
                </a:solidFill>
              </a:rPr>
              <a:t>سـ 4 – ما أهمية النظائر المشعة في الكشف عن المشكلات الصحية ؟</a:t>
            </a:r>
            <a:endParaRPr lang="ar-SA" sz="4000" dirty="0">
              <a:solidFill>
                <a:srgbClr val="FF0000"/>
              </a:solidFill>
            </a:endParaRPr>
          </a:p>
        </p:txBody>
      </p:sp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1432870" y="3284984"/>
            <a:ext cx="6278259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ar-SA" sz="4000" dirty="0">
                <a:solidFill>
                  <a:srgbClr val="7030A0"/>
                </a:solidFill>
              </a:rPr>
              <a:t>جـ4 </a:t>
            </a:r>
            <a:r>
              <a:rPr lang="ar-SA" sz="4000" dirty="0" smtClean="0">
                <a:solidFill>
                  <a:srgbClr val="7030A0"/>
                </a:solidFill>
              </a:rPr>
              <a:t>– </a:t>
            </a:r>
          </a:p>
          <a:p>
            <a:pPr algn="justLow"/>
            <a:r>
              <a:rPr lang="ar-SA" sz="4000" dirty="0">
                <a:solidFill>
                  <a:srgbClr val="7030A0"/>
                </a:solidFill>
              </a:rPr>
              <a:t>يتم إدخالها في جسم المخلوق الحي ثم متابعتها في أثناء تحللها .</a:t>
            </a:r>
          </a:p>
        </p:txBody>
      </p:sp>
      <p:sp>
        <p:nvSpPr>
          <p:cNvPr id="4" name="Flowchart: Off-page Connector 3"/>
          <p:cNvSpPr/>
          <p:nvPr/>
        </p:nvSpPr>
        <p:spPr>
          <a:xfrm>
            <a:off x="0" y="11474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r>
              <a:rPr lang="ar-EG" b="1" dirty="0" smtClean="0">
                <a:solidFill>
                  <a:srgbClr val="006600"/>
                </a:solidFill>
                <a:latin typeface="Calibri"/>
              </a:rPr>
              <a:t>كتاب الطالب ص 103</a:t>
            </a:r>
            <a:endParaRPr lang="en-US" b="1" dirty="0">
              <a:solidFill>
                <a:srgbClr val="006600"/>
              </a:solidFill>
              <a:latin typeface="Calibri"/>
            </a:endParaRPr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ction Button: Back or Previous 5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ction Button: Home 6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9549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899592" y="692696"/>
            <a:ext cx="7344816" cy="2308324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3600" dirty="0" smtClean="0">
                <a:solidFill>
                  <a:srgbClr val="FF0000"/>
                </a:solidFill>
              </a:rPr>
              <a:t>سـ 5 – افترض أن لديك عينتين من نظير المشع , كتلة الأولى 25جم وكتلة الثانية 50جم , فهل تفقد العينتان خلال الساعة الأولى عددا متساويا من الجسيمات ؟</a:t>
            </a:r>
            <a:endParaRPr lang="ar-SA" sz="3600" dirty="0">
              <a:solidFill>
                <a:srgbClr val="FF0000"/>
              </a:solidFill>
            </a:endParaRPr>
          </a:p>
        </p:txBody>
      </p:sp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-28550" y="3001020"/>
            <a:ext cx="8914682" cy="298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ar-SA" sz="4400" dirty="0" smtClean="0">
                <a:solidFill>
                  <a:srgbClr val="7030A0"/>
                </a:solidFill>
              </a:rPr>
              <a:t>جـ5 – </a:t>
            </a:r>
          </a:p>
          <a:p>
            <a:pPr algn="justLow"/>
            <a:r>
              <a:rPr lang="ar-SA" sz="3600" dirty="0">
                <a:solidFill>
                  <a:srgbClr val="7030A0"/>
                </a:solidFill>
              </a:rPr>
              <a:t>لا ، ستطلق العينة ذات ال 25جم نصف كمية الجسيمات التي ستطلقها العينة ذات ال 50جم ، وخلال عمر النصف الواحد ستتحلل نصف الكمية فقط وبذلك تكون كمية التحلل هي الضعف بالنسبة للعينة ذات ال50جم .</a:t>
            </a:r>
          </a:p>
        </p:txBody>
      </p:sp>
      <p:sp>
        <p:nvSpPr>
          <p:cNvPr id="4" name="Flowchart: Off-page Connector 3"/>
          <p:cNvSpPr/>
          <p:nvPr/>
        </p:nvSpPr>
        <p:spPr>
          <a:xfrm>
            <a:off x="0" y="11474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r>
              <a:rPr lang="ar-EG" b="1" dirty="0" smtClean="0">
                <a:solidFill>
                  <a:srgbClr val="006600"/>
                </a:solidFill>
                <a:latin typeface="Calibri"/>
              </a:rPr>
              <a:t>كتاب الطالب ص 103</a:t>
            </a:r>
            <a:endParaRPr lang="en-US" b="1" dirty="0">
              <a:solidFill>
                <a:srgbClr val="006600"/>
              </a:solidFill>
              <a:latin typeface="Calibri"/>
            </a:endParaRPr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ction Button: Back or Previous 5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ction Button: Home 6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1723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مربع نص 8"/>
          <p:cNvSpPr txBox="1"/>
          <p:nvPr/>
        </p:nvSpPr>
        <p:spPr>
          <a:xfrm>
            <a:off x="382442" y="1162387"/>
            <a:ext cx="8381798" cy="344119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t" anchorCtr="0" forceAA="0" compatLnSpc="1">
            <a:prstTxWarp prst="textNoShape">
              <a:avLst/>
            </a:prstTxWarp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ar-SA" sz="3200" b="1" dirty="0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س:اكمل ما يأتي:ـ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ar-SA" sz="3200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1) تستخدم النظائر المشعة في ...........................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endParaRPr lang="ar-SA" sz="3200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ar-SA" sz="3200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2) هو الزمن اللازم لتحلل نصف كمية العنصر.........................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endParaRPr lang="ar-SA" sz="3200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ar-SA" sz="3200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3) عدد البروتونات الموجبة الشحنة في نواة ذرة العنصر ..................  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endParaRPr lang="ar-SA" sz="3200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endParaRPr lang="ar-SA" sz="3200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5" name="مربع نص 4"/>
          <p:cNvSpPr txBox="1"/>
          <p:nvPr/>
        </p:nvSpPr>
        <p:spPr>
          <a:xfrm>
            <a:off x="2691249" y="454079"/>
            <a:ext cx="3701278" cy="707886"/>
          </a:xfrm>
          <a:prstGeom prst="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EG" sz="4000" b="1" dirty="0" smtClean="0">
                <a:ln>
                  <a:solidFill>
                    <a:prstClr val="white"/>
                  </a:solidFill>
                </a:ln>
                <a:solidFill>
                  <a:srgbClr val="7030A0"/>
                </a:solidFill>
                <a:effectLst>
                  <a:glow rad="101600">
                    <a:srgbClr val="00ADDC">
                      <a:satMod val="175000"/>
                      <a:alpha val="40000"/>
                    </a:srgbClr>
                  </a:glow>
                </a:effectLst>
                <a:latin typeface="Sakkal Majalla" pitchFamily="2" charset="-78"/>
                <a:cs typeface="Sakkal Majalla" pitchFamily="2" charset="-78"/>
              </a:rPr>
              <a:t>الواجب</a:t>
            </a:r>
            <a:endParaRPr lang="ar-SA" sz="4000" b="1" dirty="0">
              <a:ln>
                <a:solidFill>
                  <a:prstClr val="white"/>
                </a:solidFill>
              </a:ln>
              <a:solidFill>
                <a:srgbClr val="7030A0"/>
              </a:solidFill>
              <a:effectLst>
                <a:glow rad="101600">
                  <a:srgbClr val="00ADDC">
                    <a:satMod val="175000"/>
                    <a:alpha val="40000"/>
                  </a:srgbClr>
                </a:glo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7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effectLst>
            <a:glow rad="101600">
              <a:srgbClr val="00B0F0">
                <a:alpha val="60000"/>
              </a:srgb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EG" sz="2800" dirty="0" smtClean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  <a:latin typeface="Sakkal Majalla" pitchFamily="2" charset="-78"/>
                <a:cs typeface="Sakkal Majalla" pitchFamily="2" charset="-78"/>
              </a:rPr>
              <a:t>1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8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effectLst>
            <a:glow rad="101600">
              <a:srgbClr val="00B0F0">
                <a:alpha val="60000"/>
              </a:srgb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prstClr val="white">
                  <a:lumMod val="95000"/>
                </a:prstClr>
              </a:solidFill>
              <a:latin typeface="Sakkal Majalla" pitchFamily="2" charset="-78"/>
              <a:cs typeface="Sakkal Majalla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latin typeface="Sakkal Majalla" pitchFamily="2" charset="-78"/>
                <a:cs typeface="Sakkal Majalla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latin typeface="Sakkal Majalla" pitchFamily="2" charset="-78"/>
              <a:cs typeface="Sakkal Majalla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9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effectLst>
            <a:glow rad="101600">
              <a:srgbClr val="00B0F0">
                <a:alpha val="60000"/>
              </a:srgb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latin typeface="Sakkal Majalla" pitchFamily="2" charset="-78"/>
              <a:cs typeface="Sakkal Majalla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latin typeface="Sakkal Majalla" pitchFamily="2" charset="-78"/>
                <a:cs typeface="Sakkal Majalla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latin typeface="Sakkal Majalla" pitchFamily="2" charset="-78"/>
              <a:cs typeface="Sakkal Majalla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415744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 animBg="1"/>
      <p:bldP spid="15" grpId="0" animBg="1" autoUpdateAnimBg="0"/>
    </p:bld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image" Target="../media/image7.jpeg"/></Relationships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واجهة">
  <a:themeElements>
    <a:clrScheme name="حركة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واجهة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حضري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4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13911</TotalTime>
  <Words>223</Words>
  <Application>Microsoft Office PowerPoint</Application>
  <PresentationFormat>On-screen Show (4:3)</PresentationFormat>
  <Paragraphs>35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7</vt:i4>
      </vt:variant>
    </vt:vector>
  </HeadingPairs>
  <TitlesOfParts>
    <vt:vector size="20" baseType="lpstr">
      <vt:lpstr>Arial</vt:lpstr>
      <vt:lpstr>Calibri</vt:lpstr>
      <vt:lpstr>Century Gothic</vt:lpstr>
      <vt:lpstr>Franklin Gothic Book</vt:lpstr>
      <vt:lpstr>Garamond</vt:lpstr>
      <vt:lpstr>Sakkal Majalla</vt:lpstr>
      <vt:lpstr>Tahoma</vt:lpstr>
      <vt:lpstr>Times New Roman</vt:lpstr>
      <vt:lpstr>Verdana</vt:lpstr>
      <vt:lpstr>Wingdings 2</vt:lpstr>
      <vt:lpstr>سمة Office</vt:lpstr>
      <vt:lpstr>واجهة</vt:lpstr>
      <vt:lpstr>Organic</vt:lpstr>
      <vt:lpstr>مراجعة الدرس الثاني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Dell</dc:creator>
  <cp:lastModifiedBy>waleed</cp:lastModifiedBy>
  <cp:revision>1145</cp:revision>
  <dcterms:modified xsi:type="dcterms:W3CDTF">2016-05-12T18:52:23Z</dcterms:modified>
</cp:coreProperties>
</file>