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1" r:id="rId2"/>
    <p:sldId id="282" r:id="rId3"/>
    <p:sldId id="295" r:id="rId4"/>
    <p:sldId id="296" r:id="rId5"/>
    <p:sldId id="319" r:id="rId6"/>
    <p:sldId id="297" r:id="rId7"/>
    <p:sldId id="298" r:id="rId8"/>
    <p:sldId id="32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0099"/>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818" autoAdjust="0"/>
    <p:restoredTop sz="94660"/>
  </p:normalViewPr>
  <p:slideViewPr>
    <p:cSldViewPr>
      <p:cViewPr>
        <p:scale>
          <a:sx n="25" d="100"/>
          <a:sy n="25" d="100"/>
        </p:scale>
        <p:origin x="-1272" y="-12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38EECAD5-3C3A-457A-9181-B512D1B36A12}"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3370A700-10EB-482A-9C87-266A3FE68118}"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1340AAEC-19AC-4344-B5E3-271954E22DBC}"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5003362-10D7-4FA9-B39E-EDB1F356804B}"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D9FD3D61-3B1C-4938-B584-2273B5C79206}"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F8542E7-6835-4CAE-835F-8523CE638BEC}"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598FBD2E-7CEE-41BE-B408-2F811C1A8541}"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476F3A4-E0BB-41B7-93D7-67E75AB37A65}"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645FCD-4F5D-466D-8E52-6C42F51650AF}"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3362A12A-3437-4623-99B4-62C32186473A}"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F0E751F4-744F-4295-BDB5-ED358A59D826}"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651464A-6340-4E3A-A17D-8DE4E9B102C0}"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9E55DE2F-6553-4C68-B9AE-3A8C4E67C2DE}" type="datetimeFigureOut">
              <a:rPr lang="ar-EG"/>
              <a:pPr>
                <a:defRPr/>
              </a:pPr>
              <a:t>25/10/1437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5686D5A5-AEAB-4057-995B-1B16E4B62CFD}"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E665BABD-B5E6-40B9-954D-CB7795D4A7AE}" type="datetimeFigureOut">
              <a:rPr lang="ar-EG"/>
              <a:pPr>
                <a:defRPr/>
              </a:pPr>
              <a:t>25/10/1437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8B33973E-87C1-4F6B-AD3E-87381FF9CC60}"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A9EF3A-909A-422B-9DE3-F1BF3A494078}" type="datetimeFigureOut">
              <a:rPr lang="ar-EG"/>
              <a:pPr>
                <a:defRPr/>
              </a:pPr>
              <a:t>25/10/1437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02AA956E-2C32-48B3-B34E-B4614491F696}"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62AFF0-D7D9-427F-A89F-62BA2746427D}"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A5A26C63-BBC1-4700-B80E-5F65603E9B87}" type="slidenum">
              <a:rPr lang="ar-EG"/>
              <a:pPr>
                <a:defRPr/>
              </a:pPr>
              <a:t>‹#›</a:t>
            </a:fld>
            <a:endParaRPr lang="ar-EG"/>
          </a:p>
        </p:txBody>
      </p:sp>
    </p:spTree>
  </p:cSld>
  <p:clrMapOvr>
    <a:masterClrMapping/>
  </p:clrMapOvr>
  <p:transition>
    <p:pull dir="ld"/>
    <p:sndAc>
      <p:stSnd>
        <p:snd r:embed="rId1" name="SOUND25.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36F9B9-B12F-4B89-B60A-E36AA04561F5}"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D044B425-BA81-4EB7-AD4A-69352F0AE875}" type="slidenum">
              <a:rPr lang="ar-EG"/>
              <a:pPr>
                <a:defRPr/>
              </a:pPr>
              <a:t>‹#›</a:t>
            </a:fld>
            <a:endParaRPr lang="ar-EG"/>
          </a:p>
        </p:txBody>
      </p:sp>
    </p:spTree>
  </p:cSld>
  <p:clrMapOvr>
    <a:masterClrMapping/>
  </p:clrMapOvr>
  <p:transition>
    <p:pull dir="ld"/>
    <p:sndAc>
      <p:stSnd>
        <p:snd r:embed="rId1" name="SOUND25.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A9E1342A-9912-485C-B7BC-97C24F825D16}" type="datetimeFigureOut">
              <a:rPr lang="ar-EG"/>
              <a:pPr>
                <a:defRPr/>
              </a:pPr>
              <a:t>25/10/1437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E939AD06-4A03-4F32-B172-F53201B08068}"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d"/>
    <p:sndAc>
      <p:stSnd>
        <p:snd r:embed="rId13" name="SOUND25.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29.wav"/></Relationships>
</file>

<file path=ppt/slides/_rels/slide1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audio" Target="../media/audio19.wav"/></Relationships>
</file>

<file path=ppt/slides/_rels/slide18.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31.wav"/></Relationships>
</file>

<file path=ppt/slides/_rels/slide25.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9.wav"/></Relationships>
</file>

<file path=ppt/slides/_rels/slide6.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1.wav"/><Relationship Id="rId7" Type="http://schemas.openxmlformats.org/officeDocument/2006/relationships/image" Target="../media/image4.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19.wav"/><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8382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a:t>
            </a:r>
            <a:r>
              <a:rPr lang="ar-EG" sz="2800" b="1" dirty="0" smtClean="0">
                <a:solidFill>
                  <a:srgbClr val="0000CC"/>
                </a:solidFill>
                <a:latin typeface="Tahoma" pitchFamily="34" charset="0"/>
                <a:ea typeface="Tahoma" pitchFamily="34" charset="0"/>
                <a:cs typeface="Tahoma" pitchFamily="34" charset="0"/>
              </a:rPr>
              <a:t> ال</a:t>
            </a:r>
            <a:r>
              <a:rPr lang="ar-BH" sz="2800" b="1" dirty="0" smtClean="0">
                <a:solidFill>
                  <a:srgbClr val="0000CC"/>
                </a:solidFill>
                <a:latin typeface="Tahoma" pitchFamily="34" charset="0"/>
                <a:ea typeface="Tahoma" pitchFamily="34" charset="0"/>
                <a:cs typeface="Tahoma" pitchFamily="34" charset="0"/>
              </a:rPr>
              <a:t>رابع</a:t>
            </a:r>
            <a:endParaRPr lang="ar-EG" sz="2800" b="1" dirty="0">
              <a:solidFill>
                <a:srgbClr val="0000CC"/>
              </a:solidFill>
              <a:latin typeface="Tahoma" pitchFamily="34" charset="0"/>
              <a:ea typeface="Tahoma" pitchFamily="34" charset="0"/>
              <a:cs typeface="Tahoma" pitchFamily="34" charset="0"/>
            </a:endParaRPr>
          </a:p>
        </p:txBody>
      </p:sp>
      <p:sp>
        <p:nvSpPr>
          <p:cNvPr id="5" name="Cloud Callout 4"/>
          <p:cNvSpPr>
            <a:spLocks noChangeArrowheads="1"/>
          </p:cNvSpPr>
          <p:nvPr/>
        </p:nvSpPr>
        <p:spPr bwMode="auto">
          <a:xfrm rot="21353139">
            <a:off x="477338" y="3295960"/>
            <a:ext cx="8599141" cy="1068205"/>
          </a:xfrm>
          <a:prstGeom prst="cloudCallout">
            <a:avLst>
              <a:gd name="adj1" fmla="val 17955"/>
              <a:gd name="adj2" fmla="val -93230"/>
            </a:avLst>
          </a:prstGeom>
          <a:solidFill>
            <a:srgbClr val="CCFF66"/>
          </a:solidFill>
          <a:ln w="9525">
            <a:solidFill>
              <a:srgbClr val="FF0000"/>
            </a:solidFill>
            <a:miter lim="800000"/>
            <a:headEnd/>
            <a:tailEnd/>
          </a:ln>
          <a:effectLst>
            <a:glow rad="228600">
              <a:schemeClr val="tx1">
                <a:alpha val="40000"/>
              </a:scheme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4400" b="1" dirty="0">
                <a:solidFill>
                  <a:srgbClr val="0000CC"/>
                </a:solidFill>
                <a:latin typeface="Tahoma" pitchFamily="34" charset="0"/>
                <a:ea typeface="Tahoma" pitchFamily="34" charset="0"/>
                <a:cs typeface="Tahoma" pitchFamily="34" charset="0"/>
              </a:rPr>
              <a:t>الطلائعيات </a:t>
            </a:r>
            <a:r>
              <a:rPr lang="en-US" sz="4400" b="1" dirty="0" err="1">
                <a:solidFill>
                  <a:srgbClr val="0000CC"/>
                </a:solidFill>
                <a:latin typeface="Tahoma" pitchFamily="34" charset="0"/>
                <a:ea typeface="Tahoma" pitchFamily="34" charset="0"/>
                <a:cs typeface="Tahoma" pitchFamily="34" charset="0"/>
              </a:rPr>
              <a:t>Protists</a:t>
            </a:r>
            <a:r>
              <a:rPr lang="en-US" sz="4400" b="1" dirty="0">
                <a:solidFill>
                  <a:srgbClr val="0000CC"/>
                </a:solidFill>
                <a:latin typeface="Tahoma" pitchFamily="34" charset="0"/>
                <a:ea typeface="Tahoma" pitchFamily="34" charset="0"/>
                <a:cs typeface="Tahoma" pitchFamily="34" charset="0"/>
              </a:rPr>
              <a:t> </a:t>
            </a:r>
          </a:p>
        </p:txBody>
      </p:sp>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Multidocument 1"/>
          <p:cNvSpPr/>
          <p:nvPr/>
        </p:nvSpPr>
        <p:spPr>
          <a:xfrm rot="325549">
            <a:off x="1614488" y="1073941"/>
            <a:ext cx="6418262" cy="1731968"/>
          </a:xfrm>
          <a:prstGeom prst="flowChartMultidocumen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استنتج: ما نوع العلاقة التكافلية التى تكونها هذه المخلوقات؟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
        <p:nvSpPr>
          <p:cNvPr id="4" name="Rectangle 1"/>
          <p:cNvSpPr>
            <a:spLocks noChangeArrowheads="1"/>
          </p:cNvSpPr>
          <p:nvPr/>
        </p:nvSpPr>
        <p:spPr bwMode="auto">
          <a:xfrm rot="443400">
            <a:off x="1838325" y="4875653"/>
            <a:ext cx="642937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تعايش وتبادل منافع.</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8.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14438" y="4214813"/>
            <a:ext cx="70008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مراجعة: بناءً على ما قرأته عن الأوليات، كيف تجيب الآن عن الأسئلة التحليلية؟ </a:t>
            </a:r>
          </a:p>
        </p:txBody>
      </p:sp>
      <p:pic>
        <p:nvPicPr>
          <p:cNvPr id="4" name="Picture 3" descr="BCKOC009.WMF"/>
          <p:cNvPicPr>
            <a:picLocks noChangeAspect="1"/>
          </p:cNvPicPr>
          <p:nvPr/>
        </p:nvPicPr>
        <p:blipFill>
          <a:blip r:embed="rId4"/>
          <a:srcRect/>
          <a:stretch>
            <a:fillRect/>
          </a:stretch>
        </p:blipFill>
        <p:spPr bwMode="auto">
          <a:xfrm rot="-370166">
            <a:off x="2555401" y="1562716"/>
            <a:ext cx="3889375" cy="1235075"/>
          </a:xfrm>
          <a:prstGeom prst="rect">
            <a:avLst/>
          </a:prstGeom>
          <a:noFill/>
          <a:ln w="9525">
            <a:noFill/>
            <a:miter lim="800000"/>
            <a:headEnd/>
            <a:tailEnd/>
          </a:ln>
        </p:spPr>
      </p:pic>
      <p:sp>
        <p:nvSpPr>
          <p:cNvPr id="5" name="Rectangle 4"/>
          <p:cNvSpPr>
            <a:spLocks noChangeArrowheads="1"/>
          </p:cNvSpPr>
          <p:nvPr/>
        </p:nvSpPr>
        <p:spPr bwMode="auto">
          <a:xfrm rot="-333838">
            <a:off x="2910095" y="1971938"/>
            <a:ext cx="294503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إستهلالية </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warning1.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34"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from="(-#ppt_w/2)" to="(#ppt_x)" calcmode="lin" valueType="num">
                                      <p:cBhvr>
                                        <p:cTn id="15" dur="600" fill="hold">
                                          <p:stCondLst>
                                            <p:cond delay="0"/>
                                          </p:stCondLst>
                                        </p:cTn>
                                        <p:tgtEl>
                                          <p:spTgt spid="3"/>
                                        </p:tgtEl>
                                        <p:attrNameLst>
                                          <p:attrName>ppt_x</p:attrName>
                                        </p:attrNameLst>
                                      </p:cBhvr>
                                    </p:anim>
                                    <p:anim from="0" to="-1.0" calcmode="lin" valueType="num">
                                      <p:cBhvr>
                                        <p:cTn id="16" dur="200" decel="50000" autoRev="1" fill="hold">
                                          <p:stCondLst>
                                            <p:cond delay="600"/>
                                          </p:stCondLst>
                                        </p:cTn>
                                        <p:tgtEl>
                                          <p:spTgt spid="3"/>
                                        </p:tgtEl>
                                        <p:attrNameLst>
                                          <p:attrName>xshear</p:attrName>
                                        </p:attrNameLst>
                                      </p:cBhvr>
                                    </p:anim>
                                    <p:animScale>
                                      <p:cBhvr>
                                        <p:cTn id="17" dur="200" decel="100000" autoRev="1" fill="hold">
                                          <p:stCondLst>
                                            <p:cond delay="600"/>
                                          </p:stCondLst>
                                        </p:cTn>
                                        <p:tgtEl>
                                          <p:spTgt spid="3"/>
                                        </p:tgtEl>
                                      </p:cBhvr>
                                      <p:from x="100000" y="100000"/>
                                      <p:to x="80000" y="100000"/>
                                    </p:animScale>
                                    <p:anim by="(#ppt_h/3+#ppt_w*0.1)" calcmode="lin" valueType="num">
                                      <p:cBhvr additive="sum">
                                        <p:cTn id="18"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214563" y="285750"/>
            <a:ext cx="4786312" cy="1214438"/>
            <a:chOff x="571472" y="357166"/>
            <a:chExt cx="8367770" cy="1214446"/>
          </a:xfrm>
        </p:grpSpPr>
        <p:sp>
          <p:nvSpPr>
            <p:cNvPr id="3" name="Parallelogram 2"/>
            <p:cNvSpPr/>
            <p:nvPr/>
          </p:nvSpPr>
          <p:spPr>
            <a:xfrm>
              <a:off x="571472" y="357166"/>
              <a:ext cx="8073580" cy="928694"/>
            </a:xfrm>
            <a:prstGeom prst="parallelogram">
              <a:avLst/>
            </a:prstGeom>
            <a:solidFill>
              <a:srgbClr val="00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Parallelogram 3"/>
            <p:cNvSpPr/>
            <p:nvPr/>
          </p:nvSpPr>
          <p:spPr>
            <a:xfrm>
              <a:off x="865662" y="642918"/>
              <a:ext cx="8073580" cy="928694"/>
            </a:xfrm>
            <a:prstGeom prst="parallelogram">
              <a:avLst/>
            </a:prstGeom>
            <a:solidFill>
              <a:srgbClr val="00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Parallelogram 4"/>
            <p:cNvSpPr/>
            <p:nvPr/>
          </p:nvSpPr>
          <p:spPr>
            <a:xfrm>
              <a:off x="714348" y="500042"/>
              <a:ext cx="8072494" cy="928694"/>
            </a:xfrm>
            <a:prstGeom prst="parallelogram">
              <a:avLst/>
            </a:prstGeom>
            <a:solidFill>
              <a:srgbClr val="FF00FF"/>
            </a:solidFill>
            <a:ln w="57150">
              <a:solidFill>
                <a:schemeClr val="tx1"/>
              </a:solidFill>
            </a:ln>
            <a:effectLst>
              <a:innerShdw blurRad="546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Rectangle 6"/>
          <p:cNvSpPr>
            <a:spLocks noChangeArrowheads="1"/>
          </p:cNvSpPr>
          <p:nvPr/>
        </p:nvSpPr>
        <p:spPr bwMode="auto">
          <a:xfrm>
            <a:off x="2571750" y="571500"/>
            <a:ext cx="432682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المواطن البيئية </a:t>
            </a:r>
            <a:r>
              <a:rPr lang="en-US" sz="2800" b="1" dirty="0">
                <a:solidFill>
                  <a:srgbClr val="0000CC"/>
                </a:solidFill>
                <a:latin typeface="Tahoma" pitchFamily="34" charset="0"/>
                <a:ea typeface="Tahoma" pitchFamily="34" charset="0"/>
                <a:cs typeface="Tahoma" pitchFamily="34" charset="0"/>
              </a:rPr>
              <a:t>Habitats</a:t>
            </a:r>
            <a:endParaRPr lang="ar-EG" sz="2800" b="1" dirty="0">
              <a:solidFill>
                <a:srgbClr val="0000CC"/>
              </a:solidFill>
              <a:latin typeface="Tahoma" pitchFamily="34" charset="0"/>
              <a:ea typeface="Tahoma" pitchFamily="34" charset="0"/>
              <a:cs typeface="Tahoma" pitchFamily="34" charset="0"/>
            </a:endParaRPr>
          </a:p>
        </p:txBody>
      </p:sp>
      <p:sp>
        <p:nvSpPr>
          <p:cNvPr id="13318" name="Rectangle 6"/>
          <p:cNvSpPr>
            <a:spLocks noChangeArrowheads="1"/>
          </p:cNvSpPr>
          <p:nvPr/>
        </p:nvSpPr>
        <p:spPr bwMode="auto">
          <a:xfrm>
            <a:off x="1142975" y="2428869"/>
            <a:ext cx="7500991"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تعيش الطلائعيات في البيئات الرطبة والمائية كأوراق الشجر المتحللة، والتربة الرطبة، والبرك، والجداول والمحيطات. وتقيم الطلائعيات علاقات تكافلية مع المخلوقات الأُخرى. فالكسلان في الشكل </a:t>
            </a:r>
            <a:r>
              <a:rPr lang="en-US" sz="2800" b="1" dirty="0">
                <a:solidFill>
                  <a:srgbClr val="0000CC"/>
                </a:solidFill>
                <a:latin typeface="Tahoma" pitchFamily="34" charset="0"/>
                <a:ea typeface="Tahoma" pitchFamily="34" charset="0"/>
                <a:cs typeface="Tahoma" pitchFamily="34" charset="0"/>
              </a:rPr>
              <a:t>4-2 </a:t>
            </a:r>
            <a:r>
              <a:rPr lang="ar-EG" sz="2800" b="1" dirty="0">
                <a:solidFill>
                  <a:srgbClr val="0000CC"/>
                </a:solidFill>
                <a:latin typeface="Tahoma" pitchFamily="34" charset="0"/>
                <a:ea typeface="Tahoma" pitchFamily="34" charset="0"/>
                <a:cs typeface="Tahoma" pitchFamily="34" charset="0"/>
              </a:rPr>
              <a:t> من الثدييات البطيئة الحركة التي تعيش في أعلى قمم الأشجار في الغابات المطرية، حيث تساعد الطحالب الخضراء النامية على جسم هذا الحيوان في التخفي بين ورق الشجر في عملية تمويه.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8" name="Group 8"/>
          <p:cNvGrpSpPr>
            <a:grpSpLocks/>
          </p:cNvGrpSpPr>
          <p:nvPr/>
        </p:nvGrpSpPr>
        <p:grpSpPr bwMode="auto">
          <a:xfrm>
            <a:off x="2214563" y="285750"/>
            <a:ext cx="4786312" cy="877324"/>
            <a:chOff x="571472" y="357166"/>
            <a:chExt cx="8367770" cy="877330"/>
          </a:xfrm>
        </p:grpSpPr>
        <p:sp>
          <p:nvSpPr>
            <p:cNvPr id="3" name="Parallelogram 2"/>
            <p:cNvSpPr/>
            <p:nvPr/>
          </p:nvSpPr>
          <p:spPr>
            <a:xfrm>
              <a:off x="571472" y="357166"/>
              <a:ext cx="8073580" cy="591578"/>
            </a:xfrm>
            <a:prstGeom prst="parallelogram">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
          <p:nvSpPr>
            <p:cNvPr id="4" name="Parallelogram 3"/>
            <p:cNvSpPr/>
            <p:nvPr/>
          </p:nvSpPr>
          <p:spPr>
            <a:xfrm>
              <a:off x="865662" y="642918"/>
              <a:ext cx="8073580" cy="591578"/>
            </a:xfrm>
            <a:prstGeom prst="parallelogram">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
          <p:nvSpPr>
            <p:cNvPr id="5" name="Parallelogram 4"/>
            <p:cNvSpPr/>
            <p:nvPr/>
          </p:nvSpPr>
          <p:spPr>
            <a:xfrm>
              <a:off x="714348" y="500042"/>
              <a:ext cx="8072494" cy="591578"/>
            </a:xfrm>
            <a:prstGeom prst="parallelogram">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grpSp>
      <p:sp>
        <p:nvSpPr>
          <p:cNvPr id="14339" name="Rectangle 5"/>
          <p:cNvSpPr>
            <a:spLocks noChangeArrowheads="1"/>
          </p:cNvSpPr>
          <p:nvPr/>
        </p:nvSpPr>
        <p:spPr bwMode="auto">
          <a:xfrm>
            <a:off x="2571750" y="571500"/>
            <a:ext cx="432682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المواطن البيئية </a:t>
            </a:r>
            <a:r>
              <a:rPr lang="en-US" sz="2800" b="1" dirty="0">
                <a:solidFill>
                  <a:srgbClr val="0000CC"/>
                </a:solidFill>
                <a:latin typeface="Tahoma" pitchFamily="34" charset="0"/>
                <a:ea typeface="Tahoma" pitchFamily="34" charset="0"/>
                <a:cs typeface="Tahoma" pitchFamily="34" charset="0"/>
              </a:rPr>
              <a:t>Habitats</a:t>
            </a:r>
            <a:endParaRPr lang="ar-EG" sz="2800" b="1" dirty="0">
              <a:solidFill>
                <a:srgbClr val="0000CC"/>
              </a:solidFill>
              <a:latin typeface="Tahoma" pitchFamily="34" charset="0"/>
              <a:ea typeface="Tahoma" pitchFamily="34" charset="0"/>
              <a:cs typeface="Tahoma" pitchFamily="34" charset="0"/>
            </a:endParaRPr>
          </a:p>
        </p:txBody>
      </p:sp>
      <p:sp>
        <p:nvSpPr>
          <p:cNvPr id="14343" name="Rectangle 6"/>
          <p:cNvSpPr>
            <a:spLocks noChangeArrowheads="1"/>
          </p:cNvSpPr>
          <p:nvPr/>
        </p:nvSpPr>
        <p:spPr bwMode="auto">
          <a:xfrm>
            <a:off x="1857356" y="2071678"/>
            <a:ext cx="6302651"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تسبب الميكروسبوريديا </a:t>
            </a:r>
            <a:r>
              <a:rPr lang="en-US" sz="2800" b="1" dirty="0" err="1">
                <a:solidFill>
                  <a:srgbClr val="0000CC"/>
                </a:solidFill>
                <a:latin typeface="Tahoma" pitchFamily="34" charset="0"/>
                <a:ea typeface="Tahoma" pitchFamily="34" charset="0"/>
                <a:cs typeface="Tahoma" pitchFamily="34" charset="0"/>
              </a:rPr>
              <a:t>Microsporidia</a:t>
            </a:r>
            <a:r>
              <a:rPr lang="en-US" sz="2800" b="1" dirty="0">
                <a:solidFill>
                  <a:srgbClr val="0000CC"/>
                </a:solidFill>
                <a:latin typeface="Tahoma" pitchFamily="34" charset="0"/>
                <a:ea typeface="Tahoma" pitchFamily="34" charset="0"/>
                <a:cs typeface="Tahoma" pitchFamily="34" charset="0"/>
              </a:rPr>
              <a:t> </a:t>
            </a:r>
            <a:r>
              <a:rPr lang="ar-EG" sz="2800" b="1" dirty="0">
                <a:solidFill>
                  <a:srgbClr val="0000CC"/>
                </a:solidFill>
                <a:latin typeface="Tahoma" pitchFamily="34" charset="0"/>
                <a:ea typeface="Tahoma" pitchFamily="34" charset="0"/>
                <a:cs typeface="Tahoma" pitchFamily="34" charset="0"/>
              </a:rPr>
              <a:t>– وهي طلائعيات دقيقة – أمراضاً للحشرات، ولذلك تستخدم كمبيد حشري. </a:t>
            </a:r>
            <a:r>
              <a:rPr lang="ar-EG" sz="2800" b="1" dirty="0">
                <a:solidFill>
                  <a:srgbClr val="0000CC"/>
                </a:solidFill>
                <a:latin typeface="Tahoma" pitchFamily="34" charset="0"/>
                <a:ea typeface="Tahoma" pitchFamily="34" charset="0"/>
                <a:cs typeface="Tahoma" pitchFamily="34" charset="0"/>
              </a:rPr>
              <a:t>وبهذا تسهم التقنية الحديثة في استخدام الميكروسبوريديا للقضاء على الحشرات التي تدمر المحاصيل.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205875">
            <a:off x="408115" y="666133"/>
            <a:ext cx="7366349" cy="480131"/>
          </a:xfrm>
          <a:prstGeom prst="rect">
            <a:avLst/>
          </a:prstGeom>
          <a:solidFill>
            <a:srgbClr val="FFFF00"/>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تحليل البيانات </a:t>
            </a:r>
            <a:r>
              <a:rPr lang="en-US" sz="2800" b="1" dirty="0">
                <a:solidFill>
                  <a:srgbClr val="0000CC"/>
                </a:solidFill>
                <a:latin typeface="Tahoma" pitchFamily="34" charset="0"/>
                <a:ea typeface="Tahoma" pitchFamily="34" charset="0"/>
                <a:cs typeface="Tahoma" pitchFamily="34" charset="0"/>
              </a:rPr>
              <a:t>4-1</a:t>
            </a:r>
            <a:endParaRPr lang="ar-EG" sz="2800" b="1" dirty="0">
              <a:solidFill>
                <a:srgbClr val="0000CC"/>
              </a:solidFill>
              <a:latin typeface="Tahoma" pitchFamily="34" charset="0"/>
              <a:ea typeface="Tahoma" pitchFamily="34" charset="0"/>
              <a:cs typeface="Tahoma" pitchFamily="34" charset="0"/>
            </a:endParaRPr>
          </a:p>
        </p:txBody>
      </p:sp>
      <p:sp>
        <p:nvSpPr>
          <p:cNvPr id="4" name="Pentagon 3"/>
          <p:cNvSpPr/>
          <p:nvPr/>
        </p:nvSpPr>
        <p:spPr>
          <a:xfrm rot="571226">
            <a:off x="0" y="2331684"/>
            <a:ext cx="4786313" cy="480131"/>
          </a:xfrm>
          <a:prstGeom prst="homePlat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بناءً على معلومات حقيقية</a:t>
            </a:r>
          </a:p>
        </p:txBody>
      </p:sp>
      <p:sp>
        <p:nvSpPr>
          <p:cNvPr id="5" name="Rectangle 4"/>
          <p:cNvSpPr/>
          <p:nvPr/>
        </p:nvSpPr>
        <p:spPr>
          <a:xfrm>
            <a:off x="1857375" y="4143375"/>
            <a:ext cx="529984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فسر الرسوم العلمة التوضيحية</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300" fill="hold">
                                          <p:stCondLst>
                                            <p:cond delay="0"/>
                                          </p:stCondLst>
                                        </p:cTn>
                                        <p:tgtEl>
                                          <p:spTgt spid="4"/>
                                        </p:tgtEl>
                                        <p:attrNameLst>
                                          <p:attrName>ppt_x</p:attrName>
                                        </p:attrNameLst>
                                      </p:cBhvr>
                                    </p:anim>
                                    <p:anim from="0" to="-1.0" calcmode="lin" valueType="num">
                                      <p:cBhvr>
                                        <p:cTn id="13" dur="100" decel="50000" autoRev="1" fill="hold">
                                          <p:stCondLst>
                                            <p:cond delay="300"/>
                                          </p:stCondLst>
                                        </p:cTn>
                                        <p:tgtEl>
                                          <p:spTgt spid="4"/>
                                        </p:tgtEl>
                                        <p:attrNameLst>
                                          <p:attrName>xshear</p:attrName>
                                        </p:attrNameLst>
                                      </p:cBhvr>
                                    </p:anim>
                                    <p:animScale>
                                      <p:cBhvr>
                                        <p:cTn id="14" dur="100" decel="100000" autoRev="1" fill="hold">
                                          <p:stCondLst>
                                            <p:cond delay="300"/>
                                          </p:stCondLst>
                                        </p:cTn>
                                        <p:tgtEl>
                                          <p:spTgt spid="4"/>
                                        </p:tgtEl>
                                      </p:cBhvr>
                                      <p:from x="100000" y="100000"/>
                                      <p:to x="80000" y="100000"/>
                                    </p:animScale>
                                    <p:anim by="(#ppt_h/3+#ppt_w*0.1)" calcmode="lin" valueType="num">
                                      <p:cBhvr additive="sum">
                                        <p:cTn id="15" dur="100" decel="100000" autoRev="1" fill="hold">
                                          <p:stCondLst>
                                            <p:cond delay="300"/>
                                          </p:stCondLst>
                                        </p:cTn>
                                        <p:tgtEl>
                                          <p:spTgt spid="4"/>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SlideDown.wav"/>
                                        </p:tgtEl>
                                      </p:cMediaNode>
                                    </p:audio>
                                  </p:sub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2"/>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4" name="Boink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rot="-205875">
            <a:off x="409677" y="701852"/>
            <a:ext cx="6720284"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تحليل البيانات </a:t>
            </a:r>
            <a:r>
              <a:rPr lang="en-US" sz="2800" b="1" dirty="0">
                <a:solidFill>
                  <a:srgbClr val="0000CC"/>
                </a:solidFill>
                <a:latin typeface="Tahoma" pitchFamily="34" charset="0"/>
                <a:ea typeface="Tahoma" pitchFamily="34" charset="0"/>
                <a:cs typeface="Tahoma" pitchFamily="34" charset="0"/>
              </a:rPr>
              <a:t>4-1</a:t>
            </a:r>
            <a:endParaRPr lang="ar-EG" sz="2800" b="1" dirty="0">
              <a:solidFill>
                <a:srgbClr val="0000CC"/>
              </a:solidFill>
              <a:latin typeface="Tahoma" pitchFamily="34" charset="0"/>
              <a:ea typeface="Tahoma" pitchFamily="34" charset="0"/>
              <a:cs typeface="Tahoma" pitchFamily="34" charset="0"/>
            </a:endParaRPr>
          </a:p>
        </p:txBody>
      </p:sp>
      <p:sp>
        <p:nvSpPr>
          <p:cNvPr id="66561" name="Rectangle 1"/>
          <p:cNvSpPr>
            <a:spLocks noChangeArrowheads="1"/>
          </p:cNvSpPr>
          <p:nvPr/>
        </p:nvSpPr>
        <p:spPr bwMode="auto">
          <a:xfrm rot="-537461">
            <a:off x="1422400" y="2691496"/>
            <a:ext cx="6227763"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 العلاقة بين الطحالب الخضراء وبين خلايا شجرة الجنكة الصينية (كزبرة البئر) </a:t>
            </a:r>
            <a:r>
              <a:rPr lang="en-US" sz="2800" b="1" dirty="0" err="1">
                <a:solidFill>
                  <a:srgbClr val="0000CC"/>
                </a:solidFill>
                <a:latin typeface="Tahoma" pitchFamily="34" charset="0"/>
                <a:ea typeface="Tahoma" pitchFamily="34" charset="0"/>
                <a:cs typeface="Tahoma" pitchFamily="34" charset="0"/>
              </a:rPr>
              <a:t>Ginkgobiloba</a:t>
            </a:r>
            <a:r>
              <a:rPr lang="ar-EG" sz="2800" b="1" dirty="0">
                <a:solidFill>
                  <a:srgbClr val="0000CC"/>
                </a:solidFill>
                <a:latin typeface="Tahoma" pitchFamily="34" charset="0"/>
                <a:ea typeface="Tahoma" pitchFamily="34" charset="0"/>
                <a:cs typeface="Tahoma" pitchFamily="34" charset="0"/>
              </a:rPr>
              <a:t>؟ رصد العلماء في عام 2002م أول علاقة تكافلية بين الطلائعيات الشبيهة بالنباتات – وهى الطحالب الخضراء – وبين خلايا نبات بري. </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6561"/>
                                        </p:tgtEl>
                                        <p:attrNameLst>
                                          <p:attrName>style.visibility</p:attrName>
                                        </p:attrNameLst>
                                      </p:cBhvr>
                                      <p:to>
                                        <p:strVal val="visible"/>
                                      </p:to>
                                    </p:set>
                                    <p:anim calcmode="lin" valueType="num">
                                      <p:cBhvr>
                                        <p:cTn id="7" dur="500" fill="hold"/>
                                        <p:tgtEl>
                                          <p:spTgt spid="66561"/>
                                        </p:tgtEl>
                                        <p:attrNameLst>
                                          <p:attrName>ppt_w</p:attrName>
                                        </p:attrNameLst>
                                      </p:cBhvr>
                                      <p:tavLst>
                                        <p:tav tm="0">
                                          <p:val>
                                            <p:strVal val="#ppt_w*0.70"/>
                                          </p:val>
                                        </p:tav>
                                        <p:tav tm="100000">
                                          <p:val>
                                            <p:strVal val="#ppt_w"/>
                                          </p:val>
                                        </p:tav>
                                      </p:tavLst>
                                    </p:anim>
                                    <p:anim calcmode="lin" valueType="num">
                                      <p:cBhvr>
                                        <p:cTn id="8" dur="500" fill="hold"/>
                                        <p:tgtEl>
                                          <p:spTgt spid="66561"/>
                                        </p:tgtEl>
                                        <p:attrNameLst>
                                          <p:attrName>ppt_h</p:attrName>
                                        </p:attrNameLst>
                                      </p:cBhvr>
                                      <p:tavLst>
                                        <p:tav tm="0">
                                          <p:val>
                                            <p:strVal val="#ppt_h"/>
                                          </p:val>
                                        </p:tav>
                                        <p:tav tm="100000">
                                          <p:val>
                                            <p:strVal val="#ppt_h"/>
                                          </p:val>
                                        </p:tav>
                                      </p:tavLst>
                                    </p:anim>
                                    <p:animEffect transition="in" filter="fade">
                                      <p:cBhvr>
                                        <p:cTn id="9" dur="500"/>
                                        <p:tgtEl>
                                          <p:spTgt spid="66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rot="-205875">
            <a:off x="421198" y="852747"/>
            <a:ext cx="7625935"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تجربة تحليل البيانات </a:t>
            </a:r>
            <a:r>
              <a:rPr lang="en-US" sz="3200" b="1" dirty="0">
                <a:solidFill>
                  <a:srgbClr val="0000CC"/>
                </a:solidFill>
                <a:latin typeface="Tahoma" pitchFamily="34" charset="0"/>
                <a:ea typeface="Tahoma" pitchFamily="34" charset="0"/>
                <a:cs typeface="Tahoma" pitchFamily="34" charset="0"/>
              </a:rPr>
              <a:t>4-1</a:t>
            </a:r>
            <a:endParaRPr lang="ar-EG" sz="3200" b="1" dirty="0">
              <a:solidFill>
                <a:srgbClr val="0000CC"/>
              </a:solidFill>
              <a:latin typeface="Tahoma" pitchFamily="34" charset="0"/>
              <a:ea typeface="Tahoma" pitchFamily="34" charset="0"/>
              <a:cs typeface="Tahoma" pitchFamily="34" charset="0"/>
            </a:endParaRPr>
          </a:p>
        </p:txBody>
      </p:sp>
      <p:sp>
        <p:nvSpPr>
          <p:cNvPr id="5" name="Rectangle 1"/>
          <p:cNvSpPr>
            <a:spLocks noChangeArrowheads="1"/>
          </p:cNvSpPr>
          <p:nvPr/>
        </p:nvSpPr>
        <p:spPr bwMode="auto">
          <a:xfrm rot="-537461">
            <a:off x="1341438" y="3164674"/>
            <a:ext cx="62261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يبين الشكل عن اليسار طحلباً داخل خلية من شجرة الجنكة </a:t>
            </a:r>
            <a:r>
              <a:rPr lang="en-US" sz="2800" b="1" dirty="0">
                <a:solidFill>
                  <a:srgbClr val="0000CC"/>
                </a:solidFill>
                <a:latin typeface="Tahoma" pitchFamily="34" charset="0"/>
                <a:ea typeface="Tahoma" pitchFamily="34" charset="0"/>
                <a:cs typeface="Tahoma" pitchFamily="34" charset="0"/>
              </a:rPr>
              <a:t>Ginkgo </a:t>
            </a:r>
            <a:r>
              <a:rPr lang="en-US" sz="2800" b="1" dirty="0" err="1">
                <a:solidFill>
                  <a:srgbClr val="0000CC"/>
                </a:solidFill>
                <a:latin typeface="Tahoma" pitchFamily="34" charset="0"/>
                <a:ea typeface="Tahoma" pitchFamily="34" charset="0"/>
                <a:cs typeface="Tahoma" pitchFamily="34" charset="0"/>
              </a:rPr>
              <a:t>biloba</a:t>
            </a:r>
            <a:r>
              <a:rPr lang="ar-EG" sz="2800" b="1" dirty="0">
                <a:solidFill>
                  <a:srgbClr val="0000CC"/>
                </a:solidFill>
                <a:latin typeface="Tahoma" pitchFamily="34" charset="0"/>
                <a:ea typeface="Tahoma" pitchFamily="34" charset="0"/>
                <a:cs typeface="Tahoma" pitchFamily="34" charset="0"/>
              </a:rPr>
              <a:t>.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651240">
            <a:off x="1215318" y="879122"/>
            <a:ext cx="3560590" cy="480131"/>
          </a:xfrm>
          <a:prstGeom prst="rect">
            <a:avLst/>
          </a:prstGeom>
          <a:solidFill>
            <a:srgbClr val="FFFF00"/>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البيانات والملاحظات </a:t>
            </a:r>
          </a:p>
        </p:txBody>
      </p:sp>
      <p:pic>
        <p:nvPicPr>
          <p:cNvPr id="64513" name="Picture 1"/>
          <p:cNvPicPr>
            <a:picLocks noChangeAspect="1" noChangeArrowheads="1"/>
          </p:cNvPicPr>
          <p:nvPr/>
        </p:nvPicPr>
        <p:blipFill>
          <a:blip r:embed="rId5"/>
          <a:srcRect/>
          <a:stretch>
            <a:fillRect/>
          </a:stretch>
        </p:blipFill>
        <p:spPr bwMode="auto">
          <a:xfrm>
            <a:off x="3000375" y="2428875"/>
            <a:ext cx="3819525" cy="3324225"/>
          </a:xfrm>
          <a:prstGeom prst="rect">
            <a:avLst/>
          </a:prstGeom>
          <a:noFill/>
          <a:ln w="9525">
            <a:noFill/>
            <a:miter lim="800000"/>
            <a:headEnd/>
            <a:tailEnd/>
          </a:ln>
        </p:spPr>
      </p:pic>
      <p:sp>
        <p:nvSpPr>
          <p:cNvPr id="6" name="Flowchart: Process 5"/>
          <p:cNvSpPr/>
          <p:nvPr/>
        </p:nvSpPr>
        <p:spPr>
          <a:xfrm>
            <a:off x="4786313" y="1857375"/>
            <a:ext cx="3414712"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قطرات دهنية</a:t>
            </a:r>
          </a:p>
        </p:txBody>
      </p:sp>
      <p:sp>
        <p:nvSpPr>
          <p:cNvPr id="7" name="Flowchart: Process 6"/>
          <p:cNvSpPr/>
          <p:nvPr/>
        </p:nvSpPr>
        <p:spPr>
          <a:xfrm>
            <a:off x="1357313" y="1785938"/>
            <a:ext cx="3414712"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بروزات سيتوبلازمية</a:t>
            </a:r>
          </a:p>
        </p:txBody>
      </p:sp>
      <p:sp>
        <p:nvSpPr>
          <p:cNvPr id="10" name="Flowchart: Process 9"/>
          <p:cNvSpPr/>
          <p:nvPr/>
        </p:nvSpPr>
        <p:spPr>
          <a:xfrm>
            <a:off x="6500813" y="4071938"/>
            <a:ext cx="2843212" cy="867930"/>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سيتوبلازم خلية شجرة الجنكة</a:t>
            </a:r>
          </a:p>
        </p:txBody>
      </p:sp>
      <p:sp>
        <p:nvSpPr>
          <p:cNvPr id="11" name="Flowchart: Process 10"/>
          <p:cNvSpPr/>
          <p:nvPr/>
        </p:nvSpPr>
        <p:spPr>
          <a:xfrm>
            <a:off x="2357438" y="5786438"/>
            <a:ext cx="5343525" cy="7143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3200" b="1" baseline="56000" dirty="0">
                <a:solidFill>
                  <a:srgbClr val="FFFF00"/>
                </a:solidFill>
              </a:rPr>
              <a:t>6- </a:t>
            </a:r>
            <a:r>
              <a:rPr lang="ar-EG" sz="3200" b="1" dirty="0">
                <a:solidFill>
                  <a:srgbClr val="FFFF00"/>
                </a:solidFill>
              </a:rPr>
              <a:t>10 </a:t>
            </a:r>
            <a:r>
              <a:rPr lang="ar-EG" sz="3200" b="1" dirty="0" err="1">
                <a:solidFill>
                  <a:srgbClr val="FFFF00"/>
                </a:solidFill>
              </a:rPr>
              <a:t>ميكرون</a:t>
            </a:r>
            <a:r>
              <a:rPr lang="ar-EG" sz="3200" b="1" dirty="0">
                <a:solidFill>
                  <a:srgbClr val="FFFF00"/>
                </a:solidFill>
              </a:rPr>
              <a:t> خلية طحلبية</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builtIn="1"/>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4513"/>
                                        </p:tgtEl>
                                        <p:attrNameLst>
                                          <p:attrName>style.visibility</p:attrName>
                                        </p:attrNameLst>
                                      </p:cBhvr>
                                      <p:to>
                                        <p:strVal val="visible"/>
                                      </p:to>
                                    </p:set>
                                    <p:animEffect transition="in" filter="barn(inHorizontal)">
                                      <p:cBhvr>
                                        <p:cTn id="12" dur="500"/>
                                        <p:tgtEl>
                                          <p:spTgt spid="64513"/>
                                        </p:tgtEl>
                                      </p:cBhvr>
                                    </p:animEffect>
                                  </p:childTnLst>
                                  <p:subTnLst>
                                    <p:audio>
                                      <p:cMediaNode>
                                        <p:cTn display="0" masterRel="sameClick">
                                          <p:stCondLst>
                                            <p:cond evt="begin" delay="0">
                                              <p:tn val="10"/>
                                            </p:cond>
                                          </p:stCondLst>
                                          <p:endCondLst>
                                            <p:cond evt="onStopAudio" delay="0">
                                              <p:tgtEl>
                                                <p:sldTgt/>
                                              </p:tgtEl>
                                            </p:cond>
                                          </p:endCondLst>
                                        </p:cTn>
                                        <p:tgtEl>
                                          <p:sndTgt r:embed="rId4" name="push.wav" builtIn="1"/>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Horizontal)">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4" name="push.wav" builtIn="1"/>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push.wav" builtIn="1"/>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Horizontal)">
                                      <p:cBhvr>
                                        <p:cTn id="27" dur="5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4" name="push.wav" builtIn="1"/>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Horizontal)">
                                      <p:cBhvr>
                                        <p:cTn id="32" dur="5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4"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4" name="Rectangle 1"/>
          <p:cNvSpPr>
            <a:spLocks noChangeArrowheads="1"/>
          </p:cNvSpPr>
          <p:nvPr/>
        </p:nvSpPr>
        <p:spPr bwMode="auto">
          <a:xfrm rot="-368230">
            <a:off x="1116013" y="2715634"/>
            <a:ext cx="4799012"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 افحص الشكل، وقدر حجم الخلية الطحلبية. </a:t>
            </a:r>
            <a:endParaRPr lang="en-US" sz="2800" b="1" dirty="0">
              <a:solidFill>
                <a:srgbClr val="0000CC"/>
              </a:solidFill>
              <a:latin typeface="Tahoma" pitchFamily="34" charset="0"/>
              <a:ea typeface="Tahoma" pitchFamily="34" charset="0"/>
              <a:cs typeface="Tahoma" pitchFamily="34" charset="0"/>
            </a:endParaRPr>
          </a:p>
        </p:txBody>
      </p:sp>
      <p:sp>
        <p:nvSpPr>
          <p:cNvPr id="6" name="Rectangle 1"/>
          <p:cNvSpPr>
            <a:spLocks noChangeArrowheads="1"/>
          </p:cNvSpPr>
          <p:nvPr/>
        </p:nvSpPr>
        <p:spPr bwMode="auto">
          <a:xfrm rot="-691684">
            <a:off x="2998654" y="4059260"/>
            <a:ext cx="49260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أجزاء من الميكرون.</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3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style.rotation</p:attrName>
                                        </p:attrNameLst>
                                      </p:cBhvr>
                                      <p:tavLst>
                                        <p:tav tm="0">
                                          <p:val>
                                            <p:fltVal val="720"/>
                                          </p:val>
                                        </p:tav>
                                        <p:tav tm="100000">
                                          <p:val>
                                            <p:fltVal val="0"/>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ppt_w</p:attrName>
                                        </p:attrNameLst>
                                      </p:cBhvr>
                                      <p:tavLst>
                                        <p:tav tm="0">
                                          <p:val>
                                            <p:fltVal val="0"/>
                                          </p:val>
                                        </p:tav>
                                        <p:tav tm="100000">
                                          <p:val>
                                            <p:strVal val="#ppt_w"/>
                                          </p:val>
                                        </p:tav>
                                      </p:tavLst>
                                    </p:anim>
                                  </p:childTnLst>
                                </p:cTn>
                              </p:par>
                              <p:par>
                                <p:cTn id="14" presetID="1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التفكير الناقد</a:t>
            </a:r>
          </a:p>
        </p:txBody>
      </p:sp>
      <p:sp>
        <p:nvSpPr>
          <p:cNvPr id="4" name="Rectangle 1"/>
          <p:cNvSpPr>
            <a:spLocks noChangeArrowheads="1"/>
          </p:cNvSpPr>
          <p:nvPr/>
        </p:nvSpPr>
        <p:spPr bwMode="auto">
          <a:xfrm rot="-368230">
            <a:off x="1077726" y="1105117"/>
            <a:ext cx="4800600" cy="304596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2- فسر لماذا يلائم مصطلح داخل النبات </a:t>
            </a:r>
            <a:r>
              <a:rPr lang="en-US" sz="2800" b="1">
                <a:solidFill>
                  <a:srgbClr val="0000CC"/>
                </a:solidFill>
                <a:latin typeface="Tahoma" pitchFamily="34" charset="0"/>
                <a:ea typeface="Tahoma" pitchFamily="34" charset="0"/>
                <a:cs typeface="Tahoma" pitchFamily="34" charset="0"/>
              </a:rPr>
              <a:t>Endophytic</a:t>
            </a:r>
            <a:r>
              <a:rPr lang="ar-EG" sz="2800" b="1">
                <a:solidFill>
                  <a:srgbClr val="0000CC"/>
                </a:solidFill>
                <a:latin typeface="Tahoma" pitchFamily="34" charset="0"/>
                <a:ea typeface="Tahoma" pitchFamily="34" charset="0"/>
                <a:cs typeface="Tahoma" pitchFamily="34" charset="0"/>
              </a:rPr>
              <a:t> وصف هه الطحالب؟ يعني مقطع </a:t>
            </a:r>
            <a:r>
              <a:rPr lang="en-US" sz="2800" b="1">
                <a:solidFill>
                  <a:srgbClr val="0000CC"/>
                </a:solidFill>
                <a:latin typeface="Tahoma" pitchFamily="34" charset="0"/>
                <a:ea typeface="Tahoma" pitchFamily="34" charset="0"/>
                <a:cs typeface="Tahoma" pitchFamily="34" charset="0"/>
              </a:rPr>
              <a:t>"endo"</a:t>
            </a:r>
            <a:r>
              <a:rPr lang="ar-EG" sz="2800" b="1">
                <a:solidFill>
                  <a:srgbClr val="0000CC"/>
                </a:solidFill>
                <a:latin typeface="Tahoma" pitchFamily="34" charset="0"/>
                <a:ea typeface="Tahoma" pitchFamily="34" charset="0"/>
                <a:cs typeface="Tahoma" pitchFamily="34" charset="0"/>
              </a:rPr>
              <a:t> داخل،ومقطع </a:t>
            </a:r>
            <a:r>
              <a:rPr lang="en-US" sz="2800" b="1">
                <a:solidFill>
                  <a:srgbClr val="0000CC"/>
                </a:solidFill>
                <a:latin typeface="Tahoma" pitchFamily="34" charset="0"/>
                <a:ea typeface="Tahoma" pitchFamily="34" charset="0"/>
                <a:cs typeface="Tahoma" pitchFamily="34" charset="0"/>
              </a:rPr>
              <a:t>"phyte"</a:t>
            </a:r>
            <a:r>
              <a:rPr lang="ar-EG" sz="2800" b="1">
                <a:solidFill>
                  <a:srgbClr val="0000CC"/>
                </a:solidFill>
                <a:latin typeface="Tahoma" pitchFamily="34" charset="0"/>
                <a:ea typeface="Tahoma" pitchFamily="34" charset="0"/>
                <a:cs typeface="Tahoma" pitchFamily="34" charset="0"/>
              </a:rPr>
              <a:t> نبات. </a:t>
            </a:r>
            <a:endParaRPr lang="en-US" sz="2800" b="1">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en-US" sz="2800" b="1">
              <a:solidFill>
                <a:srgbClr val="0000CC"/>
              </a:solidFill>
              <a:latin typeface="Tahoma" pitchFamily="34" charset="0"/>
              <a:ea typeface="Tahoma" pitchFamily="34" charset="0"/>
              <a:cs typeface="Tahoma" pitchFamily="34" charset="0"/>
            </a:endParaRPr>
          </a:p>
        </p:txBody>
      </p:sp>
      <p:sp>
        <p:nvSpPr>
          <p:cNvPr id="6" name="Rectangle 1"/>
          <p:cNvSpPr>
            <a:spLocks noChangeArrowheads="1"/>
          </p:cNvSpPr>
          <p:nvPr/>
        </p:nvSpPr>
        <p:spPr bwMode="auto">
          <a:xfrm rot="-531656">
            <a:off x="806991" y="4012902"/>
            <a:ext cx="76485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لأنها تعيش داخل النبات وتعيش معه معيشة تكافلية فيها تبادل منافع.</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par>
                                <p:cTn id="11" presetID="1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1142976" y="2793468"/>
            <a:ext cx="7143800" cy="596217"/>
          </a:xfrm>
          <a:prstGeom prst="flowChartOffpageConnec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
        <p:nvSpPr>
          <p:cNvPr id="10241" name="Rectangle 1"/>
          <p:cNvSpPr>
            <a:spLocks noChangeArrowheads="1"/>
          </p:cNvSpPr>
          <p:nvPr/>
        </p:nvSpPr>
        <p:spPr bwMode="auto">
          <a:xfrm>
            <a:off x="1187450" y="2781300"/>
            <a:ext cx="671512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تابع </a:t>
            </a:r>
            <a:r>
              <a:rPr lang="en-US" sz="2800" b="1" dirty="0">
                <a:solidFill>
                  <a:srgbClr val="0000CC"/>
                </a:solidFill>
                <a:latin typeface="Tahoma" pitchFamily="34" charset="0"/>
                <a:ea typeface="Tahoma" pitchFamily="34" charset="0"/>
                <a:cs typeface="Tahoma" pitchFamily="34" charset="0"/>
              </a:rPr>
              <a:t>4-1</a:t>
            </a:r>
            <a:r>
              <a:rPr lang="ar-EG" sz="2800" b="1" dirty="0">
                <a:solidFill>
                  <a:srgbClr val="0000CC"/>
                </a:solidFill>
                <a:latin typeface="Tahoma" pitchFamily="34" charset="0"/>
                <a:ea typeface="Tahoma" pitchFamily="34" charset="0"/>
                <a:cs typeface="Tahoma" pitchFamily="34" charset="0"/>
              </a:rPr>
              <a:t> مدخل إلى الطلائعيات </a:t>
            </a:r>
            <a:r>
              <a:rPr lang="en-US" sz="2800" b="1" dirty="0" err="1">
                <a:solidFill>
                  <a:srgbClr val="0000CC"/>
                </a:solidFill>
                <a:latin typeface="Tahoma" pitchFamily="34" charset="0"/>
                <a:ea typeface="Tahoma" pitchFamily="34" charset="0"/>
                <a:cs typeface="Tahoma" pitchFamily="34" charset="0"/>
              </a:rPr>
              <a:t>Introducation</a:t>
            </a:r>
            <a:r>
              <a:rPr lang="en-US" sz="2800" b="1" dirty="0">
                <a:solidFill>
                  <a:srgbClr val="0000CC"/>
                </a:solidFill>
                <a:latin typeface="Tahoma" pitchFamily="34" charset="0"/>
                <a:ea typeface="Tahoma" pitchFamily="34" charset="0"/>
                <a:cs typeface="Tahoma" pitchFamily="34" charset="0"/>
              </a:rPr>
              <a:t> to </a:t>
            </a:r>
            <a:r>
              <a:rPr lang="en-US" sz="2800" b="1" dirty="0" err="1">
                <a:solidFill>
                  <a:srgbClr val="0000CC"/>
                </a:solidFill>
                <a:latin typeface="Tahoma" pitchFamily="34" charset="0"/>
                <a:ea typeface="Tahoma" pitchFamily="34" charset="0"/>
                <a:cs typeface="Tahoma" pitchFamily="34" charset="0"/>
              </a:rPr>
              <a:t>Protists</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9.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0241"/>
                                        </p:tgtEl>
                                        <p:attrNameLst>
                                          <p:attrName>style.visibility</p:attrName>
                                        </p:attrNameLst>
                                      </p:cBhvr>
                                      <p:to>
                                        <p:strVal val="visible"/>
                                      </p:to>
                                    </p:set>
                                    <p:animEffect transition="in" filter="fade">
                                      <p:cBhvr>
                                        <p:cTn id="10"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658189">
            <a:off x="2857723" y="1040387"/>
            <a:ext cx="497440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التقويم </a:t>
            </a:r>
          </a:p>
        </p:txBody>
      </p:sp>
      <p:sp>
        <p:nvSpPr>
          <p:cNvPr id="4" name="Cloud 3"/>
          <p:cNvSpPr/>
          <p:nvPr/>
        </p:nvSpPr>
        <p:spPr bwMode="auto">
          <a:xfrm rot="21264665">
            <a:off x="49213" y="1918974"/>
            <a:ext cx="2968625"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الخلاصة:</a:t>
            </a:r>
          </a:p>
        </p:txBody>
      </p:sp>
      <p:sp>
        <p:nvSpPr>
          <p:cNvPr id="6" name="Rectangle 1"/>
          <p:cNvSpPr>
            <a:spLocks noChangeArrowheads="1"/>
          </p:cNvSpPr>
          <p:nvPr/>
        </p:nvSpPr>
        <p:spPr bwMode="auto">
          <a:xfrm rot="-231038">
            <a:off x="1476375" y="3747286"/>
            <a:ext cx="62007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Tx/>
              <a:buChar char="•"/>
              <a:tabLst>
                <a:tab pos="685800" algn="l"/>
              </a:tabLst>
              <a:defRPr/>
            </a:pPr>
            <a:r>
              <a:rPr lang="ar-EG" sz="2800" b="1">
                <a:solidFill>
                  <a:srgbClr val="0000CC"/>
                </a:solidFill>
                <a:latin typeface="Tahoma" pitchFamily="34" charset="0"/>
                <a:ea typeface="Tahoma" pitchFamily="34" charset="0"/>
                <a:cs typeface="Tahoma" pitchFamily="34" charset="0"/>
              </a:rPr>
              <a:t>الطلائعيات مخلوقات حقيقية النوى، وحيدة الخلية أو عديدة الخلايا.</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rot="-658189">
            <a:off x="4130862" y="929035"/>
            <a:ext cx="375499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التقويم </a:t>
            </a:r>
          </a:p>
        </p:txBody>
      </p:sp>
      <p:sp>
        <p:nvSpPr>
          <p:cNvPr id="4" name="Cloud 3"/>
          <p:cNvSpPr/>
          <p:nvPr/>
        </p:nvSpPr>
        <p:spPr bwMode="auto">
          <a:xfrm rot="21264665">
            <a:off x="49213" y="1918974"/>
            <a:ext cx="2968625"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الخلاصة:</a:t>
            </a:r>
          </a:p>
        </p:txBody>
      </p:sp>
      <p:sp>
        <p:nvSpPr>
          <p:cNvPr id="6" name="Rectangle 1"/>
          <p:cNvSpPr>
            <a:spLocks noChangeArrowheads="1"/>
          </p:cNvSpPr>
          <p:nvPr/>
        </p:nvSpPr>
        <p:spPr bwMode="auto">
          <a:xfrm rot="-231038">
            <a:off x="1476375" y="3941184"/>
            <a:ext cx="62007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Tx/>
              <a:buChar char="•"/>
              <a:tabLst>
                <a:tab pos="685800" algn="l"/>
              </a:tabLst>
              <a:defRPr/>
            </a:pPr>
            <a:r>
              <a:rPr lang="ar-EG" sz="2800" b="1">
                <a:solidFill>
                  <a:srgbClr val="0000CC"/>
                </a:solidFill>
                <a:latin typeface="Tahoma" pitchFamily="34" charset="0"/>
                <a:ea typeface="Tahoma" pitchFamily="34" charset="0"/>
                <a:cs typeface="Tahoma" pitchFamily="34" charset="0"/>
              </a:rPr>
              <a:t>تصنف الطلائعيات بناءً على طريقة حصولها على الغذاء.</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فهم الأفكار الرئيسية</a:t>
            </a:r>
          </a:p>
        </p:txBody>
      </p:sp>
      <p:sp>
        <p:nvSpPr>
          <p:cNvPr id="75777" name="Rectangle 1"/>
          <p:cNvSpPr>
            <a:spLocks noChangeArrowheads="1"/>
          </p:cNvSpPr>
          <p:nvPr/>
        </p:nvSpPr>
        <p:spPr bwMode="auto">
          <a:xfrm rot="-205458">
            <a:off x="758012" y="1894367"/>
            <a:ext cx="6072187"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1- الفكرة الرئيسية فسر لماذا يستخدم بعض العلماء التغذي لتصنيف مخلوقات في مملكة الطلائعيات؟ </a:t>
            </a:r>
          </a:p>
        </p:txBody>
      </p:sp>
      <p:sp>
        <p:nvSpPr>
          <p:cNvPr id="7" name="Rectangle 1"/>
          <p:cNvSpPr>
            <a:spLocks noChangeArrowheads="1"/>
          </p:cNvSpPr>
          <p:nvPr/>
        </p:nvSpPr>
        <p:spPr bwMode="auto">
          <a:xfrm>
            <a:off x="303242" y="3643314"/>
            <a:ext cx="8483600"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لأن التغذية تنبأ عن الكثير من الصفات التي تتباين فيها تلك المخلوقات وتظهر العديد من المظاهر الشكلية أيضا.</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75777"/>
                                        </p:tgtEl>
                                        <p:attrNameLst>
                                          <p:attrName>style.visibility</p:attrName>
                                        </p:attrNameLst>
                                      </p:cBhvr>
                                      <p:to>
                                        <p:strVal val="visible"/>
                                      </p:to>
                                    </p:set>
                                    <p:animEffect transition="in" filter="slide(fromRight)">
                                      <p:cBhvr>
                                        <p:cTn id="10" dur="500"/>
                                        <p:tgtEl>
                                          <p:spTgt spid="75777"/>
                                        </p:tgtEl>
                                      </p:cBhvr>
                                    </p:animEffect>
                                  </p:childTnLst>
                                </p:cTn>
                              </p:par>
                              <p:par>
                                <p:cTn id="11" presetID="7"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5777"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فهم الأفكار الرئيسية</a:t>
            </a:r>
          </a:p>
        </p:txBody>
      </p:sp>
      <p:pic>
        <p:nvPicPr>
          <p:cNvPr id="24579" name="Picture 46" descr="163"/>
          <p:cNvPicPr>
            <a:picLocks noChangeAspect="1" noChangeArrowheads="1"/>
          </p:cNvPicPr>
          <p:nvPr/>
        </p:nvPicPr>
        <p:blipFill>
          <a:blip r:embed="rId3"/>
          <a:srcRect/>
          <a:stretch>
            <a:fillRect/>
          </a:stretch>
        </p:blipFill>
        <p:spPr bwMode="auto">
          <a:xfrm>
            <a:off x="7543800" y="214313"/>
            <a:ext cx="1600200" cy="1862137"/>
          </a:xfrm>
          <a:prstGeom prst="rect">
            <a:avLst/>
          </a:prstGeom>
          <a:noFill/>
          <a:ln w="9525">
            <a:noFill/>
            <a:miter lim="800000"/>
            <a:headEnd/>
            <a:tailEnd/>
          </a:ln>
        </p:spPr>
      </p:pic>
      <p:sp>
        <p:nvSpPr>
          <p:cNvPr id="5" name="Rectangle 1"/>
          <p:cNvSpPr>
            <a:spLocks noChangeArrowheads="1"/>
          </p:cNvSpPr>
          <p:nvPr/>
        </p:nvSpPr>
        <p:spPr bwMode="auto">
          <a:xfrm rot="-205458">
            <a:off x="690563" y="2520718"/>
            <a:ext cx="6072187"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2- فسرلماذا صنف العلماء الطلائعيات في مملكة واحدة، وخصوصاً أنها تشكل مجموعة متنوعة.</a:t>
            </a:r>
          </a:p>
        </p:txBody>
      </p:sp>
      <p:sp>
        <p:nvSpPr>
          <p:cNvPr id="7" name="Rectangle 1"/>
          <p:cNvSpPr>
            <a:spLocks noChangeArrowheads="1"/>
          </p:cNvSpPr>
          <p:nvPr/>
        </p:nvSpPr>
        <p:spPr bwMode="auto">
          <a:xfrm>
            <a:off x="357188" y="5143500"/>
            <a:ext cx="848360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لتتشابهها في الكثير من الصفات مع بعضها البعض.</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par>
                                <p:cTn id="8" presetID="7"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التفكير الناقد</a:t>
            </a:r>
          </a:p>
        </p:txBody>
      </p:sp>
      <p:sp>
        <p:nvSpPr>
          <p:cNvPr id="4" name="Rectangle 1"/>
          <p:cNvSpPr>
            <a:spLocks noChangeArrowheads="1"/>
          </p:cNvSpPr>
          <p:nvPr/>
        </p:nvSpPr>
        <p:spPr bwMode="auto">
          <a:xfrm rot="-368230">
            <a:off x="952051" y="1179464"/>
            <a:ext cx="4800600"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3- تطبيق المفاهيم ماذا تفعل إذا اكتشفت مخلوقاً طلائعيًّا جديداً؟ وما الخصائص التي تساعدك على تصنيفه؟</a:t>
            </a:r>
          </a:p>
        </p:txBody>
      </p:sp>
      <p:sp>
        <p:nvSpPr>
          <p:cNvPr id="8" name="Rectangle 1"/>
          <p:cNvSpPr>
            <a:spLocks noChangeArrowheads="1"/>
          </p:cNvSpPr>
          <p:nvPr/>
        </p:nvSpPr>
        <p:spPr bwMode="auto">
          <a:xfrm>
            <a:off x="1071538" y="3429000"/>
            <a:ext cx="7286625"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عند اكتشاف مخلوق طلائعي جديد أقوم بمحاولة إدراجه في تصنيف الطلائعيات وسوف أقوم بتصنيف عن طريق طريقة تغذيته.</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3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style.rotation</p:attrName>
                                        </p:attrNameLst>
                                      </p:cBhvr>
                                      <p:tavLst>
                                        <p:tav tm="0">
                                          <p:val>
                                            <p:fltVal val="720"/>
                                          </p:val>
                                        </p:tav>
                                        <p:tav tm="100000">
                                          <p:val>
                                            <p:fltVal val="0"/>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ppt_w</p:attrName>
                                        </p:attrNameLst>
                                      </p:cBhvr>
                                      <p:tavLst>
                                        <p:tav tm="0">
                                          <p:val>
                                            <p:fltVal val="0"/>
                                          </p:val>
                                        </p:tav>
                                        <p:tav tm="100000">
                                          <p:val>
                                            <p:strVal val="#ppt_w"/>
                                          </p:val>
                                        </p:tav>
                                      </p:tavLst>
                                    </p:anim>
                                  </p:childTnLst>
                                </p:cTn>
                              </p:par>
                              <p:par>
                                <p:cTn id="14" presetID="50" presetClass="entr" presetSubtype="0"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3"/>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Effect transition="in" filter="fade">
                                      <p:cBhvr>
                                        <p:cTn id="18"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4"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التفكير الناقد</a:t>
            </a:r>
          </a:p>
        </p:txBody>
      </p:sp>
      <p:sp>
        <p:nvSpPr>
          <p:cNvPr id="4" name="Rectangle 1"/>
          <p:cNvSpPr>
            <a:spLocks noChangeArrowheads="1"/>
          </p:cNvSpPr>
          <p:nvPr/>
        </p:nvSpPr>
        <p:spPr bwMode="auto">
          <a:xfrm rot="-368230">
            <a:off x="767717" y="895933"/>
            <a:ext cx="4800600"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4- قارن: استخدم طرائق لتغذية لتصنيف الطلائعيات.</a:t>
            </a:r>
          </a:p>
        </p:txBody>
      </p:sp>
      <p:sp>
        <p:nvSpPr>
          <p:cNvPr id="8" name="Rectangle 1"/>
          <p:cNvSpPr>
            <a:spLocks noChangeArrowheads="1"/>
          </p:cNvSpPr>
          <p:nvPr/>
        </p:nvSpPr>
        <p:spPr bwMode="auto">
          <a:xfrm>
            <a:off x="357215" y="2571744"/>
            <a:ext cx="8072437" cy="3247043"/>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الطلائعيات التي تلتهم غذائها تصنف بشبيهة بالحيوانات.</a:t>
            </a:r>
            <a:endParaRPr lang="en-US" sz="2800" b="1">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الطلائعيات التي تقوم بصناعة غذائها عن طريق البناء الضوئي تصنف شبيهة بالنباتات.</a:t>
            </a:r>
            <a:endParaRPr lang="en-US" sz="2800" b="1">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الطلائعيات التي تمتص غذائها من حولها تصنف شبيهة بالفطريات.</a:t>
            </a:r>
            <a:endParaRPr lang="en-US" sz="2800" b="1">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 </a:t>
            </a:r>
            <a:endParaRPr lang="en-US"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par>
                                <p:cTn id="11" presetID="50"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ppt_w+.3"/>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animEffect transition="in" filter="fade">
                                      <p:cBhvr>
                                        <p:cTn id="15"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500438" y="428625"/>
            <a:ext cx="5416550"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الطلائعيات الشبيهة بالفطريات </a:t>
            </a:r>
            <a:r>
              <a:rPr lang="en-US" sz="2800" b="1">
                <a:solidFill>
                  <a:srgbClr val="0000CC"/>
                </a:solidFill>
                <a:latin typeface="Tahoma" pitchFamily="34" charset="0"/>
                <a:ea typeface="Tahoma" pitchFamily="34" charset="0"/>
                <a:cs typeface="Tahoma" pitchFamily="34" charset="0"/>
              </a:rPr>
              <a:t>Fungus-like protests</a:t>
            </a:r>
            <a:endParaRPr lang="ar-EG" sz="2800" b="1">
              <a:solidFill>
                <a:srgbClr val="0000CC"/>
              </a:solidFill>
              <a:latin typeface="Tahoma" pitchFamily="34" charset="0"/>
              <a:ea typeface="Tahoma" pitchFamily="34" charset="0"/>
              <a:cs typeface="Tahoma" pitchFamily="34" charset="0"/>
            </a:endParaRPr>
          </a:p>
        </p:txBody>
      </p:sp>
      <p:sp>
        <p:nvSpPr>
          <p:cNvPr id="52225" name="Rectangle 1"/>
          <p:cNvSpPr>
            <a:spLocks noChangeArrowheads="1"/>
          </p:cNvSpPr>
          <p:nvPr/>
        </p:nvSpPr>
        <p:spPr bwMode="auto">
          <a:xfrm>
            <a:off x="1285852" y="1643050"/>
            <a:ext cx="6429375" cy="435811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 المائي في الجدول </a:t>
            </a:r>
            <a:r>
              <a:rPr lang="en-US" sz="2800" b="1" dirty="0">
                <a:solidFill>
                  <a:srgbClr val="0000CC"/>
                </a:solidFill>
                <a:latin typeface="Tahoma" pitchFamily="34" charset="0"/>
                <a:ea typeface="Tahoma" pitchFamily="34" charset="0"/>
                <a:cs typeface="Tahoma" pitchFamily="34" charset="0"/>
              </a:rPr>
              <a:t>4-1</a:t>
            </a:r>
            <a:r>
              <a:rPr lang="ar-EG" sz="2800" b="1" dirty="0">
                <a:solidFill>
                  <a:srgbClr val="0000CC"/>
                </a:solidFill>
                <a:latin typeface="Tahoma" pitchFamily="34" charset="0"/>
                <a:ea typeface="Tahoma" pitchFamily="34" charset="0"/>
                <a:cs typeface="Tahoma" pitchFamily="34" charset="0"/>
              </a:rPr>
              <a:t> مثال على الطلائعيات الشبيهة بالفطريات أو هو يمتص الغذاء من حشرة ميتة. وتشبه هذه المجموعة الفطريات؛ لأنها تمتص غذاءها من مخلوقات أخرى. لكنها تختلف عن الفطريات؛ إذ تحوي أجسام مركزية، وهى عضيات أسطوانية صغيرة تلعب دوراً في الانقسام المتساوي (غير المباشر). كما تختلف عن الفطريات في تركيب الجدار الخلوي.</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2225"/>
                                        </p:tgtEl>
                                        <p:attrNameLst>
                                          <p:attrName>style.visibility</p:attrName>
                                        </p:attrNameLst>
                                      </p:cBhvr>
                                      <p:to>
                                        <p:strVal val="visible"/>
                                      </p:to>
                                    </p:set>
                                    <p:animEffect transition="in" filter="wheel(4)">
                                      <p:cBhvr>
                                        <p:cTn id="12" dur="500"/>
                                        <p:tgtEl>
                                          <p:spTgt spid="52225"/>
                                        </p:tgtEl>
                                      </p:cBhvr>
                                    </p:animEffect>
                                  </p:childTnLst>
                                  <p:subTnLst>
                                    <p:audio>
                                      <p:cMediaNode>
                                        <p:cTn display="0" masterRel="sameClick">
                                          <p:stCondLst>
                                            <p:cond evt="begin" delay="0">
                                              <p:tn val="10"/>
                                            </p:cond>
                                          </p:stCondLst>
                                          <p:endCondLst>
                                            <p:cond evt="onStopAudio" delay="0">
                                              <p:tgtEl>
                                                <p:sldTgt/>
                                              </p:tgtEl>
                                            </p:cond>
                                          </p:endCondLst>
                                        </p:cTn>
                                        <p:tgtEl>
                                          <p:sndTgt r:embed="rId3" name="cached_lighttrail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22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rot="527435">
            <a:off x="557213" y="3017260"/>
            <a:ext cx="761682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ماذا قرأت؟ قارن بين المجموعات الثلاث للطلائعيات. </a:t>
            </a:r>
            <a:endParaRPr lang="en-US" sz="2800" b="1" dirty="0">
              <a:solidFill>
                <a:srgbClr val="0000CC"/>
              </a:solidFill>
              <a:latin typeface="Tahoma" pitchFamily="34" charset="0"/>
              <a:ea typeface="Tahoma" pitchFamily="34" charset="0"/>
              <a:cs typeface="Tahoma" pitchFamily="34" charset="0"/>
            </a:endParaRPr>
          </a:p>
        </p:txBody>
      </p:sp>
      <p:pic>
        <p:nvPicPr>
          <p:cNvPr id="4" name="Picture 3" descr="cuadernos.png"/>
          <p:cNvPicPr>
            <a:picLocks noChangeAspect="1"/>
          </p:cNvPicPr>
          <p:nvPr/>
        </p:nvPicPr>
        <p:blipFill>
          <a:blip r:embed="rId4"/>
          <a:srcRect/>
          <a:stretch>
            <a:fillRect/>
          </a:stretch>
        </p:blipFill>
        <p:spPr bwMode="auto">
          <a:xfrm>
            <a:off x="6215063" y="-428625"/>
            <a:ext cx="3251200" cy="3251200"/>
          </a:xfrm>
          <a:prstGeom prst="rect">
            <a:avLst/>
          </a:prstGeom>
          <a:noFill/>
          <a:ln w="9525">
            <a:noFill/>
            <a:miter lim="800000"/>
            <a:headEnd/>
            <a:tailEnd/>
          </a:ln>
        </p:spPr>
      </p:pic>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4283" y="571500"/>
          <a:ext cx="8858280" cy="6072230"/>
        </p:xfrm>
        <a:graphic>
          <a:graphicData uri="http://schemas.openxmlformats.org/drawingml/2006/table">
            <a:tbl>
              <a:tblPr rtl="1"/>
              <a:tblGrid>
                <a:gridCol w="2952409"/>
                <a:gridCol w="3503947"/>
                <a:gridCol w="2401924"/>
              </a:tblGrid>
              <a:tr h="1104042">
                <a:tc>
                  <a:txBody>
                    <a:bodyPr/>
                    <a:lstStyle/>
                    <a:p>
                      <a:pPr algn="ctr" rtl="1">
                        <a:spcAft>
                          <a:spcPts val="0"/>
                        </a:spcAft>
                      </a:pPr>
                      <a:endParaRPr lang="en-US" sz="2400" b="1" dirty="0">
                        <a:solidFill>
                          <a:srgbClr val="FFFF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1">
                        <a:spcAft>
                          <a:spcPts val="0"/>
                        </a:spcAft>
                      </a:pPr>
                      <a:endParaRPr lang="en-US" sz="2400" b="1" dirty="0">
                        <a:solidFill>
                          <a:srgbClr val="FFFF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1">
                        <a:spcAft>
                          <a:spcPts val="0"/>
                        </a:spcAft>
                      </a:pPr>
                      <a:endParaRPr lang="en-US" sz="2400" b="1" dirty="0">
                        <a:solidFill>
                          <a:srgbClr val="FFFF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4968188">
                <a:tc>
                  <a:txBody>
                    <a:bodyPr/>
                    <a:lstStyle/>
                    <a:p>
                      <a:pPr algn="ctr" rtl="1">
                        <a:spcAft>
                          <a:spcPts val="0"/>
                        </a:spcAft>
                      </a:pPr>
                      <a:endParaRPr lang="en-US" sz="24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tcPr>
                </a:tc>
                <a:tc>
                  <a:txBody>
                    <a:bodyPr/>
                    <a:lstStyle/>
                    <a:p>
                      <a:pPr algn="ctr" rtl="1">
                        <a:spcAft>
                          <a:spcPts val="0"/>
                        </a:spcAft>
                      </a:pPr>
                      <a:endParaRPr lang="en-US" sz="24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tcPr>
                </a:tc>
                <a:tc>
                  <a:txBody>
                    <a:bodyPr/>
                    <a:lstStyle/>
                    <a:p>
                      <a:pPr algn="ctr" rtl="1">
                        <a:spcAft>
                          <a:spcPts val="0"/>
                        </a:spcAft>
                      </a:pPr>
                      <a:endParaRPr lang="en-US" sz="24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tcPr>
                </a:tc>
              </a:tr>
            </a:tbl>
          </a:graphicData>
        </a:graphic>
      </p:graphicFrame>
      <p:sp>
        <p:nvSpPr>
          <p:cNvPr id="3" name="مربع نص 2"/>
          <p:cNvSpPr txBox="1">
            <a:spLocks noChangeArrowheads="1"/>
          </p:cNvSpPr>
          <p:nvPr/>
        </p:nvSpPr>
        <p:spPr bwMode="auto">
          <a:xfrm>
            <a:off x="6000750" y="571500"/>
            <a:ext cx="2786063" cy="1077913"/>
          </a:xfrm>
          <a:prstGeom prst="rect">
            <a:avLst/>
          </a:prstGeom>
          <a:noFill/>
          <a:ln w="9525">
            <a:noFill/>
            <a:miter lim="800000"/>
            <a:headEnd/>
            <a:tailEnd/>
          </a:ln>
        </p:spPr>
        <p:txBody>
          <a:bodyPr>
            <a:spAutoFit/>
          </a:bodyPr>
          <a:lstStyle/>
          <a:p>
            <a:pPr algn="ctr"/>
            <a:r>
              <a:rPr lang="ar-EG" sz="3200" b="1">
                <a:solidFill>
                  <a:srgbClr val="FFFF00"/>
                </a:solidFill>
                <a:latin typeface="Times New Roman" pitchFamily="18" charset="0"/>
                <a:cs typeface="Times New Roman" pitchFamily="18" charset="0"/>
              </a:rPr>
              <a:t>الطلائعيات الشبيهة بالحيوانات</a:t>
            </a:r>
            <a:endParaRPr lang="en-US" sz="3200" b="1">
              <a:solidFill>
                <a:srgbClr val="FFFF00"/>
              </a:solidFill>
              <a:latin typeface="Times New Roman" pitchFamily="18" charset="0"/>
              <a:cs typeface="Times New Roman" pitchFamily="18" charset="0"/>
            </a:endParaRPr>
          </a:p>
        </p:txBody>
      </p:sp>
      <p:sp>
        <p:nvSpPr>
          <p:cNvPr id="4" name="مربع نص 3"/>
          <p:cNvSpPr txBox="1">
            <a:spLocks noChangeArrowheads="1"/>
          </p:cNvSpPr>
          <p:nvPr/>
        </p:nvSpPr>
        <p:spPr bwMode="auto">
          <a:xfrm>
            <a:off x="2928938" y="571500"/>
            <a:ext cx="2786062" cy="1077913"/>
          </a:xfrm>
          <a:prstGeom prst="rect">
            <a:avLst/>
          </a:prstGeom>
          <a:noFill/>
          <a:ln w="9525">
            <a:noFill/>
            <a:miter lim="800000"/>
            <a:headEnd/>
            <a:tailEnd/>
          </a:ln>
        </p:spPr>
        <p:txBody>
          <a:bodyPr>
            <a:spAutoFit/>
          </a:bodyPr>
          <a:lstStyle/>
          <a:p>
            <a:pPr algn="ctr"/>
            <a:r>
              <a:rPr lang="ar-EG" sz="3200" b="1">
                <a:solidFill>
                  <a:srgbClr val="FFFF00"/>
                </a:solidFill>
                <a:latin typeface="Times New Roman" pitchFamily="18" charset="0"/>
                <a:cs typeface="Times New Roman" pitchFamily="18" charset="0"/>
              </a:rPr>
              <a:t>الطلائعيات الشبيهة بالنباتات</a:t>
            </a:r>
            <a:endParaRPr lang="en-US" sz="3200" b="1">
              <a:solidFill>
                <a:srgbClr val="FFFF00"/>
              </a:solidFill>
              <a:latin typeface="Times New Roman" pitchFamily="18" charset="0"/>
              <a:cs typeface="Times New Roman" pitchFamily="18" charset="0"/>
            </a:endParaRPr>
          </a:p>
        </p:txBody>
      </p:sp>
      <p:sp>
        <p:nvSpPr>
          <p:cNvPr id="5" name="مربع نص 4"/>
          <p:cNvSpPr txBox="1">
            <a:spLocks noChangeArrowheads="1"/>
          </p:cNvSpPr>
          <p:nvPr/>
        </p:nvSpPr>
        <p:spPr bwMode="auto">
          <a:xfrm>
            <a:off x="142875" y="571500"/>
            <a:ext cx="2571750" cy="954088"/>
          </a:xfrm>
          <a:prstGeom prst="rect">
            <a:avLst/>
          </a:prstGeom>
          <a:noFill/>
          <a:ln w="9525">
            <a:noFill/>
            <a:miter lim="800000"/>
            <a:headEnd/>
            <a:tailEnd/>
          </a:ln>
        </p:spPr>
        <p:txBody>
          <a:bodyPr>
            <a:spAutoFit/>
          </a:bodyPr>
          <a:lstStyle/>
          <a:p>
            <a:pPr algn="ctr"/>
            <a:r>
              <a:rPr lang="ar-EG" sz="2800" b="1">
                <a:solidFill>
                  <a:srgbClr val="FFFF00"/>
                </a:solidFill>
                <a:latin typeface="Times New Roman" pitchFamily="18" charset="0"/>
                <a:cs typeface="Times New Roman" pitchFamily="18" charset="0"/>
              </a:rPr>
              <a:t>الطلائعيات الشبيهة بالفطريات</a:t>
            </a:r>
            <a:endParaRPr lang="en-US" sz="2800" b="1">
              <a:solidFill>
                <a:srgbClr val="FFFF00"/>
              </a:solidFill>
              <a:latin typeface="Times New Roman" pitchFamily="18" charset="0"/>
              <a:cs typeface="Times New Roman" pitchFamily="18" charset="0"/>
            </a:endParaRPr>
          </a:p>
        </p:txBody>
      </p:sp>
      <p:sp>
        <p:nvSpPr>
          <p:cNvPr id="6" name="مربع نص 5"/>
          <p:cNvSpPr txBox="1">
            <a:spLocks noChangeArrowheads="1"/>
          </p:cNvSpPr>
          <p:nvPr/>
        </p:nvSpPr>
        <p:spPr bwMode="auto">
          <a:xfrm>
            <a:off x="6143625" y="1928813"/>
            <a:ext cx="2857500" cy="2554287"/>
          </a:xfrm>
          <a:prstGeom prst="rect">
            <a:avLst/>
          </a:prstGeom>
          <a:noFill/>
          <a:ln w="9525">
            <a:noFill/>
            <a:miter lim="800000"/>
            <a:headEnd/>
            <a:tailEnd/>
          </a:ln>
        </p:spPr>
        <p:txBody>
          <a:bodyPr>
            <a:spAutoFit/>
          </a:bodyPr>
          <a:lstStyle/>
          <a:p>
            <a:pPr algn="ctr"/>
            <a:r>
              <a:rPr lang="ar-EG" sz="3200" b="1">
                <a:solidFill>
                  <a:srgbClr val="008000"/>
                </a:solidFill>
                <a:latin typeface="Times New Roman" pitchFamily="18" charset="0"/>
                <a:cs typeface="Times New Roman" pitchFamily="18" charset="0"/>
              </a:rPr>
              <a:t>مثل الأميبا</a:t>
            </a:r>
            <a:endParaRPr lang="en-US" sz="3200" b="1">
              <a:latin typeface="Times New Roman" pitchFamily="18" charset="0"/>
              <a:cs typeface="Times New Roman" pitchFamily="18" charset="0"/>
            </a:endParaRPr>
          </a:p>
          <a:p>
            <a:pPr algn="ctr"/>
            <a:r>
              <a:rPr lang="ar-EG" sz="3200" b="1">
                <a:solidFill>
                  <a:srgbClr val="008000"/>
                </a:solidFill>
                <a:latin typeface="Times New Roman" pitchFamily="18" charset="0"/>
                <a:cs typeface="Times New Roman" pitchFamily="18" charset="0"/>
              </a:rPr>
              <a:t>وحيدة الخلية</a:t>
            </a:r>
            <a:endParaRPr lang="en-US" sz="3200" b="1">
              <a:latin typeface="Times New Roman" pitchFamily="18" charset="0"/>
              <a:cs typeface="Times New Roman" pitchFamily="18" charset="0"/>
            </a:endParaRPr>
          </a:p>
          <a:p>
            <a:pPr algn="ctr"/>
            <a:r>
              <a:rPr lang="ar-EG" sz="3200" b="1">
                <a:solidFill>
                  <a:srgbClr val="008000"/>
                </a:solidFill>
                <a:latin typeface="Times New Roman" pitchFamily="18" charset="0"/>
                <a:cs typeface="Times New Roman" pitchFamily="18" charset="0"/>
              </a:rPr>
              <a:t>تلتهم البكتيريا والطحالب وأوليات أخرى</a:t>
            </a:r>
            <a:endParaRPr lang="en-US" sz="3200" b="1">
              <a:latin typeface="Times New Roman" pitchFamily="18" charset="0"/>
              <a:cs typeface="Times New Roman" pitchFamily="18" charset="0"/>
            </a:endParaRPr>
          </a:p>
        </p:txBody>
      </p:sp>
      <p:sp>
        <p:nvSpPr>
          <p:cNvPr id="7" name="مربع نص 6"/>
          <p:cNvSpPr txBox="1">
            <a:spLocks noChangeArrowheads="1"/>
          </p:cNvSpPr>
          <p:nvPr/>
        </p:nvSpPr>
        <p:spPr bwMode="auto">
          <a:xfrm>
            <a:off x="2643188" y="1785938"/>
            <a:ext cx="3357562" cy="4524375"/>
          </a:xfrm>
          <a:prstGeom prst="rect">
            <a:avLst/>
          </a:prstGeom>
          <a:noFill/>
          <a:ln w="9525">
            <a:noFill/>
            <a:miter lim="800000"/>
            <a:headEnd/>
            <a:tailEnd/>
          </a:ln>
        </p:spPr>
        <p:txBody>
          <a:bodyPr>
            <a:spAutoFit/>
          </a:bodyPr>
          <a:lstStyle/>
          <a:p>
            <a:pPr algn="ctr"/>
            <a:r>
              <a:rPr lang="ar-EG" sz="3200" b="1">
                <a:solidFill>
                  <a:srgbClr val="008000"/>
                </a:solidFill>
                <a:latin typeface="Times New Roman" pitchFamily="18" charset="0"/>
                <a:cs typeface="Times New Roman" pitchFamily="18" charset="0"/>
              </a:rPr>
              <a:t>مثل عشب البحر</a:t>
            </a:r>
            <a:endParaRPr lang="en-US" sz="3200" b="1">
              <a:latin typeface="Times New Roman" pitchFamily="18" charset="0"/>
              <a:cs typeface="Times New Roman" pitchFamily="18" charset="0"/>
            </a:endParaRPr>
          </a:p>
          <a:p>
            <a:pPr algn="ctr"/>
            <a:r>
              <a:rPr lang="ar-EG" sz="3200" b="1">
                <a:solidFill>
                  <a:srgbClr val="008000"/>
                </a:solidFill>
                <a:latin typeface="Times New Roman" pitchFamily="18" charset="0"/>
                <a:cs typeface="Times New Roman" pitchFamily="18" charset="0"/>
              </a:rPr>
              <a:t>تصنع غذائها بنفسها عن طريق البناء الضوئي</a:t>
            </a:r>
            <a:endParaRPr lang="en-US" sz="3200" b="1">
              <a:latin typeface="Times New Roman" pitchFamily="18" charset="0"/>
              <a:cs typeface="Times New Roman" pitchFamily="18" charset="0"/>
            </a:endParaRPr>
          </a:p>
          <a:p>
            <a:pPr algn="ctr"/>
            <a:r>
              <a:rPr lang="ar-EG" sz="3200" b="1">
                <a:solidFill>
                  <a:srgbClr val="008000"/>
                </a:solidFill>
                <a:latin typeface="Times New Roman" pitchFamily="18" charset="0"/>
                <a:cs typeface="Times New Roman" pitchFamily="18" charset="0"/>
              </a:rPr>
              <a:t>تسمى هذه المجموعة بالطحالب</a:t>
            </a:r>
            <a:endParaRPr lang="en-US" sz="3200" b="1">
              <a:latin typeface="Times New Roman" pitchFamily="18" charset="0"/>
              <a:cs typeface="Times New Roman" pitchFamily="18" charset="0"/>
            </a:endParaRPr>
          </a:p>
          <a:p>
            <a:pPr algn="ctr"/>
            <a:r>
              <a:rPr lang="ar-EG" sz="3200" b="1">
                <a:solidFill>
                  <a:srgbClr val="008000"/>
                </a:solidFill>
                <a:latin typeface="Times New Roman" pitchFamily="18" charset="0"/>
                <a:cs typeface="Times New Roman" pitchFamily="18" charset="0"/>
              </a:rPr>
              <a:t>إما مجهريه وحيدة الخلية أو متعددة الخلايا كبيرة الحجم</a:t>
            </a:r>
            <a:endParaRPr lang="en-US" sz="3200" b="1">
              <a:latin typeface="Times New Roman" pitchFamily="18" charset="0"/>
              <a:cs typeface="Times New Roman" pitchFamily="18" charset="0"/>
            </a:endParaRPr>
          </a:p>
        </p:txBody>
      </p:sp>
      <p:sp>
        <p:nvSpPr>
          <p:cNvPr id="8" name="مربع نص 7"/>
          <p:cNvSpPr txBox="1">
            <a:spLocks noChangeArrowheads="1"/>
          </p:cNvSpPr>
          <p:nvPr/>
        </p:nvSpPr>
        <p:spPr bwMode="auto">
          <a:xfrm>
            <a:off x="214313" y="1785938"/>
            <a:ext cx="2357437" cy="4400550"/>
          </a:xfrm>
          <a:prstGeom prst="rect">
            <a:avLst/>
          </a:prstGeom>
          <a:noFill/>
          <a:ln w="9525">
            <a:noFill/>
            <a:miter lim="800000"/>
            <a:headEnd/>
            <a:tailEnd/>
          </a:ln>
        </p:spPr>
        <p:txBody>
          <a:bodyPr>
            <a:spAutoFit/>
          </a:bodyPr>
          <a:lstStyle/>
          <a:p>
            <a:pPr algn="ctr"/>
            <a:r>
              <a:rPr lang="ar-EG" sz="2800" b="1">
                <a:solidFill>
                  <a:srgbClr val="008000"/>
                </a:solidFill>
                <a:latin typeface="Times New Roman" pitchFamily="18" charset="0"/>
                <a:cs typeface="Times New Roman" pitchFamily="18" charset="0"/>
              </a:rPr>
              <a:t>مثل الفطر المائي</a:t>
            </a:r>
            <a:endParaRPr lang="en-US" sz="2800" b="1">
              <a:latin typeface="Times New Roman" pitchFamily="18" charset="0"/>
              <a:cs typeface="Times New Roman" pitchFamily="18" charset="0"/>
            </a:endParaRPr>
          </a:p>
          <a:p>
            <a:pPr algn="ctr"/>
            <a:r>
              <a:rPr lang="ar-EG" sz="2800" b="1">
                <a:solidFill>
                  <a:srgbClr val="008000"/>
                </a:solidFill>
                <a:latin typeface="Times New Roman" pitchFamily="18" charset="0"/>
                <a:cs typeface="Times New Roman" pitchFamily="18" charset="0"/>
              </a:rPr>
              <a:t>تمتص غذائها من مخلوقات أخرى ولكنها تختلف عن الفطريات إذ تحوي أجساما مركزية وتختلف أيضا عن الفطريات في تركيب الجدار الخلوي</a:t>
            </a:r>
            <a:endParaRPr lang="en-US" sz="2800" b="1">
              <a:latin typeface="Times New Roman" pitchFamily="18" charset="0"/>
              <a:cs typeface="Times New Roman" pitchFamily="18" charset="0"/>
            </a:endParaRP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whoosh.wav" builtIn="1"/>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push.wav" builtIn="1"/>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3" name="whoosh.wav" builtIn="1"/>
                                        </p:tgtEl>
                                      </p:cMediaNode>
                                    </p:audio>
                                  </p:sub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push.wav" builtIn="1"/>
                                        </p:tgtEl>
                                      </p:cMediaNode>
                                    </p:audio>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3" name="whoosh.wav" builtIn="1"/>
                                        </p:tgtEl>
                                      </p:cMediaNode>
                                    </p:audio>
                                  </p:sub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ddress Book (2).png"/>
          <p:cNvPicPr>
            <a:picLocks noChangeAspect="1"/>
          </p:cNvPicPr>
          <p:nvPr/>
        </p:nvPicPr>
        <p:blipFill>
          <a:blip r:embed="rId4"/>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85918" y="642918"/>
            <a:ext cx="257176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p>
        </p:txBody>
      </p:sp>
      <p:sp>
        <p:nvSpPr>
          <p:cNvPr id="5" name="Rectangle 1"/>
          <p:cNvSpPr>
            <a:spLocks noChangeArrowheads="1"/>
          </p:cNvSpPr>
          <p:nvPr/>
        </p:nvSpPr>
        <p:spPr bwMode="auto">
          <a:xfrm>
            <a:off x="2286000" y="3786188"/>
            <a:ext cx="478631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ضمن معلومات من هذا الجزء في مطويتك.</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714625" y="130175"/>
            <a:ext cx="485775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الجدول 4-1: الطلائعيات </a:t>
            </a:r>
          </a:p>
        </p:txBody>
      </p:sp>
      <p:graphicFrame>
        <p:nvGraphicFramePr>
          <p:cNvPr id="19" name="جدول 18"/>
          <p:cNvGraphicFramePr>
            <a:graphicFrameLocks noGrp="1"/>
          </p:cNvGraphicFramePr>
          <p:nvPr/>
        </p:nvGraphicFramePr>
        <p:xfrm>
          <a:off x="0" y="1071563"/>
          <a:ext cx="9144000" cy="5786454"/>
        </p:xfrm>
        <a:graphic>
          <a:graphicData uri="http://schemas.openxmlformats.org/drawingml/2006/table">
            <a:tbl>
              <a:tblPr rtl="1" firstRow="1" bandRow="1">
                <a:tableStyleId>{5C22544A-7EE6-4342-B048-85BDC9FD1C3A}</a:tableStyleId>
              </a:tblPr>
              <a:tblGrid>
                <a:gridCol w="1829740"/>
                <a:gridCol w="2285984"/>
                <a:gridCol w="2526566"/>
                <a:gridCol w="2501710"/>
              </a:tblGrid>
              <a:tr h="776031">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67507">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71458">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71458">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مربع نص 19"/>
          <p:cNvSpPr txBox="1">
            <a:spLocks noChangeArrowheads="1"/>
          </p:cNvSpPr>
          <p:nvPr/>
        </p:nvSpPr>
        <p:spPr bwMode="auto">
          <a:xfrm>
            <a:off x="5000625" y="1071563"/>
            <a:ext cx="2286000" cy="830262"/>
          </a:xfrm>
          <a:prstGeom prst="rect">
            <a:avLst/>
          </a:prstGeom>
          <a:noFill/>
          <a:ln w="9525">
            <a:noFill/>
            <a:miter lim="800000"/>
            <a:headEnd/>
            <a:tailEnd/>
          </a:ln>
        </p:spPr>
        <p:txBody>
          <a:bodyPr>
            <a:spAutoFit/>
          </a:bodyPr>
          <a:lstStyle/>
          <a:p>
            <a:pPr algn="ctr"/>
            <a:r>
              <a:rPr lang="ar-EG" sz="2400" b="1">
                <a:solidFill>
                  <a:srgbClr val="002060"/>
                </a:solidFill>
              </a:rPr>
              <a:t>الطلائعيات الشبيهة بالحيوانات (الأوليات)</a:t>
            </a:r>
          </a:p>
        </p:txBody>
      </p:sp>
      <p:sp>
        <p:nvSpPr>
          <p:cNvPr id="21" name="مربع نص 20"/>
          <p:cNvSpPr txBox="1">
            <a:spLocks noChangeArrowheads="1"/>
          </p:cNvSpPr>
          <p:nvPr/>
        </p:nvSpPr>
        <p:spPr bwMode="auto">
          <a:xfrm>
            <a:off x="2643188" y="1071563"/>
            <a:ext cx="2286000" cy="830262"/>
          </a:xfrm>
          <a:prstGeom prst="rect">
            <a:avLst/>
          </a:prstGeom>
          <a:noFill/>
          <a:ln w="9525">
            <a:noFill/>
            <a:miter lim="800000"/>
            <a:headEnd/>
            <a:tailEnd/>
          </a:ln>
        </p:spPr>
        <p:txBody>
          <a:bodyPr>
            <a:spAutoFit/>
          </a:bodyPr>
          <a:lstStyle/>
          <a:p>
            <a:pPr algn="ctr"/>
            <a:r>
              <a:rPr lang="ar-EG" sz="2400" b="1">
                <a:solidFill>
                  <a:srgbClr val="002060"/>
                </a:solidFill>
              </a:rPr>
              <a:t>الطلائعيات الشبيهة بالحيوانات (الأوليات)</a:t>
            </a:r>
          </a:p>
        </p:txBody>
      </p:sp>
      <p:sp>
        <p:nvSpPr>
          <p:cNvPr id="22" name="مربع نص 21"/>
          <p:cNvSpPr txBox="1">
            <a:spLocks noChangeArrowheads="1"/>
          </p:cNvSpPr>
          <p:nvPr/>
        </p:nvSpPr>
        <p:spPr bwMode="auto">
          <a:xfrm>
            <a:off x="142875" y="1071563"/>
            <a:ext cx="2286000" cy="830262"/>
          </a:xfrm>
          <a:prstGeom prst="rect">
            <a:avLst/>
          </a:prstGeom>
          <a:noFill/>
          <a:ln w="9525">
            <a:noFill/>
            <a:miter lim="800000"/>
            <a:headEnd/>
            <a:tailEnd/>
          </a:ln>
        </p:spPr>
        <p:txBody>
          <a:bodyPr>
            <a:spAutoFit/>
          </a:bodyPr>
          <a:lstStyle/>
          <a:p>
            <a:pPr algn="ctr"/>
            <a:r>
              <a:rPr lang="ar-EG" sz="2400" b="1">
                <a:solidFill>
                  <a:srgbClr val="002060"/>
                </a:solidFill>
              </a:rPr>
              <a:t>الطلائعيات الشبيهة بالحيوانات (الأوليات)</a:t>
            </a:r>
          </a:p>
        </p:txBody>
      </p:sp>
      <p:sp>
        <p:nvSpPr>
          <p:cNvPr id="23" name="مربع نص 22"/>
          <p:cNvSpPr txBox="1">
            <a:spLocks noChangeArrowheads="1"/>
          </p:cNvSpPr>
          <p:nvPr/>
        </p:nvSpPr>
        <p:spPr bwMode="auto">
          <a:xfrm>
            <a:off x="5000625" y="1884363"/>
            <a:ext cx="2286000" cy="1200150"/>
          </a:xfrm>
          <a:prstGeom prst="rect">
            <a:avLst/>
          </a:prstGeom>
          <a:noFill/>
          <a:ln w="9525">
            <a:noFill/>
            <a:miter lim="800000"/>
            <a:headEnd/>
            <a:tailEnd/>
          </a:ln>
        </p:spPr>
        <p:txBody>
          <a:bodyPr>
            <a:spAutoFit/>
          </a:bodyPr>
          <a:lstStyle/>
          <a:p>
            <a:pPr algn="ctr"/>
            <a:r>
              <a:rPr lang="ar-EG" sz="2400" b="1">
                <a:solidFill>
                  <a:srgbClr val="0066FF"/>
                </a:solidFill>
                <a:latin typeface="Calibri" pitchFamily="34" charset="0"/>
              </a:rPr>
              <a:t>الهدبيات،وااللحميات، والبوغيات، والسوطيات</a:t>
            </a:r>
          </a:p>
        </p:txBody>
      </p:sp>
      <p:sp>
        <p:nvSpPr>
          <p:cNvPr id="24" name="مربع نص 23"/>
          <p:cNvSpPr txBox="1">
            <a:spLocks noChangeArrowheads="1"/>
          </p:cNvSpPr>
          <p:nvPr/>
        </p:nvSpPr>
        <p:spPr bwMode="auto">
          <a:xfrm>
            <a:off x="2571750" y="1884363"/>
            <a:ext cx="2428875" cy="1938337"/>
          </a:xfrm>
          <a:prstGeom prst="rect">
            <a:avLst/>
          </a:prstGeom>
          <a:noFill/>
          <a:ln w="9525">
            <a:noFill/>
            <a:miter lim="800000"/>
            <a:headEnd/>
            <a:tailEnd/>
          </a:ln>
        </p:spPr>
        <p:txBody>
          <a:bodyPr>
            <a:spAutoFit/>
          </a:bodyPr>
          <a:lstStyle/>
          <a:p>
            <a:pPr algn="ctr"/>
            <a:r>
              <a:rPr lang="ar-EG" sz="2000" b="1">
                <a:solidFill>
                  <a:srgbClr val="0066FF"/>
                </a:solidFill>
                <a:latin typeface="Calibri" pitchFamily="34" charset="0"/>
              </a:rPr>
              <a:t>اليوجلينات، الدياتومات، السوطيات الدوارة، الطحالب الخضراء، والحمراء، والبنية، والصفراء المخضرة، والبنية الذهبية</a:t>
            </a:r>
          </a:p>
        </p:txBody>
      </p:sp>
      <p:sp>
        <p:nvSpPr>
          <p:cNvPr id="25" name="مربع نص 24"/>
          <p:cNvSpPr txBox="1">
            <a:spLocks noChangeArrowheads="1"/>
          </p:cNvSpPr>
          <p:nvPr/>
        </p:nvSpPr>
        <p:spPr bwMode="auto">
          <a:xfrm>
            <a:off x="142875" y="1884363"/>
            <a:ext cx="2286000" cy="1200150"/>
          </a:xfrm>
          <a:prstGeom prst="rect">
            <a:avLst/>
          </a:prstGeom>
          <a:noFill/>
          <a:ln w="9525">
            <a:noFill/>
            <a:miter lim="800000"/>
            <a:headEnd/>
            <a:tailEnd/>
          </a:ln>
        </p:spPr>
        <p:txBody>
          <a:bodyPr>
            <a:spAutoFit/>
          </a:bodyPr>
          <a:lstStyle/>
          <a:p>
            <a:pPr algn="ctr"/>
            <a:r>
              <a:rPr lang="ar-EG" sz="2400" b="1">
                <a:solidFill>
                  <a:srgbClr val="0066FF"/>
                </a:solidFill>
                <a:latin typeface="Calibri" pitchFamily="34" charset="0"/>
              </a:rPr>
              <a:t>الفريات الغروية، الفطريات المائية البياض الزغبي</a:t>
            </a:r>
          </a:p>
        </p:txBody>
      </p:sp>
      <p:pic>
        <p:nvPicPr>
          <p:cNvPr id="26" name="Picture 2"/>
          <p:cNvPicPr>
            <a:picLocks noChangeAspect="1" noChangeArrowheads="1"/>
          </p:cNvPicPr>
          <p:nvPr/>
        </p:nvPicPr>
        <p:blipFill>
          <a:blip r:embed="rId7"/>
          <a:srcRect/>
          <a:stretch>
            <a:fillRect/>
          </a:stretch>
        </p:blipFill>
        <p:spPr bwMode="auto">
          <a:xfrm>
            <a:off x="5110163" y="3714750"/>
            <a:ext cx="2176462" cy="1571625"/>
          </a:xfrm>
          <a:prstGeom prst="rect">
            <a:avLst/>
          </a:prstGeom>
          <a:noFill/>
          <a:ln w="9525">
            <a:noFill/>
            <a:miter lim="800000"/>
            <a:headEnd/>
            <a:tailEnd/>
          </a:ln>
        </p:spPr>
      </p:pic>
      <p:pic>
        <p:nvPicPr>
          <p:cNvPr id="27" name="Picture 3"/>
          <p:cNvPicPr>
            <a:picLocks noChangeAspect="1" noChangeArrowheads="1"/>
          </p:cNvPicPr>
          <p:nvPr/>
        </p:nvPicPr>
        <p:blipFill>
          <a:blip r:embed="rId8"/>
          <a:srcRect/>
          <a:stretch>
            <a:fillRect/>
          </a:stretch>
        </p:blipFill>
        <p:spPr bwMode="auto">
          <a:xfrm>
            <a:off x="2500313" y="3786188"/>
            <a:ext cx="2605087" cy="1428750"/>
          </a:xfrm>
          <a:prstGeom prst="rect">
            <a:avLst/>
          </a:prstGeom>
          <a:noFill/>
          <a:ln w="9525">
            <a:noFill/>
            <a:miter lim="800000"/>
            <a:headEnd/>
            <a:tailEnd/>
          </a:ln>
        </p:spPr>
      </p:pic>
      <p:pic>
        <p:nvPicPr>
          <p:cNvPr id="28" name="Picture 4"/>
          <p:cNvPicPr>
            <a:picLocks noChangeAspect="1" noChangeArrowheads="1"/>
          </p:cNvPicPr>
          <p:nvPr/>
        </p:nvPicPr>
        <p:blipFill>
          <a:blip r:embed="rId9"/>
          <a:srcRect/>
          <a:stretch>
            <a:fillRect/>
          </a:stretch>
        </p:blipFill>
        <p:spPr bwMode="auto">
          <a:xfrm>
            <a:off x="71438" y="3786188"/>
            <a:ext cx="2357437" cy="1357312"/>
          </a:xfrm>
          <a:prstGeom prst="rect">
            <a:avLst/>
          </a:prstGeom>
          <a:noFill/>
          <a:ln w="9525">
            <a:noFill/>
            <a:miter lim="800000"/>
            <a:headEnd/>
            <a:tailEnd/>
          </a:ln>
        </p:spPr>
      </p:pic>
      <p:sp>
        <p:nvSpPr>
          <p:cNvPr id="29" name="Rectangle 4"/>
          <p:cNvSpPr>
            <a:spLocks noChangeArrowheads="1"/>
          </p:cNvSpPr>
          <p:nvPr/>
        </p:nvSpPr>
        <p:spPr bwMode="auto">
          <a:xfrm>
            <a:off x="5929313" y="3786188"/>
            <a:ext cx="1179512" cy="400050"/>
          </a:xfrm>
          <a:prstGeom prst="rect">
            <a:avLst/>
          </a:prstGeom>
          <a:noFill/>
          <a:ln w="9525">
            <a:noFill/>
            <a:miter lim="800000"/>
            <a:headEnd/>
            <a:tailEnd/>
          </a:ln>
        </p:spPr>
        <p:txBody>
          <a:bodyPr>
            <a:spAutoFit/>
          </a:bodyPr>
          <a:lstStyle/>
          <a:p>
            <a:pPr algn="ctr"/>
            <a:r>
              <a:rPr lang="ar-EG" sz="2000" b="1">
                <a:latin typeface="Calibri" pitchFamily="34" charset="0"/>
              </a:rPr>
              <a:t>الأميبا</a:t>
            </a:r>
          </a:p>
        </p:txBody>
      </p:sp>
      <p:sp>
        <p:nvSpPr>
          <p:cNvPr id="30" name="Rectangle 4"/>
          <p:cNvSpPr>
            <a:spLocks noChangeArrowheads="1"/>
          </p:cNvSpPr>
          <p:nvPr/>
        </p:nvSpPr>
        <p:spPr bwMode="auto">
          <a:xfrm>
            <a:off x="2500313" y="3786188"/>
            <a:ext cx="1812925" cy="400050"/>
          </a:xfrm>
          <a:prstGeom prst="rect">
            <a:avLst/>
          </a:prstGeom>
          <a:noFill/>
          <a:ln w="9525">
            <a:noFill/>
            <a:miter lim="800000"/>
            <a:headEnd/>
            <a:tailEnd/>
          </a:ln>
        </p:spPr>
        <p:txBody>
          <a:bodyPr>
            <a:spAutoFit/>
          </a:bodyPr>
          <a:lstStyle/>
          <a:p>
            <a:pPr algn="ctr"/>
            <a:r>
              <a:rPr lang="ar-EG" sz="2000" b="1">
                <a:solidFill>
                  <a:schemeClr val="bg1"/>
                </a:solidFill>
                <a:latin typeface="Calibri" pitchFamily="34" charset="0"/>
              </a:rPr>
              <a:t>الكلب العملاق</a:t>
            </a:r>
          </a:p>
        </p:txBody>
      </p:sp>
      <p:sp>
        <p:nvSpPr>
          <p:cNvPr id="31" name="Rectangle 4"/>
          <p:cNvSpPr>
            <a:spLocks noChangeArrowheads="1"/>
          </p:cNvSpPr>
          <p:nvPr/>
        </p:nvSpPr>
        <p:spPr bwMode="auto">
          <a:xfrm>
            <a:off x="0" y="3929063"/>
            <a:ext cx="2176463" cy="400050"/>
          </a:xfrm>
          <a:prstGeom prst="rect">
            <a:avLst/>
          </a:prstGeom>
          <a:noFill/>
          <a:ln w="9525">
            <a:noFill/>
            <a:miter lim="800000"/>
            <a:headEnd/>
            <a:tailEnd/>
          </a:ln>
        </p:spPr>
        <p:txBody>
          <a:bodyPr>
            <a:spAutoFit/>
          </a:bodyPr>
          <a:lstStyle/>
          <a:p>
            <a:pPr algn="ctr"/>
            <a:r>
              <a:rPr lang="ar-EG" sz="2000" b="1">
                <a:solidFill>
                  <a:schemeClr val="bg1"/>
                </a:solidFill>
                <a:latin typeface="Calibri" pitchFamily="34" charset="0"/>
              </a:rPr>
              <a:t>الفطر المائي</a:t>
            </a:r>
          </a:p>
        </p:txBody>
      </p:sp>
      <p:sp>
        <p:nvSpPr>
          <p:cNvPr id="32" name="Rectangle 10"/>
          <p:cNvSpPr>
            <a:spLocks noChangeArrowheads="1"/>
          </p:cNvSpPr>
          <p:nvPr/>
        </p:nvSpPr>
        <p:spPr bwMode="auto">
          <a:xfrm>
            <a:off x="5000625" y="5286375"/>
            <a:ext cx="2357438" cy="1570038"/>
          </a:xfrm>
          <a:prstGeom prst="rect">
            <a:avLst/>
          </a:prstGeom>
          <a:noFill/>
          <a:ln w="9525">
            <a:noFill/>
            <a:miter lim="800000"/>
            <a:headEnd/>
            <a:tailEnd/>
          </a:ln>
        </p:spPr>
        <p:txBody>
          <a:bodyPr>
            <a:spAutoFit/>
          </a:bodyPr>
          <a:lstStyle/>
          <a:p>
            <a:pPr algn="ctr">
              <a:buFont typeface="Arial" pitchFamily="34" charset="0"/>
              <a:buChar char="•"/>
              <a:defRPr/>
            </a:pPr>
            <a:r>
              <a:rPr lang="ar-EG" sz="2400" b="1" dirty="0">
                <a:solidFill>
                  <a:schemeClr val="accent6">
                    <a:lumMod val="50000"/>
                  </a:schemeClr>
                </a:solidFill>
                <a:latin typeface="Calibri" pitchFamily="34" charset="0"/>
                <a:cs typeface="Arial" pitchFamily="34" charset="0"/>
              </a:rPr>
              <a:t>اعتبرت شبيهة بالحيوانات؛ لأنها تستهلك مخلوقات أخرى في غذائها.</a:t>
            </a:r>
          </a:p>
        </p:txBody>
      </p:sp>
      <p:sp>
        <p:nvSpPr>
          <p:cNvPr id="33" name="Rectangle 11"/>
          <p:cNvSpPr>
            <a:spLocks noChangeArrowheads="1"/>
          </p:cNvSpPr>
          <p:nvPr/>
        </p:nvSpPr>
        <p:spPr bwMode="auto">
          <a:xfrm>
            <a:off x="2500313" y="5391150"/>
            <a:ext cx="2571750" cy="1323975"/>
          </a:xfrm>
          <a:prstGeom prst="rect">
            <a:avLst/>
          </a:prstGeom>
          <a:noFill/>
          <a:ln w="9525">
            <a:noFill/>
            <a:miter lim="800000"/>
            <a:headEnd/>
            <a:tailEnd/>
          </a:ln>
        </p:spPr>
        <p:txBody>
          <a:bodyPr>
            <a:spAutoFit/>
          </a:bodyPr>
          <a:lstStyle/>
          <a:p>
            <a:pPr algn="ctr">
              <a:buFont typeface="Arial" pitchFamily="34" charset="0"/>
              <a:buChar char="•"/>
              <a:defRPr/>
            </a:pPr>
            <a:r>
              <a:rPr lang="ar-EG" sz="2000" b="1" dirty="0">
                <a:solidFill>
                  <a:schemeClr val="accent6">
                    <a:lumMod val="50000"/>
                  </a:schemeClr>
                </a:solidFill>
                <a:latin typeface="Calibri" pitchFamily="34" charset="0"/>
                <a:cs typeface="Arial" pitchFamily="34" charset="0"/>
              </a:rPr>
              <a:t>اعتبرت شبيهة بالنباتات؛ لأنها تصنع غذاءها بنفسها عن طريق عملية البناء الضوئي.</a:t>
            </a:r>
          </a:p>
        </p:txBody>
      </p:sp>
      <p:sp>
        <p:nvSpPr>
          <p:cNvPr id="34" name="Rectangle 5"/>
          <p:cNvSpPr>
            <a:spLocks noChangeArrowheads="1"/>
          </p:cNvSpPr>
          <p:nvPr/>
        </p:nvSpPr>
        <p:spPr bwMode="auto">
          <a:xfrm>
            <a:off x="0" y="5357813"/>
            <a:ext cx="2500313" cy="1292225"/>
          </a:xfrm>
          <a:prstGeom prst="rect">
            <a:avLst/>
          </a:prstGeom>
          <a:noFill/>
          <a:ln w="9525">
            <a:noFill/>
            <a:miter lim="800000"/>
            <a:headEnd/>
            <a:tailEnd/>
          </a:ln>
        </p:spPr>
        <p:txBody>
          <a:bodyPr anchor="ctr">
            <a:spAutoFit/>
          </a:bodyPr>
          <a:lstStyle/>
          <a:p>
            <a:pPr algn="ctr">
              <a:buFont typeface="Arial" pitchFamily="34" charset="0"/>
              <a:buChar char="•"/>
              <a:defRPr/>
            </a:pPr>
            <a:r>
              <a:rPr lang="ar-EG" b="1" dirty="0">
                <a:solidFill>
                  <a:schemeClr val="accent6">
                    <a:lumMod val="50000"/>
                  </a:schemeClr>
                </a:solidFill>
                <a:latin typeface="Arial" pitchFamily="34" charset="0"/>
                <a:cs typeface="Times New Roman" pitchFamily="18" charset="0"/>
              </a:rPr>
              <a:t>اعتبرت شبيهة بالفطريات؛ لأنها تتغذى على المواد العضوية المتحللة، وتمتص الغذاء من خلال جدارها الخلوي. </a:t>
            </a:r>
            <a:endParaRPr lang="ar-EG" sz="2400" b="1" dirty="0">
              <a:solidFill>
                <a:schemeClr val="accent6">
                  <a:lumMod val="50000"/>
                </a:schemeClr>
              </a:solidFill>
              <a:latin typeface="Arial" pitchFamily="34" charset="0"/>
              <a:cs typeface="Arial" pitchFamily="34" charset="0"/>
            </a:endParaRPr>
          </a:p>
        </p:txBody>
      </p:sp>
      <p:sp>
        <p:nvSpPr>
          <p:cNvPr id="35" name="مربع نص 34"/>
          <p:cNvSpPr txBox="1">
            <a:spLocks noChangeArrowheads="1"/>
          </p:cNvSpPr>
          <p:nvPr/>
        </p:nvSpPr>
        <p:spPr bwMode="auto">
          <a:xfrm>
            <a:off x="7429500" y="2143125"/>
            <a:ext cx="1643063" cy="523875"/>
          </a:xfrm>
          <a:prstGeom prst="rect">
            <a:avLst/>
          </a:prstGeom>
          <a:noFill/>
          <a:ln w="9525">
            <a:noFill/>
            <a:miter lim="800000"/>
            <a:headEnd/>
            <a:tailEnd/>
          </a:ln>
        </p:spPr>
        <p:txBody>
          <a:bodyPr>
            <a:spAutoFit/>
          </a:bodyPr>
          <a:lstStyle/>
          <a:p>
            <a:pPr algn="ctr" rtl="0"/>
            <a:r>
              <a:rPr lang="ar-EG" sz="2800" b="1"/>
              <a:t>المجموعة</a:t>
            </a:r>
          </a:p>
        </p:txBody>
      </p:sp>
      <p:sp>
        <p:nvSpPr>
          <p:cNvPr id="36" name="مربع نص 35"/>
          <p:cNvSpPr txBox="1">
            <a:spLocks noChangeArrowheads="1"/>
          </p:cNvSpPr>
          <p:nvPr/>
        </p:nvSpPr>
        <p:spPr bwMode="auto">
          <a:xfrm>
            <a:off x="7429500" y="4119563"/>
            <a:ext cx="1643063" cy="523875"/>
          </a:xfrm>
          <a:prstGeom prst="rect">
            <a:avLst/>
          </a:prstGeom>
          <a:noFill/>
          <a:ln w="9525">
            <a:noFill/>
            <a:miter lim="800000"/>
            <a:headEnd/>
            <a:tailEnd/>
          </a:ln>
        </p:spPr>
        <p:txBody>
          <a:bodyPr>
            <a:spAutoFit/>
          </a:bodyPr>
          <a:lstStyle/>
          <a:p>
            <a:pPr algn="ctr" rtl="0"/>
            <a:r>
              <a:rPr lang="ar-EG" sz="2800" b="1"/>
              <a:t>مثال</a:t>
            </a:r>
          </a:p>
        </p:txBody>
      </p:sp>
      <p:sp>
        <p:nvSpPr>
          <p:cNvPr id="37" name="مربع نص 36"/>
          <p:cNvSpPr txBox="1">
            <a:spLocks noChangeArrowheads="1"/>
          </p:cNvSpPr>
          <p:nvPr/>
        </p:nvSpPr>
        <p:spPr bwMode="auto">
          <a:xfrm>
            <a:off x="7429500" y="5762625"/>
            <a:ext cx="1643063" cy="954088"/>
          </a:xfrm>
          <a:prstGeom prst="rect">
            <a:avLst/>
          </a:prstGeom>
          <a:noFill/>
          <a:ln w="9525">
            <a:noFill/>
            <a:miter lim="800000"/>
            <a:headEnd/>
            <a:tailEnd/>
          </a:ln>
        </p:spPr>
        <p:txBody>
          <a:bodyPr>
            <a:spAutoFit/>
          </a:bodyPr>
          <a:lstStyle/>
          <a:p>
            <a:pPr algn="ctr"/>
            <a:r>
              <a:rPr lang="ar-EG" sz="2800" b="1"/>
              <a:t>الخصائص المميزة </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down)">
                                      <p:cBhvr>
                                        <p:cTn id="7" dur="500"/>
                                        <p:tgtEl>
                                          <p:spTgt spid="604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lick.wav" builtIn="1"/>
                                        </p:tgtEl>
                                      </p:cMediaNode>
                                    </p:audio>
                                  </p:subTnLst>
                                </p:cTn>
                              </p:par>
                              <p:par>
                                <p:cTn id="14" presetID="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lick.wav" builtIn="1"/>
                                        </p:tgtEl>
                                      </p:cMediaNode>
                                    </p:audio>
                                  </p:sub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lick.wav" builtIn="1"/>
                                        </p:tgtEl>
                                      </p:cMediaNode>
                                    </p:audio>
                                  </p:subTnLst>
                                </p:cTn>
                              </p:par>
                              <p:par>
                                <p:cTn id="22" presetID="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lick.wav" builtIn="1"/>
                                        </p:tgtEl>
                                      </p:cMediaNode>
                                    </p:audio>
                                  </p:sub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push.wav" builtIn="1"/>
                                        </p:tgtEl>
                                      </p:cMediaNode>
                                    </p:audio>
                                  </p:sub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push.wav" builtIn="1"/>
                                        </p:tgtEl>
                                      </p:cMediaNode>
                                    </p:audio>
                                  </p:sub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push.wav" builtIn="1"/>
                                        </p:tgtEl>
                                      </p:cMediaNode>
                                    </p:audio>
                                  </p:sub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push.wav" builtIn="1"/>
                                        </p:tgtEl>
                                      </p:cMediaNode>
                                    </p:audio>
                                  </p:sub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checkerboard(across)">
                                      <p:cBhvr>
                                        <p:cTn id="62" dur="500"/>
                                        <p:tgtEl>
                                          <p:spTgt spid="36"/>
                                        </p:tgtEl>
                                      </p:cBhvr>
                                    </p:animEffect>
                                  </p:childTnLst>
                                  <p:subTnLst>
                                    <p:audio>
                                      <p:cMediaNode>
                                        <p:cTn display="0" masterRel="sameClick">
                                          <p:stCondLst>
                                            <p:cond evt="begin" delay="0">
                                              <p:tn val="60"/>
                                            </p:cond>
                                          </p:stCondLst>
                                          <p:endCondLst>
                                            <p:cond evt="onStopAudio" delay="0">
                                              <p:tgtEl>
                                                <p:sldTgt/>
                                              </p:tgtEl>
                                            </p:cond>
                                          </p:endCondLst>
                                        </p:cTn>
                                        <p:tgtEl>
                                          <p:sndTgt r:embed="rId5" name="wind.wav"/>
                                        </p:tgtEl>
                                      </p:cMediaNode>
                                    </p:audio>
                                  </p:sub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heckerboard(across)">
                                      <p:cBhvr>
                                        <p:cTn id="67" dur="500"/>
                                        <p:tgtEl>
                                          <p:spTgt spid="26"/>
                                        </p:tgtEl>
                                      </p:cBhvr>
                                    </p:animEffect>
                                  </p:childTnLst>
                                  <p:subTnLst>
                                    <p:audio>
                                      <p:cMediaNode>
                                        <p:cTn display="0" masterRel="sameClick">
                                          <p:stCondLst>
                                            <p:cond evt="begin" delay="0">
                                              <p:tn val="65"/>
                                            </p:cond>
                                          </p:stCondLst>
                                          <p:endCondLst>
                                            <p:cond evt="onStopAudio" delay="0">
                                              <p:tgtEl>
                                                <p:sldTgt/>
                                              </p:tgtEl>
                                            </p:cond>
                                          </p:endCondLst>
                                        </p:cTn>
                                        <p:tgtEl>
                                          <p:sndTgt r:embed="rId5" name="wind.wav"/>
                                        </p:tgtEl>
                                      </p:cMediaNode>
                                    </p:audio>
                                  </p:subTnLst>
                                </p:cTn>
                              </p:par>
                              <p:par>
                                <p:cTn id="68" presetID="5" presetClass="entr" presetSubtype="1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checkerboard(across)">
                                      <p:cBhvr>
                                        <p:cTn id="70" dur="500"/>
                                        <p:tgtEl>
                                          <p:spTgt spid="29"/>
                                        </p:tgtEl>
                                      </p:cBhvr>
                                    </p:animEffect>
                                  </p:childTnLst>
                                  <p:subTnLst>
                                    <p:audio>
                                      <p:cMediaNode>
                                        <p:cTn display="0" masterRel="sameClick">
                                          <p:stCondLst>
                                            <p:cond evt="begin" delay="0">
                                              <p:tn val="68"/>
                                            </p:cond>
                                          </p:stCondLst>
                                          <p:endCondLst>
                                            <p:cond evt="onStopAudio" delay="0">
                                              <p:tgtEl>
                                                <p:sldTgt/>
                                              </p:tgtEl>
                                            </p:cond>
                                          </p:endCondLst>
                                        </p:cTn>
                                        <p:tgtEl>
                                          <p:sndTgt r:embed="rId5" name="wind.wav"/>
                                        </p:tgtEl>
                                      </p:cMediaNode>
                                    </p:audio>
                                  </p:sub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checkerboard(across)">
                                      <p:cBhvr>
                                        <p:cTn id="75" dur="500"/>
                                        <p:tgtEl>
                                          <p:spTgt spid="27"/>
                                        </p:tgtEl>
                                      </p:cBhvr>
                                    </p:animEffect>
                                  </p:childTnLst>
                                  <p:subTnLst>
                                    <p:audio>
                                      <p:cMediaNode>
                                        <p:cTn display="0" masterRel="sameClick">
                                          <p:stCondLst>
                                            <p:cond evt="begin" delay="0">
                                              <p:tn val="73"/>
                                            </p:cond>
                                          </p:stCondLst>
                                          <p:endCondLst>
                                            <p:cond evt="onStopAudio" delay="0">
                                              <p:tgtEl>
                                                <p:sldTgt/>
                                              </p:tgtEl>
                                            </p:cond>
                                          </p:endCondLst>
                                        </p:cTn>
                                        <p:tgtEl>
                                          <p:sndTgt r:embed="rId5" name="wind.wav"/>
                                        </p:tgtEl>
                                      </p:cMediaNode>
                                    </p:audio>
                                  </p:subTnLst>
                                </p:cTn>
                              </p:par>
                              <p:par>
                                <p:cTn id="76" presetID="5" presetClass="entr" presetSubtype="1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checkerboard(across)">
                                      <p:cBhvr>
                                        <p:cTn id="78" dur="500"/>
                                        <p:tgtEl>
                                          <p:spTgt spid="30"/>
                                        </p:tgtEl>
                                      </p:cBhvr>
                                    </p:animEffect>
                                  </p:childTnLst>
                                  <p:subTnLst>
                                    <p:audio>
                                      <p:cMediaNode>
                                        <p:cTn display="0" masterRel="sameClick">
                                          <p:stCondLst>
                                            <p:cond evt="begin" delay="0">
                                              <p:tn val="76"/>
                                            </p:cond>
                                          </p:stCondLst>
                                          <p:endCondLst>
                                            <p:cond evt="onStopAudio" delay="0">
                                              <p:tgtEl>
                                                <p:sldTgt/>
                                              </p:tgtEl>
                                            </p:cond>
                                          </p:endCondLst>
                                        </p:cTn>
                                        <p:tgtEl>
                                          <p:sndTgt r:embed="rId5" name="wind.wav"/>
                                        </p:tgtEl>
                                      </p:cMediaNode>
                                    </p:audio>
                                  </p:subTnLst>
                                </p:cTn>
                              </p:par>
                            </p:childTnLst>
                          </p:cTn>
                        </p:par>
                      </p:childTnLst>
                    </p:cTn>
                  </p:par>
                  <p:par>
                    <p:cTn id="79" fill="hold">
                      <p:stCondLst>
                        <p:cond delay="indefinite"/>
                      </p:stCondLst>
                      <p:childTnLst>
                        <p:par>
                          <p:cTn id="80" fill="hold">
                            <p:stCondLst>
                              <p:cond delay="0"/>
                            </p:stCondLst>
                            <p:childTnLst>
                              <p:par>
                                <p:cTn id="81" presetID="5" presetClass="entr" presetSubtype="1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checkerboard(across)">
                                      <p:cBhvr>
                                        <p:cTn id="83" dur="500"/>
                                        <p:tgtEl>
                                          <p:spTgt spid="28"/>
                                        </p:tgtEl>
                                      </p:cBhvr>
                                    </p:animEffect>
                                  </p:childTnLst>
                                  <p:subTnLst>
                                    <p:audio>
                                      <p:cMediaNode>
                                        <p:cTn display="0" masterRel="sameClick">
                                          <p:stCondLst>
                                            <p:cond evt="begin" delay="0">
                                              <p:tn val="81"/>
                                            </p:cond>
                                          </p:stCondLst>
                                          <p:endCondLst>
                                            <p:cond evt="onStopAudio" delay="0">
                                              <p:tgtEl>
                                                <p:sldTgt/>
                                              </p:tgtEl>
                                            </p:cond>
                                          </p:endCondLst>
                                        </p:cTn>
                                        <p:tgtEl>
                                          <p:sndTgt r:embed="rId5" name="wind.wav"/>
                                        </p:tgtEl>
                                      </p:cMediaNode>
                                    </p:audio>
                                  </p:subTnLst>
                                </p:cTn>
                              </p:par>
                              <p:par>
                                <p:cTn id="84" presetID="5" presetClass="entr" presetSubtype="1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checkerboard(across)">
                                      <p:cBhvr>
                                        <p:cTn id="86" dur="500"/>
                                        <p:tgtEl>
                                          <p:spTgt spid="31"/>
                                        </p:tgtEl>
                                      </p:cBhvr>
                                    </p:animEffect>
                                  </p:childTnLst>
                                  <p:subTnLst>
                                    <p:audio>
                                      <p:cMediaNode>
                                        <p:cTn display="0" masterRel="sameClick">
                                          <p:stCondLst>
                                            <p:cond evt="begin" delay="0">
                                              <p:tn val="84"/>
                                            </p:cond>
                                          </p:stCondLst>
                                          <p:endCondLst>
                                            <p:cond evt="onStopAudio" delay="0">
                                              <p:tgtEl>
                                                <p:sldTgt/>
                                              </p:tgtEl>
                                            </p:cond>
                                          </p:endCondLst>
                                        </p:cTn>
                                        <p:tgtEl>
                                          <p:sndTgt r:embed="rId5" name="wind.wav"/>
                                        </p:tgtEl>
                                      </p:cMediaNode>
                                    </p:audio>
                                  </p:sub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dissolve">
                                      <p:cBhvr>
                                        <p:cTn id="91" dur="500"/>
                                        <p:tgtEl>
                                          <p:spTgt spid="37"/>
                                        </p:tgtEl>
                                      </p:cBhvr>
                                    </p:animEffect>
                                  </p:childTnLst>
                                  <p:subTnLst>
                                    <p:audio>
                                      <p:cMediaNode>
                                        <p:cTn display="0" masterRel="sameClick">
                                          <p:stCondLst>
                                            <p:cond evt="begin" delay="0">
                                              <p:tn val="89"/>
                                            </p:cond>
                                          </p:stCondLst>
                                          <p:endCondLst>
                                            <p:cond evt="onStopAudio" delay="0">
                                              <p:tgtEl>
                                                <p:sldTgt/>
                                              </p:tgtEl>
                                            </p:cond>
                                          </p:endCondLst>
                                        </p:cTn>
                                        <p:tgtEl>
                                          <p:sndTgt r:embed="rId6" name="coin.wav"/>
                                        </p:tgtEl>
                                      </p:cMediaNode>
                                    </p:audio>
                                  </p:sub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dissolve">
                                      <p:cBhvr>
                                        <p:cTn id="96" dur="500"/>
                                        <p:tgtEl>
                                          <p:spTgt spid="32"/>
                                        </p:tgtEl>
                                      </p:cBhvr>
                                    </p:animEffect>
                                  </p:childTnLst>
                                  <p:subTnLst>
                                    <p:audio>
                                      <p:cMediaNode>
                                        <p:cTn display="0" masterRel="sameClick">
                                          <p:stCondLst>
                                            <p:cond evt="begin" delay="0">
                                              <p:tn val="94"/>
                                            </p:cond>
                                          </p:stCondLst>
                                          <p:endCondLst>
                                            <p:cond evt="onStopAudio" delay="0">
                                              <p:tgtEl>
                                                <p:sldTgt/>
                                              </p:tgtEl>
                                            </p:cond>
                                          </p:endCondLst>
                                        </p:cTn>
                                        <p:tgtEl>
                                          <p:sndTgt r:embed="rId6" name="coin.wav"/>
                                        </p:tgtEl>
                                      </p:cMediaNode>
                                    </p:audio>
                                  </p:sub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dissolve">
                                      <p:cBhvr>
                                        <p:cTn id="101" dur="500"/>
                                        <p:tgtEl>
                                          <p:spTgt spid="33"/>
                                        </p:tgtEl>
                                      </p:cBhvr>
                                    </p:animEffect>
                                  </p:childTnLst>
                                  <p:subTnLst>
                                    <p:audio>
                                      <p:cMediaNode>
                                        <p:cTn display="0" masterRel="sameClick">
                                          <p:stCondLst>
                                            <p:cond evt="begin" delay="0">
                                              <p:tn val="99"/>
                                            </p:cond>
                                          </p:stCondLst>
                                          <p:endCondLst>
                                            <p:cond evt="onStopAudio" delay="0">
                                              <p:tgtEl>
                                                <p:sldTgt/>
                                              </p:tgtEl>
                                            </p:cond>
                                          </p:endCondLst>
                                        </p:cTn>
                                        <p:tgtEl>
                                          <p:sndTgt r:embed="rId6" name="coin.wav"/>
                                        </p:tgtEl>
                                      </p:cMediaNode>
                                    </p:audio>
                                  </p:sub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dissolve">
                                      <p:cBhvr>
                                        <p:cTn id="106" dur="500"/>
                                        <p:tgtEl>
                                          <p:spTgt spid="34"/>
                                        </p:tgtEl>
                                      </p:cBhvr>
                                    </p:animEffect>
                                  </p:childTnLst>
                                  <p:subTnLst>
                                    <p:audio>
                                      <p:cMediaNode>
                                        <p:cTn display="0" masterRel="sameClick">
                                          <p:stCondLst>
                                            <p:cond evt="begin" delay="0">
                                              <p:tn val="104"/>
                                            </p:cond>
                                          </p:stCondLst>
                                          <p:endCondLst>
                                            <p:cond evt="onStopAudio" delay="0">
                                              <p:tgtEl>
                                                <p:sldTgt/>
                                              </p:tgtEl>
                                            </p:cond>
                                          </p:endCondLst>
                                        </p:cTn>
                                        <p:tgtEl>
                                          <p:sndTgt r:embed="rId6"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animBg="1"/>
      <p:bldP spid="20" grpId="0"/>
      <p:bldP spid="21" grpId="0"/>
      <p:bldP spid="22" grpId="0"/>
      <p:bldP spid="23" grpId="0"/>
      <p:bldP spid="24" grpId="0"/>
      <p:bldP spid="25" grpId="0"/>
      <p:bldP spid="29" grpId="0"/>
      <p:bldP spid="30" grpId="0"/>
      <p:bldP spid="31" grpId="0"/>
      <p:bldP spid="32" grpId="0"/>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714625" y="130175"/>
            <a:ext cx="485775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الجدول 4-1: الطلائعيات </a:t>
            </a:r>
          </a:p>
        </p:txBody>
      </p:sp>
      <p:graphicFrame>
        <p:nvGraphicFramePr>
          <p:cNvPr id="19" name="جدول 18"/>
          <p:cNvGraphicFramePr>
            <a:graphicFrameLocks noGrp="1"/>
          </p:cNvGraphicFramePr>
          <p:nvPr/>
        </p:nvGraphicFramePr>
        <p:xfrm>
          <a:off x="0" y="1071563"/>
          <a:ext cx="9144000" cy="5786454"/>
        </p:xfrm>
        <a:graphic>
          <a:graphicData uri="http://schemas.openxmlformats.org/drawingml/2006/table">
            <a:tbl>
              <a:tblPr rtl="1" firstRow="1" bandRow="1">
                <a:tableStyleId>{5C22544A-7EE6-4342-B048-85BDC9FD1C3A}</a:tableStyleId>
              </a:tblPr>
              <a:tblGrid>
                <a:gridCol w="1829740"/>
                <a:gridCol w="2285984"/>
                <a:gridCol w="2526566"/>
                <a:gridCol w="2501710"/>
              </a:tblGrid>
              <a:tr h="776031">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67507">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71458">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71458">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9246" name="مربع نص 19"/>
          <p:cNvSpPr txBox="1">
            <a:spLocks noChangeArrowheads="1"/>
          </p:cNvSpPr>
          <p:nvPr/>
        </p:nvSpPr>
        <p:spPr bwMode="auto">
          <a:xfrm>
            <a:off x="5000625" y="1071563"/>
            <a:ext cx="2286000" cy="830262"/>
          </a:xfrm>
          <a:prstGeom prst="rect">
            <a:avLst/>
          </a:prstGeom>
          <a:noFill/>
          <a:ln w="9525">
            <a:noFill/>
            <a:miter lim="800000"/>
            <a:headEnd/>
            <a:tailEnd/>
          </a:ln>
        </p:spPr>
        <p:txBody>
          <a:bodyPr>
            <a:spAutoFit/>
          </a:bodyPr>
          <a:lstStyle/>
          <a:p>
            <a:pPr algn="ctr"/>
            <a:r>
              <a:rPr lang="ar-EG" sz="2400" b="1">
                <a:solidFill>
                  <a:srgbClr val="002060"/>
                </a:solidFill>
              </a:rPr>
              <a:t>الطلائعيات الشبيهة بالحيوانات (الأوليات)</a:t>
            </a:r>
          </a:p>
        </p:txBody>
      </p:sp>
      <p:sp>
        <p:nvSpPr>
          <p:cNvPr id="9247" name="مربع نص 20"/>
          <p:cNvSpPr txBox="1">
            <a:spLocks noChangeArrowheads="1"/>
          </p:cNvSpPr>
          <p:nvPr/>
        </p:nvSpPr>
        <p:spPr bwMode="auto">
          <a:xfrm>
            <a:off x="2643188" y="1071563"/>
            <a:ext cx="2286000" cy="830262"/>
          </a:xfrm>
          <a:prstGeom prst="rect">
            <a:avLst/>
          </a:prstGeom>
          <a:noFill/>
          <a:ln w="9525">
            <a:noFill/>
            <a:miter lim="800000"/>
            <a:headEnd/>
            <a:tailEnd/>
          </a:ln>
        </p:spPr>
        <p:txBody>
          <a:bodyPr>
            <a:spAutoFit/>
          </a:bodyPr>
          <a:lstStyle/>
          <a:p>
            <a:pPr algn="ctr"/>
            <a:r>
              <a:rPr lang="ar-EG" sz="2400" b="1">
                <a:solidFill>
                  <a:srgbClr val="002060"/>
                </a:solidFill>
              </a:rPr>
              <a:t>الطلائعيات الشبيهة بالحيوانات (الأوليات)</a:t>
            </a:r>
          </a:p>
        </p:txBody>
      </p:sp>
      <p:sp>
        <p:nvSpPr>
          <p:cNvPr id="9248" name="مربع نص 21"/>
          <p:cNvSpPr txBox="1">
            <a:spLocks noChangeArrowheads="1"/>
          </p:cNvSpPr>
          <p:nvPr/>
        </p:nvSpPr>
        <p:spPr bwMode="auto">
          <a:xfrm>
            <a:off x="142875" y="1071563"/>
            <a:ext cx="2286000" cy="830262"/>
          </a:xfrm>
          <a:prstGeom prst="rect">
            <a:avLst/>
          </a:prstGeom>
          <a:noFill/>
          <a:ln w="9525">
            <a:noFill/>
            <a:miter lim="800000"/>
            <a:headEnd/>
            <a:tailEnd/>
          </a:ln>
        </p:spPr>
        <p:txBody>
          <a:bodyPr>
            <a:spAutoFit/>
          </a:bodyPr>
          <a:lstStyle/>
          <a:p>
            <a:pPr algn="ctr"/>
            <a:r>
              <a:rPr lang="ar-EG" sz="2400" b="1">
                <a:solidFill>
                  <a:srgbClr val="002060"/>
                </a:solidFill>
              </a:rPr>
              <a:t>الطلائعيات الشبيهة بالحيوانات (الأوليات)</a:t>
            </a:r>
          </a:p>
        </p:txBody>
      </p:sp>
      <p:sp>
        <p:nvSpPr>
          <p:cNvPr id="9249" name="مربع نص 22"/>
          <p:cNvSpPr txBox="1">
            <a:spLocks noChangeArrowheads="1"/>
          </p:cNvSpPr>
          <p:nvPr/>
        </p:nvSpPr>
        <p:spPr bwMode="auto">
          <a:xfrm>
            <a:off x="5000625" y="1884363"/>
            <a:ext cx="2286000" cy="1200150"/>
          </a:xfrm>
          <a:prstGeom prst="rect">
            <a:avLst/>
          </a:prstGeom>
          <a:noFill/>
          <a:ln w="9525">
            <a:noFill/>
            <a:miter lim="800000"/>
            <a:headEnd/>
            <a:tailEnd/>
          </a:ln>
        </p:spPr>
        <p:txBody>
          <a:bodyPr>
            <a:spAutoFit/>
          </a:bodyPr>
          <a:lstStyle/>
          <a:p>
            <a:pPr algn="ctr"/>
            <a:r>
              <a:rPr lang="ar-EG" sz="2400" b="1">
                <a:solidFill>
                  <a:srgbClr val="0066FF"/>
                </a:solidFill>
                <a:latin typeface="Calibri" pitchFamily="34" charset="0"/>
              </a:rPr>
              <a:t>الهدبيات،وااللحميات، والبوغيات، والسوطيات</a:t>
            </a:r>
          </a:p>
        </p:txBody>
      </p:sp>
      <p:sp>
        <p:nvSpPr>
          <p:cNvPr id="9250" name="مربع نص 23"/>
          <p:cNvSpPr txBox="1">
            <a:spLocks noChangeArrowheads="1"/>
          </p:cNvSpPr>
          <p:nvPr/>
        </p:nvSpPr>
        <p:spPr bwMode="auto">
          <a:xfrm>
            <a:off x="2571750" y="1884363"/>
            <a:ext cx="2428875" cy="1938337"/>
          </a:xfrm>
          <a:prstGeom prst="rect">
            <a:avLst/>
          </a:prstGeom>
          <a:noFill/>
          <a:ln w="9525">
            <a:noFill/>
            <a:miter lim="800000"/>
            <a:headEnd/>
            <a:tailEnd/>
          </a:ln>
        </p:spPr>
        <p:txBody>
          <a:bodyPr>
            <a:spAutoFit/>
          </a:bodyPr>
          <a:lstStyle/>
          <a:p>
            <a:pPr algn="ctr"/>
            <a:r>
              <a:rPr lang="ar-EG" sz="2000" b="1">
                <a:solidFill>
                  <a:srgbClr val="0066FF"/>
                </a:solidFill>
                <a:latin typeface="Calibri" pitchFamily="34" charset="0"/>
              </a:rPr>
              <a:t>اليوجلينات، الدياتومات، السوطيات الدوارة، الطحالب الخضراء، والحمراء، والبنية، والصفراء المخضرة، والبنية الذهبية</a:t>
            </a:r>
          </a:p>
        </p:txBody>
      </p:sp>
      <p:sp>
        <p:nvSpPr>
          <p:cNvPr id="9251" name="مربع نص 24"/>
          <p:cNvSpPr txBox="1">
            <a:spLocks noChangeArrowheads="1"/>
          </p:cNvSpPr>
          <p:nvPr/>
        </p:nvSpPr>
        <p:spPr bwMode="auto">
          <a:xfrm>
            <a:off x="142875" y="1884363"/>
            <a:ext cx="2286000" cy="1200150"/>
          </a:xfrm>
          <a:prstGeom prst="rect">
            <a:avLst/>
          </a:prstGeom>
          <a:noFill/>
          <a:ln w="9525">
            <a:noFill/>
            <a:miter lim="800000"/>
            <a:headEnd/>
            <a:tailEnd/>
          </a:ln>
        </p:spPr>
        <p:txBody>
          <a:bodyPr>
            <a:spAutoFit/>
          </a:bodyPr>
          <a:lstStyle/>
          <a:p>
            <a:pPr algn="ctr"/>
            <a:r>
              <a:rPr lang="ar-EG" sz="2400" b="1">
                <a:solidFill>
                  <a:srgbClr val="0066FF"/>
                </a:solidFill>
                <a:latin typeface="Calibri" pitchFamily="34" charset="0"/>
              </a:rPr>
              <a:t>الفريات الغروية، الفطريات المائية البياض الزغبي</a:t>
            </a:r>
          </a:p>
        </p:txBody>
      </p:sp>
      <p:pic>
        <p:nvPicPr>
          <p:cNvPr id="9252" name="Picture 2"/>
          <p:cNvPicPr>
            <a:picLocks noChangeAspect="1" noChangeArrowheads="1"/>
          </p:cNvPicPr>
          <p:nvPr/>
        </p:nvPicPr>
        <p:blipFill>
          <a:blip r:embed="rId4"/>
          <a:srcRect/>
          <a:stretch>
            <a:fillRect/>
          </a:stretch>
        </p:blipFill>
        <p:spPr bwMode="auto">
          <a:xfrm>
            <a:off x="5110163" y="3714750"/>
            <a:ext cx="2176462" cy="1571625"/>
          </a:xfrm>
          <a:prstGeom prst="rect">
            <a:avLst/>
          </a:prstGeom>
          <a:noFill/>
          <a:ln w="9525">
            <a:noFill/>
            <a:miter lim="800000"/>
            <a:headEnd/>
            <a:tailEnd/>
          </a:ln>
        </p:spPr>
      </p:pic>
      <p:pic>
        <p:nvPicPr>
          <p:cNvPr id="9253" name="Picture 3"/>
          <p:cNvPicPr>
            <a:picLocks noChangeAspect="1" noChangeArrowheads="1"/>
          </p:cNvPicPr>
          <p:nvPr/>
        </p:nvPicPr>
        <p:blipFill>
          <a:blip r:embed="rId5"/>
          <a:srcRect/>
          <a:stretch>
            <a:fillRect/>
          </a:stretch>
        </p:blipFill>
        <p:spPr bwMode="auto">
          <a:xfrm>
            <a:off x="2500313" y="3786188"/>
            <a:ext cx="2605087" cy="1428750"/>
          </a:xfrm>
          <a:prstGeom prst="rect">
            <a:avLst/>
          </a:prstGeom>
          <a:noFill/>
          <a:ln w="9525">
            <a:noFill/>
            <a:miter lim="800000"/>
            <a:headEnd/>
            <a:tailEnd/>
          </a:ln>
        </p:spPr>
      </p:pic>
      <p:pic>
        <p:nvPicPr>
          <p:cNvPr id="9254" name="Picture 4"/>
          <p:cNvPicPr>
            <a:picLocks noChangeAspect="1" noChangeArrowheads="1"/>
          </p:cNvPicPr>
          <p:nvPr/>
        </p:nvPicPr>
        <p:blipFill>
          <a:blip r:embed="rId6"/>
          <a:srcRect/>
          <a:stretch>
            <a:fillRect/>
          </a:stretch>
        </p:blipFill>
        <p:spPr bwMode="auto">
          <a:xfrm>
            <a:off x="71438" y="3786188"/>
            <a:ext cx="2357437" cy="1357312"/>
          </a:xfrm>
          <a:prstGeom prst="rect">
            <a:avLst/>
          </a:prstGeom>
          <a:noFill/>
          <a:ln w="9525">
            <a:noFill/>
            <a:miter lim="800000"/>
            <a:headEnd/>
            <a:tailEnd/>
          </a:ln>
        </p:spPr>
      </p:pic>
      <p:sp>
        <p:nvSpPr>
          <p:cNvPr id="9255" name="Rectangle 4"/>
          <p:cNvSpPr>
            <a:spLocks noChangeArrowheads="1"/>
          </p:cNvSpPr>
          <p:nvPr/>
        </p:nvSpPr>
        <p:spPr bwMode="auto">
          <a:xfrm>
            <a:off x="5929313" y="3786188"/>
            <a:ext cx="1179512" cy="400050"/>
          </a:xfrm>
          <a:prstGeom prst="rect">
            <a:avLst/>
          </a:prstGeom>
          <a:noFill/>
          <a:ln w="9525">
            <a:noFill/>
            <a:miter lim="800000"/>
            <a:headEnd/>
            <a:tailEnd/>
          </a:ln>
        </p:spPr>
        <p:txBody>
          <a:bodyPr>
            <a:spAutoFit/>
          </a:bodyPr>
          <a:lstStyle/>
          <a:p>
            <a:pPr algn="ctr"/>
            <a:r>
              <a:rPr lang="ar-EG" sz="2000" b="1">
                <a:latin typeface="Calibri" pitchFamily="34" charset="0"/>
              </a:rPr>
              <a:t>الأميبا</a:t>
            </a:r>
          </a:p>
        </p:txBody>
      </p:sp>
      <p:sp>
        <p:nvSpPr>
          <p:cNvPr id="9256" name="Rectangle 4"/>
          <p:cNvSpPr>
            <a:spLocks noChangeArrowheads="1"/>
          </p:cNvSpPr>
          <p:nvPr/>
        </p:nvSpPr>
        <p:spPr bwMode="auto">
          <a:xfrm>
            <a:off x="2500313" y="3786188"/>
            <a:ext cx="1812925" cy="400050"/>
          </a:xfrm>
          <a:prstGeom prst="rect">
            <a:avLst/>
          </a:prstGeom>
          <a:noFill/>
          <a:ln w="9525">
            <a:noFill/>
            <a:miter lim="800000"/>
            <a:headEnd/>
            <a:tailEnd/>
          </a:ln>
        </p:spPr>
        <p:txBody>
          <a:bodyPr>
            <a:spAutoFit/>
          </a:bodyPr>
          <a:lstStyle/>
          <a:p>
            <a:pPr algn="ctr"/>
            <a:r>
              <a:rPr lang="ar-EG" sz="2000" b="1">
                <a:solidFill>
                  <a:schemeClr val="bg1"/>
                </a:solidFill>
                <a:latin typeface="Calibri" pitchFamily="34" charset="0"/>
              </a:rPr>
              <a:t>الكلب العملاق</a:t>
            </a:r>
          </a:p>
        </p:txBody>
      </p:sp>
      <p:sp>
        <p:nvSpPr>
          <p:cNvPr id="9257" name="Rectangle 4"/>
          <p:cNvSpPr>
            <a:spLocks noChangeArrowheads="1"/>
          </p:cNvSpPr>
          <p:nvPr/>
        </p:nvSpPr>
        <p:spPr bwMode="auto">
          <a:xfrm>
            <a:off x="0" y="3929063"/>
            <a:ext cx="2176463" cy="400050"/>
          </a:xfrm>
          <a:prstGeom prst="rect">
            <a:avLst/>
          </a:prstGeom>
          <a:noFill/>
          <a:ln w="9525">
            <a:noFill/>
            <a:miter lim="800000"/>
            <a:headEnd/>
            <a:tailEnd/>
          </a:ln>
        </p:spPr>
        <p:txBody>
          <a:bodyPr>
            <a:spAutoFit/>
          </a:bodyPr>
          <a:lstStyle/>
          <a:p>
            <a:pPr algn="ctr"/>
            <a:r>
              <a:rPr lang="ar-EG" sz="2000" b="1">
                <a:solidFill>
                  <a:schemeClr val="bg1"/>
                </a:solidFill>
                <a:latin typeface="Calibri" pitchFamily="34" charset="0"/>
              </a:rPr>
              <a:t>الفطر المائي</a:t>
            </a:r>
          </a:p>
        </p:txBody>
      </p:sp>
      <p:sp>
        <p:nvSpPr>
          <p:cNvPr id="32" name="Rectangle 10"/>
          <p:cNvSpPr>
            <a:spLocks noChangeArrowheads="1"/>
          </p:cNvSpPr>
          <p:nvPr/>
        </p:nvSpPr>
        <p:spPr bwMode="auto">
          <a:xfrm>
            <a:off x="5000625" y="5715000"/>
            <a:ext cx="2357438" cy="461963"/>
          </a:xfrm>
          <a:prstGeom prst="rect">
            <a:avLst/>
          </a:prstGeom>
          <a:noFill/>
          <a:ln w="9525">
            <a:noFill/>
            <a:miter lim="800000"/>
            <a:headEnd/>
            <a:tailEnd/>
          </a:ln>
        </p:spPr>
        <p:txBody>
          <a:bodyPr>
            <a:spAutoFit/>
          </a:bodyPr>
          <a:lstStyle/>
          <a:p>
            <a:pPr algn="ctr">
              <a:buFont typeface="Arial" pitchFamily="34" charset="0"/>
              <a:buChar char="•"/>
              <a:defRPr/>
            </a:pPr>
            <a:r>
              <a:rPr lang="ar-EG" sz="2400" b="1" dirty="0">
                <a:solidFill>
                  <a:schemeClr val="accent6">
                    <a:lumMod val="50000"/>
                  </a:schemeClr>
                </a:solidFill>
                <a:latin typeface="Calibri" pitchFamily="34" charset="0"/>
                <a:cs typeface="Arial" pitchFamily="34" charset="0"/>
              </a:rPr>
              <a:t>بعضها طفيلي.</a:t>
            </a:r>
          </a:p>
        </p:txBody>
      </p:sp>
      <p:sp>
        <p:nvSpPr>
          <p:cNvPr id="33" name="Rectangle 11"/>
          <p:cNvSpPr>
            <a:spLocks noChangeArrowheads="1"/>
          </p:cNvSpPr>
          <p:nvPr/>
        </p:nvSpPr>
        <p:spPr bwMode="auto">
          <a:xfrm>
            <a:off x="2500313" y="5391150"/>
            <a:ext cx="2571750" cy="1323975"/>
          </a:xfrm>
          <a:prstGeom prst="rect">
            <a:avLst/>
          </a:prstGeom>
          <a:noFill/>
          <a:ln w="9525">
            <a:noFill/>
            <a:miter lim="800000"/>
            <a:headEnd/>
            <a:tailEnd/>
          </a:ln>
        </p:spPr>
        <p:txBody>
          <a:bodyPr>
            <a:spAutoFit/>
          </a:bodyPr>
          <a:lstStyle/>
          <a:p>
            <a:pPr algn="ctr">
              <a:buFont typeface="Arial" pitchFamily="34" charset="0"/>
              <a:buChar char="•"/>
              <a:defRPr/>
            </a:pPr>
            <a:r>
              <a:rPr lang="ar-EG" sz="2000" b="1" dirty="0">
                <a:solidFill>
                  <a:schemeClr val="accent6">
                    <a:lumMod val="50000"/>
                  </a:schemeClr>
                </a:solidFill>
                <a:latin typeface="Calibri" pitchFamily="34" charset="0"/>
                <a:cs typeface="Arial" pitchFamily="34" charset="0"/>
              </a:rPr>
              <a:t>يستهلك بعضها مخلوقات أخرى في طعامه أو يعيش طفيلًّياً عندما لا يتوافر الضوء اللازم لعملية البناء الضوئي. </a:t>
            </a:r>
          </a:p>
        </p:txBody>
      </p:sp>
      <p:sp>
        <p:nvSpPr>
          <p:cNvPr id="34" name="Rectangle 5"/>
          <p:cNvSpPr>
            <a:spLocks noChangeArrowheads="1"/>
          </p:cNvSpPr>
          <p:nvPr/>
        </p:nvSpPr>
        <p:spPr bwMode="auto">
          <a:xfrm>
            <a:off x="0" y="5286375"/>
            <a:ext cx="2500313" cy="1570038"/>
          </a:xfrm>
          <a:prstGeom prst="rect">
            <a:avLst/>
          </a:prstGeom>
          <a:noFill/>
          <a:ln w="9525">
            <a:noFill/>
            <a:miter lim="800000"/>
            <a:headEnd/>
            <a:tailEnd/>
          </a:ln>
        </p:spPr>
        <p:txBody>
          <a:bodyPr anchor="ctr">
            <a:spAutoFit/>
          </a:bodyPr>
          <a:lstStyle/>
          <a:p>
            <a:pPr algn="ctr">
              <a:buFont typeface="Arial" pitchFamily="34" charset="0"/>
              <a:buChar char="•"/>
              <a:defRPr/>
            </a:pPr>
            <a:r>
              <a:rPr lang="ar-EG" sz="2400" b="1" dirty="0">
                <a:solidFill>
                  <a:schemeClr val="accent6">
                    <a:lumMod val="50000"/>
                  </a:schemeClr>
                </a:solidFill>
                <a:latin typeface="Calibri" pitchFamily="34" charset="0"/>
                <a:cs typeface="Arial" pitchFamily="34" charset="0"/>
              </a:rPr>
              <a:t>تستهلك بعض الفطريات الغروية مخلوقات أخرى، كما أن بعضها طفيلي.</a:t>
            </a:r>
            <a:endParaRPr lang="ar-EG" sz="3200" b="1" dirty="0">
              <a:solidFill>
                <a:schemeClr val="accent6">
                  <a:lumMod val="50000"/>
                </a:schemeClr>
              </a:solidFill>
              <a:latin typeface="Arial" pitchFamily="34" charset="0"/>
              <a:cs typeface="Arial" pitchFamily="34" charset="0"/>
            </a:endParaRPr>
          </a:p>
        </p:txBody>
      </p:sp>
      <p:sp>
        <p:nvSpPr>
          <p:cNvPr id="9261" name="مربع نص 34"/>
          <p:cNvSpPr txBox="1">
            <a:spLocks noChangeArrowheads="1"/>
          </p:cNvSpPr>
          <p:nvPr/>
        </p:nvSpPr>
        <p:spPr bwMode="auto">
          <a:xfrm>
            <a:off x="7429500" y="2143125"/>
            <a:ext cx="1643063" cy="523875"/>
          </a:xfrm>
          <a:prstGeom prst="rect">
            <a:avLst/>
          </a:prstGeom>
          <a:noFill/>
          <a:ln w="9525">
            <a:noFill/>
            <a:miter lim="800000"/>
            <a:headEnd/>
            <a:tailEnd/>
          </a:ln>
        </p:spPr>
        <p:txBody>
          <a:bodyPr>
            <a:spAutoFit/>
          </a:bodyPr>
          <a:lstStyle/>
          <a:p>
            <a:pPr algn="ctr" rtl="0"/>
            <a:r>
              <a:rPr lang="ar-EG" sz="2800" b="1"/>
              <a:t>المجموعة</a:t>
            </a:r>
          </a:p>
        </p:txBody>
      </p:sp>
      <p:sp>
        <p:nvSpPr>
          <p:cNvPr id="9262" name="مربع نص 35"/>
          <p:cNvSpPr txBox="1">
            <a:spLocks noChangeArrowheads="1"/>
          </p:cNvSpPr>
          <p:nvPr/>
        </p:nvSpPr>
        <p:spPr bwMode="auto">
          <a:xfrm>
            <a:off x="7429500" y="4119563"/>
            <a:ext cx="1643063" cy="523875"/>
          </a:xfrm>
          <a:prstGeom prst="rect">
            <a:avLst/>
          </a:prstGeom>
          <a:noFill/>
          <a:ln w="9525">
            <a:noFill/>
            <a:miter lim="800000"/>
            <a:headEnd/>
            <a:tailEnd/>
          </a:ln>
        </p:spPr>
        <p:txBody>
          <a:bodyPr>
            <a:spAutoFit/>
          </a:bodyPr>
          <a:lstStyle/>
          <a:p>
            <a:pPr algn="ctr" rtl="0"/>
            <a:r>
              <a:rPr lang="ar-EG" sz="2800" b="1"/>
              <a:t>مثال</a:t>
            </a:r>
          </a:p>
        </p:txBody>
      </p:sp>
      <p:sp>
        <p:nvSpPr>
          <p:cNvPr id="9263" name="مربع نص 36"/>
          <p:cNvSpPr txBox="1">
            <a:spLocks noChangeArrowheads="1"/>
          </p:cNvSpPr>
          <p:nvPr/>
        </p:nvSpPr>
        <p:spPr bwMode="auto">
          <a:xfrm>
            <a:off x="7429500" y="5762625"/>
            <a:ext cx="1643063" cy="954088"/>
          </a:xfrm>
          <a:prstGeom prst="rect">
            <a:avLst/>
          </a:prstGeom>
          <a:noFill/>
          <a:ln w="9525">
            <a:noFill/>
            <a:miter lim="800000"/>
            <a:headEnd/>
            <a:tailEnd/>
          </a:ln>
        </p:spPr>
        <p:txBody>
          <a:bodyPr>
            <a:spAutoFit/>
          </a:bodyPr>
          <a:lstStyle/>
          <a:p>
            <a:pPr algn="ctr"/>
            <a:r>
              <a:rPr lang="ar-EG" sz="2800" b="1"/>
              <a:t>الخصائص المميزة </a:t>
            </a:r>
          </a:p>
        </p:txBody>
      </p:sp>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subTnLst>
                                    <p:audio>
                                      <p:cMediaNode>
                                        <p:cTn display="0" masterRel="sameClick">
                                          <p:stCondLst>
                                            <p:cond evt="begin" delay="0">
                                              <p:tn val="10"/>
                                            </p:cond>
                                          </p:stCondLst>
                                          <p:endCondLst>
                                            <p:cond evt="onStopAudio" delay="0">
                                              <p:tgtEl>
                                                <p:sldTgt/>
                                              </p:tgtEl>
                                            </p:cond>
                                          </p:endCondLst>
                                        </p:cTn>
                                        <p:tgtEl>
                                          <p:sndTgt r:embed="rId3" name="coin.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subTnLst>
                                    <p:audio>
                                      <p:cMediaNode>
                                        <p:cTn display="0" masterRel="sameClick">
                                          <p:stCondLst>
                                            <p:cond evt="begin" delay="0">
                                              <p:tn val="15"/>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4" cstate="print"/>
          <a:srcRect/>
          <a:stretch>
            <a:fillRect/>
          </a:stretch>
        </p:blipFill>
        <p:spPr bwMode="auto">
          <a:xfrm>
            <a:off x="2143108" y="214290"/>
            <a:ext cx="4000528" cy="2714644"/>
          </a:xfrm>
          <a:prstGeom prst="flowChartAlternateProcess">
            <a:avLst/>
          </a:prstGeom>
          <a:noFill/>
          <a:ln w="9525">
            <a:solidFill>
              <a:srgbClr val="FF0000"/>
            </a:solidFill>
            <a:miter lim="800000"/>
            <a:headEnd/>
            <a:tailEnd/>
          </a:ln>
          <a:effectLst/>
        </p:spPr>
      </p:pic>
      <p:sp>
        <p:nvSpPr>
          <p:cNvPr id="3" name="Horizontal Scroll 2"/>
          <p:cNvSpPr/>
          <p:nvPr/>
        </p:nvSpPr>
        <p:spPr>
          <a:xfrm>
            <a:off x="500063" y="5286375"/>
            <a:ext cx="8143875" cy="1668637"/>
          </a:xfrm>
          <a:prstGeom prst="horizontalScroll">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a:t>
            </a:r>
            <a:r>
              <a:rPr lang="en-US" sz="2800" b="1" dirty="0">
                <a:solidFill>
                  <a:srgbClr val="0000CC"/>
                </a:solidFill>
                <a:latin typeface="Tahoma" pitchFamily="34" charset="0"/>
                <a:ea typeface="Tahoma" pitchFamily="34" charset="0"/>
                <a:cs typeface="Tahoma" pitchFamily="34" charset="0"/>
              </a:rPr>
              <a:t>4-2</a:t>
            </a:r>
            <a:r>
              <a:rPr lang="ar-EG" sz="2800" b="1" dirty="0">
                <a:solidFill>
                  <a:srgbClr val="0000CC"/>
                </a:solidFill>
                <a:latin typeface="Tahoma" pitchFamily="34" charset="0"/>
                <a:ea typeface="Tahoma" pitchFamily="34" charset="0"/>
                <a:cs typeface="Tahoma" pitchFamily="34" charset="0"/>
              </a:rPr>
              <a:t>: أحد الطلائعيات،طحلب أخضر يعيش في صوف حيوان الكسلان، ويكوِّن علاقة تكافلية. </a:t>
            </a:r>
            <a:endParaRPr lang="en-US" sz="2800" b="1" dirty="0">
              <a:solidFill>
                <a:srgbClr val="0000CC"/>
              </a:solidFill>
              <a:latin typeface="Tahoma" pitchFamily="34" charset="0"/>
              <a:ea typeface="Tahoma" pitchFamily="34" charset="0"/>
              <a:cs typeface="Tahoma" pitchFamily="34" charset="0"/>
            </a:endParaRPr>
          </a:p>
        </p:txBody>
      </p:sp>
      <p:sp>
        <p:nvSpPr>
          <p:cNvPr id="12290" name="Picture 2"/>
          <p:cNvSpPr>
            <a:spLocks noChangeAspect="1" noChangeArrowheads="1"/>
          </p:cNvSpPr>
          <p:nvPr/>
        </p:nvSpPr>
        <p:spPr bwMode="auto">
          <a:xfrm>
            <a:off x="4000500" y="2928938"/>
            <a:ext cx="3038475" cy="2362200"/>
          </a:xfrm>
          <a:prstGeom prst="rect">
            <a:avLst/>
          </a:prstGeom>
          <a:noFill/>
          <a:ln w="9525">
            <a:noFill/>
            <a:miter lim="800000"/>
            <a:headEnd/>
            <a:tailEnd/>
          </a:ln>
        </p:spPr>
        <p:txBody>
          <a:bodyPr/>
          <a:lstStyle/>
          <a:p>
            <a:pPr algn="l" rtl="0"/>
            <a:endParaRPr lang="en-US"/>
          </a:p>
        </p:txBody>
      </p:sp>
      <p:sp>
        <p:nvSpPr>
          <p:cNvPr id="6" name="Flowchart: Process 5"/>
          <p:cNvSpPr/>
          <p:nvPr/>
        </p:nvSpPr>
        <p:spPr>
          <a:xfrm flipH="1">
            <a:off x="642938" y="3643313"/>
            <a:ext cx="3143250" cy="867930"/>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طحالب خضراء </a:t>
            </a:r>
            <a:r>
              <a:rPr lang="en-US" sz="2800" b="1" dirty="0">
                <a:solidFill>
                  <a:srgbClr val="0000CC"/>
                </a:solidFill>
                <a:latin typeface="Tahoma" pitchFamily="34" charset="0"/>
                <a:ea typeface="Tahoma" pitchFamily="34" charset="0"/>
                <a:cs typeface="Tahoma" pitchFamily="34" charset="0"/>
              </a:rPr>
              <a:t>Green algae</a:t>
            </a:r>
            <a:endParaRPr lang="ar-EG" sz="2800" b="1" dirty="0">
              <a:solidFill>
                <a:srgbClr val="0000CC"/>
              </a:solidFill>
              <a:latin typeface="Tahoma" pitchFamily="34" charset="0"/>
              <a:ea typeface="Tahoma" pitchFamily="34" charset="0"/>
              <a:cs typeface="Tahoma" pitchFamily="34" charset="0"/>
            </a:endParaRPr>
          </a:p>
        </p:txBody>
      </p:sp>
      <p:sp>
        <p:nvSpPr>
          <p:cNvPr id="7" name="Flowchart: Process 6"/>
          <p:cNvSpPr/>
          <p:nvPr/>
        </p:nvSpPr>
        <p:spPr>
          <a:xfrm flipH="1">
            <a:off x="6000750" y="928688"/>
            <a:ext cx="3143250" cy="867930"/>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كسلان الشجرة </a:t>
            </a:r>
            <a:r>
              <a:rPr lang="en-US" sz="2800" b="1" dirty="0">
                <a:solidFill>
                  <a:srgbClr val="0000CC"/>
                </a:solidFill>
                <a:latin typeface="Tahoma" pitchFamily="34" charset="0"/>
                <a:ea typeface="Tahoma" pitchFamily="34" charset="0"/>
                <a:cs typeface="Tahoma" pitchFamily="34" charset="0"/>
              </a:rPr>
              <a:t>Tree sloth</a:t>
            </a:r>
            <a:endParaRPr lang="ar-EG" sz="2800" b="1" dirty="0">
              <a:solidFill>
                <a:srgbClr val="0000CC"/>
              </a:solidFill>
              <a:latin typeface="Tahoma" pitchFamily="34" charset="0"/>
              <a:ea typeface="Tahoma" pitchFamily="34" charset="0"/>
              <a:cs typeface="Tahoma" pitchFamily="34" charset="0"/>
            </a:endParaRPr>
          </a:p>
        </p:txBody>
      </p:sp>
      <p:pic>
        <p:nvPicPr>
          <p:cNvPr id="9223" name="Picture 7"/>
          <p:cNvPicPr>
            <a:picLocks noChangeAspect="1" noChangeArrowheads="1"/>
          </p:cNvPicPr>
          <p:nvPr/>
        </p:nvPicPr>
        <p:blipFill>
          <a:blip r:embed="rId5"/>
          <a:srcRect/>
          <a:stretch>
            <a:fillRect/>
          </a:stretch>
        </p:blipFill>
        <p:spPr bwMode="auto">
          <a:xfrm>
            <a:off x="4643438" y="2975814"/>
            <a:ext cx="3228972" cy="2505817"/>
          </a:xfrm>
          <a:prstGeom prst="roundRect">
            <a:avLst/>
          </a:prstGeom>
          <a:noFill/>
          <a:ln w="9525">
            <a:noFill/>
            <a:miter lim="800000"/>
            <a:headEnd/>
            <a:tailEnd/>
          </a:ln>
          <a:effectLst/>
        </p:spPr>
      </p:pic>
    </p:spTree>
  </p:cSld>
  <p:clrMapOvr>
    <a:masterClrMapping/>
  </p:clrMapOvr>
  <p:transition>
    <p:pull dir="ld"/>
    <p:sndAc>
      <p:stSnd>
        <p:snd r:embed="rId2" name="SOUND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11" presetID="49" presetClass="entr" presetSubtype="0" decel="100000" fill="hold" grpId="0" nodeType="withEffect" nodePh="1">
                                  <p:stCondLst>
                                    <p:cond delay="0"/>
                                  </p:stCondLst>
                                  <p:endCondLst>
                                    <p:cond evt="begin" delay="0">
                                      <p:tn val="11"/>
                                    </p:cond>
                                  </p:endCondLst>
                                  <p:childTnLst>
                                    <p:set>
                                      <p:cBhvr>
                                        <p:cTn id="12" dur="1" fill="hold">
                                          <p:stCondLst>
                                            <p:cond delay="0"/>
                                          </p:stCondLst>
                                        </p:cTn>
                                        <p:tgtEl>
                                          <p:spTgt spid="12290"/>
                                        </p:tgtEl>
                                        <p:attrNameLst>
                                          <p:attrName>style.visibility</p:attrName>
                                        </p:attrNameLst>
                                      </p:cBhvr>
                                      <p:to>
                                        <p:strVal val="visible"/>
                                      </p:to>
                                    </p:set>
                                    <p:anim calcmode="lin" valueType="num">
                                      <p:cBhvr>
                                        <p:cTn id="13" dur="500" fill="hold"/>
                                        <p:tgtEl>
                                          <p:spTgt spid="12290"/>
                                        </p:tgtEl>
                                        <p:attrNameLst>
                                          <p:attrName>ppt_w</p:attrName>
                                        </p:attrNameLst>
                                      </p:cBhvr>
                                      <p:tavLst>
                                        <p:tav tm="0">
                                          <p:val>
                                            <p:fltVal val="0"/>
                                          </p:val>
                                        </p:tav>
                                        <p:tav tm="100000">
                                          <p:val>
                                            <p:strVal val="#ppt_w"/>
                                          </p:val>
                                        </p:tav>
                                      </p:tavLst>
                                    </p:anim>
                                    <p:anim calcmode="lin" valueType="num">
                                      <p:cBhvr>
                                        <p:cTn id="14" dur="500" fill="hold"/>
                                        <p:tgtEl>
                                          <p:spTgt spid="12290"/>
                                        </p:tgtEl>
                                        <p:attrNameLst>
                                          <p:attrName>ppt_h</p:attrName>
                                        </p:attrNameLst>
                                      </p:cBhvr>
                                      <p:tavLst>
                                        <p:tav tm="0">
                                          <p:val>
                                            <p:fltVal val="0"/>
                                          </p:val>
                                        </p:tav>
                                        <p:tav tm="100000">
                                          <p:val>
                                            <p:strVal val="#ppt_h"/>
                                          </p:val>
                                        </p:tav>
                                      </p:tavLst>
                                    </p:anim>
                                    <p:anim calcmode="lin" valueType="num">
                                      <p:cBhvr>
                                        <p:cTn id="15" dur="500" fill="hold"/>
                                        <p:tgtEl>
                                          <p:spTgt spid="12290"/>
                                        </p:tgtEl>
                                        <p:attrNameLst>
                                          <p:attrName>style.rotation</p:attrName>
                                        </p:attrNameLst>
                                      </p:cBhvr>
                                      <p:tavLst>
                                        <p:tav tm="0">
                                          <p:val>
                                            <p:fltVal val="360"/>
                                          </p:val>
                                        </p:tav>
                                        <p:tav tm="100000">
                                          <p:val>
                                            <p:fltVal val="0"/>
                                          </p:val>
                                        </p:tav>
                                      </p:tavLst>
                                    </p:anim>
                                    <p:animEffect transition="in" filter="fade">
                                      <p:cBhvr>
                                        <p:cTn id="16" dur="500"/>
                                        <p:tgtEl>
                                          <p:spTgt spid="1229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2289"/>
                                        </p:tgtEl>
                                        <p:attrNameLst>
                                          <p:attrName>style.visibility</p:attrName>
                                        </p:attrNameLst>
                                      </p:cBhvr>
                                      <p:to>
                                        <p:strVal val="visible"/>
                                      </p:to>
                                    </p:set>
                                    <p:anim calcmode="lin" valueType="num">
                                      <p:cBhvr>
                                        <p:cTn id="19" dur="500" fill="hold"/>
                                        <p:tgtEl>
                                          <p:spTgt spid="12289"/>
                                        </p:tgtEl>
                                        <p:attrNameLst>
                                          <p:attrName>ppt_w</p:attrName>
                                        </p:attrNameLst>
                                      </p:cBhvr>
                                      <p:tavLst>
                                        <p:tav tm="0">
                                          <p:val>
                                            <p:fltVal val="0"/>
                                          </p:val>
                                        </p:tav>
                                        <p:tav tm="100000">
                                          <p:val>
                                            <p:strVal val="#ppt_w"/>
                                          </p:val>
                                        </p:tav>
                                      </p:tavLst>
                                    </p:anim>
                                    <p:anim calcmode="lin" valueType="num">
                                      <p:cBhvr>
                                        <p:cTn id="20" dur="500" fill="hold"/>
                                        <p:tgtEl>
                                          <p:spTgt spid="12289"/>
                                        </p:tgtEl>
                                        <p:attrNameLst>
                                          <p:attrName>ppt_h</p:attrName>
                                        </p:attrNameLst>
                                      </p:cBhvr>
                                      <p:tavLst>
                                        <p:tav tm="0">
                                          <p:val>
                                            <p:fltVal val="0"/>
                                          </p:val>
                                        </p:tav>
                                        <p:tav tm="100000">
                                          <p:val>
                                            <p:strVal val="#ppt_h"/>
                                          </p:val>
                                        </p:tav>
                                      </p:tavLst>
                                    </p:anim>
                                    <p:anim calcmode="lin" valueType="num">
                                      <p:cBhvr>
                                        <p:cTn id="21" dur="500" fill="hold"/>
                                        <p:tgtEl>
                                          <p:spTgt spid="12289"/>
                                        </p:tgtEl>
                                        <p:attrNameLst>
                                          <p:attrName>style.rotation</p:attrName>
                                        </p:attrNameLst>
                                      </p:cBhvr>
                                      <p:tavLst>
                                        <p:tav tm="0">
                                          <p:val>
                                            <p:fltVal val="360"/>
                                          </p:val>
                                        </p:tav>
                                        <p:tav tm="100000">
                                          <p:val>
                                            <p:fltVal val="0"/>
                                          </p:val>
                                        </p:tav>
                                      </p:tavLst>
                                    </p:anim>
                                    <p:animEffect transition="in" filter="fade">
                                      <p:cBhvr>
                                        <p:cTn id="22" dur="500"/>
                                        <p:tgtEl>
                                          <p:spTgt spid="1228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9223"/>
                                        </p:tgtEl>
                                        <p:attrNameLst>
                                          <p:attrName>style.visibility</p:attrName>
                                        </p:attrNameLst>
                                      </p:cBhvr>
                                      <p:to>
                                        <p:strVal val="visible"/>
                                      </p:to>
                                    </p:set>
                                    <p:anim calcmode="lin" valueType="num">
                                      <p:cBhvr>
                                        <p:cTn id="37" dur="500" fill="hold"/>
                                        <p:tgtEl>
                                          <p:spTgt spid="9223"/>
                                        </p:tgtEl>
                                        <p:attrNameLst>
                                          <p:attrName>ppt_w</p:attrName>
                                        </p:attrNameLst>
                                      </p:cBhvr>
                                      <p:tavLst>
                                        <p:tav tm="0">
                                          <p:val>
                                            <p:fltVal val="0"/>
                                          </p:val>
                                        </p:tav>
                                        <p:tav tm="100000">
                                          <p:val>
                                            <p:strVal val="#ppt_w"/>
                                          </p:val>
                                        </p:tav>
                                      </p:tavLst>
                                    </p:anim>
                                    <p:anim calcmode="lin" valueType="num">
                                      <p:cBhvr>
                                        <p:cTn id="38" dur="500" fill="hold"/>
                                        <p:tgtEl>
                                          <p:spTgt spid="9223"/>
                                        </p:tgtEl>
                                        <p:attrNameLst>
                                          <p:attrName>ppt_h</p:attrName>
                                        </p:attrNameLst>
                                      </p:cBhvr>
                                      <p:tavLst>
                                        <p:tav tm="0">
                                          <p:val>
                                            <p:fltVal val="0"/>
                                          </p:val>
                                        </p:tav>
                                        <p:tav tm="100000">
                                          <p:val>
                                            <p:strVal val="#ppt_h"/>
                                          </p:val>
                                        </p:tav>
                                      </p:tavLst>
                                    </p:anim>
                                    <p:anim calcmode="lin" valueType="num">
                                      <p:cBhvr>
                                        <p:cTn id="39" dur="500" fill="hold"/>
                                        <p:tgtEl>
                                          <p:spTgt spid="9223"/>
                                        </p:tgtEl>
                                        <p:attrNameLst>
                                          <p:attrName>style.rotation</p:attrName>
                                        </p:attrNameLst>
                                      </p:cBhvr>
                                      <p:tavLst>
                                        <p:tav tm="0">
                                          <p:val>
                                            <p:fltVal val="360"/>
                                          </p:val>
                                        </p:tav>
                                        <p:tav tm="100000">
                                          <p:val>
                                            <p:fltVal val="0"/>
                                          </p:val>
                                        </p:tav>
                                      </p:tavLst>
                                    </p:anim>
                                    <p:animEffect transition="in" filter="fade">
                                      <p:cBhvr>
                                        <p:cTn id="40"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0"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828</Words>
  <Application>Microsoft Office PowerPoint</Application>
  <PresentationFormat>On-screen Show (4:3)</PresentationFormat>
  <Paragraphs>102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vortex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احياء 1ث  الفصل 4</dc:title>
  <dc:subject>تابع الطلائعيات</dc:subject>
  <cp:keywords>حقيبة انجاز المعلم والمعلمة</cp:keywords>
  <cp:lastModifiedBy>Mohamed</cp:lastModifiedBy>
  <cp:revision>130</cp:revision>
  <dcterms:created xsi:type="dcterms:W3CDTF">2010-05-01T17:55:36Z</dcterms:created>
  <dcterms:modified xsi:type="dcterms:W3CDTF">2016-07-30T09:34:15Z</dcterms:modified>
</cp:coreProperties>
</file>