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9" r:id="rId14"/>
    <p:sldId id="270" r:id="rId15"/>
    <p:sldId id="268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62" d="100"/>
          <a:sy n="62" d="100"/>
        </p:scale>
        <p:origin x="99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العنوان الرئيسي</a:t>
            </a:r>
            <a:endParaRPr lang="ar-EG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الثانوي الرئيسي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C48A-10A8-4A18-873C-CF563F44F4CE}" type="datetimeFigureOut">
              <a:rPr lang="ar-EG" smtClean="0"/>
              <a:t>20‏/3‏/1441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1EBC0-CDFA-4477-A077-8ED39869768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37458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C48A-10A8-4A18-873C-CF563F44F4CE}" type="datetimeFigureOut">
              <a:rPr lang="ar-EG" smtClean="0"/>
              <a:t>20‏/3‏/1441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1EBC0-CDFA-4477-A077-8ED39869768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59956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C48A-10A8-4A18-873C-CF563F44F4CE}" type="datetimeFigureOut">
              <a:rPr lang="ar-EG" smtClean="0"/>
              <a:t>20‏/3‏/1441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1EBC0-CDFA-4477-A077-8ED39869768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74079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C48A-10A8-4A18-873C-CF563F44F4CE}" type="datetimeFigureOut">
              <a:rPr lang="ar-EG" smtClean="0"/>
              <a:t>20‏/3‏/1441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1EBC0-CDFA-4477-A077-8ED39869768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58362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C48A-10A8-4A18-873C-CF563F44F4CE}" type="datetimeFigureOut">
              <a:rPr lang="ar-EG" smtClean="0"/>
              <a:t>20‏/3‏/1441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1EBC0-CDFA-4477-A077-8ED39869768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6188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C48A-10A8-4A18-873C-CF563F44F4CE}" type="datetimeFigureOut">
              <a:rPr lang="ar-EG" smtClean="0"/>
              <a:t>20‏/3‏/1441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1EBC0-CDFA-4477-A077-8ED39869768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33363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C48A-10A8-4A18-873C-CF563F44F4CE}" type="datetimeFigureOut">
              <a:rPr lang="ar-EG" smtClean="0"/>
              <a:t>20‏/3‏/1441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1EBC0-CDFA-4477-A077-8ED39869768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95177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C48A-10A8-4A18-873C-CF563F44F4CE}" type="datetimeFigureOut">
              <a:rPr lang="ar-EG" smtClean="0"/>
              <a:t>20‏/3‏/1441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1EBC0-CDFA-4477-A077-8ED39869768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42888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C48A-10A8-4A18-873C-CF563F44F4CE}" type="datetimeFigureOut">
              <a:rPr lang="ar-EG" smtClean="0"/>
              <a:t>20‏/3‏/1441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1EBC0-CDFA-4477-A077-8ED39869768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31675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C48A-10A8-4A18-873C-CF563F44F4CE}" type="datetimeFigureOut">
              <a:rPr lang="ar-EG" smtClean="0"/>
              <a:t>20‏/3‏/1441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1EBC0-CDFA-4477-A077-8ED39869768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38570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C48A-10A8-4A18-873C-CF563F44F4CE}" type="datetimeFigureOut">
              <a:rPr lang="ar-EG" smtClean="0"/>
              <a:t>20‏/3‏/1441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1EBC0-CDFA-4477-A077-8ED39869768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87232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9C48A-10A8-4A18-873C-CF563F44F4CE}" type="datetimeFigureOut">
              <a:rPr lang="ar-EG" smtClean="0"/>
              <a:t>20‏/3‏/1441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1EBC0-CDFA-4477-A077-8ED39869768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31049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وسيلة شرح بيضاوية 3"/>
          <p:cNvSpPr/>
          <p:nvPr/>
        </p:nvSpPr>
        <p:spPr>
          <a:xfrm>
            <a:off x="6659880" y="2148840"/>
            <a:ext cx="4907280" cy="1859280"/>
          </a:xfrm>
          <a:prstGeom prst="wedgeEllipse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5400" b="1" dirty="0">
                <a:solidFill>
                  <a:schemeClr val="tx1"/>
                </a:solidFill>
              </a:rPr>
              <a:t>الوحدة الرابعة</a:t>
            </a:r>
          </a:p>
        </p:txBody>
      </p:sp>
      <p:sp>
        <p:nvSpPr>
          <p:cNvPr id="5" name="تمرير أفقي 4"/>
          <p:cNvSpPr/>
          <p:nvPr/>
        </p:nvSpPr>
        <p:spPr>
          <a:xfrm rot="21005921">
            <a:off x="548318" y="2388613"/>
            <a:ext cx="2984219" cy="2255520"/>
          </a:xfrm>
          <a:prstGeom prst="horizont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6000" b="1" dirty="0">
                <a:solidFill>
                  <a:schemeClr val="tx1"/>
                </a:solidFill>
              </a:rPr>
              <a:t>الحوار</a:t>
            </a:r>
          </a:p>
        </p:txBody>
      </p:sp>
    </p:spTree>
    <p:extLst>
      <p:ext uri="{BB962C8B-B14F-4D97-AF65-F5344CB8AC3E}">
        <p14:creationId xmlns:p14="http://schemas.microsoft.com/office/powerpoint/2010/main" val="3498990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شريط مثقب 1"/>
          <p:cNvSpPr/>
          <p:nvPr/>
        </p:nvSpPr>
        <p:spPr>
          <a:xfrm>
            <a:off x="8519160" y="335280"/>
            <a:ext cx="3413761" cy="1600200"/>
          </a:xfrm>
          <a:prstGeom prst="flowChartPunchedTap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4400" b="1" dirty="0">
                <a:solidFill>
                  <a:schemeClr val="tx1"/>
                </a:solidFill>
              </a:rPr>
              <a:t>لماذا نتحاور؟</a:t>
            </a:r>
          </a:p>
        </p:txBody>
      </p:sp>
      <p:sp>
        <p:nvSpPr>
          <p:cNvPr id="3" name="زاوية مطوية 2"/>
          <p:cNvSpPr/>
          <p:nvPr/>
        </p:nvSpPr>
        <p:spPr>
          <a:xfrm>
            <a:off x="472439" y="2407920"/>
            <a:ext cx="11460481" cy="4114800"/>
          </a:xfrm>
          <a:prstGeom prst="foldedCorne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 sz="4000" dirty="0">
              <a:solidFill>
                <a:srgbClr val="002060"/>
              </a:solidFill>
            </a:endParaRPr>
          </a:p>
          <a:p>
            <a:pPr algn="ctr"/>
            <a:r>
              <a:rPr lang="ar-EG" sz="4000" dirty="0">
                <a:solidFill>
                  <a:srgbClr val="002060"/>
                </a:solidFill>
              </a:rPr>
              <a:t>للحوار أهمية كبيرة، فهو من وسائل الاتصال الفعّالة؛ حيث يتعاون المتحاورون على معرفة الحقيقة والتوصل إليها، ومعرفة الأراء المتعلقة بها. ويعكس الحوار الواقع الحضاري والثقافي للأمم والشعوب.</a:t>
            </a:r>
          </a:p>
          <a:p>
            <a:pPr algn="ctr"/>
            <a:r>
              <a:rPr lang="ar-EG" sz="4000" dirty="0">
                <a:solidFill>
                  <a:srgbClr val="002060"/>
                </a:solidFill>
              </a:rPr>
              <a:t>ويساعدنا الحوار على فتح قنوات للتواصل؛ من أجل تحقيق المعرفة والوعي.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04800" y="1130617"/>
            <a:ext cx="2273616" cy="160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59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463039"/>
            <a:ext cx="5455919" cy="4419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1463039"/>
            <a:ext cx="4907279" cy="393191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407936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441960" y="274320"/>
            <a:ext cx="11551920" cy="10668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4400" b="1" dirty="0">
                <a:solidFill>
                  <a:srgbClr val="FF0000"/>
                </a:solidFill>
              </a:rPr>
              <a:t>يعد الحوار من أهم وسائل الاتصال؛ لأنه يؤدي إلى فوائد منها:</a:t>
            </a:r>
          </a:p>
        </p:txBody>
      </p:sp>
      <p:sp>
        <p:nvSpPr>
          <p:cNvPr id="3" name="مستطيل ذو زاويتين مستديرتين في نفس الجانب 2"/>
          <p:cNvSpPr/>
          <p:nvPr/>
        </p:nvSpPr>
        <p:spPr>
          <a:xfrm>
            <a:off x="6477000" y="1630084"/>
            <a:ext cx="5451792" cy="751840"/>
          </a:xfrm>
          <a:prstGeom prst="round2Same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4000" b="1" dirty="0">
                <a:solidFill>
                  <a:srgbClr val="0070C0"/>
                </a:solidFill>
              </a:rPr>
              <a:t>فهم الآراء الأخرى ومعرفتها.</a:t>
            </a:r>
          </a:p>
        </p:txBody>
      </p:sp>
      <p:sp>
        <p:nvSpPr>
          <p:cNvPr id="4" name="مستطيل ذو زاويتين مستديرتين في نفس الجانب 3"/>
          <p:cNvSpPr/>
          <p:nvPr/>
        </p:nvSpPr>
        <p:spPr>
          <a:xfrm>
            <a:off x="8168640" y="5778658"/>
            <a:ext cx="2832576" cy="751840"/>
          </a:xfrm>
          <a:prstGeom prst="round2Same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4000" b="1" dirty="0">
                <a:solidFill>
                  <a:srgbClr val="0070C0"/>
                </a:solidFill>
              </a:rPr>
              <a:t>معرفة الحقيقة</a:t>
            </a:r>
          </a:p>
        </p:txBody>
      </p:sp>
      <p:sp>
        <p:nvSpPr>
          <p:cNvPr id="5" name="مستطيل ذو زاويتين مستديرتين في نفس الجانب 4"/>
          <p:cNvSpPr/>
          <p:nvPr/>
        </p:nvSpPr>
        <p:spPr>
          <a:xfrm>
            <a:off x="3093720" y="2519085"/>
            <a:ext cx="3836352" cy="751840"/>
          </a:xfrm>
          <a:prstGeom prst="round2Same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4000" b="1" dirty="0">
                <a:solidFill>
                  <a:srgbClr val="0070C0"/>
                </a:solidFill>
              </a:rPr>
              <a:t>معرفة أشياء جديدة.</a:t>
            </a:r>
          </a:p>
        </p:txBody>
      </p:sp>
      <p:sp>
        <p:nvSpPr>
          <p:cNvPr id="6" name="مستطيل ذو زاويتين مستديرتين في نفس الجانب 5"/>
          <p:cNvSpPr/>
          <p:nvPr/>
        </p:nvSpPr>
        <p:spPr>
          <a:xfrm>
            <a:off x="5615464" y="3559889"/>
            <a:ext cx="6378416" cy="751840"/>
          </a:xfrm>
          <a:prstGeom prst="round2Same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4000" b="1" dirty="0">
                <a:solidFill>
                  <a:srgbClr val="0070C0"/>
                </a:solidFill>
              </a:rPr>
              <a:t>تقديم الرأي والاستماع إلى رأي آخر.</a:t>
            </a:r>
          </a:p>
        </p:txBody>
      </p:sp>
      <p:sp>
        <p:nvSpPr>
          <p:cNvPr id="7" name="مستطيل ذو زاويتين مستديرتين في نفس الجانب 6"/>
          <p:cNvSpPr/>
          <p:nvPr/>
        </p:nvSpPr>
        <p:spPr>
          <a:xfrm>
            <a:off x="2758440" y="4794031"/>
            <a:ext cx="4979352" cy="751840"/>
          </a:xfrm>
          <a:prstGeom prst="round2Same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4000" b="1" dirty="0">
                <a:solidFill>
                  <a:srgbClr val="0070C0"/>
                </a:solidFill>
              </a:rPr>
              <a:t>الوعي بالموضوع المطروح.</a:t>
            </a:r>
          </a:p>
        </p:txBody>
      </p:sp>
    </p:spTree>
    <p:extLst>
      <p:ext uri="{BB962C8B-B14F-4D97-AF65-F5344CB8AC3E}">
        <p14:creationId xmlns:p14="http://schemas.microsoft.com/office/powerpoint/2010/main" val="936141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441960" y="274320"/>
            <a:ext cx="11551920" cy="10668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4400" b="1" dirty="0">
                <a:solidFill>
                  <a:srgbClr val="FF0000"/>
                </a:solidFill>
              </a:rPr>
              <a:t>يعد الحوار من أهم وسائل الاتصال؛ لأنه يؤدي إلى فوائد منها:</a:t>
            </a:r>
          </a:p>
        </p:txBody>
      </p:sp>
      <p:sp>
        <p:nvSpPr>
          <p:cNvPr id="3" name="مستطيل ذو زاويتين مستديرتين في نفس الجانب 2"/>
          <p:cNvSpPr/>
          <p:nvPr/>
        </p:nvSpPr>
        <p:spPr>
          <a:xfrm>
            <a:off x="5680552" y="3169324"/>
            <a:ext cx="6313328" cy="751840"/>
          </a:xfrm>
          <a:prstGeom prst="round2Same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4000" b="1" dirty="0">
                <a:solidFill>
                  <a:srgbClr val="0070C0"/>
                </a:solidFill>
              </a:rPr>
              <a:t>تعديل الأفكار غير الصحيحة وتقويمها</a:t>
            </a:r>
          </a:p>
        </p:txBody>
      </p:sp>
      <p:sp>
        <p:nvSpPr>
          <p:cNvPr id="5" name="مستطيل ذو زاويتين مستديرتين في نفس الجانب 4"/>
          <p:cNvSpPr/>
          <p:nvPr/>
        </p:nvSpPr>
        <p:spPr>
          <a:xfrm>
            <a:off x="4922520" y="4744125"/>
            <a:ext cx="6488112" cy="751840"/>
          </a:xfrm>
          <a:prstGeom prst="round2Same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4000" b="1" dirty="0">
                <a:solidFill>
                  <a:srgbClr val="0070C0"/>
                </a:solidFill>
              </a:rPr>
              <a:t>إظهار الجانب المشرق للوطن وأبنائه</a:t>
            </a:r>
          </a:p>
        </p:txBody>
      </p:sp>
      <p:pic>
        <p:nvPicPr>
          <p:cNvPr id="8" name="صورة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36337"/>
            <a:ext cx="4709160" cy="5521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467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6230" y="252287"/>
            <a:ext cx="2438740" cy="1903346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9098450" y="850017"/>
            <a:ext cx="24384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000" b="1" dirty="0">
                <a:solidFill>
                  <a:srgbClr val="FF0000"/>
                </a:solidFill>
              </a:rPr>
              <a:t>نشاط 3</a:t>
            </a:r>
          </a:p>
        </p:txBody>
      </p:sp>
      <p:sp>
        <p:nvSpPr>
          <p:cNvPr id="4" name="وسيلة شرح بيضاوية 3"/>
          <p:cNvSpPr/>
          <p:nvPr/>
        </p:nvSpPr>
        <p:spPr>
          <a:xfrm>
            <a:off x="1143000" y="360683"/>
            <a:ext cx="7518400" cy="2936237"/>
          </a:xfrm>
          <a:prstGeom prst="wedgeEllipse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4800" b="1" dirty="0">
                <a:solidFill>
                  <a:schemeClr val="tx1"/>
                </a:solidFill>
              </a:rPr>
              <a:t>برأيك كيف يكون الحوار مفيدًا في إظهار الجانب المشرق للوطن</a:t>
            </a: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695960" y="4084320"/>
            <a:ext cx="7040880" cy="1676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4000" b="1" dirty="0">
                <a:solidFill>
                  <a:srgbClr val="FF0000"/>
                </a:solidFill>
              </a:rPr>
              <a:t>لأنه يُظهر درجة الثقافة والعلم التي يتمتع بها أبناء الوطن</a:t>
            </a:r>
          </a:p>
        </p:txBody>
      </p:sp>
    </p:spTree>
    <p:extLst>
      <p:ext uri="{BB962C8B-B14F-4D97-AF65-F5344CB8AC3E}">
        <p14:creationId xmlns:p14="http://schemas.microsoft.com/office/powerpoint/2010/main" val="5978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7560" y="2286000"/>
            <a:ext cx="4720590" cy="212598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06454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سهم مخطط إلى اليمين 1"/>
          <p:cNvSpPr/>
          <p:nvPr/>
        </p:nvSpPr>
        <p:spPr>
          <a:xfrm flipH="1">
            <a:off x="3368040" y="91440"/>
            <a:ext cx="8625840" cy="265176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4000" b="1" dirty="0">
                <a:solidFill>
                  <a:schemeClr val="tx1"/>
                </a:solidFill>
              </a:rPr>
              <a:t>س1 يُكمل الطلبة الفراغات الآتية بالكلمات المناسبة:</a:t>
            </a:r>
          </a:p>
        </p:txBody>
      </p:sp>
      <p:sp>
        <p:nvSpPr>
          <p:cNvPr id="3" name="مستطيل مستدير الزوايا 2"/>
          <p:cNvSpPr/>
          <p:nvPr/>
        </p:nvSpPr>
        <p:spPr>
          <a:xfrm>
            <a:off x="10245090" y="2362200"/>
            <a:ext cx="1549400" cy="1219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EG" sz="4000" b="1" dirty="0">
                <a:solidFill>
                  <a:schemeClr val="tx1"/>
                </a:solidFill>
              </a:rPr>
              <a:t>الاتصال</a:t>
            </a:r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7905750" y="2400300"/>
            <a:ext cx="1549400" cy="1219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EG" sz="4000" b="1" dirty="0">
                <a:solidFill>
                  <a:schemeClr val="tx1"/>
                </a:solidFill>
              </a:rPr>
              <a:t>الآخر</a:t>
            </a: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5537200" y="2438400"/>
            <a:ext cx="1549400" cy="1219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EG" sz="4000" b="1" dirty="0">
                <a:solidFill>
                  <a:schemeClr val="tx1"/>
                </a:solidFill>
              </a:rPr>
              <a:t>ذكائه</a:t>
            </a: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2818130" y="2438400"/>
            <a:ext cx="1549400" cy="1219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EG" sz="4000" b="1" dirty="0">
                <a:solidFill>
                  <a:schemeClr val="tx1"/>
                </a:solidFill>
              </a:rPr>
              <a:t>معرفته</a:t>
            </a: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449580" y="2484120"/>
            <a:ext cx="1549400" cy="1219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EG" sz="4000" b="1" dirty="0">
                <a:solidFill>
                  <a:schemeClr val="tx1"/>
                </a:solidFill>
              </a:rPr>
              <a:t>الانعزال</a:t>
            </a:r>
          </a:p>
        </p:txBody>
      </p:sp>
      <p:pic>
        <p:nvPicPr>
          <p:cNvPr id="8" name="صورة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71620"/>
            <a:ext cx="12192000" cy="2786380"/>
          </a:xfrm>
          <a:prstGeom prst="rect">
            <a:avLst/>
          </a:prstGeom>
        </p:spPr>
      </p:pic>
      <p:sp>
        <p:nvSpPr>
          <p:cNvPr id="9" name="مربع نص 8"/>
          <p:cNvSpPr txBox="1"/>
          <p:nvPr/>
        </p:nvSpPr>
        <p:spPr>
          <a:xfrm>
            <a:off x="4758690" y="4601299"/>
            <a:ext cx="155321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400" b="1" dirty="0">
                <a:solidFill>
                  <a:srgbClr val="FF0000"/>
                </a:solidFill>
              </a:rPr>
              <a:t>معرفته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49530" y="4616241"/>
            <a:ext cx="155321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800" b="1" dirty="0">
                <a:solidFill>
                  <a:srgbClr val="FF0000"/>
                </a:solidFill>
              </a:rPr>
              <a:t>الآخر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9348470" y="5928360"/>
            <a:ext cx="155321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400" b="1" dirty="0">
                <a:solidFill>
                  <a:srgbClr val="FF0000"/>
                </a:solidFill>
              </a:rPr>
              <a:t>الاتصال</a:t>
            </a:r>
          </a:p>
        </p:txBody>
      </p:sp>
    </p:spTree>
    <p:extLst>
      <p:ext uri="{BB962C8B-B14F-4D97-AF65-F5344CB8AC3E}">
        <p14:creationId xmlns:p14="http://schemas.microsoft.com/office/powerpoint/2010/main" val="3848493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9" grpId="0"/>
      <p:bldP spid="10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سهم مخطط إلى اليمين 1"/>
          <p:cNvSpPr/>
          <p:nvPr/>
        </p:nvSpPr>
        <p:spPr>
          <a:xfrm flipH="1">
            <a:off x="2717800" y="91440"/>
            <a:ext cx="9276080" cy="265176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4000" b="1" dirty="0">
                <a:solidFill>
                  <a:schemeClr val="tx1"/>
                </a:solidFill>
              </a:rPr>
              <a:t>س2 كيف يكون الحوار وسيلة اتصال في رأيك</a:t>
            </a:r>
          </a:p>
        </p:txBody>
      </p:sp>
      <p:sp>
        <p:nvSpPr>
          <p:cNvPr id="3" name="تمرير أفقي 2"/>
          <p:cNvSpPr/>
          <p:nvPr/>
        </p:nvSpPr>
        <p:spPr>
          <a:xfrm>
            <a:off x="1158240" y="2743200"/>
            <a:ext cx="10226040" cy="3581400"/>
          </a:xfrm>
          <a:prstGeom prst="horizontalScroll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4000" b="1" dirty="0">
                <a:solidFill>
                  <a:srgbClr val="FF0000"/>
                </a:solidFill>
              </a:rPr>
              <a:t>يعتبر  الحوار وسيلة اتصال يتم من خلالها التوصل إلى حقيقة ما، كما يُشبع حاجة الإنسان عند اندماجه في مجتمع ما مما يحقق له التوازن في حاجته للاستقلالية والمشاركة مع الآخرين</a:t>
            </a:r>
          </a:p>
        </p:txBody>
      </p:sp>
    </p:spTree>
    <p:extLst>
      <p:ext uri="{BB962C8B-B14F-4D97-AF65-F5344CB8AC3E}">
        <p14:creationId xmlns:p14="http://schemas.microsoft.com/office/powerpoint/2010/main" val="111063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سهم مخطط إلى اليمين 1"/>
          <p:cNvSpPr/>
          <p:nvPr/>
        </p:nvSpPr>
        <p:spPr>
          <a:xfrm flipH="1">
            <a:off x="6705600" y="91440"/>
            <a:ext cx="5288280" cy="195072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4000" b="1" dirty="0">
                <a:solidFill>
                  <a:schemeClr val="tx1"/>
                </a:solidFill>
              </a:rPr>
              <a:t>س3 لماذا نعتني بالحوار</a:t>
            </a:r>
          </a:p>
        </p:txBody>
      </p:sp>
      <p:sp>
        <p:nvSpPr>
          <p:cNvPr id="3" name="شكل بيضاوي 2"/>
          <p:cNvSpPr/>
          <p:nvPr/>
        </p:nvSpPr>
        <p:spPr>
          <a:xfrm>
            <a:off x="152400" y="2352040"/>
            <a:ext cx="11841480" cy="3865880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4000" b="1" dirty="0">
                <a:solidFill>
                  <a:srgbClr val="FF0000"/>
                </a:solidFill>
              </a:rPr>
              <a:t>للحوار أهمية كبيرة في حياة كل إنسان، يحتاجه من أجل إقناع الآخرين أو الاقتناع أو للبحث والاستطلاع، ويحتاجه في علاج قضاياه ومشاكله، ويستخدمه كوسيلة لإقامة المؤتمرات والندوات</a:t>
            </a:r>
          </a:p>
        </p:txBody>
      </p:sp>
    </p:spTree>
    <p:extLst>
      <p:ext uri="{BB962C8B-B14F-4D97-AF65-F5344CB8AC3E}">
        <p14:creationId xmlns:p14="http://schemas.microsoft.com/office/powerpoint/2010/main" val="1651791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سهم مخطط إلى اليمين 1"/>
          <p:cNvSpPr/>
          <p:nvPr/>
        </p:nvSpPr>
        <p:spPr>
          <a:xfrm flipH="1">
            <a:off x="5516880" y="91440"/>
            <a:ext cx="6477000" cy="195072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4000" b="1" dirty="0">
                <a:solidFill>
                  <a:schemeClr val="tx1"/>
                </a:solidFill>
              </a:rPr>
              <a:t>س4 للحوار فوائد متعددة فما هي</a:t>
            </a:r>
          </a:p>
        </p:txBody>
      </p:sp>
      <p:sp>
        <p:nvSpPr>
          <p:cNvPr id="3" name="مستطيل ذو زاويتين مستديرتين في نفس الجانب 2"/>
          <p:cNvSpPr/>
          <p:nvPr/>
        </p:nvSpPr>
        <p:spPr>
          <a:xfrm>
            <a:off x="6278880" y="2239684"/>
            <a:ext cx="5451792" cy="751840"/>
          </a:xfrm>
          <a:prstGeom prst="round2Same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4000" b="1" dirty="0">
                <a:solidFill>
                  <a:srgbClr val="0070C0"/>
                </a:solidFill>
              </a:rPr>
              <a:t>فهم الآراء الأخرى ومعرفتها.</a:t>
            </a:r>
          </a:p>
        </p:txBody>
      </p:sp>
      <p:sp>
        <p:nvSpPr>
          <p:cNvPr id="4" name="مستطيل ذو زاويتين مستديرتين في نفس الجانب 3"/>
          <p:cNvSpPr/>
          <p:nvPr/>
        </p:nvSpPr>
        <p:spPr>
          <a:xfrm>
            <a:off x="2895600" y="3128685"/>
            <a:ext cx="3836352" cy="751840"/>
          </a:xfrm>
          <a:prstGeom prst="round2Same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4000" b="1" dirty="0">
                <a:solidFill>
                  <a:srgbClr val="0070C0"/>
                </a:solidFill>
              </a:rPr>
              <a:t>معرفة أشياء جديدة.</a:t>
            </a:r>
          </a:p>
        </p:txBody>
      </p:sp>
      <p:sp>
        <p:nvSpPr>
          <p:cNvPr id="5" name="مستطيل ذو زاويتين مستديرتين في نفس الجانب 4"/>
          <p:cNvSpPr/>
          <p:nvPr/>
        </p:nvSpPr>
        <p:spPr>
          <a:xfrm>
            <a:off x="5417344" y="4169489"/>
            <a:ext cx="6378416" cy="751840"/>
          </a:xfrm>
          <a:prstGeom prst="round2Same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4000" b="1" dirty="0">
                <a:solidFill>
                  <a:srgbClr val="0070C0"/>
                </a:solidFill>
              </a:rPr>
              <a:t>تقديم الرأي والاستماع إلى رأي آخر.</a:t>
            </a:r>
          </a:p>
        </p:txBody>
      </p:sp>
      <p:sp>
        <p:nvSpPr>
          <p:cNvPr id="6" name="مستطيل ذو زاويتين مستديرتين في نفس الجانب 5"/>
          <p:cNvSpPr/>
          <p:nvPr/>
        </p:nvSpPr>
        <p:spPr>
          <a:xfrm>
            <a:off x="2560320" y="5403631"/>
            <a:ext cx="4979352" cy="751840"/>
          </a:xfrm>
          <a:prstGeom prst="round2Same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4000" b="1" dirty="0">
                <a:solidFill>
                  <a:srgbClr val="0070C0"/>
                </a:solidFill>
              </a:rPr>
              <a:t>الوعي بالموضوع المطروح.</a:t>
            </a:r>
          </a:p>
        </p:txBody>
      </p:sp>
    </p:spTree>
    <p:extLst>
      <p:ext uri="{BB962C8B-B14F-4D97-AF65-F5344CB8AC3E}">
        <p14:creationId xmlns:p14="http://schemas.microsoft.com/office/powerpoint/2010/main" val="1703975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8"/>
          <a:stretch/>
        </p:blipFill>
        <p:spPr>
          <a:xfrm>
            <a:off x="7385367" y="352821"/>
            <a:ext cx="4543425" cy="987742"/>
          </a:xfrm>
          <a:prstGeom prst="rect">
            <a:avLst/>
          </a:prstGeom>
        </p:spPr>
      </p:pic>
      <p:sp>
        <p:nvSpPr>
          <p:cNvPr id="3" name="مستطيل ذو زاويتين مستديرتين في نفس الجانب 2"/>
          <p:cNvSpPr/>
          <p:nvPr/>
        </p:nvSpPr>
        <p:spPr>
          <a:xfrm>
            <a:off x="3409632" y="1741249"/>
            <a:ext cx="8519160" cy="751840"/>
          </a:xfrm>
          <a:prstGeom prst="round2Same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4000" b="1" dirty="0">
                <a:solidFill>
                  <a:srgbClr val="0070C0"/>
                </a:solidFill>
              </a:rPr>
              <a:t>1- التعرف على مفهوم الحوار وأهميته.</a:t>
            </a:r>
          </a:p>
        </p:txBody>
      </p:sp>
      <p:sp>
        <p:nvSpPr>
          <p:cNvPr id="4" name="مستطيل ذو زاويتين مستديرتين في نفس الجانب 3"/>
          <p:cNvSpPr/>
          <p:nvPr/>
        </p:nvSpPr>
        <p:spPr>
          <a:xfrm>
            <a:off x="2692398" y="2717242"/>
            <a:ext cx="8519160" cy="899160"/>
          </a:xfrm>
          <a:prstGeom prst="round2Same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4000" b="1" dirty="0">
                <a:solidFill>
                  <a:srgbClr val="0070C0"/>
                </a:solidFill>
              </a:rPr>
              <a:t>2- التعرف على دور الحوار في المجتمع</a:t>
            </a:r>
          </a:p>
        </p:txBody>
      </p:sp>
      <p:sp>
        <p:nvSpPr>
          <p:cNvPr id="5" name="مستطيل ذو زاويتين مستديرتين في نفس الجانب 4"/>
          <p:cNvSpPr/>
          <p:nvPr/>
        </p:nvSpPr>
        <p:spPr>
          <a:xfrm>
            <a:off x="1650997" y="3840555"/>
            <a:ext cx="8519160" cy="899160"/>
          </a:xfrm>
          <a:prstGeom prst="round2Same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4000" b="1" dirty="0">
                <a:solidFill>
                  <a:srgbClr val="0070C0"/>
                </a:solidFill>
              </a:rPr>
              <a:t>3- فهم آداب الحوار ومقوماته ومهاراته</a:t>
            </a:r>
          </a:p>
        </p:txBody>
      </p:sp>
      <p:sp>
        <p:nvSpPr>
          <p:cNvPr id="6" name="مستطيل ذو زاويتين مستديرتين في نفس الجانب 5"/>
          <p:cNvSpPr/>
          <p:nvPr/>
        </p:nvSpPr>
        <p:spPr>
          <a:xfrm>
            <a:off x="985519" y="5024828"/>
            <a:ext cx="8519160" cy="899160"/>
          </a:xfrm>
          <a:prstGeom prst="round2Same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4000" b="1" dirty="0">
                <a:solidFill>
                  <a:srgbClr val="0070C0"/>
                </a:solidFill>
              </a:rPr>
              <a:t>4- معرفة الجهود الوطنية في مجال الحوار</a:t>
            </a:r>
          </a:p>
        </p:txBody>
      </p:sp>
    </p:spTree>
    <p:extLst>
      <p:ext uri="{BB962C8B-B14F-4D97-AF65-F5344CB8AC3E}">
        <p14:creationId xmlns:p14="http://schemas.microsoft.com/office/powerpoint/2010/main" val="193785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تمرير عمودي 1"/>
          <p:cNvSpPr/>
          <p:nvPr/>
        </p:nvSpPr>
        <p:spPr>
          <a:xfrm>
            <a:off x="6949440" y="2072640"/>
            <a:ext cx="3825240" cy="1706880"/>
          </a:xfrm>
          <a:prstGeom prst="vertic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EG" sz="5400" b="1" dirty="0"/>
              <a:t>الدرس الأول</a:t>
            </a: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320" y="914401"/>
            <a:ext cx="2011680" cy="1422082"/>
          </a:xfrm>
          <a:prstGeom prst="rect">
            <a:avLst/>
          </a:prstGeom>
        </p:spPr>
      </p:pic>
      <p:sp>
        <p:nvSpPr>
          <p:cNvPr id="4" name="شارة رتبة 3"/>
          <p:cNvSpPr/>
          <p:nvPr/>
        </p:nvSpPr>
        <p:spPr>
          <a:xfrm flipH="1">
            <a:off x="2301240" y="2407920"/>
            <a:ext cx="4069080" cy="1036320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EG" sz="4800" b="1" dirty="0">
                <a:solidFill>
                  <a:schemeClr val="tx1"/>
                </a:solidFill>
              </a:rPr>
              <a:t>مفهوم الحوار</a:t>
            </a:r>
          </a:p>
        </p:txBody>
      </p:sp>
    </p:spTree>
    <p:extLst>
      <p:ext uri="{BB962C8B-B14F-4D97-AF65-F5344CB8AC3E}">
        <p14:creationId xmlns:p14="http://schemas.microsoft.com/office/powerpoint/2010/main" val="1127460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وسيلة شرح على شكل سحابة 2"/>
          <p:cNvSpPr/>
          <p:nvPr/>
        </p:nvSpPr>
        <p:spPr>
          <a:xfrm>
            <a:off x="9555479" y="2531269"/>
            <a:ext cx="2362200" cy="1310640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4400" b="1" dirty="0">
                <a:solidFill>
                  <a:schemeClr val="tx1"/>
                </a:solidFill>
              </a:rPr>
              <a:t>الحوار</a:t>
            </a:r>
          </a:p>
        </p:txBody>
      </p:sp>
      <p:sp>
        <p:nvSpPr>
          <p:cNvPr id="4" name="تمرير أفقي 3"/>
          <p:cNvSpPr/>
          <p:nvPr/>
        </p:nvSpPr>
        <p:spPr>
          <a:xfrm>
            <a:off x="3627120" y="4130040"/>
            <a:ext cx="8107680" cy="2727960"/>
          </a:xfrm>
          <a:prstGeom prst="horizontalScroll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3600" b="1" dirty="0">
                <a:solidFill>
                  <a:schemeClr val="tx1"/>
                </a:solidFill>
              </a:rPr>
              <a:t>هو تبادل الحديث بين طرفين أو أكثر في قضية محددة؛ من أجل إثراء المعرفة والأفكار، ويغلب عليه الهدوء والبعد عن التعصب والخصومة</a:t>
            </a: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40" y="720566"/>
            <a:ext cx="6537960" cy="362140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019454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تمرير عمودي 1"/>
          <p:cNvSpPr/>
          <p:nvPr/>
        </p:nvSpPr>
        <p:spPr>
          <a:xfrm>
            <a:off x="167640" y="167640"/>
            <a:ext cx="11887200" cy="6553200"/>
          </a:xfrm>
          <a:prstGeom prst="vertic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4400" b="1" dirty="0">
                <a:solidFill>
                  <a:schemeClr val="tx1"/>
                </a:solidFill>
              </a:rPr>
              <a:t>الحوار قديم قدم البشرية، وقد ورد في القرآن الكريم الحوار بين الله –سبحانه وتعالى- والملائكة لمَّا خلق الله سبحانه آدم وأمرهم بالسجود له سجود تكريم لا عبادة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EG" sz="4400" b="1" dirty="0">
                <a:solidFill>
                  <a:schemeClr val="tx1"/>
                </a:solidFill>
              </a:rPr>
              <a:t>قال تعالى: </a:t>
            </a:r>
            <a:r>
              <a:rPr lang="ar-SA" sz="4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raditional Arabic" panose="02020603050405020304" pitchFamily="18" charset="-78"/>
              </a:rPr>
              <a:t>﴿وَإِذْ قَالَ رَبُّكَ لِلْمَلائِكَةِ إِنِّي جَاعِلٌ فِي الأَرْضِ خَلِيفَةً قَالُوا أَتَجْعَلُ فِيهَا مَنْ يُفْسِدُ فِيهَا وَيَسْفِكُ الدِّمَاءَ وَنَحْنُ نُسَبِّحُ بِحَمْدِكَ وَنُقَدِّسُ لَكَ قَالَ إِنِّي أَعْلَمُ مَا لا تَعْلَمُونَ﴾</a:t>
            </a:r>
            <a:r>
              <a:rPr lang="ar-SA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[البقرة:30]</a:t>
            </a:r>
            <a:endParaRPr lang="en-US" sz="4400" b="1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74994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كل بيضاوي 1"/>
          <p:cNvSpPr/>
          <p:nvPr/>
        </p:nvSpPr>
        <p:spPr>
          <a:xfrm>
            <a:off x="177800" y="736600"/>
            <a:ext cx="11684000" cy="15748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4000" b="1" dirty="0">
                <a:solidFill>
                  <a:schemeClr val="tx1"/>
                </a:solidFill>
              </a:rPr>
              <a:t>ورد لفظ الحوار في القرآن الكريم في أكثر من مناسبة، كما في قوله تعالى: 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1254760" y="2562860"/>
            <a:ext cx="10198100" cy="187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sz="40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raditional Arabic" panose="02020603050405020304" pitchFamily="18" charset="-78"/>
              </a:rPr>
              <a:t>﴿وَكَانَ لَهُ ثَمَرٌ فَقَالَ لِصَاحِبِهِ وَهُوَ يُحَاوِرُهُ﴾</a:t>
            </a:r>
            <a:r>
              <a:rPr lang="ar-SA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[الكهف:34]، </a:t>
            </a:r>
            <a:r>
              <a:rPr lang="ar-SA" sz="40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raditional Arabic" panose="02020603050405020304" pitchFamily="18" charset="-78"/>
              </a:rPr>
              <a:t>﴿قَالَ لَهُ صَاحِبُهُ وَهُوَ يُحَاوِرُهُ﴾</a:t>
            </a:r>
            <a:r>
              <a:rPr lang="ar-SA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[الكهف:37]</a:t>
            </a:r>
            <a:endParaRPr lang="en-US" sz="4000" b="1" dirty="0"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254760" y="4693920"/>
            <a:ext cx="10198100" cy="187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sz="4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raditional Arabic" panose="02020603050405020304" pitchFamily="18" charset="-78"/>
              </a:rPr>
              <a:t>وقوله تعالى: </a:t>
            </a:r>
            <a:r>
              <a:rPr lang="ar-SA" sz="40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raditional Arabic" panose="02020603050405020304" pitchFamily="18" charset="-78"/>
              </a:rPr>
              <a:t>﴿قَدْ سَمِعَ اللَّهُ قَوْلَ الَّتِي تُجَادِلُكَ فِي زَوْجِهَا وَتَشْتَكِي إِلَى اللَّهِ وَاللَّهُ يَسْمَعُ تَحَاوُرَكُمَا إِنَّ اللَّهَ سَمِيعٌ بَصِيرٌ﴾</a:t>
            </a:r>
            <a:r>
              <a:rPr lang="ar-SA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[المجادلة:1]</a:t>
            </a:r>
            <a:endParaRPr lang="en-US" sz="4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42881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تمرير أفقي 1"/>
          <p:cNvSpPr/>
          <p:nvPr/>
        </p:nvSpPr>
        <p:spPr>
          <a:xfrm>
            <a:off x="868680" y="1584960"/>
            <a:ext cx="10347960" cy="3718560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solidFill>
                  <a:srgbClr val="FF0000"/>
                </a:solidFill>
              </a:rPr>
              <a:t>وهذا يُثبت أنا لحوار أصل من الأصول الثابتة للثقافة الإسلامية ينبع من رسالة الإسلام  وهديه، ومن طبيعة ثقافته، وجوهر حضارته.</a:t>
            </a:r>
            <a:endParaRPr lang="ar-EG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874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6230" y="252287"/>
            <a:ext cx="2438740" cy="1903346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9098450" y="850017"/>
            <a:ext cx="24384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000" b="1" dirty="0">
                <a:solidFill>
                  <a:srgbClr val="FF0000"/>
                </a:solidFill>
              </a:rPr>
              <a:t>نشاط 1</a:t>
            </a:r>
          </a:p>
        </p:txBody>
      </p:sp>
      <p:sp>
        <p:nvSpPr>
          <p:cNvPr id="4" name="وسيلة شرح بيضاوية 3"/>
          <p:cNvSpPr/>
          <p:nvPr/>
        </p:nvSpPr>
        <p:spPr>
          <a:xfrm>
            <a:off x="5593250" y="2377440"/>
            <a:ext cx="6400800" cy="1630680"/>
          </a:xfrm>
          <a:prstGeom prst="wedgeEllipseCallou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4800" b="1" dirty="0">
                <a:solidFill>
                  <a:schemeClr val="tx1"/>
                </a:solidFill>
              </a:rPr>
              <a:t>ما الألفاظ التي تعبر عن الحوار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6287135" y="4671887"/>
            <a:ext cx="3187700" cy="1234440"/>
          </a:xfrm>
          <a:prstGeom prst="ellipse">
            <a:avLst/>
          </a:prstGeom>
          <a:solidFill>
            <a:srgbClr val="FF33CC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EG" sz="4000" b="1" dirty="0">
                <a:solidFill>
                  <a:schemeClr val="tx1"/>
                </a:solidFill>
              </a:rPr>
              <a:t>هل توافقني؟</a:t>
            </a:r>
          </a:p>
        </p:txBody>
      </p:sp>
      <p:sp>
        <p:nvSpPr>
          <p:cNvPr id="9" name="شكل بيضاوي 8"/>
          <p:cNvSpPr/>
          <p:nvPr/>
        </p:nvSpPr>
        <p:spPr>
          <a:xfrm>
            <a:off x="2317750" y="4671887"/>
            <a:ext cx="2776220" cy="1143000"/>
          </a:xfrm>
          <a:prstGeom prst="ellipse">
            <a:avLst/>
          </a:prstGeom>
          <a:solidFill>
            <a:srgbClr val="FF33CC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EG" sz="4000" b="1" dirty="0">
                <a:solidFill>
                  <a:schemeClr val="tx1"/>
                </a:solidFill>
              </a:rPr>
              <a:t>ما رأيك؟</a:t>
            </a:r>
          </a:p>
        </p:txBody>
      </p:sp>
    </p:spTree>
    <p:extLst>
      <p:ext uri="{BB962C8B-B14F-4D97-AF65-F5344CB8AC3E}">
        <p14:creationId xmlns:p14="http://schemas.microsoft.com/office/powerpoint/2010/main" val="3812494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6540" y="0"/>
            <a:ext cx="2438740" cy="1903346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9098450" y="597730"/>
            <a:ext cx="24384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000" b="1" dirty="0">
                <a:solidFill>
                  <a:srgbClr val="FF0000"/>
                </a:solidFill>
              </a:rPr>
              <a:t>نشاط 2</a:t>
            </a: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0" y="1800224"/>
            <a:ext cx="8001000" cy="5057776"/>
          </a:xfrm>
          <a:prstGeom prst="rect">
            <a:avLst/>
          </a:prstGeom>
        </p:spPr>
      </p:pic>
      <p:sp>
        <p:nvSpPr>
          <p:cNvPr id="8" name="مستطيل مستدير الزوايا 7"/>
          <p:cNvSpPr/>
          <p:nvPr/>
        </p:nvSpPr>
        <p:spPr>
          <a:xfrm>
            <a:off x="381000" y="1642647"/>
            <a:ext cx="3429000" cy="51595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3200" b="1" dirty="0">
                <a:solidFill>
                  <a:srgbClr val="FF0000"/>
                </a:solidFill>
              </a:rPr>
              <a:t>ما الملحوظ في إجابة أحمد؟</a:t>
            </a:r>
          </a:p>
          <a:p>
            <a:r>
              <a:rPr lang="ar-EG" sz="3200" b="1" dirty="0">
                <a:solidFill>
                  <a:srgbClr val="FF0000"/>
                </a:solidFill>
              </a:rPr>
              <a:t>.............................................................................................................................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815340" y="3280439"/>
            <a:ext cx="2560320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b="1" dirty="0"/>
              <a:t>الملحوظ أنه لم يتواضع بالقول   وسخريته لرأي غيره وهذا ليس من آداب الحوار </a:t>
            </a:r>
          </a:p>
        </p:txBody>
      </p:sp>
    </p:spTree>
    <p:extLst>
      <p:ext uri="{BB962C8B-B14F-4D97-AF65-F5344CB8AC3E}">
        <p14:creationId xmlns:p14="http://schemas.microsoft.com/office/powerpoint/2010/main" val="725062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animBg="1"/>
      <p:bldP spid="9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486</Words>
  <Application>Microsoft Office PowerPoint</Application>
  <PresentationFormat>شاشة عريضة</PresentationFormat>
  <Paragraphs>58</Paragraphs>
  <Slides>19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هبه سامى</dc:creator>
  <cp:lastModifiedBy>Omrakan h</cp:lastModifiedBy>
  <cp:revision>54</cp:revision>
  <dcterms:created xsi:type="dcterms:W3CDTF">2019-08-09T18:38:48Z</dcterms:created>
  <dcterms:modified xsi:type="dcterms:W3CDTF">2019-11-17T18:17:38Z</dcterms:modified>
</cp:coreProperties>
</file>