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13.xml" ContentType="application/vnd.openxmlformats-officedocument.presentationml.notesSlide+xml"/>
  <Override PartName="/ppt/comments/comment3.xml" ContentType="application/vnd.openxmlformats-officedocument.presentationml.comments+xml"/>
  <Override PartName="/ppt/notesSlides/notesSlide14.xml" ContentType="application/vnd.openxmlformats-officedocument.presentationml.notesSlide+xml"/>
  <Override PartName="/ppt/comments/comment4.xml" ContentType="application/vnd.openxmlformats-officedocument.presentationml.comments+xml"/>
  <Override PartName="/ppt/notesSlides/notesSlide15.xml" ContentType="application/vnd.openxmlformats-officedocument.presentationml.notesSlide+xml"/>
  <Override PartName="/ppt/comments/comment5.xml" ContentType="application/vnd.openxmlformats-officedocument.presentationml.comments+xml"/>
  <Override PartName="/ppt/notesSlides/notesSlide16.xml" ContentType="application/vnd.openxmlformats-officedocument.presentationml.notesSlide+xml"/>
  <Override PartName="/ppt/comments/comment6.xml" ContentType="application/vnd.openxmlformats-officedocument.presentationml.comments+xml"/>
  <Override PartName="/ppt/notesSlides/notesSlide17.xml" ContentType="application/vnd.openxmlformats-officedocument.presentationml.notesSlide+xml"/>
  <Override PartName="/ppt/comments/comment7.xml" ContentType="application/vnd.openxmlformats-officedocument.presentationml.comments+xml"/>
  <Override PartName="/ppt/notesSlides/notesSlide18.xml" ContentType="application/vnd.openxmlformats-officedocument.presentationml.notesSlide+xml"/>
  <Override PartName="/ppt/comments/comment8.xml" ContentType="application/vnd.openxmlformats-officedocument.presentationml.comments+xml"/>
  <Override PartName="/ppt/notesSlides/notesSlide19.xml" ContentType="application/vnd.openxmlformats-officedocument.presentationml.notesSlide+xml"/>
  <Override PartName="/ppt/comments/comment9.xml" ContentType="application/vnd.openxmlformats-officedocument.presentationml.comments+xml"/>
  <Override PartName="/ppt/notesSlides/notesSlide20.xml" ContentType="application/vnd.openxmlformats-officedocument.presentationml.notesSlide+xml"/>
  <Override PartName="/ppt/comments/comment10.xml" ContentType="application/vnd.openxmlformats-officedocument.presentationml.comments+xml"/>
  <Override PartName="/ppt/notesSlides/notesSlide21.xml" ContentType="application/vnd.openxmlformats-officedocument.presentationml.notesSlide+xml"/>
  <Override PartName="/ppt/comments/comment11.xml" ContentType="application/vnd.openxmlformats-officedocument.presentationml.comments+xml"/>
  <Override PartName="/ppt/notesSlides/notesSlide22.xml" ContentType="application/vnd.openxmlformats-officedocument.presentationml.notesSlide+xml"/>
  <Override PartName="/ppt/comments/comment12.xml" ContentType="application/vnd.openxmlformats-officedocument.presentationml.comments+xml"/>
  <Override PartName="/ppt/notesSlides/notesSlide23.xml" ContentType="application/vnd.openxmlformats-officedocument.presentationml.notesSlide+xml"/>
  <Override PartName="/ppt/comments/comment13.xml" ContentType="application/vnd.openxmlformats-officedocument.presentationml.comments+xml"/>
  <Override PartName="/ppt/notesSlides/notesSlide24.xml" ContentType="application/vnd.openxmlformats-officedocument.presentationml.notesSlide+xml"/>
  <Override PartName="/ppt/comments/comment14.xml" ContentType="application/vnd.openxmlformats-officedocument.presentationml.comments+xml"/>
  <Override PartName="/ppt/notesSlides/notesSlide25.xml" ContentType="application/vnd.openxmlformats-officedocument.presentationml.notesSlide+xml"/>
  <Override PartName="/ppt/comments/comment1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3" r:id="rId2"/>
    <p:sldId id="256" r:id="rId3"/>
    <p:sldId id="260" r:id="rId4"/>
    <p:sldId id="265" r:id="rId5"/>
    <p:sldId id="266" r:id="rId6"/>
    <p:sldId id="268" r:id="rId7"/>
    <p:sldId id="269" r:id="rId8"/>
    <p:sldId id="272" r:id="rId9"/>
    <p:sldId id="273" r:id="rId10"/>
    <p:sldId id="277" r:id="rId11"/>
    <p:sldId id="278" r:id="rId12"/>
    <p:sldId id="284" r:id="rId13"/>
    <p:sldId id="286" r:id="rId14"/>
    <p:sldId id="288" r:id="rId15"/>
    <p:sldId id="290" r:id="rId16"/>
    <p:sldId id="292" r:id="rId17"/>
    <p:sldId id="298" r:id="rId18"/>
    <p:sldId id="300" r:id="rId19"/>
    <p:sldId id="302" r:id="rId20"/>
    <p:sldId id="304" r:id="rId21"/>
    <p:sldId id="306" r:id="rId22"/>
    <p:sldId id="308" r:id="rId23"/>
    <p:sldId id="310" r:id="rId24"/>
    <p:sldId id="312" r:id="rId25"/>
    <p:sldId id="31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a Cox" initials="AC" lastIdx="3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97" autoAdjust="0"/>
  </p:normalViewPr>
  <p:slideViewPr>
    <p:cSldViewPr snapToGrid="0">
      <p:cViewPr>
        <p:scale>
          <a:sx n="107" d="100"/>
          <a:sy n="107" d="100"/>
        </p:scale>
        <p:origin x="-468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11">
    <p:pos x="10" y="10"/>
    <p:text>This question has the wrong label. It should be question 19 (or question 9 once the marked questions have been deleted)</p:text>
  </p:cm>
</p:cmLst>
</file>

<file path=ppt/comments/comment10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25">
    <p:pos x="10" y="10"/>
    <p:text>This question has the wrong label. It should be question 19 (or question 9 once the marked questions have been deleted)</p:text>
  </p:cm>
</p:cmLst>
</file>

<file path=ppt/comments/comment1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26">
    <p:pos x="10" y="10"/>
    <p:text>This question has the wrong label. It should be question 19 (or question 9 once the marked questions have been deleted)</p:text>
  </p:cm>
</p:cmLst>
</file>

<file path=ppt/comments/comment1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27">
    <p:pos x="10" y="10"/>
    <p:text>This question has the wrong label. It should be question 19 (or question 9 once the marked questions have been deleted)</p:text>
  </p:cm>
</p:cmLst>
</file>

<file path=ppt/comments/comment1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28">
    <p:pos x="10" y="10"/>
    <p:text>This question has the wrong label. It should be question 19 (or question 9 once the marked questions have been deleted)</p:text>
  </p:cm>
</p:cmLst>
</file>

<file path=ppt/comments/comment1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29">
    <p:pos x="10" y="10"/>
    <p:text>This question has the wrong label. It should be question 19 (or question 9 once the marked questions have been deleted)</p:text>
  </p:cm>
</p:cmLst>
</file>

<file path=ppt/comments/comment1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30">
    <p:pos x="10" y="10"/>
    <p:text>This question has the wrong label. It should be question 19 (or question 9 once the marked questions have been deleted)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15">
    <p:pos x="10" y="10"/>
    <p:text>This question has the wrong label. It should be question 19 (or question 9 once the marked questions have been deleted)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16">
    <p:pos x="10" y="10"/>
    <p:text>This question has the wrong label. It should be question 19 (or question 9 once the marked questions have been deleted)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17">
    <p:pos x="10" y="10"/>
    <p:text>This question has the wrong label. It should be question 19 (or question 9 once the marked questions have been deleted)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18">
    <p:pos x="10" y="10"/>
    <p:text>This question has the wrong label. It should be question 19 (or question 9 once the marked questions have been deleted)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19">
    <p:pos x="10" y="10"/>
    <p:text>This question has the wrong label. It should be question 19 (or question 9 once the marked questions have been deleted)</p:text>
  </p:cm>
</p:cmLst>
</file>

<file path=ppt/comments/comment7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22">
    <p:pos x="10" y="10"/>
    <p:text>This question has the wrong label. It should be question 19 (or question 9 once the marked questions have been deleted)</p:text>
  </p:cm>
</p:cmLst>
</file>

<file path=ppt/comments/comment8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23">
    <p:pos x="10" y="10"/>
    <p:text>This question has the wrong label. It should be question 19 (or question 9 once the marked questions have been deleted)</p:text>
  </p:cm>
</p:cmLst>
</file>

<file path=ppt/comments/comment9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08-03T18:51:03.565" idx="24">
    <p:pos x="10" y="10"/>
    <p:text>This question has the wrong label. It should be question 19 (or question 9 once the marked questions have been deleted)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650D3-D5D9-4669-96F7-1A1A71B9318A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C6171-4492-4A02-ACF4-7722196D74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13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9134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30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206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61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0103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8575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17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150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475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C6171-4492-4A02-ACF4-7722196D74C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3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587"/>
            <a:ext cx="12192000" cy="1019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504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30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402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10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993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1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13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64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4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02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44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F4DFB-127D-41C4-9F95-13A1D4E34B8F}" type="datetimeFigureOut">
              <a:rPr lang="en-US" smtClean="0"/>
              <a:pPr/>
              <a:t>10/29/2016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D5EF6-D993-4266-A139-23DFD9513F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45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6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7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9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4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0096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" y="30480"/>
            <a:ext cx="38100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24840" y="4861556"/>
            <a:ext cx="29700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362F20"/>
                </a:solidFill>
                <a:latin typeface="Calibri" panose="020F0502020204030204" pitchFamily="34" charset="0"/>
              </a:rPr>
              <a:t>Biology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: </a:t>
            </a:r>
            <a:r>
              <a:rPr lang="en-US" sz="2800" dirty="0">
                <a:solidFill>
                  <a:srgbClr val="362F20"/>
                </a:solidFill>
                <a:latin typeface="Calibri" panose="020F0502020204030204" pitchFamily="34" charset="0"/>
              </a:rPr>
              <a:t> </a:t>
            </a:r>
            <a:r>
              <a:rPr lang="en-US" sz="2800" dirty="0" smtClean="0">
                <a:solidFill>
                  <a:srgbClr val="362F20"/>
                </a:solidFill>
                <a:latin typeface="Calibri" panose="020F0502020204030204" pitchFamily="34" charset="0"/>
              </a:rPr>
              <a:t>Chapter 3</a:t>
            </a:r>
            <a:endParaRPr lang="en-US" sz="2800" dirty="0">
              <a:solidFill>
                <a:srgbClr val="362F2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49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49489"/>
            <a:ext cx="1058029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Which type of cell would probably provide the best opportunity to study lysosome</a:t>
            </a:r>
            <a:r>
              <a:rPr lang="en-US" sz="2400" b="1" dirty="0" smtClean="0">
                <a:solidFill>
                  <a:srgbClr val="C00000"/>
                </a:solidFill>
              </a:rPr>
              <a:t>?</a:t>
            </a:r>
          </a:p>
          <a:p>
            <a:endParaRPr lang="en-US" sz="2400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A.Muscle</a:t>
            </a:r>
            <a:r>
              <a:rPr lang="en-CA" sz="2400" b="1" dirty="0" smtClean="0">
                <a:solidFill>
                  <a:srgbClr val="002060"/>
                </a:solidFill>
              </a:rPr>
              <a:t> cell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B.Nerve</a:t>
            </a:r>
            <a:r>
              <a:rPr lang="en-CA" sz="2400" b="1" dirty="0" smtClean="0">
                <a:solidFill>
                  <a:srgbClr val="002060"/>
                </a:solidFill>
              </a:rPr>
              <a:t> cell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C.Phagocyte</a:t>
            </a:r>
            <a:r>
              <a:rPr lang="en-CA" sz="2400" b="1" dirty="0" smtClean="0">
                <a:solidFill>
                  <a:srgbClr val="002060"/>
                </a:solidFill>
              </a:rPr>
              <a:t> </a:t>
            </a:r>
            <a:r>
              <a:rPr lang="en-CA" sz="2400" b="1" dirty="0">
                <a:solidFill>
                  <a:srgbClr val="002060"/>
                </a:solidFill>
              </a:rPr>
              <a:t>white blood </a:t>
            </a:r>
            <a:r>
              <a:rPr lang="en-CA" sz="2400" b="1" dirty="0" smtClean="0">
                <a:solidFill>
                  <a:srgbClr val="002060"/>
                </a:solidFill>
              </a:rPr>
              <a:t>cell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D.Bacterial</a:t>
            </a:r>
            <a:r>
              <a:rPr lang="en-CA" sz="2400" b="1" dirty="0" smtClean="0">
                <a:solidFill>
                  <a:srgbClr val="002060"/>
                </a:solidFill>
              </a:rPr>
              <a:t> </a:t>
            </a:r>
            <a:r>
              <a:rPr lang="en-CA" sz="2400" b="1" dirty="0">
                <a:solidFill>
                  <a:srgbClr val="002060"/>
                </a:solidFill>
              </a:rPr>
              <a:t>cell</a:t>
            </a:r>
            <a:endParaRPr lang="en-US" sz="2400" b="1" dirty="0">
              <a:solidFill>
                <a:srgbClr val="002060"/>
              </a:solidFill>
            </a:endParaRPr>
          </a:p>
          <a:p>
            <a:endParaRPr lang="en-US" sz="2400" dirty="0" smtClean="0"/>
          </a:p>
          <a:p>
            <a:r>
              <a:rPr lang="en-US" sz="2400" dirty="0" smtClean="0"/>
              <a:t>           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3124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Chromatin is</a:t>
            </a:r>
            <a:r>
              <a:rPr lang="en-US" sz="2400" b="1" dirty="0" smtClean="0">
                <a:solidFill>
                  <a:srgbClr val="C00000"/>
                </a:solidFill>
              </a:rPr>
              <a:t>: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A.DNA</a:t>
            </a:r>
            <a:r>
              <a:rPr lang="en-CA" sz="2400" b="1" dirty="0">
                <a:solidFill>
                  <a:srgbClr val="002060"/>
                </a:solidFill>
              </a:rPr>
              <a:t>+ </a:t>
            </a:r>
            <a:r>
              <a:rPr lang="en-CA" sz="2400" b="1" dirty="0" smtClean="0">
                <a:solidFill>
                  <a:srgbClr val="002060"/>
                </a:solidFill>
              </a:rPr>
              <a:t>protein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B.RNA</a:t>
            </a:r>
            <a:r>
              <a:rPr lang="en-CA" sz="2400" b="1" dirty="0">
                <a:solidFill>
                  <a:srgbClr val="002060"/>
                </a:solidFill>
              </a:rPr>
              <a:t>+ </a:t>
            </a:r>
            <a:r>
              <a:rPr lang="en-CA" sz="2400" b="1" dirty="0" smtClean="0">
                <a:solidFill>
                  <a:srgbClr val="002060"/>
                </a:solidFill>
              </a:rPr>
              <a:t>protein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C.DNA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D.RNA</a:t>
            </a:r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dirty="0"/>
              <a:t> </a:t>
            </a:r>
          </a:p>
          <a:p>
            <a:r>
              <a:rPr lang="en-US" sz="2400" dirty="0" smtClean="0"/>
              <a:t>          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279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49489"/>
            <a:ext cx="1058029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r>
              <a:rPr lang="en-GB" sz="2400" b="1" dirty="0">
                <a:solidFill>
                  <a:srgbClr val="C00000"/>
                </a:solidFill>
              </a:rPr>
              <a:t>Nuclear envelop 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GB" sz="2400" b="1" dirty="0">
                <a:solidFill>
                  <a:srgbClr val="C00000"/>
                </a:solidFill>
              </a:rPr>
              <a:t> </a:t>
            </a:r>
            <a:endParaRPr lang="en-US" sz="2400" b="1" dirty="0">
              <a:solidFill>
                <a:srgbClr val="C00000"/>
              </a:solidFill>
            </a:endParaRPr>
          </a:p>
          <a:p>
            <a:pPr marL="457200" indent="-457200">
              <a:buAutoNum type="alphaUcPeriod"/>
            </a:pPr>
            <a:r>
              <a:rPr lang="en-GB" sz="2400" b="1" dirty="0" smtClean="0">
                <a:solidFill>
                  <a:srgbClr val="002060"/>
                </a:solidFill>
              </a:rPr>
              <a:t>surrounds nucleus</a:t>
            </a:r>
            <a:r>
              <a:rPr lang="en-GB" sz="2400" b="1" dirty="0">
                <a:solidFill>
                  <a:srgbClr val="002060"/>
                </a:solidFill>
              </a:rPr>
              <a:t/>
            </a:r>
            <a:br>
              <a:rPr lang="en-GB" sz="2400" b="1" dirty="0">
                <a:solidFill>
                  <a:srgbClr val="002060"/>
                </a:solidFill>
              </a:rPr>
            </a:br>
            <a:endParaRPr lang="en-GB" sz="2400" b="1" dirty="0" smtClean="0">
              <a:solidFill>
                <a:srgbClr val="002060"/>
              </a:solidFill>
            </a:endParaRPr>
          </a:p>
          <a:p>
            <a:r>
              <a:rPr lang="en-GB" sz="2400" b="1" dirty="0" smtClean="0">
                <a:solidFill>
                  <a:srgbClr val="002060"/>
                </a:solidFill>
              </a:rPr>
              <a:t>B</a:t>
            </a:r>
            <a:r>
              <a:rPr lang="en-GB" sz="2400" b="1" dirty="0">
                <a:solidFill>
                  <a:srgbClr val="002060"/>
                </a:solidFill>
              </a:rPr>
              <a:t>. composes of two layers</a:t>
            </a:r>
            <a:br>
              <a:rPr lang="en-GB" sz="2400" b="1" dirty="0">
                <a:solidFill>
                  <a:srgbClr val="002060"/>
                </a:solidFill>
              </a:rPr>
            </a:br>
            <a:endParaRPr lang="en-GB" sz="2400" b="1" dirty="0" smtClean="0">
              <a:solidFill>
                <a:srgbClr val="002060"/>
              </a:solidFill>
            </a:endParaRPr>
          </a:p>
          <a:p>
            <a:r>
              <a:rPr lang="en-GB" sz="2400" b="1" dirty="0" smtClean="0">
                <a:solidFill>
                  <a:srgbClr val="002060"/>
                </a:solidFill>
              </a:rPr>
              <a:t>C</a:t>
            </a:r>
            <a:r>
              <a:rPr lang="en-GB" sz="2400" b="1" dirty="0">
                <a:solidFill>
                  <a:srgbClr val="002060"/>
                </a:solidFill>
              </a:rPr>
              <a:t>. Has pores for nuclear traffic</a:t>
            </a:r>
            <a:endParaRPr lang="en-US" sz="2400" b="1" dirty="0">
              <a:solidFill>
                <a:srgbClr val="002060"/>
              </a:solidFill>
            </a:endParaRPr>
          </a:p>
          <a:p>
            <a:endParaRPr lang="en-GB" sz="2400" b="1" dirty="0" smtClean="0">
              <a:solidFill>
                <a:srgbClr val="002060"/>
              </a:solidFill>
            </a:endParaRPr>
          </a:p>
          <a:p>
            <a:r>
              <a:rPr lang="en-GB" sz="2400" b="1" dirty="0" smtClean="0">
                <a:solidFill>
                  <a:srgbClr val="002060"/>
                </a:solidFill>
              </a:rPr>
              <a:t>D</a:t>
            </a:r>
            <a:r>
              <a:rPr lang="en-GB" sz="2400" b="1" dirty="0">
                <a:solidFill>
                  <a:srgbClr val="002060"/>
                </a:solidFill>
              </a:rPr>
              <a:t>. all of the above </a:t>
            </a:r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3200" dirty="0"/>
              <a:t> </a:t>
            </a:r>
            <a:endParaRPr lang="en-US" sz="3200" dirty="0"/>
          </a:p>
          <a:p>
            <a:endParaRPr lang="en-US" sz="2400" dirty="0" smtClean="0"/>
          </a:p>
          <a:p>
            <a:r>
              <a:rPr lang="en-US" sz="2400" dirty="0" smtClean="0"/>
              <a:t>            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7404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149489"/>
            <a:ext cx="105802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Which cellular organelle contains enzymes that are considered digestive</a:t>
            </a:r>
            <a:r>
              <a:rPr lang="en-US" sz="2400" b="1" dirty="0" smtClean="0">
                <a:solidFill>
                  <a:srgbClr val="C00000"/>
                </a:solidFill>
              </a:rPr>
              <a:t>?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A. Golgi Apparatus</a:t>
            </a:r>
          </a:p>
          <a:p>
            <a:r>
              <a:rPr lang="en-US" sz="2400" b="1" dirty="0">
                <a:solidFill>
                  <a:srgbClr val="002060"/>
                </a:solidFill>
              </a:rPr>
              <a:t> </a:t>
            </a:r>
            <a:br>
              <a:rPr lang="en-US" sz="2400" b="1" dirty="0">
                <a:solidFill>
                  <a:srgbClr val="002060"/>
                </a:solidFill>
              </a:rPr>
            </a:br>
            <a:r>
              <a:rPr lang="en-US" sz="2400" b="1" dirty="0">
                <a:solidFill>
                  <a:srgbClr val="002060"/>
                </a:solidFill>
              </a:rPr>
              <a:t>B. Lysosomes </a:t>
            </a:r>
            <a:br>
              <a:rPr lang="en-US" sz="2400" b="1" dirty="0">
                <a:solidFill>
                  <a:srgbClr val="002060"/>
                </a:solidFill>
              </a:rPr>
            </a:br>
            <a:endParaRPr lang="en-US" sz="2400" b="1" dirty="0" smtClean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C</a:t>
            </a:r>
            <a:r>
              <a:rPr lang="en-US" sz="2400" b="1" dirty="0">
                <a:solidFill>
                  <a:srgbClr val="002060"/>
                </a:solidFill>
              </a:rPr>
              <a:t>. Nucleus </a:t>
            </a:r>
            <a:br>
              <a:rPr lang="en-US" sz="2400" b="1" dirty="0">
                <a:solidFill>
                  <a:srgbClr val="002060"/>
                </a:solidFill>
              </a:rPr>
            </a:br>
            <a:endParaRPr lang="en-US" sz="2400" b="1" dirty="0" smtClean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D</a:t>
            </a:r>
            <a:r>
              <a:rPr lang="en-US" sz="2400" b="1" dirty="0">
                <a:solidFill>
                  <a:srgbClr val="002060"/>
                </a:solidFill>
              </a:rPr>
              <a:t>. Ribosomes</a:t>
            </a:r>
          </a:p>
        </p:txBody>
      </p:sp>
    </p:spTree>
    <p:extLst>
      <p:ext uri="{BB962C8B-B14F-4D97-AF65-F5344CB8AC3E}">
        <p14:creationId xmlns:p14="http://schemas.microsoft.com/office/powerpoint/2010/main" val="146664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764344"/>
            <a:ext cx="1058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Most of the green colour of plants is due the presence of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GB" sz="2400" b="1" dirty="0">
                <a:solidFill>
                  <a:srgbClr val="C00000"/>
                </a:solidFill>
              </a:rPr>
              <a:t> </a:t>
            </a:r>
            <a:endParaRPr lang="en-US" sz="2400" b="1" dirty="0">
              <a:solidFill>
                <a:srgbClr val="C00000"/>
              </a:solidFill>
            </a:endParaRPr>
          </a:p>
          <a:p>
            <a:pPr marL="457200" indent="-457200">
              <a:buAutoNum type="alphaUcPeriod"/>
            </a:pPr>
            <a:r>
              <a:rPr lang="en-GB" sz="2400" b="1" dirty="0" smtClean="0">
                <a:solidFill>
                  <a:srgbClr val="002060"/>
                </a:solidFill>
              </a:rPr>
              <a:t>a </a:t>
            </a:r>
            <a:r>
              <a:rPr lang="en-GB" sz="2400" b="1" dirty="0">
                <a:solidFill>
                  <a:srgbClr val="002060"/>
                </a:solidFill>
              </a:rPr>
              <a:t>pigment called </a:t>
            </a:r>
            <a:r>
              <a:rPr lang="en-GB" sz="2400" b="1" dirty="0" smtClean="0">
                <a:solidFill>
                  <a:srgbClr val="002060"/>
                </a:solidFill>
              </a:rPr>
              <a:t>Carotene</a:t>
            </a:r>
          </a:p>
          <a:p>
            <a:pPr marL="457200" indent="-457200">
              <a:buAutoNum type="alphaUcPeriod"/>
            </a:pPr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B. a pigment called </a:t>
            </a:r>
            <a:r>
              <a:rPr lang="en-GB" sz="2400" b="1" dirty="0" smtClean="0">
                <a:solidFill>
                  <a:srgbClr val="002060"/>
                </a:solidFill>
              </a:rPr>
              <a:t>Chlorophyll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C. a nucleic acid called </a:t>
            </a:r>
            <a:r>
              <a:rPr lang="en-GB" sz="2400" b="1" dirty="0" smtClean="0">
                <a:solidFill>
                  <a:srgbClr val="002060"/>
                </a:solidFill>
              </a:rPr>
              <a:t>DNA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D. a sugar called cellulose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41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748578"/>
            <a:ext cx="1058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Which among the following is semi-permeable?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 </a:t>
            </a:r>
            <a:endParaRPr lang="en-US" sz="2400" b="1" dirty="0">
              <a:solidFill>
                <a:srgbClr val="002060"/>
              </a:solidFill>
            </a:endParaRPr>
          </a:p>
          <a:p>
            <a:pPr marL="457200" indent="-457200">
              <a:buAutoNum type="alphaUcPeriod"/>
            </a:pPr>
            <a:r>
              <a:rPr lang="en-GB" sz="2400" b="1" dirty="0" smtClean="0">
                <a:solidFill>
                  <a:srgbClr val="002060"/>
                </a:solidFill>
              </a:rPr>
              <a:t>cell wall</a:t>
            </a:r>
          </a:p>
          <a:p>
            <a:pPr marL="457200" indent="-457200">
              <a:buAutoNum type="alphaUcPeriod"/>
            </a:pPr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B. plasma </a:t>
            </a:r>
            <a:r>
              <a:rPr lang="en-GB" sz="2400" b="1" dirty="0" smtClean="0">
                <a:solidFill>
                  <a:srgbClr val="002060"/>
                </a:solidFill>
              </a:rPr>
              <a:t>membrane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C. nuclear </a:t>
            </a:r>
            <a:r>
              <a:rPr lang="en-GB" sz="2400" b="1" dirty="0" smtClean="0">
                <a:solidFill>
                  <a:srgbClr val="002060"/>
                </a:solidFill>
              </a:rPr>
              <a:t>envelope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D. mitochondria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30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9644" y="2126951"/>
            <a:ext cx="1058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The extracellular matrix in animal cell membrane is made of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 </a:t>
            </a:r>
            <a:endParaRPr lang="en-US" sz="2400" b="1" dirty="0">
              <a:solidFill>
                <a:srgbClr val="002060"/>
              </a:solidFill>
            </a:endParaRPr>
          </a:p>
          <a:p>
            <a:pPr marL="457200" indent="-457200">
              <a:buAutoNum type="alphaUcPeriod"/>
            </a:pPr>
            <a:r>
              <a:rPr lang="en-GB" sz="2400" b="1" dirty="0" smtClean="0">
                <a:solidFill>
                  <a:srgbClr val="002060"/>
                </a:solidFill>
              </a:rPr>
              <a:t>Cellulose</a:t>
            </a:r>
          </a:p>
          <a:p>
            <a:pPr marL="457200" indent="-457200">
              <a:buAutoNum type="alphaUcPeriod"/>
            </a:pPr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B. collagen </a:t>
            </a:r>
            <a:r>
              <a:rPr lang="en-GB" sz="2400" b="1" dirty="0" err="1" smtClean="0">
                <a:solidFill>
                  <a:srgbClr val="002060"/>
                </a:solidFill>
              </a:rPr>
              <a:t>fibers</a:t>
            </a:r>
            <a:endParaRPr lang="en-GB" sz="2400" b="1" dirty="0" smtClean="0">
              <a:solidFill>
                <a:srgbClr val="002060"/>
              </a:solidFill>
            </a:endParaRP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C. </a:t>
            </a:r>
            <a:r>
              <a:rPr lang="en-GB" sz="2400" b="1" dirty="0" smtClean="0">
                <a:solidFill>
                  <a:srgbClr val="002060"/>
                </a:solidFill>
              </a:rPr>
              <a:t>Chitin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D. all of the above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47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748579"/>
            <a:ext cx="105802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What controls the entry and exit of molecules in cell?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GB" sz="2400" b="1" dirty="0">
                <a:solidFill>
                  <a:srgbClr val="C00000"/>
                </a:solidFill>
              </a:rPr>
              <a:t> </a:t>
            </a:r>
            <a:endParaRPr lang="en-US" sz="2400" b="1" dirty="0">
              <a:solidFill>
                <a:srgbClr val="C00000"/>
              </a:solidFill>
            </a:endParaRPr>
          </a:p>
          <a:p>
            <a:pPr marL="457200" indent="-457200">
              <a:buAutoNum type="alphaUcPeriod"/>
            </a:pPr>
            <a:r>
              <a:rPr lang="en-GB" sz="2400" b="1" dirty="0" smtClean="0">
                <a:solidFill>
                  <a:srgbClr val="002060"/>
                </a:solidFill>
              </a:rPr>
              <a:t>Nucleus</a:t>
            </a:r>
          </a:p>
          <a:p>
            <a:pPr marL="457200" indent="-457200">
              <a:buAutoNum type="alphaUcPeriod"/>
            </a:pPr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B. </a:t>
            </a:r>
            <a:r>
              <a:rPr lang="en-GB" sz="2400" b="1" dirty="0" smtClean="0">
                <a:solidFill>
                  <a:srgbClr val="002060"/>
                </a:solidFill>
              </a:rPr>
              <a:t>Ribosomes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C. </a:t>
            </a:r>
            <a:r>
              <a:rPr lang="en-GB" sz="2400" b="1" dirty="0" smtClean="0">
                <a:solidFill>
                  <a:srgbClr val="002060"/>
                </a:solidFill>
              </a:rPr>
              <a:t>DNA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D. plasma membrane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19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953531"/>
            <a:ext cx="1058029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Both mitochondria and chloroplasts possesses a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GB" sz="2400" b="1" dirty="0">
                <a:solidFill>
                  <a:srgbClr val="C00000"/>
                </a:solidFill>
              </a:rPr>
              <a:t> </a:t>
            </a:r>
            <a:endParaRPr lang="en-US" sz="2400" b="1" dirty="0">
              <a:solidFill>
                <a:srgbClr val="C00000"/>
              </a:solidFill>
            </a:endParaRPr>
          </a:p>
          <a:p>
            <a:pPr marL="457200" indent="-457200">
              <a:buAutoNum type="alphaUcPeriod"/>
            </a:pPr>
            <a:r>
              <a:rPr lang="en-GB" sz="2400" b="1" dirty="0" smtClean="0">
                <a:solidFill>
                  <a:srgbClr val="002060"/>
                </a:solidFill>
              </a:rPr>
              <a:t>single membrane</a:t>
            </a:r>
          </a:p>
          <a:p>
            <a:pPr marL="457200" indent="-457200">
              <a:buAutoNum type="alphaUcPeriod"/>
            </a:pPr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B. double </a:t>
            </a:r>
            <a:r>
              <a:rPr lang="en-GB" sz="2400" b="1" dirty="0" smtClean="0">
                <a:solidFill>
                  <a:srgbClr val="002060"/>
                </a:solidFill>
              </a:rPr>
              <a:t>membrane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C. three-layered </a:t>
            </a:r>
            <a:r>
              <a:rPr lang="en-GB" sz="2400" b="1" dirty="0" smtClean="0">
                <a:solidFill>
                  <a:srgbClr val="002060"/>
                </a:solidFill>
              </a:rPr>
              <a:t>membrane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D. four-layered membrane</a:t>
            </a:r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/>
              <a:t> 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8739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2000827"/>
            <a:ext cx="1058029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The nucleolus is the site of synthesis for</a:t>
            </a:r>
            <a:endParaRPr lang="en-US" sz="2400" dirty="0">
              <a:solidFill>
                <a:srgbClr val="C00000"/>
              </a:solidFill>
            </a:endParaRPr>
          </a:p>
          <a:p>
            <a:r>
              <a:rPr lang="en-US" sz="3200" dirty="0"/>
              <a:t> </a:t>
            </a:r>
          </a:p>
          <a:p>
            <a:pPr marL="514350" indent="-514350">
              <a:buAutoNum type="alphaUcPeriod"/>
            </a:pPr>
            <a:r>
              <a:rPr lang="en-US" sz="2400" b="1" dirty="0" smtClean="0">
                <a:solidFill>
                  <a:srgbClr val="002060"/>
                </a:solidFill>
              </a:rPr>
              <a:t>Proteins</a:t>
            </a:r>
          </a:p>
          <a:p>
            <a:pPr marL="514350" indent="-514350">
              <a:buAutoNum type="alphaUcPeriod"/>
            </a:pPr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B. </a:t>
            </a:r>
            <a:r>
              <a:rPr lang="en-US" sz="2400" b="1" dirty="0" smtClean="0">
                <a:solidFill>
                  <a:srgbClr val="002060"/>
                </a:solidFill>
              </a:rPr>
              <a:t>DNA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C. </a:t>
            </a:r>
            <a:r>
              <a:rPr lang="en-US" sz="2400" b="1" dirty="0" err="1" smtClean="0">
                <a:solidFill>
                  <a:srgbClr val="002060"/>
                </a:solidFill>
              </a:rPr>
              <a:t>rRNA</a:t>
            </a:r>
            <a:endParaRPr lang="en-US" sz="2400" b="1" dirty="0" smtClean="0">
              <a:solidFill>
                <a:srgbClr val="002060"/>
              </a:solidFill>
            </a:endParaRP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D. all of the above </a:t>
            </a:r>
          </a:p>
        </p:txBody>
      </p:sp>
    </p:spTree>
    <p:extLst>
      <p:ext uri="{BB962C8B-B14F-4D97-AF65-F5344CB8AC3E}">
        <p14:creationId xmlns:p14="http://schemas.microsoft.com/office/powerpoint/2010/main" val="31481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00059"/>
            <a:ext cx="6187720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1"/>
            <a:r>
              <a:rPr lang="en-IN" sz="2400" dirty="0" smtClean="0"/>
              <a:t> </a:t>
            </a:r>
            <a:r>
              <a:rPr lang="en-GB" sz="3200" dirty="0">
                <a:solidFill>
                  <a:srgbClr val="FF0000"/>
                </a:solidFill>
              </a:rPr>
              <a:t>The simplest structure that can live</a:t>
            </a:r>
            <a:endParaRPr lang="en-US" sz="3200" dirty="0">
              <a:solidFill>
                <a:srgbClr val="FF0000"/>
              </a:solidFill>
            </a:endParaRPr>
          </a:p>
          <a:p>
            <a:pPr rtl="1"/>
            <a:r>
              <a:rPr lang="en-GB" sz="3200" dirty="0"/>
              <a:t> 	</a:t>
            </a:r>
            <a:r>
              <a:rPr lang="en-GB" sz="3200" b="1" dirty="0" smtClean="0">
                <a:solidFill>
                  <a:srgbClr val="002060"/>
                </a:solidFill>
              </a:rPr>
              <a:t>A</a:t>
            </a:r>
            <a:r>
              <a:rPr lang="en-GB" sz="3200" b="1" dirty="0">
                <a:solidFill>
                  <a:srgbClr val="002060"/>
                </a:solidFill>
              </a:rPr>
              <a:t>. Cell</a:t>
            </a:r>
            <a:endParaRPr lang="en-US" sz="3200" b="1" dirty="0">
              <a:solidFill>
                <a:srgbClr val="002060"/>
              </a:solidFill>
            </a:endParaRPr>
          </a:p>
          <a:p>
            <a:pPr rtl="1"/>
            <a:endParaRPr lang="ar-SA" sz="3200" b="1" dirty="0" smtClean="0">
              <a:solidFill>
                <a:srgbClr val="002060"/>
              </a:solidFill>
            </a:endParaRPr>
          </a:p>
          <a:p>
            <a:pPr rtl="1"/>
            <a:r>
              <a:rPr lang="en-GB" sz="3200" b="1" dirty="0" smtClean="0">
                <a:solidFill>
                  <a:srgbClr val="002060"/>
                </a:solidFill>
              </a:rPr>
              <a:t>B</a:t>
            </a:r>
            <a:r>
              <a:rPr lang="en-GB" sz="3200" b="1" dirty="0">
                <a:solidFill>
                  <a:srgbClr val="002060"/>
                </a:solidFill>
              </a:rPr>
              <a:t>. Tissue</a:t>
            </a:r>
            <a:endParaRPr lang="en-US" sz="3200" b="1" dirty="0">
              <a:solidFill>
                <a:srgbClr val="002060"/>
              </a:solidFill>
            </a:endParaRPr>
          </a:p>
          <a:p>
            <a:pPr rtl="1"/>
            <a:endParaRPr lang="ar-SA" sz="3200" b="1" dirty="0" smtClean="0">
              <a:solidFill>
                <a:srgbClr val="002060"/>
              </a:solidFill>
            </a:endParaRPr>
          </a:p>
          <a:p>
            <a:pPr rtl="1"/>
            <a:r>
              <a:rPr lang="en-GB" sz="3200" b="1" dirty="0" smtClean="0">
                <a:solidFill>
                  <a:srgbClr val="002060"/>
                </a:solidFill>
              </a:rPr>
              <a:t>C</a:t>
            </a:r>
            <a:r>
              <a:rPr lang="en-GB" sz="3200" b="1" dirty="0">
                <a:solidFill>
                  <a:srgbClr val="002060"/>
                </a:solidFill>
              </a:rPr>
              <a:t>. Organ</a:t>
            </a:r>
            <a:endParaRPr lang="en-US" sz="3200" b="1" dirty="0">
              <a:solidFill>
                <a:srgbClr val="002060"/>
              </a:solidFill>
            </a:endParaRPr>
          </a:p>
          <a:p>
            <a:pPr rtl="1"/>
            <a:endParaRPr lang="ar-SA" sz="3200" b="1" dirty="0" smtClean="0">
              <a:solidFill>
                <a:srgbClr val="002060"/>
              </a:solidFill>
            </a:endParaRPr>
          </a:p>
          <a:p>
            <a:pPr rtl="1"/>
            <a:r>
              <a:rPr lang="en-GB" sz="3200" b="1" dirty="0" smtClean="0">
                <a:solidFill>
                  <a:srgbClr val="002060"/>
                </a:solidFill>
              </a:rPr>
              <a:t>D</a:t>
            </a:r>
            <a:r>
              <a:rPr lang="en-GB" sz="3200" b="1" dirty="0">
                <a:solidFill>
                  <a:srgbClr val="002060"/>
                </a:solidFill>
              </a:rPr>
              <a:t>. None of the above</a:t>
            </a:r>
            <a:endParaRPr lang="en-US" sz="3200" b="1" dirty="0">
              <a:solidFill>
                <a:srgbClr val="002060"/>
              </a:solidFill>
            </a:endParaRPr>
          </a:p>
          <a:p>
            <a:r>
              <a:rPr lang="en-CA" sz="2400" b="1" dirty="0">
                <a:solidFill>
                  <a:srgbClr val="002060"/>
                </a:solidFill>
              </a:rPr>
              <a:t> </a:t>
            </a:r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dirty="0" smtClean="0"/>
              <a:t>            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2324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mv="urn:schemas-microsoft-com:mac:vml" xmlns="">
      <mp:transition xmlns:mp="http://schemas.microsoft.com/office/mac/powerpoint/2008/main"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19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6132" y="1795875"/>
            <a:ext cx="109488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The powerhouse of a cell is the</a:t>
            </a:r>
            <a:endParaRPr lang="en-US" sz="2400" b="1" dirty="0">
              <a:solidFill>
                <a:srgbClr val="C0000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 </a:t>
            </a:r>
            <a:endParaRPr lang="en-US" sz="2400" b="1" dirty="0">
              <a:solidFill>
                <a:srgbClr val="002060"/>
              </a:solidFill>
            </a:endParaRPr>
          </a:p>
          <a:p>
            <a:pPr marL="457200" indent="-457200">
              <a:buAutoNum type="alphaUcPeriod"/>
            </a:pPr>
            <a:r>
              <a:rPr lang="en-GB" sz="2400" b="1" dirty="0" smtClean="0">
                <a:solidFill>
                  <a:srgbClr val="002060"/>
                </a:solidFill>
              </a:rPr>
              <a:t>Plastids</a:t>
            </a:r>
          </a:p>
          <a:p>
            <a:pPr marL="457200" indent="-457200">
              <a:buAutoNum type="alphaUcPeriod"/>
            </a:pPr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B. </a:t>
            </a:r>
            <a:r>
              <a:rPr lang="en-GB" sz="2400" b="1" dirty="0" smtClean="0">
                <a:solidFill>
                  <a:srgbClr val="002060"/>
                </a:solidFill>
              </a:rPr>
              <a:t>Mitochondria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C. </a:t>
            </a:r>
            <a:r>
              <a:rPr lang="en-GB" sz="2400" b="1" dirty="0" err="1">
                <a:solidFill>
                  <a:srgbClr val="002060"/>
                </a:solidFill>
              </a:rPr>
              <a:t>golgi</a:t>
            </a:r>
            <a:r>
              <a:rPr lang="en-GB" sz="2400" b="1" dirty="0">
                <a:solidFill>
                  <a:srgbClr val="002060"/>
                </a:solidFill>
              </a:rPr>
              <a:t> </a:t>
            </a:r>
            <a:r>
              <a:rPr lang="en-GB" sz="2400" b="1" dirty="0" smtClean="0">
                <a:solidFill>
                  <a:srgbClr val="002060"/>
                </a:solidFill>
              </a:rPr>
              <a:t>apparatus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D. lysosomes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67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353" y="2048122"/>
            <a:ext cx="1058029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FF0000"/>
                </a:solidFill>
              </a:rPr>
              <a:t>Plant cell wall is mainly made up </a:t>
            </a:r>
            <a:r>
              <a:rPr lang="en-US" sz="3200" b="1" dirty="0" smtClean="0">
                <a:solidFill>
                  <a:srgbClr val="FF0000"/>
                </a:solidFill>
              </a:rPr>
              <a:t>of-----------</a:t>
            </a:r>
          </a:p>
          <a:p>
            <a:pPr lvl="0"/>
            <a:endParaRPr lang="en-US" sz="2400" dirty="0">
              <a:solidFill>
                <a:srgbClr val="FF0000"/>
              </a:solidFill>
            </a:endParaRPr>
          </a:p>
          <a:p>
            <a:pPr marL="457200" lvl="0" indent="-457200">
              <a:buAutoNum type="alphaUcPeriod"/>
            </a:pPr>
            <a:r>
              <a:rPr lang="en-CA" sz="2400" b="1" dirty="0" smtClean="0">
                <a:solidFill>
                  <a:srgbClr val="0070C0"/>
                </a:solidFill>
              </a:rPr>
              <a:t>Collagen</a:t>
            </a:r>
          </a:p>
          <a:p>
            <a:pPr marL="457200" lvl="0" indent="-457200">
              <a:buAutoNum type="alphaUcPeriod"/>
            </a:pPr>
            <a:endParaRPr lang="en-US" sz="2400" b="1" dirty="0">
              <a:solidFill>
                <a:srgbClr val="0070C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70C0"/>
                </a:solidFill>
              </a:rPr>
              <a:t>B. Cellulose</a:t>
            </a:r>
          </a:p>
          <a:p>
            <a:pPr lvl="0"/>
            <a:endParaRPr lang="en-US" sz="2400" b="1" dirty="0">
              <a:solidFill>
                <a:srgbClr val="0070C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70C0"/>
                </a:solidFill>
              </a:rPr>
              <a:t>C. Starch</a:t>
            </a:r>
          </a:p>
          <a:p>
            <a:pPr lvl="0"/>
            <a:endParaRPr lang="en-US" sz="2400" b="1" dirty="0">
              <a:solidFill>
                <a:srgbClr val="0070C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70C0"/>
                </a:solidFill>
              </a:rPr>
              <a:t>D. </a:t>
            </a:r>
            <a:r>
              <a:rPr lang="en-CA" sz="2400" b="1" dirty="0">
                <a:solidFill>
                  <a:srgbClr val="0070C0"/>
                </a:solidFill>
              </a:rPr>
              <a:t>Nuclic acid 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12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353" y="2048122"/>
            <a:ext cx="1058029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FF0000"/>
                </a:solidFill>
              </a:rPr>
              <a:t>Organelle called the membranes factory for the cell</a:t>
            </a:r>
            <a:r>
              <a:rPr lang="en-US" sz="3200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endParaRPr lang="en-US" sz="3200" b="1" dirty="0" smtClean="0">
              <a:solidFill>
                <a:srgbClr val="FF0000"/>
              </a:solidFill>
            </a:endParaRPr>
          </a:p>
          <a:p>
            <a:pPr marL="457200" lvl="0" indent="-457200">
              <a:buAutoNum type="alphaUcPeriod"/>
            </a:pPr>
            <a:r>
              <a:rPr lang="en-CA" sz="2400" b="1" dirty="0" smtClean="0">
                <a:solidFill>
                  <a:srgbClr val="0070C0"/>
                </a:solidFill>
              </a:rPr>
              <a:t>Lysosomes</a:t>
            </a:r>
          </a:p>
          <a:p>
            <a:pPr marL="457200" lvl="0" indent="-457200">
              <a:buAutoNum type="alphaUcPeriod"/>
            </a:pPr>
            <a:endParaRPr lang="en-CA" sz="2400" b="1" dirty="0" smtClean="0">
              <a:solidFill>
                <a:srgbClr val="0070C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70C0"/>
                </a:solidFill>
              </a:rPr>
              <a:t>B. </a:t>
            </a:r>
            <a:r>
              <a:rPr lang="en-CA" sz="2400" b="1" dirty="0">
                <a:solidFill>
                  <a:srgbClr val="0070C0"/>
                </a:solidFill>
              </a:rPr>
              <a:t>Rough </a:t>
            </a:r>
            <a:r>
              <a:rPr lang="en-CA" sz="2400" b="1" dirty="0" smtClean="0">
                <a:solidFill>
                  <a:srgbClr val="0070C0"/>
                </a:solidFill>
              </a:rPr>
              <a:t>ER</a:t>
            </a:r>
          </a:p>
          <a:p>
            <a:pPr lvl="0"/>
            <a:endParaRPr lang="en-CA" sz="2400" b="1" dirty="0" smtClean="0">
              <a:solidFill>
                <a:srgbClr val="0070C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70C0"/>
                </a:solidFill>
              </a:rPr>
              <a:t>C. </a:t>
            </a:r>
            <a:r>
              <a:rPr lang="en-CA" sz="2400" b="1" dirty="0">
                <a:solidFill>
                  <a:srgbClr val="0070C0"/>
                </a:solidFill>
              </a:rPr>
              <a:t>Smooth </a:t>
            </a:r>
            <a:r>
              <a:rPr lang="en-CA" sz="2400" b="1" dirty="0" smtClean="0">
                <a:solidFill>
                  <a:srgbClr val="0070C0"/>
                </a:solidFill>
              </a:rPr>
              <a:t>ER</a:t>
            </a:r>
          </a:p>
          <a:p>
            <a:pPr lvl="0"/>
            <a:endParaRPr lang="en-CA" sz="2400" b="1" dirty="0" smtClean="0">
              <a:solidFill>
                <a:srgbClr val="0070C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70C0"/>
                </a:solidFill>
              </a:rPr>
              <a:t>D. </a:t>
            </a:r>
            <a:r>
              <a:rPr lang="en-CA" sz="2400" b="1" dirty="0">
                <a:solidFill>
                  <a:srgbClr val="0070C0"/>
                </a:solidFill>
              </a:rPr>
              <a:t>Cell wall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86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353" y="2048122"/>
            <a:ext cx="1058029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rgbClr val="FF0000"/>
                </a:solidFill>
              </a:rPr>
              <a:t>............is </a:t>
            </a:r>
            <a:r>
              <a:rPr lang="en-US" sz="2400" b="1" dirty="0" smtClean="0">
                <a:solidFill>
                  <a:srgbClr val="FF0000"/>
                </a:solidFill>
              </a:rPr>
              <a:t>not </a:t>
            </a:r>
            <a:r>
              <a:rPr lang="en-US" sz="2400" b="1" dirty="0">
                <a:solidFill>
                  <a:srgbClr val="FF0000"/>
                </a:solidFill>
              </a:rPr>
              <a:t>a component of the endomembrane system</a:t>
            </a:r>
            <a:r>
              <a:rPr lang="en-US" sz="2400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endParaRPr lang="en-US" sz="3200" b="1" dirty="0" smtClean="0">
              <a:solidFill>
                <a:srgbClr val="FF000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A.Plasma membrane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B. Lysosome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C. Chloroplast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D. </a:t>
            </a:r>
            <a:r>
              <a:rPr lang="en-CA" sz="2400" b="1" dirty="0">
                <a:solidFill>
                  <a:srgbClr val="002060"/>
                </a:solidFill>
              </a:rPr>
              <a:t>Golgi apparatus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59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353" y="2048122"/>
            <a:ext cx="1058029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rgbClr val="FF0000"/>
                </a:solidFill>
              </a:rPr>
              <a:t>Organelle that accounts for more than half of total cell's membranes is</a:t>
            </a:r>
            <a:r>
              <a:rPr lang="en-US" sz="2400" b="1" dirty="0" smtClean="0">
                <a:solidFill>
                  <a:srgbClr val="FF0000"/>
                </a:solidFill>
              </a:rPr>
              <a:t>?</a:t>
            </a:r>
          </a:p>
          <a:p>
            <a:pPr lvl="0"/>
            <a:endParaRPr lang="en-US" sz="3200" b="1" dirty="0" smtClean="0">
              <a:solidFill>
                <a:srgbClr val="FF000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A.Endoplasmic reticulum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B. Lysosome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C. </a:t>
            </a:r>
            <a:r>
              <a:rPr lang="en-CA" sz="2400" b="1" dirty="0">
                <a:solidFill>
                  <a:srgbClr val="002060"/>
                </a:solidFill>
              </a:rPr>
              <a:t>Plasma </a:t>
            </a:r>
            <a:r>
              <a:rPr lang="en-CA" sz="2400" b="1" dirty="0" smtClean="0">
                <a:solidFill>
                  <a:srgbClr val="002060"/>
                </a:solidFill>
              </a:rPr>
              <a:t>membrane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D. </a:t>
            </a:r>
            <a:r>
              <a:rPr lang="en-CA" sz="2400" b="1" dirty="0">
                <a:solidFill>
                  <a:srgbClr val="002060"/>
                </a:solidFill>
              </a:rPr>
              <a:t>Golgi apparatus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986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700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20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353" y="2048122"/>
            <a:ext cx="1058029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rgbClr val="FF0000"/>
                </a:solidFill>
              </a:rPr>
              <a:t>One of Smooth ER </a:t>
            </a:r>
            <a:r>
              <a:rPr lang="en-US" sz="2400" b="1" dirty="0" smtClean="0">
                <a:solidFill>
                  <a:srgbClr val="FF0000"/>
                </a:solidFill>
              </a:rPr>
              <a:t>functions</a:t>
            </a:r>
          </a:p>
          <a:p>
            <a:pPr lvl="0"/>
            <a:endParaRPr lang="en-US" sz="3200" b="1" dirty="0" smtClean="0">
              <a:solidFill>
                <a:srgbClr val="FF000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A.Lipids</a:t>
            </a:r>
            <a:r>
              <a:rPr lang="en-CA" sz="2400" b="1" dirty="0" smtClean="0">
                <a:solidFill>
                  <a:srgbClr val="002060"/>
                </a:solidFill>
              </a:rPr>
              <a:t> synthesis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B. </a:t>
            </a:r>
            <a:r>
              <a:rPr lang="en-CA" sz="2400" b="1" dirty="0">
                <a:solidFill>
                  <a:srgbClr val="002060"/>
                </a:solidFill>
              </a:rPr>
              <a:t>Protein </a:t>
            </a:r>
            <a:r>
              <a:rPr lang="en-CA" sz="2400" b="1" dirty="0" smtClean="0">
                <a:solidFill>
                  <a:srgbClr val="002060"/>
                </a:solidFill>
              </a:rPr>
              <a:t>synthesis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C. </a:t>
            </a:r>
            <a:r>
              <a:rPr lang="en-CA" sz="2400" b="1" dirty="0">
                <a:solidFill>
                  <a:srgbClr val="002060"/>
                </a:solidFill>
              </a:rPr>
              <a:t>Making </a:t>
            </a:r>
            <a:r>
              <a:rPr lang="en-CA" sz="2400" b="1" dirty="0" smtClean="0">
                <a:solidFill>
                  <a:srgbClr val="002060"/>
                </a:solidFill>
              </a:rPr>
              <a:t>membrane</a:t>
            </a:r>
          </a:p>
          <a:p>
            <a:pPr lvl="0"/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D. </a:t>
            </a:r>
            <a:r>
              <a:rPr lang="en-CA" sz="2400" b="1" dirty="0">
                <a:solidFill>
                  <a:srgbClr val="002060"/>
                </a:solidFill>
              </a:rPr>
              <a:t>Metabolizes carbohydrates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3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4276" y="1272410"/>
            <a:ext cx="8519640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spcBef>
                <a:spcPct val="0"/>
              </a:spcBef>
            </a:pPr>
            <a:endParaRPr lang="en-US" altLang="ar-SA" sz="2400" b="1" dirty="0" smtClean="0">
              <a:solidFill>
                <a:srgbClr val="FF0000"/>
              </a:solidFill>
            </a:endParaRPr>
          </a:p>
          <a:p>
            <a:pPr rtl="1"/>
            <a:r>
              <a:rPr lang="en-CA" sz="3200" b="1" dirty="0">
                <a:solidFill>
                  <a:srgbClr val="C00000"/>
                </a:solidFill>
              </a:rPr>
              <a:t>Prokaryotic cells are characterized by having:</a:t>
            </a:r>
            <a:endParaRPr lang="en-US" sz="3200" dirty="0">
              <a:solidFill>
                <a:srgbClr val="C00000"/>
              </a:solidFill>
            </a:endParaRPr>
          </a:p>
          <a:p>
            <a:pPr rtl="1"/>
            <a:endParaRPr lang="ar-SA" sz="3200" dirty="0" smtClean="0">
              <a:solidFill>
                <a:srgbClr val="002060"/>
              </a:solidFill>
            </a:endParaRPr>
          </a:p>
          <a:p>
            <a:pPr rtl="1"/>
            <a:r>
              <a:rPr lang="en-CA" sz="3200" dirty="0" smtClean="0">
                <a:solidFill>
                  <a:srgbClr val="002060"/>
                </a:solidFill>
              </a:rPr>
              <a:t>A</a:t>
            </a:r>
            <a:r>
              <a:rPr lang="en-CA" sz="3200" b="1" dirty="0">
                <a:solidFill>
                  <a:srgbClr val="002060"/>
                </a:solidFill>
              </a:rPr>
              <a:t>.  </a:t>
            </a:r>
            <a:r>
              <a:rPr lang="en-US" sz="3200" b="1" dirty="0">
                <a:solidFill>
                  <a:srgbClr val="002060"/>
                </a:solidFill>
              </a:rPr>
              <a:t>No membrane-bound organelles</a:t>
            </a:r>
          </a:p>
          <a:p>
            <a:pPr rtl="1"/>
            <a:endParaRPr lang="ar-SA" sz="3200" b="1" dirty="0">
              <a:solidFill>
                <a:srgbClr val="002060"/>
              </a:solidFill>
            </a:endParaRPr>
          </a:p>
          <a:p>
            <a:pPr rtl="1"/>
            <a:r>
              <a:rPr lang="en-CA" sz="3200" b="1" dirty="0" smtClean="0">
                <a:solidFill>
                  <a:srgbClr val="002060"/>
                </a:solidFill>
              </a:rPr>
              <a:t>B</a:t>
            </a:r>
            <a:r>
              <a:rPr lang="en-CA" sz="3200" b="1" dirty="0">
                <a:solidFill>
                  <a:srgbClr val="002060"/>
                </a:solidFill>
              </a:rPr>
              <a:t>. No nucleus</a:t>
            </a:r>
            <a:endParaRPr lang="en-US" sz="3200" b="1" dirty="0">
              <a:solidFill>
                <a:srgbClr val="002060"/>
              </a:solidFill>
            </a:endParaRPr>
          </a:p>
          <a:p>
            <a:pPr rtl="1"/>
            <a:endParaRPr lang="ar-SA" sz="3200" b="1" dirty="0" smtClean="0">
              <a:solidFill>
                <a:srgbClr val="002060"/>
              </a:solidFill>
            </a:endParaRPr>
          </a:p>
          <a:p>
            <a:pPr rtl="1"/>
            <a:r>
              <a:rPr lang="en-CA" sz="3200" b="1" dirty="0" smtClean="0">
                <a:solidFill>
                  <a:srgbClr val="002060"/>
                </a:solidFill>
              </a:rPr>
              <a:t>C</a:t>
            </a:r>
            <a:r>
              <a:rPr lang="en-CA" sz="3200" b="1" dirty="0">
                <a:solidFill>
                  <a:srgbClr val="002060"/>
                </a:solidFill>
              </a:rPr>
              <a:t>. DNA in an unbound region called the </a:t>
            </a:r>
            <a:r>
              <a:rPr lang="en-CA" sz="3200" b="1" dirty="0" smtClean="0">
                <a:solidFill>
                  <a:srgbClr val="002060"/>
                </a:solidFill>
              </a:rPr>
              <a:t>nucleoid</a:t>
            </a:r>
            <a:endParaRPr lang="ar-SA" sz="3200" b="1" dirty="0" smtClean="0">
              <a:solidFill>
                <a:srgbClr val="002060"/>
              </a:solidFill>
            </a:endParaRPr>
          </a:p>
          <a:p>
            <a:pPr rtl="1"/>
            <a:endParaRPr lang="en-US" sz="3200" b="1" dirty="0">
              <a:solidFill>
                <a:srgbClr val="002060"/>
              </a:solidFill>
            </a:endParaRPr>
          </a:p>
          <a:p>
            <a:r>
              <a:rPr lang="en-CA" sz="3200" b="1" dirty="0">
                <a:solidFill>
                  <a:srgbClr val="002060"/>
                </a:solidFill>
              </a:rPr>
              <a:t>D. All of the above</a:t>
            </a:r>
            <a:r>
              <a:rPr lang="en-US" sz="2400" b="1" dirty="0" smtClean="0">
                <a:solidFill>
                  <a:srgbClr val="002060"/>
                </a:solidFill>
              </a:rPr>
              <a:t>                     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99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3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234441"/>
            <a:ext cx="102353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Low" eaLnBrk="0" hangingPunct="0">
              <a:defRPr/>
            </a:pPr>
            <a:endParaRPr lang="en-US" sz="2400" b="1" dirty="0" smtClean="0">
              <a:solidFill>
                <a:srgbClr val="FF0000"/>
              </a:solidFill>
              <a:ea typeface="Times New Roman" pitchFamily="18" charset="0"/>
            </a:endParaRPr>
          </a:p>
          <a:p>
            <a:pPr algn="justLow" eaLnBrk="0" hangingPunct="0">
              <a:defRPr/>
            </a:pPr>
            <a:endParaRPr lang="en-US" sz="2400" b="1" dirty="0">
              <a:solidFill>
                <a:srgbClr val="FF0000"/>
              </a:solidFill>
              <a:ea typeface="Times New Roman" pitchFamily="18" charset="0"/>
            </a:endParaRPr>
          </a:p>
          <a:p>
            <a:pPr rtl="1"/>
            <a:r>
              <a:rPr lang="en-US" sz="2400" b="1" dirty="0">
                <a:solidFill>
                  <a:srgbClr val="C00000"/>
                </a:solidFill>
              </a:rPr>
              <a:t>Which of the following is not considered part of the endomembrane system?</a:t>
            </a:r>
            <a:endParaRPr lang="en-US" sz="2400" dirty="0">
              <a:solidFill>
                <a:srgbClr val="C00000"/>
              </a:solidFill>
            </a:endParaRPr>
          </a:p>
          <a:p>
            <a:pPr rtl="1"/>
            <a:endParaRPr lang="en-US" sz="2400" dirty="0" smtClean="0">
              <a:solidFill>
                <a:srgbClr val="002060"/>
              </a:solidFill>
            </a:endParaRPr>
          </a:p>
          <a:p>
            <a:pPr rtl="1"/>
            <a:r>
              <a:rPr lang="en-US" sz="2400" b="1" dirty="0" smtClean="0">
                <a:solidFill>
                  <a:srgbClr val="002060"/>
                </a:solidFill>
              </a:rPr>
              <a:t>A. Nuclear envelope</a:t>
            </a:r>
            <a:endParaRPr lang="en-US" sz="2400" b="1" dirty="0">
              <a:solidFill>
                <a:srgbClr val="002060"/>
              </a:solidFill>
            </a:endParaRPr>
          </a:p>
          <a:p>
            <a:endParaRPr lang="en-US" sz="2400" b="1" dirty="0" smtClean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B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  <a:r>
              <a:rPr lang="en-US" sz="2400" b="1" dirty="0" smtClean="0">
                <a:solidFill>
                  <a:srgbClr val="002060"/>
                </a:solidFill>
              </a:rPr>
              <a:t>ER</a:t>
            </a:r>
            <a:endParaRPr lang="en-US" sz="2400" b="1" dirty="0">
              <a:solidFill>
                <a:srgbClr val="002060"/>
              </a:solidFill>
            </a:endParaRPr>
          </a:p>
          <a:p>
            <a:endParaRPr lang="en-US" sz="2400" b="1" dirty="0" smtClean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C</a:t>
            </a:r>
            <a:r>
              <a:rPr lang="en-US" sz="2400" b="1" dirty="0">
                <a:solidFill>
                  <a:srgbClr val="002060"/>
                </a:solidFill>
              </a:rPr>
              <a:t>. Golgi </a:t>
            </a:r>
            <a:r>
              <a:rPr lang="en-US" sz="2400" b="1" dirty="0" smtClean="0">
                <a:solidFill>
                  <a:srgbClr val="002060"/>
                </a:solidFill>
              </a:rPr>
              <a:t>apparatus</a:t>
            </a:r>
            <a:endParaRPr lang="en-US" sz="2400" b="1" dirty="0">
              <a:solidFill>
                <a:srgbClr val="002060"/>
              </a:solidFill>
            </a:endParaRPr>
          </a:p>
          <a:p>
            <a:endParaRPr lang="en-US" sz="2400" b="1" dirty="0" smtClean="0">
              <a:solidFill>
                <a:srgbClr val="002060"/>
              </a:solidFill>
            </a:endParaRPr>
          </a:p>
          <a:p>
            <a:r>
              <a:rPr lang="en-US" sz="2400" b="1" dirty="0" smtClean="0">
                <a:solidFill>
                  <a:srgbClr val="002060"/>
                </a:solidFill>
              </a:rPr>
              <a:t>D</a:t>
            </a:r>
            <a:r>
              <a:rPr lang="en-US" sz="2400" b="1" dirty="0">
                <a:solidFill>
                  <a:srgbClr val="002060"/>
                </a:solidFill>
              </a:rPr>
              <a:t>. chloroplast</a:t>
            </a:r>
          </a:p>
          <a:p>
            <a:r>
              <a:rPr lang="en-US" sz="2400" b="1" dirty="0" smtClean="0">
                <a:solidFill>
                  <a:srgbClr val="002060"/>
                </a:solidFill>
              </a:rPr>
              <a:t>                     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15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4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4698" y="1344931"/>
            <a:ext cx="852394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</a:pPr>
            <a:endParaRPr lang="en-GB" altLang="ar-SA" sz="2400" b="1" dirty="0" smtClean="0">
              <a:solidFill>
                <a:srgbClr val="FF0000"/>
              </a:solidFill>
            </a:endParaRPr>
          </a:p>
          <a:p>
            <a:pPr rtl="1"/>
            <a:r>
              <a:rPr lang="en-US" sz="2400" b="1" dirty="0">
                <a:solidFill>
                  <a:srgbClr val="C00000"/>
                </a:solidFill>
              </a:rPr>
              <a:t>Which of the following structures is common to plant </a:t>
            </a:r>
            <a:r>
              <a:rPr lang="en-US" sz="2400" b="1" i="1" dirty="0">
                <a:solidFill>
                  <a:srgbClr val="C00000"/>
                </a:solidFill>
              </a:rPr>
              <a:t>and</a:t>
            </a:r>
            <a:r>
              <a:rPr lang="en-US" sz="2400" b="1" dirty="0">
                <a:solidFill>
                  <a:srgbClr val="C00000"/>
                </a:solidFill>
              </a:rPr>
              <a:t> animal </a:t>
            </a:r>
            <a:endParaRPr lang="ar-SA" sz="2400" b="1" dirty="0" smtClean="0">
              <a:solidFill>
                <a:srgbClr val="C00000"/>
              </a:solidFill>
            </a:endParaRPr>
          </a:p>
          <a:p>
            <a:pPr rtl="1"/>
            <a:r>
              <a:rPr lang="en-US" sz="2400" b="1" dirty="0" smtClean="0">
                <a:solidFill>
                  <a:srgbClr val="C00000"/>
                </a:solidFill>
              </a:rPr>
              <a:t>cells?</a:t>
            </a:r>
          </a:p>
          <a:p>
            <a:pPr rtl="1"/>
            <a:endParaRPr lang="en-US" sz="2400" dirty="0"/>
          </a:p>
          <a:p>
            <a:r>
              <a:rPr lang="en-US" sz="2400" b="1" dirty="0" smtClean="0">
                <a:solidFill>
                  <a:srgbClr val="002060"/>
                </a:solidFill>
              </a:rPr>
              <a:t>A.  Chloroplast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B. </a:t>
            </a:r>
            <a:r>
              <a:rPr lang="en-US" sz="2400" b="1" dirty="0" smtClean="0">
                <a:solidFill>
                  <a:srgbClr val="002060"/>
                </a:solidFill>
              </a:rPr>
              <a:t>Mitochondria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C. wall made of </a:t>
            </a:r>
            <a:r>
              <a:rPr lang="en-US" sz="2400" b="1" dirty="0" smtClean="0">
                <a:solidFill>
                  <a:srgbClr val="002060"/>
                </a:solidFill>
              </a:rPr>
              <a:t>cellulose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r>
              <a:rPr lang="en-US" sz="2400" b="1" dirty="0">
                <a:solidFill>
                  <a:srgbClr val="002060"/>
                </a:solidFill>
              </a:rPr>
              <a:t>D. Tonoplast</a:t>
            </a:r>
          </a:p>
        </p:txBody>
      </p:sp>
    </p:spTree>
    <p:extLst>
      <p:ext uri="{BB962C8B-B14F-4D97-AF65-F5344CB8AC3E}">
        <p14:creationId xmlns:p14="http://schemas.microsoft.com/office/powerpoint/2010/main" val="423743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5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2460" y="1205403"/>
            <a:ext cx="775126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ct val="0"/>
              </a:spcBef>
            </a:pPr>
            <a:endParaRPr lang="en-GB" altLang="ar-SA" sz="2400" b="1" dirty="0" smtClean="0">
              <a:solidFill>
                <a:srgbClr val="FF0000"/>
              </a:solidFill>
            </a:endParaRPr>
          </a:p>
          <a:p>
            <a:r>
              <a:rPr lang="en-US" sz="2400" b="1" dirty="0">
                <a:solidFill>
                  <a:srgbClr val="C00000"/>
                </a:solidFill>
              </a:rPr>
              <a:t>Which of the following are not in animal cells</a:t>
            </a:r>
            <a:r>
              <a:rPr lang="en-US" sz="2400" b="1" dirty="0" smtClean="0">
                <a:solidFill>
                  <a:srgbClr val="C00000"/>
                </a:solidFill>
              </a:rPr>
              <a:t>?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pPr marL="457200" lvl="0" indent="-457200">
              <a:buAutoNum type="alphaUcPeriod"/>
            </a:pPr>
            <a:r>
              <a:rPr lang="en-CA" sz="2400" b="1" dirty="0" smtClean="0">
                <a:solidFill>
                  <a:srgbClr val="002060"/>
                </a:solidFill>
              </a:rPr>
              <a:t>Chloroplast</a:t>
            </a: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 </a:t>
            </a:r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B. Vacuole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C. Cell wall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D. All </a:t>
            </a:r>
            <a:r>
              <a:rPr lang="en-CA" sz="2400" b="1" dirty="0">
                <a:solidFill>
                  <a:srgbClr val="002060"/>
                </a:solidFill>
              </a:rPr>
              <a:t>of the above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589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6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2" y="1423759"/>
            <a:ext cx="1165511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>
                <a:solidFill>
                  <a:srgbClr val="C00000"/>
                </a:solidFill>
              </a:rPr>
              <a:t>Which of the following is present in a prokaryotic cell</a:t>
            </a:r>
            <a:r>
              <a:rPr lang="en-US" sz="2400" b="1" dirty="0" smtClean="0">
                <a:solidFill>
                  <a:srgbClr val="C00000"/>
                </a:solidFill>
              </a:rPr>
              <a:t>?</a:t>
            </a:r>
          </a:p>
          <a:p>
            <a:pPr lvl="0"/>
            <a:endParaRPr lang="en-US" sz="3200" b="1" dirty="0">
              <a:solidFill>
                <a:srgbClr val="0070C0"/>
              </a:solidFill>
            </a:endParaRPr>
          </a:p>
          <a:p>
            <a:pPr marL="457200" lvl="0" indent="-457200">
              <a:buAutoNum type="alphaUcPeriod"/>
            </a:pPr>
            <a:r>
              <a:rPr lang="en-CA" sz="2400" b="1" dirty="0" smtClean="0">
                <a:solidFill>
                  <a:srgbClr val="002060"/>
                </a:solidFill>
              </a:rPr>
              <a:t>Mitochondrion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B. Ribosome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C. Nuclear envelope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D. Chloroplast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94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7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88509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Which of the following structure-function pairs is mismatched</a:t>
            </a:r>
            <a:r>
              <a:rPr lang="en-US" sz="2400" b="1" dirty="0" smtClean="0">
                <a:solidFill>
                  <a:srgbClr val="C00000"/>
                </a:solidFill>
              </a:rPr>
              <a:t>?</a:t>
            </a:r>
          </a:p>
          <a:p>
            <a:endParaRPr lang="en-US" sz="2400" dirty="0">
              <a:solidFill>
                <a:srgbClr val="C0000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A.microtubule</a:t>
            </a:r>
            <a:r>
              <a:rPr lang="en-CA" sz="2400" b="1" dirty="0" smtClean="0">
                <a:solidFill>
                  <a:srgbClr val="002060"/>
                </a:solidFill>
              </a:rPr>
              <a:t>-muscle </a:t>
            </a:r>
            <a:r>
              <a:rPr lang="en-CA" sz="2400" b="1" dirty="0">
                <a:solidFill>
                  <a:srgbClr val="002060"/>
                </a:solidFill>
              </a:rPr>
              <a:t>contraction </a:t>
            </a:r>
            <a:endParaRPr lang="en-CA" sz="2400" b="1" dirty="0" smtClean="0">
              <a:solidFill>
                <a:srgbClr val="002060"/>
              </a:solidFill>
            </a:endParaRP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B.lysosome</a:t>
            </a:r>
            <a:r>
              <a:rPr lang="en-CA" sz="2400" b="1" dirty="0" smtClean="0">
                <a:solidFill>
                  <a:srgbClr val="002060"/>
                </a:solidFill>
              </a:rPr>
              <a:t>-intracellular digestion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C.ribosome</a:t>
            </a:r>
            <a:r>
              <a:rPr lang="en-CA" sz="2400" b="1" dirty="0" smtClean="0">
                <a:solidFill>
                  <a:srgbClr val="002060"/>
                </a:solidFill>
              </a:rPr>
              <a:t>-protein synthesis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D.Golgi</a:t>
            </a:r>
            <a:r>
              <a:rPr lang="en-CA" sz="2400" b="1" dirty="0" smtClean="0">
                <a:solidFill>
                  <a:srgbClr val="002060"/>
                </a:solidFill>
              </a:rPr>
              <a:t>-protein </a:t>
            </a:r>
            <a:r>
              <a:rPr lang="en-CA" sz="2400" b="1" dirty="0">
                <a:solidFill>
                  <a:srgbClr val="002060"/>
                </a:solidFill>
              </a:rPr>
              <a:t>trafficking</a:t>
            </a:r>
            <a:endParaRPr lang="en-US" sz="2400" b="1" dirty="0">
              <a:solidFill>
                <a:srgbClr val="002060"/>
              </a:solidFill>
            </a:endParaRP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            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004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4698" y="90152"/>
            <a:ext cx="15453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8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0211" y="1423759"/>
            <a:ext cx="1058029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</a:rPr>
              <a:t>Which of the following are not in animal cells</a:t>
            </a:r>
            <a:r>
              <a:rPr lang="en-US" sz="2400" b="1" dirty="0" smtClean="0">
                <a:solidFill>
                  <a:srgbClr val="C00000"/>
                </a:solidFill>
              </a:rPr>
              <a:t>?</a:t>
            </a:r>
          </a:p>
          <a:p>
            <a:endParaRPr lang="en-US" sz="2400" dirty="0"/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A.Chloroplast</a:t>
            </a: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 </a:t>
            </a:r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smtClean="0">
                <a:solidFill>
                  <a:srgbClr val="002060"/>
                </a:solidFill>
              </a:rPr>
              <a:t>B.Vacuole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C.Cell</a:t>
            </a:r>
            <a:r>
              <a:rPr lang="en-CA" sz="2400" b="1" dirty="0" smtClean="0">
                <a:solidFill>
                  <a:srgbClr val="002060"/>
                </a:solidFill>
              </a:rPr>
              <a:t> wall</a:t>
            </a:r>
          </a:p>
          <a:p>
            <a:pPr lvl="0"/>
            <a:endParaRPr lang="en-US" sz="2400" b="1" dirty="0">
              <a:solidFill>
                <a:srgbClr val="002060"/>
              </a:solidFill>
            </a:endParaRPr>
          </a:p>
          <a:p>
            <a:pPr lvl="0"/>
            <a:r>
              <a:rPr lang="en-CA" sz="2400" b="1" dirty="0" err="1" smtClean="0">
                <a:solidFill>
                  <a:srgbClr val="002060"/>
                </a:solidFill>
              </a:rPr>
              <a:t>D.All</a:t>
            </a:r>
            <a:r>
              <a:rPr lang="en-CA" sz="2400" b="1" dirty="0" smtClean="0">
                <a:solidFill>
                  <a:srgbClr val="002060"/>
                </a:solidFill>
              </a:rPr>
              <a:t> </a:t>
            </a:r>
            <a:r>
              <a:rPr lang="en-CA" sz="2400" b="1" dirty="0">
                <a:solidFill>
                  <a:srgbClr val="002060"/>
                </a:solidFill>
              </a:rPr>
              <a:t>of the above</a:t>
            </a:r>
            <a:endParaRPr lang="en-US" sz="2400" b="1" dirty="0">
              <a:solidFill>
                <a:srgbClr val="002060"/>
              </a:solidFill>
            </a:endParaRPr>
          </a:p>
          <a:p>
            <a:endParaRPr lang="en-US" sz="2400" dirty="0" smtClean="0"/>
          </a:p>
          <a:p>
            <a:r>
              <a:rPr lang="en-US" sz="2400" dirty="0" smtClean="0"/>
              <a:t>                  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6093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8789</TotalTime>
  <Words>476</Words>
  <Application>Microsoft Office PowerPoint</Application>
  <PresentationFormat>مخصص</PresentationFormat>
  <Paragraphs>286</Paragraphs>
  <Slides>25</Slides>
  <Notes>25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26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Parag Joshi</dc:creator>
  <cp:lastModifiedBy>new</cp:lastModifiedBy>
  <cp:revision>75</cp:revision>
  <dcterms:created xsi:type="dcterms:W3CDTF">2015-08-05T18:06:14Z</dcterms:created>
  <dcterms:modified xsi:type="dcterms:W3CDTF">2016-10-29T10:13:37Z</dcterms:modified>
</cp:coreProperties>
</file>