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29"/>
  </p:handout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99" r:id="rId9"/>
    <p:sldId id="300" r:id="rId10"/>
    <p:sldId id="301" r:id="rId11"/>
    <p:sldId id="302" r:id="rId12"/>
    <p:sldId id="271" r:id="rId13"/>
    <p:sldId id="288" r:id="rId14"/>
    <p:sldId id="289" r:id="rId15"/>
    <p:sldId id="290" r:id="rId16"/>
    <p:sldId id="291" r:id="rId17"/>
    <p:sldId id="292" r:id="rId18"/>
    <p:sldId id="305" r:id="rId19"/>
    <p:sldId id="293" r:id="rId20"/>
    <p:sldId id="306" r:id="rId21"/>
    <p:sldId id="294" r:id="rId22"/>
    <p:sldId id="295" r:id="rId23"/>
    <p:sldId id="304" r:id="rId24"/>
    <p:sldId id="297" r:id="rId25"/>
    <p:sldId id="298" r:id="rId26"/>
    <p:sldId id="303" r:id="rId27"/>
    <p:sldId id="296" r:id="rId28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1" d="100"/>
          <a:sy n="61" d="100"/>
        </p:scale>
        <p:origin x="1368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96A186B-1767-41DF-ADA0-BC63E5069315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204344-B58C-4BD4-B402-717A34B290AD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4C323-5D1F-463E-96BE-950F237619BC}" type="datetimeFigureOut">
              <a:rPr lang="ar-EG" smtClean="0"/>
              <a:pPr/>
              <a:t>07/06/1441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02FC2-6679-4587-8C91-6CB6D568A9E1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Compu%20Import\Desktop\&#216;&#185;&#217;&#132;&#217;&#133;%20&#216;&#167;&#217;&#132;&#216;&#167;&#216;&#173;&#217;&#138;&#216;&#167;&#216;&#161;\morphology\&#216;&#180;&#216;&#168;&#217;&#131;&#216;&#169;%20&#216;&#185;&#217;&#132;&#217;&#136;&#217;&#133;%20&#216;&#167;&#217;&#132;&#216;&#163;&#216;&#173;&#217;&#138;&#216;&#167;&#216;&#161;%20-%20&#217;&#133;&#217;&#130;&#216;&#175;&#217;&#133;&#216;&#169;%20&#216;&#185;&#217;&#132;&#217;&#133;%20&#216;&#167;&#217;&#132;&#216;&#173;&#217;&#138;&#216;&#167;&#216;&#169;%20-%20&#216;&#167;&#217;&#132;&#216;&#168;&#216;&#167;&#216;&#168;%20&#216;&#167;&#217;&#132;&#216;&#171;&#216;&#167;&#217;&#134;&#217;&#138;.htm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712968" cy="590465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A" b="1" dirty="0"/>
              <a:t>الباب الثاني</a:t>
            </a:r>
            <a:br>
              <a:rPr lang="ar-SA" b="1" dirty="0"/>
            </a:br>
            <a:r>
              <a:rPr lang="ar-SA" b="1" dirty="0" err="1"/>
              <a:t>الذرات</a:t>
            </a:r>
            <a:r>
              <a:rPr lang="ar-SA" b="1" dirty="0"/>
              <a:t> والجزيئات</a:t>
            </a:r>
            <a:br>
              <a:rPr lang="ar-SA" b="1" dirty="0"/>
            </a:br>
            <a:r>
              <a:rPr lang="ar-SA" b="1" dirty="0"/>
              <a:t>التركيب الكيميائي لأجسام الكائنات الحية</a:t>
            </a:r>
            <a:endParaRPr lang="ar-SA" b="1" cap="all" dirty="0">
              <a:ln w="9000" cmpd="sng">
                <a:solidFill>
                  <a:srgbClr val="C00000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678198" cy="559097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ar-EG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 </a:t>
            </a:r>
            <a:r>
              <a:rPr lang="ar-EG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التمدد الحراري</a:t>
            </a:r>
            <a:r>
              <a:rPr lang="ar-S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(Thermal Expansion)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ونعني بها العلاقة بين كثافة السائل ودرجة الحرارة.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كلما زدنا في تسخين سائل ما فان كثافته تقل وكلما بردنا السائل تزداد كثافته. </a:t>
            </a:r>
          </a:p>
          <a:p>
            <a:pPr algn="just">
              <a:spcBef>
                <a:spcPts val="0"/>
              </a:spcBef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التبريد            ازدياد كثافة السائل</a:t>
            </a:r>
            <a:r>
              <a:rPr lang="ar-EG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التسخين           نقصان كثافة السائل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الماء يشذ في تمدده بالحرارة عن باقي السوائل. </a:t>
            </a:r>
          </a:p>
          <a:p>
            <a:pPr algn="just">
              <a:spcBef>
                <a:spcPts val="0"/>
              </a:spcBef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كلما برد الماء تزداد كثافته ولكن عند تبريد الماء تحت درجة حرارة </a:t>
            </a:r>
            <a:r>
              <a:rPr lang="ar-S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°م  فان كثافته تأخذ في النقصان بدلا من الزيادة كما هو متوقع: </a:t>
            </a:r>
          </a:p>
          <a:p>
            <a:pPr algn="just">
              <a:spcBef>
                <a:spcPts val="0"/>
              </a:spcBef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تبريد الماء حتى  4 °م                  ازدياد كثافته</a:t>
            </a:r>
          </a:p>
          <a:p>
            <a:pPr algn="just">
              <a:spcBef>
                <a:spcPts val="0"/>
              </a:spcBef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تبريد الماء تحت 4 °م                  نقصان كثافته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ولذلك نلاحظ أن كتل الجليد الضخمة تطفو فوق سطح الماء.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هذه الظاهرة تجعل الحياة ممكنة عند القطب الشمالي والجنوبي وجميع المناطق المشابهة في مناخها. </a:t>
            </a:r>
          </a:p>
        </p:txBody>
      </p:sp>
      <p:sp>
        <p:nvSpPr>
          <p:cNvPr id="5" name="Left Arrow 4"/>
          <p:cNvSpPr/>
          <p:nvPr/>
        </p:nvSpPr>
        <p:spPr>
          <a:xfrm>
            <a:off x="2771800" y="3139719"/>
            <a:ext cx="500066" cy="7143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6" name="Left Arrow 5"/>
          <p:cNvSpPr/>
          <p:nvPr/>
        </p:nvSpPr>
        <p:spPr>
          <a:xfrm>
            <a:off x="7321075" y="3140968"/>
            <a:ext cx="500066" cy="7143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7" name="Left Arrow 6"/>
          <p:cNvSpPr/>
          <p:nvPr/>
        </p:nvSpPr>
        <p:spPr>
          <a:xfrm>
            <a:off x="5230825" y="4869160"/>
            <a:ext cx="857256" cy="7143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8" name="Left Arrow 7"/>
          <p:cNvSpPr/>
          <p:nvPr/>
        </p:nvSpPr>
        <p:spPr>
          <a:xfrm>
            <a:off x="5220072" y="5288953"/>
            <a:ext cx="857256" cy="7143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14348" y="144016"/>
            <a:ext cx="7986714" cy="76470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3600" b="1" u="sng" dirty="0">
                <a:latin typeface="+mn-lt"/>
                <a:ea typeface="+mn-ea"/>
              </a:rPr>
              <a:t>الجزيئات غير العضوية</a:t>
            </a:r>
            <a:r>
              <a:rPr lang="ar-EG" sz="3600" b="1" u="sng" dirty="0">
                <a:latin typeface="+mn-lt"/>
                <a:ea typeface="+mn-ea"/>
              </a:rPr>
              <a:t>: </a:t>
            </a:r>
            <a:r>
              <a:rPr lang="ar-SA" sz="3600" b="1" u="sng" dirty="0">
                <a:latin typeface="+mn-lt"/>
                <a:ea typeface="+mn-ea"/>
              </a:rPr>
              <a:t>خصائص الماء</a:t>
            </a:r>
            <a:endParaRPr lang="ar-EG" sz="3600" b="1" u="sng" dirty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778" y="836712"/>
            <a:ext cx="8929718" cy="5735560"/>
          </a:xfrm>
        </p:spPr>
        <p:txBody>
          <a:bodyPr>
            <a:noAutofit/>
          </a:bodyPr>
          <a:lstStyle/>
          <a:p>
            <a:r>
              <a:rPr lang="ar-S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ھ</a:t>
            </a:r>
            <a:r>
              <a:rPr lang="ar-EG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ar-SA" sz="3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قوة الإذابة</a:t>
            </a:r>
            <a:r>
              <a:rPr lang="ar-S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(Dissolving Power)</a:t>
            </a:r>
          </a:p>
          <a:p>
            <a:pPr algn="just"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هي قدرة الماء على إذابة المواد المختلفة فيه</a:t>
            </a:r>
            <a:r>
              <a:rPr lang="ar-EG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وهي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تفوق أي سائل آخر. </a:t>
            </a:r>
          </a:p>
          <a:p>
            <a:pPr algn="just"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الماء يعتبر مذيب مثالي لمعظم المواد التي توجد في جسم الكائن الحي</a:t>
            </a:r>
            <a:r>
              <a:rPr lang="ar-EG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مما يؤدى إلى انتشارها وانتقالها من مكان لآخر داخل الخلية وخارجها. </a:t>
            </a:r>
          </a:p>
          <a:p>
            <a:pPr algn="just"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القدرة الفائقة في الإذابة سببها القطبية الثنائية لجزيئات الماء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فجزيء الماء يوجد على صورة متأينة حيث ان ذرات الهيدروجين تكون موجبة وذرات الأكسجين تكون سالبة مما يجعل ذرات العناصر الاخرى تنجذب نحوها. </a:t>
            </a:r>
          </a:p>
          <a:p>
            <a:pPr algn="just"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الماء يدخل في كثير من التفاعلات الكيمائية إما باشتراك أحد عنصريه في التفاعل أو كمذيب. </a:t>
            </a:r>
          </a:p>
          <a:p>
            <a:pPr algn="just">
              <a:buFont typeface="Wingdings" pitchFamily="2" charset="2"/>
              <a:buChar char="Ø"/>
            </a:pP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الماء مصدر أساسي للأكسجين في عمليات هامة مثل التمثيل الضوئي والتنفس. </a:t>
            </a:r>
            <a:endParaRPr lang="ar-EG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ar-EG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الماء محلول متعادل (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pH= 7</a:t>
            </a:r>
            <a:r>
              <a:rPr lang="ar-EG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مما يجعل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</a:t>
            </a:r>
            <a:r>
              <a:rPr lang="ar-EG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مناسب مع النظام الخلوي.</a:t>
            </a:r>
            <a:endParaRPr lang="ar-S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714348" y="144016"/>
            <a:ext cx="7986714" cy="620688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dirty="0"/>
              <a:t>الجزيئات غير العضوية</a:t>
            </a:r>
            <a:r>
              <a:rPr lang="ar-EG" b="1" dirty="0"/>
              <a:t>: </a:t>
            </a:r>
            <a:r>
              <a:rPr lang="ar-SA" b="1" dirty="0"/>
              <a:t>خصائص الماء</a:t>
            </a:r>
            <a:endParaRPr lang="ar-EG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986714" cy="78581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ar-SA" b="1" u="sng" dirty="0"/>
              <a:t> الجزيئات العضوية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http://allbiology.net/images/2-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097" y="3934594"/>
            <a:ext cx="3096575" cy="282190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79512" y="836712"/>
            <a:ext cx="88216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5100" lvl="0" indent="-1651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الجزيئات العضوية أكثر تعقيداً من الجزيئات غير العضوية.</a:t>
            </a:r>
          </a:p>
          <a:p>
            <a:pPr marL="165100" lvl="0" indent="-1651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تعتبر ذرة الكربون المكون الأساسي في تركيب جميع الجزيئات العضوية.</a:t>
            </a:r>
          </a:p>
          <a:p>
            <a:pPr marL="165100" lvl="0" indent="-1651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تمتاز ذرة الكربون بقابليتها على تكوين </a:t>
            </a:r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روابط </a:t>
            </a:r>
            <a:r>
              <a:rPr lang="ar-SA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تساهمية</a:t>
            </a:r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مع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ذرات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الكربون الأخرى مكونة ما يعرف بالهياكل 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الكربونية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(Carbon skeletons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التي تكون في شكل سلسلة أو متفرعة أو حلقية.</a:t>
            </a:r>
            <a:endParaRPr lang="ar-E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986714" cy="78581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ar-SA" b="1" u="sng" dirty="0"/>
              <a:t> الجزيئات العضوية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836712"/>
            <a:ext cx="882164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ar-SA" sz="3200" b="1" dirty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ar-SA" sz="3200" b="1" u="sng" dirty="0" err="1">
                <a:latin typeface="Times New Roman" pitchFamily="18" charset="0"/>
                <a:cs typeface="Times New Roman" pitchFamily="18" charset="0"/>
              </a:rPr>
              <a:t>الكربوهيدرات</a:t>
            </a:r>
            <a:r>
              <a:rPr lang="ar-SA" sz="3200" b="1" u="sng" dirty="0">
                <a:latin typeface="Times New Roman" pitchFamily="18" charset="0"/>
                <a:cs typeface="Times New Roman" pitchFamily="18" charset="0"/>
              </a:rPr>
              <a:t> (السكريات</a:t>
            </a:r>
            <a:r>
              <a:rPr lang="ar-SA" sz="3200" b="1" u="sng" dirty="0" err="1"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Carbohydrates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4488" lvl="0" indent="-223838" algn="just">
              <a:buFont typeface="Arial" pitchFamily="34" charset="0"/>
              <a:buChar char="•"/>
            </a:pP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مركبات عضوية تتكون من الكربون والهيدروجين والأكسجين.</a:t>
            </a:r>
          </a:p>
          <a:p>
            <a:pPr marL="344488" lvl="0" indent="-223838" algn="just">
              <a:buFont typeface="Arial" pitchFamily="34" charset="0"/>
              <a:buChar char="•"/>
            </a:pP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تعتبر </a:t>
            </a:r>
            <a:r>
              <a:rPr lang="ar-EG" sz="2800" dirty="0" err="1">
                <a:latin typeface="Times New Roman" pitchFamily="18" charset="0"/>
                <a:cs typeface="Times New Roman" pitchFamily="18" charset="0"/>
              </a:rPr>
              <a:t>الكربوهيدرات</a:t>
            </a: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2800" b="1" dirty="0">
                <a:latin typeface="Times New Roman" pitchFamily="18" charset="0"/>
                <a:cs typeface="Times New Roman" pitchFamily="18" charset="0"/>
              </a:rPr>
              <a:t>ال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مصدر </a:t>
            </a:r>
            <a:r>
              <a:rPr lang="ar-EG" sz="2800" b="1" dirty="0">
                <a:latin typeface="Times New Roman" pitchFamily="18" charset="0"/>
                <a:cs typeface="Times New Roman" pitchFamily="18" charset="0"/>
              </a:rPr>
              <a:t>ال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رئيسي للطاقة 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الذي يحتاجها الكائن الحي.</a:t>
            </a:r>
          </a:p>
          <a:p>
            <a:pPr marL="344488" lvl="0" indent="-223838" algn="just">
              <a:buFont typeface="Arial" pitchFamily="34" charset="0"/>
              <a:buChar char="•"/>
            </a:pP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يوجد الهيدروجين والأكسجين فيها بنفس نسبة وجودهما في الماء.</a:t>
            </a:r>
          </a:p>
          <a:p>
            <a:pPr marL="344488" lvl="0" indent="-223838" algn="just">
              <a:buFont typeface="Arial" pitchFamily="34" charset="0"/>
              <a:buChar char="•"/>
            </a:pP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الكربوهيدرات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مكون أساسي لبعض أجزاء الخلية مثل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السليولوز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والأحماض النووية.</a:t>
            </a:r>
          </a:p>
          <a:p>
            <a:pPr marL="344488" lvl="0" indent="-223838" algn="just">
              <a:buFont typeface="Arial" pitchFamily="34" charset="0"/>
              <a:buChar char="•"/>
            </a:pP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هناك 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ثلاثة أنواع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من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الكربوهيدرات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الموجودة في الكائنات الحية: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630238" lvl="0" algn="just"/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أ- السكريات الاحادية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Monosaccharides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630238" lvl="0" algn="just"/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ب- السكريات الثنائية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(Disaccharides)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630238" lvl="0" algn="just"/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ج- السكريات المتعددة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(Polysaccharides)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تتكون السكريات الثنائية والمتعددة من وحدتين أو أكثر من السكريات الأحادية مرتبطة مع بعضها 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بروابط </a:t>
            </a:r>
            <a:r>
              <a:rPr lang="ar-SA" sz="2800" b="1" dirty="0" err="1">
                <a:latin typeface="Times New Roman" pitchFamily="18" charset="0"/>
                <a:cs typeface="Times New Roman" pitchFamily="18" charset="0"/>
              </a:rPr>
              <a:t>جليكوسيدية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Glycosidic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bonds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986714" cy="78581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ar-SA" b="1" u="sng" dirty="0"/>
              <a:t> الجزيئات العضوية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836712"/>
            <a:ext cx="882164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ar-SA" sz="3600" b="1" dirty="0" err="1"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ar-SA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3600" b="1" u="sng" dirty="0" err="1">
                <a:latin typeface="Times New Roman" pitchFamily="18" charset="0"/>
                <a:cs typeface="Times New Roman" pitchFamily="18" charset="0"/>
              </a:rPr>
              <a:t>الدهون </a:t>
            </a:r>
            <a:r>
              <a:rPr lang="ar-EG" sz="3600" b="1" u="sng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EG" sz="3600" b="1" u="sng" dirty="0" err="1">
                <a:latin typeface="Times New Roman" pitchFamily="18" charset="0"/>
                <a:cs typeface="Times New Roman" pitchFamily="18" charset="0"/>
              </a:rPr>
              <a:t>الليبيدات)</a:t>
            </a:r>
            <a:r>
              <a:rPr lang="ar-SA" sz="3600" b="1" u="sng" dirty="0" err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SA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(Lipids)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4163" lvl="0" indent="-163513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مركبات عضوية تتكون من الكربون والهيدروجين والأكسجين.</a:t>
            </a:r>
          </a:p>
          <a:p>
            <a:pPr marL="284163" lvl="0" indent="-163513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لا تذوب في الماء لكنها تذوب في المذيبات العضوية مثل الكحول.</a:t>
            </a:r>
          </a:p>
          <a:p>
            <a:pPr marL="284163" lvl="0" indent="-163513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تتكون نتيجة ارتباط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الجليسرول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 مع الأحماض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الدهنية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 بروابط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أستيرية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Ester bonds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Picture 1" descr="E:\Wael Documents\AA محاضرات\الأحياء العامة\صور\enzymes\20170927_200630 -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73016"/>
            <a:ext cx="8680828" cy="32578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79512" y="10352"/>
            <a:ext cx="8784976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4163" lvl="0" indent="-163513" algn="just">
              <a:buFont typeface="Arial" pitchFamily="34" charset="0"/>
              <a:buChar char="•"/>
            </a:pP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هناك </a:t>
            </a:r>
            <a:r>
              <a:rPr lang="ar-SA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ثلاثة أنواع</a:t>
            </a: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من الدهون التي تدخل في تكوين أجسام الكائنات الحية: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أ- الدهون الحقيقية</a:t>
            </a: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(True Fats):</a:t>
            </a:r>
            <a:r>
              <a:rPr lang="ar-EG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تشمل الدهون الحيوانية والزيوت النباتية.</a:t>
            </a:r>
          </a:p>
          <a:p>
            <a:pPr marL="404813" lvl="0" indent="-179388" algn="just">
              <a:buFont typeface="Arial" pitchFamily="34" charset="0"/>
              <a:buChar char="•"/>
            </a:pP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تتكون نتيجة ارتباط جزيء واحد من </a:t>
            </a:r>
            <a:r>
              <a:rPr lang="ar-SA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الجليسرول</a:t>
            </a: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وثلاث جزيئات من الأحماض </a:t>
            </a:r>
            <a:r>
              <a:rPr lang="ar-SA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الدهنية.</a:t>
            </a: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ب- الدهون الفسفورية</a:t>
            </a: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(Phospholipids)</a:t>
            </a:r>
            <a:r>
              <a:rPr lang="ar-EG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تشبه الدهون الحقيقية إلا أن أحد الأحماض الدهنية يحل محله مركب فسفوري.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4813" lvl="0" indent="-179388" algn="just">
              <a:buFont typeface="Arial" pitchFamily="34" charset="0"/>
              <a:buChar char="•"/>
            </a:pP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توجد في جميع الخلايا كمكون أساسي من مكونات غشاء الخلية.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ar-SA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ج- </a:t>
            </a:r>
            <a:r>
              <a:rPr lang="ar-SA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الاستيرويدات</a:t>
            </a: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(Steroids)</a:t>
            </a:r>
            <a:r>
              <a:rPr lang="ar-EG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S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هي مركبات دهنية حلقية معقدة وتشمل فيتامين د والكوليسترول والهرمونات الجنسية وهرمونات الغدة الكظرية في الفقاريات.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أهمية الدهون للكائن الحي: 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04813" marR="0" lvl="0" indent="-179388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أحد المكونات الأساسية لغشاء الخلية والأنسجة الدهنية.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404813" marR="0" lvl="0" indent="-179388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تعتبر من المصادر الجيدة للطاقة بالجسم بعد الكربوهيدرات.</a:t>
            </a:r>
          </a:p>
          <a:p>
            <a:pPr marL="404813" marR="0" lvl="0" indent="-179388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بعضها يدخل في تركيب الهرمونات.</a:t>
            </a:r>
          </a:p>
          <a:p>
            <a:pPr marL="404813" marR="0" lvl="0" indent="-179388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تعمل الدهون كعازل للحرارة وممتص للصدمات.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986714" cy="78581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ar-SA" b="1" u="sng" dirty="0"/>
              <a:t> الجزيئات العضوية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1178" y="1556792"/>
            <a:ext cx="88216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ar-SA" sz="3200" b="1" dirty="0" err="1"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ar-SA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3200" b="1" u="sng" dirty="0">
                <a:latin typeface="Times New Roman" pitchFamily="18" charset="0"/>
                <a:cs typeface="Times New Roman" pitchFamily="18" charset="0"/>
              </a:rPr>
              <a:t>البروتينات</a:t>
            </a:r>
            <a:r>
              <a:rPr lang="ar-SA" sz="3200" b="1" dirty="0" err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(Proteins)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مركبات عضوية تتكون من الكربون والهيدروجين والأكسجين  </a:t>
            </a:r>
            <a:r>
              <a:rPr lang="ar-SA" sz="3200" b="1" dirty="0">
                <a:latin typeface="Times New Roman" pitchFamily="18" charset="0"/>
                <a:cs typeface="Times New Roman" pitchFamily="18" charset="0"/>
              </a:rPr>
              <a:t>والنيتروجين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 وبعضها تحتوى زيادة على ذلك عناصر الكبريت والفسفور والحديد.</a:t>
            </a: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b="1" dirty="0">
                <a:latin typeface="Times New Roman" pitchFamily="18" charset="0"/>
                <a:cs typeface="Times New Roman" pitchFamily="18" charset="0"/>
              </a:rPr>
              <a:t>أكثر الجزيئات شيوعا 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في جسم الكائن الحي بعد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الماء.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أعقد المركبات العضوية الموجودة في الخلية.</a:t>
            </a: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تتكون من أحماض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أمينية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 مرتبطة مع بعضها بروابط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ببتيدية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Peptide bonds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1178" y="188640"/>
            <a:ext cx="882164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u="sng" dirty="0">
                <a:latin typeface="Times New Roman" pitchFamily="18" charset="0"/>
                <a:cs typeface="Times New Roman" pitchFamily="18" charset="0"/>
              </a:rPr>
              <a:t>أهمية البروتينات للكائن </a:t>
            </a:r>
            <a:r>
              <a:rPr lang="ar-SA" sz="3600" b="1" u="sng" dirty="0" err="1">
                <a:latin typeface="Times New Roman" pitchFamily="18" charset="0"/>
                <a:cs typeface="Times New Roman" pitchFamily="18" charset="0"/>
              </a:rPr>
              <a:t>الحي:</a:t>
            </a:r>
            <a:r>
              <a:rPr lang="ar-SA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أحد المكونات الأساسية لغشاء الخلية والعضلات والأربطة والأنسجة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الضامة.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تدخل في تركيب الانزيمات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والهرمونات.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مكون أساسي من مكونات المادة 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الوراثية 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SA" sz="3200" dirty="0" err="1">
                <a:latin typeface="Times New Roman" pitchFamily="18" charset="0"/>
                <a:cs typeface="Times New Roman" pitchFamily="18" charset="0"/>
              </a:rPr>
              <a:t>الكروموسومات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) بالخلية.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تدخل في تركيب الهيموجلوبين وبلازما الدم.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" descr="E:\Wael Documents\AA محاضرات\الأحياء العامة\صور\enzymes\20170927_200715 - Copy.jpg">
            <a:extLst>
              <a:ext uri="{FF2B5EF4-FFF2-40B4-BE49-F238E27FC236}">
                <a16:creationId xmlns:a16="http://schemas.microsoft.com/office/drawing/2014/main" id="{A548F83F-63B8-49BE-9DCD-ED85AC383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38" y="3859193"/>
            <a:ext cx="7929538" cy="29988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E2F106D-BA9B-4AB2-924D-A8B6638435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620688"/>
            <a:ext cx="82296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65100" marR="0" lvl="0" indent="-16510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تنقسم البروتينات بناءاً على </a:t>
            </a:r>
            <a:r>
              <a:rPr kumimoji="0" lang="ar-SA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التركيب</a:t>
            </a:r>
            <a:r>
              <a:rPr kumimoji="0" lang="ar-SA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إلى قسمين </a:t>
            </a:r>
            <a:r>
              <a:rPr kumimoji="0" lang="ar-SA" sz="3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هما:</a:t>
            </a:r>
            <a:r>
              <a:rPr kumimoji="0" lang="ar-SA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4163" marR="0" lvl="0" indent="-284163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EG" sz="3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البروتينات الليفية</a:t>
            </a:r>
            <a:r>
              <a:rPr kumimoji="0" lang="ar-EG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(Fibrous proteins) </a:t>
            </a:r>
            <a:r>
              <a:rPr kumimoji="0" lang="ar-EG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تظهر هذه البروتينات على شكل ألياف قوية لا تذوب في الماء مثل بروتين الشعر والأظافر والقرون والريش </a:t>
            </a:r>
            <a:r>
              <a:rPr kumimoji="0" lang="ar-EG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والكيراتين</a:t>
            </a:r>
            <a:r>
              <a:rPr kumimoji="0" lang="ar-EG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والكولاجين.</a:t>
            </a:r>
            <a:endParaRPr kumimoji="0" lang="ar-SA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4163" marR="0" lvl="0" indent="-284163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EG" sz="3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البروتينات</a:t>
            </a:r>
            <a:r>
              <a:rPr kumimoji="0" lang="ar-EG" sz="36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ar-EG" sz="3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الحبيبية أو الكروية</a:t>
            </a:r>
            <a:r>
              <a:rPr kumimoji="0" lang="ar-EG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ar-EG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(Globular proteins)</a:t>
            </a:r>
            <a:r>
              <a:rPr kumimoji="0" lang="ar-EG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وهذا النوع من البروتينات يكون ذو شكل حبيبي أو كروي وأغلب هذه البروتينات يذوب في الماء ومعظم الإنزيمات عبارة عن بروتينات كروية. 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144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07504" y="-47709"/>
            <a:ext cx="8964488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5425" marR="0" lvl="0" indent="-225425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كما يمكن تصنيف البروتينات من </a:t>
            </a:r>
            <a:r>
              <a:rPr kumimoji="0" lang="ar-EG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الناحية الوظيفية</a:t>
            </a:r>
            <a:r>
              <a:rPr kumimoji="0" lang="ar-EG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إلى الأنواع </a:t>
            </a:r>
            <a:r>
              <a:rPr kumimoji="0" lang="ar-EG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التالية:</a:t>
            </a:r>
            <a:r>
              <a:rPr kumimoji="0" lang="ar-EG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4163" marR="0" lvl="0" indent="-284163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EG" sz="3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بروتينات تركيبية</a:t>
            </a:r>
            <a:r>
              <a:rPr kumimoji="0" lang="ar-SA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(Structural proteins)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هي البروتينات التي تدخل في تركيب الخلايا أو جسم الكائن الحي بشكل عام  مثل بروتينات الشعر والأظافر والكولاجين.</a:t>
            </a:r>
            <a:endParaRPr kumimoji="0" lang="ar-S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284163" marR="0" lvl="0" indent="-284163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EG" sz="3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بروتينات </a:t>
            </a:r>
            <a:r>
              <a:rPr kumimoji="0" lang="ar-EG" sz="32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أيضية</a:t>
            </a:r>
            <a:r>
              <a:rPr kumimoji="0" lang="ar-EG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(Metabolic proteins) 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هي المسئولة عن عمليات </a:t>
            </a:r>
            <a:r>
              <a:rPr kumimoji="0" lang="ar-EG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الأيض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(التمثيل الغذائي) داخل </a:t>
            </a:r>
            <a:r>
              <a:rPr kumimoji="0" lang="ar-EG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الخلايا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(بنوعيه البنائي و ال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هدمي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مثل الإنزيمات التي تعمل على حفز التفاعلات خلال عمليات </a:t>
            </a:r>
            <a:r>
              <a:rPr kumimoji="0" lang="ar-EG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الأيض.</a:t>
            </a:r>
            <a:endParaRPr kumimoji="0" lang="ar-S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284163" marR="0" lvl="0" indent="-284163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EG" sz="3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بروتينات تنظيمية</a:t>
            </a:r>
            <a:r>
              <a:rPr kumimoji="0" lang="ar-EG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(Regulatory proteins)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تقوم بتنظيم جميع العمليات التي تحدث داخل الخلية، مثل تنظيم عملية الضغط </a:t>
            </a:r>
            <a:r>
              <a:rPr kumimoji="0" lang="ar-EG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الاسموزي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أو تنظيم عمل المادة الوراثية.</a:t>
            </a:r>
            <a:endParaRPr kumimoji="0" lang="ar-S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284163" marR="0" lvl="0" indent="-284163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EG" sz="3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بروتينات النقل</a:t>
            </a:r>
            <a:r>
              <a:rPr kumimoji="0" lang="ar-EG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(Transport proteins)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هي المسئولة عن نقل المواد من وإلى الخلية، ومنها البروتينات التي تقوم بنقل المواد عبر غشاء الخلية.</a:t>
            </a:r>
            <a:endParaRPr kumimoji="0" lang="ar-S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017" y="142282"/>
            <a:ext cx="8286808" cy="766438"/>
          </a:xfrm>
        </p:spPr>
        <p:txBody>
          <a:bodyPr>
            <a:normAutofit/>
          </a:bodyPr>
          <a:lstStyle/>
          <a:p>
            <a:r>
              <a:rPr lang="ar-EG" b="1" dirty="0"/>
              <a:t>الذر</a:t>
            </a:r>
            <a:r>
              <a:rPr lang="ar-SA" b="1" dirty="0"/>
              <a:t>ات</a:t>
            </a:r>
            <a:endParaRPr lang="ar-EG" b="1" dirty="0">
              <a:ln w="24500" cmpd="dbl">
                <a:solidFill>
                  <a:srgbClr val="C00000"/>
                </a:solidFill>
                <a:prstDash val="solid"/>
                <a:miter lim="800000"/>
              </a:ln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897" y="738048"/>
            <a:ext cx="8750206" cy="364163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ar-EG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تركيب </a:t>
            </a:r>
            <a:r>
              <a:rPr lang="ar-EG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الذرة:</a:t>
            </a:r>
            <a:endParaRPr lang="ar-EG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الذرة </a:t>
            </a:r>
            <a:r>
              <a:rPr lang="ar-EG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أصغر وحدة 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تدخل في تركيب أي عنصر كيميائي</a:t>
            </a:r>
            <a:r>
              <a:rPr lang="ar-S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،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وقد اقترح عالم الفيزياء </a:t>
            </a:r>
            <a:r>
              <a:rPr lang="ar-EG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نيلس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بور سنة </a:t>
            </a:r>
            <a:r>
              <a:rPr lang="ar-EG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1913م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نموذج لتركيب </a:t>
            </a:r>
            <a:r>
              <a:rPr lang="ar-EG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الذرة.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EG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ذرات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العناصر هي </a:t>
            </a:r>
            <a:r>
              <a:rPr lang="ar-EG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أبسط مكونات 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جسم الكائن الحي.</a:t>
            </a:r>
            <a:endParaRPr lang="ar-SA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ar-EG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تتركب الذرة </a:t>
            </a:r>
            <a:r>
              <a:rPr lang="ar-EG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من:</a:t>
            </a:r>
            <a:endParaRPr lang="ar-EG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ar-SA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نواة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تحتوي علي عدد متساوي من </a:t>
            </a:r>
            <a:r>
              <a:rPr lang="ar-EG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البروتونات 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(ذات شحنة موجبة) </a:t>
            </a:r>
            <a:r>
              <a:rPr lang="ar-EG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والنيترونات 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(ذات شحنة متعادلة أو عديمة الشحنة</a:t>
            </a:r>
            <a:r>
              <a:rPr lang="ar-EG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ar-EG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ar-SA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إلكترونات</a:t>
            </a: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(ذات شحنة سالبة): تدور حول النواة في مدارات ثابتة.</a:t>
            </a:r>
          </a:p>
        </p:txBody>
      </p:sp>
      <p:pic>
        <p:nvPicPr>
          <p:cNvPr id="9218" name="Picture 2" descr="http://allbiology.net/images/2-1.jpg"/>
          <p:cNvPicPr>
            <a:picLocks noChangeAspect="1" noChangeArrowheads="1"/>
          </p:cNvPicPr>
          <p:nvPr/>
        </p:nvPicPr>
        <p:blipFill rotWithShape="1">
          <a:blip r:embed="rId2" cstate="print"/>
          <a:srcRect b="31424"/>
          <a:stretch/>
        </p:blipFill>
        <p:spPr bwMode="auto">
          <a:xfrm>
            <a:off x="6653" y="4379684"/>
            <a:ext cx="3413220" cy="247831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651584" y="4495456"/>
            <a:ext cx="529551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4163" indent="-284163" algn="just">
              <a:buFont typeface="Arial" pitchFamily="34" charset="0"/>
              <a:buChar char="•"/>
            </a:pP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تعرف المدارات الثابتة </a:t>
            </a:r>
            <a:r>
              <a:rPr lang="ar-EG" sz="2800" b="1" dirty="0">
                <a:latin typeface="Times New Roman" pitchFamily="18" charset="0"/>
                <a:cs typeface="Times New Roman" pitchFamily="18" charset="0"/>
              </a:rPr>
              <a:t>بمستويات الطاقة </a:t>
            </a: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ويصل عدد تلك المستويات 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إ</a:t>
            </a: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ل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ى</a:t>
            </a: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ar-EG" sz="2800" b="1" dirty="0">
                <a:latin typeface="Times New Roman" pitchFamily="18" charset="0"/>
                <a:cs typeface="Times New Roman" pitchFamily="18" charset="0"/>
              </a:rPr>
              <a:t> مستويات </a:t>
            </a: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كحد اقصي.</a:t>
            </a:r>
          </a:p>
          <a:p>
            <a:pPr marL="225425" indent="-225425" algn="just">
              <a:buFont typeface="Arial" pitchFamily="34" charset="0"/>
              <a:buChar char="•"/>
            </a:pP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تختلف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ذرات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العناصر عن بعضها البعض في عدد البروتونات </a:t>
            </a:r>
            <a:r>
              <a:rPr lang="ar-EG" sz="2800" dirty="0" err="1">
                <a:latin typeface="Times New Roman" pitchFamily="18" charset="0"/>
                <a:cs typeface="Times New Roman" pitchFamily="18" charset="0"/>
              </a:rPr>
              <a:t>والإلكترونات.</a:t>
            </a:r>
            <a:r>
              <a:rPr lang="ar-EG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4BCD6-4209-4132-8436-C61F2BD44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009531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ar-EG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5- بروتينات التخزين</a:t>
            </a:r>
            <a:r>
              <a:rPr lang="ar-EG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(Storage proteins) </a:t>
            </a:r>
            <a:r>
              <a:rPr lang="ar-E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هذه البروتينات تساهم في عملية تخزين بعض المركبات مثل بروتين </a:t>
            </a:r>
            <a:r>
              <a:rPr lang="ar-EG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الكازين</a:t>
            </a:r>
            <a:r>
              <a:rPr lang="ar-E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الذي يعمل عل تخزين الحديد في الحليب.</a:t>
            </a:r>
            <a:endParaRPr lang="ar-SA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ar-EG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6- بروتينات الانقباض</a:t>
            </a:r>
            <a:r>
              <a:rPr lang="ar-EG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(Contraction proteins) </a:t>
            </a:r>
            <a:r>
              <a:rPr lang="ar-SA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</a:t>
            </a:r>
            <a:r>
              <a:rPr lang="ar-E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تعرف ببروتينات العضلات مثل بروتين الأكتين والميوسين اللذان يعملان على انقباض العضلات. </a:t>
            </a:r>
            <a:endParaRPr lang="ar-SA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ar-EG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7- بروتينات دفاعية</a:t>
            </a:r>
            <a:r>
              <a:rPr lang="ar-EG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ar-E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(Defense proteins) </a:t>
            </a:r>
            <a:r>
              <a:rPr lang="ar-E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هي المسئولة عن مهاجمة الأجسام الغريبة التي تدخل الجسم أو الخلية، ومن أمثلتها البروتينات المناعية (الأجسام المضادة).</a:t>
            </a:r>
            <a:endParaRPr lang="ar-SA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ar-EG" b="1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8- بروتينات التعرف</a:t>
            </a:r>
            <a:r>
              <a:rPr lang="ar-SA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(Recognition proteins) </a:t>
            </a:r>
            <a:r>
              <a:rPr lang="ar-E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تقوم هذه البروتينات بالتعرف على المواد المرغوبة أو غير المرغوبة التي تحيط بالخلايا، وعادة ما توجد على سطح غشاء الخلية.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986714" cy="78581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r>
              <a:rPr lang="ar-SA" b="1" u="sng" dirty="0"/>
              <a:t> الجزيئات العضوية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89756" y="908720"/>
            <a:ext cx="8964488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r"/>
              </a:tabLst>
            </a:pPr>
            <a:r>
              <a:rPr kumimoji="0" lang="ar-SA" sz="36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4-</a:t>
            </a:r>
            <a:r>
              <a:rPr kumimoji="0" lang="ar-SA" sz="3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EG" sz="3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الأحماض النووية</a:t>
            </a:r>
            <a:r>
              <a:rPr kumimoji="0" lang="en-US" sz="32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(Nucleic acids) :</a:t>
            </a:r>
            <a:endParaRPr kumimoji="0" lang="en-US" sz="32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65100" marR="0" lvl="0" indent="-16510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r"/>
              </a:tabLst>
            </a:pP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هي مركبات عضوية كبيرة وتعتبر من المركبات الأساسية التي تدخل في تكوين جسم الكائن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الحي.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165100" marR="0" lvl="0" indent="-16510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r"/>
              </a:tabLst>
            </a:pP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سميت بالأحماض النووية لوجودها بكثرة في نواة الخلية.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165100" marR="0" lvl="0" indent="-16510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r"/>
              </a:tabLst>
            </a:pP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توجد في نواة الخلايا حقيقية النواة أو في سيتوبلازم الخلايا أولية النواة.</a:t>
            </a:r>
          </a:p>
          <a:p>
            <a:pPr marL="165100" marR="0" lvl="0" indent="-16510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r"/>
              </a:tabLst>
            </a:pP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وحدة تركيب الأحماض النووية هي </a:t>
            </a:r>
            <a:r>
              <a:rPr kumimoji="0" lang="ar-SA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النيوكليوتيد</a:t>
            </a:r>
            <a:r>
              <a:rPr kumimoji="0" lang="ar-EG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165100" marR="0" lvl="0" indent="-16510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r"/>
              </a:tabLst>
            </a:pP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تتكون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النيوكليوتيدات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من سكر خماسي وقاعدة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نيتروجينية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ومجموعة فوسفات.</a:t>
            </a:r>
          </a:p>
          <a:p>
            <a:pPr marL="165100" marR="0" lvl="0" indent="-16510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r"/>
              </a:tabLst>
            </a:pP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توجد بها 4 أنواع من القواعد النيتروجينية ترتبط بواسطة </a:t>
            </a:r>
            <a:r>
              <a:rPr kumimoji="0" lang="ar-SA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روابط هيدروجينية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07504" y="-68034"/>
            <a:ext cx="8928992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65100" lvl="0" indent="-1651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r"/>
              </a:tabLst>
            </a:pPr>
            <a:r>
              <a:rPr lang="ar-SA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هناك </a:t>
            </a:r>
            <a:r>
              <a:rPr lang="ar-SA" sz="32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نوعان</a:t>
            </a:r>
            <a:r>
              <a:rPr lang="ar-SA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من الأحماض النووية</a:t>
            </a:r>
            <a:r>
              <a:rPr lang="ar-SA" sz="2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r"/>
              </a:tabLst>
            </a:pPr>
            <a:r>
              <a:rPr lang="ar-SA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</a:t>
            </a:r>
            <a:r>
              <a:rPr lang="ar-SA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SA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حامض </a:t>
            </a:r>
            <a:r>
              <a:rPr lang="ar-SA" sz="32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الديوكسى</a:t>
            </a:r>
            <a:r>
              <a:rPr lang="ar-SA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SA" sz="32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رايبونيوكلييك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Deoxyribonucleic acid: 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DNA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165100" lvl="0" indent="-1651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r"/>
              </a:tabLst>
            </a:pPr>
            <a:r>
              <a:rPr lang="ar-SA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من المكونات الأساسية للكروموسومات وهو يمثل المادة الوراثية لمعظم الكائنات الحية.</a:t>
            </a:r>
          </a:p>
          <a:p>
            <a:pPr marL="165100" lvl="0" indent="-1651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r"/>
              </a:tabLst>
            </a:pPr>
            <a:r>
              <a:rPr lang="ar-EG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هو </a:t>
            </a:r>
            <a:r>
              <a:rPr lang="ar-SA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المادة الموجهة لعمليات انتقال الصفات الوراثية من الآباء للذرية.</a:t>
            </a:r>
          </a:p>
          <a:p>
            <a:pPr marL="165100" lvl="0" indent="-1651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69875" algn="r"/>
              </a:tabLst>
            </a:pPr>
            <a:r>
              <a:rPr lang="ar-SA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أنواع القواعد النيتروجينية به هي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ar-EG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الأدينين</a:t>
            </a:r>
            <a:r>
              <a:rPr lang="ar-EG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ar-EG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الجوانين</a:t>
            </a:r>
            <a:r>
              <a:rPr lang="ar-EG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ar-EG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السايتوسين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</a:t>
            </a:r>
            <a:r>
              <a:rPr lang="ar-EG" sz="28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الثايمين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SA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 </a:t>
            </a:r>
            <a:r>
              <a:rPr kumimoji="0" lang="ar-SA" sz="28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حامض </a:t>
            </a:r>
            <a:r>
              <a:rPr kumimoji="0" lang="ar-SA" sz="28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الرايبونيوكلييك</a:t>
            </a:r>
            <a:r>
              <a:rPr kumimoji="0" lang="en-US" sz="28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(RNA) </a:t>
            </a:r>
            <a:r>
              <a:rPr kumimoji="0" lang="ar-SA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S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Ribonucleic acid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25425" marR="0" lvl="0" indent="-225425" algn="just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يوجد في الخلايا الحية كما يمثل المادة الوراثية لبعض </a:t>
            </a:r>
            <a:r>
              <a:rPr kumimoji="0" lang="ar-S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الفيروسات.</a:t>
            </a: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225425" marR="0" lvl="0" indent="-225425" algn="just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يوجد منه </a:t>
            </a:r>
            <a:r>
              <a:rPr kumimoji="0" 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ثلاثة أنواع</a:t>
            </a: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وجميعها تساعد ال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DNA </a:t>
            </a: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في القيام بوظيفته وهي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4488" marR="0" lvl="0" algn="just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 حامض </a:t>
            </a:r>
            <a:r>
              <a:rPr kumimoji="0" lang="ar-S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الرايبونيوكلييك</a:t>
            </a:r>
            <a:r>
              <a:rPr kumimoji="0" 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المرسال</a:t>
            </a: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mRNA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4488" marR="0" lvl="0" algn="just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 حامض </a:t>
            </a:r>
            <a:r>
              <a:rPr kumimoji="0" lang="ar-S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الرايبونيوكلييك</a:t>
            </a:r>
            <a:r>
              <a:rPr kumimoji="0" 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الناقل</a:t>
            </a: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tRNA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4488" marR="0" lvl="0" algn="just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ar-SA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ar-S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حامض </a:t>
            </a:r>
            <a:r>
              <a:rPr kumimoji="0" lang="ar-S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الرايبونيوكلييك</a:t>
            </a: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الريبوسومي</a:t>
            </a: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rRNA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225425" marR="0" lvl="0" indent="-225425" algn="just" defTabSz="91440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أنواع القواعد </a:t>
            </a:r>
            <a:r>
              <a:rPr kumimoji="0" lang="ar-S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النيتروجينية</a:t>
            </a: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به</a:t>
            </a:r>
            <a:r>
              <a:rPr kumimoji="0" lang="ar-S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هي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ar-EG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الأدينين</a:t>
            </a:r>
            <a:r>
              <a:rPr kumimoji="0" lang="ar-EG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ar-EG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الجوانين</a:t>
            </a:r>
            <a:r>
              <a:rPr kumimoji="0" lang="ar-EG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ar-EG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السايتوسين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ar-EG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اليوراسيل</a:t>
            </a:r>
            <a:r>
              <a:rPr kumimoji="0" lang="ar-SA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Related image">
            <a:extLst>
              <a:ext uri="{FF2B5EF4-FFF2-40B4-BE49-F238E27FC236}">
                <a16:creationId xmlns:a16="http://schemas.microsoft.com/office/drawing/2014/main" id="{B9C9AD6B-E26C-4C3E-B882-EB7492459AC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7" y="50748"/>
            <a:ext cx="6696744" cy="6762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68281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088"/>
          </a:xfrm>
        </p:spPr>
        <p:txBody>
          <a:bodyPr/>
          <a:lstStyle/>
          <a:p>
            <a:r>
              <a:rPr lang="ar-SA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مقارنة بين نوعي الأحماض النووية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339065"/>
              </p:ext>
            </p:extLst>
          </p:nvPr>
        </p:nvGraphicFramePr>
        <p:xfrm>
          <a:off x="161510" y="753357"/>
          <a:ext cx="8820979" cy="6104643"/>
        </p:xfrm>
        <a:graphic>
          <a:graphicData uri="http://schemas.openxmlformats.org/drawingml/2006/table">
            <a:tbl>
              <a:tblPr rtl="1"/>
              <a:tblGrid>
                <a:gridCol w="2493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7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30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32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موضوع المقارنة</a:t>
                      </a:r>
                      <a:endParaRPr lang="en-US" sz="3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DNA</a:t>
                      </a:r>
                      <a:endParaRPr lang="en-US" sz="3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200" b="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RNA</a:t>
                      </a:r>
                      <a:endParaRPr lang="en-US" sz="32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012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مكان تواجده بالخلية 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النواة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النواة </a:t>
                      </a:r>
                      <a:r>
                        <a:rPr lang="ar-SA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والسيتوبلازم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1075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الوظيفة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يمثل </a:t>
                      </a: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المادة الوراثية ومكون للكروموسومات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يساعد ال</a:t>
                      </a:r>
                      <a:r>
                        <a:rPr lang="en-US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DNA </a:t>
                      </a: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في القيام بوظيفته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012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أنواعه</a:t>
                      </a:r>
                      <a:endParaRPr lang="en-US" sz="28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ليس له أنواع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المرسال والناقل </a:t>
                      </a:r>
                      <a:r>
                        <a:rPr lang="ar-SA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والريبوسومي</a:t>
                      </a: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012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السكر الخماسي</a:t>
                      </a:r>
                      <a:endParaRPr lang="en-US" sz="28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سكر </a:t>
                      </a:r>
                      <a:r>
                        <a:rPr lang="ar-EG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الديوكسى</a:t>
                      </a: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ar-EG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رايبوز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سكر </a:t>
                      </a:r>
                      <a:r>
                        <a:rPr lang="ar-SA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الرايبوز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7659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القواعد النيتروجينية</a:t>
                      </a:r>
                      <a:endParaRPr lang="en-US" sz="28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ar-EG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الأدينين</a:t>
                      </a: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</a:t>
                      </a:r>
                      <a:r>
                        <a:rPr lang="ar-EG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الجوانين</a:t>
                      </a: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</a:t>
                      </a:r>
                      <a:r>
                        <a:rPr lang="ar-EG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السايتوسين</a:t>
                      </a: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</a:t>
                      </a:r>
                      <a:r>
                        <a:rPr lang="ar-EG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الثايمين</a:t>
                      </a: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الأدينين</a:t>
                      </a: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</a:t>
                      </a:r>
                      <a:r>
                        <a:rPr lang="ar-SA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الجوانين</a:t>
                      </a: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– </a:t>
                      </a:r>
                      <a:r>
                        <a:rPr lang="ar-SA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السايتوسين</a:t>
                      </a: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اليوراسيل 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68139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الشكل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سلسلتين في شكل حلزون ثنائي من متعدد </a:t>
                      </a:r>
                      <a:r>
                        <a:rPr lang="ar-EG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النيوكليوتيدات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خيط واحد من متعدد </a:t>
                      </a:r>
                      <a:r>
                        <a:rPr lang="ar-SA" sz="2800" b="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النيوكليوتيدات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89756" y="785818"/>
            <a:ext cx="8964488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ar-SA" sz="3600" b="1" dirty="0" err="1">
                <a:latin typeface="Times New Roman" pitchFamily="18" charset="0"/>
                <a:cs typeface="Times New Roman" pitchFamily="18" charset="0"/>
              </a:rPr>
              <a:t>5-</a:t>
            </a:r>
            <a:r>
              <a:rPr lang="ar-SA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3600" b="1" u="sng" dirty="0" err="1">
                <a:latin typeface="Times New Roman" pitchFamily="18" charset="0"/>
                <a:cs typeface="Times New Roman" pitchFamily="18" charset="0"/>
              </a:rPr>
              <a:t>الإنزيمات</a:t>
            </a:r>
            <a:r>
              <a:rPr lang="ar-EG" sz="3600" b="1" dirty="0" err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EG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(Enzymes)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هي عوامل مساعدة بيولوجية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Biological Catalyst 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 في التفاعلات الكيميائية داخل اجسام الكائنات الحية. </a:t>
            </a: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التركيب: هي بروتينات نشطة معظمها من النوع الحبيبي وبعضها ليفي.</a:t>
            </a: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طبيعة سطح الإنزيمات يجعل</a:t>
            </a:r>
            <a:r>
              <a:rPr lang="ar-EG" sz="3200" dirty="0">
                <a:latin typeface="Times New Roman" pitchFamily="18" charset="0"/>
                <a:cs typeface="Times New Roman" pitchFamily="18" charset="0"/>
              </a:rPr>
              <a:t>ه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 قابل للتداخل مع الجزيئات المتفاعلة بحيث تثبت على سطح الإنزيم، ومكان اتصال الجزيئات المتفاعلة مع الإنزيم يسمى </a:t>
            </a:r>
            <a:r>
              <a:rPr lang="ar-SA" sz="3200" b="1" dirty="0">
                <a:latin typeface="Times New Roman" pitchFamily="18" charset="0"/>
                <a:cs typeface="Times New Roman" pitchFamily="18" charset="0"/>
              </a:rPr>
              <a:t>بالموضع النشط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25425" lvl="0" indent="-225425" algn="just">
              <a:buFont typeface="Arial" pitchFamily="34" charset="0"/>
              <a:buChar char="•"/>
            </a:pP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الإنزيم يكون دائما عالي التخصص ويعني ذلك تخصص الإنزيم في نوع معين من الجزيئات كمواد متفاعلة، هذه الجزيئات تسمى "</a:t>
            </a:r>
            <a:r>
              <a:rPr lang="ar-SA" sz="3200" b="1" dirty="0">
                <a:latin typeface="Times New Roman" pitchFamily="18" charset="0"/>
                <a:cs typeface="Times New Roman" pitchFamily="18" charset="0"/>
              </a:rPr>
              <a:t>عامل الإنزيم</a:t>
            </a:r>
            <a:r>
              <a:rPr lang="ar-SA" sz="3200" dirty="0">
                <a:latin typeface="Times New Roman" pitchFamily="18" charset="0"/>
                <a:cs typeface="Times New Roman" pitchFamily="18" charset="0"/>
              </a:rPr>
              <a:t>".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allbiology.net/images/2-42.jpg">
            <a:extLst>
              <a:ext uri="{FF2B5EF4-FFF2-40B4-BE49-F238E27FC236}">
                <a16:creationId xmlns:a16="http://schemas.microsoft.com/office/drawing/2014/main" id="{F8299206-2712-47AD-8349-F942DF1A52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/>
          <a:srcRect b="17189"/>
          <a:stretch/>
        </p:blipFill>
        <p:spPr bwMode="auto">
          <a:xfrm>
            <a:off x="195552" y="1124744"/>
            <a:ext cx="8796535" cy="3384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94634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661648" cy="576064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ar-SA" b="1" u="sng" dirty="0" err="1">
                <a:latin typeface="Times New Roman" pitchFamily="18" charset="0"/>
                <a:cs typeface="Times New Roman" pitchFamily="18" charset="0"/>
              </a:rPr>
              <a:t>تثبيط </a:t>
            </a:r>
            <a:r>
              <a:rPr lang="ar-SA" b="1" u="sng" dirty="0">
                <a:latin typeface="Times New Roman" pitchFamily="18" charset="0"/>
                <a:cs typeface="Times New Roman" pitchFamily="18" charset="0"/>
              </a:rPr>
              <a:t>(ايقاف) عمل الإنزيم: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Bef>
                <a:spcPts val="0"/>
              </a:spcBef>
              <a:buNone/>
            </a:pPr>
            <a:r>
              <a:rPr lang="ar-SA" dirty="0">
                <a:latin typeface="Times New Roman" pitchFamily="18" charset="0"/>
                <a:cs typeface="Times New Roman" pitchFamily="18" charset="0"/>
              </a:rPr>
              <a:t>في بعض الأحيان يتوقف الإنزيم عن أداء عمله نتيجة إلى:</a:t>
            </a:r>
          </a:p>
          <a:p>
            <a:pPr marL="404813" lvl="0" indent="-239713" algn="just">
              <a:spcBef>
                <a:spcPts val="0"/>
              </a:spcBef>
            </a:pPr>
            <a:r>
              <a:rPr lang="ar-SA" dirty="0">
                <a:latin typeface="Times New Roman" pitchFamily="18" charset="0"/>
                <a:cs typeface="Times New Roman" pitchFamily="18" charset="0"/>
              </a:rPr>
              <a:t>ارتباطه مع مادة مثبطة. </a:t>
            </a:r>
          </a:p>
          <a:p>
            <a:pPr marL="404813" lvl="0" indent="-239713" algn="just">
              <a:spcBef>
                <a:spcPts val="0"/>
              </a:spcBef>
            </a:pPr>
            <a:r>
              <a:rPr lang="ar-SA" dirty="0">
                <a:latin typeface="Times New Roman" pitchFamily="18" charset="0"/>
                <a:cs typeface="Times New Roman" pitchFamily="18" charset="0"/>
              </a:rPr>
              <a:t>درجات الحرارة المرتفعة.</a:t>
            </a:r>
          </a:p>
          <a:p>
            <a:pPr marL="404813" lvl="0" indent="-239713" algn="just">
              <a:spcBef>
                <a:spcPts val="0"/>
              </a:spcBef>
            </a:pPr>
            <a:r>
              <a:rPr lang="ar-SA" dirty="0">
                <a:latin typeface="Times New Roman" pitchFamily="18" charset="0"/>
                <a:cs typeface="Times New Roman" pitchFamily="18" charset="0"/>
              </a:rPr>
              <a:t>التأثر بالمواد الحمضية والقاعدية وكلها عوامل تساعد على تغير الشكل العام للبروتينات.</a:t>
            </a:r>
          </a:p>
          <a:p>
            <a:pPr marL="404813" lvl="0" indent="-239713" algn="just">
              <a:spcBef>
                <a:spcPts val="0"/>
              </a:spcBef>
            </a:pPr>
            <a:r>
              <a:rPr lang="ar-SA" dirty="0">
                <a:latin typeface="Times New Roman" pitchFamily="18" charset="0"/>
                <a:cs typeface="Times New Roman" pitchFamily="18" charset="0"/>
              </a:rPr>
              <a:t>بعض الإنزيمات لا تعمل إلا في وجود جزئيات خاصة متحدة معها تسمى مرافق الإنزيم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(coenzymes) 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والمرافق الانزيمي قد يكون احد الأيونات المعدنية البسيطة أو جزئيات عضوية معقدة، وفي جميع الأحوال هي مواد غير بروتينية.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234" y="120055"/>
            <a:ext cx="8715436" cy="1296144"/>
          </a:xfrm>
        </p:spPr>
        <p:txBody>
          <a:bodyPr>
            <a:normAutofit lnSpcReduction="10000"/>
          </a:bodyPr>
          <a:lstStyle/>
          <a:p>
            <a:pPr algn="just"/>
            <a:r>
              <a:rPr lang="ar-SA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</a:t>
            </a:r>
            <a:r>
              <a:rPr lang="ar-EG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لعناصر الضرورية </a:t>
            </a:r>
            <a:r>
              <a:rPr lang="ar-EG" sz="28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للحياة</a:t>
            </a:r>
            <a:r>
              <a:rPr lang="ar-EG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EG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(Essential elements)</a:t>
            </a:r>
          </a:p>
          <a:p>
            <a:pPr algn="just"/>
            <a:r>
              <a:rPr lang="ar-EG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توجد في أي كائن حي وتتمثل في 6 عناصر هي </a:t>
            </a:r>
            <a:r>
              <a:rPr lang="ar-EG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الكربون </a:t>
            </a:r>
            <a:r>
              <a:rPr lang="ar-EG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ar-EG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الهيدروجين </a:t>
            </a:r>
            <a:r>
              <a:rPr lang="ar-EG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ar-EG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الأكسجين </a:t>
            </a:r>
            <a:r>
              <a:rPr lang="ar-EG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ar-EG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النيتروجين </a:t>
            </a:r>
            <a:r>
              <a:rPr lang="ar-EG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ar-EG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الفوسفور</a:t>
            </a:r>
            <a:r>
              <a:rPr lang="ar-EG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ar-EG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الكبريت.</a:t>
            </a:r>
            <a:r>
              <a:rPr lang="ar-EG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ar-E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981065"/>
              </p:ext>
            </p:extLst>
          </p:nvPr>
        </p:nvGraphicFramePr>
        <p:xfrm>
          <a:off x="179512" y="1416200"/>
          <a:ext cx="8856985" cy="5321744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247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7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91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الأهمية الحيوية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EG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نسبة وجوده</a:t>
                      </a:r>
                      <a:r>
                        <a:rPr lang="ar-SA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</a:t>
                      </a:r>
                      <a:r>
                        <a:rPr lang="ar-EG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في جسم الإنسان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SA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العناصر الضرورية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11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العنصر الأساسي في تركيب جميع الجزيئات العضوية</a:t>
                      </a:r>
                      <a:endParaRPr lang="en-US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18 %</a:t>
                      </a:r>
                      <a:endParaRPr lang="en-US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الكربون </a:t>
                      </a:r>
                      <a:r>
                        <a:rPr lang="en-US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11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مكون أساسي في تركيب الماء ومعظم الجزيئات العضوية</a:t>
                      </a:r>
                      <a:endParaRPr lang="en-US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10 %</a:t>
                      </a:r>
                      <a:endParaRPr lang="en-US" sz="24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الهيدروجين  </a:t>
                      </a:r>
                      <a:r>
                        <a:rPr lang="en-US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911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ضروري للتنفس الخلوي ومكون أساسي في تركيب الماء ومعظم الجزيئات العضوية</a:t>
                      </a:r>
                      <a:endParaRPr lang="en-US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65 %</a:t>
                      </a:r>
                      <a:endParaRPr lang="en-US" sz="24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الأكسجين </a:t>
                      </a:r>
                      <a:r>
                        <a:rPr lang="en-US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741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يدخل في تركيب جميع البروتينات والأحماض النووية</a:t>
                      </a:r>
                      <a:endParaRPr lang="en-US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3 %</a:t>
                      </a:r>
                      <a:endParaRPr lang="en-US" sz="24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النيتروجين  </a:t>
                      </a:r>
                      <a:r>
                        <a:rPr lang="en-US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3453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من مكونات الأحماض النووية وعنصر تركيبي في العظام وهام في تحويل الطاقة</a:t>
                      </a:r>
                      <a:endParaRPr lang="en-US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1 %</a:t>
                      </a:r>
                      <a:endParaRPr lang="en-US" sz="2400" b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الفوسفور</a:t>
                      </a:r>
                      <a:r>
                        <a:rPr lang="ar-SA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911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EG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يدخل في تركيب معظم البروتينات</a:t>
                      </a:r>
                      <a:endParaRPr lang="en-US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ar-SA" sz="2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0,3 %</a:t>
                      </a:r>
                      <a:endParaRPr lang="en-US" sz="2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الكبريت  </a:t>
                      </a:r>
                      <a:r>
                        <a:rPr lang="en-US" sz="2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253432"/>
              </p:ext>
            </p:extLst>
          </p:nvPr>
        </p:nvGraphicFramePr>
        <p:xfrm>
          <a:off x="142844" y="2000240"/>
          <a:ext cx="8858311" cy="470587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50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8909">
                <a:tc>
                  <a:txBody>
                    <a:bodyPr/>
                    <a:lstStyle/>
                    <a:p>
                      <a:pPr algn="ctr"/>
                      <a:r>
                        <a:rPr lang="ar-EG" sz="2200" b="0" kern="1200" dirty="0">
                          <a:latin typeface="Times New Roman" pitchFamily="18" charset="0"/>
                          <a:cs typeface="Times New Roman" pitchFamily="18" charset="0"/>
                        </a:rPr>
                        <a:t>الأهمية الحيوية</a:t>
                      </a:r>
                      <a:endParaRPr lang="ar-EG" sz="22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2200" b="0" kern="1200" dirty="0">
                          <a:latin typeface="Times New Roman" pitchFamily="18" charset="0"/>
                          <a:cs typeface="Times New Roman" pitchFamily="18" charset="0"/>
                        </a:rPr>
                        <a:t>نسبة وجوده</a:t>
                      </a:r>
                      <a:r>
                        <a:rPr lang="ar-SA" sz="2200" b="0" kern="1200" dirty="0">
                          <a:latin typeface="Times New Roman" pitchFamily="18" charset="0"/>
                          <a:cs typeface="Times New Roman" pitchFamily="18" charset="0"/>
                        </a:rPr>
                        <a:t>ا</a:t>
                      </a:r>
                      <a:r>
                        <a:rPr lang="ar-EG" sz="2200" b="0" kern="1200" dirty="0">
                          <a:latin typeface="Times New Roman" pitchFamily="18" charset="0"/>
                          <a:cs typeface="Times New Roman" pitchFamily="18" charset="0"/>
                        </a:rPr>
                        <a:t> في جسم الإنسان</a:t>
                      </a:r>
                      <a:endParaRPr lang="ar-EG" sz="22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2200" b="0" kern="1200" dirty="0">
                          <a:latin typeface="Times New Roman" pitchFamily="18" charset="0"/>
                          <a:cs typeface="Times New Roman" pitchFamily="18" charset="0"/>
                        </a:rPr>
                        <a:t>ا</a:t>
                      </a:r>
                      <a:r>
                        <a:rPr lang="ar-SA" sz="2200" b="0" kern="1200" dirty="0">
                          <a:latin typeface="Times New Roman" pitchFamily="18" charset="0"/>
                          <a:cs typeface="Times New Roman" pitchFamily="18" charset="0"/>
                        </a:rPr>
                        <a:t>لعناصر المتفاوتة الوجود</a:t>
                      </a:r>
                      <a:endParaRPr lang="ar-SA" sz="22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8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أيون موجب رئيسي له دور هام في حفظ توازن السوائل داخل وخارج الخلية وعنصر أساسي في توصيل التيارات العصبية</a:t>
                      </a:r>
                      <a:endParaRPr lang="en-US" sz="2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ar-SA" sz="22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0,2 %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الصوديوم </a:t>
                      </a:r>
                      <a:r>
                        <a:rPr lang="en-US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890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أيون موجب رئيسي يوجد داخل الخلايا وله دور هام في الوظائف العصبية وانقباض العضلات</a:t>
                      </a:r>
                      <a:endParaRPr lang="en-US" sz="2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ar-SA" sz="22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0,4 %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البوتاسيوم</a:t>
                      </a:r>
                      <a:r>
                        <a:rPr lang="ar-SA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90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عنصر تركيبي في العظام والأسنان وفي جدر الخلايا النباتية كما أن له دور هام في توصيل التيارات العصبية وتجلط الدم</a:t>
                      </a:r>
                      <a:endParaRPr lang="en-US" sz="2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ar-SA" sz="22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1,5 %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الكالسيوم </a:t>
                      </a:r>
                      <a:r>
                        <a:rPr lang="en-US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Ca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182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عنصر ضروري في الدم وأنسجة الجسم وفي العديد من الإنزيمات وفي الكلوروفيل</a:t>
                      </a:r>
                      <a:endParaRPr lang="en-US" sz="2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0,1 %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الماغنيسيوم</a:t>
                      </a:r>
                      <a:r>
                        <a:rPr lang="ar-SA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en-US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Mg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45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أيون سالب له دور هام في حفظ توازن السوائل داخل وخارج الخلية</a:t>
                      </a:r>
                      <a:endParaRPr lang="en-US" sz="2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0,1 %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الكلور</a:t>
                      </a:r>
                      <a:r>
                        <a:rPr lang="ar-SA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 </a:t>
                      </a:r>
                      <a:r>
                        <a:rPr lang="en-US" sz="22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Cl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45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1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يدخل في تكوين الهيموجلوبين </a:t>
                      </a:r>
                      <a:r>
                        <a:rPr lang="ar-SA" sz="21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والميوجلوبين</a:t>
                      </a:r>
                      <a:r>
                        <a:rPr lang="ar-SA" sz="21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وبعض الإنزيمات </a:t>
                      </a:r>
                      <a:endParaRPr lang="en-US" sz="21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بنسب قليلة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الحديد  </a:t>
                      </a:r>
                      <a:r>
                        <a:rPr lang="en-US" sz="22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</a:t>
                      </a:r>
                      <a:endParaRPr lang="en-US" sz="2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622109" y="44624"/>
            <a:ext cx="62703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u="sng" dirty="0">
                <a:latin typeface="Times New Roman" pitchFamily="18" charset="0"/>
                <a:cs typeface="Times New Roman" pitchFamily="18" charset="0"/>
              </a:rPr>
              <a:t>العناصر المتفاوتة </a:t>
            </a:r>
            <a:r>
              <a:rPr lang="ar-SA" sz="2800" b="1" u="sng" dirty="0" err="1">
                <a:latin typeface="Times New Roman" pitchFamily="18" charset="0"/>
                <a:cs typeface="Times New Roman" pitchFamily="18" charset="0"/>
              </a:rPr>
              <a:t>الوجود: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2800" b="1" dirty="0" err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Variable elements</a:t>
            </a:r>
            <a:r>
              <a:rPr lang="ar-EG" sz="2800" b="1" dirty="0" err="1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610235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65100" marR="0" lvl="0" indent="-165100" algn="justLow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هي العناصر التي تدخل في تكوين اجسام الكائنات الحية ولكنها </a:t>
            </a:r>
            <a:r>
              <a:rPr kumimoji="0" lang="ar-SA" sz="2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تتفاوت </a:t>
            </a:r>
            <a:r>
              <a:rPr kumimoji="0" lang="ar-SA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(تختلف) في نسب وجودها من كائن إلى آخر.</a:t>
            </a:r>
          </a:p>
          <a:p>
            <a:pPr marL="165100" marR="0" lvl="0" indent="-165100" algn="justLow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توجد في شكل أملاح ذائبة وهي: </a:t>
            </a:r>
            <a:r>
              <a:rPr kumimoji="0" lang="ar-SA" sz="2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الصوديوم </a:t>
            </a:r>
            <a:r>
              <a:rPr kumimoji="0" lang="ar-SA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ar-SA" sz="2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البوتاسيوم</a:t>
            </a:r>
            <a:r>
              <a:rPr kumimoji="0" lang="ar-SA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ar-SA" sz="2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الكالسيوم </a:t>
            </a:r>
            <a:r>
              <a:rPr kumimoji="0" lang="ar-SA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ar-SA" sz="2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الماغنيسيوم</a:t>
            </a:r>
            <a:r>
              <a:rPr kumimoji="0" lang="ar-SA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ar-SA" sz="22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الكلور</a:t>
            </a:r>
            <a:r>
              <a:rPr kumimoji="0" lang="ar-SA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الحديد</a:t>
            </a:r>
            <a:r>
              <a:rPr kumimoji="0" lang="en-US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44624"/>
            <a:ext cx="8784976" cy="550984"/>
          </a:xfrm>
        </p:spPr>
        <p:txBody>
          <a:bodyPr>
            <a:normAutofit/>
          </a:bodyPr>
          <a:lstStyle/>
          <a:p>
            <a:pPr algn="just"/>
            <a:r>
              <a:rPr lang="ar-SA" sz="2800" b="1" u="sng" dirty="0">
                <a:latin typeface="Times New Roman" pitchFamily="18" charset="0"/>
                <a:cs typeface="Times New Roman" pitchFamily="18" charset="0"/>
              </a:rPr>
              <a:t>العناصر </a:t>
            </a:r>
            <a:r>
              <a:rPr lang="ar-SA" sz="2800" b="1" u="sng" dirty="0" err="1">
                <a:latin typeface="Times New Roman" pitchFamily="18" charset="0"/>
                <a:cs typeface="Times New Roman" pitchFamily="18" charset="0"/>
              </a:rPr>
              <a:t>النادرة </a:t>
            </a:r>
            <a:r>
              <a:rPr lang="ar-SA" sz="2800" b="1" u="sng" dirty="0">
                <a:latin typeface="Times New Roman" pitchFamily="18" charset="0"/>
                <a:cs typeface="Times New Roman" pitchFamily="18" charset="0"/>
              </a:rPr>
              <a:t>(الآثار الفلزية</a:t>
            </a:r>
            <a:r>
              <a:rPr lang="ar-SA" sz="2800" b="1" u="sng" dirty="0" err="1"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(Trace elements)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827903"/>
              </p:ext>
            </p:extLst>
          </p:nvPr>
        </p:nvGraphicFramePr>
        <p:xfrm>
          <a:off x="251520" y="2204864"/>
          <a:ext cx="8606760" cy="421068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6768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8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1795">
                <a:tc>
                  <a:txBody>
                    <a:bodyPr/>
                    <a:lstStyle/>
                    <a:p>
                      <a:pPr algn="ctr"/>
                      <a:r>
                        <a:rPr lang="ar-EG" sz="2800" b="0" dirty="0">
                          <a:latin typeface="Times New Roman" pitchFamily="18" charset="0"/>
                          <a:cs typeface="Times New Roman" pitchFamily="18" charset="0"/>
                        </a:rPr>
                        <a:t>الأهمية الحيوية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b="0" u="none" dirty="0">
                          <a:latin typeface="Times New Roman" pitchFamily="18" charset="0"/>
                          <a:cs typeface="Times New Roman" pitchFamily="18" charset="0"/>
                        </a:rPr>
                        <a:t>العناصر النادرة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55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يدخل في تركيب </a:t>
                      </a:r>
                      <a:r>
                        <a:rPr lang="ar-SA" sz="28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هرمونات</a:t>
                      </a: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الغدة الدرقية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اليود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7105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يدخل في تركيب العظام والأسنان ويساعد على مقاومة الترسبات الجيرية على الأسنان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الفلور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5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عنصر محفز للعديد من الإنزيمات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الزنك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55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يعمل على تنشيط إنزيمات معينة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المنجنيز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34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تتطلب وجوده بعض الإنزيمات في كريات الدم الحمراء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السليكون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55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مرافق إنزيمي لبعض الإنزيمات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النحاس</a:t>
                      </a:r>
                      <a:endParaRPr lang="en-US" sz="2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79512" y="620688"/>
            <a:ext cx="87849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 algn="just">
              <a:buFont typeface="Arial" pitchFamily="34" charset="0"/>
              <a:buChar char="•"/>
            </a:pP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مجموعة من العناصر التي تدخل في تكوين أجسام الكائنات الحية بنسب ضئيلة جدا وقد توجد في كائنات معينة دون الأخرى ومنها: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اليود 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الفلور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الزنك 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المنجنيز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السليكون 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– النحاس.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hlinkClick r:id="rId2"/>
          </p:cNvPr>
          <p:cNvSpPr>
            <a:spLocks noChangeArrowheads="1"/>
          </p:cNvSpPr>
          <p:nvPr/>
        </p:nvSpPr>
        <p:spPr bwMode="auto">
          <a:xfrm>
            <a:off x="179512" y="116632"/>
            <a:ext cx="871296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SA" sz="4400" b="1" u="sng" dirty="0" err="1">
                <a:latin typeface="Times New Roman" pitchFamily="18" charset="0"/>
                <a:cs typeface="Times New Roman" pitchFamily="18" charset="0"/>
              </a:rPr>
              <a:t>الجزيئات </a:t>
            </a:r>
            <a:r>
              <a:rPr lang="ar-SA" sz="4400" b="1" u="sng" dirty="0">
                <a:latin typeface="Times New Roman" pitchFamily="18" charset="0"/>
                <a:cs typeface="Times New Roman" pitchFamily="18" charset="0"/>
              </a:rPr>
              <a:t>(المركبات</a:t>
            </a:r>
            <a:r>
              <a:rPr lang="ar-SA" sz="4400" b="1" u="sng" dirty="0" err="1">
                <a:latin typeface="Times New Roman" pitchFamily="18" charset="0"/>
                <a:cs typeface="Times New Roman" pitchFamily="18" charset="0"/>
              </a:rPr>
              <a:t>)</a:t>
            </a:r>
            <a:endParaRPr lang="ar-EG" sz="44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586164"/>
              </p:ext>
            </p:extLst>
          </p:nvPr>
        </p:nvGraphicFramePr>
        <p:xfrm>
          <a:off x="179512" y="3615143"/>
          <a:ext cx="8712968" cy="3115654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4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ar-SA" sz="2800" b="1" kern="1200" dirty="0">
                          <a:latin typeface="Times New Roman" pitchFamily="18" charset="0"/>
                          <a:cs typeface="Times New Roman" pitchFamily="18" charset="0"/>
                        </a:rPr>
                        <a:t>النسبة المئوية</a:t>
                      </a:r>
                      <a:endParaRPr lang="ar-SA" sz="2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b="1" kern="1200" dirty="0">
                          <a:latin typeface="Times New Roman" pitchFamily="18" charset="0"/>
                          <a:cs typeface="Times New Roman" pitchFamily="18" charset="0"/>
                        </a:rPr>
                        <a:t>الجزيء</a:t>
                      </a:r>
                      <a:endParaRPr lang="ar-SA" sz="2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ar-SA" sz="28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80 %</a:t>
                      </a:r>
                      <a:r>
                        <a:rPr lang="ar-SA" sz="2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الماء</a:t>
                      </a:r>
                      <a:endParaRPr lang="ar-SA" sz="28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15 %</a:t>
                      </a:r>
                      <a:r>
                        <a:rPr lang="ar-SA" sz="2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البروتينات</a:t>
                      </a:r>
                      <a:endParaRPr lang="ar-SA" sz="28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3 %</a:t>
                      </a:r>
                      <a:r>
                        <a:rPr lang="ar-SA" sz="2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الدهون</a:t>
                      </a:r>
                      <a:endParaRPr lang="ar-SA" sz="28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817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1 %</a:t>
                      </a:r>
                      <a:r>
                        <a:rPr lang="ar-SA" sz="2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الكربوهيدرات</a:t>
                      </a:r>
                      <a:r>
                        <a:rPr lang="ar-EG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ar-SA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الأحماض النووية</a:t>
                      </a:r>
                    </a:p>
                    <a:p>
                      <a:pPr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الأيونات</a:t>
                      </a:r>
                      <a:r>
                        <a:rPr lang="ar-EG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 و</a:t>
                      </a:r>
                      <a:r>
                        <a:rPr lang="ar-SA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مواد أخرى</a:t>
                      </a:r>
                      <a:endParaRPr lang="ar-SA" sz="28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ar-SA" sz="28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1 %</a:t>
                      </a:r>
                      <a:r>
                        <a:rPr lang="ar-SA" sz="28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b="0" kern="1200" dirty="0">
                          <a:latin typeface="Times New Roman" pitchFamily="18" charset="0"/>
                          <a:cs typeface="Times New Roman" pitchFamily="18" charset="0"/>
                        </a:rPr>
                        <a:t>أملاح غير عضوية</a:t>
                      </a:r>
                      <a:endParaRPr lang="ar-SA" sz="28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987547" y="0"/>
            <a:ext cx="1564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9" name="Rectangle 8"/>
          <p:cNvSpPr/>
          <p:nvPr/>
        </p:nvSpPr>
        <p:spPr>
          <a:xfrm>
            <a:off x="467544" y="2784146"/>
            <a:ext cx="84729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ar-S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الجدول الآتي يبين متوسط النسب المئوية للجزئيات المختلفة التي تدخل في تركيب أجسام الكائنات الحية:</a:t>
            </a:r>
            <a:endParaRPr lang="ar-S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44375" y="1096499"/>
            <a:ext cx="88569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65100" marR="0" lvl="0" indent="-16510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32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جزيئات غير عضوية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مثل </a:t>
            </a:r>
            <a:r>
              <a:rPr kumimoji="0" lang="ar-EG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الماء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الأملاح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الاحماض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القواعد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65100" marR="0" lvl="0" indent="-16510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32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جزيئات عضوية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مثل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الكربوهيدرات (السكريات)– البروتينات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ar-EG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الدهون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ar-EG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اللبيدات)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EG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الأحماض النووية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الإنزيمات.</a:t>
            </a:r>
            <a:endParaRPr kumimoji="0" lang="ar-EG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986714" cy="78581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b="1" u="sng" dirty="0"/>
              <a:t>الجزيئات غير العضوية</a:t>
            </a:r>
            <a:endParaRPr lang="ar-EG" b="1" u="sng" spc="50" dirty="0">
              <a:ln w="11430">
                <a:noFill/>
              </a:ln>
              <a:noFill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41" y="548680"/>
            <a:ext cx="8929718" cy="619268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ar-S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1-</a:t>
            </a:r>
            <a:r>
              <a:rPr lang="ar-S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ar-SA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الماء</a:t>
            </a:r>
            <a:r>
              <a:rPr lang="ar-S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: (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H</a:t>
            </a:r>
            <a:r>
              <a:rPr lang="en-US" sz="2800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O</a:t>
            </a:r>
            <a:r>
              <a:rPr lang="ar-S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)</a:t>
            </a:r>
            <a:endParaRPr lang="ar-SA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هو مركب أساسي في تكوين جسم الكائن الحي.</a:t>
            </a: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للماء صفات تجعل له وظائف عديدة يتوقف عليها حياة الكائنات كلها.</a:t>
            </a: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يوجد الهيدروجين والأكسجين فيه بنسبة 2 </a:t>
            </a:r>
            <a:r>
              <a:rPr lang="ar-S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هيدروجين 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: 1 أكسجين.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ar-S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2- </a:t>
            </a:r>
            <a:r>
              <a:rPr lang="ar-SA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الاحماض والقواعد </a:t>
            </a:r>
            <a:r>
              <a:rPr lang="ar-SA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والأملاح:</a:t>
            </a:r>
            <a:endParaRPr lang="ar-SA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EG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الاحماض والقواعد و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الأملاح</a:t>
            </a:r>
            <a:r>
              <a:rPr lang="ar-EG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تعتبر من أهم الجزيئات غير العضوية اللازمة لحياة الخلية.</a:t>
            </a: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تلعب الاحماض دورا هاما في امداد الخلية بأيونات الهيدروجين الموجبة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H</a:t>
            </a:r>
            <a:r>
              <a:rPr lang="en-US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+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والتي تساعد علي جعل الوسط حامضي.</a:t>
            </a: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تلعب القواعد دورا هاما في امداد الخلية بأيونات </a:t>
            </a:r>
            <a:r>
              <a:rPr lang="ar-S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الهيدروكسيل</a:t>
            </a:r>
            <a:r>
              <a:rPr lang="ar-S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السالبة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OH</a:t>
            </a:r>
            <a:r>
              <a:rPr lang="en-US" sz="28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والتي تساعد علي جعل الوسط قاعدي.</a:t>
            </a: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تلعب الاملاح دورا هاما للخلية من حيث توفير الايونات الموجبة والسالبة التي تؤثر علي الضغط </a:t>
            </a:r>
            <a:r>
              <a:rPr lang="ar-S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الاسموزي</a:t>
            </a: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ونشاط الخلية.</a:t>
            </a:r>
          </a:p>
          <a:p>
            <a:pPr marL="225425" indent="-225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ar-S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تعزى صلابة العظام إلى ما يترسب فيها من املاح فوسفات الكالسيوم.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44016"/>
            <a:ext cx="7986714" cy="69269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3600" b="1" u="sng" dirty="0">
                <a:latin typeface="+mn-lt"/>
                <a:ea typeface="+mn-ea"/>
              </a:rPr>
              <a:t>الجزيئات غير العضوية</a:t>
            </a:r>
            <a:r>
              <a:rPr lang="ar-EG" sz="3600" b="1" u="sng" dirty="0">
                <a:latin typeface="+mn-lt"/>
                <a:ea typeface="+mn-ea"/>
              </a:rPr>
              <a:t>: </a:t>
            </a:r>
            <a:r>
              <a:rPr lang="ar-SA" sz="3600" b="1" u="sng" dirty="0">
                <a:latin typeface="+mn-lt"/>
                <a:ea typeface="+mn-ea"/>
              </a:rPr>
              <a:t>خصائص الماء</a:t>
            </a:r>
            <a:endParaRPr lang="ar-EG" sz="3600" b="1" u="sng" dirty="0">
              <a:latin typeface="+mn-lt"/>
              <a:ea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778" y="836712"/>
            <a:ext cx="8929718" cy="5904656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للماء صفات تؤدى وظائف عديدة يتوقف عليها جريان الحياة. وفيما يلي أهم هذه الصفات:</a:t>
            </a:r>
          </a:p>
          <a:p>
            <a:pPr marL="514350" indent="-514350">
              <a:spcBef>
                <a:spcPts val="0"/>
              </a:spcBef>
            </a:pPr>
            <a:r>
              <a:rPr lang="ar-EG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أ- </a:t>
            </a:r>
            <a:r>
              <a:rPr lang="ar-S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السعة الحرارية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(Heat Capacity)  </a:t>
            </a:r>
            <a:endParaRPr lang="ar-EG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  <a:buFont typeface="Wingdings" pitchFamily="2" charset="2"/>
              <a:buChar char="Ø"/>
            </a:pPr>
            <a:r>
              <a:rPr lang="ar-EG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هي مقدرة الماء على امتصاص كميات كبيرة من الحرارة. </a:t>
            </a:r>
          </a:p>
          <a:p>
            <a:pPr algn="r">
              <a:spcBef>
                <a:spcPts val="0"/>
              </a:spcBef>
              <a:buFont typeface="Wingdings" pitchFamily="2" charset="2"/>
              <a:buChar char="Ø"/>
            </a:pPr>
            <a:r>
              <a:rPr lang="ar-EG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هذه الصفة تساعد الكائن الحي على منع التغيرات الشديدة في درجة حرارته. </a:t>
            </a:r>
          </a:p>
          <a:p>
            <a:pPr algn="r">
              <a:spcBef>
                <a:spcPts val="0"/>
              </a:spcBef>
              <a:buFont typeface="Wingdings" pitchFamily="2" charset="2"/>
              <a:buChar char="Ø"/>
            </a:pPr>
            <a:r>
              <a:rPr lang="ar-EG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السعه الحرارية العالية للماء تعمل على امتصاص الحرارة المتصاعدة من التفاعلات </a:t>
            </a:r>
            <a:r>
              <a:rPr lang="ar-EG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الكيميائية.</a:t>
            </a:r>
            <a:r>
              <a:rPr lang="ar-EG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S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0"/>
              </a:spcBef>
            </a:pPr>
            <a:r>
              <a:rPr lang="ar-EG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ب-</a:t>
            </a:r>
            <a:r>
              <a:rPr lang="ar-EG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الحرارة الكامنة للتبخر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(Latent Heat of Evaporation) 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هي كمية الحرارة اللازمة لتحويل المادة من الصورة السائلة إلى الصورة </a:t>
            </a:r>
            <a:r>
              <a:rPr lang="ar-S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الغازية.</a:t>
            </a: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الحرارة الكامنة للماء تفوق في مقدارها ما يلزم أي سائل آخر للتحول من الصورة السائلة إلى الصورة </a:t>
            </a:r>
            <a:r>
              <a:rPr lang="ar-S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الغازية.</a:t>
            </a: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الحرارة الناتجة من التفاعلات الكيميائية يتم امتصاص بعض منها بواسطة الماء بقدر ما يناسب سعته </a:t>
            </a:r>
            <a:r>
              <a:rPr lang="ar-S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الحرارية.</a:t>
            </a: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تبخير الماء من الكائن الحي على هيئة عرق كما يحدث في الثدييات يؤدي الى خفض درجة حرارة </a:t>
            </a:r>
            <a:r>
              <a:rPr lang="ar-S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الجسم.</a:t>
            </a: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كل من السعه الحرارية والحرارة الكامنة تجعلا الماء منظما لحرارة جسم الكائن الحي. </a:t>
            </a:r>
            <a:endParaRPr lang="ar-E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41" y="943076"/>
            <a:ext cx="8929718" cy="565427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ar-EG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ج </a:t>
            </a:r>
            <a:r>
              <a:rPr lang="ar-EG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التوتر السطحي</a:t>
            </a:r>
            <a:r>
              <a:rPr lang="ar-SA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(Surface Tension)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هي انكماش مساحة السطح الخارجي للسائل إلى أقصى حد ممكن من الصغر نتيجة لانجذاب والتصاق جزيئات السائل إلى بعضها البعض.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التوتر السطحي للماء يفوق في مقداره التوتر السطحي لأي سائل آخر.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هذه الخاصية توفر للخلية جوا ملائما لجريان كثير من التفاعلات الكيميائية التي تجرى عند سطحها.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ar-S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كما تعمل على تنظيم تكون النقاط إذ أن النقطة تتكون بفعل انكماش مساحة السطح الخارجي للسائل إلى أقصى حد ممكن من الصغر. 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714348" y="144016"/>
            <a:ext cx="7986714" cy="76470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SA" sz="4000" b="1" u="sng" dirty="0">
                <a:latin typeface="+mn-lt"/>
                <a:ea typeface="+mn-ea"/>
              </a:rPr>
              <a:t>الجزيئات غير العضوية</a:t>
            </a:r>
            <a:r>
              <a:rPr lang="ar-EG" sz="4000" b="1" u="sng" dirty="0">
                <a:latin typeface="+mn-lt"/>
                <a:ea typeface="+mn-ea"/>
              </a:rPr>
              <a:t>: </a:t>
            </a:r>
            <a:r>
              <a:rPr lang="ar-SA" sz="4000" b="1" u="sng" dirty="0">
                <a:latin typeface="+mn-lt"/>
                <a:ea typeface="+mn-ea"/>
              </a:rPr>
              <a:t>خصائص الماء</a:t>
            </a:r>
            <a:endParaRPr lang="ar-EG" sz="4000" b="1" u="sng" dirty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977</TotalTime>
  <Words>2369</Words>
  <Application>Microsoft Office PowerPoint</Application>
  <PresentationFormat>On-screen Show (4:3)</PresentationFormat>
  <Paragraphs>246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Wingdings</vt:lpstr>
      <vt:lpstr>Office Theme</vt:lpstr>
      <vt:lpstr>الباب الثاني الذرات والجزيئات التركيب الكيميائي لأجسام الكائنات الحية</vt:lpstr>
      <vt:lpstr>الذرات</vt:lpstr>
      <vt:lpstr>PowerPoint Presentation</vt:lpstr>
      <vt:lpstr>PowerPoint Presentation</vt:lpstr>
      <vt:lpstr>العناصر النادرة (الآثار الفلزية): (Trace elements)</vt:lpstr>
      <vt:lpstr>PowerPoint Presentation</vt:lpstr>
      <vt:lpstr>الجزيئات غير العضوية</vt:lpstr>
      <vt:lpstr>الجزيئات غير العضوية: خصائص الماء</vt:lpstr>
      <vt:lpstr>الجزيئات غير العضوية: خصائص الماء</vt:lpstr>
      <vt:lpstr>الجزيئات غير العضوية: خصائص الماء</vt:lpstr>
      <vt:lpstr>الجزيئات غير العضوية: خصائص الماء</vt:lpstr>
      <vt:lpstr>  الجزيئات العضوية</vt:lpstr>
      <vt:lpstr>  الجزيئات العضوية</vt:lpstr>
      <vt:lpstr>  الجزيئات العضوية</vt:lpstr>
      <vt:lpstr>PowerPoint Presentation</vt:lpstr>
      <vt:lpstr>  الجزيئات العضوية</vt:lpstr>
      <vt:lpstr>PowerPoint Presentation</vt:lpstr>
      <vt:lpstr>PowerPoint Presentation</vt:lpstr>
      <vt:lpstr>PowerPoint Presentation</vt:lpstr>
      <vt:lpstr>PowerPoint Presentation</vt:lpstr>
      <vt:lpstr>  الجزيئات العضوية</vt:lpstr>
      <vt:lpstr>PowerPoint Presentation</vt:lpstr>
      <vt:lpstr>PowerPoint Presentation</vt:lpstr>
      <vt:lpstr>مقارنة بين نوعي الأحماض النووية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 Import</dc:creator>
  <cp:lastModifiedBy>Alaa Mohammed</cp:lastModifiedBy>
  <cp:revision>117</cp:revision>
  <dcterms:created xsi:type="dcterms:W3CDTF">2017-09-17T18:31:25Z</dcterms:created>
  <dcterms:modified xsi:type="dcterms:W3CDTF">2020-02-01T16:47:48Z</dcterms:modified>
</cp:coreProperties>
</file>