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56" r:id="rId7"/>
  </p:sldMasterIdLst>
  <p:notesMasterIdLst>
    <p:notesMasterId r:id="rId70"/>
  </p:notesMasterIdLst>
  <p:sldIdLst>
    <p:sldId id="257" r:id="rId8"/>
    <p:sldId id="375" r:id="rId9"/>
    <p:sldId id="389" r:id="rId10"/>
    <p:sldId id="310" r:id="rId11"/>
    <p:sldId id="313" r:id="rId12"/>
    <p:sldId id="403" r:id="rId13"/>
    <p:sldId id="400" r:id="rId14"/>
    <p:sldId id="407" r:id="rId15"/>
    <p:sldId id="397" r:id="rId16"/>
    <p:sldId id="398" r:id="rId17"/>
    <p:sldId id="317" r:id="rId18"/>
    <p:sldId id="318" r:id="rId19"/>
    <p:sldId id="319" r:id="rId20"/>
    <p:sldId id="384" r:id="rId21"/>
    <p:sldId id="320" r:id="rId22"/>
    <p:sldId id="386" r:id="rId23"/>
    <p:sldId id="321" r:id="rId24"/>
    <p:sldId id="385" r:id="rId25"/>
    <p:sldId id="322" r:id="rId26"/>
    <p:sldId id="309" r:id="rId27"/>
    <p:sldId id="373" r:id="rId28"/>
    <p:sldId id="327" r:id="rId29"/>
    <p:sldId id="328" r:id="rId30"/>
    <p:sldId id="329" r:id="rId31"/>
    <p:sldId id="331" r:id="rId32"/>
    <p:sldId id="388" r:id="rId33"/>
    <p:sldId id="333" r:id="rId34"/>
    <p:sldId id="334" r:id="rId35"/>
    <p:sldId id="409" r:id="rId36"/>
    <p:sldId id="335" r:id="rId37"/>
    <p:sldId id="413" r:id="rId38"/>
    <p:sldId id="414" r:id="rId39"/>
    <p:sldId id="324" r:id="rId40"/>
    <p:sldId id="325" r:id="rId41"/>
    <p:sldId id="336" r:id="rId42"/>
    <p:sldId id="337" r:id="rId43"/>
    <p:sldId id="338" r:id="rId44"/>
    <p:sldId id="339" r:id="rId45"/>
    <p:sldId id="340" r:id="rId46"/>
    <p:sldId id="341" r:id="rId47"/>
    <p:sldId id="345" r:id="rId48"/>
    <p:sldId id="343" r:id="rId49"/>
    <p:sldId id="342" r:id="rId50"/>
    <p:sldId id="344" r:id="rId51"/>
    <p:sldId id="412" r:id="rId52"/>
    <p:sldId id="364" r:id="rId53"/>
    <p:sldId id="392" r:id="rId54"/>
    <p:sldId id="393" r:id="rId55"/>
    <p:sldId id="394" r:id="rId56"/>
    <p:sldId id="365" r:id="rId57"/>
    <p:sldId id="346" r:id="rId58"/>
    <p:sldId id="361" r:id="rId59"/>
    <p:sldId id="362" r:id="rId60"/>
    <p:sldId id="363" r:id="rId61"/>
    <p:sldId id="366" r:id="rId62"/>
    <p:sldId id="367" r:id="rId63"/>
    <p:sldId id="368" r:id="rId64"/>
    <p:sldId id="370" r:id="rId65"/>
    <p:sldId id="371" r:id="rId66"/>
    <p:sldId id="369" r:id="rId67"/>
    <p:sldId id="372" r:id="rId68"/>
    <p:sldId id="349" r:id="rId69"/>
  </p:sldIdLst>
  <p:sldSz cx="9906000" cy="6858000" type="A4"/>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8" autoAdjust="0"/>
  </p:normalViewPr>
  <p:slideViewPr>
    <p:cSldViewPr>
      <p:cViewPr varScale="1">
        <p:scale>
          <a:sx n="67" d="100"/>
          <a:sy n="67" d="100"/>
        </p:scale>
        <p:origin x="696" y="7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6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5BD892F-6591-4040-8CF7-3C4B651A6038}" type="datetimeFigureOut">
              <a:rPr lang="en-US" smtClean="0"/>
              <a:pPr/>
              <a:t>11/24/2015</a:t>
            </a:fld>
            <a:endParaRPr lang="en-US"/>
          </a:p>
        </p:txBody>
      </p:sp>
      <p:sp>
        <p:nvSpPr>
          <p:cNvPr id="4" name="Slide Image Placeholder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4518D96A-4B41-40D2-8C7D-4FCEC03E299C}" type="slidenum">
              <a:rPr lang="en-US" smtClean="0"/>
              <a:pPr/>
              <a:t>‹#›</a:t>
            </a:fld>
            <a:endParaRPr lang="en-US"/>
          </a:p>
        </p:txBody>
      </p:sp>
    </p:spTree>
    <p:extLst>
      <p:ext uri="{BB962C8B-B14F-4D97-AF65-F5344CB8AC3E}">
        <p14:creationId xmlns:p14="http://schemas.microsoft.com/office/powerpoint/2010/main" val="70573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518D96A-4B41-40D2-8C7D-4FCEC03E299C}" type="slidenum">
              <a:rPr lang="en-US" smtClean="0"/>
              <a:pPr/>
              <a:t>2</a:t>
            </a:fld>
            <a:endParaRPr lang="en-US"/>
          </a:p>
        </p:txBody>
      </p:sp>
    </p:spTree>
    <p:extLst>
      <p:ext uri="{BB962C8B-B14F-4D97-AF65-F5344CB8AC3E}">
        <p14:creationId xmlns:p14="http://schemas.microsoft.com/office/powerpoint/2010/main" val="1978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smtClean="0"/>
              <a:t>pəˈzest</a:t>
            </a:r>
            <a:endParaRPr lang="en-US" dirty="0"/>
          </a:p>
        </p:txBody>
      </p:sp>
      <p:sp>
        <p:nvSpPr>
          <p:cNvPr id="4" name="عنصر نائب لرقم الشريحة 3"/>
          <p:cNvSpPr>
            <a:spLocks noGrp="1"/>
          </p:cNvSpPr>
          <p:nvPr>
            <p:ph type="sldNum" sz="quarter" idx="10"/>
          </p:nvPr>
        </p:nvSpPr>
        <p:spPr/>
        <p:txBody>
          <a:bodyPr/>
          <a:lstStyle/>
          <a:p>
            <a:fld id="{4518D96A-4B41-40D2-8C7D-4FCEC03E299C}" type="slidenum">
              <a:rPr lang="en-US" smtClean="0"/>
              <a:pPr/>
              <a:t>21</a:t>
            </a:fld>
            <a:endParaRPr lang="en-US"/>
          </a:p>
        </p:txBody>
      </p:sp>
    </p:spTree>
    <p:extLst>
      <p:ext uri="{BB962C8B-B14F-4D97-AF65-F5344CB8AC3E}">
        <p14:creationId xmlns:p14="http://schemas.microsoft.com/office/powerpoint/2010/main" val="18565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695325" y="739775"/>
            <a:ext cx="5345113" cy="3700463"/>
          </a:xfrm>
          <a:ln/>
        </p:spPr>
      </p:sp>
      <p:sp>
        <p:nvSpPr>
          <p:cNvPr id="57347" name="Rectangle 3"/>
          <p:cNvSpPr>
            <a:spLocks noGrp="1" noChangeArrowheads="1"/>
          </p:cNvSpPr>
          <p:nvPr>
            <p:ph type="body" idx="1"/>
          </p:nvPr>
        </p:nvSpPr>
        <p:spPr>
          <a:xfrm>
            <a:off x="673577" y="4687173"/>
            <a:ext cx="5388610" cy="4439504"/>
          </a:xfrm>
          <a:noFill/>
          <a:ln/>
        </p:spPr>
        <p:txBody>
          <a:bodyPr/>
          <a:lstStyle/>
          <a:p>
            <a:r>
              <a:rPr lang="en-US" smtClean="0">
                <a:ea typeface="Batang" pitchFamily="18" charset="-127"/>
              </a:rPr>
              <a:t>A.   in volts.</a:t>
            </a:r>
          </a:p>
          <a:p>
            <a:endParaRPr lang="en-US" smtClean="0"/>
          </a:p>
        </p:txBody>
      </p:sp>
    </p:spTree>
    <p:extLst>
      <p:ext uri="{BB962C8B-B14F-4D97-AF65-F5344CB8AC3E}">
        <p14:creationId xmlns:p14="http://schemas.microsoft.com/office/powerpoint/2010/main" val="10596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smtClean="0"/>
              <a:t>kənˈdʌk.tər</a:t>
            </a:r>
            <a:r>
              <a:rPr lang="en-US" dirty="0" smtClean="0"/>
              <a:t> - ˈ</a:t>
            </a:r>
            <a:r>
              <a:rPr lang="en-US" dirty="0" err="1" smtClean="0"/>
              <a:t>ɪn.sjʊ.leɪ.tər</a:t>
            </a:r>
            <a:endParaRPr lang="en-US" dirty="0"/>
          </a:p>
        </p:txBody>
      </p:sp>
      <p:sp>
        <p:nvSpPr>
          <p:cNvPr id="4" name="عنصر نائب لرقم الشريحة 3"/>
          <p:cNvSpPr>
            <a:spLocks noGrp="1"/>
          </p:cNvSpPr>
          <p:nvPr>
            <p:ph type="sldNum" sz="quarter" idx="10"/>
          </p:nvPr>
        </p:nvSpPr>
        <p:spPr/>
        <p:txBody>
          <a:bodyPr/>
          <a:lstStyle/>
          <a:p>
            <a:fld id="{4518D96A-4B41-40D2-8C7D-4FCEC03E299C}" type="slidenum">
              <a:rPr lang="en-US" smtClean="0"/>
              <a:pPr/>
              <a:t>26</a:t>
            </a:fld>
            <a:endParaRPr lang="en-US"/>
          </a:p>
        </p:txBody>
      </p:sp>
    </p:spTree>
    <p:extLst>
      <p:ext uri="{BB962C8B-B14F-4D97-AF65-F5344CB8AC3E}">
        <p14:creationId xmlns:p14="http://schemas.microsoft.com/office/powerpoint/2010/main" val="173663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Speed of electrons (drift speed) through a wire is slow because of continuous bumping of electrons in wire.</a:t>
            </a:r>
          </a:p>
          <a:p>
            <a:endParaRPr lang="en-GB" dirty="0"/>
          </a:p>
        </p:txBody>
      </p:sp>
      <p:sp>
        <p:nvSpPr>
          <p:cNvPr id="4" name="عنصر نائب لرقم الشريحة 3"/>
          <p:cNvSpPr>
            <a:spLocks noGrp="1"/>
          </p:cNvSpPr>
          <p:nvPr>
            <p:ph type="sldNum" sz="quarter" idx="10"/>
          </p:nvPr>
        </p:nvSpPr>
        <p:spPr/>
        <p:txBody>
          <a:bodyPr/>
          <a:lstStyle/>
          <a:p>
            <a:fld id="{4518D96A-4B41-40D2-8C7D-4FCEC03E299C}" type="slidenum">
              <a:rPr lang="en-US" smtClean="0"/>
              <a:pPr/>
              <a:t>30</a:t>
            </a:fld>
            <a:endParaRPr lang="en-US"/>
          </a:p>
        </p:txBody>
      </p:sp>
    </p:spTree>
    <p:extLst>
      <p:ext uri="{BB962C8B-B14F-4D97-AF65-F5344CB8AC3E}">
        <p14:creationId xmlns:p14="http://schemas.microsoft.com/office/powerpoint/2010/main" val="410354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altLang="ar-SA" sz="1200" b="1" dirty="0" smtClean="0">
                <a:cs typeface="Times New Roman" pitchFamily="18" charset="0"/>
              </a:rPr>
              <a:t>Electric power </a:t>
            </a:r>
            <a:r>
              <a:rPr lang="en-US" altLang="ar-SA" sz="1200" dirty="0" smtClean="0">
                <a:solidFill>
                  <a:srgbClr val="000000"/>
                </a:solidFill>
                <a:cs typeface="Times New Roman" pitchFamily="18" charset="0"/>
              </a:rPr>
              <a:t>is the </a:t>
            </a:r>
            <a:r>
              <a:rPr lang="en-US" altLang="ar-SA" sz="1200" dirty="0" smtClean="0">
                <a:solidFill>
                  <a:srgbClr val="C00000"/>
                </a:solidFill>
                <a:cs typeface="Times New Roman" pitchFamily="18" charset="0"/>
              </a:rPr>
              <a:t>rate at which electrical energy is converted into another form</a:t>
            </a:r>
            <a:r>
              <a:rPr lang="en-US" altLang="ar-SA" sz="1200" dirty="0" smtClean="0">
                <a:solidFill>
                  <a:srgbClr val="000000"/>
                </a:solidFill>
                <a:cs typeface="Times New Roman" pitchFamily="18" charset="0"/>
              </a:rPr>
              <a:t> </a:t>
            </a:r>
            <a:endParaRPr lang="en-GB" dirty="0"/>
          </a:p>
        </p:txBody>
      </p:sp>
      <p:sp>
        <p:nvSpPr>
          <p:cNvPr id="4" name="عنصر نائب لرقم الشريحة 3"/>
          <p:cNvSpPr>
            <a:spLocks noGrp="1"/>
          </p:cNvSpPr>
          <p:nvPr>
            <p:ph type="sldNum" sz="quarter" idx="10"/>
          </p:nvPr>
        </p:nvSpPr>
        <p:spPr/>
        <p:txBody>
          <a:bodyPr/>
          <a:lstStyle/>
          <a:p>
            <a:fld id="{4518D96A-4B41-40D2-8C7D-4FCEC03E299C}" type="slidenum">
              <a:rPr lang="en-US" smtClean="0"/>
              <a:pPr/>
              <a:t>37</a:t>
            </a:fld>
            <a:endParaRPr lang="en-US"/>
          </a:p>
        </p:txBody>
      </p:sp>
    </p:spTree>
    <p:extLst>
      <p:ext uri="{BB962C8B-B14F-4D97-AF65-F5344CB8AC3E}">
        <p14:creationId xmlns:p14="http://schemas.microsoft.com/office/powerpoint/2010/main" val="155827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a:xfrm>
            <a:off x="6604000" y="6248401"/>
            <a:ext cx="2889250" cy="365125"/>
          </a:xfrm>
          <a:prstGeom prst="rect">
            <a:avLst/>
          </a:prstGeom>
        </p:spPr>
        <p:txBody>
          <a:bodyPr/>
          <a:lstStyle>
            <a:extLst/>
          </a:lstStyle>
          <a:p>
            <a:fld id="{E4606EA6-EFEA-4C30-9264-4F9291A5780D}" type="datetime1">
              <a:rPr lang="en-US" smtClean="0"/>
              <a:pPr/>
              <a:t>11/24/2015</a:t>
            </a:fld>
            <a:endParaRPr lang="en-US"/>
          </a:p>
        </p:txBody>
      </p:sp>
      <p:sp>
        <p:nvSpPr>
          <p:cNvPr id="4" name="Footer Placeholder 3"/>
          <p:cNvSpPr>
            <a:spLocks noGrp="1"/>
          </p:cNvSpPr>
          <p:nvPr>
            <p:ph type="ftr" sz="quarter" idx="11"/>
          </p:nvPr>
        </p:nvSpPr>
        <p:spPr>
          <a:xfrm>
            <a:off x="660403" y="6248208"/>
            <a:ext cx="5872840" cy="365125"/>
          </a:xfrm>
          <a:prstGeom prst="rect">
            <a:avLst/>
          </a:prstGeom>
        </p:spPr>
        <p:txBody>
          <a:bodyPr/>
          <a:lstStyle>
            <a:extLst/>
          </a:lstStyle>
          <a:p>
            <a:endParaRPr lang="en-US"/>
          </a:p>
        </p:txBody>
      </p:sp>
      <p:sp>
        <p:nvSpPr>
          <p:cNvPr id="5" name="Slide Number Placeholder 4"/>
          <p:cNvSpPr>
            <a:spLocks noGrp="1"/>
          </p:cNvSpPr>
          <p:nvPr>
            <p:ph type="sldNum" sz="quarter" idx="12"/>
          </p:nvPr>
        </p:nvSpPr>
        <p:spPr>
          <a:xfrm>
            <a:off x="0" y="1498010"/>
            <a:ext cx="577850" cy="244476"/>
          </a:xfrm>
          <a:prstGeom prst="rect">
            <a:avLst/>
          </a:prstGeom>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Content Placeholder 6"/>
          <p:cNvSpPr>
            <a:spLocks noGrp="1"/>
          </p:cNvSpPr>
          <p:nvPr>
            <p:ph sz="quarter" idx="13"/>
          </p:nvPr>
        </p:nvSpPr>
        <p:spPr>
          <a:xfrm>
            <a:off x="660400" y="1803400"/>
            <a:ext cx="8832850" cy="4368800"/>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094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عنوان ومحتوى">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7" name="Title 6"/>
          <p:cNvSpPr>
            <a:spLocks noGrp="1"/>
          </p:cNvSpPr>
          <p:nvPr>
            <p:ph type="title"/>
          </p:nvPr>
        </p:nvSpPr>
        <p:spPr>
          <a:xfrm>
            <a:off x="495300" y="359465"/>
            <a:ext cx="8915400" cy="1143000"/>
          </a:xfrm>
          <a:prstGeom prst="rect">
            <a:avLst/>
          </a:prstGeom>
        </p:spPr>
        <p:txBody>
          <a:bodyPr anchor="b" anchorCtr="0">
            <a:normAutofit/>
          </a:bodyPr>
          <a:lstStyle/>
          <a:p>
            <a:pPr algn="l"/>
            <a:r>
              <a:rPr lang="ar-SA" smtClean="0"/>
              <a:t>انقر لتحرير نمط العنوان الرئيسي</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11/24/2015</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7004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4562" name="Rectangle 2"/>
          <p:cNvSpPr>
            <a:spLocks noGrp="1" noChangeArrowheads="1"/>
          </p:cNvSpPr>
          <p:nvPr>
            <p:ph type="subTitle" idx="1"/>
          </p:nvPr>
        </p:nvSpPr>
        <p:spPr>
          <a:xfrm>
            <a:off x="820342" y="5516566"/>
            <a:ext cx="8812213" cy="549275"/>
          </a:xfrm>
        </p:spPr>
        <p:txBody>
          <a:bodyPr>
            <a:spAutoFit/>
          </a:bodyPr>
          <a:lstStyle>
            <a:lvl1pPr marL="0" indent="0" algn="ctr" defTabSz="820738">
              <a:spcBef>
                <a:spcPct val="0"/>
              </a:spcBef>
              <a:buClrTx/>
              <a:buSzTx/>
              <a:buFontTx/>
              <a:buNone/>
              <a:defRPr sz="3600">
                <a:solidFill>
                  <a:schemeClr val="bg1"/>
                </a:solidFill>
                <a:latin typeface="Futura Md BT" pitchFamily="34" charset="0"/>
              </a:defRPr>
            </a:lvl1pPr>
          </a:lstStyle>
          <a:p>
            <a:pPr lvl="0"/>
            <a:r>
              <a:rPr lang="en-US" altLang="en-US" noProof="0" smtClean="0"/>
              <a:t>Foundations of Physical Science</a:t>
            </a:r>
          </a:p>
        </p:txBody>
      </p:sp>
      <p:sp>
        <p:nvSpPr>
          <p:cNvPr id="1077253" name="Text Box 1029"/>
          <p:cNvSpPr txBox="1">
            <a:spLocks noChangeArrowheads="1"/>
          </p:cNvSpPr>
          <p:nvPr userDrawn="1"/>
        </p:nvSpPr>
        <p:spPr bwMode="auto">
          <a:xfrm>
            <a:off x="8688880" y="6119816"/>
            <a:ext cx="9105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buClr>
                <a:srgbClr val="FF0000"/>
              </a:buClr>
              <a:buSzPct val="90000"/>
              <a:buFont typeface="Wingdings" panose="05000000000000000000" pitchFamily="2" charset="2"/>
              <a:buNone/>
            </a:pPr>
            <a:r>
              <a:rPr lang="en-US" altLang="en-US" sz="3200" b="1" smtClean="0">
                <a:solidFill>
                  <a:srgbClr val="FFFFFF"/>
                </a:solidFill>
                <a:latin typeface="Futura Md BT" pitchFamily="34" charset="0"/>
              </a:rPr>
              <a:t>Unit </a:t>
            </a:r>
          </a:p>
        </p:txBody>
      </p:sp>
    </p:spTree>
    <p:extLst>
      <p:ext uri="{BB962C8B-B14F-4D97-AF65-F5344CB8AC3E}">
        <p14:creationId xmlns:p14="http://schemas.microsoft.com/office/powerpoint/2010/main" val="105890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903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2715819"/>
            <a:ext cx="8543925" cy="1846659"/>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80" y="4589466"/>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24110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520" y="3019428"/>
            <a:ext cx="436483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39449" y="3019428"/>
            <a:ext cx="436655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090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9" y="365128"/>
            <a:ext cx="8543925" cy="61555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897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Tree>
    <p:extLst>
      <p:ext uri="{BB962C8B-B14F-4D97-AF65-F5344CB8AC3E}">
        <p14:creationId xmlns:p14="http://schemas.microsoft.com/office/powerpoint/2010/main" val="379386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96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77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410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77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59617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892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4895" y="1358900"/>
            <a:ext cx="1231106"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518" y="1358900"/>
            <a:ext cx="650769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60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4562" name="Rectangle 2"/>
          <p:cNvSpPr>
            <a:spLocks noGrp="1" noChangeArrowheads="1"/>
          </p:cNvSpPr>
          <p:nvPr>
            <p:ph type="subTitle" idx="1"/>
          </p:nvPr>
        </p:nvSpPr>
        <p:spPr>
          <a:xfrm>
            <a:off x="820342" y="5516566"/>
            <a:ext cx="8812213" cy="549275"/>
          </a:xfrm>
        </p:spPr>
        <p:txBody>
          <a:bodyPr>
            <a:spAutoFit/>
          </a:bodyPr>
          <a:lstStyle>
            <a:lvl1pPr marL="0" indent="0" algn="ctr" defTabSz="820738">
              <a:spcBef>
                <a:spcPct val="0"/>
              </a:spcBef>
              <a:buClrTx/>
              <a:buSzTx/>
              <a:buFontTx/>
              <a:buNone/>
              <a:defRPr sz="3600">
                <a:solidFill>
                  <a:schemeClr val="bg1"/>
                </a:solidFill>
                <a:latin typeface="Futura Md BT" pitchFamily="34" charset="0"/>
              </a:defRPr>
            </a:lvl1pPr>
          </a:lstStyle>
          <a:p>
            <a:pPr lvl="0"/>
            <a:r>
              <a:rPr lang="en-US" altLang="en-US" noProof="0" smtClean="0"/>
              <a:t>Foundations of Physical Science</a:t>
            </a:r>
          </a:p>
        </p:txBody>
      </p:sp>
      <p:sp>
        <p:nvSpPr>
          <p:cNvPr id="1077253" name="Text Box 1029"/>
          <p:cNvSpPr txBox="1">
            <a:spLocks noChangeArrowheads="1"/>
          </p:cNvSpPr>
          <p:nvPr userDrawn="1"/>
        </p:nvSpPr>
        <p:spPr bwMode="auto">
          <a:xfrm>
            <a:off x="8688880" y="6119816"/>
            <a:ext cx="9105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buClr>
                <a:srgbClr val="FF0000"/>
              </a:buClr>
              <a:buSzPct val="90000"/>
              <a:buFont typeface="Wingdings" panose="05000000000000000000" pitchFamily="2" charset="2"/>
              <a:buNone/>
            </a:pPr>
            <a:r>
              <a:rPr lang="en-US" altLang="en-US" sz="3200" b="1" smtClean="0">
                <a:solidFill>
                  <a:srgbClr val="FFFFFF"/>
                </a:solidFill>
                <a:latin typeface="Futura Md BT" pitchFamily="34" charset="0"/>
              </a:rPr>
              <a:t>Unit </a:t>
            </a:r>
          </a:p>
        </p:txBody>
      </p:sp>
    </p:spTree>
    <p:extLst>
      <p:ext uri="{BB962C8B-B14F-4D97-AF65-F5344CB8AC3E}">
        <p14:creationId xmlns:p14="http://schemas.microsoft.com/office/powerpoint/2010/main" val="1047170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958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2715819"/>
            <a:ext cx="8543925" cy="1846659"/>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80" y="4589466"/>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8810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520" y="3019428"/>
            <a:ext cx="436483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39449" y="3019428"/>
            <a:ext cx="436655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917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9" y="365128"/>
            <a:ext cx="8543925" cy="61555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47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Tree>
    <p:extLst>
      <p:ext uri="{BB962C8B-B14F-4D97-AF65-F5344CB8AC3E}">
        <p14:creationId xmlns:p14="http://schemas.microsoft.com/office/powerpoint/2010/main" val="818936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76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77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25530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77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2972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276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4895" y="1358900"/>
            <a:ext cx="1231106"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518" y="1358900"/>
            <a:ext cx="650769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539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4562" name="Rectangle 2"/>
          <p:cNvSpPr>
            <a:spLocks noGrp="1" noChangeArrowheads="1"/>
          </p:cNvSpPr>
          <p:nvPr>
            <p:ph type="subTitle" idx="1"/>
          </p:nvPr>
        </p:nvSpPr>
        <p:spPr>
          <a:xfrm>
            <a:off x="820342" y="5516566"/>
            <a:ext cx="8812213" cy="549275"/>
          </a:xfrm>
        </p:spPr>
        <p:txBody>
          <a:bodyPr>
            <a:spAutoFit/>
          </a:bodyPr>
          <a:lstStyle>
            <a:lvl1pPr marL="0" indent="0" algn="ctr" defTabSz="820738">
              <a:spcBef>
                <a:spcPct val="0"/>
              </a:spcBef>
              <a:buClrTx/>
              <a:buSzTx/>
              <a:buFontTx/>
              <a:buNone/>
              <a:defRPr sz="3600">
                <a:solidFill>
                  <a:schemeClr val="bg1"/>
                </a:solidFill>
                <a:latin typeface="Futura Md BT" pitchFamily="34" charset="0"/>
              </a:defRPr>
            </a:lvl1pPr>
          </a:lstStyle>
          <a:p>
            <a:pPr lvl="0"/>
            <a:r>
              <a:rPr lang="en-US" altLang="en-US" noProof="0" smtClean="0"/>
              <a:t>Foundations of Physical Science</a:t>
            </a:r>
          </a:p>
        </p:txBody>
      </p:sp>
      <p:sp>
        <p:nvSpPr>
          <p:cNvPr id="1077253" name="Text Box 1029"/>
          <p:cNvSpPr txBox="1">
            <a:spLocks noChangeArrowheads="1"/>
          </p:cNvSpPr>
          <p:nvPr userDrawn="1"/>
        </p:nvSpPr>
        <p:spPr bwMode="auto">
          <a:xfrm>
            <a:off x="8688880" y="6119816"/>
            <a:ext cx="9105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buClr>
                <a:srgbClr val="FF0000"/>
              </a:buClr>
              <a:buSzPct val="90000"/>
              <a:buFont typeface="Wingdings" panose="05000000000000000000" pitchFamily="2" charset="2"/>
              <a:buNone/>
            </a:pPr>
            <a:r>
              <a:rPr lang="en-US" altLang="en-US" sz="3200" b="1" smtClean="0">
                <a:solidFill>
                  <a:srgbClr val="FFFFFF"/>
                </a:solidFill>
                <a:latin typeface="Futura Md BT" pitchFamily="34" charset="0"/>
              </a:rPr>
              <a:t>Unit </a:t>
            </a:r>
          </a:p>
        </p:txBody>
      </p:sp>
    </p:spTree>
    <p:extLst>
      <p:ext uri="{BB962C8B-B14F-4D97-AF65-F5344CB8AC3E}">
        <p14:creationId xmlns:p14="http://schemas.microsoft.com/office/powerpoint/2010/main" val="118197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727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2715819"/>
            <a:ext cx="8543925" cy="1846659"/>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80" y="4589466"/>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04201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520" y="3019428"/>
            <a:ext cx="436483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39449" y="3019428"/>
            <a:ext cx="436655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2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9" y="365128"/>
            <a:ext cx="8543925" cy="61555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272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Tree>
    <p:extLst>
      <p:ext uri="{BB962C8B-B14F-4D97-AF65-F5344CB8AC3E}">
        <p14:creationId xmlns:p14="http://schemas.microsoft.com/office/powerpoint/2010/main" val="2761841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573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77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36252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77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59638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14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4895" y="1358900"/>
            <a:ext cx="1231106"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518" y="1358900"/>
            <a:ext cx="650769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391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34562" name="Rectangle 2"/>
          <p:cNvSpPr>
            <a:spLocks noGrp="1" noChangeArrowheads="1"/>
          </p:cNvSpPr>
          <p:nvPr>
            <p:ph type="subTitle" idx="1"/>
          </p:nvPr>
        </p:nvSpPr>
        <p:spPr>
          <a:xfrm>
            <a:off x="820342" y="5516566"/>
            <a:ext cx="8812213" cy="549275"/>
          </a:xfrm>
        </p:spPr>
        <p:txBody>
          <a:bodyPr>
            <a:spAutoFit/>
          </a:bodyPr>
          <a:lstStyle>
            <a:lvl1pPr marL="0" indent="0" algn="ctr" defTabSz="820738">
              <a:spcBef>
                <a:spcPct val="0"/>
              </a:spcBef>
              <a:buClrTx/>
              <a:buSzTx/>
              <a:buFontTx/>
              <a:buNone/>
              <a:defRPr sz="3600">
                <a:solidFill>
                  <a:schemeClr val="bg1"/>
                </a:solidFill>
                <a:latin typeface="Futura Md BT" pitchFamily="34" charset="0"/>
              </a:defRPr>
            </a:lvl1pPr>
          </a:lstStyle>
          <a:p>
            <a:pPr lvl="0"/>
            <a:r>
              <a:rPr lang="en-US" altLang="en-US" noProof="0" smtClean="0"/>
              <a:t>Foundations of Physical Science</a:t>
            </a:r>
          </a:p>
        </p:txBody>
      </p:sp>
      <p:sp>
        <p:nvSpPr>
          <p:cNvPr id="1077253" name="Text Box 1029"/>
          <p:cNvSpPr txBox="1">
            <a:spLocks noChangeArrowheads="1"/>
          </p:cNvSpPr>
          <p:nvPr userDrawn="1"/>
        </p:nvSpPr>
        <p:spPr bwMode="auto">
          <a:xfrm>
            <a:off x="8688880" y="6119816"/>
            <a:ext cx="9105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fontAlgn="base" hangingPunct="0">
              <a:spcBef>
                <a:spcPct val="0"/>
              </a:spcBef>
              <a:spcAft>
                <a:spcPct val="0"/>
              </a:spcAft>
              <a:buClr>
                <a:srgbClr val="FF0000"/>
              </a:buClr>
              <a:buSzPct val="90000"/>
              <a:buFont typeface="Wingdings" panose="05000000000000000000" pitchFamily="2" charset="2"/>
              <a:buNone/>
            </a:pPr>
            <a:r>
              <a:rPr lang="en-US" altLang="en-US" sz="3200" b="1" smtClean="0">
                <a:solidFill>
                  <a:srgbClr val="FFFFFF"/>
                </a:solidFill>
                <a:latin typeface="Futura Md BT" pitchFamily="34" charset="0"/>
              </a:rPr>
              <a:t>Unit </a:t>
            </a:r>
          </a:p>
        </p:txBody>
      </p:sp>
    </p:spTree>
    <p:extLst>
      <p:ext uri="{BB962C8B-B14F-4D97-AF65-F5344CB8AC3E}">
        <p14:creationId xmlns:p14="http://schemas.microsoft.com/office/powerpoint/2010/main" val="987896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859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0" y="2715819"/>
            <a:ext cx="8543925" cy="1846659"/>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80" y="4589466"/>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9347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520" y="3019428"/>
            <a:ext cx="436483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39449" y="3019428"/>
            <a:ext cx="4366551" cy="383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122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9" y="365128"/>
            <a:ext cx="8543925" cy="61555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184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Tree>
    <p:extLst>
      <p:ext uri="{BB962C8B-B14F-4D97-AF65-F5344CB8AC3E}">
        <p14:creationId xmlns:p14="http://schemas.microsoft.com/office/powerpoint/2010/main" val="4251071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70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77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91309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9" y="1072516"/>
            <a:ext cx="3195373" cy="98488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77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759"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35694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9520" y="1358902"/>
            <a:ext cx="8896482" cy="61555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541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4895" y="1358900"/>
            <a:ext cx="1231106"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518" y="1358900"/>
            <a:ext cx="650769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738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6543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6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880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768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52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237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501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741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562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6592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305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7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036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794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698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701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32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9500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741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0582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252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25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98896-4B9C-4755-AA77-B20D300CFBB0}" type="datetimeFigureOut">
              <a:rPr lang="en-US" smtClean="0"/>
              <a:pPr/>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00F74-C474-487E-AA73-7DA0FEF0D8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98896-4B9C-4755-AA77-B20D300CFBB0}" type="datetimeFigureOut">
              <a:rPr lang="en-US" smtClean="0"/>
              <a:pPr/>
              <a:t>11/24/2015</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00F74-C474-487E-AA73-7DA0FEF0D8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8" r:id="rId12"/>
    <p:sldLayoutId id="214748376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body" idx="1"/>
          </p:nvPr>
        </p:nvSpPr>
        <p:spPr bwMode="auto">
          <a:xfrm>
            <a:off x="1009520" y="3019428"/>
            <a:ext cx="889648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3539" name="Rectangle 3"/>
          <p:cNvSpPr>
            <a:spLocks noGrp="1" noChangeArrowheads="1"/>
          </p:cNvSpPr>
          <p:nvPr>
            <p:ph type="title"/>
          </p:nvPr>
        </p:nvSpPr>
        <p:spPr bwMode="auto">
          <a:xfrm>
            <a:off x="1009520" y="1358900"/>
            <a:ext cx="889648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Tree>
    <p:extLst>
      <p:ext uri="{BB962C8B-B14F-4D97-AF65-F5344CB8AC3E}">
        <p14:creationId xmlns:p14="http://schemas.microsoft.com/office/powerpoint/2010/main" val="1273705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p:titleStyle>
    <p:bodyStyle>
      <a:lvl1pPr marL="257175" indent="-257175" algn="l" rtl="0" eaLnBrk="0" fontAlgn="base" hangingPunct="0">
        <a:spcBef>
          <a:spcPct val="75000"/>
        </a:spcBef>
        <a:spcAft>
          <a:spcPct val="0"/>
        </a:spcAft>
        <a:buClr>
          <a:schemeClr val="accent1"/>
        </a:buClr>
        <a:buSzPct val="80000"/>
        <a:buFont typeface="Wingdings" panose="05000000000000000000" pitchFamily="2" charset="2"/>
        <a:buChar char="n"/>
        <a:defRPr sz="2800" b="1" kern="1200">
          <a:solidFill>
            <a:srgbClr val="0066CC"/>
          </a:solidFill>
          <a:latin typeface="+mn-lt"/>
          <a:ea typeface="+mn-ea"/>
          <a:cs typeface="+mn-cs"/>
        </a:defRPr>
      </a:lvl1pPr>
      <a:lvl2pPr marL="682625" indent="-423863"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2pPr>
      <a:lvl3pPr marL="977900" indent="-293688" algn="l" rtl="0" eaLnBrk="0" fontAlgn="base" hangingPunct="0">
        <a:spcBef>
          <a:spcPct val="15000"/>
        </a:spcBef>
        <a:spcAft>
          <a:spcPct val="0"/>
        </a:spcAft>
        <a:buClr>
          <a:schemeClr val="accent1"/>
        </a:buClr>
        <a:buSzPct val="60000"/>
        <a:buFont typeface="Wingdings" panose="05000000000000000000" pitchFamily="2" charset="2"/>
        <a:buChar char="l"/>
        <a:defRPr sz="2800" b="1" kern="1200">
          <a:solidFill>
            <a:srgbClr val="0066CC"/>
          </a:solidFill>
          <a:latin typeface="+mn-lt"/>
          <a:ea typeface="+mn-ea"/>
          <a:cs typeface="+mn-cs"/>
        </a:defRPr>
      </a:lvl3pPr>
      <a:lvl4pPr marL="1262063" indent="-282575" algn="l" rtl="0" eaLnBrk="0" fontAlgn="base" hangingPunct="0">
        <a:spcBef>
          <a:spcPct val="15000"/>
        </a:spcBef>
        <a:spcAft>
          <a:spcPct val="0"/>
        </a:spcAft>
        <a:buClr>
          <a:schemeClr val="accent1"/>
        </a:buClr>
        <a:buSzPct val="80000"/>
        <a:buFont typeface="Wingdings" panose="05000000000000000000" pitchFamily="2" charset="2"/>
        <a:buChar char="w"/>
        <a:defRPr sz="2800" b="1" kern="1200">
          <a:solidFill>
            <a:srgbClr val="0066CC"/>
          </a:solidFill>
          <a:latin typeface="+mn-lt"/>
          <a:ea typeface="+mn-ea"/>
          <a:cs typeface="+mn-cs"/>
        </a:defRPr>
      </a:lvl4pPr>
      <a:lvl5pPr marL="1506538" indent="-242888"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body" idx="1"/>
          </p:nvPr>
        </p:nvSpPr>
        <p:spPr bwMode="auto">
          <a:xfrm>
            <a:off x="1009520" y="3019428"/>
            <a:ext cx="889648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3539" name="Rectangle 3"/>
          <p:cNvSpPr>
            <a:spLocks noGrp="1" noChangeArrowheads="1"/>
          </p:cNvSpPr>
          <p:nvPr>
            <p:ph type="title"/>
          </p:nvPr>
        </p:nvSpPr>
        <p:spPr bwMode="auto">
          <a:xfrm>
            <a:off x="1009520" y="1358900"/>
            <a:ext cx="889648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Tree>
    <p:extLst>
      <p:ext uri="{BB962C8B-B14F-4D97-AF65-F5344CB8AC3E}">
        <p14:creationId xmlns:p14="http://schemas.microsoft.com/office/powerpoint/2010/main" val="3379442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p:titleStyle>
    <p:bodyStyle>
      <a:lvl1pPr marL="257175" indent="-257175" algn="l" rtl="0" eaLnBrk="0" fontAlgn="base" hangingPunct="0">
        <a:spcBef>
          <a:spcPct val="75000"/>
        </a:spcBef>
        <a:spcAft>
          <a:spcPct val="0"/>
        </a:spcAft>
        <a:buClr>
          <a:schemeClr val="accent1"/>
        </a:buClr>
        <a:buSzPct val="80000"/>
        <a:buFont typeface="Wingdings" panose="05000000000000000000" pitchFamily="2" charset="2"/>
        <a:buChar char="n"/>
        <a:defRPr sz="2800" b="1" kern="1200">
          <a:solidFill>
            <a:srgbClr val="0066CC"/>
          </a:solidFill>
          <a:latin typeface="+mn-lt"/>
          <a:ea typeface="+mn-ea"/>
          <a:cs typeface="+mn-cs"/>
        </a:defRPr>
      </a:lvl1pPr>
      <a:lvl2pPr marL="682625" indent="-423863"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2pPr>
      <a:lvl3pPr marL="977900" indent="-293688" algn="l" rtl="0" eaLnBrk="0" fontAlgn="base" hangingPunct="0">
        <a:spcBef>
          <a:spcPct val="15000"/>
        </a:spcBef>
        <a:spcAft>
          <a:spcPct val="0"/>
        </a:spcAft>
        <a:buClr>
          <a:schemeClr val="accent1"/>
        </a:buClr>
        <a:buSzPct val="60000"/>
        <a:buFont typeface="Wingdings" panose="05000000000000000000" pitchFamily="2" charset="2"/>
        <a:buChar char="l"/>
        <a:defRPr sz="2800" b="1" kern="1200">
          <a:solidFill>
            <a:srgbClr val="0066CC"/>
          </a:solidFill>
          <a:latin typeface="+mn-lt"/>
          <a:ea typeface="+mn-ea"/>
          <a:cs typeface="+mn-cs"/>
        </a:defRPr>
      </a:lvl3pPr>
      <a:lvl4pPr marL="1262063" indent="-282575" algn="l" rtl="0" eaLnBrk="0" fontAlgn="base" hangingPunct="0">
        <a:spcBef>
          <a:spcPct val="15000"/>
        </a:spcBef>
        <a:spcAft>
          <a:spcPct val="0"/>
        </a:spcAft>
        <a:buClr>
          <a:schemeClr val="accent1"/>
        </a:buClr>
        <a:buSzPct val="80000"/>
        <a:buFont typeface="Wingdings" panose="05000000000000000000" pitchFamily="2" charset="2"/>
        <a:buChar char="w"/>
        <a:defRPr sz="2800" b="1" kern="1200">
          <a:solidFill>
            <a:srgbClr val="0066CC"/>
          </a:solidFill>
          <a:latin typeface="+mn-lt"/>
          <a:ea typeface="+mn-ea"/>
          <a:cs typeface="+mn-cs"/>
        </a:defRPr>
      </a:lvl4pPr>
      <a:lvl5pPr marL="1506538" indent="-242888"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body" idx="1"/>
          </p:nvPr>
        </p:nvSpPr>
        <p:spPr bwMode="auto">
          <a:xfrm>
            <a:off x="1009520" y="3019428"/>
            <a:ext cx="889648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3539" name="Rectangle 3"/>
          <p:cNvSpPr>
            <a:spLocks noGrp="1" noChangeArrowheads="1"/>
          </p:cNvSpPr>
          <p:nvPr>
            <p:ph type="title"/>
          </p:nvPr>
        </p:nvSpPr>
        <p:spPr bwMode="auto">
          <a:xfrm>
            <a:off x="1009520" y="1358900"/>
            <a:ext cx="889648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Tree>
    <p:extLst>
      <p:ext uri="{BB962C8B-B14F-4D97-AF65-F5344CB8AC3E}">
        <p14:creationId xmlns:p14="http://schemas.microsoft.com/office/powerpoint/2010/main" val="28594904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p:titleStyle>
    <p:bodyStyle>
      <a:lvl1pPr marL="257175" indent="-257175" algn="l" rtl="0" eaLnBrk="0" fontAlgn="base" hangingPunct="0">
        <a:spcBef>
          <a:spcPct val="75000"/>
        </a:spcBef>
        <a:spcAft>
          <a:spcPct val="0"/>
        </a:spcAft>
        <a:buClr>
          <a:schemeClr val="accent1"/>
        </a:buClr>
        <a:buSzPct val="80000"/>
        <a:buFont typeface="Wingdings" panose="05000000000000000000" pitchFamily="2" charset="2"/>
        <a:buChar char="n"/>
        <a:defRPr sz="2800" b="1" kern="1200">
          <a:solidFill>
            <a:srgbClr val="0066CC"/>
          </a:solidFill>
          <a:latin typeface="+mn-lt"/>
          <a:ea typeface="+mn-ea"/>
          <a:cs typeface="+mn-cs"/>
        </a:defRPr>
      </a:lvl1pPr>
      <a:lvl2pPr marL="682625" indent="-423863"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2pPr>
      <a:lvl3pPr marL="977900" indent="-293688" algn="l" rtl="0" eaLnBrk="0" fontAlgn="base" hangingPunct="0">
        <a:spcBef>
          <a:spcPct val="15000"/>
        </a:spcBef>
        <a:spcAft>
          <a:spcPct val="0"/>
        </a:spcAft>
        <a:buClr>
          <a:schemeClr val="accent1"/>
        </a:buClr>
        <a:buSzPct val="60000"/>
        <a:buFont typeface="Wingdings" panose="05000000000000000000" pitchFamily="2" charset="2"/>
        <a:buChar char="l"/>
        <a:defRPr sz="2800" b="1" kern="1200">
          <a:solidFill>
            <a:srgbClr val="0066CC"/>
          </a:solidFill>
          <a:latin typeface="+mn-lt"/>
          <a:ea typeface="+mn-ea"/>
          <a:cs typeface="+mn-cs"/>
        </a:defRPr>
      </a:lvl3pPr>
      <a:lvl4pPr marL="1262063" indent="-282575" algn="l" rtl="0" eaLnBrk="0" fontAlgn="base" hangingPunct="0">
        <a:spcBef>
          <a:spcPct val="15000"/>
        </a:spcBef>
        <a:spcAft>
          <a:spcPct val="0"/>
        </a:spcAft>
        <a:buClr>
          <a:schemeClr val="accent1"/>
        </a:buClr>
        <a:buSzPct val="80000"/>
        <a:buFont typeface="Wingdings" panose="05000000000000000000" pitchFamily="2" charset="2"/>
        <a:buChar char="w"/>
        <a:defRPr sz="2800" b="1" kern="1200">
          <a:solidFill>
            <a:srgbClr val="0066CC"/>
          </a:solidFill>
          <a:latin typeface="+mn-lt"/>
          <a:ea typeface="+mn-ea"/>
          <a:cs typeface="+mn-cs"/>
        </a:defRPr>
      </a:lvl4pPr>
      <a:lvl5pPr marL="1506538" indent="-242888"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body" idx="1"/>
          </p:nvPr>
        </p:nvSpPr>
        <p:spPr bwMode="auto">
          <a:xfrm>
            <a:off x="1009520" y="3019428"/>
            <a:ext cx="8896482"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3539" name="Rectangle 3"/>
          <p:cNvSpPr>
            <a:spLocks noGrp="1" noChangeArrowheads="1"/>
          </p:cNvSpPr>
          <p:nvPr>
            <p:ph type="title"/>
          </p:nvPr>
        </p:nvSpPr>
        <p:spPr bwMode="auto">
          <a:xfrm>
            <a:off x="1009520" y="1358900"/>
            <a:ext cx="889648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Tree>
    <p:extLst>
      <p:ext uri="{BB962C8B-B14F-4D97-AF65-F5344CB8AC3E}">
        <p14:creationId xmlns:p14="http://schemas.microsoft.com/office/powerpoint/2010/main" val="17164496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p:titleStyle>
    <p:bodyStyle>
      <a:lvl1pPr marL="257175" indent="-257175" algn="l" rtl="0" eaLnBrk="0" fontAlgn="base" hangingPunct="0">
        <a:spcBef>
          <a:spcPct val="75000"/>
        </a:spcBef>
        <a:spcAft>
          <a:spcPct val="0"/>
        </a:spcAft>
        <a:buClr>
          <a:schemeClr val="accent1"/>
        </a:buClr>
        <a:buSzPct val="80000"/>
        <a:buFont typeface="Wingdings" panose="05000000000000000000" pitchFamily="2" charset="2"/>
        <a:buChar char="n"/>
        <a:defRPr sz="2800" b="1" kern="1200">
          <a:solidFill>
            <a:srgbClr val="0066CC"/>
          </a:solidFill>
          <a:latin typeface="+mn-lt"/>
          <a:ea typeface="+mn-ea"/>
          <a:cs typeface="+mn-cs"/>
        </a:defRPr>
      </a:lvl1pPr>
      <a:lvl2pPr marL="682625" indent="-423863"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2pPr>
      <a:lvl3pPr marL="977900" indent="-293688" algn="l" rtl="0" eaLnBrk="0" fontAlgn="base" hangingPunct="0">
        <a:spcBef>
          <a:spcPct val="15000"/>
        </a:spcBef>
        <a:spcAft>
          <a:spcPct val="0"/>
        </a:spcAft>
        <a:buClr>
          <a:schemeClr val="accent1"/>
        </a:buClr>
        <a:buSzPct val="60000"/>
        <a:buFont typeface="Wingdings" panose="05000000000000000000" pitchFamily="2" charset="2"/>
        <a:buChar char="l"/>
        <a:defRPr sz="2800" b="1" kern="1200">
          <a:solidFill>
            <a:srgbClr val="0066CC"/>
          </a:solidFill>
          <a:latin typeface="+mn-lt"/>
          <a:ea typeface="+mn-ea"/>
          <a:cs typeface="+mn-cs"/>
        </a:defRPr>
      </a:lvl3pPr>
      <a:lvl4pPr marL="1262063" indent="-282575" algn="l" rtl="0" eaLnBrk="0" fontAlgn="base" hangingPunct="0">
        <a:spcBef>
          <a:spcPct val="15000"/>
        </a:spcBef>
        <a:spcAft>
          <a:spcPct val="0"/>
        </a:spcAft>
        <a:buClr>
          <a:schemeClr val="accent1"/>
        </a:buClr>
        <a:buSzPct val="80000"/>
        <a:buFont typeface="Wingdings" panose="05000000000000000000" pitchFamily="2" charset="2"/>
        <a:buChar char="w"/>
        <a:defRPr sz="2800" b="1" kern="1200">
          <a:solidFill>
            <a:srgbClr val="0066CC"/>
          </a:solidFill>
          <a:latin typeface="+mn-lt"/>
          <a:ea typeface="+mn-ea"/>
          <a:cs typeface="+mn-cs"/>
        </a:defRPr>
      </a:lvl4pPr>
      <a:lvl5pPr marL="1506538" indent="-242888" algn="l" rtl="0" eaLnBrk="0" fontAlgn="base" hangingPunct="0">
        <a:spcBef>
          <a:spcPct val="15000"/>
        </a:spcBef>
        <a:spcAft>
          <a:spcPct val="0"/>
        </a:spcAft>
        <a:buClr>
          <a:schemeClr val="accent1"/>
        </a:buClr>
        <a:buSzPct val="80000"/>
        <a:buChar char="–"/>
        <a:defRPr sz="2800" b="1" kern="1200">
          <a:solidFill>
            <a:srgbClr val="0066C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219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98896-4B9C-4755-AA77-B20D300CFBB0}" type="datetimeFigureOut">
              <a:rPr lang="en-US" smtClean="0">
                <a:solidFill>
                  <a:prstClr val="black">
                    <a:tint val="75000"/>
                  </a:prstClr>
                </a:solidFill>
              </a:rPr>
              <a:pPr/>
              <a:t>11/24/2015</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00F74-C474-487E-AA73-7DA0FEF0D8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6584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76.png"/><Relationship Id="rId9" Type="http://schemas.openxmlformats.org/officeDocument/2006/relationships/image" Target="../media/image72.png"/></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136578" y="2195515"/>
            <a:ext cx="7704137"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23" name="Rectangle 3"/>
          <p:cNvSpPr>
            <a:spLocks noChangeArrowheads="1"/>
          </p:cNvSpPr>
          <p:nvPr/>
        </p:nvSpPr>
        <p:spPr bwMode="auto">
          <a:xfrm>
            <a:off x="1496195" y="152403"/>
            <a:ext cx="18764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solidFill>
                  <a:prstClr val="white"/>
                </a:solidFill>
              </a:rPr>
              <a:t>Chapter</a:t>
            </a:r>
            <a:r>
              <a:rPr lang="en-US" altLang="en-US" sz="3200" b="1">
                <a:solidFill>
                  <a:prstClr val="white"/>
                </a:solidFill>
              </a:rPr>
              <a:t> 16</a:t>
            </a:r>
            <a:endParaRPr lang="en-US" altLang="en-US" sz="2800" b="1">
              <a:solidFill>
                <a:prstClr val="white"/>
              </a:solidFill>
            </a:endParaRPr>
          </a:p>
        </p:txBody>
      </p:sp>
      <p:sp>
        <p:nvSpPr>
          <p:cNvPr id="1003525" name="Rectangle 5"/>
          <p:cNvSpPr>
            <a:spLocks noGrp="1" noChangeArrowheads="1"/>
          </p:cNvSpPr>
          <p:nvPr>
            <p:ph type="title"/>
          </p:nvPr>
        </p:nvSpPr>
        <p:spPr>
          <a:xfrm>
            <a:off x="200472" y="476672"/>
            <a:ext cx="8001000" cy="609600"/>
          </a:xfrm>
        </p:spPr>
        <p:txBody>
          <a:bodyPr>
            <a:normAutofit/>
          </a:bodyPr>
          <a:lstStyle/>
          <a:p>
            <a:r>
              <a:rPr lang="en-US" altLang="en-US" sz="3200" b="1" dirty="0">
                <a:solidFill>
                  <a:srgbClr val="002060"/>
                </a:solidFill>
                <a:latin typeface="Times New Roman" panose="02020603050405020304" pitchFamily="18" charset="0"/>
                <a:cs typeface="Times New Roman" panose="02020603050405020304" pitchFamily="18" charset="0"/>
              </a:rPr>
              <a:t>Properties of Electric </a:t>
            </a:r>
            <a:r>
              <a:rPr lang="en-US" altLang="en-US" sz="3200" b="1" dirty="0" smtClean="0">
                <a:solidFill>
                  <a:srgbClr val="002060"/>
                </a:solidFill>
                <a:latin typeface="Times New Roman" panose="02020603050405020304" pitchFamily="18" charset="0"/>
                <a:cs typeface="Times New Roman" panose="02020603050405020304" pitchFamily="18" charset="0"/>
              </a:rPr>
              <a:t>Charge</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sp>
        <p:nvSpPr>
          <p:cNvPr id="1003526" name="Rectangle 6"/>
          <p:cNvSpPr>
            <a:spLocks noGrp="1" noChangeArrowheads="1"/>
          </p:cNvSpPr>
          <p:nvPr>
            <p:ph type="body" idx="1"/>
          </p:nvPr>
        </p:nvSpPr>
        <p:spPr>
          <a:xfrm>
            <a:off x="416496" y="1351363"/>
            <a:ext cx="8915400" cy="4525963"/>
          </a:xfrm>
        </p:spPr>
        <p:txBody>
          <a:bodyPr>
            <a:normAutofit/>
          </a:bodyPr>
          <a:lstStyle/>
          <a:p>
            <a:pPr>
              <a:buClr>
                <a:schemeClr val="tx1"/>
              </a:buClr>
            </a:pPr>
            <a:r>
              <a:rPr lang="en-US" altLang="en-US" sz="2600" dirty="0">
                <a:latin typeface="Times New Roman" panose="02020603050405020304" pitchFamily="18" charset="0"/>
                <a:cs typeface="Times New Roman" panose="02020603050405020304" pitchFamily="18" charset="0"/>
              </a:rPr>
              <a:t>Electric charge is </a:t>
            </a:r>
            <a:r>
              <a:rPr lang="en-US" altLang="en-US" sz="2600" b="1" i="1" dirty="0">
                <a:solidFill>
                  <a:srgbClr val="C00000"/>
                </a:solidFill>
                <a:latin typeface="Times New Roman" panose="02020603050405020304" pitchFamily="18" charset="0"/>
                <a:cs typeface="Times New Roman" panose="02020603050405020304" pitchFamily="18" charset="0"/>
              </a:rPr>
              <a:t>quantized</a:t>
            </a:r>
            <a:r>
              <a:rPr lang="en-US" altLang="en-US" sz="2600" i="1" dirty="0">
                <a:latin typeface="Times New Roman" panose="02020603050405020304" pitchFamily="18" charset="0"/>
                <a:cs typeface="Times New Roman" panose="02020603050405020304" pitchFamily="18" charset="0"/>
              </a:rPr>
              <a:t>.</a:t>
            </a:r>
            <a:r>
              <a:rPr lang="en-US" altLang="en-US" sz="2600" dirty="0">
                <a:latin typeface="Times New Roman" panose="02020603050405020304" pitchFamily="18" charset="0"/>
                <a:cs typeface="Times New Roman" panose="02020603050405020304" pitchFamily="18" charset="0"/>
              </a:rPr>
              <a:t> That is, when an object is charged, its charge is always a multiple of a </a:t>
            </a:r>
            <a:r>
              <a:rPr lang="en-US" altLang="en-US" sz="2600" i="1" dirty="0">
                <a:latin typeface="Times New Roman" panose="02020603050405020304" pitchFamily="18" charset="0"/>
                <a:cs typeface="Times New Roman" panose="02020603050405020304" pitchFamily="18" charset="0"/>
              </a:rPr>
              <a:t>fundamental unit of charge</a:t>
            </a:r>
            <a:r>
              <a:rPr lang="en-US" altLang="en-US" sz="2600" dirty="0">
                <a:latin typeface="Times New Roman" panose="02020603050405020304" pitchFamily="18" charset="0"/>
                <a:cs typeface="Times New Roman" panose="02020603050405020304" pitchFamily="18" charset="0"/>
              </a:rPr>
              <a:t>.</a:t>
            </a:r>
          </a:p>
          <a:p>
            <a:pPr marL="0" indent="0">
              <a:buClr>
                <a:schemeClr val="tx1"/>
              </a:buClr>
              <a:buNone/>
            </a:pPr>
            <a:r>
              <a:rPr lang="en-US" altLang="en-US" sz="2600" dirty="0" smtClean="0">
                <a:latin typeface="Times New Roman" panose="02020603050405020304" pitchFamily="18" charset="0"/>
                <a:cs typeface="Times New Roman" panose="02020603050405020304" pitchFamily="18" charset="0"/>
              </a:rPr>
              <a:t>			</a:t>
            </a:r>
            <a:r>
              <a:rPr lang="en-US" altLang="en-US" sz="2600" i="1" dirty="0" smtClean="0">
                <a:latin typeface="Times New Roman" panose="02020603050405020304" pitchFamily="18" charset="0"/>
                <a:cs typeface="Times New Roman" panose="02020603050405020304" pitchFamily="18" charset="0"/>
              </a:rPr>
              <a:t>q</a:t>
            </a:r>
            <a:r>
              <a:rPr lang="en-US" altLang="en-US" sz="2600" dirty="0" smtClean="0">
                <a:latin typeface="Times New Roman" panose="02020603050405020304" pitchFamily="18" charset="0"/>
                <a:cs typeface="Times New Roman" panose="02020603050405020304" pitchFamily="18" charset="0"/>
              </a:rPr>
              <a:t> = n</a:t>
            </a:r>
            <a:r>
              <a:rPr lang="en-US" altLang="en-US" sz="2600" i="1" dirty="0" smtClean="0">
                <a:latin typeface="Times New Roman" panose="02020603050405020304" pitchFamily="18" charset="0"/>
                <a:cs typeface="Times New Roman" panose="02020603050405020304" pitchFamily="18" charset="0"/>
              </a:rPr>
              <a:t>e</a:t>
            </a:r>
            <a:endParaRPr lang="en-US" altLang="en-US" sz="2600" i="1" dirty="0">
              <a:latin typeface="Times New Roman" panose="02020603050405020304" pitchFamily="18" charset="0"/>
              <a:cs typeface="Times New Roman" panose="02020603050405020304" pitchFamily="18" charset="0"/>
            </a:endParaRPr>
          </a:p>
          <a:p>
            <a:pPr>
              <a:buClr>
                <a:schemeClr val="tx1"/>
              </a:buClr>
            </a:pPr>
            <a:r>
              <a:rPr lang="en-US" altLang="en-US" sz="2600" dirty="0">
                <a:latin typeface="Times New Roman" panose="02020603050405020304" pitchFamily="18" charset="0"/>
                <a:cs typeface="Times New Roman" panose="02020603050405020304" pitchFamily="18" charset="0"/>
              </a:rPr>
              <a:t>Charge is measured in </a:t>
            </a:r>
            <a:r>
              <a:rPr lang="en-US" altLang="en-US" sz="2600" b="1" dirty="0">
                <a:solidFill>
                  <a:srgbClr val="C00000"/>
                </a:solidFill>
                <a:latin typeface="Times New Roman" panose="02020603050405020304" pitchFamily="18" charset="0"/>
                <a:cs typeface="Times New Roman" panose="02020603050405020304" pitchFamily="18" charset="0"/>
              </a:rPr>
              <a:t>coulombs</a:t>
            </a:r>
            <a:r>
              <a:rPr lang="en-US" altLang="en-US" sz="2600" dirty="0">
                <a:latin typeface="Times New Roman" panose="02020603050405020304" pitchFamily="18" charset="0"/>
                <a:cs typeface="Times New Roman" panose="02020603050405020304" pitchFamily="18" charset="0"/>
              </a:rPr>
              <a:t> (C).</a:t>
            </a:r>
            <a:r>
              <a:rPr lang="en-US" altLang="en-US" sz="2600" i="1" dirty="0">
                <a:latin typeface="Times New Roman" panose="02020603050405020304" pitchFamily="18" charset="0"/>
                <a:cs typeface="Times New Roman" panose="02020603050405020304" pitchFamily="18" charset="0"/>
              </a:rPr>
              <a:t> </a:t>
            </a:r>
          </a:p>
          <a:p>
            <a:pPr>
              <a:buClr>
                <a:schemeClr val="tx1"/>
              </a:buClr>
            </a:pPr>
            <a:endParaRPr lang="en-US" altLang="en-US" sz="2600" dirty="0">
              <a:latin typeface="Times New Roman" panose="02020603050405020304" pitchFamily="18" charset="0"/>
              <a:cs typeface="Times New Roman" panose="02020603050405020304" pitchFamily="18" charset="0"/>
            </a:endParaRPr>
          </a:p>
          <a:p>
            <a:pPr>
              <a:buClr>
                <a:schemeClr val="tx1"/>
              </a:buClr>
            </a:pPr>
            <a:r>
              <a:rPr lang="en-US" altLang="en-US" sz="2600" dirty="0">
                <a:latin typeface="Times New Roman" panose="02020603050405020304" pitchFamily="18" charset="0"/>
                <a:cs typeface="Times New Roman" panose="02020603050405020304" pitchFamily="18" charset="0"/>
              </a:rPr>
              <a:t>The </a:t>
            </a:r>
            <a:r>
              <a:rPr lang="en-US" altLang="en-US" sz="2600" dirty="0">
                <a:solidFill>
                  <a:srgbClr val="C00000"/>
                </a:solidFill>
                <a:latin typeface="Times New Roman" panose="02020603050405020304" pitchFamily="18" charset="0"/>
                <a:cs typeface="Times New Roman" panose="02020603050405020304" pitchFamily="18" charset="0"/>
              </a:rPr>
              <a:t>fundamental unit of charge</a:t>
            </a:r>
            <a:r>
              <a:rPr lang="en-US" altLang="en-US" sz="2600" dirty="0">
                <a:latin typeface="Times New Roman" panose="02020603050405020304" pitchFamily="18" charset="0"/>
                <a:cs typeface="Times New Roman" panose="02020603050405020304" pitchFamily="18" charset="0"/>
              </a:rPr>
              <a:t>, </a:t>
            </a:r>
            <a:r>
              <a:rPr lang="en-US" altLang="en-US" sz="2600" i="1" dirty="0">
                <a:latin typeface="Times New Roman" panose="02020603050405020304" pitchFamily="18" charset="0"/>
                <a:cs typeface="Times New Roman" panose="02020603050405020304" pitchFamily="18" charset="0"/>
              </a:rPr>
              <a:t>e</a:t>
            </a:r>
            <a:r>
              <a:rPr lang="en-US" altLang="en-US" sz="2600" dirty="0">
                <a:latin typeface="Times New Roman" panose="02020603050405020304" pitchFamily="18" charset="0"/>
                <a:cs typeface="Times New Roman" panose="02020603050405020304" pitchFamily="18" charset="0"/>
              </a:rPr>
              <a:t>, is the magnitude of the charge of a single electron or proton</a:t>
            </a:r>
            <a:r>
              <a:rPr lang="en-US" altLang="en-US" sz="2600" dirty="0" smtClean="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p:txBody>
      </p:sp>
      <p:sp>
        <p:nvSpPr>
          <p:cNvPr id="2" name="Rectangle 1"/>
          <p:cNvSpPr/>
          <p:nvPr/>
        </p:nvSpPr>
        <p:spPr>
          <a:xfrm>
            <a:off x="2265592" y="5448798"/>
            <a:ext cx="3786614" cy="492443"/>
          </a:xfrm>
          <a:prstGeom prst="rect">
            <a:avLst/>
          </a:prstGeom>
          <a:solidFill>
            <a:schemeClr val="bg1">
              <a:lumMod val="95000"/>
            </a:schemeClr>
          </a:solidFill>
        </p:spPr>
        <p:txBody>
          <a:bodyPr wrap="none">
            <a:spAutoFit/>
          </a:bodyPr>
          <a:lstStyle/>
          <a:p>
            <a:pPr marL="742950" lvl="1" indent="-285750" algn="ctr">
              <a:spcBef>
                <a:spcPct val="20000"/>
              </a:spcBef>
            </a:pPr>
            <a:r>
              <a:rPr lang="en-US" altLang="en-US" sz="2600" i="1" dirty="0">
                <a:solidFill>
                  <a:prstClr val="black"/>
                </a:solidFill>
                <a:latin typeface="Times New Roman" panose="02020603050405020304" pitchFamily="18" charset="0"/>
                <a:cs typeface="Times New Roman" panose="02020603050405020304" pitchFamily="18" charset="0"/>
              </a:rPr>
              <a:t>e </a:t>
            </a:r>
            <a:r>
              <a:rPr lang="en-US" altLang="en-US" sz="2600" dirty="0">
                <a:solidFill>
                  <a:prstClr val="black"/>
                </a:solidFill>
                <a:latin typeface="Times New Roman" panose="02020603050405020304" pitchFamily="18" charset="0"/>
                <a:cs typeface="Times New Roman" panose="02020603050405020304" pitchFamily="18" charset="0"/>
              </a:rPr>
              <a:t>= 1.602 176 x 10</a:t>
            </a:r>
            <a:r>
              <a:rPr lang="en-US" altLang="en-US" sz="2600" baseline="30000" dirty="0">
                <a:solidFill>
                  <a:prstClr val="black"/>
                </a:solidFill>
                <a:latin typeface="Times New Roman" panose="02020603050405020304" pitchFamily="18" charset="0"/>
                <a:cs typeface="Times New Roman" panose="02020603050405020304" pitchFamily="18" charset="0"/>
              </a:rPr>
              <a:t>–19</a:t>
            </a:r>
            <a:r>
              <a:rPr lang="en-US" altLang="en-US" sz="2600" dirty="0">
                <a:solidFill>
                  <a:prstClr val="black"/>
                </a:solidFill>
                <a:latin typeface="Times New Roman" panose="02020603050405020304" pitchFamily="18" charset="0"/>
                <a:cs typeface="Times New Roman" panose="02020603050405020304" pitchFamily="18" charset="0"/>
              </a:rPr>
              <a:t> C</a:t>
            </a:r>
            <a:endParaRPr lang="en-US" altLang="en-US" sz="2600" i="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04528" y="1196754"/>
            <a:ext cx="734481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99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26">
                                            <p:txEl>
                                              <p:pRg st="0" end="0"/>
                                            </p:txEl>
                                          </p:spTgt>
                                        </p:tgtEl>
                                        <p:attrNameLst>
                                          <p:attrName>style.visibility</p:attrName>
                                        </p:attrNameLst>
                                      </p:cBhvr>
                                      <p:to>
                                        <p:strVal val="visible"/>
                                      </p:to>
                                    </p:set>
                                    <p:animEffect transition="in" filter="wipe(left)">
                                      <p:cBhvr>
                                        <p:cTn id="7" dur="500"/>
                                        <p:tgtEl>
                                          <p:spTgt spid="10035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26">
                                            <p:txEl>
                                              <p:pRg st="1" end="1"/>
                                            </p:txEl>
                                          </p:spTgt>
                                        </p:tgtEl>
                                        <p:attrNameLst>
                                          <p:attrName>style.visibility</p:attrName>
                                        </p:attrNameLst>
                                      </p:cBhvr>
                                      <p:to>
                                        <p:strVal val="visible"/>
                                      </p:to>
                                    </p:set>
                                    <p:animEffect transition="in" filter="wipe(left)">
                                      <p:cBhvr>
                                        <p:cTn id="12" dur="500"/>
                                        <p:tgtEl>
                                          <p:spTgt spid="10035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26">
                                            <p:txEl>
                                              <p:pRg st="2" end="2"/>
                                            </p:txEl>
                                          </p:spTgt>
                                        </p:tgtEl>
                                        <p:attrNameLst>
                                          <p:attrName>style.visibility</p:attrName>
                                        </p:attrNameLst>
                                      </p:cBhvr>
                                      <p:to>
                                        <p:strVal val="visible"/>
                                      </p:to>
                                    </p:set>
                                    <p:animEffect transition="in" filter="wipe(left)">
                                      <p:cBhvr>
                                        <p:cTn id="17" dur="500"/>
                                        <p:tgtEl>
                                          <p:spTgt spid="10035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26">
                                            <p:txEl>
                                              <p:pRg st="4" end="4"/>
                                            </p:txEl>
                                          </p:spTgt>
                                        </p:tgtEl>
                                        <p:attrNameLst>
                                          <p:attrName>style.visibility</p:attrName>
                                        </p:attrNameLst>
                                      </p:cBhvr>
                                      <p:to>
                                        <p:strVal val="visible"/>
                                      </p:to>
                                    </p:set>
                                    <p:animEffect transition="in" filter="wipe(left)">
                                      <p:cBhvr>
                                        <p:cTn id="22" dur="500"/>
                                        <p:tgtEl>
                                          <p:spTgt spid="10035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5300" y="274638"/>
            <a:ext cx="8915400" cy="634082"/>
          </a:xfrm>
        </p:spPr>
        <p:txBody>
          <a:bodyPr vert="horz" lIns="91440" tIns="45720" rIns="91440" bIns="45720" rtlCol="0" anchor="ctr">
            <a:normAutofit/>
          </a:bodyPr>
          <a:lstStyle/>
          <a:p>
            <a:r>
              <a:rPr lang="en-US" sz="3200" b="1">
                <a:solidFill>
                  <a:srgbClr val="002060"/>
                </a:solidFill>
                <a:latin typeface="Times New Roman" panose="02020603050405020304" pitchFamily="18" charset="0"/>
                <a:cs typeface="Times New Roman" panose="02020603050405020304" pitchFamily="18" charset="0"/>
              </a:rPr>
              <a:t>Electric Force and Charges</a:t>
            </a:r>
          </a:p>
        </p:txBody>
      </p:sp>
      <p:sp>
        <p:nvSpPr>
          <p:cNvPr id="14339" name="Rectangle 3"/>
          <p:cNvSpPr>
            <a:spLocks noGrp="1" noChangeArrowheads="1"/>
          </p:cNvSpPr>
          <p:nvPr>
            <p:ph type="body" idx="1"/>
          </p:nvPr>
        </p:nvSpPr>
        <p:spPr>
          <a:xfrm>
            <a:off x="416496" y="1124746"/>
            <a:ext cx="8915400" cy="4525963"/>
          </a:xfrm>
        </p:spPr>
        <p:txBody>
          <a:bodyPr>
            <a:normAutofit/>
          </a:bodyPr>
          <a:lstStyle/>
          <a:p>
            <a:pPr>
              <a:buFontTx/>
              <a:buNone/>
            </a:pPr>
            <a:r>
              <a:rPr lang="en-US" sz="2500" dirty="0" smtClean="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Examples</a:t>
            </a:r>
            <a:r>
              <a:rPr lang="en-US" sz="2500" dirty="0" smtClean="0">
                <a:latin typeface="Times New Roman" panose="02020603050405020304" pitchFamily="18" charset="0"/>
                <a:cs typeface="Times New Roman" panose="02020603050405020304" pitchFamily="18" charset="0"/>
              </a:rPr>
              <a:t>:</a:t>
            </a:r>
          </a:p>
          <a:p>
            <a:pPr lvl="1">
              <a:buFontTx/>
              <a:buChar char="•"/>
            </a:pPr>
            <a:r>
              <a:rPr lang="en-US" sz="2500" dirty="0" smtClean="0">
                <a:latin typeface="Times New Roman" panose="02020603050405020304" pitchFamily="18" charset="0"/>
                <a:cs typeface="Times New Roman" panose="02020603050405020304" pitchFamily="18" charset="0"/>
              </a:rPr>
              <a:t>When rubbing a comb through your hair, electrons transfer </a:t>
            </a:r>
            <a:r>
              <a:rPr lang="en-US" sz="2500" b="1" dirty="0">
                <a:latin typeface="Times New Roman" panose="02020603050405020304" pitchFamily="18" charset="0"/>
                <a:cs typeface="Times New Roman" panose="02020603050405020304" pitchFamily="18" charset="0"/>
              </a:rPr>
              <a:t>from</a:t>
            </a:r>
            <a:r>
              <a:rPr lang="en-US" sz="2500" dirty="0" smtClean="0">
                <a:solidFill>
                  <a:srgbClr val="C00000"/>
                </a:solidFill>
                <a:latin typeface="Times New Roman" panose="02020603050405020304" pitchFamily="18" charset="0"/>
                <a:cs typeface="Times New Roman" panose="02020603050405020304" pitchFamily="18" charset="0"/>
              </a:rPr>
              <a:t> your hair </a:t>
            </a:r>
            <a:r>
              <a:rPr lang="en-US" sz="2500" b="1" dirty="0" smtClean="0">
                <a:latin typeface="Times New Roman" panose="02020603050405020304" pitchFamily="18" charset="0"/>
                <a:cs typeface="Times New Roman" panose="02020603050405020304" pitchFamily="18" charset="0"/>
              </a:rPr>
              <a:t>to</a:t>
            </a:r>
            <a:r>
              <a:rPr lang="en-US" sz="2500" dirty="0" smtClean="0">
                <a:latin typeface="Times New Roman" panose="02020603050405020304" pitchFamily="18" charset="0"/>
                <a:cs typeface="Times New Roman" panose="02020603050405020304" pitchFamily="18" charset="0"/>
              </a:rPr>
              <a:t> the </a:t>
            </a:r>
            <a:r>
              <a:rPr lang="en-US" sz="2500" dirty="0" smtClean="0">
                <a:solidFill>
                  <a:srgbClr val="C00000"/>
                </a:solidFill>
                <a:latin typeface="Times New Roman" panose="02020603050405020304" pitchFamily="18" charset="0"/>
                <a:cs typeface="Times New Roman" panose="02020603050405020304" pitchFamily="18" charset="0"/>
              </a:rPr>
              <a:t>comb</a:t>
            </a:r>
            <a:r>
              <a:rPr lang="en-US" sz="2500" dirty="0" smtClean="0">
                <a:latin typeface="Times New Roman" panose="02020603050405020304" pitchFamily="18" charset="0"/>
                <a:cs typeface="Times New Roman" panose="02020603050405020304" pitchFamily="18" charset="0"/>
              </a:rPr>
              <a:t>. Your hair has a deficiency of electrons (positively charged).</a:t>
            </a:r>
          </a:p>
          <a:p>
            <a:pPr lvl="1">
              <a:buFontTx/>
              <a:buChar char="•"/>
            </a:pPr>
            <a:endParaRPr lang="en-US" sz="2500" dirty="0" smtClean="0">
              <a:latin typeface="Times New Roman" panose="02020603050405020304" pitchFamily="18" charset="0"/>
              <a:cs typeface="Times New Roman" panose="02020603050405020304" pitchFamily="18" charset="0"/>
            </a:endParaRPr>
          </a:p>
          <a:p>
            <a:pPr lvl="1">
              <a:buFontTx/>
              <a:buChar char="•"/>
            </a:pPr>
            <a:r>
              <a:rPr lang="en-US" sz="2500" dirty="0" smtClean="0">
                <a:latin typeface="Times New Roman" panose="02020603050405020304" pitchFamily="18" charset="0"/>
                <a:cs typeface="Times New Roman" panose="02020603050405020304" pitchFamily="18" charset="0"/>
              </a:rPr>
              <a:t>When rubbing a glass rod with silk, electrons transfer </a:t>
            </a:r>
            <a:r>
              <a:rPr lang="en-US" sz="2500" b="1" dirty="0" smtClean="0">
                <a:latin typeface="Times New Roman" panose="02020603050405020304" pitchFamily="18" charset="0"/>
                <a:cs typeface="Times New Roman" panose="02020603050405020304" pitchFamily="18" charset="0"/>
              </a:rPr>
              <a:t>from</a:t>
            </a:r>
            <a:r>
              <a:rPr lang="en-US" sz="2500" dirty="0" smtClean="0">
                <a:latin typeface="Times New Roman" panose="02020603050405020304" pitchFamily="18" charset="0"/>
                <a:cs typeface="Times New Roman" panose="02020603050405020304" pitchFamily="18" charset="0"/>
              </a:rPr>
              <a:t> </a:t>
            </a:r>
            <a:r>
              <a:rPr lang="en-US" sz="2500" dirty="0" smtClean="0">
                <a:solidFill>
                  <a:srgbClr val="C00000"/>
                </a:solidFill>
                <a:latin typeface="Times New Roman" panose="02020603050405020304" pitchFamily="18" charset="0"/>
                <a:cs typeface="Times New Roman" panose="02020603050405020304" pitchFamily="18" charset="0"/>
              </a:rPr>
              <a:t>the rod </a:t>
            </a:r>
            <a:r>
              <a:rPr lang="en-US" sz="2500" b="1" dirty="0" smtClean="0">
                <a:latin typeface="Times New Roman" panose="02020603050405020304" pitchFamily="18" charset="0"/>
                <a:cs typeface="Times New Roman" panose="02020603050405020304" pitchFamily="18" charset="0"/>
              </a:rPr>
              <a:t>onto</a:t>
            </a:r>
            <a:r>
              <a:rPr lang="en-US" sz="2500" dirty="0" smtClean="0">
                <a:latin typeface="Times New Roman" panose="02020603050405020304" pitchFamily="18" charset="0"/>
                <a:cs typeface="Times New Roman" panose="02020603050405020304" pitchFamily="18" charset="0"/>
              </a:rPr>
              <a:t> the </a:t>
            </a:r>
            <a:r>
              <a:rPr lang="en-US" sz="2500" dirty="0" smtClean="0">
                <a:solidFill>
                  <a:srgbClr val="C00000"/>
                </a:solidFill>
                <a:latin typeface="Times New Roman" panose="02020603050405020304" pitchFamily="18" charset="0"/>
                <a:cs typeface="Times New Roman" panose="02020603050405020304" pitchFamily="18" charset="0"/>
              </a:rPr>
              <a:t>silk</a:t>
            </a:r>
            <a:r>
              <a:rPr lang="en-US" sz="2500" dirty="0" smtClean="0">
                <a:latin typeface="Times New Roman" panose="02020603050405020304" pitchFamily="18" charset="0"/>
                <a:cs typeface="Times New Roman" panose="02020603050405020304" pitchFamily="18" charset="0"/>
              </a:rPr>
              <a:t> and the rod becomes positively charged.</a:t>
            </a:r>
          </a:p>
        </p:txBody>
      </p:sp>
      <p:pic>
        <p:nvPicPr>
          <p:cNvPr id="3" name="Picture 2"/>
          <p:cNvPicPr>
            <a:picLocks noChangeAspect="1"/>
          </p:cNvPicPr>
          <p:nvPr/>
        </p:nvPicPr>
        <p:blipFill>
          <a:blip r:embed="rId2"/>
          <a:stretch>
            <a:fillRect/>
          </a:stretch>
        </p:blipFill>
        <p:spPr>
          <a:xfrm>
            <a:off x="178873" y="4796257"/>
            <a:ext cx="9598663" cy="854450"/>
          </a:xfrm>
          <a:prstGeom prst="rect">
            <a:avLst/>
          </a:prstGeom>
        </p:spPr>
      </p:pic>
      <p:sp>
        <p:nvSpPr>
          <p:cNvPr id="4" name="TextBox 3"/>
          <p:cNvSpPr txBox="1"/>
          <p:nvPr/>
        </p:nvSpPr>
        <p:spPr>
          <a:xfrm>
            <a:off x="178872" y="4349981"/>
            <a:ext cx="1731564" cy="446276"/>
          </a:xfrm>
          <a:prstGeom prst="rect">
            <a:avLst/>
          </a:prstGeom>
          <a:noFill/>
        </p:spPr>
        <p:txBody>
          <a:bodyPr wrap="none" rtlCol="0">
            <a:spAutoFit/>
          </a:bodyPr>
          <a:lstStyle/>
          <a:p>
            <a:r>
              <a:rPr lang="en-US" sz="2300" b="1" dirty="0" smtClean="0">
                <a:latin typeface="Times New Roman" panose="02020603050405020304" pitchFamily="18" charset="0"/>
                <a:cs typeface="Times New Roman" panose="02020603050405020304" pitchFamily="18" charset="0"/>
              </a:rPr>
              <a:t>Check Point</a:t>
            </a:r>
            <a:endParaRPr lang="en-US" sz="2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274638"/>
            <a:ext cx="8915400" cy="778098"/>
          </a:xfrm>
        </p:spPr>
        <p:txBody>
          <a:bodyPr>
            <a:normAutofit/>
          </a:bodyPr>
          <a:lstStyle/>
          <a:p>
            <a:r>
              <a:rPr lang="en-US" sz="3400" b="1" dirty="0" smtClean="0">
                <a:solidFill>
                  <a:srgbClr val="002060"/>
                </a:solidFill>
                <a:latin typeface="Times New Roman" panose="02020603050405020304" pitchFamily="18" charset="0"/>
                <a:cs typeface="Times New Roman" panose="02020603050405020304" pitchFamily="18" charset="0"/>
              </a:rPr>
              <a:t>Coulomb’s Law</a:t>
            </a:r>
          </a:p>
        </p:txBody>
      </p:sp>
      <p:sp>
        <p:nvSpPr>
          <p:cNvPr id="18435" name="Rectangle 3"/>
          <p:cNvSpPr>
            <a:spLocks noGrp="1" noChangeArrowheads="1"/>
          </p:cNvSpPr>
          <p:nvPr>
            <p:ph type="body" idx="1"/>
          </p:nvPr>
        </p:nvSpPr>
        <p:spPr>
          <a:xfrm>
            <a:off x="495300" y="1052736"/>
            <a:ext cx="9138220" cy="4464496"/>
          </a:xfrm>
        </p:spPr>
        <p:txBody>
          <a:bodyPr>
            <a:normAutofit/>
          </a:bodyPr>
          <a:lstStyle/>
          <a:p>
            <a:pPr>
              <a:lnSpc>
                <a:spcPct val="130000"/>
              </a:lnSpc>
            </a:pPr>
            <a:r>
              <a:rPr lang="en-US" altLang="en-US" sz="2600" dirty="0">
                <a:latin typeface="Times New Roman" panose="02020603050405020304" pitchFamily="18" charset="0"/>
                <a:cs typeface="Times New Roman" panose="02020603050405020304" pitchFamily="18" charset="0"/>
              </a:rPr>
              <a:t>Two charges near one another exert a force on one another called the </a:t>
            </a:r>
            <a:r>
              <a:rPr lang="en-US" altLang="en-US" sz="2600" i="1" dirty="0">
                <a:solidFill>
                  <a:srgbClr val="C00000"/>
                </a:solidFill>
                <a:latin typeface="Times New Roman" panose="02020603050405020304" pitchFamily="18" charset="0"/>
                <a:cs typeface="Times New Roman" panose="02020603050405020304" pitchFamily="18" charset="0"/>
              </a:rPr>
              <a:t>electric force</a:t>
            </a:r>
            <a:r>
              <a:rPr lang="en-US" altLang="en-US" sz="2600" i="1" dirty="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a:lnSpc>
                <a:spcPct val="130000"/>
              </a:lnSpc>
              <a:spcBef>
                <a:spcPts val="1800"/>
              </a:spcBef>
            </a:pPr>
            <a:r>
              <a:rPr lang="en-US" sz="2600" dirty="0" smtClean="0">
                <a:latin typeface="Times New Roman" panose="02020603050405020304" pitchFamily="18" charset="0"/>
                <a:cs typeface="Times New Roman" panose="02020603050405020304" pitchFamily="18" charset="0"/>
              </a:rPr>
              <a:t>Relationship among electrical force, charge, and distance discovered by Charles Coulomb in the 18th century</a:t>
            </a:r>
          </a:p>
          <a:p>
            <a:pPr>
              <a:lnSpc>
                <a:spcPct val="130000"/>
              </a:lnSpc>
              <a:spcBef>
                <a:spcPts val="1800"/>
              </a:spcBef>
            </a:pPr>
            <a:r>
              <a:rPr lang="en-US" sz="2600" dirty="0" smtClean="0">
                <a:latin typeface="Times New Roman" panose="02020603050405020304" pitchFamily="18" charset="0"/>
                <a:cs typeface="Times New Roman" panose="02020603050405020304" pitchFamily="18" charset="0"/>
              </a:rPr>
              <a:t>For a pair of charged objects (</a:t>
            </a:r>
            <a:r>
              <a:rPr lang="en-US" sz="2600" b="1" i="1" dirty="0" smtClean="0">
                <a:latin typeface="Times New Roman" panose="02020603050405020304" pitchFamily="18" charset="0"/>
                <a:cs typeface="Times New Roman" panose="02020603050405020304" pitchFamily="18" charset="0"/>
              </a:rPr>
              <a:t>q</a:t>
            </a:r>
            <a:r>
              <a:rPr lang="en-US" sz="2600" b="1" baseline="-25000" dirty="0" smtClean="0">
                <a:latin typeface="Times New Roman" pitchFamily="18" charset="0"/>
                <a:cs typeface="Times New Roman" pitchFamily="18" charset="0"/>
              </a:rPr>
              <a:t>1</a:t>
            </a:r>
            <a:r>
              <a:rPr lang="en-US" sz="2600" dirty="0" smtClean="0">
                <a:latin typeface="Times New Roman" panose="02020603050405020304" pitchFamily="18" charset="0"/>
                <a:cs typeface="Times New Roman" panose="02020603050405020304" pitchFamily="18" charset="0"/>
              </a:rPr>
              <a:t> and </a:t>
            </a:r>
            <a:r>
              <a:rPr lang="en-US" sz="2600" b="1" i="1" dirty="0" smtClean="0">
                <a:latin typeface="Times New Roman" panose="02020603050405020304" pitchFamily="18" charset="0"/>
                <a:cs typeface="Times New Roman" panose="02020603050405020304" pitchFamily="18" charset="0"/>
              </a:rPr>
              <a:t>q</a:t>
            </a:r>
            <a:r>
              <a:rPr lang="en-US" sz="2600" b="1" baseline="-25000" dirty="0" smtClean="0">
                <a:latin typeface="Times New Roman" panose="02020603050405020304" pitchFamily="18" charset="0"/>
                <a:cs typeface="Times New Roman" panose="02020603050405020304" pitchFamily="18" charset="0"/>
              </a:rPr>
              <a:t>2</a:t>
            </a:r>
            <a:r>
              <a:rPr lang="en-US" sz="2600" dirty="0" smtClean="0">
                <a:latin typeface="Times New Roman" panose="02020603050405020304" pitchFamily="18" charset="0"/>
                <a:cs typeface="Times New Roman" panose="02020603050405020304" pitchFamily="18" charset="0"/>
              </a:rPr>
              <a:t>) that are much smaller than the distance (</a:t>
            </a:r>
            <a:r>
              <a:rPr lang="en-US" sz="2600" b="1" i="1" dirty="0" smtClean="0">
                <a:latin typeface="Times New Roman" panose="02020603050405020304" pitchFamily="18" charset="0"/>
                <a:cs typeface="Times New Roman" panose="02020603050405020304" pitchFamily="18" charset="0"/>
              </a:rPr>
              <a:t>r</a:t>
            </a:r>
            <a:r>
              <a:rPr lang="en-US" sz="2600" dirty="0" smtClean="0">
                <a:latin typeface="Times New Roman" panose="02020603050405020304" pitchFamily="18" charset="0"/>
                <a:cs typeface="Times New Roman" panose="02020603050405020304" pitchFamily="18" charset="0"/>
              </a:rPr>
              <a:t>) between them,</a:t>
            </a:r>
            <a:r>
              <a:rPr lang="en-US" altLang="en-US" sz="2800" dirty="0">
                <a:latin typeface="Times New Roman" panose="02020603050405020304" pitchFamily="18" charset="0"/>
                <a:cs typeface="Times New Roman" panose="02020603050405020304" pitchFamily="18" charset="0"/>
              </a:rPr>
              <a:t> </a:t>
            </a:r>
            <a:r>
              <a:rPr lang="en-US" altLang="en-US" sz="2600" b="1" dirty="0">
                <a:latin typeface="Times New Roman" panose="02020603050405020304" pitchFamily="18" charset="0"/>
                <a:cs typeface="Times New Roman" panose="02020603050405020304" pitchFamily="18" charset="0"/>
              </a:rPr>
              <a:t>Coulomb’s law </a:t>
            </a:r>
            <a:r>
              <a:rPr lang="en-US" altLang="en-US" sz="2600" dirty="0">
                <a:latin typeface="Times New Roman" panose="02020603050405020304" pitchFamily="18" charset="0"/>
                <a:cs typeface="Times New Roman" panose="02020603050405020304" pitchFamily="18" charset="0"/>
              </a:rPr>
              <a:t>states that</a:t>
            </a:r>
            <a:endParaRPr lang="en-US" sz="2600" dirty="0">
              <a:latin typeface="Times New Roman" panose="02020603050405020304" pitchFamily="18" charset="0"/>
              <a:cs typeface="Times New Roman" panose="02020603050405020304" pitchFamily="18" charset="0"/>
            </a:endParaRPr>
          </a:p>
          <a:p>
            <a:pPr marL="0" indent="0">
              <a:lnSpc>
                <a:spcPct val="130000"/>
              </a:lnSpc>
              <a:buNone/>
            </a:pPr>
            <a:r>
              <a:rPr lang="en-US" sz="2600" dirty="0" smtClean="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2" name="Rectangle 1"/>
          <p:cNvSpPr/>
          <p:nvPr/>
        </p:nvSpPr>
        <p:spPr>
          <a:xfrm>
            <a:off x="495300" y="4842244"/>
            <a:ext cx="9138220" cy="1532727"/>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30000"/>
              </a:lnSpc>
            </a:pPr>
            <a:r>
              <a:rPr lang="en-US" sz="2400" dirty="0">
                <a:latin typeface="Times New Roman" panose="02020603050405020304" pitchFamily="18" charset="0"/>
                <a:cs typeface="Times New Roman" panose="02020603050405020304" pitchFamily="18" charset="0"/>
              </a:rPr>
              <a:t>The force between two point charges q</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q</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is </a:t>
            </a:r>
            <a:r>
              <a:rPr lang="en-US" sz="2400" b="1" dirty="0">
                <a:latin typeface="Times New Roman" panose="02020603050405020304" pitchFamily="18" charset="0"/>
                <a:cs typeface="Times New Roman" panose="02020603050405020304" pitchFamily="18" charset="0"/>
              </a:rPr>
              <a:t>directly proportional </a:t>
            </a:r>
            <a:r>
              <a:rPr lang="en-US" sz="2400" dirty="0">
                <a:latin typeface="Times New Roman" panose="02020603050405020304" pitchFamily="18" charset="0"/>
                <a:cs typeface="Times New Roman" panose="02020603050405020304" pitchFamily="18" charset="0"/>
              </a:rPr>
              <a:t>to </a:t>
            </a:r>
            <a:r>
              <a:rPr lang="en-US" sz="2400" dirty="0">
                <a:solidFill>
                  <a:srgbClr val="C00000"/>
                </a:solidFill>
                <a:latin typeface="Times New Roman" panose="02020603050405020304" pitchFamily="18" charset="0"/>
                <a:cs typeface="Times New Roman" panose="02020603050405020304" pitchFamily="18" charset="0"/>
              </a:rPr>
              <a:t>the product of their magnitudes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inversely</a:t>
            </a:r>
            <a:r>
              <a:rPr lang="en-US" sz="2400" dirty="0">
                <a:latin typeface="Times New Roman" panose="02020603050405020304" pitchFamily="18" charset="0"/>
                <a:cs typeface="Times New Roman" panose="02020603050405020304" pitchFamily="18" charset="0"/>
              </a:rPr>
              <a:t> proportional to the </a:t>
            </a:r>
            <a:r>
              <a:rPr lang="en-US" sz="2400" dirty="0">
                <a:solidFill>
                  <a:srgbClr val="C00000"/>
                </a:solidFill>
                <a:latin typeface="Times New Roman" panose="02020603050405020304" pitchFamily="18" charset="0"/>
                <a:cs typeface="Times New Roman" panose="02020603050405020304" pitchFamily="18" charset="0"/>
              </a:rPr>
              <a:t>square of the distance separating them</a:t>
            </a:r>
            <a:r>
              <a:rPr lang="en-US" sz="2400" dirty="0">
                <a:latin typeface="Times New Roman" panose="02020603050405020304" pitchFamily="18" charset="0"/>
                <a:cs typeface="Times New Roman" panose="02020603050405020304" pitchFamily="18" charset="0"/>
              </a:rPr>
              <a:t>, 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a:xfrm>
            <a:off x="512491" y="718754"/>
            <a:ext cx="8915400" cy="5877272"/>
          </a:xfrm>
        </p:spPr>
        <p:txBody>
          <a:bodyPr>
            <a:normAutofit/>
          </a:bodyPr>
          <a:lstStyle/>
          <a:p>
            <a:pPr>
              <a:lnSpc>
                <a:spcPct val="90000"/>
              </a:lnSpc>
            </a:pPr>
            <a:r>
              <a:rPr lang="en-US" sz="2600" dirty="0" smtClean="0">
                <a:latin typeface="Times New Roman" panose="02020603050405020304" pitchFamily="18" charset="0"/>
                <a:cs typeface="Times New Roman" panose="02020603050405020304" pitchFamily="18" charset="0"/>
              </a:rPr>
              <a:t>In equation form: 			</a:t>
            </a:r>
          </a:p>
          <a:p>
            <a:pPr>
              <a:lnSpc>
                <a:spcPct val="150000"/>
              </a:lnSpc>
              <a:buFontTx/>
              <a:buNone/>
            </a:pPr>
            <a:r>
              <a:rPr lang="en-US" sz="2600" dirty="0" smtClean="0">
                <a:latin typeface="Times New Roman" panose="02020603050405020304" pitchFamily="18" charset="0"/>
                <a:cs typeface="Times New Roman" panose="02020603050405020304" pitchFamily="18" charset="0"/>
              </a:rPr>
              <a:t>					</a:t>
            </a:r>
          </a:p>
          <a:p>
            <a:pPr>
              <a:lnSpc>
                <a:spcPct val="110000"/>
              </a:lnSpc>
            </a:pPr>
            <a:endParaRPr lang="en-US" sz="2600" dirty="0" smtClean="0">
              <a:latin typeface="Times New Roman" panose="02020603050405020304" pitchFamily="18" charset="0"/>
              <a:cs typeface="Times New Roman" panose="02020603050405020304" pitchFamily="18" charset="0"/>
            </a:endParaRPr>
          </a:p>
          <a:p>
            <a:pPr>
              <a:lnSpc>
                <a:spcPct val="110000"/>
              </a:lnSpc>
            </a:pPr>
            <a:endParaRPr lang="en-US" altLang="en-US" sz="2600" dirty="0" smtClean="0">
              <a:latin typeface="Times New Roman" panose="02020603050405020304" pitchFamily="18" charset="0"/>
              <a:cs typeface="Times New Roman" panose="02020603050405020304" pitchFamily="18" charset="0"/>
            </a:endParaRPr>
          </a:p>
          <a:p>
            <a:pPr>
              <a:lnSpc>
                <a:spcPct val="110000"/>
              </a:lnSpc>
            </a:pPr>
            <a:endParaRPr lang="en-US" altLang="en-US" sz="2600" dirty="0">
              <a:latin typeface="Times New Roman" panose="02020603050405020304" pitchFamily="18" charset="0"/>
              <a:cs typeface="Times New Roman" panose="02020603050405020304" pitchFamily="18" charset="0"/>
            </a:endParaRPr>
          </a:p>
          <a:p>
            <a:pPr marL="0" indent="0">
              <a:lnSpc>
                <a:spcPct val="90000"/>
              </a:lnSpc>
              <a:buNone/>
            </a:pPr>
            <a:endParaRPr lang="en-US" sz="2600" dirty="0">
              <a:latin typeface="Times New Roman" panose="02020603050405020304" pitchFamily="18" charset="0"/>
              <a:cs typeface="Times New Roman" panose="02020603050405020304" pitchFamily="18" charset="0"/>
            </a:endParaRPr>
          </a:p>
          <a:p>
            <a:pPr marL="0" indent="0">
              <a:lnSpc>
                <a:spcPct val="90000"/>
              </a:lnSpc>
              <a:buNone/>
            </a:pPr>
            <a:endParaRPr lang="en-US" sz="2600" dirty="0">
              <a:latin typeface="Times New Roman" panose="02020603050405020304" pitchFamily="18" charset="0"/>
              <a:cs typeface="Times New Roman" panose="02020603050405020304" pitchFamily="18" charset="0"/>
            </a:endParaRPr>
          </a:p>
          <a:p>
            <a:pPr>
              <a:lnSpc>
                <a:spcPct val="90000"/>
              </a:lnSpc>
            </a:pPr>
            <a:r>
              <a:rPr lang="en-US" sz="2600" dirty="0" smtClean="0">
                <a:latin typeface="Times New Roman" panose="02020603050405020304" pitchFamily="18" charset="0"/>
                <a:cs typeface="Times New Roman" panose="02020603050405020304" pitchFamily="18" charset="0"/>
              </a:rPr>
              <a:t>If </a:t>
            </a:r>
            <a:r>
              <a:rPr lang="en-US" sz="2600" dirty="0">
                <a:latin typeface="Times New Roman" panose="02020603050405020304" pitchFamily="18" charset="0"/>
                <a:cs typeface="Times New Roman" panose="02020603050405020304" pitchFamily="18" charset="0"/>
              </a:rPr>
              <a:t>the charges are alike in sign, the force is repelling; if the charges are not alike, the force is attractive</a:t>
            </a:r>
            <a:r>
              <a:rPr lang="en-US" sz="2600" dirty="0" smtClean="0">
                <a:latin typeface="Times New Roman" panose="02020603050405020304" pitchFamily="18" charset="0"/>
                <a:cs typeface="Times New Roman" panose="02020603050405020304" pitchFamily="18" charset="0"/>
              </a:rPr>
              <a:t>.</a:t>
            </a:r>
          </a:p>
          <a:p>
            <a:pPr lvl="1">
              <a:lnSpc>
                <a:spcPct val="90000"/>
              </a:lnSpc>
              <a:buFont typeface="Times New Roman" panose="02020603050405020304" pitchFamily="18" charset="0"/>
              <a:buChar char="̶"/>
            </a:pPr>
            <a:r>
              <a:rPr lang="en-US" sz="2200" b="1" dirty="0">
                <a:solidFill>
                  <a:srgbClr val="FF0000"/>
                </a:solidFill>
                <a:latin typeface="Times New Roman" panose="02020603050405020304" pitchFamily="18" charset="0"/>
                <a:cs typeface="Times New Roman" panose="02020603050405020304" pitchFamily="18" charset="0"/>
              </a:rPr>
              <a:t>Positive </a:t>
            </a:r>
            <a:r>
              <a:rPr lang="en-US" sz="2200" b="1" dirty="0" smtClean="0">
                <a:solidFill>
                  <a:srgbClr val="FF0000"/>
                </a:solidFill>
                <a:latin typeface="Times New Roman" panose="02020603050405020304" pitchFamily="18" charset="0"/>
                <a:cs typeface="Times New Roman" panose="02020603050405020304" pitchFamily="18" charset="0"/>
              </a:rPr>
              <a:t>Force =&gt; </a:t>
            </a:r>
            <a:r>
              <a:rPr lang="en-US" sz="2200" b="1" dirty="0">
                <a:solidFill>
                  <a:srgbClr val="FF0000"/>
                </a:solidFill>
                <a:latin typeface="Times New Roman" panose="02020603050405020304" pitchFamily="18" charset="0"/>
                <a:cs typeface="Times New Roman" panose="02020603050405020304" pitchFamily="18" charset="0"/>
              </a:rPr>
              <a:t>repulsion</a:t>
            </a:r>
          </a:p>
          <a:p>
            <a:pPr lvl="1">
              <a:lnSpc>
                <a:spcPct val="90000"/>
              </a:lnSpc>
              <a:buFont typeface="Times New Roman" panose="02020603050405020304" pitchFamily="18" charset="0"/>
              <a:buChar char="̶"/>
            </a:pPr>
            <a:r>
              <a:rPr lang="en-US" sz="2200" b="1" dirty="0">
                <a:solidFill>
                  <a:srgbClr val="FF0000"/>
                </a:solidFill>
                <a:latin typeface="Times New Roman" panose="02020603050405020304" pitchFamily="18" charset="0"/>
                <a:cs typeface="Times New Roman" panose="02020603050405020304" pitchFamily="18" charset="0"/>
              </a:rPr>
              <a:t>Negative </a:t>
            </a:r>
            <a:r>
              <a:rPr lang="en-US" sz="2200" b="1" dirty="0" smtClean="0">
                <a:solidFill>
                  <a:srgbClr val="FF0000"/>
                </a:solidFill>
                <a:latin typeface="Times New Roman" panose="02020603050405020304" pitchFamily="18" charset="0"/>
                <a:cs typeface="Times New Roman" panose="02020603050405020304" pitchFamily="18" charset="0"/>
              </a:rPr>
              <a:t>Force =&gt; </a:t>
            </a:r>
            <a:r>
              <a:rPr lang="en-US" sz="2200" b="1" dirty="0">
                <a:solidFill>
                  <a:srgbClr val="FF0000"/>
                </a:solidFill>
                <a:latin typeface="Times New Roman" panose="02020603050405020304" pitchFamily="18" charset="0"/>
                <a:cs typeface="Times New Roman" panose="02020603050405020304" pitchFamily="18" charset="0"/>
              </a:rPr>
              <a:t>attraction</a:t>
            </a:r>
          </a:p>
          <a:p>
            <a:pPr>
              <a:lnSpc>
                <a:spcPct val="90000"/>
              </a:lnSpc>
            </a:pPr>
            <a:r>
              <a:rPr lang="en-US" sz="2600" dirty="0" smtClean="0">
                <a:latin typeface="Times New Roman" panose="02020603050405020304" pitchFamily="18" charset="0"/>
                <a:cs typeface="Times New Roman" panose="02020603050405020304" pitchFamily="18" charset="0"/>
              </a:rPr>
              <a:t>Underlies the bonding forces between molecules</a:t>
            </a:r>
          </a:p>
        </p:txBody>
      </p:sp>
      <p:sp>
        <p:nvSpPr>
          <p:cNvPr id="6" name="Rectangle 2"/>
          <p:cNvSpPr>
            <a:spLocks noGrp="1" noChangeArrowheads="1"/>
          </p:cNvSpPr>
          <p:nvPr>
            <p:ph type="title"/>
          </p:nvPr>
        </p:nvSpPr>
        <p:spPr>
          <a:xfrm>
            <a:off x="512491" y="34085"/>
            <a:ext cx="8915400" cy="684671"/>
          </a:xfrm>
        </p:spPr>
        <p:txBody>
          <a:bodyPr>
            <a:normAutofit/>
          </a:bodyPr>
          <a:lstStyle/>
          <a:p>
            <a:r>
              <a:rPr lang="en-US" sz="3400" b="1" dirty="0" smtClean="0">
                <a:solidFill>
                  <a:srgbClr val="002060"/>
                </a:solidFill>
                <a:latin typeface="Times New Roman" panose="02020603050405020304" pitchFamily="18" charset="0"/>
                <a:cs typeface="Times New Roman" panose="02020603050405020304" pitchFamily="18" charset="0"/>
              </a:rPr>
              <a:t>Coulomb’s </a:t>
            </a:r>
            <a:r>
              <a:rPr lang="en-US" sz="3400" b="1" dirty="0">
                <a:solidFill>
                  <a:srgbClr val="002060"/>
                </a:solidFill>
                <a:latin typeface="Times New Roman" panose="02020603050405020304" pitchFamily="18" charset="0"/>
                <a:cs typeface="Times New Roman" panose="02020603050405020304" pitchFamily="18" charset="0"/>
              </a:rPr>
              <a:t>Law(continued</a:t>
            </a:r>
            <a:r>
              <a:rPr lang="en-US" sz="3400" b="1" dirty="0" smtClean="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366176" y="2564906"/>
            <a:ext cx="9061715" cy="1447383"/>
          </a:xfrm>
          <a:prstGeom prst="rect">
            <a:avLst/>
          </a:prstGeom>
        </p:spPr>
      </p:pic>
      <p:pic>
        <p:nvPicPr>
          <p:cNvPr id="4" name="Picture 3"/>
          <p:cNvPicPr>
            <a:picLocks noChangeAspect="1"/>
          </p:cNvPicPr>
          <p:nvPr/>
        </p:nvPicPr>
        <p:blipFill>
          <a:blip r:embed="rId3"/>
          <a:stretch>
            <a:fillRect/>
          </a:stretch>
        </p:blipFill>
        <p:spPr>
          <a:xfrm>
            <a:off x="3159595" y="1268762"/>
            <a:ext cx="1817391" cy="11719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548682"/>
            <a:ext cx="8915400" cy="4525963"/>
          </a:xfrm>
        </p:spPr>
        <p:txBody>
          <a:bodyPr>
            <a:normAutofit/>
          </a:bodyPr>
          <a:lstStyle/>
          <a:p>
            <a:pPr>
              <a:lnSpc>
                <a:spcPct val="150000"/>
              </a:lnSpc>
            </a:pPr>
            <a:r>
              <a:rPr lang="en-US" altLang="en-US" sz="2600" b="1" dirty="0">
                <a:solidFill>
                  <a:srgbClr val="C00000"/>
                </a:solidFill>
                <a:latin typeface="Times New Roman" panose="02020603050405020304" pitchFamily="18" charset="0"/>
                <a:cs typeface="Times New Roman" panose="02020603050405020304" pitchFamily="18" charset="0"/>
              </a:rPr>
              <a:t>Differences between electric and gravitational forces</a:t>
            </a:r>
          </a:p>
          <a:p>
            <a:pPr>
              <a:lnSpc>
                <a:spcPct val="150000"/>
              </a:lnSpc>
              <a:buFontTx/>
              <a:buNone/>
            </a:pPr>
            <a:r>
              <a:rPr lang="en-US" altLang="en-US" sz="2600" dirty="0" smtClean="0">
                <a:latin typeface="Times New Roman" panose="02020603050405020304" pitchFamily="18" charset="0"/>
                <a:cs typeface="Times New Roman" panose="02020603050405020304" pitchFamily="18" charset="0"/>
              </a:rPr>
              <a:t>	1. </a:t>
            </a:r>
            <a:r>
              <a:rPr lang="en-US" altLang="en-US" sz="2600" b="1" dirty="0" smtClean="0">
                <a:latin typeface="Times New Roman" panose="02020603050405020304" pitchFamily="18" charset="0"/>
                <a:cs typeface="Times New Roman" panose="02020603050405020304" pitchFamily="18" charset="0"/>
              </a:rPr>
              <a:t>Electric force </a:t>
            </a:r>
            <a:r>
              <a:rPr lang="en-US" sz="2600" dirty="0">
                <a:latin typeface="Times New Roman" panose="02020603050405020304" pitchFamily="18" charset="0"/>
                <a:cs typeface="Times New Roman" panose="02020603050405020304" pitchFamily="18" charset="0"/>
              </a:rPr>
              <a:t>can be </a:t>
            </a:r>
            <a:r>
              <a:rPr lang="en-GB" sz="2600" b="1" dirty="0">
                <a:solidFill>
                  <a:srgbClr val="CC0000"/>
                </a:solidFill>
                <a:latin typeface="Times New Roman" panose="02020603050405020304" pitchFamily="18" charset="0"/>
                <a:cs typeface="Times New Roman" panose="02020603050405020304" pitchFamily="18" charset="0"/>
              </a:rPr>
              <a:t>attractive</a:t>
            </a:r>
            <a:r>
              <a:rPr lang="en-GB" sz="2600" dirty="0">
                <a:latin typeface="Times New Roman" panose="02020603050405020304" pitchFamily="18" charset="0"/>
                <a:cs typeface="Times New Roman" panose="02020603050405020304" pitchFamily="18" charset="0"/>
              </a:rPr>
              <a:t> or </a:t>
            </a:r>
            <a:r>
              <a:rPr lang="en-GB" sz="2600" b="1" dirty="0" smtClean="0">
                <a:solidFill>
                  <a:srgbClr val="CC0000"/>
                </a:solidFill>
                <a:latin typeface="Times New Roman" panose="02020603050405020304" pitchFamily="18" charset="0"/>
                <a:cs typeface="Times New Roman" panose="02020603050405020304" pitchFamily="18" charset="0"/>
              </a:rPr>
              <a:t>repulsive</a:t>
            </a:r>
            <a:r>
              <a:rPr lang="en-GB" sz="2600" dirty="0" smtClean="0">
                <a:latin typeface="Times New Roman" panose="02020603050405020304" pitchFamily="18" charset="0"/>
                <a:cs typeface="Times New Roman" panose="02020603050405020304" pitchFamily="18" charset="0"/>
              </a:rPr>
              <a:t>, but</a:t>
            </a:r>
            <a:r>
              <a:rPr lang="en-US" sz="2600" dirty="0">
                <a:solidFill>
                  <a:prstClr val="black"/>
                </a:solidFill>
                <a:latin typeface="Times New Roman" panose="02020603050405020304" pitchFamily="18" charset="0"/>
                <a:cs typeface="Times New Roman" panose="02020603050405020304" pitchFamily="18" charset="0"/>
              </a:rPr>
              <a:t> </a:t>
            </a:r>
            <a:r>
              <a:rPr lang="en-US" sz="2600" b="1" dirty="0">
                <a:solidFill>
                  <a:prstClr val="black"/>
                </a:solidFill>
                <a:latin typeface="Times New Roman" panose="02020603050405020304" pitchFamily="18" charset="0"/>
                <a:cs typeface="Times New Roman" panose="02020603050405020304" pitchFamily="18" charset="0"/>
              </a:rPr>
              <a:t>gravitational force </a:t>
            </a:r>
            <a:r>
              <a:rPr lang="en-US" sz="2600" dirty="0">
                <a:solidFill>
                  <a:prstClr val="black"/>
                </a:solidFill>
                <a:latin typeface="Times New Roman" panose="02020603050405020304" pitchFamily="18" charset="0"/>
                <a:cs typeface="Times New Roman" panose="02020603050405020304" pitchFamily="18" charset="0"/>
              </a:rPr>
              <a:t>is always </a:t>
            </a:r>
            <a:r>
              <a:rPr lang="en-US" sz="2600" b="1" dirty="0">
                <a:solidFill>
                  <a:srgbClr val="CC0000"/>
                </a:solidFill>
                <a:latin typeface="Times New Roman" panose="02020603050405020304" pitchFamily="18" charset="0"/>
                <a:cs typeface="Times New Roman" panose="02020603050405020304" pitchFamily="18" charset="0"/>
              </a:rPr>
              <a:t>attractive</a:t>
            </a:r>
            <a:endParaRPr lang="en-US" altLang="en-US" sz="2600" b="1" dirty="0" smtClean="0">
              <a:solidFill>
                <a:srgbClr val="CC0000"/>
              </a:solidFill>
              <a:latin typeface="Times New Roman" panose="02020603050405020304" pitchFamily="18" charset="0"/>
              <a:cs typeface="Times New Roman" panose="02020603050405020304" pitchFamily="18" charset="0"/>
            </a:endParaRPr>
          </a:p>
          <a:p>
            <a:pPr>
              <a:lnSpc>
                <a:spcPct val="150000"/>
              </a:lnSpc>
              <a:buFontTx/>
              <a:buNone/>
            </a:pPr>
            <a:r>
              <a:rPr lang="en-US" altLang="en-US" sz="2600" dirty="0" smtClean="0">
                <a:latin typeface="Times New Roman" panose="02020603050405020304" pitchFamily="18" charset="0"/>
                <a:cs typeface="Times New Roman" panose="02020603050405020304" pitchFamily="18" charset="0"/>
              </a:rPr>
              <a:t>	2. </a:t>
            </a:r>
            <a:r>
              <a:rPr lang="en-US" altLang="en-US" sz="2600" b="1" dirty="0" smtClean="0">
                <a:latin typeface="Times New Roman" panose="02020603050405020304" pitchFamily="18" charset="0"/>
                <a:cs typeface="Times New Roman" panose="02020603050405020304" pitchFamily="18" charset="0"/>
              </a:rPr>
              <a:t>Electric </a:t>
            </a:r>
            <a:r>
              <a:rPr lang="en-US" altLang="en-US" sz="2600" dirty="0" smtClean="0">
                <a:latin typeface="Times New Roman" panose="02020603050405020304" pitchFamily="18" charset="0"/>
                <a:cs typeface="Times New Roman" panose="02020603050405020304" pitchFamily="18" charset="0"/>
              </a:rPr>
              <a:t>force</a:t>
            </a:r>
            <a:r>
              <a:rPr lang="en-US" altLang="en-US" sz="2600" b="1" dirty="0" smtClean="0">
                <a:latin typeface="Times New Roman" panose="02020603050405020304" pitchFamily="18" charset="0"/>
                <a:cs typeface="Times New Roman" panose="02020603050405020304" pitchFamily="18" charset="0"/>
              </a:rPr>
              <a:t> </a:t>
            </a:r>
            <a:r>
              <a:rPr lang="en-US" altLang="en-US" sz="2600" dirty="0" smtClean="0">
                <a:latin typeface="Times New Roman" panose="02020603050405020304" pitchFamily="18" charset="0"/>
                <a:cs typeface="Times New Roman" panose="02020603050405020304" pitchFamily="18" charset="0"/>
              </a:rPr>
              <a:t>is </a:t>
            </a:r>
            <a:r>
              <a:rPr lang="en-US" altLang="en-US" sz="2600" b="1" dirty="0" smtClean="0">
                <a:solidFill>
                  <a:srgbClr val="CC0000"/>
                </a:solidFill>
                <a:latin typeface="Times New Roman" panose="02020603050405020304" pitchFamily="18" charset="0"/>
                <a:cs typeface="Times New Roman" panose="02020603050405020304" pitchFamily="18" charset="0"/>
              </a:rPr>
              <a:t>stronger</a:t>
            </a:r>
            <a:r>
              <a:rPr lang="en-US" altLang="en-US" sz="2600" dirty="0" smtClean="0">
                <a:latin typeface="Times New Roman" panose="02020603050405020304" pitchFamily="18" charset="0"/>
                <a:cs typeface="Times New Roman" panose="02020603050405020304" pitchFamily="18" charset="0"/>
              </a:rPr>
              <a:t> than </a:t>
            </a:r>
            <a:r>
              <a:rPr lang="en-US" altLang="en-US" sz="2600" b="1" dirty="0" smtClean="0">
                <a:latin typeface="Times New Roman" panose="02020603050405020304" pitchFamily="18" charset="0"/>
                <a:cs typeface="Times New Roman" panose="02020603050405020304" pitchFamily="18" charset="0"/>
              </a:rPr>
              <a:t>gravitational </a:t>
            </a:r>
            <a:r>
              <a:rPr lang="en-US" altLang="en-US" sz="2600" dirty="0" smtClean="0">
                <a:latin typeface="Times New Roman" panose="02020603050405020304" pitchFamily="18" charset="0"/>
                <a:cs typeface="Times New Roman" panose="02020603050405020304" pitchFamily="18" charset="0"/>
              </a:rPr>
              <a:t>force</a:t>
            </a:r>
          </a:p>
        </p:txBody>
      </p:sp>
    </p:spTree>
    <p:extLst>
      <p:ext uri="{BB962C8B-B14F-4D97-AF65-F5344CB8AC3E}">
        <p14:creationId xmlns:p14="http://schemas.microsoft.com/office/powerpoint/2010/main" val="42295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5300" y="274638"/>
            <a:ext cx="8915400" cy="634082"/>
          </a:xfrm>
        </p:spPr>
        <p:txBody>
          <a:bodyPr>
            <a:normAutofit/>
          </a:bodyPr>
          <a:lstStyle/>
          <a:p>
            <a:r>
              <a:rPr lang="en-US" sz="3400" b="1" dirty="0" smtClean="0">
                <a:solidFill>
                  <a:srgbClr val="002060"/>
                </a:solidFill>
                <a:latin typeface="Times New Roman" panose="02020603050405020304" pitchFamily="18" charset="0"/>
                <a:cs typeface="Times New Roman" panose="02020603050405020304" pitchFamily="18" charset="0"/>
              </a:rPr>
              <a:t>Electric Field</a:t>
            </a:r>
          </a:p>
        </p:txBody>
      </p:sp>
      <p:sp>
        <p:nvSpPr>
          <p:cNvPr id="36867" name="Rectangle 3"/>
          <p:cNvSpPr>
            <a:spLocks noGrp="1" noChangeArrowheads="1"/>
          </p:cNvSpPr>
          <p:nvPr>
            <p:ph type="body" idx="1"/>
          </p:nvPr>
        </p:nvSpPr>
        <p:spPr>
          <a:xfrm>
            <a:off x="514831" y="923317"/>
            <a:ext cx="8915400" cy="4525963"/>
          </a:xfrm>
        </p:spPr>
        <p:txBody>
          <a:bodyPr>
            <a:normAutofit/>
          </a:bodyPr>
          <a:lstStyle/>
          <a:p>
            <a:pPr>
              <a:lnSpc>
                <a:spcPct val="90000"/>
              </a:lnSpc>
              <a:buFontTx/>
              <a:buNone/>
            </a:pPr>
            <a:r>
              <a:rPr lang="en-US" sz="2600" b="1" dirty="0" smtClean="0">
                <a:solidFill>
                  <a:srgbClr val="002060"/>
                </a:solidFill>
                <a:latin typeface="Times New Roman" panose="02020603050405020304" pitchFamily="18" charset="0"/>
                <a:cs typeface="Times New Roman" panose="02020603050405020304" pitchFamily="18" charset="0"/>
              </a:rPr>
              <a:t>Electric field</a:t>
            </a:r>
          </a:p>
          <a:p>
            <a:pPr>
              <a:lnSpc>
                <a:spcPct val="90000"/>
              </a:lnSpc>
            </a:pPr>
            <a:r>
              <a:rPr lang="en-US" sz="2600" dirty="0" smtClean="0">
                <a:latin typeface="Times New Roman" panose="02020603050405020304" pitchFamily="18" charset="0"/>
                <a:cs typeface="Times New Roman" panose="02020603050405020304" pitchFamily="18" charset="0"/>
              </a:rPr>
              <a:t>Space surrounding an electric charge (an energetic aura)</a:t>
            </a:r>
          </a:p>
          <a:p>
            <a:pPr>
              <a:lnSpc>
                <a:spcPct val="90000"/>
              </a:lnSpc>
            </a:pPr>
            <a:r>
              <a:rPr lang="en-US" sz="2600" dirty="0" smtClean="0">
                <a:latin typeface="Times New Roman" panose="02020603050405020304" pitchFamily="18" charset="0"/>
                <a:cs typeface="Times New Roman" panose="02020603050405020304" pitchFamily="18" charset="0"/>
              </a:rPr>
              <a:t>Describes electric force</a:t>
            </a:r>
          </a:p>
          <a:p>
            <a:pPr>
              <a:lnSpc>
                <a:spcPct val="90000"/>
              </a:lnSpc>
            </a:pPr>
            <a:r>
              <a:rPr lang="en-US" sz="2600" dirty="0" smtClean="0">
                <a:latin typeface="Times New Roman" panose="02020603050405020304" pitchFamily="18" charset="0"/>
                <a:cs typeface="Times New Roman" panose="02020603050405020304" pitchFamily="18" charset="0"/>
              </a:rPr>
              <a:t>Around a charged particle obeys inverse-square law</a:t>
            </a:r>
          </a:p>
          <a:p>
            <a:pPr>
              <a:lnSpc>
                <a:spcPct val="90000"/>
              </a:lnSpc>
            </a:pPr>
            <a:r>
              <a:rPr lang="en-US" sz="2600" dirty="0" smtClean="0">
                <a:latin typeface="Times New Roman" panose="02020603050405020304" pitchFamily="18" charset="0"/>
                <a:cs typeface="Times New Roman" panose="02020603050405020304" pitchFamily="18" charset="0"/>
              </a:rPr>
              <a:t>Force per unit charge (unit: N/C)</a:t>
            </a:r>
          </a:p>
          <a:p>
            <a:pPr>
              <a:lnSpc>
                <a:spcPct val="90000"/>
              </a:lnSpc>
              <a:buFontTx/>
              <a:buNone/>
            </a:pPr>
            <a:endParaRPr lang="en-US" sz="2600" dirty="0" smtClean="0">
              <a:latin typeface="Times New Roman" panose="02020603050405020304" pitchFamily="18" charset="0"/>
              <a:cs typeface="Times New Roman" panose="02020603050405020304" pitchFamily="18" charset="0"/>
            </a:endParaRPr>
          </a:p>
          <a:p>
            <a:pPr>
              <a:lnSpc>
                <a:spcPct val="90000"/>
              </a:lnSpc>
              <a:buFontTx/>
              <a:buNone/>
            </a:pPr>
            <a:endParaRPr lang="en-US" sz="2600" dirty="0" smtClean="0">
              <a:latin typeface="Times New Roman" panose="02020603050405020304" pitchFamily="18" charset="0"/>
              <a:cs typeface="Times New Roman" panose="02020603050405020304" pitchFamily="18" charset="0"/>
            </a:endParaRPr>
          </a:p>
          <a:p>
            <a:pPr>
              <a:lnSpc>
                <a:spcPct val="90000"/>
              </a:lnSpc>
              <a:buFontTx/>
              <a:buNone/>
            </a:pP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endParaRPr lang="en-US" sz="2600" dirty="0" smtClean="0">
              <a:latin typeface="Times New Roman" panose="02020603050405020304" pitchFamily="18" charset="0"/>
              <a:cs typeface="Times New Roman" panose="02020603050405020304" pitchFamily="18" charset="0"/>
            </a:endParaRPr>
          </a:p>
        </p:txBody>
      </p:sp>
      <p:pic>
        <p:nvPicPr>
          <p:cNvPr id="49154" name="Picture 2"/>
          <p:cNvPicPr>
            <a:picLocks noChangeAspect="1" noChangeArrowheads="1"/>
          </p:cNvPicPr>
          <p:nvPr/>
        </p:nvPicPr>
        <p:blipFill>
          <a:blip r:embed="rId2" cstate="print"/>
          <a:srcRect/>
          <a:stretch>
            <a:fillRect/>
          </a:stretch>
        </p:blipFill>
        <p:spPr bwMode="auto">
          <a:xfrm>
            <a:off x="632520" y="3458629"/>
            <a:ext cx="8417331" cy="2026593"/>
          </a:xfrm>
          <a:prstGeom prst="rect">
            <a:avLst/>
          </a:prstGeom>
          <a:solidFill>
            <a:schemeClr val="bg1">
              <a:lumMod val="95000"/>
            </a:schemeClr>
          </a:solidFill>
          <a:ln w="9525">
            <a:solidFill>
              <a:srgbClr val="002060"/>
            </a:solidFill>
            <a:miter lim="800000"/>
            <a:headEnd/>
            <a:tailEnd/>
          </a:ln>
        </p:spPr>
      </p:pic>
      <p:sp>
        <p:nvSpPr>
          <p:cNvPr id="2" name="مستطيل 1"/>
          <p:cNvSpPr/>
          <p:nvPr/>
        </p:nvSpPr>
        <p:spPr>
          <a:xfrm>
            <a:off x="627792" y="5661248"/>
            <a:ext cx="8422059" cy="9387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en-US" sz="2200" b="1" dirty="0">
                <a:latin typeface="Times New Roman" pitchFamily="18" charset="0"/>
                <a:cs typeface="Times New Roman" pitchFamily="18" charset="0"/>
              </a:rPr>
              <a:t>The force on an object of charge </a:t>
            </a:r>
            <a:r>
              <a:rPr lang="en-US" sz="2200" b="1" i="1" dirty="0">
                <a:latin typeface="Times New Roman" pitchFamily="18" charset="0"/>
                <a:cs typeface="Times New Roman" pitchFamily="18" charset="0"/>
              </a:rPr>
              <a:t>q</a:t>
            </a:r>
            <a:r>
              <a:rPr lang="en-US" sz="2200" b="1" dirty="0">
                <a:latin typeface="Times New Roman" pitchFamily="18" charset="0"/>
                <a:cs typeface="Times New Roman" pitchFamily="18" charset="0"/>
              </a:rPr>
              <a:t> in an electric </a:t>
            </a:r>
            <a:r>
              <a:rPr lang="en-US" sz="2200" b="1" dirty="0" smtClean="0">
                <a:latin typeface="Times New Roman" pitchFamily="18" charset="0"/>
                <a:cs typeface="Times New Roman" pitchFamily="18" charset="0"/>
              </a:rPr>
              <a:t>field </a:t>
            </a:r>
            <a:r>
              <a:rPr lang="en-US" sz="2200" b="1" dirty="0">
                <a:latin typeface="Times New Roman" pitchFamily="18" charset="0"/>
                <a:cs typeface="Times New Roman" pitchFamily="18" charset="0"/>
              </a:rPr>
              <a:t>is given by</a:t>
            </a:r>
            <a:r>
              <a:rPr lang="en-US" sz="2200" b="1" dirty="0" smtClean="0">
                <a:latin typeface="Times New Roman" pitchFamily="18" charset="0"/>
                <a:cs typeface="Times New Roman" pitchFamily="18" charset="0"/>
              </a:rPr>
              <a:t>:</a:t>
            </a:r>
          </a:p>
          <a:p>
            <a:pPr algn="ctr">
              <a:spcBef>
                <a:spcPct val="50000"/>
              </a:spcBef>
            </a:pPr>
            <a:r>
              <a:rPr lang="en-US" sz="2200" b="1" i="1" dirty="0" smtClean="0">
                <a:latin typeface="Times New Roman" pitchFamily="18" charset="0"/>
                <a:cs typeface="Times New Roman" pitchFamily="18" charset="0"/>
              </a:rPr>
              <a:t>F</a:t>
            </a:r>
            <a:r>
              <a:rPr lang="en-US" sz="2200" b="1" dirty="0" smtClean="0">
                <a:latin typeface="Times New Roman" pitchFamily="18" charset="0"/>
                <a:cs typeface="Times New Roman" pitchFamily="18" charset="0"/>
              </a:rPr>
              <a:t> = </a:t>
            </a:r>
            <a:r>
              <a:rPr lang="en-US" sz="2200" b="1" i="1" dirty="0" smtClean="0">
                <a:latin typeface="Times New Roman" pitchFamily="18" charset="0"/>
                <a:cs typeface="Times New Roman" pitchFamily="18" charset="0"/>
              </a:rPr>
              <a:t>q E</a:t>
            </a:r>
            <a:endParaRPr lang="en-US" sz="22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8230" y="775245"/>
                <a:ext cx="8915400" cy="4525963"/>
              </a:xfrm>
            </p:spPr>
            <p:txBody>
              <a:bodyPr>
                <a:normAutofit/>
              </a:bodyPr>
              <a:lstStyle/>
              <a:p>
                <a:pPr>
                  <a:lnSpc>
                    <a:spcPct val="120000"/>
                  </a:lnSpc>
                </a:pPr>
                <a:r>
                  <a:rPr lang="en-US" altLang="en-US" sz="2600" dirty="0" smtClean="0">
                    <a:latin typeface="Times New Roman" panose="02020603050405020304" pitchFamily="18" charset="0"/>
                    <a:cs typeface="Times New Roman" panose="02020603050405020304" pitchFamily="18" charset="0"/>
                  </a:rPr>
                  <a:t>Electric field depends on charge and distance. An electric field exists in the region around a charged object.</a:t>
                </a:r>
                <a:endParaRPr lang="en-US" altLang="en-US" sz="2600" dirty="0">
                  <a:latin typeface="Times New Roman" panose="02020603050405020304" pitchFamily="18" charset="0"/>
                  <a:cs typeface="Times New Roman" panose="02020603050405020304" pitchFamily="18" charset="0"/>
                </a:endParaRPr>
              </a:p>
              <a:p>
                <a:pPr>
                  <a:lnSpc>
                    <a:spcPct val="120000"/>
                  </a:lnSpc>
                  <a:spcAft>
                    <a:spcPts val="1200"/>
                  </a:spcAft>
                </a:pPr>
                <a:r>
                  <a:rPr lang="en-US" altLang="en-US" sz="2600" dirty="0">
                    <a:solidFill>
                      <a:srgbClr val="C00000"/>
                    </a:solidFill>
                    <a:latin typeface="Times New Roman" panose="02020603050405020304" pitchFamily="18" charset="0"/>
                    <a:cs typeface="Times New Roman" panose="02020603050405020304" pitchFamily="18" charset="0"/>
                  </a:rPr>
                  <a:t>Electric Field </a:t>
                </a:r>
                <a:r>
                  <a:rPr lang="en-US" altLang="en-US" sz="2600" dirty="0" smtClean="0">
                    <a:solidFill>
                      <a:srgbClr val="C00000"/>
                    </a:solidFill>
                    <a:latin typeface="Times New Roman" panose="02020603050405020304" pitchFamily="18" charset="0"/>
                    <a:cs typeface="Times New Roman" panose="02020603050405020304" pitchFamily="18" charset="0"/>
                  </a:rPr>
                  <a:t>Due </a:t>
                </a:r>
                <a:r>
                  <a:rPr lang="en-US" altLang="en-US" sz="2600" dirty="0">
                    <a:solidFill>
                      <a:srgbClr val="C00000"/>
                    </a:solidFill>
                    <a:latin typeface="Times New Roman" panose="02020603050405020304" pitchFamily="18" charset="0"/>
                    <a:cs typeface="Times New Roman" panose="02020603050405020304" pitchFamily="18" charset="0"/>
                  </a:rPr>
                  <a:t>to a Point </a:t>
                </a:r>
                <a:r>
                  <a:rPr lang="en-US" altLang="en-US" sz="2600" dirty="0" smtClean="0">
                    <a:solidFill>
                      <a:srgbClr val="C00000"/>
                    </a:solidFill>
                    <a:latin typeface="Times New Roman" panose="02020603050405020304" pitchFamily="18" charset="0"/>
                    <a:cs typeface="Times New Roman" panose="02020603050405020304" pitchFamily="18" charset="0"/>
                  </a:rPr>
                  <a:t>Charge Q</a:t>
                </a:r>
                <a:endParaRPr lang="en-US" altLang="en-US" sz="2600" dirty="0">
                  <a:solidFill>
                    <a:srgbClr val="C00000"/>
                  </a:solidFill>
                  <a:latin typeface="Times New Roman" panose="02020603050405020304" pitchFamily="18" charset="0"/>
                  <a:cs typeface="Times New Roman" panose="02020603050405020304" pitchFamily="18" charset="0"/>
                </a:endParaRPr>
              </a:p>
              <a:p>
                <a:pPr marL="0" indent="0">
                  <a:spcBef>
                    <a:spcPts val="1200"/>
                  </a:spcBef>
                  <a:buNone/>
                </a:pPr>
                <a:r>
                  <a:rPr lang="en-US" sz="2600" b="0" dirty="0" smtClean="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𝐸</m:t>
                    </m:r>
                    <m:r>
                      <a:rPr lang="en-US" b="0" i="1" smtClean="0">
                        <a:latin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r>
                          <a:rPr lang="en-US" b="0" i="1" smtClean="0">
                            <a:latin typeface="Cambria Math"/>
                            <a:cs typeface="Times New Roman" panose="02020603050405020304" pitchFamily="18" charset="0"/>
                          </a:rPr>
                          <m:t>𝐹</m:t>
                        </m:r>
                      </m:num>
                      <m:den>
                        <m:r>
                          <a:rPr lang="en-US" i="1" smtClean="0">
                            <a:latin typeface="Cambria Math"/>
                            <a:cs typeface="Times New Roman" panose="02020603050405020304" pitchFamily="18" charset="0"/>
                          </a:rPr>
                          <m:t>𝑞</m:t>
                        </m:r>
                      </m:den>
                    </m:f>
                    <m:r>
                      <a:rPr lang="en-US" b="0" i="1" smtClean="0">
                        <a:latin typeface="Cambria Math"/>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𝑘</m:t>
                    </m:r>
                    <m:r>
                      <a:rPr lang="en-US" b="0" i="1" smtClean="0">
                        <a:latin typeface="Cambria Math" panose="02040503050406030204" pitchFamily="18" charset="0"/>
                        <a:cs typeface="Times New Roman" panose="02020603050405020304" pitchFamily="18" charset="0"/>
                      </a:rPr>
                      <m:t> </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a:cs typeface="Times New Roman" panose="02020603050405020304" pitchFamily="18" charset="0"/>
                          </a:rPr>
                          <m:t>𝑄</m:t>
                        </m:r>
                      </m:num>
                      <m:den>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𝑟</m:t>
                            </m:r>
                          </m:e>
                          <m:sup>
                            <m:r>
                              <a:rPr lang="en-US" b="0" i="1" smtClean="0">
                                <a:latin typeface="Cambria Math" panose="02040503050406030204" pitchFamily="18" charset="0"/>
                                <a:cs typeface="Times New Roman" panose="02020603050405020304" pitchFamily="18" charset="0"/>
                              </a:rPr>
                              <m:t>2</m:t>
                            </m:r>
                          </m:sup>
                        </m:sSup>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8230" y="775245"/>
                <a:ext cx="8915400" cy="4525963"/>
              </a:xfrm>
              <a:blipFill rotWithShape="0">
                <a:blip r:embed="rId2"/>
                <a:stretch>
                  <a:fillRect l="-1025" t="-269" r="-615"/>
                </a:stretch>
              </a:blipFill>
            </p:spPr>
            <p:txBody>
              <a:bodyPr/>
              <a:lstStyle/>
              <a:p>
                <a:r>
                  <a:rPr lang="en-US">
                    <a:noFill/>
                  </a:rPr>
                  <a:t> </a:t>
                </a:r>
              </a:p>
            </p:txBody>
          </p:sp>
        </mc:Fallback>
      </mc:AlternateContent>
      <p:sp>
        <p:nvSpPr>
          <p:cNvPr id="7" name="Rectangle 2"/>
          <p:cNvSpPr txBox="1">
            <a:spLocks noChangeArrowheads="1"/>
          </p:cNvSpPr>
          <p:nvPr/>
        </p:nvSpPr>
        <p:spPr>
          <a:xfrm>
            <a:off x="495300" y="274638"/>
            <a:ext cx="89154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smtClean="0">
                <a:solidFill>
                  <a:srgbClr val="002060"/>
                </a:solidFill>
                <a:latin typeface="Times New Roman" panose="02020603050405020304" pitchFamily="18" charset="0"/>
                <a:cs typeface="Times New Roman" panose="02020603050405020304" pitchFamily="18" charset="0"/>
              </a:rPr>
              <a:t>Electric Field</a:t>
            </a:r>
            <a:endParaRPr lang="en-US" sz="3400" b="1" dirty="0" smtClean="0">
              <a:solidFill>
                <a:srgbClr val="00206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501008"/>
            <a:ext cx="6664424" cy="3203147"/>
          </a:xfrm>
          <a:prstGeom prst="rect">
            <a:avLst/>
          </a:prstGeom>
          <a:ln/>
          <a:extLst/>
        </p:spPr>
        <p:style>
          <a:lnRef idx="2">
            <a:schemeClr val="accent1"/>
          </a:lnRef>
          <a:fillRef idx="1">
            <a:schemeClr val="lt1"/>
          </a:fillRef>
          <a:effectRef idx="0">
            <a:schemeClr val="accent1"/>
          </a:effectRef>
          <a:fontRef idx="minor">
            <a:schemeClr val="dk1"/>
          </a:fontRef>
        </p:style>
      </p:pic>
      <p:sp>
        <p:nvSpPr>
          <p:cNvPr id="5" name="مستطيل 4"/>
          <p:cNvSpPr/>
          <p:nvPr/>
        </p:nvSpPr>
        <p:spPr>
          <a:xfrm>
            <a:off x="481160" y="4927391"/>
            <a:ext cx="6664425" cy="1799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24" y="3501008"/>
            <a:ext cx="6664424" cy="3203147"/>
          </a:xfrm>
          <a:prstGeom prst="rect">
            <a:avLst/>
          </a:prstGeom>
          <a:ln/>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493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95300" y="274640"/>
            <a:ext cx="8915400" cy="773607"/>
          </a:xfrm>
        </p:spPr>
        <p:txBody>
          <a:bodyPr>
            <a:normAutofit/>
          </a:bodyPr>
          <a:lstStyle/>
          <a:p>
            <a:r>
              <a:rPr lang="en-US" sz="3400" b="1" dirty="0" smtClean="0">
                <a:solidFill>
                  <a:srgbClr val="002060"/>
                </a:solidFill>
                <a:latin typeface="Times New Roman" panose="02020603050405020304" pitchFamily="18" charset="0"/>
                <a:cs typeface="Times New Roman" panose="02020603050405020304" pitchFamily="18" charset="0"/>
              </a:rPr>
              <a:t>Electric Field</a:t>
            </a:r>
          </a:p>
        </p:txBody>
      </p:sp>
      <p:sp>
        <p:nvSpPr>
          <p:cNvPr id="37891" name="Rectangle 3"/>
          <p:cNvSpPr>
            <a:spLocks noGrp="1" noChangeArrowheads="1"/>
          </p:cNvSpPr>
          <p:nvPr>
            <p:ph type="body" idx="1"/>
          </p:nvPr>
        </p:nvSpPr>
        <p:spPr>
          <a:xfrm>
            <a:off x="495300" y="1048247"/>
            <a:ext cx="8915400" cy="4525963"/>
          </a:xfrm>
        </p:spPr>
        <p:txBody>
          <a:bodyPr>
            <a:normAutofit/>
          </a:bodyPr>
          <a:lstStyle/>
          <a:p>
            <a:pPr>
              <a:buFontTx/>
              <a:buNone/>
            </a:pPr>
            <a:r>
              <a:rPr lang="en-US" sz="2600" b="1" dirty="0" smtClean="0">
                <a:solidFill>
                  <a:srgbClr val="002060"/>
                </a:solidFill>
                <a:latin typeface="Times New Roman" panose="02020603050405020304" pitchFamily="18" charset="0"/>
                <a:cs typeface="Times New Roman" panose="02020603050405020304" pitchFamily="18" charset="0"/>
              </a:rPr>
              <a:t>Electric field direction</a:t>
            </a:r>
          </a:p>
          <a:p>
            <a:r>
              <a:rPr lang="en-US" sz="2600" dirty="0" smtClean="0">
                <a:latin typeface="Times New Roman" panose="02020603050405020304" pitchFamily="18" charset="0"/>
                <a:cs typeface="Times New Roman" panose="02020603050405020304" pitchFamily="18" charset="0"/>
              </a:rPr>
              <a:t>Same direction as the force on a small positive test charge</a:t>
            </a:r>
          </a:p>
          <a:p>
            <a:r>
              <a:rPr lang="en-US" sz="2600" dirty="0" smtClean="0">
                <a:latin typeface="Times New Roman" panose="02020603050405020304" pitchFamily="18" charset="0"/>
                <a:cs typeface="Times New Roman" panose="02020603050405020304" pitchFamily="18" charset="0"/>
              </a:rPr>
              <a:t>Opposite direction to the force on an electron</a:t>
            </a:r>
          </a:p>
          <a:p>
            <a:endParaRPr lang="en-US" sz="26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pPr>
              <a:buFontTx/>
              <a:buNone/>
            </a:pPr>
            <a:r>
              <a:rPr lang="en-US" sz="2600" dirty="0" smtClean="0">
                <a:latin typeface="Times New Roman" panose="02020603050405020304" pitchFamily="18" charset="0"/>
                <a:cs typeface="Times New Roman" panose="02020603050405020304" pitchFamily="18" charset="0"/>
              </a:rPr>
              <a:t>	</a:t>
            </a:r>
          </a:p>
        </p:txBody>
      </p:sp>
      <p:pic>
        <p:nvPicPr>
          <p:cNvPr id="37895" name="Picture 7" descr="22_18_FigureA"/>
          <p:cNvPicPr>
            <a:picLocks noChangeAspect="1" noChangeArrowheads="1"/>
          </p:cNvPicPr>
          <p:nvPr/>
        </p:nvPicPr>
        <p:blipFill>
          <a:blip r:embed="rId2" cstate="print"/>
          <a:srcRect b="4507"/>
          <a:stretch>
            <a:fillRect/>
          </a:stretch>
        </p:blipFill>
        <p:spPr bwMode="auto">
          <a:xfrm>
            <a:off x="632520" y="3284984"/>
            <a:ext cx="2622874" cy="2476140"/>
          </a:xfrm>
          <a:prstGeom prst="rect">
            <a:avLst/>
          </a:prstGeom>
          <a:noFill/>
        </p:spPr>
      </p:pic>
      <p:pic>
        <p:nvPicPr>
          <p:cNvPr id="5" name="Picture 7" descr="22_17_FigureB"/>
          <p:cNvPicPr>
            <a:picLocks noChangeAspect="1" noChangeArrowheads="1"/>
          </p:cNvPicPr>
          <p:nvPr/>
        </p:nvPicPr>
        <p:blipFill>
          <a:blip r:embed="rId3" cstate="print"/>
          <a:srcRect b="2942"/>
          <a:stretch>
            <a:fillRect/>
          </a:stretch>
        </p:blipFill>
        <p:spPr bwMode="auto">
          <a:xfrm>
            <a:off x="3757483" y="2958455"/>
            <a:ext cx="2995717" cy="2846809"/>
          </a:xfrm>
          <a:prstGeom prst="rect">
            <a:avLst/>
          </a:prstGeom>
          <a:noFill/>
        </p:spPr>
      </p:pic>
      <p:pic>
        <p:nvPicPr>
          <p:cNvPr id="6" name="Picture 11" descr="Figure_21_23"/>
          <p:cNvPicPr>
            <a:picLocks noChangeAspect="1" noChangeArrowheads="1"/>
          </p:cNvPicPr>
          <p:nvPr/>
        </p:nvPicPr>
        <p:blipFill>
          <a:blip r:embed="rId4" cstate="print">
            <a:extLst>
              <a:ext uri="{28A0092B-C50C-407E-A947-70E740481C1C}">
                <a14:useLocalDpi xmlns:a14="http://schemas.microsoft.com/office/drawing/2010/main" val="0"/>
              </a:ext>
            </a:extLst>
          </a:blip>
          <a:srcRect b="2180"/>
          <a:stretch>
            <a:fillRect/>
          </a:stretch>
        </p:blipFill>
        <p:spPr bwMode="auto">
          <a:xfrm>
            <a:off x="7113240" y="2852936"/>
            <a:ext cx="1790775" cy="3262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56220" y="813536"/>
            <a:ext cx="4299252" cy="5740620"/>
          </a:xfrm>
          <a:prstGeom prst="rect">
            <a:avLst/>
          </a:prstGeom>
        </p:spPr>
      </p:pic>
      <p:sp>
        <p:nvSpPr>
          <p:cNvPr id="5" name="Rectangle 4"/>
          <p:cNvSpPr/>
          <p:nvPr/>
        </p:nvSpPr>
        <p:spPr>
          <a:xfrm>
            <a:off x="1496617" y="430787"/>
            <a:ext cx="4608512" cy="978729"/>
          </a:xfrm>
          <a:prstGeom prst="rect">
            <a:avLst/>
          </a:prstGeom>
        </p:spPr>
        <p:txBody>
          <a:bodyPr wrap="square">
            <a:spAutoFit/>
          </a:bodyPr>
          <a:lstStyle/>
          <a:p>
            <a:pPr>
              <a:lnSpc>
                <a:spcPct val="120000"/>
              </a:lnSpc>
            </a:pPr>
            <a:r>
              <a:rPr lang="en-US" sz="2400" dirty="0">
                <a:solidFill>
                  <a:srgbClr val="002060"/>
                </a:solidFill>
                <a:latin typeface="Times New Roman" panose="02020603050405020304" pitchFamily="18" charset="0"/>
                <a:cs typeface="Times New Roman" panose="02020603050405020304" pitchFamily="18" charset="0"/>
              </a:rPr>
              <a:t>Electric-field representations </a:t>
            </a:r>
            <a:r>
              <a:rPr lang="en-US" sz="2400" dirty="0" smtClean="0">
                <a:solidFill>
                  <a:srgbClr val="002060"/>
                </a:solidFill>
                <a:latin typeface="Times New Roman" panose="02020603050405020304" pitchFamily="18" charset="0"/>
                <a:cs typeface="Times New Roman" panose="02020603050405020304" pitchFamily="18" charset="0"/>
              </a:rPr>
              <a:t>about a </a:t>
            </a:r>
            <a:r>
              <a:rPr lang="en-US" sz="2400" dirty="0">
                <a:solidFill>
                  <a:srgbClr val="002060"/>
                </a:solidFill>
                <a:latin typeface="Times New Roman" panose="02020603050405020304" pitchFamily="18" charset="0"/>
                <a:cs typeface="Times New Roman" panose="02020603050405020304" pitchFamily="18" charset="0"/>
              </a:rPr>
              <a:t>negative charge. </a:t>
            </a: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09086" y="2307677"/>
            <a:ext cx="3608360"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(a) A vector representation. </a:t>
            </a:r>
          </a:p>
        </p:txBody>
      </p:sp>
      <p:sp>
        <p:nvSpPr>
          <p:cNvPr id="8" name="Rectangle 7"/>
          <p:cNvSpPr/>
          <p:nvPr/>
        </p:nvSpPr>
        <p:spPr>
          <a:xfrm>
            <a:off x="1409085" y="4725146"/>
            <a:ext cx="4454746" cy="535531"/>
          </a:xfrm>
          <a:prstGeom prst="rect">
            <a:avLst/>
          </a:prstGeom>
        </p:spPr>
        <p:txBody>
          <a:bodyPr wrap="none">
            <a:spAutoFit/>
          </a:bodyPr>
          <a:lstStyle/>
          <a:p>
            <a:pPr lvl="0">
              <a:lnSpc>
                <a:spcPct val="120000"/>
              </a:lnSpc>
            </a:pPr>
            <a:r>
              <a:rPr lang="en-US" sz="2400" dirty="0">
                <a:solidFill>
                  <a:prstClr val="black"/>
                </a:solidFill>
                <a:latin typeface="Times New Roman" panose="02020603050405020304" pitchFamily="18" charset="0"/>
                <a:cs typeface="Times New Roman" panose="02020603050405020304" pitchFamily="18" charset="0"/>
              </a:rPr>
              <a:t>(b) A lines-of-force representation.</a:t>
            </a:r>
          </a:p>
        </p:txBody>
      </p:sp>
    </p:spTree>
    <p:extLst>
      <p:ext uri="{BB962C8B-B14F-4D97-AF65-F5344CB8AC3E}">
        <p14:creationId xmlns:p14="http://schemas.microsoft.com/office/powerpoint/2010/main" val="86680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r="68966"/>
          <a:stretch>
            <a:fillRect/>
          </a:stretch>
        </p:blipFill>
        <p:spPr bwMode="auto">
          <a:xfrm>
            <a:off x="704529" y="674576"/>
            <a:ext cx="1944216" cy="217836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80133"/>
          <a:stretch>
            <a:fillRect/>
          </a:stretch>
        </p:blipFill>
        <p:spPr bwMode="auto">
          <a:xfrm>
            <a:off x="632520" y="4202968"/>
            <a:ext cx="1244588" cy="217836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36455" r="19867"/>
          <a:stretch>
            <a:fillRect/>
          </a:stretch>
        </p:blipFill>
        <p:spPr bwMode="auto">
          <a:xfrm>
            <a:off x="2295526" y="2492896"/>
            <a:ext cx="2592288" cy="217836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28061" b="27451"/>
          <a:stretch>
            <a:fillRect/>
          </a:stretch>
        </p:blipFill>
        <p:spPr bwMode="auto">
          <a:xfrm>
            <a:off x="4808986" y="2780928"/>
            <a:ext cx="4608510" cy="171967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t="72549"/>
          <a:stretch>
            <a:fillRect/>
          </a:stretch>
        </p:blipFill>
        <p:spPr bwMode="auto">
          <a:xfrm>
            <a:off x="2144689" y="5067064"/>
            <a:ext cx="4608512" cy="1061114"/>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b="89664"/>
          <a:stretch>
            <a:fillRect/>
          </a:stretch>
        </p:blipFill>
        <p:spPr bwMode="auto">
          <a:xfrm>
            <a:off x="1136577" y="116632"/>
            <a:ext cx="7475091" cy="648072"/>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2720751" y="1466664"/>
            <a:ext cx="4629151"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1" y="720721"/>
            <a:ext cx="9433048" cy="4967514"/>
          </a:xfrm>
          <a:prstGeom prst="rect">
            <a:avLst/>
          </a:prstGeom>
        </p:spPr>
        <p:txBody>
          <a:bodyPr wrap="square">
            <a:spAutoFit/>
          </a:bodyPr>
          <a:lstStyle/>
          <a:p>
            <a:pPr marL="342900" lvl="0" indent="-342900" eaLnBrk="0" fontAlgn="base" hangingPunct="0">
              <a:lnSpc>
                <a:spcPct val="120000"/>
              </a:lnSpc>
              <a:spcBef>
                <a:spcPct val="20000"/>
              </a:spcBef>
              <a:spcAft>
                <a:spcPct val="0"/>
              </a:spcAft>
              <a:buSzPct val="100000"/>
              <a:buFontTx/>
              <a:buChar char="•"/>
            </a:pPr>
            <a:r>
              <a:rPr lang="en-US" altLang="en-US" sz="2400" b="1" dirty="0">
                <a:latin typeface="Times New Roman" panose="02020603050405020304" pitchFamily="18" charset="0"/>
                <a:cs typeface="Times New Roman" panose="02020603050405020304" pitchFamily="18" charset="0"/>
              </a:rPr>
              <a:t>Understand</a:t>
            </a:r>
            <a:r>
              <a:rPr lang="en-US" altLang="en-US" sz="2400" dirty="0">
                <a:latin typeface="Times New Roman" panose="02020603050405020304" pitchFamily="18" charset="0"/>
                <a:cs typeface="Times New Roman" panose="02020603050405020304" pitchFamily="18" charset="0"/>
              </a:rPr>
              <a:t> the basic properties of electric charge</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42900" lvl="0" indent="-342900" eaLnBrk="0" fontAlgn="base" hangingPunct="0">
              <a:lnSpc>
                <a:spcPct val="120000"/>
              </a:lnSpc>
              <a:spcBef>
                <a:spcPct val="20000"/>
              </a:spcBef>
              <a:spcAft>
                <a:spcPct val="0"/>
              </a:spcAft>
              <a:buSzPct val="100000"/>
              <a:buFontTx/>
              <a:buChar char="•"/>
            </a:pPr>
            <a:r>
              <a:rPr lang="en-US" altLang="en-US" sz="2400" b="1" dirty="0">
                <a:latin typeface="Times New Roman" panose="02020603050405020304" pitchFamily="18" charset="0"/>
                <a:cs typeface="Times New Roman" panose="02020603050405020304" pitchFamily="18" charset="0"/>
              </a:rPr>
              <a:t>Differentiate</a:t>
            </a:r>
            <a:r>
              <a:rPr lang="en-US" altLang="en-US" sz="2400" dirty="0">
                <a:latin typeface="Times New Roman" panose="02020603050405020304" pitchFamily="18" charset="0"/>
                <a:cs typeface="Times New Roman" panose="02020603050405020304" pitchFamily="18" charset="0"/>
              </a:rPr>
              <a:t> between conductors and insulators</a:t>
            </a:r>
            <a:r>
              <a:rPr lang="en-US" altLang="en-US" sz="2400" dirty="0" smtClean="0">
                <a:latin typeface="Times New Roman" panose="02020603050405020304" pitchFamily="18" charset="0"/>
                <a:cs typeface="Times New Roman" panose="02020603050405020304" pitchFamily="18" charset="0"/>
              </a:rPr>
              <a:t>.</a:t>
            </a: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Explain </a:t>
            </a:r>
            <a:r>
              <a:rPr lang="en-US" altLang="en-US" sz="2400" dirty="0">
                <a:latin typeface="Times New Roman" panose="02020603050405020304" pitchFamily="18" charset="0"/>
                <a:cs typeface="Times New Roman" panose="02020603050405020304" pitchFamily="18" charset="0"/>
              </a:rPr>
              <a:t>the meaning of Coulomb's law</a:t>
            </a:r>
            <a:r>
              <a:rPr lang="en-US" altLang="en-US" sz="2400" dirty="0" smtClean="0">
                <a:latin typeface="Times New Roman" panose="02020603050405020304" pitchFamily="18" charset="0"/>
                <a:cs typeface="Times New Roman" panose="02020603050405020304" pitchFamily="18" charset="0"/>
              </a:rPr>
              <a:t>.</a:t>
            </a:r>
          </a:p>
          <a:p>
            <a:pPr marL="342900" indent="-342900">
              <a:lnSpc>
                <a:spcPct val="120000"/>
              </a:lnSpc>
              <a:buFont typeface="Arial" panose="020B0604020202020204" pitchFamily="34" charset="0"/>
              <a:buChar char="•"/>
            </a:pPr>
            <a:r>
              <a:rPr lang="en-US" altLang="en-US" sz="2400" b="1" dirty="0" smtClean="0">
                <a:latin typeface="Times New Roman" panose="02020603050405020304" pitchFamily="18" charset="0"/>
                <a:cs typeface="Times New Roman" panose="02020603050405020304" pitchFamily="18" charset="0"/>
              </a:rPr>
              <a:t>Calculate</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electric force using Coulomb’s law</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Compare</a:t>
            </a:r>
            <a:r>
              <a:rPr lang="en-US" altLang="en-US" sz="2400" dirty="0">
                <a:latin typeface="Times New Roman" panose="02020603050405020304" pitchFamily="18" charset="0"/>
                <a:cs typeface="Times New Roman" panose="02020603050405020304" pitchFamily="18" charset="0"/>
              </a:rPr>
              <a:t> electric force with gravitational force.</a:t>
            </a: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Calculate</a:t>
            </a:r>
            <a:r>
              <a:rPr lang="en-US" altLang="en-US" sz="2400" dirty="0">
                <a:latin typeface="Times New Roman" panose="02020603050405020304" pitchFamily="18" charset="0"/>
                <a:cs typeface="Times New Roman" panose="02020603050405020304" pitchFamily="18" charset="0"/>
              </a:rPr>
              <a:t> electric </a:t>
            </a:r>
            <a:r>
              <a:rPr lang="en-US" altLang="en-US" sz="2400" dirty="0" smtClean="0">
                <a:latin typeface="Times New Roman" panose="02020603050405020304" pitchFamily="18" charset="0"/>
                <a:cs typeface="Times New Roman" panose="02020603050405020304" pitchFamily="18" charset="0"/>
              </a:rPr>
              <a:t>field.</a:t>
            </a:r>
            <a:endParaRPr lang="en-US" altLang="en-US"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Draw</a:t>
            </a:r>
            <a:r>
              <a:rPr lang="en-US" altLang="en-US" sz="2400" dirty="0">
                <a:latin typeface="Times New Roman" panose="02020603050405020304" pitchFamily="18" charset="0"/>
                <a:cs typeface="Times New Roman" panose="02020603050405020304" pitchFamily="18" charset="0"/>
              </a:rPr>
              <a:t> and </a:t>
            </a:r>
            <a:r>
              <a:rPr lang="en-US" altLang="en-US" sz="2400" b="1" dirty="0">
                <a:latin typeface="Times New Roman" panose="02020603050405020304" pitchFamily="18" charset="0"/>
                <a:cs typeface="Times New Roman" panose="02020603050405020304" pitchFamily="18" charset="0"/>
              </a:rPr>
              <a:t>interpret</a:t>
            </a:r>
            <a:r>
              <a:rPr lang="en-US" altLang="en-US" sz="2400" dirty="0">
                <a:latin typeface="Times New Roman" panose="02020603050405020304" pitchFamily="18" charset="0"/>
                <a:cs typeface="Times New Roman" panose="02020603050405020304" pitchFamily="18" charset="0"/>
              </a:rPr>
              <a:t> electric field </a:t>
            </a:r>
            <a:r>
              <a:rPr lang="en-US" altLang="en-US" sz="2400" dirty="0" smtClean="0">
                <a:latin typeface="Times New Roman" panose="02020603050405020304" pitchFamily="18" charset="0"/>
                <a:cs typeface="Times New Roman" panose="02020603050405020304" pitchFamily="18" charset="0"/>
              </a:rPr>
              <a:t>lines</a:t>
            </a: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Distinguish</a:t>
            </a:r>
            <a:r>
              <a:rPr lang="en-US" altLang="en-US" sz="2400" dirty="0">
                <a:latin typeface="Times New Roman" panose="02020603050405020304" pitchFamily="18" charset="0"/>
                <a:cs typeface="Times New Roman" panose="02020603050405020304" pitchFamily="18" charset="0"/>
              </a:rPr>
              <a:t> between electrical potential energy, electric potential, and potential difference</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Solve</a:t>
            </a:r>
            <a:r>
              <a:rPr lang="en-US" altLang="en-US" sz="2400" dirty="0">
                <a:latin typeface="Times New Roman" panose="02020603050405020304" pitchFamily="18" charset="0"/>
                <a:cs typeface="Times New Roman" panose="02020603050405020304" pitchFamily="18" charset="0"/>
              </a:rPr>
              <a:t> problems involving electrical energy and potential difference.</a:t>
            </a:r>
          </a:p>
          <a:p>
            <a:pPr marL="342900" indent="-342900">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Use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Ohm’s law to solve electric flow problems.</a:t>
            </a:r>
            <a:endParaRPr lang="en-US" altLang="en-US" sz="2400" dirty="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488504" y="188642"/>
            <a:ext cx="82121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003399"/>
                </a:solidFill>
                <a:effectLst/>
                <a:uLnTx/>
                <a:uFillTx/>
                <a:latin typeface="Futura Md BT"/>
                <a:ea typeface="+mj-ea"/>
                <a:cs typeface="+mj-cs"/>
              </a:rPr>
              <a:t>Chapter 4 Objectives</a:t>
            </a:r>
          </a:p>
        </p:txBody>
      </p:sp>
    </p:spTree>
    <p:extLst>
      <p:ext uri="{BB962C8B-B14F-4D97-AF65-F5344CB8AC3E}">
        <p14:creationId xmlns:p14="http://schemas.microsoft.com/office/powerpoint/2010/main" val="74383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srcRect/>
          <a:stretch>
            <a:fillRect/>
          </a:stretch>
        </p:blipFill>
        <p:spPr bwMode="auto">
          <a:xfrm>
            <a:off x="1210172" y="260648"/>
            <a:ext cx="7487244" cy="5970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5300" y="274638"/>
            <a:ext cx="8915400" cy="634082"/>
          </a:xfrm>
        </p:spPr>
        <p:txBody>
          <a:bodyPr>
            <a:normAutofit/>
          </a:bodyPr>
          <a:lstStyle/>
          <a:p>
            <a:r>
              <a:rPr lang="en-US" sz="3400" b="1" dirty="0" smtClean="0">
                <a:solidFill>
                  <a:srgbClr val="002060"/>
                </a:solidFill>
                <a:latin typeface="Times New Roman" panose="02020603050405020304" pitchFamily="18" charset="0"/>
                <a:cs typeface="Times New Roman" panose="02020603050405020304" pitchFamily="18" charset="0"/>
              </a:rPr>
              <a:t>Electric Potential</a:t>
            </a:r>
          </a:p>
        </p:txBody>
      </p:sp>
      <p:sp>
        <p:nvSpPr>
          <p:cNvPr id="39939" name="Rectangle 3"/>
          <p:cNvSpPr>
            <a:spLocks noGrp="1" noChangeArrowheads="1"/>
          </p:cNvSpPr>
          <p:nvPr>
            <p:ph type="body" idx="1"/>
          </p:nvPr>
        </p:nvSpPr>
        <p:spPr>
          <a:xfrm>
            <a:off x="473370" y="1063279"/>
            <a:ext cx="8915400" cy="4525963"/>
          </a:xfrm>
        </p:spPr>
        <p:txBody>
          <a:bodyPr>
            <a:normAutofit/>
          </a:bodyPr>
          <a:lstStyle/>
          <a:p>
            <a:pPr>
              <a:lnSpc>
                <a:spcPct val="120000"/>
              </a:lnSpc>
              <a:buFontTx/>
              <a:buNone/>
            </a:pPr>
            <a:r>
              <a:rPr lang="en-US" sz="2600" b="1" dirty="0" smtClean="0">
                <a:solidFill>
                  <a:srgbClr val="002060"/>
                </a:solidFill>
                <a:latin typeface="Times New Roman" panose="02020603050405020304" pitchFamily="18" charset="0"/>
                <a:cs typeface="Times New Roman" panose="02020603050405020304" pitchFamily="18" charset="0"/>
              </a:rPr>
              <a:t>Electric potential energy </a:t>
            </a:r>
            <a:r>
              <a:rPr lang="en-US" sz="2600" dirty="0" smtClean="0">
                <a:latin typeface="Times New Roman" panose="02020603050405020304" pitchFamily="18" charset="0"/>
                <a:cs typeface="Times New Roman" panose="02020603050405020304" pitchFamily="18" charset="0"/>
              </a:rPr>
              <a:t>(unit: Joule (J))</a:t>
            </a:r>
          </a:p>
          <a:p>
            <a:pPr>
              <a:lnSpc>
                <a:spcPct val="120000"/>
              </a:lnSpc>
            </a:pPr>
            <a:r>
              <a:rPr lang="en-US" sz="2600" dirty="0" smtClean="0">
                <a:latin typeface="Times New Roman" panose="02020603050405020304" pitchFamily="18" charset="0"/>
                <a:cs typeface="Times New Roman" panose="02020603050405020304" pitchFamily="18" charset="0"/>
              </a:rPr>
              <a:t>Energy possessed by a charged particle due to  its location in an electric field. </a:t>
            </a:r>
          </a:p>
          <a:p>
            <a:pPr>
              <a:lnSpc>
                <a:spcPct val="120000"/>
              </a:lnSpc>
            </a:pPr>
            <a:r>
              <a:rPr lang="en-US" sz="2600" dirty="0" smtClean="0">
                <a:latin typeface="Times New Roman" panose="02020603050405020304" pitchFamily="18" charset="0"/>
                <a:cs typeface="Times New Roman" panose="02020603050405020304" pitchFamily="18" charset="0"/>
              </a:rPr>
              <a:t>Work is required to push a charged particle against the electric field of a charged body.</a:t>
            </a:r>
          </a:p>
          <a:p>
            <a:pPr>
              <a:lnSpc>
                <a:spcPct val="120000"/>
              </a:lnSpc>
            </a:pPr>
            <a:endParaRPr lang="en-US" sz="2600" dirty="0" smtClean="0">
              <a:latin typeface="Times New Roman" panose="02020603050405020304" pitchFamily="18" charset="0"/>
              <a:cs typeface="Times New Roman" panose="02020603050405020304" pitchFamily="18" charset="0"/>
            </a:endParaRPr>
          </a:p>
          <a:p>
            <a:pPr>
              <a:lnSpc>
                <a:spcPct val="120000"/>
              </a:lnSpc>
            </a:pPr>
            <a:endParaRPr lang="en-US" sz="2600" dirty="0" smtClean="0">
              <a:latin typeface="Times New Roman" panose="02020603050405020304" pitchFamily="18" charset="0"/>
              <a:cs typeface="Times New Roman" panose="02020603050405020304" pitchFamily="18" charset="0"/>
            </a:endParaRPr>
          </a:p>
        </p:txBody>
      </p:sp>
      <p:pic>
        <p:nvPicPr>
          <p:cNvPr id="39943" name="Picture 7" descr="22_24_Figure"/>
          <p:cNvPicPr>
            <a:picLocks noChangeAspect="1" noChangeArrowheads="1"/>
          </p:cNvPicPr>
          <p:nvPr/>
        </p:nvPicPr>
        <p:blipFill>
          <a:blip r:embed="rId3" cstate="print"/>
          <a:srcRect b="4164"/>
          <a:stretch>
            <a:fillRect/>
          </a:stretch>
        </p:blipFill>
        <p:spPr bwMode="auto">
          <a:xfrm>
            <a:off x="2067191" y="4005266"/>
            <a:ext cx="5771621" cy="25050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9" name="Picture 9" descr="22_23_Figure"/>
          <p:cNvPicPr>
            <a:picLocks noChangeAspect="1" noChangeArrowheads="1"/>
          </p:cNvPicPr>
          <p:nvPr/>
        </p:nvPicPr>
        <p:blipFill>
          <a:blip r:embed="rId2" cstate="print"/>
          <a:srcRect b="2942"/>
          <a:stretch>
            <a:fillRect/>
          </a:stretch>
        </p:blipFill>
        <p:spPr bwMode="auto">
          <a:xfrm>
            <a:off x="5025008" y="1550989"/>
            <a:ext cx="3780102" cy="4689475"/>
          </a:xfrm>
          <a:prstGeom prst="rect">
            <a:avLst/>
          </a:prstGeom>
          <a:noFill/>
        </p:spPr>
      </p:pic>
      <p:sp>
        <p:nvSpPr>
          <p:cNvPr id="40962" name="Rectangle 2"/>
          <p:cNvSpPr>
            <a:spLocks noGrp="1" noChangeArrowheads="1"/>
          </p:cNvSpPr>
          <p:nvPr>
            <p:ph type="title"/>
          </p:nvPr>
        </p:nvSpPr>
        <p:spPr>
          <a:xfrm>
            <a:off x="422292" y="116632"/>
            <a:ext cx="8915400" cy="936104"/>
          </a:xfrm>
        </p:spPr>
        <p:txBody>
          <a:bodyPr vert="horz" lIns="91440" tIns="45720" rIns="91440" bIns="45720" rtlCol="0" anchor="ctr">
            <a:normAutofit/>
          </a:bodyPr>
          <a:lstStyle/>
          <a:p>
            <a:r>
              <a:rPr lang="en-US" sz="3400" b="1" dirty="0">
                <a:solidFill>
                  <a:srgbClr val="002060"/>
                </a:solidFill>
                <a:latin typeface="Times New Roman" panose="02020603050405020304" pitchFamily="18" charset="0"/>
                <a:cs typeface="Times New Roman" panose="02020603050405020304" pitchFamily="18" charset="0"/>
              </a:rPr>
              <a:t>Electric Potential</a:t>
            </a:r>
          </a:p>
        </p:txBody>
      </p:sp>
      <p:sp>
        <p:nvSpPr>
          <p:cNvPr id="40963" name="Rectangle 3"/>
          <p:cNvSpPr>
            <a:spLocks noGrp="1" noChangeArrowheads="1"/>
          </p:cNvSpPr>
          <p:nvPr>
            <p:ph type="body" idx="1"/>
          </p:nvPr>
        </p:nvSpPr>
        <p:spPr>
          <a:xfrm>
            <a:off x="422292" y="4078880"/>
            <a:ext cx="3665612" cy="2230440"/>
          </a:xfrm>
        </p:spPr>
        <p:txBody>
          <a:bodyPr>
            <a:normAutofit/>
          </a:bodyPr>
          <a:lstStyle/>
          <a:p>
            <a:pPr marL="0" lvl="0" indent="0">
              <a:spcBef>
                <a:spcPct val="50000"/>
              </a:spcBef>
              <a:buNone/>
            </a:pPr>
            <a:r>
              <a:rPr lang="en-US" sz="2200" dirty="0" smtClean="0">
                <a:solidFill>
                  <a:prstClr val="black"/>
                </a:solidFill>
                <a:latin typeface="Times New Roman" pitchFamily="18" charset="0"/>
                <a:cs typeface="Times New Roman" pitchFamily="18" charset="0"/>
              </a:rPr>
              <a:t>(</a:t>
            </a:r>
            <a:r>
              <a:rPr lang="en-US" sz="2200" dirty="0">
                <a:solidFill>
                  <a:prstClr val="black"/>
                </a:solidFill>
                <a:latin typeface="Times New Roman" pitchFamily="18" charset="0"/>
                <a:cs typeface="Times New Roman" pitchFamily="18" charset="0"/>
              </a:rPr>
              <a:t>b) The small charge similarly has more PE when pushed closer to the charged sphere. In both cases, the increased PE is the result of work input.</a:t>
            </a:r>
          </a:p>
          <a:p>
            <a:pPr>
              <a:buFontTx/>
              <a:buNone/>
            </a:pPr>
            <a:endParaRPr lang="en-US" sz="2000" dirty="0" smtClean="0"/>
          </a:p>
          <a:p>
            <a:pPr>
              <a:buFontTx/>
              <a:buNone/>
            </a:pPr>
            <a:endParaRPr lang="en-US" sz="2000" dirty="0" smtClean="0"/>
          </a:p>
          <a:p>
            <a:pPr>
              <a:buFontTx/>
              <a:buNone/>
            </a:pPr>
            <a:endParaRPr lang="en-US" sz="2000" dirty="0" smtClean="0"/>
          </a:p>
          <a:p>
            <a:pPr>
              <a:buFontTx/>
              <a:buNone/>
            </a:pPr>
            <a:endParaRPr lang="en-US" sz="2000" dirty="0" smtClean="0"/>
          </a:p>
          <a:p>
            <a:pPr>
              <a:buFontTx/>
              <a:buNone/>
            </a:pPr>
            <a:endParaRPr lang="en-US" sz="2000" dirty="0" smtClean="0"/>
          </a:p>
        </p:txBody>
      </p:sp>
      <p:sp>
        <p:nvSpPr>
          <p:cNvPr id="40965" name="Text Box 5"/>
          <p:cNvSpPr txBox="1">
            <a:spLocks noChangeArrowheads="1"/>
          </p:cNvSpPr>
          <p:nvPr/>
        </p:nvSpPr>
        <p:spPr bwMode="auto">
          <a:xfrm>
            <a:off x="422292" y="1772816"/>
            <a:ext cx="3384376" cy="1107996"/>
          </a:xfrm>
          <a:prstGeom prst="rect">
            <a:avLst/>
          </a:prstGeom>
          <a:noFill/>
          <a:ln w="9525">
            <a:noFill/>
            <a:miter lim="800000"/>
            <a:headEnd/>
            <a:tailEnd/>
          </a:ln>
        </p:spPr>
        <p:txBody>
          <a:bodyPr wrap="square">
            <a:spAutoFit/>
          </a:bodyPr>
          <a:lstStyle/>
          <a:p>
            <a:pPr>
              <a:spcBef>
                <a:spcPct val="50000"/>
              </a:spcBef>
            </a:pPr>
            <a:r>
              <a:rPr lang="en-US" sz="2200" dirty="0">
                <a:latin typeface="Times New Roman" pitchFamily="18" charset="0"/>
                <a:cs typeface="Times New Roman" pitchFamily="18" charset="0"/>
              </a:rPr>
              <a:t>(a) The spring has more elastic PE when compressed.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95300" y="274638"/>
            <a:ext cx="8915400" cy="634082"/>
          </a:xfrm>
        </p:spPr>
        <p:txBody>
          <a:bodyPr vert="horz" lIns="91440" tIns="45720" rIns="91440" bIns="45720" rtlCol="0" anchor="ctr">
            <a:normAutofit/>
          </a:bodyPr>
          <a:lstStyle/>
          <a:p>
            <a:r>
              <a:rPr lang="en-US" sz="3200" b="1" dirty="0">
                <a:solidFill>
                  <a:srgbClr val="002060"/>
                </a:solidFill>
                <a:latin typeface="Times New Roman" panose="02020603050405020304" pitchFamily="18" charset="0"/>
                <a:cs typeface="Times New Roman" panose="02020603050405020304" pitchFamily="18" charset="0"/>
              </a:rPr>
              <a:t>Electric Potential</a:t>
            </a:r>
          </a:p>
        </p:txBody>
      </p:sp>
      <p:sp>
        <p:nvSpPr>
          <p:cNvPr id="2052" name="Rectangle 3"/>
          <p:cNvSpPr>
            <a:spLocks noGrp="1" noChangeArrowheads="1"/>
          </p:cNvSpPr>
          <p:nvPr>
            <p:ph type="body" idx="1"/>
          </p:nvPr>
        </p:nvSpPr>
        <p:spPr>
          <a:xfrm>
            <a:off x="344488" y="1124746"/>
            <a:ext cx="8915400" cy="4525963"/>
          </a:xfrm>
        </p:spPr>
        <p:txBody>
          <a:bodyPr>
            <a:normAutofit/>
          </a:bodyPr>
          <a:lstStyle/>
          <a:p>
            <a:pPr>
              <a:buFontTx/>
              <a:buNone/>
            </a:pPr>
            <a:r>
              <a:rPr lang="en-US" sz="2600" b="1" dirty="0" smtClean="0">
                <a:solidFill>
                  <a:srgbClr val="002060"/>
                </a:solidFill>
                <a:latin typeface="Times New Roman" panose="02020603050405020304" pitchFamily="18" charset="0"/>
                <a:cs typeface="Times New Roman" panose="02020603050405020304" pitchFamily="18" charset="0"/>
              </a:rPr>
              <a:t>Electric potential </a:t>
            </a:r>
            <a:r>
              <a:rPr lang="en-US" sz="2600" dirty="0" smtClean="0">
                <a:latin typeface="Times New Roman" panose="02020603050405020304" pitchFamily="18" charset="0"/>
                <a:cs typeface="Times New Roman" panose="02020603050405020304" pitchFamily="18" charset="0"/>
              </a:rPr>
              <a:t>(voltage)</a:t>
            </a:r>
          </a:p>
          <a:p>
            <a:r>
              <a:rPr lang="en-US" sz="2600" dirty="0" smtClean="0">
                <a:latin typeface="Times New Roman" panose="02020603050405020304" pitchFamily="18" charset="0"/>
                <a:cs typeface="Times New Roman" panose="02020603050405020304" pitchFamily="18" charset="0"/>
              </a:rPr>
              <a:t>Electric </a:t>
            </a:r>
            <a:r>
              <a:rPr lang="en-US" sz="2600" dirty="0">
                <a:latin typeface="Times New Roman" panose="02020603050405020304" pitchFamily="18" charset="0"/>
                <a:cs typeface="Times New Roman" panose="02020603050405020304" pitchFamily="18" charset="0"/>
              </a:rPr>
              <a:t>potential energy per </a:t>
            </a:r>
            <a:r>
              <a:rPr lang="en-US" sz="2600" dirty="0" smtClean="0">
                <a:latin typeface="Times New Roman" panose="02020603050405020304" pitchFamily="18" charset="0"/>
                <a:cs typeface="Times New Roman" panose="02020603050405020304" pitchFamily="18" charset="0"/>
              </a:rPr>
              <a:t>unit charge.</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May be called </a:t>
            </a:r>
            <a:r>
              <a:rPr lang="en-US" sz="2600" i="1" dirty="0" smtClean="0">
                <a:latin typeface="Times New Roman" panose="02020603050405020304" pitchFamily="18" charset="0"/>
                <a:cs typeface="Times New Roman" panose="02020603050405020304" pitchFamily="18" charset="0"/>
              </a:rPr>
              <a:t>voltage</a:t>
            </a:r>
            <a:r>
              <a:rPr lang="en-US" sz="2600" dirty="0" smtClean="0">
                <a:latin typeface="Times New Roman" panose="02020603050405020304" pitchFamily="18" charset="0"/>
                <a:cs typeface="Times New Roman" panose="02020603050405020304" pitchFamily="18" charset="0"/>
              </a:rPr>
              <a:t>—potential energy per charge</a:t>
            </a:r>
          </a:p>
          <a:p>
            <a:r>
              <a:rPr lang="en-US" sz="2600" dirty="0" smtClean="0">
                <a:latin typeface="Times New Roman" panose="02020603050405020304" pitchFamily="18" charset="0"/>
                <a:cs typeface="Times New Roman" panose="02020603050405020304" pitchFamily="18" charset="0"/>
              </a:rPr>
              <a:t>In equation form: </a:t>
            </a:r>
          </a:p>
        </p:txBody>
      </p:sp>
      <p:grpSp>
        <p:nvGrpSpPr>
          <p:cNvPr id="2" name="Group 75"/>
          <p:cNvGrpSpPr>
            <a:grpSpLocks/>
          </p:cNvGrpSpPr>
          <p:nvPr/>
        </p:nvGrpSpPr>
        <p:grpSpPr bwMode="auto">
          <a:xfrm>
            <a:off x="704528" y="3789040"/>
            <a:ext cx="7807854" cy="876300"/>
            <a:chOff x="740" y="2924"/>
            <a:chExt cx="4540" cy="552"/>
          </a:xfrm>
        </p:grpSpPr>
        <p:sp>
          <p:nvSpPr>
            <p:cNvPr id="2121" name="Rectangle 2"/>
            <p:cNvSpPr>
              <a:spLocks noChangeArrowheads="1"/>
            </p:cNvSpPr>
            <p:nvPr/>
          </p:nvSpPr>
          <p:spPr bwMode="auto">
            <a:xfrm>
              <a:off x="2642" y="2924"/>
              <a:ext cx="2638" cy="294"/>
            </a:xfrm>
            <a:prstGeom prst="rect">
              <a:avLst/>
            </a:prstGeom>
            <a:noFill/>
            <a:ln w="9525">
              <a:noFill/>
              <a:miter lim="800000"/>
              <a:headEnd/>
              <a:tailEnd/>
            </a:ln>
          </p:spPr>
          <p:txBody>
            <a:bodyPr anchor="ctr"/>
            <a:lstStyle/>
            <a:p>
              <a:pPr eaLnBrk="0" hangingPunct="0"/>
              <a:r>
                <a:rPr lang="en-US" sz="2800" dirty="0">
                  <a:solidFill>
                    <a:schemeClr val="tx2"/>
                  </a:solidFill>
                </a:rPr>
                <a:t>electric potential energy</a:t>
              </a:r>
            </a:p>
          </p:txBody>
        </p:sp>
        <p:sp>
          <p:nvSpPr>
            <p:cNvPr id="2118" name="Rectangle 2"/>
            <p:cNvSpPr>
              <a:spLocks noChangeArrowheads="1"/>
            </p:cNvSpPr>
            <p:nvPr/>
          </p:nvSpPr>
          <p:spPr bwMode="auto">
            <a:xfrm>
              <a:off x="740" y="3021"/>
              <a:ext cx="1980" cy="294"/>
            </a:xfrm>
            <a:prstGeom prst="rect">
              <a:avLst/>
            </a:prstGeom>
            <a:noFill/>
            <a:ln w="9525">
              <a:noFill/>
              <a:miter lim="800000"/>
              <a:headEnd/>
              <a:tailEnd/>
            </a:ln>
          </p:spPr>
          <p:txBody>
            <a:bodyPr anchor="ctr"/>
            <a:lstStyle/>
            <a:p>
              <a:pPr eaLnBrk="0" hangingPunct="0"/>
              <a:r>
                <a:rPr lang="en-US" sz="2800" dirty="0">
                  <a:solidFill>
                    <a:schemeClr val="tx2"/>
                  </a:solidFill>
                </a:rPr>
                <a:t>Electric potential </a:t>
              </a:r>
              <a:r>
                <a:rPr lang="en-US" sz="2800" dirty="0">
                  <a:solidFill>
                    <a:schemeClr val="tx2"/>
                  </a:solidFill>
                  <a:sym typeface="Symbol" pitchFamily="48" charset="2"/>
                </a:rPr>
                <a:t></a:t>
              </a:r>
              <a:endParaRPr lang="en-US" sz="2800" dirty="0">
                <a:solidFill>
                  <a:schemeClr val="tx2"/>
                </a:solidFill>
              </a:endParaRPr>
            </a:p>
          </p:txBody>
        </p:sp>
        <p:sp>
          <p:nvSpPr>
            <p:cNvPr id="2119" name="Rectangle 2"/>
            <p:cNvSpPr>
              <a:spLocks noChangeArrowheads="1"/>
            </p:cNvSpPr>
            <p:nvPr/>
          </p:nvSpPr>
          <p:spPr bwMode="auto">
            <a:xfrm>
              <a:off x="2950" y="3182"/>
              <a:ext cx="1980" cy="294"/>
            </a:xfrm>
            <a:prstGeom prst="rect">
              <a:avLst/>
            </a:prstGeom>
            <a:noFill/>
            <a:ln w="9525">
              <a:noFill/>
              <a:miter lim="800000"/>
              <a:headEnd/>
              <a:tailEnd/>
            </a:ln>
          </p:spPr>
          <p:txBody>
            <a:bodyPr anchor="ctr"/>
            <a:lstStyle/>
            <a:p>
              <a:pPr eaLnBrk="0" hangingPunct="0"/>
              <a:r>
                <a:rPr lang="en-US" sz="2800" dirty="0" smtClean="0">
                  <a:solidFill>
                    <a:schemeClr val="tx2"/>
                  </a:solidFill>
                </a:rPr>
                <a:t>charge</a:t>
              </a:r>
              <a:endParaRPr lang="en-US" sz="2800" dirty="0">
                <a:solidFill>
                  <a:schemeClr val="tx2"/>
                </a:solidFill>
              </a:endParaRPr>
            </a:p>
          </p:txBody>
        </p:sp>
        <p:sp>
          <p:nvSpPr>
            <p:cNvPr id="2120" name="Line 72"/>
            <p:cNvSpPr>
              <a:spLocks noChangeShapeType="1"/>
            </p:cNvSpPr>
            <p:nvPr/>
          </p:nvSpPr>
          <p:spPr bwMode="auto">
            <a:xfrm>
              <a:off x="2686" y="3207"/>
              <a:ext cx="2430" cy="0"/>
            </a:xfrm>
            <a:prstGeom prst="line">
              <a:avLst/>
            </a:prstGeom>
            <a:noFill/>
            <a:ln w="12700">
              <a:solidFill>
                <a:schemeClr val="tx1"/>
              </a:solidFill>
              <a:round/>
              <a:headEnd/>
              <a:tailEnd/>
            </a:ln>
            <a:effectLst/>
          </p:spPr>
          <p:txBody>
            <a:bodyPr wrap="none" anchor="ctr"/>
            <a:lstStyle/>
            <a:p>
              <a:endParaRPr lang="en-US"/>
            </a:p>
          </p:txBody>
        </p:sp>
      </p:grpSp>
      <p:sp>
        <p:nvSpPr>
          <p:cNvPr id="3" name="Rectangle 2"/>
          <p:cNvSpPr/>
          <p:nvPr/>
        </p:nvSpPr>
        <p:spPr>
          <a:xfrm>
            <a:off x="344489" y="5027210"/>
            <a:ext cx="4238661" cy="492443"/>
          </a:xfrm>
          <a:prstGeom prst="rect">
            <a:avLst/>
          </a:prstGeom>
        </p:spPr>
        <p:txBody>
          <a:bodyPr wrap="none">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Unit of measurement: volt,</a:t>
            </a:r>
          </a:p>
        </p:txBody>
      </p:sp>
      <p:grpSp>
        <p:nvGrpSpPr>
          <p:cNvPr id="11" name="Group 12"/>
          <p:cNvGrpSpPr>
            <a:grpSpLocks/>
          </p:cNvGrpSpPr>
          <p:nvPr/>
        </p:nvGrpSpPr>
        <p:grpSpPr bwMode="auto">
          <a:xfrm>
            <a:off x="4109715" y="5591888"/>
            <a:ext cx="3233208" cy="830262"/>
            <a:chOff x="3151" y="1085"/>
            <a:chExt cx="1880" cy="523"/>
          </a:xfrm>
        </p:grpSpPr>
        <p:sp>
          <p:nvSpPr>
            <p:cNvPr id="12" name="Rectangle 2"/>
            <p:cNvSpPr>
              <a:spLocks noChangeArrowheads="1"/>
            </p:cNvSpPr>
            <p:nvPr/>
          </p:nvSpPr>
          <p:spPr bwMode="auto">
            <a:xfrm>
              <a:off x="3151" y="1165"/>
              <a:ext cx="945" cy="294"/>
            </a:xfrm>
            <a:prstGeom prst="rect">
              <a:avLst/>
            </a:prstGeom>
            <a:noFill/>
            <a:ln w="9525">
              <a:noFill/>
              <a:miter lim="800000"/>
              <a:headEnd/>
              <a:tailEnd/>
            </a:ln>
          </p:spPr>
          <p:txBody>
            <a:bodyPr anchor="ctr"/>
            <a:lstStyle/>
            <a:p>
              <a:pPr eaLnBrk="0" hangingPunct="0"/>
              <a:r>
                <a:rPr lang="en-US" sz="2800">
                  <a:solidFill>
                    <a:schemeClr val="tx2"/>
                  </a:solidFill>
                </a:rPr>
                <a:t>1 volt </a:t>
              </a:r>
              <a:r>
                <a:rPr lang="en-US" sz="2800">
                  <a:solidFill>
                    <a:schemeClr val="tx2"/>
                  </a:solidFill>
                  <a:sym typeface="Symbol" pitchFamily="48" charset="2"/>
                </a:rPr>
                <a:t></a:t>
              </a:r>
              <a:endParaRPr lang="en-US" sz="2800">
                <a:solidFill>
                  <a:schemeClr val="tx2"/>
                </a:solidFill>
              </a:endParaRPr>
            </a:p>
          </p:txBody>
        </p:sp>
        <p:sp>
          <p:nvSpPr>
            <p:cNvPr id="13" name="Rectangle 2"/>
            <p:cNvSpPr>
              <a:spLocks noChangeArrowheads="1"/>
            </p:cNvSpPr>
            <p:nvPr/>
          </p:nvSpPr>
          <p:spPr bwMode="auto">
            <a:xfrm>
              <a:off x="3867" y="1314"/>
              <a:ext cx="1164" cy="294"/>
            </a:xfrm>
            <a:prstGeom prst="rect">
              <a:avLst/>
            </a:prstGeom>
            <a:noFill/>
            <a:ln w="9525">
              <a:noFill/>
              <a:miter lim="800000"/>
              <a:headEnd/>
              <a:tailEnd/>
            </a:ln>
          </p:spPr>
          <p:txBody>
            <a:bodyPr anchor="ctr"/>
            <a:lstStyle/>
            <a:p>
              <a:pPr eaLnBrk="0" hangingPunct="0"/>
              <a:r>
                <a:rPr lang="en-US" sz="2800">
                  <a:solidFill>
                    <a:schemeClr val="tx2"/>
                  </a:solidFill>
                </a:rPr>
                <a:t>1 coulomb</a:t>
              </a:r>
            </a:p>
          </p:txBody>
        </p:sp>
        <p:sp>
          <p:nvSpPr>
            <p:cNvPr id="14" name="Rectangle 2"/>
            <p:cNvSpPr>
              <a:spLocks noChangeArrowheads="1"/>
            </p:cNvSpPr>
            <p:nvPr/>
          </p:nvSpPr>
          <p:spPr bwMode="auto">
            <a:xfrm>
              <a:off x="4064" y="1085"/>
              <a:ext cx="945" cy="294"/>
            </a:xfrm>
            <a:prstGeom prst="rect">
              <a:avLst/>
            </a:prstGeom>
            <a:noFill/>
            <a:ln w="9525">
              <a:noFill/>
              <a:miter lim="800000"/>
              <a:headEnd/>
              <a:tailEnd/>
            </a:ln>
          </p:spPr>
          <p:txBody>
            <a:bodyPr anchor="ctr"/>
            <a:lstStyle/>
            <a:p>
              <a:pPr eaLnBrk="0" hangingPunct="0"/>
              <a:r>
                <a:rPr lang="en-US" sz="2800">
                  <a:solidFill>
                    <a:schemeClr val="tx2"/>
                  </a:solidFill>
                </a:rPr>
                <a:t>1 joule</a:t>
              </a:r>
            </a:p>
          </p:txBody>
        </p:sp>
        <p:sp>
          <p:nvSpPr>
            <p:cNvPr id="15" name="Line 11"/>
            <p:cNvSpPr>
              <a:spLocks noChangeShapeType="1"/>
            </p:cNvSpPr>
            <p:nvPr/>
          </p:nvSpPr>
          <p:spPr bwMode="auto">
            <a:xfrm>
              <a:off x="3978" y="1357"/>
              <a:ext cx="976" cy="0"/>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95300" y="92077"/>
            <a:ext cx="8915400" cy="600621"/>
          </a:xfrm>
        </p:spPr>
        <p:txBody>
          <a:bodyPr vert="horz" lIns="91440" tIns="45720" rIns="91440" bIns="45720" rtlCol="0" anchor="ctr">
            <a:normAutofit/>
          </a:bodyPr>
          <a:lstStyle/>
          <a:p>
            <a:r>
              <a:rPr lang="en-US" sz="3200" b="1" dirty="0">
                <a:solidFill>
                  <a:srgbClr val="002060"/>
                </a:solidFill>
                <a:latin typeface="Times New Roman" panose="02020603050405020304" pitchFamily="18" charset="0"/>
                <a:cs typeface="Times New Roman" panose="02020603050405020304" pitchFamily="18" charset="0"/>
              </a:rPr>
              <a:t>Electric Potential</a:t>
            </a:r>
          </a:p>
        </p:txBody>
      </p:sp>
      <p:sp>
        <p:nvSpPr>
          <p:cNvPr id="3076" name="Rectangle 3"/>
          <p:cNvSpPr>
            <a:spLocks noGrp="1" noChangeArrowheads="1"/>
          </p:cNvSpPr>
          <p:nvPr>
            <p:ph type="body" idx="1"/>
          </p:nvPr>
        </p:nvSpPr>
        <p:spPr>
          <a:xfrm>
            <a:off x="492216" y="777331"/>
            <a:ext cx="8867246" cy="5387975"/>
          </a:xfrm>
        </p:spPr>
        <p:txBody>
          <a:bodyPr/>
          <a:lstStyle/>
          <a:p>
            <a:pPr>
              <a:lnSpc>
                <a:spcPct val="90000"/>
              </a:lnSpc>
              <a:buFontTx/>
              <a:buNone/>
            </a:pPr>
            <a:r>
              <a:rPr lang="en-US" sz="2700" b="1" dirty="0" smtClean="0">
                <a:solidFill>
                  <a:srgbClr val="002060"/>
                </a:solidFill>
                <a:latin typeface="Times New Roman" panose="02020603050405020304" pitchFamily="18" charset="0"/>
                <a:cs typeface="Times New Roman" panose="02020603050405020304" pitchFamily="18" charset="0"/>
              </a:rPr>
              <a:t>Electric potential </a:t>
            </a:r>
            <a:r>
              <a:rPr lang="en-US" dirty="0" smtClean="0">
                <a:latin typeface="Times New Roman" panose="02020603050405020304" pitchFamily="18" charset="0"/>
                <a:cs typeface="Times New Roman" panose="02020603050405020304" pitchFamily="18" charset="0"/>
              </a:rPr>
              <a:t>(voltage)</a:t>
            </a:r>
            <a:endParaRPr lang="en-US" sz="1200" dirty="0" smtClean="0">
              <a:latin typeface="Times New Roman" panose="02020603050405020304" pitchFamily="18" charset="0"/>
              <a:cs typeface="Times New Roman" panose="02020603050405020304" pitchFamily="18" charset="0"/>
            </a:endParaRPr>
          </a:p>
          <a:p>
            <a:pPr>
              <a:lnSpc>
                <a:spcPct val="90000"/>
              </a:lnSpc>
              <a:buFontTx/>
              <a:buNone/>
            </a:pPr>
            <a:r>
              <a:rPr lang="en-US" sz="2800" dirty="0" smtClean="0">
                <a:latin typeface="Times New Roman" panose="02020603050405020304" pitchFamily="18" charset="0"/>
                <a:cs typeface="Times New Roman" panose="02020603050405020304" pitchFamily="18" charset="0"/>
              </a:rPr>
              <a:t>	Example:</a:t>
            </a:r>
          </a:p>
          <a:p>
            <a:pPr lvl="1">
              <a:lnSpc>
                <a:spcPct val="90000"/>
              </a:lnSpc>
              <a:buFontTx/>
              <a:buChar char="•"/>
            </a:pPr>
            <a:r>
              <a:rPr lang="en-US" sz="2400" dirty="0" smtClean="0">
                <a:latin typeface="Times New Roman" panose="02020603050405020304" pitchFamily="18" charset="0"/>
                <a:cs typeface="Times New Roman" panose="02020603050405020304" pitchFamily="18" charset="0"/>
              </a:rPr>
              <a:t>Twice the charge in same location has twice the electric potential energy but the same electric potential.</a:t>
            </a:r>
          </a:p>
          <a:p>
            <a:pPr lvl="1">
              <a:lnSpc>
                <a:spcPct val="90000"/>
              </a:lnSpc>
              <a:buFontTx/>
              <a:buNone/>
            </a:pP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a:p>
            <a:pPr lvl="1">
              <a:lnSpc>
                <a:spcPct val="90000"/>
              </a:lnSpc>
              <a:buFontTx/>
              <a:buNone/>
            </a:pP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a:p>
            <a:pPr lvl="1">
              <a:lnSpc>
                <a:spcPct val="90000"/>
              </a:lnSpc>
              <a:buFontTx/>
              <a:buNone/>
            </a:pPr>
            <a:endParaRPr lang="en-US" sz="1200" dirty="0" smtClean="0">
              <a:latin typeface="Times New Roman" panose="02020603050405020304" pitchFamily="18" charset="0"/>
              <a:cs typeface="Times New Roman" panose="02020603050405020304" pitchFamily="18" charset="0"/>
            </a:endParaRPr>
          </a:p>
          <a:p>
            <a:pPr lvl="1">
              <a:lnSpc>
                <a:spcPct val="90000"/>
              </a:lnSpc>
              <a:buFontTx/>
              <a:buChar char="•"/>
            </a:pPr>
            <a:endParaRPr lang="en-US" sz="2400" dirty="0" smtClean="0">
              <a:latin typeface="Times New Roman" panose="02020603050405020304" pitchFamily="18" charset="0"/>
              <a:cs typeface="Times New Roman" panose="02020603050405020304" pitchFamily="18" charset="0"/>
            </a:endParaRPr>
          </a:p>
          <a:p>
            <a:pPr lvl="1">
              <a:lnSpc>
                <a:spcPct val="90000"/>
              </a:lnSpc>
              <a:buFontTx/>
              <a:buChar char="•"/>
            </a:pPr>
            <a:r>
              <a:rPr lang="en-US" sz="2400" dirty="0" smtClean="0">
                <a:latin typeface="Times New Roman" panose="02020603050405020304" pitchFamily="18" charset="0"/>
                <a:cs typeface="Times New Roman" panose="02020603050405020304" pitchFamily="18" charset="0"/>
              </a:rPr>
              <a:t>3 times the charge in same location has 3 times the electric potential energy; </a:t>
            </a:r>
            <a:r>
              <a:rPr lang="en-US" sz="2400" i="1" dirty="0" smtClean="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but the same electric potential (2 </a:t>
            </a:r>
            <a:r>
              <a:rPr lang="en-US" sz="2400" i="1" dirty="0" smtClean="0">
                <a:latin typeface="Times New Roman" panose="02020603050405020304" pitchFamily="18" charset="0"/>
                <a:cs typeface="Times New Roman" panose="02020603050405020304" pitchFamily="18" charset="0"/>
              </a:rPr>
              <a:t>U</a:t>
            </a:r>
            <a:r>
              <a:rPr lang="en-US" sz="2400" dirty="0" smtClean="0">
                <a:latin typeface="Times New Roman" panose="02020603050405020304" pitchFamily="18" charset="0"/>
                <a:cs typeface="Times New Roman" panose="02020603050405020304" pitchFamily="18" charset="0"/>
              </a:rPr>
              <a:t>/2 </a:t>
            </a:r>
            <a:r>
              <a:rPr lang="en-US" sz="2400" i="1" dirty="0" smtClean="0">
                <a:latin typeface="Times New Roman" panose="02020603050405020304" pitchFamily="18" charset="0"/>
                <a:cs typeface="Times New Roman" panose="02020603050405020304" pitchFamily="18" charset="0"/>
              </a:rPr>
              <a:t>q</a:t>
            </a:r>
            <a:r>
              <a:rPr lang="en-US" sz="2400" dirty="0" smtClean="0">
                <a:latin typeface="Times New Roman" panose="02020603050405020304" pitchFamily="18" charset="0"/>
                <a:cs typeface="Times New Roman" panose="02020603050405020304" pitchFamily="18" charset="0"/>
              </a:rPr>
              <a:t> = </a:t>
            </a:r>
          </a:p>
          <a:p>
            <a:pPr marL="457200" lvl="1" indent="0">
              <a:lnSpc>
                <a:spcPct val="9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3 </a:t>
            </a:r>
            <a:r>
              <a:rPr lang="en-US" sz="2400" i="1" dirty="0" smtClean="0">
                <a:latin typeface="Times New Roman" panose="02020603050405020304" pitchFamily="18" charset="0"/>
                <a:cs typeface="Times New Roman" panose="02020603050405020304" pitchFamily="18" charset="0"/>
              </a:rPr>
              <a:t>U</a:t>
            </a:r>
            <a:r>
              <a:rPr lang="en-US" sz="2400" dirty="0" smtClean="0">
                <a:latin typeface="Times New Roman" panose="02020603050405020304" pitchFamily="18" charset="0"/>
                <a:cs typeface="Times New Roman" panose="02020603050405020304" pitchFamily="18" charset="0"/>
              </a:rPr>
              <a:t>/3 </a:t>
            </a:r>
            <a:r>
              <a:rPr lang="en-US" sz="2400" i="1" dirty="0" smtClean="0">
                <a:latin typeface="Times New Roman" panose="02020603050405020304" pitchFamily="18" charset="0"/>
                <a:cs typeface="Times New Roman" panose="02020603050405020304" pitchFamily="18" charset="0"/>
              </a:rPr>
              <a:t>q</a:t>
            </a:r>
            <a:r>
              <a:rPr lang="en-US" sz="2400" dirty="0" smtClean="0">
                <a:latin typeface="Times New Roman" panose="02020603050405020304" pitchFamily="18" charset="0"/>
                <a:cs typeface="Times New Roman" panose="02020603050405020304" pitchFamily="18" charset="0"/>
              </a:rPr>
              <a:t> = </a:t>
            </a:r>
            <a:r>
              <a:rPr lang="en-US" sz="2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a:t>
            </a:r>
          </a:p>
        </p:txBody>
      </p:sp>
      <p:pic>
        <p:nvPicPr>
          <p:cNvPr id="3085" name="Picture 13" descr="22_25_Figure"/>
          <p:cNvPicPr>
            <a:picLocks noChangeAspect="1" noChangeArrowheads="1"/>
          </p:cNvPicPr>
          <p:nvPr/>
        </p:nvPicPr>
        <p:blipFill>
          <a:blip r:embed="rId2" cstate="print"/>
          <a:srcRect b="2773"/>
          <a:stretch>
            <a:fillRect/>
          </a:stretch>
        </p:blipFill>
        <p:spPr bwMode="auto">
          <a:xfrm>
            <a:off x="3656857" y="2852936"/>
            <a:ext cx="2066594" cy="15238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95300" y="990600"/>
            <a:ext cx="8915400" cy="2133600"/>
          </a:xfrm>
        </p:spPr>
        <p:txBody>
          <a:bodyPr/>
          <a:lstStyle/>
          <a:p>
            <a:pPr algn="l"/>
            <a:r>
              <a:rPr lang="en-US" sz="2400" smtClean="0"/>
              <a:t>Electric potential energy is measured in joules. Electric potential, on the other hand (electric potential energy per charge), is measured</a:t>
            </a:r>
          </a:p>
        </p:txBody>
      </p:sp>
      <p:sp>
        <p:nvSpPr>
          <p:cNvPr id="43011" name="Rectangle 3"/>
          <p:cNvSpPr>
            <a:spLocks noGrp="1" noChangeArrowheads="1"/>
          </p:cNvSpPr>
          <p:nvPr>
            <p:ph type="body" idx="1"/>
          </p:nvPr>
        </p:nvSpPr>
        <p:spPr>
          <a:xfrm>
            <a:off x="495300" y="3276600"/>
            <a:ext cx="8915400" cy="3581400"/>
          </a:xfrm>
        </p:spPr>
        <p:txBody>
          <a:bodyPr/>
          <a:lstStyle/>
          <a:p>
            <a:pPr marL="609600" indent="-609600">
              <a:buFontTx/>
              <a:buNone/>
            </a:pPr>
            <a:r>
              <a:rPr lang="en-US" sz="2000" b="1" smtClean="0"/>
              <a:t>A.	in volts.</a:t>
            </a:r>
            <a:endParaRPr lang="en-US" sz="2000" smtClean="0">
              <a:ea typeface="Batang" pitchFamily="18" charset="-127"/>
            </a:endParaRPr>
          </a:p>
          <a:p>
            <a:pPr marL="609600" indent="-609600">
              <a:buFontTx/>
              <a:buAutoNum type="alphaUcPeriod" startAt="2"/>
            </a:pPr>
            <a:r>
              <a:rPr lang="en-US" sz="2000" smtClean="0"/>
              <a:t>in watts.</a:t>
            </a:r>
            <a:r>
              <a:rPr lang="en-US" sz="2000" b="1" smtClean="0">
                <a:ea typeface="Batang" pitchFamily="18" charset="-127"/>
              </a:rPr>
              <a:t> </a:t>
            </a:r>
          </a:p>
          <a:p>
            <a:pPr marL="609600" indent="-609600">
              <a:buFontTx/>
              <a:buAutoNum type="alphaUcPeriod" startAt="2"/>
            </a:pPr>
            <a:r>
              <a:rPr lang="en-US" sz="2000" smtClean="0"/>
              <a:t>in amperes.</a:t>
            </a:r>
            <a:endParaRPr lang="en-US" sz="2000" smtClean="0">
              <a:ea typeface="Batang" pitchFamily="18" charset="-127"/>
            </a:endParaRPr>
          </a:p>
          <a:p>
            <a:pPr marL="609600" indent="-609600">
              <a:buFontTx/>
              <a:buAutoNum type="alphaUcPeriod" startAt="4"/>
            </a:pPr>
            <a:r>
              <a:rPr lang="en-US" sz="2000" smtClean="0"/>
              <a:t>also in joules.</a:t>
            </a:r>
          </a:p>
          <a:p>
            <a:pPr marL="609600" indent="-609600">
              <a:buFontTx/>
              <a:buNone/>
            </a:pPr>
            <a:endParaRPr lang="en-US" sz="2000" smtClean="0"/>
          </a:p>
        </p:txBody>
      </p:sp>
      <p:sp>
        <p:nvSpPr>
          <p:cNvPr id="43012" name="Rectangle 4"/>
          <p:cNvSpPr>
            <a:spLocks noChangeArrowheads="1"/>
          </p:cNvSpPr>
          <p:nvPr/>
        </p:nvSpPr>
        <p:spPr bwMode="auto">
          <a:xfrm>
            <a:off x="0" y="0"/>
            <a:ext cx="9906000" cy="762000"/>
          </a:xfrm>
          <a:prstGeom prst="rect">
            <a:avLst/>
          </a:prstGeom>
          <a:solidFill>
            <a:srgbClr val="3B79AC"/>
          </a:solidFill>
          <a:ln w="9525">
            <a:noFill/>
            <a:miter lim="800000"/>
            <a:headEnd/>
            <a:tailEnd/>
          </a:ln>
        </p:spPr>
        <p:txBody>
          <a:bodyPr wrap="none" anchor="ctr"/>
          <a:lstStyle/>
          <a:p>
            <a:pPr algn="ctr"/>
            <a:r>
              <a:rPr lang="en-US" sz="2400" b="1">
                <a:solidFill>
                  <a:schemeClr val="bg1"/>
                </a:solidFill>
                <a:cs typeface="Arial" charset="0"/>
              </a:rPr>
              <a:t>Electric Potential</a:t>
            </a:r>
          </a:p>
          <a:p>
            <a:pPr algn="ctr"/>
            <a:r>
              <a:rPr lang="en-US" sz="2400" b="1">
                <a:solidFill>
                  <a:schemeClr val="bg1"/>
                </a:solidFill>
                <a:cs typeface="Arial" charset="0"/>
              </a:rPr>
              <a:t>CHECK YOUR ANSWER</a:t>
            </a:r>
            <a:endParaRPr lang="en-US" sz="2400" b="1" i="1">
              <a:solidFill>
                <a:schemeClr val="folHlink"/>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03620" name="Picture 4" descr="15_2 conductins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67" y="145132"/>
            <a:ext cx="80518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88252" y="5805264"/>
            <a:ext cx="9361040" cy="837152"/>
          </a:xfrm>
          <a:prstGeom prst="rect">
            <a:avLst/>
          </a:prstGeom>
        </p:spPr>
        <p:txBody>
          <a:bodyPr wrap="square">
            <a:spAutoFit/>
          </a:bodyPr>
          <a:lstStyle/>
          <a:p>
            <a:pPr marL="342900" marR="0" lvl="0" indent="-342900" defTabSz="914400" eaLnBrk="0" fontAlgn="base" latinLnBrk="0" hangingPunct="0">
              <a:lnSpc>
                <a:spcPct val="100000"/>
              </a:lnSpc>
              <a:spcBef>
                <a:spcPct val="20000"/>
              </a:spcBef>
              <a:spcAft>
                <a:spcPct val="0"/>
              </a:spcAft>
              <a:buClr>
                <a:schemeClr val="tx1"/>
              </a:buClr>
              <a:buSzPct val="100000"/>
              <a:buFont typeface="Arial" pitchFamily="34" charset="0"/>
              <a:buChar char="•"/>
              <a:tabLst/>
              <a:defRPr/>
            </a:pPr>
            <a:r>
              <a:rPr kumimoji="0" lang="en-US" sz="2200" b="0"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An </a:t>
            </a:r>
            <a:r>
              <a:rPr kumimoji="0" lang="en-US" sz="2200" b="1"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electrical conductor</a:t>
            </a:r>
            <a:r>
              <a:rPr kumimoji="0" lang="en-US" sz="2200" b="0"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 is a material in which charges can move freely.</a:t>
            </a:r>
          </a:p>
          <a:p>
            <a:pPr marL="342900" marR="0" lvl="0" indent="-342900" defTabSz="914400" eaLnBrk="0" fontAlgn="base" latinLnBrk="0" hangingPunct="0">
              <a:lnSpc>
                <a:spcPct val="100000"/>
              </a:lnSpc>
              <a:spcBef>
                <a:spcPct val="20000"/>
              </a:spcBef>
              <a:spcAft>
                <a:spcPct val="0"/>
              </a:spcAft>
              <a:buClr>
                <a:schemeClr val="tx1"/>
              </a:buClr>
              <a:buSzPct val="100000"/>
              <a:buFont typeface="Arial" pitchFamily="34" charset="0"/>
              <a:buChar char="•"/>
              <a:tabLst/>
              <a:defRPr/>
            </a:pPr>
            <a:r>
              <a:rPr kumimoji="0" lang="en-US" sz="2200" b="0"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An </a:t>
            </a:r>
            <a:r>
              <a:rPr kumimoji="0" lang="en-US" sz="2200" b="1"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electrical insulator</a:t>
            </a:r>
            <a:r>
              <a:rPr kumimoji="0" lang="en-US" sz="2200" b="0" i="0" u="none" strike="noStrike" kern="0" cap="none" spc="0" normalizeH="0" baseline="0" noProof="0" dirty="0" smtClean="0">
                <a:ln>
                  <a:noFill/>
                </a:ln>
                <a:solidFill>
                  <a:schemeClr val="accent6"/>
                </a:solidFill>
                <a:effectLst/>
                <a:uLnTx/>
                <a:uFillTx/>
                <a:latin typeface="Times New Roman" pitchFamily="18" charset="0"/>
                <a:cs typeface="Times New Roman" pitchFamily="18" charset="0"/>
              </a:rPr>
              <a:t> is a material in which charges cannot move freely.</a:t>
            </a:r>
            <a:endParaRPr kumimoji="0" lang="en-US" sz="2200" b="0" i="0" u="none" strike="noStrike" kern="0" cap="none" spc="0" normalizeH="0" baseline="0" noProof="0" dirty="0">
              <a:ln>
                <a:noFill/>
              </a:ln>
              <a:solidFill>
                <a:schemeClr val="accent6"/>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869359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22_27_Figure"/>
          <p:cNvPicPr>
            <a:picLocks noChangeAspect="1" noChangeArrowheads="1"/>
          </p:cNvPicPr>
          <p:nvPr/>
        </p:nvPicPr>
        <p:blipFill>
          <a:blip r:embed="rId2" cstate="print"/>
          <a:srcRect b="2411"/>
          <a:stretch>
            <a:fillRect/>
          </a:stretch>
        </p:blipFill>
        <p:spPr bwMode="auto">
          <a:xfrm>
            <a:off x="6323676" y="1404941"/>
            <a:ext cx="3425825" cy="4213225"/>
          </a:xfrm>
          <a:prstGeom prst="rect">
            <a:avLst/>
          </a:prstGeom>
          <a:noFill/>
        </p:spPr>
      </p:pic>
      <p:sp>
        <p:nvSpPr>
          <p:cNvPr id="45058" name="Rectangle 2"/>
          <p:cNvSpPr>
            <a:spLocks noGrp="1" noChangeArrowheads="1"/>
          </p:cNvSpPr>
          <p:nvPr>
            <p:ph type="title" idx="4294967295"/>
          </p:nvPr>
        </p:nvSpPr>
        <p:spPr>
          <a:xfrm>
            <a:off x="0" y="0"/>
            <a:ext cx="9906000" cy="1009650"/>
          </a:xfrm>
        </p:spPr>
        <p:txBody>
          <a:bodyPr vert="horz" lIns="91440" tIns="45720" rIns="91440" bIns="45720" rtlCol="0" anchor="ctr">
            <a:normAutofit/>
          </a:bodyPr>
          <a:lstStyle/>
          <a:p>
            <a:r>
              <a:rPr lang="en-US" sz="3200" b="1">
                <a:solidFill>
                  <a:srgbClr val="002060"/>
                </a:solidFill>
                <a:latin typeface="Times New Roman" panose="02020603050405020304" pitchFamily="18" charset="0"/>
                <a:cs typeface="Times New Roman" panose="02020603050405020304" pitchFamily="18" charset="0"/>
              </a:rPr>
              <a:t>Electric Energy Storage</a:t>
            </a:r>
          </a:p>
        </p:txBody>
      </p:sp>
      <p:sp>
        <p:nvSpPr>
          <p:cNvPr id="45059" name="Rectangle 3"/>
          <p:cNvSpPr>
            <a:spLocks noGrp="1" noChangeArrowheads="1"/>
          </p:cNvSpPr>
          <p:nvPr>
            <p:ph type="body" idx="4294967295"/>
          </p:nvPr>
        </p:nvSpPr>
        <p:spPr>
          <a:xfrm>
            <a:off x="249372" y="1004888"/>
            <a:ext cx="6222206" cy="5624512"/>
          </a:xfrm>
        </p:spPr>
        <p:txBody>
          <a:bodyPr>
            <a:normAutofit/>
          </a:bodyPr>
          <a:lstStyle/>
          <a:p>
            <a:pPr eaLnBrk="1" hangingPunct="1">
              <a:lnSpc>
                <a:spcPct val="130000"/>
              </a:lnSpc>
            </a:pPr>
            <a:r>
              <a:rPr lang="en-US" sz="2700" dirty="0" smtClean="0">
                <a:latin typeface="Times New Roman" pitchFamily="18" charset="0"/>
                <a:cs typeface="Times New Roman" pitchFamily="18" charset="0"/>
              </a:rPr>
              <a:t>Electrical energy can be stored in a common device called a </a:t>
            </a:r>
            <a:r>
              <a:rPr lang="en-US" sz="2700" b="1" dirty="0" smtClean="0">
                <a:latin typeface="Times New Roman" pitchFamily="18" charset="0"/>
                <a:cs typeface="Times New Roman" pitchFamily="18" charset="0"/>
              </a:rPr>
              <a:t>capacitor.</a:t>
            </a:r>
          </a:p>
          <a:p>
            <a:pPr>
              <a:lnSpc>
                <a:spcPct val="130000"/>
              </a:lnSpc>
            </a:pPr>
            <a:r>
              <a:rPr lang="en-US" sz="2700" dirty="0" smtClean="0">
                <a:latin typeface="Times New Roman" pitchFamily="18" charset="0"/>
                <a:cs typeface="Times New Roman" pitchFamily="18" charset="0"/>
              </a:rPr>
              <a:t>The simplest capacitor is a pair of conducting plates separated by a small distance, but not touching each other. </a:t>
            </a:r>
          </a:p>
          <a:p>
            <a:pPr>
              <a:lnSpc>
                <a:spcPct val="130000"/>
              </a:lnSpc>
            </a:pPr>
            <a:r>
              <a:rPr lang="en-US" sz="2700" dirty="0" smtClean="0">
                <a:latin typeface="Times New Roman" pitchFamily="18" charset="0"/>
                <a:cs typeface="Times New Roman" pitchFamily="18" charset="0"/>
              </a:rPr>
              <a:t>When the plates are connected to a charging device, such as the battery, electrons are transferred from one plate to the other.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906000" cy="1009650"/>
          </a:xfrm>
        </p:spPr>
        <p:txBody>
          <a:bodyPr vert="horz" lIns="91440" tIns="45720" rIns="91440" bIns="45720" rtlCol="0" anchor="ctr">
            <a:normAutofit/>
          </a:bodyPr>
          <a:lstStyle/>
          <a:p>
            <a:r>
              <a:rPr lang="en-US" sz="3200" b="1">
                <a:solidFill>
                  <a:srgbClr val="002060"/>
                </a:solidFill>
                <a:latin typeface="Times New Roman" panose="02020603050405020304" pitchFamily="18" charset="0"/>
                <a:cs typeface="Times New Roman" panose="02020603050405020304" pitchFamily="18" charset="0"/>
              </a:rPr>
              <a:t>Electric Energy Storage</a:t>
            </a:r>
          </a:p>
        </p:txBody>
      </p:sp>
      <p:sp>
        <p:nvSpPr>
          <p:cNvPr id="78851" name="Rectangle 3"/>
          <p:cNvSpPr>
            <a:spLocks noGrp="1" noChangeArrowheads="1"/>
          </p:cNvSpPr>
          <p:nvPr>
            <p:ph type="body" idx="4294967295"/>
          </p:nvPr>
        </p:nvSpPr>
        <p:spPr>
          <a:xfrm>
            <a:off x="249372" y="852488"/>
            <a:ext cx="9235281" cy="5624512"/>
          </a:xfrm>
        </p:spPr>
        <p:txBody>
          <a:bodyPr vert="horz" lIns="91440" tIns="45720" rIns="91440" bIns="45720" rtlCol="0">
            <a:normAutofit/>
          </a:bodyPr>
          <a:lstStyle/>
          <a:p>
            <a:pPr>
              <a:lnSpc>
                <a:spcPct val="130000"/>
              </a:lnSpc>
            </a:pPr>
            <a:r>
              <a:rPr lang="en-US" sz="2700" dirty="0">
                <a:latin typeface="Times New Roman" pitchFamily="18" charset="0"/>
                <a:cs typeface="Times New Roman" pitchFamily="18" charset="0"/>
              </a:rPr>
              <a:t>This occurs as the positive battery terminal pulls electrons from the plate connected to it.</a:t>
            </a:r>
          </a:p>
          <a:p>
            <a:pPr>
              <a:lnSpc>
                <a:spcPct val="130000"/>
              </a:lnSpc>
            </a:pPr>
            <a:r>
              <a:rPr lang="en-US" sz="2700" dirty="0">
                <a:latin typeface="Times New Roman" pitchFamily="18" charset="0"/>
                <a:cs typeface="Times New Roman" pitchFamily="18" charset="0"/>
              </a:rPr>
              <a:t>These electrons, in effect, are pumped through the battery and through the negative terminal to the opposite plate.</a:t>
            </a:r>
          </a:p>
          <a:p>
            <a:pPr>
              <a:lnSpc>
                <a:spcPct val="130000"/>
              </a:lnSpc>
            </a:pPr>
            <a:r>
              <a:rPr lang="en-US" sz="2700" dirty="0">
                <a:latin typeface="Times New Roman" pitchFamily="18" charset="0"/>
                <a:cs typeface="Times New Roman" pitchFamily="18" charset="0"/>
              </a:rPr>
              <a:t>The capacitor plates then have equal and opposite charges:</a:t>
            </a:r>
          </a:p>
          <a:p>
            <a:pPr lvl="1"/>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positive</a:t>
            </a:r>
            <a:r>
              <a:rPr lang="en-US" sz="2600" dirty="0">
                <a:latin typeface="Times New Roman" pitchFamily="18" charset="0"/>
                <a:cs typeface="Times New Roman" pitchFamily="18" charset="0"/>
              </a:rPr>
              <a:t> plate connected to the </a:t>
            </a:r>
            <a:r>
              <a:rPr lang="en-US" sz="2600" b="1" dirty="0">
                <a:latin typeface="Times New Roman" pitchFamily="18" charset="0"/>
                <a:cs typeface="Times New Roman" pitchFamily="18" charset="0"/>
              </a:rPr>
              <a:t>positive</a:t>
            </a:r>
            <a:r>
              <a:rPr lang="en-US" sz="2600" dirty="0">
                <a:latin typeface="Times New Roman" pitchFamily="18" charset="0"/>
                <a:cs typeface="Times New Roman" pitchFamily="18" charset="0"/>
              </a:rPr>
              <a:t> battery terminal, and</a:t>
            </a:r>
          </a:p>
          <a:p>
            <a:pPr lvl="1"/>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negative</a:t>
            </a:r>
            <a:r>
              <a:rPr lang="en-US" sz="2600" dirty="0">
                <a:latin typeface="Times New Roman" pitchFamily="18" charset="0"/>
                <a:cs typeface="Times New Roman" pitchFamily="18" charset="0"/>
              </a:rPr>
              <a:t> plate connected to the </a:t>
            </a:r>
            <a:r>
              <a:rPr lang="en-US" sz="2600" b="1" dirty="0">
                <a:latin typeface="Times New Roman" pitchFamily="18" charset="0"/>
                <a:cs typeface="Times New Roman" pitchFamily="18" charset="0"/>
              </a:rPr>
              <a:t>negative</a:t>
            </a:r>
            <a:r>
              <a:rPr lang="en-US" sz="2600" dirty="0">
                <a:latin typeface="Times New Roman" pitchFamily="18" charset="0"/>
                <a:cs typeface="Times New Roman" pitchFamily="18" charset="0"/>
              </a:rPr>
              <a:t> terminal.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95300" y="332656"/>
            <a:ext cx="8915400" cy="584775"/>
          </a:xfrm>
        </p:spPr>
        <p:txBody>
          <a:bodyPr wrap="square" anchor="b" anchorCtr="0">
            <a:spAutoFit/>
          </a:bodyPr>
          <a:lstStyle/>
          <a:p>
            <a:pPr rtl="0">
              <a:spcBef>
                <a:spcPct val="20000"/>
              </a:spcBef>
            </a:pPr>
            <a:r>
              <a:rPr lang="en-US" sz="3200" b="1" kern="1200" dirty="0">
                <a:solidFill>
                  <a:srgbClr val="376092"/>
                </a:solidFill>
                <a:latin typeface="Times" pitchFamily="18" charset="0"/>
                <a:ea typeface="+mn-ea"/>
                <a:cs typeface="Times" pitchFamily="18" charset="0"/>
              </a:rPr>
              <a:t>Electric Energy Storage</a:t>
            </a:r>
          </a:p>
        </p:txBody>
      </p:sp>
      <p:sp>
        <p:nvSpPr>
          <p:cNvPr id="47107" name="Rectangle 3"/>
          <p:cNvSpPr>
            <a:spLocks noGrp="1" noChangeArrowheads="1"/>
          </p:cNvSpPr>
          <p:nvPr>
            <p:ph sz="quarter" idx="13"/>
          </p:nvPr>
        </p:nvSpPr>
        <p:spPr>
          <a:xfrm>
            <a:off x="495300" y="1052736"/>
            <a:ext cx="8832850" cy="5688632"/>
          </a:xfrm>
        </p:spPr>
        <p:txBody>
          <a:bodyPr>
            <a:normAutofit/>
          </a:bodyPr>
          <a:lstStyle/>
          <a:p>
            <a:pPr>
              <a:lnSpc>
                <a:spcPct val="150000"/>
              </a:lnSpc>
            </a:pPr>
            <a:r>
              <a:rPr lang="en-US" sz="2600" dirty="0" smtClean="0">
                <a:latin typeface="Times" pitchFamily="18" charset="0"/>
                <a:cs typeface="Times" pitchFamily="18" charset="0"/>
              </a:rPr>
              <a:t>The </a:t>
            </a:r>
            <a:r>
              <a:rPr lang="en-US" sz="2600" b="1" dirty="0" smtClean="0">
                <a:latin typeface="Times" pitchFamily="18" charset="0"/>
                <a:cs typeface="Times" pitchFamily="18" charset="0"/>
              </a:rPr>
              <a:t>charging process is complete</a:t>
            </a:r>
            <a:r>
              <a:rPr lang="en-US" sz="2600" dirty="0" smtClean="0">
                <a:latin typeface="Times" pitchFamily="18" charset="0"/>
                <a:cs typeface="Times" pitchFamily="18" charset="0"/>
              </a:rPr>
              <a:t> when the </a:t>
            </a:r>
            <a:r>
              <a:rPr lang="en-US" sz="2600" b="1" dirty="0" smtClean="0">
                <a:latin typeface="Times" pitchFamily="18" charset="0"/>
                <a:cs typeface="Times" pitchFamily="18" charset="0"/>
              </a:rPr>
              <a:t>potential difference between the plates </a:t>
            </a:r>
            <a:r>
              <a:rPr lang="en-US" sz="2600" b="1" dirty="0" smtClean="0">
                <a:solidFill>
                  <a:srgbClr val="C00000"/>
                </a:solidFill>
                <a:latin typeface="Times" pitchFamily="18" charset="0"/>
                <a:cs typeface="Times" pitchFamily="18" charset="0"/>
              </a:rPr>
              <a:t>equals</a:t>
            </a:r>
            <a:r>
              <a:rPr lang="en-US" sz="2600" b="1" dirty="0" smtClean="0">
                <a:latin typeface="Times" pitchFamily="18" charset="0"/>
                <a:cs typeface="Times" pitchFamily="18" charset="0"/>
              </a:rPr>
              <a:t> the potential difference between the battery terminals</a:t>
            </a:r>
            <a:r>
              <a:rPr lang="en-US" sz="2600" dirty="0" smtClean="0">
                <a:latin typeface="Times" pitchFamily="18" charset="0"/>
                <a:cs typeface="Times" pitchFamily="18" charset="0"/>
              </a:rPr>
              <a:t>—the battery voltage. </a:t>
            </a:r>
          </a:p>
          <a:p>
            <a:pPr>
              <a:lnSpc>
                <a:spcPct val="150000"/>
              </a:lnSpc>
            </a:pPr>
            <a:r>
              <a:rPr lang="en-US" sz="2600" dirty="0" smtClean="0">
                <a:latin typeface="Times" pitchFamily="18" charset="0"/>
                <a:cs typeface="Times" pitchFamily="18" charset="0"/>
              </a:rPr>
              <a:t>The </a:t>
            </a:r>
            <a:r>
              <a:rPr lang="en-US" sz="2600" b="1" dirty="0">
                <a:solidFill>
                  <a:srgbClr val="FF0000"/>
                </a:solidFill>
                <a:latin typeface="Times" pitchFamily="18" charset="0"/>
                <a:cs typeface="Times" pitchFamily="18" charset="0"/>
              </a:rPr>
              <a:t>greater</a:t>
            </a:r>
            <a:r>
              <a:rPr lang="en-US" sz="2600" b="1" dirty="0" smtClean="0">
                <a:latin typeface="Times" pitchFamily="18" charset="0"/>
                <a:cs typeface="Times" pitchFamily="18" charset="0"/>
              </a:rPr>
              <a:t> </a:t>
            </a:r>
            <a:r>
              <a:rPr lang="en-US" sz="2600" dirty="0" smtClean="0">
                <a:latin typeface="Times" pitchFamily="18" charset="0"/>
                <a:cs typeface="Times" pitchFamily="18" charset="0"/>
              </a:rPr>
              <a:t>the</a:t>
            </a:r>
            <a:r>
              <a:rPr lang="en-US" sz="2600" b="1" dirty="0" smtClean="0">
                <a:latin typeface="Times" pitchFamily="18" charset="0"/>
                <a:cs typeface="Times" pitchFamily="18" charset="0"/>
              </a:rPr>
              <a:t> </a:t>
            </a:r>
            <a:r>
              <a:rPr lang="en-US" sz="2600" b="1" dirty="0">
                <a:solidFill>
                  <a:srgbClr val="FF0000"/>
                </a:solidFill>
                <a:latin typeface="Times" pitchFamily="18" charset="0"/>
                <a:cs typeface="Times" pitchFamily="18" charset="0"/>
              </a:rPr>
              <a:t>battery voltage</a:t>
            </a:r>
            <a:r>
              <a:rPr lang="en-US" sz="2600" dirty="0" smtClean="0">
                <a:latin typeface="Times" pitchFamily="18" charset="0"/>
                <a:cs typeface="Times" pitchFamily="18" charset="0"/>
              </a:rPr>
              <a:t>, and the </a:t>
            </a:r>
            <a:r>
              <a:rPr lang="en-US" sz="2600" b="1" dirty="0" smtClean="0">
                <a:solidFill>
                  <a:srgbClr val="FF0000"/>
                </a:solidFill>
                <a:latin typeface="Times" pitchFamily="18" charset="0"/>
                <a:cs typeface="Times" pitchFamily="18" charset="0"/>
              </a:rPr>
              <a:t>larger</a:t>
            </a:r>
            <a:r>
              <a:rPr lang="en-US" sz="2600" dirty="0" smtClean="0">
                <a:latin typeface="Times" pitchFamily="18" charset="0"/>
                <a:cs typeface="Times" pitchFamily="18" charset="0"/>
              </a:rPr>
              <a:t> and </a:t>
            </a:r>
            <a:r>
              <a:rPr lang="en-US" sz="2600" b="1" dirty="0" smtClean="0">
                <a:solidFill>
                  <a:srgbClr val="FF0000"/>
                </a:solidFill>
                <a:latin typeface="Times" pitchFamily="18" charset="0"/>
                <a:cs typeface="Times" pitchFamily="18" charset="0"/>
              </a:rPr>
              <a:t>closer</a:t>
            </a:r>
            <a:r>
              <a:rPr lang="en-US" sz="2600" dirty="0" smtClean="0">
                <a:latin typeface="Times" pitchFamily="18" charset="0"/>
                <a:cs typeface="Times" pitchFamily="18" charset="0"/>
              </a:rPr>
              <a:t> the </a:t>
            </a:r>
            <a:r>
              <a:rPr lang="en-US" sz="2600" b="1" dirty="0" smtClean="0">
                <a:solidFill>
                  <a:srgbClr val="FF0000"/>
                </a:solidFill>
                <a:latin typeface="Times" pitchFamily="18" charset="0"/>
                <a:cs typeface="Times" pitchFamily="18" charset="0"/>
              </a:rPr>
              <a:t>plates</a:t>
            </a:r>
            <a:r>
              <a:rPr lang="en-US" sz="2600" dirty="0" smtClean="0">
                <a:latin typeface="Times" pitchFamily="18" charset="0"/>
                <a:cs typeface="Times" pitchFamily="18" charset="0"/>
              </a:rPr>
              <a:t>, the </a:t>
            </a:r>
            <a:r>
              <a:rPr lang="en-US" sz="2600" b="1" dirty="0" smtClean="0">
                <a:latin typeface="Times" pitchFamily="18" charset="0"/>
                <a:cs typeface="Times" pitchFamily="18" charset="0"/>
              </a:rPr>
              <a:t>greater the charge that can be stored</a:t>
            </a:r>
            <a:r>
              <a:rPr lang="en-US" sz="2600" dirty="0" smtClean="0">
                <a:latin typeface="Times" pitchFamily="18" charset="0"/>
                <a:cs typeface="Times" pitchFamily="18" charset="0"/>
              </a:rPr>
              <a:t>.</a:t>
            </a:r>
          </a:p>
          <a:p>
            <a:pPr>
              <a:lnSpc>
                <a:spcPct val="150000"/>
              </a:lnSpc>
            </a:pPr>
            <a:r>
              <a:rPr lang="en-US" sz="2600" b="1" dirty="0" smtClean="0">
                <a:latin typeface="Times" pitchFamily="18" charset="0"/>
                <a:cs typeface="Times" pitchFamily="18" charset="0"/>
              </a:rPr>
              <a:t>The energy stored in a capacitor comes from the work required to charge it. </a:t>
            </a:r>
          </a:p>
        </p:txBody>
      </p:sp>
    </p:spTree>
    <p:extLst>
      <p:ext uri="{BB962C8B-B14F-4D97-AF65-F5344CB8AC3E}">
        <p14:creationId xmlns:p14="http://schemas.microsoft.com/office/powerpoint/2010/main" val="97559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811733"/>
            <a:ext cx="9361040" cy="2086725"/>
          </a:xfrm>
          <a:prstGeom prst="rect">
            <a:avLst/>
          </a:prstGeom>
        </p:spPr>
        <p:txBody>
          <a:bodyPr wrap="square">
            <a:spAutoFit/>
          </a:bodyPr>
          <a:lstStyle/>
          <a:p>
            <a:pPr marL="342900" indent="-342900" eaLnBrk="0" fontAlgn="base" hangingPunct="0">
              <a:lnSpc>
                <a:spcPct val="120000"/>
              </a:lnSpc>
              <a:spcBef>
                <a:spcPct val="20000"/>
              </a:spcBef>
              <a:spcAft>
                <a:spcPct val="0"/>
              </a:spcAft>
              <a:buSzPct val="100000"/>
              <a:buFontTx/>
              <a:buChar char="•"/>
            </a:pPr>
            <a:r>
              <a:rPr lang="en-US" sz="2400" b="1" dirty="0" smtClean="0">
                <a:latin typeface="Times New Roman" panose="02020603050405020304" pitchFamily="18" charset="0"/>
                <a:cs typeface="Times New Roman" panose="02020603050405020304" pitchFamily="18" charset="0"/>
              </a:rPr>
              <a:t>Analyze </a:t>
            </a:r>
            <a:r>
              <a:rPr lang="en-US" sz="2400" dirty="0">
                <a:latin typeface="Times New Roman" panose="02020603050405020304" pitchFamily="18" charset="0"/>
                <a:cs typeface="Times New Roman" panose="02020603050405020304" pitchFamily="18" charset="0"/>
              </a:rPr>
              <a:t>circuits with </a:t>
            </a:r>
            <a:r>
              <a:rPr lang="en-US" sz="2400" dirty="0" smtClean="0">
                <a:latin typeface="Times New Roman" panose="02020603050405020304" pitchFamily="18" charset="0"/>
                <a:cs typeface="Times New Roman" panose="02020603050405020304" pitchFamily="18" charset="0"/>
              </a:rPr>
              <a:t>loads in </a:t>
            </a:r>
            <a:r>
              <a:rPr lang="en-US" sz="2400" dirty="0">
                <a:latin typeface="Times New Roman" panose="02020603050405020304" pitchFamily="18" charset="0"/>
                <a:cs typeface="Times New Roman" panose="02020603050405020304" pitchFamily="18" charset="0"/>
              </a:rPr>
              <a:t>series and parallel</a:t>
            </a:r>
            <a:r>
              <a:rPr lang="en-US" sz="2400" dirty="0" smtClean="0">
                <a:latin typeface="Times New Roman" panose="02020603050405020304" pitchFamily="18" charset="0"/>
                <a:cs typeface="Times New Roman" panose="02020603050405020304" pitchFamily="18" charset="0"/>
              </a:rPr>
              <a:t>.</a:t>
            </a:r>
          </a:p>
          <a:p>
            <a:pPr marL="342900" indent="-342900" eaLnBrk="0" fontAlgn="base" hangingPunct="0">
              <a:lnSpc>
                <a:spcPct val="120000"/>
              </a:lnSpc>
              <a:spcBef>
                <a:spcPct val="20000"/>
              </a:spcBef>
              <a:spcAft>
                <a:spcPct val="0"/>
              </a:spcAft>
              <a:buSzPct val="100000"/>
              <a:buFontTx/>
              <a:buChar char="•"/>
            </a:pPr>
            <a:r>
              <a:rPr lang="en-US" sz="2400" b="1" dirty="0">
                <a:latin typeface="Times New Roman" panose="02020603050405020304" pitchFamily="18" charset="0"/>
                <a:cs typeface="Times New Roman" panose="02020603050405020304" pitchFamily="18" charset="0"/>
              </a:rPr>
              <a:t>Find </a:t>
            </a:r>
            <a:r>
              <a:rPr lang="en-US" sz="2400" dirty="0">
                <a:latin typeface="Times New Roman" panose="02020603050405020304" pitchFamily="18" charset="0"/>
                <a:cs typeface="Times New Roman" panose="02020603050405020304" pitchFamily="18" charset="0"/>
              </a:rPr>
              <a:t>current, voltage, and resistance in simple circuits</a:t>
            </a:r>
            <a:r>
              <a:rPr lang="en-US" sz="2400" dirty="0" smtClean="0">
                <a:latin typeface="Times New Roman" panose="02020603050405020304" pitchFamily="18" charset="0"/>
                <a:cs typeface="Times New Roman" panose="02020603050405020304" pitchFamily="18" charset="0"/>
              </a:rPr>
              <a:t>.</a:t>
            </a:r>
          </a:p>
          <a:p>
            <a:pPr marL="342900" indent="-342900" eaLnBrk="0" fontAlgn="base" hangingPunct="0">
              <a:lnSpc>
                <a:spcPct val="120000"/>
              </a:lnSpc>
              <a:spcBef>
                <a:spcPct val="20000"/>
              </a:spcBef>
              <a:spcAft>
                <a:spcPct val="0"/>
              </a:spcAft>
              <a:buSzPct val="100000"/>
              <a:buFontTx/>
              <a:buChar char="•"/>
            </a:pPr>
            <a:r>
              <a:rPr lang="en-US" sz="2400" b="1" dirty="0" smtClean="0">
                <a:latin typeface="Times New Roman" panose="02020603050405020304" pitchFamily="18" charset="0"/>
                <a:cs typeface="Times New Roman" panose="02020603050405020304" pitchFamily="18" charset="0"/>
              </a:rPr>
              <a:t>Find </a:t>
            </a:r>
            <a:r>
              <a:rPr lang="en-US" sz="2400" dirty="0">
                <a:latin typeface="Times New Roman" panose="02020603050405020304" pitchFamily="18" charset="0"/>
                <a:cs typeface="Times New Roman" panose="02020603050405020304" pitchFamily="18" charset="0"/>
              </a:rPr>
              <a:t>electric power</a:t>
            </a:r>
            <a:r>
              <a:rPr lang="en-US" sz="2400" dirty="0" smtClean="0">
                <a:latin typeface="Times New Roman" panose="02020603050405020304" pitchFamily="18" charset="0"/>
                <a:cs typeface="Times New Roman" panose="02020603050405020304" pitchFamily="18" charset="0"/>
              </a:rPr>
              <a:t>.</a:t>
            </a:r>
          </a:p>
          <a:p>
            <a:pPr marL="342900" indent="-342900" eaLnBrk="0" fontAlgn="base" hangingPunct="0">
              <a:lnSpc>
                <a:spcPct val="120000"/>
              </a:lnSpc>
              <a:spcBef>
                <a:spcPct val="20000"/>
              </a:spcBef>
              <a:spcAft>
                <a:spcPct val="0"/>
              </a:spcAft>
              <a:buSzPct val="100000"/>
              <a:buFontTx/>
              <a:buChar char="•"/>
            </a:pPr>
            <a:r>
              <a:rPr lang="en-US" altLang="en-US" sz="2400" b="1" dirty="0">
                <a:latin typeface="Times New Roman" panose="02020603050405020304" pitchFamily="18" charset="0"/>
                <a:cs typeface="Times New Roman" panose="02020603050405020304" pitchFamily="18" charset="0"/>
              </a:rPr>
              <a:t>Calculate</a:t>
            </a:r>
            <a:r>
              <a:rPr lang="en-US" altLang="en-US" sz="2400" dirty="0">
                <a:latin typeface="Times New Roman" panose="02020603050405020304" pitchFamily="18" charset="0"/>
                <a:cs typeface="Times New Roman" panose="02020603050405020304" pitchFamily="18" charset="0"/>
              </a:rPr>
              <a:t> electric </a:t>
            </a:r>
            <a:r>
              <a:rPr lang="en-US" altLang="en-US" sz="2400" dirty="0" smtClean="0">
                <a:latin typeface="Times New Roman" panose="02020603050405020304" pitchFamily="18" charset="0"/>
                <a:cs typeface="Times New Roman" panose="02020603050405020304" pitchFamily="18" charset="0"/>
              </a:rPr>
              <a:t>power.</a:t>
            </a:r>
          </a:p>
        </p:txBody>
      </p:sp>
      <p:sp>
        <p:nvSpPr>
          <p:cNvPr id="3" name="Rectangle 2"/>
          <p:cNvSpPr txBox="1">
            <a:spLocks noChangeArrowheads="1"/>
          </p:cNvSpPr>
          <p:nvPr/>
        </p:nvSpPr>
        <p:spPr bwMode="auto">
          <a:xfrm>
            <a:off x="488504" y="188642"/>
            <a:ext cx="82121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4000" b="1" kern="1200">
                <a:solidFill>
                  <a:srgbClr val="003399"/>
                </a:solidFill>
                <a:latin typeface="+mj-lt"/>
                <a:ea typeface="+mj-ea"/>
                <a:cs typeface="+mj-cs"/>
              </a:defRPr>
            </a:lvl1pPr>
            <a:lvl2pPr algn="l" rtl="0" eaLnBrk="0" fontAlgn="base" hangingPunct="0">
              <a:spcBef>
                <a:spcPct val="0"/>
              </a:spcBef>
              <a:spcAft>
                <a:spcPct val="0"/>
              </a:spcAft>
              <a:defRPr sz="4000" b="1">
                <a:solidFill>
                  <a:srgbClr val="003399"/>
                </a:solidFill>
                <a:latin typeface="Futura Md BT" pitchFamily="34" charset="0"/>
              </a:defRPr>
            </a:lvl2pPr>
            <a:lvl3pPr algn="l" rtl="0" eaLnBrk="0" fontAlgn="base" hangingPunct="0">
              <a:spcBef>
                <a:spcPct val="0"/>
              </a:spcBef>
              <a:spcAft>
                <a:spcPct val="0"/>
              </a:spcAft>
              <a:defRPr sz="4000" b="1">
                <a:solidFill>
                  <a:srgbClr val="003399"/>
                </a:solidFill>
                <a:latin typeface="Futura Md BT" pitchFamily="34" charset="0"/>
              </a:defRPr>
            </a:lvl3pPr>
            <a:lvl4pPr algn="l" rtl="0" eaLnBrk="0" fontAlgn="base" hangingPunct="0">
              <a:spcBef>
                <a:spcPct val="0"/>
              </a:spcBef>
              <a:spcAft>
                <a:spcPct val="0"/>
              </a:spcAft>
              <a:defRPr sz="4000" b="1">
                <a:solidFill>
                  <a:srgbClr val="003399"/>
                </a:solidFill>
                <a:latin typeface="Futura Md BT" pitchFamily="34" charset="0"/>
              </a:defRPr>
            </a:lvl4pPr>
            <a:lvl5pPr algn="l" rtl="0" eaLnBrk="0" fontAlgn="base" hangingPunct="0">
              <a:spcBef>
                <a:spcPct val="0"/>
              </a:spcBef>
              <a:spcAft>
                <a:spcPct val="0"/>
              </a:spcAft>
              <a:defRPr sz="4000" b="1">
                <a:solidFill>
                  <a:srgbClr val="003399"/>
                </a:solidFill>
                <a:latin typeface="Futura Md BT" pitchFamily="34" charset="0"/>
              </a:defRPr>
            </a:lvl5pPr>
            <a:lvl6pPr marL="457200" algn="l" rtl="0" eaLnBrk="0" fontAlgn="base" hangingPunct="0">
              <a:spcBef>
                <a:spcPct val="0"/>
              </a:spcBef>
              <a:spcAft>
                <a:spcPct val="0"/>
              </a:spcAft>
              <a:defRPr sz="4000" b="1">
                <a:solidFill>
                  <a:srgbClr val="003399"/>
                </a:solidFill>
                <a:latin typeface="Futura Md BT" pitchFamily="34" charset="0"/>
              </a:defRPr>
            </a:lvl6pPr>
            <a:lvl7pPr marL="914400" algn="l" rtl="0" eaLnBrk="0" fontAlgn="base" hangingPunct="0">
              <a:spcBef>
                <a:spcPct val="0"/>
              </a:spcBef>
              <a:spcAft>
                <a:spcPct val="0"/>
              </a:spcAft>
              <a:defRPr sz="4000" b="1">
                <a:solidFill>
                  <a:srgbClr val="003399"/>
                </a:solidFill>
                <a:latin typeface="Futura Md BT" pitchFamily="34" charset="0"/>
              </a:defRPr>
            </a:lvl7pPr>
            <a:lvl8pPr marL="1371600" algn="l" rtl="0" eaLnBrk="0" fontAlgn="base" hangingPunct="0">
              <a:spcBef>
                <a:spcPct val="0"/>
              </a:spcBef>
              <a:spcAft>
                <a:spcPct val="0"/>
              </a:spcAft>
              <a:defRPr sz="4000" b="1">
                <a:solidFill>
                  <a:srgbClr val="003399"/>
                </a:solidFill>
                <a:latin typeface="Futura Md BT" pitchFamily="34" charset="0"/>
              </a:defRPr>
            </a:lvl8pPr>
            <a:lvl9pPr marL="1828800" algn="l" rtl="0" eaLnBrk="0" fontAlgn="base" hangingPunct="0">
              <a:spcBef>
                <a:spcPct val="0"/>
              </a:spcBef>
              <a:spcAft>
                <a:spcPct val="0"/>
              </a:spcAft>
              <a:defRPr sz="4000" b="1">
                <a:solidFill>
                  <a:srgbClr val="003399"/>
                </a:solidFill>
                <a:latin typeface="Futura Md BT"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003399"/>
                </a:solidFill>
                <a:effectLst/>
                <a:uLnTx/>
                <a:uFillTx/>
                <a:latin typeface="Futura Md BT"/>
                <a:ea typeface="+mj-ea"/>
                <a:cs typeface="+mj-cs"/>
              </a:rPr>
              <a:t>Chapter 4 Objectives</a:t>
            </a:r>
          </a:p>
        </p:txBody>
      </p:sp>
    </p:spTree>
    <p:extLst>
      <p:ext uri="{BB962C8B-B14F-4D97-AF65-F5344CB8AC3E}">
        <p14:creationId xmlns:p14="http://schemas.microsoft.com/office/powerpoint/2010/main" val="1305267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5300" y="274638"/>
            <a:ext cx="8915400" cy="706090"/>
          </a:xfrm>
        </p:spPr>
        <p:txBody>
          <a:bodyPr vert="horz" lIns="91440" tIns="45720" rIns="91440" bIns="45720" rtlCol="0" anchor="ctr">
            <a:normAutofit/>
          </a:bodyPr>
          <a:lstStyle/>
          <a:p>
            <a:r>
              <a:rPr lang="en-US" sz="3200" b="1" dirty="0">
                <a:solidFill>
                  <a:srgbClr val="002060"/>
                </a:solidFill>
                <a:latin typeface="Times New Roman" panose="02020603050405020304" pitchFamily="18" charset="0"/>
                <a:cs typeface="Times New Roman" panose="02020603050405020304" pitchFamily="18" charset="0"/>
              </a:rPr>
              <a:t>Electric Current</a:t>
            </a:r>
          </a:p>
        </p:txBody>
      </p:sp>
      <p:sp>
        <p:nvSpPr>
          <p:cNvPr id="9219" name="Rectangle 3"/>
          <p:cNvSpPr>
            <a:spLocks noGrp="1" noChangeArrowheads="1"/>
          </p:cNvSpPr>
          <p:nvPr>
            <p:ph type="body" idx="1"/>
          </p:nvPr>
        </p:nvSpPr>
        <p:spPr>
          <a:xfrm>
            <a:off x="128464" y="980728"/>
            <a:ext cx="5760640" cy="5688632"/>
          </a:xfrm>
        </p:spPr>
        <p:txBody>
          <a:bodyPr>
            <a:noAutofit/>
          </a:bodyPr>
          <a:lstStyle/>
          <a:p>
            <a:r>
              <a:rPr lang="en-US" sz="2600" dirty="0" smtClean="0">
                <a:latin typeface="Times New Roman" panose="02020603050405020304" pitchFamily="18" charset="0"/>
                <a:cs typeface="Times New Roman" panose="02020603050405020304" pitchFamily="18" charset="0"/>
              </a:rPr>
              <a:t>Rate of electric flow</a:t>
            </a:r>
          </a:p>
          <a:p>
            <a:pPr marL="0" indent="0">
              <a:buNone/>
            </a:pPr>
            <a:r>
              <a:rPr lang="en-US" sz="2600" dirty="0" smtClean="0">
                <a:latin typeface="Times New Roman" panose="02020603050405020304" pitchFamily="18" charset="0"/>
                <a:cs typeface="Times New Roman" panose="02020603050405020304" pitchFamily="18" charset="0"/>
              </a:rPr>
              <a:t>Or</a:t>
            </a:r>
          </a:p>
          <a:p>
            <a:r>
              <a:rPr lang="en-US" sz="2600" b="1" dirty="0">
                <a:solidFill>
                  <a:srgbClr val="C00000"/>
                </a:solidFill>
                <a:latin typeface="Times New Roman" panose="02020603050405020304" pitchFamily="18" charset="0"/>
                <a:cs typeface="Times New Roman" panose="02020603050405020304" pitchFamily="18" charset="0"/>
              </a:rPr>
              <a:t>Electric </a:t>
            </a:r>
            <a:r>
              <a:rPr lang="en-US" sz="2600" b="1" dirty="0" smtClean="0">
                <a:solidFill>
                  <a:srgbClr val="C00000"/>
                </a:solidFill>
                <a:latin typeface="Times New Roman" panose="02020603050405020304" pitchFamily="18" charset="0"/>
                <a:cs typeface="Times New Roman" panose="02020603050405020304" pitchFamily="18" charset="0"/>
              </a:rPr>
              <a:t>Current </a:t>
            </a:r>
            <a:r>
              <a:rPr lang="en-US" sz="2600" b="1" dirty="0" smtClean="0">
                <a:latin typeface="Times New Roman" panose="02020603050405020304" pitchFamily="18" charset="0"/>
                <a:cs typeface="Times New Roman" panose="02020603050405020304" pitchFamily="18" charset="0"/>
              </a:rPr>
              <a:t>is </a:t>
            </a:r>
            <a:r>
              <a:rPr lang="en-US" sz="2600" b="1" dirty="0">
                <a:latin typeface="Times New Roman" panose="02020603050405020304" pitchFamily="18" charset="0"/>
                <a:cs typeface="Times New Roman" panose="02020603050405020304" pitchFamily="18" charset="0"/>
              </a:rPr>
              <a:t>the rate of flow of </a:t>
            </a:r>
            <a:r>
              <a:rPr lang="en-US" sz="2600" b="1" dirty="0" smtClean="0">
                <a:latin typeface="Times New Roman" panose="02020603050405020304" pitchFamily="18" charset="0"/>
                <a:cs typeface="Times New Roman" panose="02020603050405020304" pitchFamily="18" charset="0"/>
              </a:rPr>
              <a:t>charge.</a:t>
            </a:r>
          </a:p>
          <a:p>
            <a:endParaRPr lang="en-US" sz="2600" b="1" dirty="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Measured in ampere (1 coulomb of charge per second).</a:t>
            </a:r>
          </a:p>
          <a:p>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Charge flows </a:t>
            </a:r>
            <a:r>
              <a:rPr lang="en-US" sz="2600" i="1" dirty="0" smtClean="0">
                <a:latin typeface="Times New Roman" panose="02020603050405020304" pitchFamily="18" charset="0"/>
                <a:cs typeface="Times New Roman" panose="02020603050405020304" pitchFamily="18" charset="0"/>
              </a:rPr>
              <a:t>through</a:t>
            </a:r>
            <a:r>
              <a:rPr lang="en-US" sz="2600" dirty="0" smtClean="0">
                <a:latin typeface="Times New Roman" panose="02020603050405020304" pitchFamily="18" charset="0"/>
                <a:cs typeface="Times New Roman" panose="02020603050405020304" pitchFamily="18" charset="0"/>
              </a:rPr>
              <a:t> a circuit; voltage is established </a:t>
            </a:r>
            <a:r>
              <a:rPr lang="en-US" sz="2600" i="1" dirty="0" smtClean="0">
                <a:latin typeface="Times New Roman" panose="02020603050405020304" pitchFamily="18" charset="0"/>
                <a:cs typeface="Times New Roman" panose="02020603050405020304" pitchFamily="18" charset="0"/>
              </a:rPr>
              <a:t>across </a:t>
            </a:r>
            <a:r>
              <a:rPr lang="en-US" sz="2600" dirty="0" smtClean="0">
                <a:latin typeface="Times New Roman" panose="02020603050405020304" pitchFamily="18" charset="0"/>
                <a:cs typeface="Times New Roman" panose="02020603050405020304" pitchFamily="18" charset="0"/>
              </a:rPr>
              <a:t>a circuit.</a:t>
            </a:r>
          </a:p>
          <a:p>
            <a:pPr lvl="2"/>
            <a:endParaRPr lang="en-US" sz="2600" dirty="0" smtClean="0">
              <a:latin typeface="Times New Roman" panose="02020603050405020304" pitchFamily="18" charset="0"/>
              <a:cs typeface="Times New Roman" panose="02020603050405020304" pitchFamily="18" charset="0"/>
            </a:endParaRPr>
          </a:p>
        </p:txBody>
      </p:sp>
      <p:pic>
        <p:nvPicPr>
          <p:cNvPr id="75778" name="Picture 2"/>
          <p:cNvPicPr>
            <a:picLocks noChangeAspect="1" noChangeArrowheads="1"/>
          </p:cNvPicPr>
          <p:nvPr/>
        </p:nvPicPr>
        <p:blipFill>
          <a:blip r:embed="rId3" cstate="print"/>
          <a:srcRect/>
          <a:stretch>
            <a:fillRect/>
          </a:stretch>
        </p:blipFill>
        <p:spPr bwMode="auto">
          <a:xfrm>
            <a:off x="621722" y="4653136"/>
            <a:ext cx="4336031" cy="867207"/>
          </a:xfrm>
          <a:prstGeom prst="rect">
            <a:avLst/>
          </a:prstGeom>
          <a:noFill/>
          <a:ln w="9525">
            <a:noFill/>
            <a:miter lim="800000"/>
            <a:headEnd/>
            <a:tailEnd/>
          </a:ln>
        </p:spPr>
      </p:pic>
      <p:pic>
        <p:nvPicPr>
          <p:cNvPr id="75779" name="Picture 3"/>
          <p:cNvPicPr>
            <a:picLocks noChangeAspect="1" noChangeArrowheads="1"/>
          </p:cNvPicPr>
          <p:nvPr/>
        </p:nvPicPr>
        <p:blipFill>
          <a:blip r:embed="rId4" cstate="print"/>
          <a:srcRect/>
          <a:stretch>
            <a:fillRect/>
          </a:stretch>
        </p:blipFill>
        <p:spPr bwMode="auto">
          <a:xfrm>
            <a:off x="6681192" y="1969931"/>
            <a:ext cx="3003514" cy="302433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مستطيل 1"/>
              <p:cNvSpPr/>
              <p:nvPr/>
            </p:nvSpPr>
            <p:spPr>
              <a:xfrm>
                <a:off x="3143661" y="2828435"/>
                <a:ext cx="1365870" cy="8150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500" b="1" i="1">
                          <a:latin typeface="Cambria Math"/>
                          <a:cs typeface="Times New Roman" panose="02020603050405020304" pitchFamily="18" charset="0"/>
                        </a:rPr>
                        <m:t>𝑰</m:t>
                      </m:r>
                      <m:r>
                        <a:rPr lang="en-US" sz="2500" b="1" i="1">
                          <a:latin typeface="Cambria Math"/>
                          <a:cs typeface="Times New Roman" panose="02020603050405020304" pitchFamily="18" charset="0"/>
                        </a:rPr>
                        <m:t>= </m:t>
                      </m:r>
                      <m:f>
                        <m:fPr>
                          <m:ctrlPr>
                            <a:rPr lang="en-US" sz="2500" b="1" i="1">
                              <a:latin typeface="Cambria Math" panose="02040503050406030204" pitchFamily="18" charset="0"/>
                              <a:cs typeface="Times New Roman" panose="02020603050405020304" pitchFamily="18" charset="0"/>
                            </a:rPr>
                          </m:ctrlPr>
                        </m:fPr>
                        <m:num>
                          <m:r>
                            <a:rPr lang="en-US" sz="2500" b="1" i="1">
                              <a:latin typeface="Cambria Math"/>
                              <a:cs typeface="Times New Roman" panose="02020603050405020304" pitchFamily="18" charset="0"/>
                            </a:rPr>
                            <m:t>𝑸</m:t>
                          </m:r>
                        </m:num>
                        <m:den>
                          <m:r>
                            <a:rPr lang="en-US" sz="2500" b="1" i="1">
                              <a:latin typeface="Cambria Math"/>
                              <a:cs typeface="Times New Roman" panose="02020603050405020304" pitchFamily="18" charset="0"/>
                            </a:rPr>
                            <m:t>𝒕</m:t>
                          </m:r>
                        </m:den>
                      </m:f>
                    </m:oMath>
                  </m:oMathPara>
                </a14:m>
                <a:endParaRPr lang="en-GB" sz="2500" dirty="0"/>
              </a:p>
            </p:txBody>
          </p:sp>
        </mc:Choice>
        <mc:Fallback xmlns="">
          <p:sp>
            <p:nvSpPr>
              <p:cNvPr id="2" name="مستطيل 1"/>
              <p:cNvSpPr>
                <a:spLocks noRot="1" noChangeAspect="1" noMove="1" noResize="1" noEditPoints="1" noAdjustHandles="1" noChangeArrowheads="1" noChangeShapeType="1" noTextEdit="1"/>
              </p:cNvSpPr>
              <p:nvPr/>
            </p:nvSpPr>
            <p:spPr>
              <a:xfrm>
                <a:off x="3143661" y="2828435"/>
                <a:ext cx="1365870" cy="815095"/>
              </a:xfrm>
              <a:prstGeom prst="rect">
                <a:avLst/>
              </a:prstGeom>
              <a:blipFill rotWithShape="1">
                <a:blip r:embed="rId5"/>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464" y="764704"/>
            <a:ext cx="9073008" cy="1246495"/>
          </a:xfrm>
          <a:prstGeom prst="rect">
            <a:avLst/>
          </a:prstGeom>
        </p:spPr>
        <p:txBody>
          <a:bodyPr wrap="square">
            <a:spAutoFit/>
          </a:bodyPr>
          <a:lstStyle/>
          <a:p>
            <a:pPr marL="342900" indent="-342900">
              <a:buFont typeface="Arial" pitchFamily="34" charset="0"/>
              <a:buChar char="•"/>
            </a:pPr>
            <a:r>
              <a:rPr lang="en-US" sz="2400" dirty="0">
                <a:latin typeface="Times" pitchFamily="18" charset="0"/>
                <a:cs typeface="Times" pitchFamily="18" charset="0"/>
              </a:rPr>
              <a:t>The </a:t>
            </a:r>
            <a:r>
              <a:rPr lang="en-US" sz="2400" i="1" dirty="0">
                <a:latin typeface="Times" pitchFamily="18" charset="0"/>
                <a:cs typeface="Times" pitchFamily="18" charset="0"/>
              </a:rPr>
              <a:t>potential difference </a:t>
            </a:r>
            <a:r>
              <a:rPr lang="en-US" sz="2400" dirty="0">
                <a:latin typeface="Times" pitchFamily="18" charset="0"/>
                <a:cs typeface="Times" pitchFamily="18" charset="0"/>
              </a:rPr>
              <a:t>between two points in an electric field </a:t>
            </a:r>
            <a:r>
              <a:rPr lang="en-US" sz="2400" dirty="0" smtClean="0">
                <a:latin typeface="Times" pitchFamily="18" charset="0"/>
                <a:cs typeface="Times" pitchFamily="18" charset="0"/>
              </a:rPr>
              <a:t>is the </a:t>
            </a:r>
            <a:r>
              <a:rPr lang="en-US" sz="2400" dirty="0">
                <a:latin typeface="Times" pitchFamily="18" charset="0"/>
                <a:cs typeface="Times" pitchFamily="18" charset="0"/>
              </a:rPr>
              <a:t>work done per unit of charge as the charge is moved between two points. That is,</a:t>
            </a:r>
            <a:endParaRPr lang="en-GB" sz="2400" dirty="0">
              <a:latin typeface="Times" pitchFamily="18" charset="0"/>
              <a:cs typeface="Times"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09" y="1628800"/>
            <a:ext cx="3672365" cy="958008"/>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28464" y="2564904"/>
            <a:ext cx="9433048" cy="1569660"/>
          </a:xfrm>
          <a:prstGeom prst="rect">
            <a:avLst/>
          </a:prstGeom>
        </p:spPr>
        <p:txBody>
          <a:bodyPr wrap="square">
            <a:spAutoFit/>
          </a:bodyPr>
          <a:lstStyle/>
          <a:p>
            <a:pPr marL="342900" indent="-342900">
              <a:buFont typeface="Arial" pitchFamily="34" charset="0"/>
              <a:buChar char="•"/>
            </a:pPr>
            <a:r>
              <a:rPr lang="en-US" sz="2400" dirty="0">
                <a:latin typeface="Times" pitchFamily="18" charset="0"/>
                <a:cs typeface="Times" pitchFamily="18" charset="0"/>
              </a:rPr>
              <a:t>In </a:t>
            </a:r>
            <a:r>
              <a:rPr lang="en-US" sz="2400" b="1" i="1" dirty="0">
                <a:latin typeface="Times" pitchFamily="18" charset="0"/>
                <a:cs typeface="Times" pitchFamily="18" charset="0"/>
              </a:rPr>
              <a:t>sources</a:t>
            </a:r>
            <a:r>
              <a:rPr lang="en-US" sz="2400" dirty="0">
                <a:latin typeface="Times" pitchFamily="18" charset="0"/>
                <a:cs typeface="Times" pitchFamily="18" charset="0"/>
              </a:rPr>
              <a:t>, the raising of the potential energy of electrons that results in a potential </a:t>
            </a:r>
            <a:r>
              <a:rPr lang="en-US" sz="2400" dirty="0" smtClean="0">
                <a:latin typeface="Times" pitchFamily="18" charset="0"/>
                <a:cs typeface="Times" pitchFamily="18" charset="0"/>
              </a:rPr>
              <a:t>difference across </a:t>
            </a:r>
            <a:r>
              <a:rPr lang="en-US" sz="2400" dirty="0">
                <a:latin typeface="Times" pitchFamily="18" charset="0"/>
                <a:cs typeface="Times" pitchFamily="18" charset="0"/>
              </a:rPr>
              <a:t>a source is called </a:t>
            </a:r>
            <a:r>
              <a:rPr lang="en-US" sz="2400" b="1" i="1" dirty="0" err="1">
                <a:latin typeface="Times" pitchFamily="18" charset="0"/>
                <a:cs typeface="Times" pitchFamily="18" charset="0"/>
              </a:rPr>
              <a:t>emf</a:t>
            </a:r>
            <a:r>
              <a:rPr lang="en-US" sz="2400" b="1" i="1" dirty="0">
                <a:latin typeface="Times" pitchFamily="18" charset="0"/>
                <a:cs typeface="Times" pitchFamily="18" charset="0"/>
              </a:rPr>
              <a:t> </a:t>
            </a:r>
            <a:r>
              <a:rPr lang="en-US" sz="2400" dirty="0">
                <a:latin typeface="Times" pitchFamily="18" charset="0"/>
                <a:cs typeface="Times" pitchFamily="18" charset="0"/>
              </a:rPr>
              <a:t>(</a:t>
            </a:r>
            <a:r>
              <a:rPr lang="en-US" sz="2400" i="1" dirty="0">
                <a:latin typeface="Times" pitchFamily="18" charset="0"/>
                <a:cs typeface="Times" pitchFamily="18" charset="0"/>
              </a:rPr>
              <a:t>E</a:t>
            </a:r>
            <a:r>
              <a:rPr lang="en-US" sz="2400" dirty="0" smtClean="0">
                <a:latin typeface="Times" pitchFamily="18" charset="0"/>
                <a:cs typeface="Times" pitchFamily="18" charset="0"/>
              </a:rPr>
              <a:t>).</a:t>
            </a:r>
          </a:p>
          <a:p>
            <a:pPr marL="342900" indent="-342900">
              <a:buFont typeface="Arial" pitchFamily="34" charset="0"/>
              <a:buChar char="•"/>
            </a:pPr>
            <a:r>
              <a:rPr lang="en-US" sz="2400" dirty="0">
                <a:latin typeface="Times" pitchFamily="18" charset="0"/>
                <a:cs typeface="Times" pitchFamily="18" charset="0"/>
              </a:rPr>
              <a:t>In </a:t>
            </a:r>
            <a:r>
              <a:rPr lang="en-US" sz="2400" b="1" i="1" dirty="0">
                <a:latin typeface="Times" pitchFamily="18" charset="0"/>
                <a:cs typeface="Times" pitchFamily="18" charset="0"/>
              </a:rPr>
              <a:t>circuits</a:t>
            </a:r>
            <a:r>
              <a:rPr lang="en-US" sz="2400" dirty="0">
                <a:latin typeface="Times" pitchFamily="18" charset="0"/>
                <a:cs typeface="Times" pitchFamily="18" charset="0"/>
              </a:rPr>
              <a:t>, the lowering of the potential difference across a load is called </a:t>
            </a:r>
            <a:r>
              <a:rPr lang="en-US" sz="2400" b="1" dirty="0">
                <a:latin typeface="Times" pitchFamily="18" charset="0"/>
                <a:cs typeface="Times" pitchFamily="18" charset="0"/>
              </a:rPr>
              <a:t>voltage drop</a:t>
            </a:r>
            <a:r>
              <a:rPr lang="en-US" sz="2400" dirty="0" smtClean="0">
                <a:latin typeface="Times" pitchFamily="18" charset="0"/>
                <a:cs typeface="Times" pitchFamily="18" charset="0"/>
              </a:rPr>
              <a:t>.</a:t>
            </a:r>
            <a:endParaRPr lang="en-GB" sz="2400" dirty="0">
              <a:latin typeface="Times" pitchFamily="18" charset="0"/>
              <a:cs typeface="Times"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12" y="3861048"/>
            <a:ext cx="6048672" cy="2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srcRect/>
          <a:stretch>
            <a:fillRect/>
          </a:stretch>
        </p:blipFill>
        <p:spPr bwMode="auto">
          <a:xfrm>
            <a:off x="3008784" y="44624"/>
            <a:ext cx="3456384" cy="733528"/>
          </a:xfrm>
          <a:prstGeom prst="rect">
            <a:avLst/>
          </a:prstGeom>
          <a:noFill/>
          <a:ln w="9525">
            <a:noFill/>
            <a:miter lim="800000"/>
            <a:headEnd/>
            <a:tailEnd/>
          </a:ln>
        </p:spPr>
      </p:pic>
    </p:spTree>
    <p:extLst>
      <p:ext uri="{BB962C8B-B14F-4D97-AF65-F5344CB8AC3E}">
        <p14:creationId xmlns:p14="http://schemas.microsoft.com/office/powerpoint/2010/main" val="490115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3008784" y="103184"/>
            <a:ext cx="3456384" cy="733528"/>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908720"/>
            <a:ext cx="8942402" cy="204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00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488505" y="980730"/>
            <a:ext cx="9129463" cy="4472627"/>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2936776" y="207191"/>
            <a:ext cx="3888432" cy="515975"/>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560513" y="5661250"/>
            <a:ext cx="8985448" cy="673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cstate="print"/>
          <a:srcRect/>
          <a:stretch>
            <a:fillRect/>
          </a:stretch>
        </p:blipFill>
        <p:spPr bwMode="auto">
          <a:xfrm>
            <a:off x="1223184" y="334244"/>
            <a:ext cx="7546240" cy="6047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srcRect t="20087"/>
          <a:stretch>
            <a:fillRect/>
          </a:stretch>
        </p:blipFill>
        <p:spPr bwMode="auto">
          <a:xfrm>
            <a:off x="776537" y="1196752"/>
            <a:ext cx="8606431" cy="5400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r="51024" b="88531"/>
          <a:stretch>
            <a:fillRect/>
          </a:stretch>
        </p:blipFill>
        <p:spPr bwMode="auto">
          <a:xfrm>
            <a:off x="2288705" y="188642"/>
            <a:ext cx="4608512" cy="847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604964" y="642940"/>
            <a:ext cx="6696075"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3" cstate="print"/>
          <a:srcRect/>
          <a:stretch>
            <a:fillRect/>
          </a:stretch>
        </p:blipFill>
        <p:spPr bwMode="auto">
          <a:xfrm>
            <a:off x="2864769" y="270322"/>
            <a:ext cx="4219773" cy="674773"/>
          </a:xfrm>
          <a:prstGeom prst="rect">
            <a:avLst/>
          </a:prstGeom>
          <a:noFill/>
          <a:ln w="9525">
            <a:noFill/>
            <a:miter lim="800000"/>
            <a:headEnd/>
            <a:tailEnd/>
          </a:ln>
        </p:spPr>
      </p:pic>
      <p:sp>
        <p:nvSpPr>
          <p:cNvPr id="4" name="Rectangle 3"/>
          <p:cNvSpPr/>
          <p:nvPr/>
        </p:nvSpPr>
        <p:spPr>
          <a:xfrm>
            <a:off x="344488" y="980730"/>
            <a:ext cx="9145016" cy="1815882"/>
          </a:xfrm>
          <a:prstGeom prst="rect">
            <a:avLst/>
          </a:prstGeom>
        </p:spPr>
        <p:txBody>
          <a:bodyPr wrap="square">
            <a:spAutoFit/>
          </a:bodyPr>
          <a:lstStyle/>
          <a:p>
            <a:pPr marL="457200" indent="-457200">
              <a:buFont typeface="Arial" pitchFamily="34" charset="0"/>
              <a:buChar char="•"/>
            </a:pPr>
            <a:r>
              <a:rPr lang="en-US" sz="2800" dirty="0" smtClean="0">
                <a:latin typeface="Times New Roman" pitchFamily="18" charset="0"/>
                <a:cs typeface="Times New Roman" pitchFamily="18" charset="0"/>
              </a:rPr>
              <a:t>The rate of consuming energy is called </a:t>
            </a:r>
            <a:r>
              <a:rPr lang="en-US" sz="2800" b="1" dirty="0" smtClean="0">
                <a:latin typeface="Times New Roman" pitchFamily="18" charset="0"/>
                <a:cs typeface="Times New Roman" pitchFamily="18" charset="0"/>
              </a:rPr>
              <a:t>power.</a:t>
            </a:r>
          </a:p>
          <a:p>
            <a:pPr marL="457200" indent="-457200">
              <a:buFont typeface="Arial" pitchFamily="34" charset="0"/>
              <a:buChar char="•"/>
            </a:pPr>
            <a:r>
              <a:rPr lang="en-US" altLang="ar-SA" sz="2800" b="1" u="sng" dirty="0" smtClean="0">
                <a:latin typeface="Times New Roman" pitchFamily="18" charset="0"/>
                <a:cs typeface="Times New Roman" pitchFamily="18" charset="0"/>
              </a:rPr>
              <a:t>Or</a:t>
            </a:r>
            <a:r>
              <a:rPr lang="en-US" altLang="ar-SA" sz="2800" b="1" dirty="0" smtClean="0">
                <a:latin typeface="Times New Roman" pitchFamily="18" charset="0"/>
                <a:cs typeface="Times New Roman" pitchFamily="18" charset="0"/>
              </a:rPr>
              <a:t>; electric </a:t>
            </a:r>
            <a:r>
              <a:rPr lang="en-US" altLang="ar-SA" sz="2800" b="1" dirty="0">
                <a:latin typeface="Times New Roman" pitchFamily="18" charset="0"/>
                <a:cs typeface="Times New Roman" pitchFamily="18" charset="0"/>
              </a:rPr>
              <a:t>power </a:t>
            </a:r>
            <a:r>
              <a:rPr lang="en-US" altLang="ar-SA" sz="2800" dirty="0">
                <a:solidFill>
                  <a:srgbClr val="000000"/>
                </a:solidFill>
                <a:latin typeface="Times New Roman" pitchFamily="18" charset="0"/>
                <a:cs typeface="Times New Roman" pitchFamily="18" charset="0"/>
              </a:rPr>
              <a:t>is the </a:t>
            </a:r>
            <a:r>
              <a:rPr lang="en-US" altLang="ar-SA" sz="2800" dirty="0">
                <a:solidFill>
                  <a:srgbClr val="C00000"/>
                </a:solidFill>
                <a:latin typeface="Times New Roman" pitchFamily="18" charset="0"/>
                <a:cs typeface="Times New Roman" pitchFamily="18" charset="0"/>
              </a:rPr>
              <a:t>rate at which electrical energy is converted into another </a:t>
            </a:r>
            <a:r>
              <a:rPr lang="en-US" altLang="ar-SA" sz="2800" dirty="0" smtClean="0">
                <a:solidFill>
                  <a:srgbClr val="C00000"/>
                </a:solidFill>
                <a:latin typeface="Times New Roman" pitchFamily="18" charset="0"/>
                <a:cs typeface="Times New Roman" pitchFamily="18" charset="0"/>
              </a:rPr>
              <a:t>form.</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Unit = </a:t>
            </a:r>
            <a:r>
              <a:rPr lang="en-US" sz="2800" b="1" i="1" dirty="0" smtClean="0">
                <a:latin typeface="Times New Roman" pitchFamily="18" charset="0"/>
                <a:cs typeface="Times New Roman" pitchFamily="18" charset="0"/>
              </a:rPr>
              <a:t>Watt </a:t>
            </a:r>
            <a:r>
              <a:rPr lang="en-US" sz="2800" b="1" dirty="0" smtClean="0">
                <a:latin typeface="Times New Roman" pitchFamily="18" charset="0"/>
                <a:cs typeface="Times New Roman" pitchFamily="18" charset="0"/>
              </a:rPr>
              <a:t>(W)</a:t>
            </a:r>
            <a:endParaRPr lang="en-US" sz="2800" b="1" dirty="0">
              <a:latin typeface="Times New Roman" pitchFamily="18" charset="0"/>
              <a:cs typeface="Times New Roman" pitchFamily="18" charset="0"/>
            </a:endParaRPr>
          </a:p>
        </p:txBody>
      </p:sp>
      <p:pic>
        <p:nvPicPr>
          <p:cNvPr id="6" name="Picture 4"/>
          <p:cNvPicPr>
            <a:picLocks noChangeAspect="1" noChangeArrowheads="1"/>
          </p:cNvPicPr>
          <p:nvPr/>
        </p:nvPicPr>
        <p:blipFill>
          <a:blip r:embed="rId4" cstate="print"/>
          <a:srcRect l="80361" t="13968" r="2806" b="66827"/>
          <a:stretch>
            <a:fillRect/>
          </a:stretch>
        </p:blipFill>
        <p:spPr bwMode="auto">
          <a:xfrm>
            <a:off x="3755235" y="2564904"/>
            <a:ext cx="2406525" cy="936104"/>
          </a:xfrm>
          <a:prstGeom prst="rect">
            <a:avLst/>
          </a:prstGeom>
          <a:ln>
            <a:solidFill>
              <a:schemeClr val="tx2">
                <a:lumMod val="75000"/>
              </a:schemeClr>
            </a:solidFill>
          </a:ln>
          <a:effectLst>
            <a:outerShdw blurRad="292100" dist="139700" dir="2700000" algn="tl" rotWithShape="0">
              <a:srgbClr val="333333">
                <a:alpha val="65000"/>
              </a:srgbClr>
            </a:outerShdw>
          </a:effectLst>
        </p:spPr>
      </p:pic>
      <p:pic>
        <p:nvPicPr>
          <p:cNvPr id="78853" name="Picture 5"/>
          <p:cNvPicPr>
            <a:picLocks noChangeAspect="1" noChangeArrowheads="1"/>
          </p:cNvPicPr>
          <p:nvPr/>
        </p:nvPicPr>
        <p:blipFill>
          <a:blip r:embed="rId5" cstate="print"/>
          <a:srcRect/>
          <a:stretch>
            <a:fillRect/>
          </a:stretch>
        </p:blipFill>
        <p:spPr bwMode="auto">
          <a:xfrm>
            <a:off x="1280592" y="5157192"/>
            <a:ext cx="2448272" cy="817933"/>
          </a:xfrm>
          <a:prstGeom prst="rect">
            <a:avLst/>
          </a:prstGeom>
          <a:noFill/>
          <a:ln w="9525">
            <a:solidFill>
              <a:schemeClr val="tx2"/>
            </a:solidFill>
            <a:miter lim="800000"/>
            <a:headEnd/>
            <a:tailEnd/>
          </a:ln>
        </p:spPr>
      </p:pic>
      <p:pic>
        <p:nvPicPr>
          <p:cNvPr id="78854" name="Picture 6"/>
          <p:cNvPicPr>
            <a:picLocks noChangeAspect="1" noChangeArrowheads="1"/>
          </p:cNvPicPr>
          <p:nvPr/>
        </p:nvPicPr>
        <p:blipFill>
          <a:blip r:embed="rId6" cstate="print"/>
          <a:srcRect/>
          <a:stretch>
            <a:fillRect/>
          </a:stretch>
        </p:blipFill>
        <p:spPr bwMode="auto">
          <a:xfrm>
            <a:off x="5889103" y="5278170"/>
            <a:ext cx="3634049" cy="515246"/>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
        <p:nvSpPr>
          <p:cNvPr id="11" name="Right Arrow 10"/>
          <p:cNvSpPr/>
          <p:nvPr/>
        </p:nvSpPr>
        <p:spPr>
          <a:xfrm>
            <a:off x="4520953" y="4077072"/>
            <a:ext cx="792088" cy="432048"/>
          </a:xfrm>
          <a:prstGeom prst="right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5" name="Picture 7"/>
          <p:cNvPicPr>
            <a:picLocks noChangeAspect="1" noChangeArrowheads="1"/>
          </p:cNvPicPr>
          <p:nvPr/>
        </p:nvPicPr>
        <p:blipFill>
          <a:blip r:embed="rId7" cstate="print"/>
          <a:srcRect/>
          <a:stretch>
            <a:fillRect/>
          </a:stretch>
        </p:blipFill>
        <p:spPr bwMode="auto">
          <a:xfrm>
            <a:off x="1277120" y="3717032"/>
            <a:ext cx="3171825" cy="1276350"/>
          </a:xfrm>
          <a:prstGeom prst="rect">
            <a:avLst/>
          </a:prstGeom>
          <a:noFill/>
          <a:ln w="9525">
            <a:noFill/>
            <a:miter lim="800000"/>
            <a:headEnd/>
            <a:tailEnd/>
          </a:ln>
        </p:spPr>
      </p:pic>
      <p:sp>
        <p:nvSpPr>
          <p:cNvPr id="2" name="مستطيل 1"/>
          <p:cNvSpPr/>
          <p:nvPr/>
        </p:nvSpPr>
        <p:spPr>
          <a:xfrm>
            <a:off x="56456" y="6021288"/>
            <a:ext cx="9649072" cy="830997"/>
          </a:xfrm>
          <a:prstGeom prst="rect">
            <a:avLst/>
          </a:prstGeom>
        </p:spPr>
        <p:txBody>
          <a:bodyPr wrap="square">
            <a:spAutoFit/>
          </a:bodyPr>
          <a:lstStyle/>
          <a:p>
            <a:pPr marL="342900" indent="-342900">
              <a:buFont typeface="Arial" pitchFamily="34" charset="0"/>
              <a:buChar char="•"/>
            </a:pPr>
            <a:r>
              <a:rPr lang="en-US" sz="2400" dirty="0">
                <a:latin typeface="Times" pitchFamily="18" charset="0"/>
                <a:cs typeface="Times" pitchFamily="18" charset="0"/>
              </a:rPr>
              <a:t>Since the </a:t>
            </a:r>
            <a:r>
              <a:rPr lang="en-US" sz="2400" b="1" dirty="0">
                <a:latin typeface="Times" pitchFamily="18" charset="0"/>
                <a:cs typeface="Times" pitchFamily="18" charset="0"/>
              </a:rPr>
              <a:t>watt</a:t>
            </a:r>
            <a:r>
              <a:rPr lang="en-US" sz="2400" dirty="0">
                <a:latin typeface="Times" pitchFamily="18" charset="0"/>
                <a:cs typeface="Times" pitchFamily="18" charset="0"/>
              </a:rPr>
              <a:t> is a relatively </a:t>
            </a:r>
            <a:r>
              <a:rPr lang="en-US" sz="2400" b="1" dirty="0">
                <a:latin typeface="Times" pitchFamily="18" charset="0"/>
                <a:cs typeface="Times" pitchFamily="18" charset="0"/>
              </a:rPr>
              <a:t>small</a:t>
            </a:r>
            <a:r>
              <a:rPr lang="en-US" sz="2400" dirty="0">
                <a:latin typeface="Times" pitchFamily="18" charset="0"/>
                <a:cs typeface="Times" pitchFamily="18" charset="0"/>
              </a:rPr>
              <a:t> unit, the kilowatt </a:t>
            </a:r>
            <a:r>
              <a:rPr lang="en-US" sz="2400" dirty="0" smtClean="0">
                <a:latin typeface="Times" pitchFamily="18" charset="0"/>
                <a:cs typeface="Times" pitchFamily="18" charset="0"/>
              </a:rPr>
              <a:t>( 1 kW = 1000 W) is commonly </a:t>
            </a:r>
            <a:r>
              <a:rPr lang="en-GB" sz="2400" dirty="0" smtClean="0">
                <a:latin typeface="Times" pitchFamily="18" charset="0"/>
                <a:cs typeface="Times" pitchFamily="18" charset="0"/>
              </a:rPr>
              <a:t>used </a:t>
            </a:r>
            <a:r>
              <a:rPr lang="en-GB" sz="2400" dirty="0">
                <a:latin typeface="Times" pitchFamily="18" charset="0"/>
                <a:cs typeface="Times" pitchFamily="18" charset="0"/>
              </a:rPr>
              <a:t>in industry.</a:t>
            </a:r>
          </a:p>
        </p:txBody>
      </p:sp>
      <p:sp>
        <p:nvSpPr>
          <p:cNvPr id="3" name="مستطيل 2"/>
          <p:cNvSpPr/>
          <p:nvPr/>
        </p:nvSpPr>
        <p:spPr>
          <a:xfrm>
            <a:off x="5482445" y="4047455"/>
            <a:ext cx="4007059" cy="461665"/>
          </a:xfrm>
          <a:prstGeom prst="rect">
            <a:avLst/>
          </a:prstGeom>
          <a:ln>
            <a:solidFill>
              <a:schemeClr val="accent2">
                <a:lumMod val="75000"/>
              </a:schemeClr>
            </a:solidFill>
          </a:ln>
        </p:spPr>
        <p:txBody>
          <a:bodyPr wrap="none">
            <a:spAutoFit/>
          </a:bodyPr>
          <a:lstStyle/>
          <a:p>
            <a:r>
              <a:rPr lang="en-US" altLang="ar-SA" sz="2400" b="1" dirty="0">
                <a:solidFill>
                  <a:srgbClr val="C00000"/>
                </a:solidFill>
                <a:latin typeface="Times" pitchFamily="18" charset="0"/>
                <a:cs typeface="Times" pitchFamily="18" charset="0"/>
              </a:rPr>
              <a:t>1 watt = (1 ampere) × (1 volt)</a:t>
            </a:r>
          </a:p>
        </p:txBody>
      </p:sp>
      <p:sp>
        <p:nvSpPr>
          <p:cNvPr id="12" name="Right Arrow 10"/>
          <p:cNvSpPr/>
          <p:nvPr/>
        </p:nvSpPr>
        <p:spPr>
          <a:xfrm>
            <a:off x="4448945" y="5301736"/>
            <a:ext cx="792088" cy="432048"/>
          </a:xfrm>
          <a:prstGeom prst="right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1784648" y="188642"/>
            <a:ext cx="5659934" cy="905065"/>
          </a:xfrm>
          <a:prstGeom prst="rect">
            <a:avLst/>
          </a:prstGeom>
          <a:noFill/>
          <a:ln w="9525">
            <a:noFill/>
            <a:miter lim="800000"/>
            <a:headEnd/>
            <a:tailEnd/>
          </a:ln>
        </p:spPr>
      </p:pic>
      <p:pic>
        <p:nvPicPr>
          <p:cNvPr id="79878" name="Picture 6"/>
          <p:cNvPicPr>
            <a:picLocks noChangeAspect="1" noChangeArrowheads="1"/>
          </p:cNvPicPr>
          <p:nvPr/>
        </p:nvPicPr>
        <p:blipFill>
          <a:blip r:embed="rId3" cstate="print"/>
          <a:srcRect/>
          <a:stretch>
            <a:fillRect/>
          </a:stretch>
        </p:blipFill>
        <p:spPr bwMode="auto">
          <a:xfrm>
            <a:off x="624584" y="982850"/>
            <a:ext cx="8864921"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366714" y="509590"/>
            <a:ext cx="9172575" cy="5838825"/>
          </a:xfrm>
          <a:prstGeom prst="rect">
            <a:avLst/>
          </a:prstGeom>
          <a:noFill/>
          <a:ln w="9525">
            <a:noFill/>
            <a:miter lim="800000"/>
            <a:headEnd/>
            <a:tailEnd/>
          </a:ln>
        </p:spPr>
      </p:pic>
      <p:sp>
        <p:nvSpPr>
          <p:cNvPr id="3" name="TextBox 2"/>
          <p:cNvSpPr txBox="1"/>
          <p:nvPr/>
        </p:nvSpPr>
        <p:spPr>
          <a:xfrm>
            <a:off x="488504" y="94046"/>
            <a:ext cx="1404552" cy="461665"/>
          </a:xfrm>
          <a:prstGeom prst="rect">
            <a:avLst/>
          </a:prstGeom>
          <a:noFill/>
        </p:spPr>
        <p:txBody>
          <a:bodyPr wrap="none" rtlCol="0">
            <a:spAutoFit/>
          </a:bodyPr>
          <a:lstStyle/>
          <a:p>
            <a:r>
              <a:rPr lang="en-US" sz="2400" b="1" dirty="0" smtClean="0">
                <a:solidFill>
                  <a:srgbClr val="0070C0"/>
                </a:solidFill>
              </a:rPr>
              <a:t>EXAMPLE</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9906000" cy="1009650"/>
          </a:xfrm>
        </p:spPr>
        <p:txBody>
          <a:bodyPr/>
          <a:lstStyle/>
          <a:p>
            <a:pPr eaLnBrk="1" hangingPunct="1"/>
            <a:r>
              <a:rPr lang="en-US" dirty="0" smtClean="0">
                <a:latin typeface="Times New Roman" panose="02020603050405020304" pitchFamily="18" charset="0"/>
                <a:cs typeface="Times New Roman" panose="02020603050405020304" pitchFamily="18" charset="0"/>
              </a:rPr>
              <a:t>Electricity</a:t>
            </a:r>
          </a:p>
        </p:txBody>
      </p:sp>
      <p:sp>
        <p:nvSpPr>
          <p:cNvPr id="206851" name="Rectangle 3"/>
          <p:cNvSpPr>
            <a:spLocks noGrp="1" noChangeArrowheads="1"/>
          </p:cNvSpPr>
          <p:nvPr>
            <p:ph type="body" idx="4294967295"/>
          </p:nvPr>
        </p:nvSpPr>
        <p:spPr>
          <a:xfrm>
            <a:off x="335361" y="908720"/>
            <a:ext cx="9235281" cy="5624512"/>
          </a:xfrm>
        </p:spPr>
        <p:txBody>
          <a:bodyPr>
            <a:normAutofit fontScale="92500" lnSpcReduction="10000"/>
          </a:bodyPr>
          <a:lstStyle/>
          <a:p>
            <a:pPr lvl="0">
              <a:lnSpc>
                <a:spcPct val="130000"/>
              </a:lnSpc>
            </a:pPr>
            <a:r>
              <a:rPr lang="en-US" sz="2800" b="1" dirty="0" smtClean="0">
                <a:latin typeface="Times New Roman" panose="02020603050405020304" pitchFamily="18" charset="0"/>
                <a:cs typeface="Times New Roman" panose="02020603050405020304" pitchFamily="18" charset="0"/>
              </a:rPr>
              <a:t>Electricity</a:t>
            </a:r>
            <a:r>
              <a:rPr lang="en-US" sz="2800" dirty="0" smtClean="0">
                <a:latin typeface="Times New Roman" panose="02020603050405020304" pitchFamily="18" charset="0"/>
                <a:cs typeface="Times New Roman" panose="02020603050405020304" pitchFamily="18" charset="0"/>
              </a:rPr>
              <a:t> is the name given to a wide range of electrical phenomena, such as</a:t>
            </a:r>
          </a:p>
          <a:p>
            <a:pPr lvl="1">
              <a:lnSpc>
                <a:spcPct val="130000"/>
              </a:lnSpc>
            </a:pPr>
            <a:r>
              <a:rPr lang="en-US" sz="2600" dirty="0" smtClean="0">
                <a:latin typeface="Times New Roman" panose="02020603050405020304" pitchFamily="18" charset="0"/>
                <a:cs typeface="Times New Roman" panose="02020603050405020304" pitchFamily="18" charset="0"/>
              </a:rPr>
              <a:t>lightning.</a:t>
            </a:r>
          </a:p>
          <a:p>
            <a:pPr lvl="1">
              <a:lnSpc>
                <a:spcPct val="130000"/>
              </a:lnSpc>
            </a:pPr>
            <a:r>
              <a:rPr lang="en-US" sz="2600" dirty="0" smtClean="0">
                <a:latin typeface="Times New Roman" panose="02020603050405020304" pitchFamily="18" charset="0"/>
                <a:cs typeface="Times New Roman" panose="02020603050405020304" pitchFamily="18" charset="0"/>
              </a:rPr>
              <a:t>spark when we strike a match.</a:t>
            </a:r>
          </a:p>
          <a:p>
            <a:pPr lvl="1">
              <a:lnSpc>
                <a:spcPct val="130000"/>
              </a:lnSpc>
            </a:pPr>
            <a:r>
              <a:rPr lang="en-US" sz="2600" dirty="0" smtClean="0">
                <a:latin typeface="Times New Roman" panose="02020603050405020304" pitchFamily="18" charset="0"/>
                <a:cs typeface="Times New Roman" panose="02020603050405020304" pitchFamily="18" charset="0"/>
              </a:rPr>
              <a:t>what holds atoms together.</a:t>
            </a:r>
            <a:endParaRPr lang="en-US" dirty="0" smtClean="0">
              <a:latin typeface="Times New Roman" panose="02020603050405020304" pitchFamily="18" charset="0"/>
              <a:cs typeface="Times New Roman" panose="02020603050405020304" pitchFamily="18" charset="0"/>
            </a:endParaRPr>
          </a:p>
          <a:p>
            <a:pPr lvl="0">
              <a:lnSpc>
                <a:spcPct val="130000"/>
              </a:lnSpc>
            </a:pPr>
            <a:r>
              <a:rPr lang="en-US" sz="2800" b="1" dirty="0" smtClean="0">
                <a:latin typeface="Times New Roman" panose="02020603050405020304" pitchFamily="18" charset="0"/>
                <a:cs typeface="Times New Roman" panose="02020603050405020304" pitchFamily="18" charset="0"/>
              </a:rPr>
              <a:t>Electrostatics;</a:t>
            </a:r>
            <a:r>
              <a:rPr lang="en-US" sz="2800" dirty="0" smtClean="0">
                <a:latin typeface="Times New Roman" panose="02020603050405020304" pitchFamily="18" charset="0"/>
                <a:cs typeface="Times New Roman" panose="02020603050405020304" pitchFamily="18" charset="0"/>
              </a:rPr>
              <a:t> the </a:t>
            </a:r>
            <a:r>
              <a:rPr lang="en-US" sz="2800" dirty="0">
                <a:latin typeface="Times New Roman" panose="02020603050405020304" pitchFamily="18" charset="0"/>
                <a:cs typeface="Times New Roman" panose="02020603050405020304" pitchFamily="18" charset="0"/>
              </a:rPr>
              <a:t>study of electric charge at rest </a:t>
            </a:r>
            <a:endParaRPr lang="en-US" altLang="ar-SA" sz="2800" dirty="0">
              <a:latin typeface="Times New Roman" panose="02020603050405020304" pitchFamily="18" charset="0"/>
              <a:cs typeface="Times New Roman" panose="02020603050405020304" pitchFamily="18" charset="0"/>
            </a:endParaRPr>
          </a:p>
          <a:p>
            <a:pPr marL="0" indent="0">
              <a:lnSpc>
                <a:spcPct val="130000"/>
              </a:lnSpc>
              <a:buNone/>
            </a:pPr>
            <a:r>
              <a:rPr lang="en-US" sz="2800" dirty="0" smtClean="0">
                <a:latin typeface="Times New Roman" panose="02020603050405020304" pitchFamily="18" charset="0"/>
                <a:cs typeface="Times New Roman" panose="02020603050405020304" pitchFamily="18" charset="0"/>
              </a:rPr>
              <a:t>   -- Electrostatics involves electric charges</a:t>
            </a:r>
            <a:r>
              <a:rPr lang="en-US" dirty="0" smtClean="0">
                <a:latin typeface="Times New Roman" panose="02020603050405020304" pitchFamily="18" charset="0"/>
                <a:cs typeface="Times New Roman" panose="02020603050405020304" pitchFamily="18" charset="0"/>
              </a:rPr>
              <a:t>, </a:t>
            </a:r>
          </a:p>
          <a:p>
            <a:pPr lvl="1">
              <a:lnSpc>
                <a:spcPct val="130000"/>
              </a:lnSpc>
            </a:pPr>
            <a:r>
              <a:rPr lang="en-US" sz="2600" dirty="0" smtClean="0">
                <a:latin typeface="Times New Roman" panose="02020603050405020304" pitchFamily="18" charset="0"/>
                <a:cs typeface="Times New Roman" panose="02020603050405020304" pitchFamily="18" charset="0"/>
              </a:rPr>
              <a:t>the forces between them, </a:t>
            </a:r>
          </a:p>
          <a:p>
            <a:pPr lvl="1">
              <a:lnSpc>
                <a:spcPct val="130000"/>
              </a:lnSpc>
            </a:pPr>
            <a:r>
              <a:rPr lang="en-US" sz="2600" dirty="0" smtClean="0">
                <a:latin typeface="Times New Roman" panose="02020603050405020304" pitchFamily="18" charset="0"/>
                <a:cs typeface="Times New Roman" panose="02020603050405020304" pitchFamily="18" charset="0"/>
              </a:rPr>
              <a:t>the aura that surrounds them, and </a:t>
            </a:r>
          </a:p>
          <a:p>
            <a:pPr lvl="1">
              <a:lnSpc>
                <a:spcPct val="130000"/>
              </a:lnSpc>
            </a:pPr>
            <a:r>
              <a:rPr lang="en-US" sz="2600" dirty="0" smtClean="0">
                <a:latin typeface="Times New Roman" panose="02020603050405020304" pitchFamily="18" charset="0"/>
                <a:cs typeface="Times New Roman" panose="02020603050405020304" pitchFamily="18" charset="0"/>
              </a:rPr>
              <a:t>their behavior in materials.</a:t>
            </a:r>
          </a:p>
          <a:p>
            <a:pPr lvl="1">
              <a:lnSpc>
                <a:spcPct val="130000"/>
              </a:lnSpc>
            </a:pP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srcRect/>
          <a:stretch>
            <a:fillRect/>
          </a:stretch>
        </p:blipFill>
        <p:spPr bwMode="auto">
          <a:xfrm>
            <a:off x="462286" y="260648"/>
            <a:ext cx="8883202" cy="6215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1712640" y="1908121"/>
            <a:ext cx="6186330" cy="2631544"/>
          </a:xfrm>
          <a:prstGeom prst="rect">
            <a:avLst/>
          </a:prstGeom>
          <a:noFill/>
          <a:ln w="9525">
            <a:noFill/>
            <a:miter lim="800000"/>
            <a:headEnd/>
            <a:tailEnd/>
          </a:ln>
        </p:spPr>
      </p:pic>
      <p:sp>
        <p:nvSpPr>
          <p:cNvPr id="3" name="TextBox 2"/>
          <p:cNvSpPr txBox="1"/>
          <p:nvPr/>
        </p:nvSpPr>
        <p:spPr>
          <a:xfrm>
            <a:off x="1019030" y="4797152"/>
            <a:ext cx="7606378" cy="584775"/>
          </a:xfrm>
          <a:prstGeom prst="rect">
            <a:avLst/>
          </a:prstGeom>
          <a:noFill/>
        </p:spPr>
        <p:txBody>
          <a:bodyPr wrap="none" rtlCol="0">
            <a:spAutoFit/>
          </a:bodyPr>
          <a:lstStyle/>
          <a:p>
            <a:r>
              <a:rPr lang="en-US" sz="3200" b="1" i="1" dirty="0" smtClean="0">
                <a:latin typeface="Times New Roman" pitchFamily="18" charset="0"/>
                <a:cs typeface="Times New Roman" pitchFamily="18" charset="0"/>
              </a:rPr>
              <a:t>V</a:t>
            </a:r>
            <a:r>
              <a:rPr lang="en-US" sz="3200" dirty="0" smtClean="0">
                <a:latin typeface="Times New Roman" pitchFamily="18" charset="0"/>
                <a:cs typeface="Times New Roman" pitchFamily="18" charset="0"/>
              </a:rPr>
              <a:t> (in volts), </a:t>
            </a:r>
            <a:r>
              <a:rPr lang="en-US" sz="3200" b="1" i="1" dirty="0"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(in Amperes), and </a:t>
            </a:r>
            <a:r>
              <a:rPr lang="en-US" sz="3200" b="1"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 (in </a:t>
            </a:r>
            <a:r>
              <a:rPr lang="en-GB" sz="3200" dirty="0" smtClean="0">
                <a:latin typeface="Times New Roman" pitchFamily="18" charset="0"/>
                <a:cs typeface="Times New Roman" pitchFamily="18" charset="0"/>
              </a:rPr>
              <a:t>hours</a:t>
            </a:r>
            <a:r>
              <a:rPr lang="en-GB" sz="3200" dirty="0"/>
              <a: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83973" name="Picture 5"/>
          <p:cNvPicPr>
            <a:picLocks noChangeAspect="1" noChangeArrowheads="1"/>
          </p:cNvPicPr>
          <p:nvPr/>
        </p:nvPicPr>
        <p:blipFill>
          <a:blip r:embed="rId3" cstate="print"/>
          <a:srcRect/>
          <a:stretch>
            <a:fillRect/>
          </a:stretch>
        </p:blipFill>
        <p:spPr bwMode="auto">
          <a:xfrm>
            <a:off x="837321" y="760180"/>
            <a:ext cx="7936968" cy="658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488504" y="1772816"/>
            <a:ext cx="8822717" cy="3888432"/>
          </a:xfrm>
          <a:prstGeom prst="rect">
            <a:avLst/>
          </a:prstGeom>
          <a:noFill/>
          <a:ln w="9525">
            <a:noFill/>
            <a:miter lim="800000"/>
            <a:headEnd/>
            <a:tailEnd/>
          </a:ln>
        </p:spPr>
      </p:pic>
      <p:sp>
        <p:nvSpPr>
          <p:cNvPr id="3" name="Line Callout 1 (No Border) 2"/>
          <p:cNvSpPr/>
          <p:nvPr/>
        </p:nvSpPr>
        <p:spPr>
          <a:xfrm>
            <a:off x="5937332" y="2808224"/>
            <a:ext cx="1994520" cy="360040"/>
          </a:xfrm>
          <a:prstGeom prst="callout1">
            <a:avLst>
              <a:gd name="adj1" fmla="val 6770"/>
              <a:gd name="adj2" fmla="val -548"/>
              <a:gd name="adj3" fmla="val 45316"/>
              <a:gd name="adj4" fmla="val -35285"/>
            </a:avLst>
          </a:prstGeom>
          <a:solidFill>
            <a:schemeClr val="bg1">
              <a:lumMod val="6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effectLst>
                  <a:outerShdw blurRad="38100" dist="38100" dir="2700000" algn="tl">
                    <a:srgbClr val="000000">
                      <a:alpha val="43137"/>
                    </a:srgbClr>
                  </a:outerShdw>
                </a:effectLst>
              </a:rPr>
              <a:t>Halala</a:t>
            </a:r>
            <a:r>
              <a:rPr lang="en-US" b="1" dirty="0" smtClean="0">
                <a:solidFill>
                  <a:schemeClr val="tx1"/>
                </a:solidFill>
                <a:effectLst>
                  <a:outerShdw blurRad="38100" dist="38100" dir="2700000" algn="tl">
                    <a:srgbClr val="000000">
                      <a:alpha val="43137"/>
                    </a:srgbClr>
                  </a:outerShdw>
                </a:effectLst>
              </a:rPr>
              <a:t> (h) in KSA</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p:cNvPicPr>
            <a:picLocks noChangeAspect="1" noChangeArrowheads="1"/>
          </p:cNvPicPr>
          <p:nvPr/>
        </p:nvPicPr>
        <p:blipFill>
          <a:blip r:embed="rId2" cstate="print"/>
          <a:srcRect/>
          <a:stretch>
            <a:fillRect/>
          </a:stretch>
        </p:blipFill>
        <p:spPr bwMode="auto">
          <a:xfrm>
            <a:off x="3296816" y="836712"/>
            <a:ext cx="6209214" cy="5556412"/>
          </a:xfrm>
          <a:prstGeom prst="rect">
            <a:avLst/>
          </a:prstGeom>
          <a:noFill/>
          <a:ln w="9525">
            <a:noFill/>
            <a:miter lim="800000"/>
            <a:headEnd/>
            <a:tailEnd/>
          </a:ln>
        </p:spPr>
      </p:pic>
      <p:cxnSp>
        <p:nvCxnSpPr>
          <p:cNvPr id="7" name="Straight Connector 6"/>
          <p:cNvCxnSpPr/>
          <p:nvPr/>
        </p:nvCxnSpPr>
        <p:spPr>
          <a:xfrm>
            <a:off x="3008784" y="836712"/>
            <a:ext cx="576064" cy="19442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64768" y="3861048"/>
            <a:ext cx="1008112" cy="14401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82950" name="Picture 6"/>
          <p:cNvPicPr>
            <a:picLocks noChangeAspect="1" noChangeArrowheads="1"/>
          </p:cNvPicPr>
          <p:nvPr/>
        </p:nvPicPr>
        <p:blipFill>
          <a:blip r:embed="rId3" cstate="print"/>
          <a:srcRect/>
          <a:stretch>
            <a:fillRect/>
          </a:stretch>
        </p:blipFill>
        <p:spPr bwMode="auto">
          <a:xfrm>
            <a:off x="560512" y="764706"/>
            <a:ext cx="2486025" cy="3133725"/>
          </a:xfrm>
          <a:prstGeom prst="rect">
            <a:avLst/>
          </a:prstGeom>
          <a:noFill/>
          <a:ln w="9525">
            <a:noFill/>
            <a:miter lim="800000"/>
            <a:headEnd/>
            <a:tailEnd/>
          </a:ln>
        </p:spPr>
      </p:pic>
      <p:sp>
        <p:nvSpPr>
          <p:cNvPr id="13" name="TextBox 12"/>
          <p:cNvSpPr txBox="1"/>
          <p:nvPr/>
        </p:nvSpPr>
        <p:spPr>
          <a:xfrm>
            <a:off x="200472" y="4653136"/>
            <a:ext cx="3008785" cy="923330"/>
          </a:xfrm>
          <a:prstGeom prst="rect">
            <a:avLst/>
          </a:prstGeom>
          <a:noFill/>
        </p:spPr>
        <p:txBody>
          <a:bodyPr wrap="square" rtlCol="0">
            <a:spAutoFit/>
          </a:bodyPr>
          <a:lstStyle/>
          <a:p>
            <a:r>
              <a:rPr lang="en-US" b="1" dirty="0" smtClean="0">
                <a:solidFill>
                  <a:srgbClr val="0070C0"/>
                </a:solidFill>
              </a:rPr>
              <a:t>Example:</a:t>
            </a:r>
          </a:p>
          <a:p>
            <a:r>
              <a:rPr lang="en-US" dirty="0" smtClean="0"/>
              <a:t>1500 </a:t>
            </a:r>
            <a:r>
              <a:rPr lang="en-US" dirty="0" err="1" smtClean="0"/>
              <a:t>kW.h</a:t>
            </a:r>
            <a:r>
              <a:rPr lang="en-US" dirty="0" smtClean="0"/>
              <a:t> </a:t>
            </a:r>
            <a:r>
              <a:rPr lang="en-US" dirty="0" smtClean="0">
                <a:sym typeface="Symbol"/>
              </a:rPr>
              <a:t> 1500 </a:t>
            </a:r>
            <a:r>
              <a:rPr lang="en-US" dirty="0" err="1" smtClean="0">
                <a:sym typeface="Symbol"/>
              </a:rPr>
              <a:t>kW.h</a:t>
            </a:r>
            <a:r>
              <a:rPr lang="en-US" dirty="0" smtClean="0">
                <a:sym typeface="Symbol"/>
              </a:rPr>
              <a:t> × 0.05 RS / kWh = 75 RS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2" cstate="print"/>
          <a:srcRect/>
          <a:stretch>
            <a:fillRect/>
          </a:stretch>
        </p:blipFill>
        <p:spPr bwMode="auto">
          <a:xfrm>
            <a:off x="1424609" y="188640"/>
            <a:ext cx="7623541"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429" y="764704"/>
            <a:ext cx="6848639"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956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cstate="print"/>
          <a:srcRect/>
          <a:stretch>
            <a:fillRect/>
          </a:stretch>
        </p:blipFill>
        <p:spPr bwMode="auto">
          <a:xfrm>
            <a:off x="1496617" y="1203979"/>
            <a:ext cx="6304706" cy="5654021"/>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856656" y="198556"/>
            <a:ext cx="6033120" cy="782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67789" name="Picture 13" descr="14_1 seriescirc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1" y="520700"/>
            <a:ext cx="6146800" cy="581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7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74953" name="Picture 9" descr="14_1 resistin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11200"/>
            <a:ext cx="5943600"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44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02597" name="Picture 5" descr="14_1 voltage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774700"/>
            <a:ext cx="6832600"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66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274638"/>
            <a:ext cx="8915400" cy="562074"/>
          </a:xfrm>
        </p:spPr>
        <p:txBody>
          <a:bodyPr>
            <a:normAutofit fontScale="90000"/>
          </a:bodyPr>
          <a:lstStyle/>
          <a:p>
            <a:r>
              <a:rPr lang="en-US" sz="3200" b="1" dirty="0" smtClean="0">
                <a:solidFill>
                  <a:srgbClr val="002060"/>
                </a:solidFill>
                <a:latin typeface="Times New Roman" panose="02020603050405020304" pitchFamily="18" charset="0"/>
                <a:cs typeface="Times New Roman" panose="02020603050405020304" pitchFamily="18" charset="0"/>
              </a:rPr>
              <a:t>Electric Force and Charges</a:t>
            </a:r>
          </a:p>
        </p:txBody>
      </p:sp>
      <p:sp>
        <p:nvSpPr>
          <p:cNvPr id="10243" name="Rectangle 3"/>
          <p:cNvSpPr>
            <a:spLocks noGrp="1" noChangeArrowheads="1"/>
          </p:cNvSpPr>
          <p:nvPr>
            <p:ph type="body" idx="1"/>
          </p:nvPr>
        </p:nvSpPr>
        <p:spPr>
          <a:xfrm>
            <a:off x="272480" y="980728"/>
            <a:ext cx="9138220" cy="1656184"/>
          </a:xfrm>
        </p:spPr>
        <p:txBody>
          <a:bodyPr>
            <a:normAutofit/>
          </a:bodyPr>
          <a:lstStyle/>
          <a:p>
            <a:pPr>
              <a:buFontTx/>
              <a:buNone/>
            </a:pPr>
            <a:r>
              <a:rPr lang="en-US" sz="2500" b="1" u="sng" dirty="0" smtClean="0">
                <a:solidFill>
                  <a:srgbClr val="002060"/>
                </a:solidFill>
                <a:latin typeface="Times New Roman" panose="02020603050405020304" pitchFamily="18" charset="0"/>
                <a:cs typeface="Times New Roman" panose="02020603050405020304" pitchFamily="18" charset="0"/>
              </a:rPr>
              <a:t>Fundamental facts about atoms</a:t>
            </a:r>
          </a:p>
          <a:p>
            <a:pPr marL="457200" indent="-457200">
              <a:buFont typeface="+mj-lt"/>
              <a:buAutoNum type="arabicPeriod"/>
            </a:pPr>
            <a:r>
              <a:rPr lang="en-US" sz="2500" dirty="0" smtClean="0">
                <a:latin typeface="Times New Roman" panose="02020603050405020304" pitchFamily="18" charset="0"/>
                <a:cs typeface="Times New Roman" panose="02020603050405020304" pitchFamily="18" charset="0"/>
              </a:rPr>
              <a:t>Every atom is composed of a positively charged nucleus  surrounded by negatively charged electrons.</a:t>
            </a:r>
          </a:p>
        </p:txBody>
      </p:sp>
      <p:pic>
        <p:nvPicPr>
          <p:cNvPr id="4" name="Picture 7" descr="Figure_21_03"/>
          <p:cNvPicPr>
            <a:picLocks noChangeAspect="1" noChangeArrowheads="1"/>
          </p:cNvPicPr>
          <p:nvPr/>
        </p:nvPicPr>
        <p:blipFill>
          <a:blip r:embed="rId2" cstate="print">
            <a:extLst>
              <a:ext uri="{28A0092B-C50C-407E-A947-70E740481C1C}">
                <a14:useLocalDpi xmlns:a14="http://schemas.microsoft.com/office/drawing/2010/main" val="0"/>
              </a:ext>
            </a:extLst>
          </a:blip>
          <a:srcRect b="2397"/>
          <a:stretch>
            <a:fillRect/>
          </a:stretch>
        </p:blipFill>
        <p:spPr bwMode="auto">
          <a:xfrm>
            <a:off x="5673080" y="2780928"/>
            <a:ext cx="3512913" cy="3449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88504" y="2783596"/>
            <a:ext cx="4540250" cy="3108543"/>
          </a:xfrm>
          <a:prstGeom prst="rect">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800" b="1" i="0" u="none" strike="noStrike" kern="0" cap="none" spc="0" normalizeH="0" baseline="0" noProof="0" dirty="0" smtClean="0">
                <a:ln>
                  <a:noFill/>
                </a:ln>
                <a:solidFill>
                  <a:srgbClr val="333399"/>
                </a:solidFill>
                <a:effectLst/>
                <a:uLnTx/>
                <a:uFillTx/>
              </a:rPr>
              <a:t>Atom: </a:t>
            </a:r>
          </a:p>
          <a:p>
            <a:pPr marL="457200" marR="0" lvl="0" indent="-457200" defTabSz="914400" eaLnBrk="1" fontAlgn="base" latinLnBrk="0" hangingPunct="1">
              <a:lnSpc>
                <a:spcPct val="100000"/>
              </a:lnSpc>
              <a:spcBef>
                <a:spcPct val="50000"/>
              </a:spcBef>
              <a:spcAft>
                <a:spcPct val="0"/>
              </a:spcAft>
              <a:buClrTx/>
              <a:buSzTx/>
              <a:buFont typeface="Arial" pitchFamily="34" charset="0"/>
              <a:buChar char="•"/>
              <a:tabLst/>
              <a:defRPr/>
            </a:pPr>
            <a:r>
              <a:rPr kumimoji="0" lang="en-US" sz="2800" b="1" i="0" u="none" strike="noStrike" kern="0" cap="none" spc="0" normalizeH="0" baseline="0" noProof="0" dirty="0" smtClean="0">
                <a:ln>
                  <a:noFill/>
                </a:ln>
                <a:solidFill>
                  <a:srgbClr val="C00000"/>
                </a:solidFill>
                <a:effectLst/>
                <a:uLnTx/>
                <a:uFillTx/>
              </a:rPr>
              <a:t>Nucleus</a:t>
            </a:r>
            <a:r>
              <a:rPr kumimoji="0" lang="en-US" sz="2800" b="1" i="0" u="none" strike="noStrike" kern="0" cap="none" spc="0" normalizeH="0" baseline="0" noProof="0" dirty="0" smtClean="0">
                <a:ln>
                  <a:noFill/>
                </a:ln>
                <a:solidFill>
                  <a:srgbClr val="333399"/>
                </a:solidFill>
                <a:effectLst/>
                <a:uLnTx/>
                <a:uFillTx/>
              </a:rPr>
              <a:t> (small, massive, positive charge)</a:t>
            </a:r>
          </a:p>
          <a:p>
            <a:pPr marL="457200" marR="0" lvl="0" indent="-457200" defTabSz="914400" eaLnBrk="1" fontAlgn="base" latinLnBrk="0" hangingPunct="1">
              <a:lnSpc>
                <a:spcPct val="100000"/>
              </a:lnSpc>
              <a:spcBef>
                <a:spcPct val="50000"/>
              </a:spcBef>
              <a:spcAft>
                <a:spcPct val="0"/>
              </a:spcAft>
              <a:buClrTx/>
              <a:buSzTx/>
              <a:buFont typeface="Arial" pitchFamily="34" charset="0"/>
              <a:buChar char="•"/>
              <a:tabLst/>
              <a:defRPr/>
            </a:pPr>
            <a:r>
              <a:rPr kumimoji="0" lang="en-US" sz="2800" b="1" i="0" u="none" strike="noStrike" kern="0" cap="none" spc="0" normalizeH="0" baseline="0" noProof="0" dirty="0" smtClean="0">
                <a:ln>
                  <a:noFill/>
                </a:ln>
                <a:solidFill>
                  <a:srgbClr val="C00000"/>
                </a:solidFill>
                <a:effectLst/>
                <a:uLnTx/>
                <a:uFillTx/>
              </a:rPr>
              <a:t>Electron</a:t>
            </a:r>
            <a:r>
              <a:rPr kumimoji="0" lang="en-US" sz="2800" b="1" i="0" u="none" strike="noStrike" kern="0" cap="none" spc="0" normalizeH="0" baseline="0" noProof="0" dirty="0" smtClean="0">
                <a:ln>
                  <a:noFill/>
                </a:ln>
                <a:solidFill>
                  <a:srgbClr val="333399"/>
                </a:solidFill>
                <a:effectLst/>
                <a:uLnTx/>
                <a:uFillTx/>
              </a:rPr>
              <a:t> cloud (large, very low density, negative charge)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3" name="Picture 7"/>
          <p:cNvPicPr>
            <a:picLocks noChangeAspect="1" noChangeArrowheads="1"/>
          </p:cNvPicPr>
          <p:nvPr/>
        </p:nvPicPr>
        <p:blipFill>
          <a:blip r:embed="rId2" cstate="print"/>
          <a:srcRect/>
          <a:stretch>
            <a:fillRect/>
          </a:stretch>
        </p:blipFill>
        <p:spPr bwMode="auto">
          <a:xfrm>
            <a:off x="344489" y="1412776"/>
            <a:ext cx="7029450" cy="5124450"/>
          </a:xfrm>
          <a:prstGeom prst="rect">
            <a:avLst/>
          </a:prstGeom>
          <a:noFill/>
          <a:ln w="9525">
            <a:noFill/>
            <a:miter lim="800000"/>
            <a:headEnd/>
            <a:tailEnd/>
          </a:ln>
        </p:spPr>
      </p:pic>
      <p:sp>
        <p:nvSpPr>
          <p:cNvPr id="12" name="Rectangle 11"/>
          <p:cNvSpPr/>
          <p:nvPr/>
        </p:nvSpPr>
        <p:spPr>
          <a:xfrm>
            <a:off x="5745088" y="3277435"/>
            <a:ext cx="3456384" cy="1015663"/>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000" b="1" dirty="0" smtClean="0"/>
              <a:t>An electric circuit with only one path for the current to flow is called a </a:t>
            </a:r>
            <a:r>
              <a:rPr lang="en-US" sz="2000" b="1" i="1" dirty="0" smtClean="0"/>
              <a:t>series circuit.</a:t>
            </a:r>
            <a:endParaRPr lang="en-US" sz="2000" b="1" i="1" dirty="0"/>
          </a:p>
        </p:txBody>
      </p:sp>
      <p:pic>
        <p:nvPicPr>
          <p:cNvPr id="91142" name="Picture 6"/>
          <p:cNvPicPr>
            <a:picLocks noChangeAspect="1" noChangeArrowheads="1"/>
          </p:cNvPicPr>
          <p:nvPr/>
        </p:nvPicPr>
        <p:blipFill>
          <a:blip r:embed="rId3" cstate="print"/>
          <a:srcRect/>
          <a:stretch>
            <a:fillRect/>
          </a:stretch>
        </p:blipFill>
        <p:spPr bwMode="auto">
          <a:xfrm>
            <a:off x="5085546" y="1313473"/>
            <a:ext cx="4547974" cy="1872208"/>
          </a:xfrm>
          <a:prstGeom prst="rect">
            <a:avLst/>
          </a:prstGeom>
          <a:ln>
            <a:noFill/>
          </a:ln>
          <a:effectLst>
            <a:outerShdw blurRad="292100" dist="139700" dir="2700000" algn="tl" rotWithShape="0">
              <a:srgbClr val="333333">
                <a:alpha val="65000"/>
              </a:srgbClr>
            </a:outerShdw>
          </a:effectLst>
        </p:spPr>
      </p:pic>
      <p:pic>
        <p:nvPicPr>
          <p:cNvPr id="79875" name="Picture 3"/>
          <p:cNvPicPr>
            <a:picLocks noChangeAspect="1" noChangeArrowheads="1"/>
          </p:cNvPicPr>
          <p:nvPr/>
        </p:nvPicPr>
        <p:blipFill>
          <a:blip r:embed="rId4" cstate="print"/>
          <a:srcRect/>
          <a:stretch>
            <a:fillRect/>
          </a:stretch>
        </p:blipFill>
        <p:spPr bwMode="auto">
          <a:xfrm>
            <a:off x="1640633" y="332656"/>
            <a:ext cx="5688632" cy="663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p:cNvPicPr>
            <a:picLocks noChangeAspect="1" noChangeArrowheads="1"/>
          </p:cNvPicPr>
          <p:nvPr/>
        </p:nvPicPr>
        <p:blipFill>
          <a:blip r:embed="rId2" cstate="print"/>
          <a:srcRect/>
          <a:stretch>
            <a:fillRect/>
          </a:stretch>
        </p:blipFill>
        <p:spPr bwMode="auto">
          <a:xfrm>
            <a:off x="704529" y="221041"/>
            <a:ext cx="6623148" cy="6417506"/>
          </a:xfrm>
          <a:prstGeom prst="rect">
            <a:avLst/>
          </a:prstGeom>
          <a:noFill/>
          <a:ln w="9525">
            <a:noFill/>
            <a:miter lim="800000"/>
            <a:headEnd/>
            <a:tailEnd/>
          </a:ln>
        </p:spPr>
      </p:pic>
      <p:pic>
        <p:nvPicPr>
          <p:cNvPr id="86022" name="Picture 6"/>
          <p:cNvPicPr>
            <a:picLocks noChangeAspect="1" noChangeArrowheads="1"/>
          </p:cNvPicPr>
          <p:nvPr/>
        </p:nvPicPr>
        <p:blipFill>
          <a:blip r:embed="rId3" cstate="print"/>
          <a:srcRect/>
          <a:stretch>
            <a:fillRect/>
          </a:stretch>
        </p:blipFill>
        <p:spPr bwMode="auto">
          <a:xfrm>
            <a:off x="5601073" y="2060848"/>
            <a:ext cx="3676451" cy="19822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p:cNvPicPr>
            <a:picLocks noChangeAspect="1" noChangeArrowheads="1"/>
          </p:cNvPicPr>
          <p:nvPr/>
        </p:nvPicPr>
        <p:blipFill>
          <a:blip r:embed="rId2" cstate="print"/>
          <a:srcRect/>
          <a:stretch>
            <a:fillRect/>
          </a:stretch>
        </p:blipFill>
        <p:spPr bwMode="auto">
          <a:xfrm>
            <a:off x="344488" y="332658"/>
            <a:ext cx="6552728" cy="6064575"/>
          </a:xfrm>
          <a:prstGeom prst="rect">
            <a:avLst/>
          </a:prstGeom>
          <a:noFill/>
          <a:ln w="9525">
            <a:noFill/>
            <a:miter lim="800000"/>
            <a:headEnd/>
            <a:tailEnd/>
          </a:ln>
        </p:spPr>
      </p:pic>
      <p:pic>
        <p:nvPicPr>
          <p:cNvPr id="87046" name="Picture 6"/>
          <p:cNvPicPr>
            <a:picLocks noChangeAspect="1" noChangeArrowheads="1"/>
          </p:cNvPicPr>
          <p:nvPr/>
        </p:nvPicPr>
        <p:blipFill>
          <a:blip r:embed="rId3" cstate="print"/>
          <a:srcRect/>
          <a:stretch>
            <a:fillRect/>
          </a:stretch>
        </p:blipFill>
        <p:spPr bwMode="auto">
          <a:xfrm>
            <a:off x="5961113" y="476672"/>
            <a:ext cx="3498481" cy="235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p:cNvPicPr>
            <a:picLocks noChangeAspect="1" noChangeArrowheads="1"/>
          </p:cNvPicPr>
          <p:nvPr/>
        </p:nvPicPr>
        <p:blipFill>
          <a:blip r:embed="rId2" cstate="print"/>
          <a:srcRect/>
          <a:stretch>
            <a:fillRect/>
          </a:stretch>
        </p:blipFill>
        <p:spPr bwMode="auto">
          <a:xfrm>
            <a:off x="488504" y="188642"/>
            <a:ext cx="6912770" cy="6324505"/>
          </a:xfrm>
          <a:prstGeom prst="rect">
            <a:avLst/>
          </a:prstGeom>
          <a:noFill/>
          <a:ln w="9525">
            <a:noFill/>
            <a:miter lim="800000"/>
            <a:headEnd/>
            <a:tailEnd/>
          </a:ln>
        </p:spPr>
      </p:pic>
      <p:pic>
        <p:nvPicPr>
          <p:cNvPr id="13" name="Picture 12"/>
          <p:cNvPicPr>
            <a:picLocks noChangeAspect="1" noChangeArrowheads="1"/>
          </p:cNvPicPr>
          <p:nvPr/>
        </p:nvPicPr>
        <p:blipFill>
          <a:blip r:embed="rId3" cstate="print"/>
          <a:srcRect/>
          <a:stretch>
            <a:fillRect/>
          </a:stretch>
        </p:blipFill>
        <p:spPr bwMode="auto">
          <a:xfrm>
            <a:off x="5961112" y="764704"/>
            <a:ext cx="3774116" cy="220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p:cNvPicPr>
            <a:picLocks noChangeAspect="1" noChangeArrowheads="1"/>
          </p:cNvPicPr>
          <p:nvPr/>
        </p:nvPicPr>
        <p:blipFill>
          <a:blip r:embed="rId2" cstate="print"/>
          <a:srcRect/>
          <a:stretch>
            <a:fillRect/>
          </a:stretch>
        </p:blipFill>
        <p:spPr bwMode="auto">
          <a:xfrm>
            <a:off x="632520" y="146596"/>
            <a:ext cx="5663255" cy="6306740"/>
          </a:xfrm>
          <a:prstGeom prst="rect">
            <a:avLst/>
          </a:prstGeom>
          <a:noFill/>
          <a:ln w="9525">
            <a:noFill/>
            <a:miter lim="800000"/>
            <a:headEnd/>
            <a:tailEnd/>
          </a:ln>
        </p:spPr>
      </p:pic>
      <p:grpSp>
        <p:nvGrpSpPr>
          <p:cNvPr id="11" name="Group 10"/>
          <p:cNvGrpSpPr/>
          <p:nvPr/>
        </p:nvGrpSpPr>
        <p:grpSpPr>
          <a:xfrm>
            <a:off x="5726671" y="980728"/>
            <a:ext cx="4050866" cy="2736304"/>
            <a:chOff x="6321152" y="1124744"/>
            <a:chExt cx="3198052" cy="2160240"/>
          </a:xfrm>
        </p:grpSpPr>
        <p:pic>
          <p:nvPicPr>
            <p:cNvPr id="12" name="Picture 3"/>
            <p:cNvPicPr>
              <a:picLocks noChangeAspect="1" noChangeArrowheads="1"/>
            </p:cNvPicPr>
            <p:nvPr/>
          </p:nvPicPr>
          <p:blipFill>
            <a:blip r:embed="rId3" cstate="print"/>
            <a:srcRect b="23077"/>
            <a:stretch>
              <a:fillRect/>
            </a:stretch>
          </p:blipFill>
          <p:spPr bwMode="auto">
            <a:xfrm>
              <a:off x="6321152" y="1124744"/>
              <a:ext cx="3198052" cy="1440160"/>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srcRect/>
            <a:stretch>
              <a:fillRect/>
            </a:stretch>
          </p:blipFill>
          <p:spPr bwMode="auto">
            <a:xfrm>
              <a:off x="7771209" y="2572519"/>
              <a:ext cx="638175" cy="352425"/>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t="80769" r="48213"/>
            <a:stretch>
              <a:fillRect/>
            </a:stretch>
          </p:blipFill>
          <p:spPr bwMode="auto">
            <a:xfrm>
              <a:off x="7257256" y="2924944"/>
              <a:ext cx="1656184" cy="3600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23_18_Figure"/>
          <p:cNvPicPr>
            <a:picLocks noChangeAspect="1" noChangeArrowheads="1"/>
          </p:cNvPicPr>
          <p:nvPr/>
        </p:nvPicPr>
        <p:blipFill>
          <a:blip r:embed="rId2" cstate="print"/>
          <a:srcRect b="4370"/>
          <a:stretch>
            <a:fillRect/>
          </a:stretch>
        </p:blipFill>
        <p:spPr bwMode="auto">
          <a:xfrm>
            <a:off x="2072680" y="4101214"/>
            <a:ext cx="5382948" cy="2171700"/>
          </a:xfrm>
          <a:prstGeom prst="rect">
            <a:avLst/>
          </a:prstGeom>
          <a:noFill/>
          <a:ln w="9525">
            <a:noFill/>
            <a:miter lim="800000"/>
            <a:headEnd/>
            <a:tailEnd/>
          </a:ln>
        </p:spPr>
      </p:pic>
      <p:sp>
        <p:nvSpPr>
          <p:cNvPr id="2" name="Rectangle 1"/>
          <p:cNvSpPr/>
          <p:nvPr/>
        </p:nvSpPr>
        <p:spPr>
          <a:xfrm>
            <a:off x="1496616" y="1124744"/>
            <a:ext cx="6696744" cy="707886"/>
          </a:xfrm>
          <a:prstGeom prst="rect">
            <a:avLst/>
          </a:prstGeom>
          <a:solidFill>
            <a:schemeClr val="accent3">
              <a:lumMod val="60000"/>
              <a:lumOff val="40000"/>
            </a:schemeClr>
          </a:solidFill>
          <a:ln>
            <a:solidFill>
              <a:schemeClr val="accent3">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000" b="1" dirty="0" smtClean="0"/>
              <a:t>An electric circuit with more than one path for the current to flow is called a parallel circuit.</a:t>
            </a:r>
            <a:endParaRPr lang="en-US" sz="2000" b="1" dirty="0"/>
          </a:p>
        </p:txBody>
      </p:sp>
      <p:pic>
        <p:nvPicPr>
          <p:cNvPr id="92162" name="Picture 2"/>
          <p:cNvPicPr>
            <a:picLocks noChangeAspect="1" noChangeArrowheads="1"/>
          </p:cNvPicPr>
          <p:nvPr/>
        </p:nvPicPr>
        <p:blipFill>
          <a:blip r:embed="rId3" cstate="print"/>
          <a:srcRect/>
          <a:stretch>
            <a:fillRect/>
          </a:stretch>
        </p:blipFill>
        <p:spPr bwMode="auto">
          <a:xfrm>
            <a:off x="1640633" y="404664"/>
            <a:ext cx="6177135" cy="437086"/>
          </a:xfrm>
          <a:prstGeom prst="rect">
            <a:avLst/>
          </a:prstGeom>
          <a:noFill/>
          <a:ln w="9525">
            <a:noFill/>
            <a:miter lim="800000"/>
            <a:headEnd/>
            <a:tailEnd/>
          </a:ln>
        </p:spPr>
      </p:pic>
      <p:pic>
        <p:nvPicPr>
          <p:cNvPr id="92164" name="Picture 4"/>
          <p:cNvPicPr>
            <a:picLocks noChangeAspect="1" noChangeArrowheads="1"/>
          </p:cNvPicPr>
          <p:nvPr/>
        </p:nvPicPr>
        <p:blipFill>
          <a:blip r:embed="rId4" cstate="print"/>
          <a:srcRect b="11736"/>
          <a:stretch>
            <a:fillRect/>
          </a:stretch>
        </p:blipFill>
        <p:spPr bwMode="auto">
          <a:xfrm>
            <a:off x="1712640" y="2132856"/>
            <a:ext cx="5976664" cy="2051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704531" y="1196754"/>
            <a:ext cx="2193474" cy="672075"/>
          </a:xfrm>
          <a:prstGeom prst="rect">
            <a:avLst/>
          </a:prstGeom>
          <a:noFill/>
          <a:ln w="9525">
            <a:noFill/>
            <a:miter lim="800000"/>
            <a:headEnd/>
            <a:tailEnd/>
          </a:ln>
        </p:spPr>
      </p:pic>
      <p:pic>
        <p:nvPicPr>
          <p:cNvPr id="93187" name="Picture 3"/>
          <p:cNvPicPr>
            <a:picLocks noChangeAspect="1" noChangeArrowheads="1"/>
          </p:cNvPicPr>
          <p:nvPr/>
        </p:nvPicPr>
        <p:blipFill>
          <a:blip r:embed="rId3" cstate="print"/>
          <a:srcRect/>
          <a:stretch>
            <a:fillRect/>
          </a:stretch>
        </p:blipFill>
        <p:spPr bwMode="auto">
          <a:xfrm>
            <a:off x="488504" y="1988840"/>
            <a:ext cx="3028029" cy="1152128"/>
          </a:xfrm>
          <a:prstGeom prst="rect">
            <a:avLst/>
          </a:prstGeom>
          <a:noFill/>
          <a:ln w="9525">
            <a:noFill/>
            <a:miter lim="800000"/>
            <a:headEnd/>
            <a:tailEnd/>
          </a:ln>
        </p:spPr>
      </p:pic>
      <p:pic>
        <p:nvPicPr>
          <p:cNvPr id="93188" name="Picture 4"/>
          <p:cNvPicPr>
            <a:picLocks noChangeAspect="1" noChangeArrowheads="1"/>
          </p:cNvPicPr>
          <p:nvPr/>
        </p:nvPicPr>
        <p:blipFill>
          <a:blip r:embed="rId4" cstate="print"/>
          <a:srcRect/>
          <a:stretch>
            <a:fillRect/>
          </a:stretch>
        </p:blipFill>
        <p:spPr bwMode="auto">
          <a:xfrm>
            <a:off x="488504" y="3645024"/>
            <a:ext cx="2060537" cy="701617"/>
          </a:xfrm>
          <a:prstGeom prst="rect">
            <a:avLst/>
          </a:prstGeom>
          <a:noFill/>
          <a:ln w="9525">
            <a:noFill/>
            <a:miter lim="800000"/>
            <a:headEnd/>
            <a:tailEnd/>
          </a:ln>
        </p:spPr>
      </p:pic>
      <p:pic>
        <p:nvPicPr>
          <p:cNvPr id="93189" name="Picture 5"/>
          <p:cNvPicPr>
            <a:picLocks noChangeAspect="1" noChangeArrowheads="1"/>
          </p:cNvPicPr>
          <p:nvPr/>
        </p:nvPicPr>
        <p:blipFill>
          <a:blip r:embed="rId5" cstate="print"/>
          <a:srcRect/>
          <a:stretch>
            <a:fillRect/>
          </a:stretch>
        </p:blipFill>
        <p:spPr bwMode="auto">
          <a:xfrm>
            <a:off x="416496" y="4581130"/>
            <a:ext cx="3744416" cy="672075"/>
          </a:xfrm>
          <a:prstGeom prst="rect">
            <a:avLst/>
          </a:prstGeom>
          <a:noFill/>
          <a:ln w="9525">
            <a:noFill/>
            <a:miter lim="800000"/>
            <a:headEnd/>
            <a:tailEnd/>
          </a:ln>
        </p:spPr>
      </p:pic>
      <p:pic>
        <p:nvPicPr>
          <p:cNvPr id="93190" name="Picture 6"/>
          <p:cNvPicPr>
            <a:picLocks noChangeAspect="1" noChangeArrowheads="1"/>
          </p:cNvPicPr>
          <p:nvPr/>
        </p:nvPicPr>
        <p:blipFill>
          <a:blip r:embed="rId6" cstate="print"/>
          <a:srcRect/>
          <a:stretch>
            <a:fillRect/>
          </a:stretch>
        </p:blipFill>
        <p:spPr bwMode="auto">
          <a:xfrm>
            <a:off x="4891385" y="4293098"/>
            <a:ext cx="3373983" cy="2304763"/>
          </a:xfrm>
          <a:prstGeom prst="rect">
            <a:avLst/>
          </a:prstGeom>
          <a:noFill/>
          <a:ln w="9525">
            <a:noFill/>
            <a:miter lim="800000"/>
            <a:headEnd/>
            <a:tailEnd/>
          </a:ln>
        </p:spPr>
      </p:pic>
      <p:pic>
        <p:nvPicPr>
          <p:cNvPr id="93191" name="Picture 7"/>
          <p:cNvPicPr>
            <a:picLocks noChangeAspect="1" noChangeArrowheads="1"/>
          </p:cNvPicPr>
          <p:nvPr/>
        </p:nvPicPr>
        <p:blipFill>
          <a:blip r:embed="rId7" cstate="print"/>
          <a:srcRect/>
          <a:stretch>
            <a:fillRect/>
          </a:stretch>
        </p:blipFill>
        <p:spPr bwMode="auto">
          <a:xfrm>
            <a:off x="416496" y="5373218"/>
            <a:ext cx="2808312" cy="1170747"/>
          </a:xfrm>
          <a:prstGeom prst="rect">
            <a:avLst/>
          </a:prstGeom>
          <a:noFill/>
          <a:ln w="9525">
            <a:noFill/>
            <a:miter lim="800000"/>
            <a:headEnd/>
            <a:tailEnd/>
          </a:ln>
        </p:spPr>
      </p:pic>
      <p:pic>
        <p:nvPicPr>
          <p:cNvPr id="93192" name="Picture 8"/>
          <p:cNvPicPr>
            <a:picLocks noChangeAspect="1" noChangeArrowheads="1"/>
          </p:cNvPicPr>
          <p:nvPr/>
        </p:nvPicPr>
        <p:blipFill>
          <a:blip r:embed="rId8" cstate="print"/>
          <a:srcRect/>
          <a:stretch>
            <a:fillRect/>
          </a:stretch>
        </p:blipFill>
        <p:spPr bwMode="auto">
          <a:xfrm>
            <a:off x="3584851" y="908720"/>
            <a:ext cx="2952327" cy="2282514"/>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1568625" y="332658"/>
            <a:ext cx="5256584" cy="371949"/>
          </a:xfrm>
          <a:prstGeom prst="rect">
            <a:avLst/>
          </a:prstGeom>
          <a:noFill/>
          <a:ln w="9525">
            <a:noFill/>
            <a:miter lim="800000"/>
            <a:headEnd/>
            <a:tailEnd/>
          </a:ln>
        </p:spPr>
      </p:pic>
      <p:pic>
        <p:nvPicPr>
          <p:cNvPr id="93193" name="Picture 9"/>
          <p:cNvPicPr>
            <a:picLocks noChangeAspect="1" noChangeArrowheads="1"/>
          </p:cNvPicPr>
          <p:nvPr/>
        </p:nvPicPr>
        <p:blipFill>
          <a:blip r:embed="rId10" cstate="print"/>
          <a:srcRect/>
          <a:stretch>
            <a:fillRect/>
          </a:stretch>
        </p:blipFill>
        <p:spPr bwMode="auto">
          <a:xfrm>
            <a:off x="6825208" y="1412778"/>
            <a:ext cx="2629532" cy="1013077"/>
          </a:xfrm>
          <a:prstGeom prst="rect">
            <a:avLst/>
          </a:prstGeom>
          <a:noFill/>
          <a:ln w="9525">
            <a:noFill/>
            <a:miter lim="800000"/>
            <a:headEnd/>
            <a:tailEnd/>
          </a:ln>
        </p:spPr>
      </p:pic>
      <p:pic>
        <p:nvPicPr>
          <p:cNvPr id="93194" name="Picture 10"/>
          <p:cNvPicPr>
            <a:picLocks noChangeAspect="1" noChangeArrowheads="1"/>
          </p:cNvPicPr>
          <p:nvPr/>
        </p:nvPicPr>
        <p:blipFill>
          <a:blip r:embed="rId11" cstate="print"/>
          <a:srcRect/>
          <a:stretch>
            <a:fillRect/>
          </a:stretch>
        </p:blipFill>
        <p:spPr bwMode="auto">
          <a:xfrm>
            <a:off x="6753201" y="2564904"/>
            <a:ext cx="2808311" cy="12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cstate="print"/>
          <a:srcRect b="3102"/>
          <a:stretch>
            <a:fillRect/>
          </a:stretch>
        </p:blipFill>
        <p:spPr bwMode="auto">
          <a:xfrm>
            <a:off x="2432720" y="882428"/>
            <a:ext cx="4410075" cy="5786932"/>
          </a:xfrm>
          <a:prstGeom prst="rect">
            <a:avLst/>
          </a:prstGeom>
          <a:noFill/>
          <a:ln w="9525">
            <a:noFill/>
            <a:miter lim="800000"/>
            <a:headEnd/>
            <a:tailEnd/>
          </a:ln>
        </p:spPr>
      </p:pic>
      <p:sp>
        <p:nvSpPr>
          <p:cNvPr id="4" name="Rectangle 3"/>
          <p:cNvSpPr/>
          <p:nvPr/>
        </p:nvSpPr>
        <p:spPr>
          <a:xfrm>
            <a:off x="848545" y="188641"/>
            <a:ext cx="8064896" cy="70788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000" b="1" dirty="0" smtClean="0">
                <a:solidFill>
                  <a:schemeClr val="tx1"/>
                </a:solidFill>
              </a:rPr>
              <a:t>If the parallel combination of resistances is replaced by a single resistance with the resistance </a:t>
            </a:r>
            <a:r>
              <a:rPr lang="en-US" sz="2000" b="1" i="1" dirty="0" smtClean="0">
                <a:solidFill>
                  <a:schemeClr val="tx1"/>
                </a:solidFill>
              </a:rPr>
              <a:t>R, the same current flows in the circuit.</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t="7688"/>
          <a:stretch>
            <a:fillRect/>
          </a:stretch>
        </p:blipFill>
        <p:spPr bwMode="auto">
          <a:xfrm>
            <a:off x="704528" y="1988840"/>
            <a:ext cx="8448560" cy="3458296"/>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18751" r="13064" b="92312"/>
          <a:stretch>
            <a:fillRect/>
          </a:stretch>
        </p:blipFill>
        <p:spPr bwMode="auto">
          <a:xfrm>
            <a:off x="632521" y="692696"/>
            <a:ext cx="8640960" cy="4320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261939" y="595315"/>
            <a:ext cx="9382125"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274638"/>
            <a:ext cx="8915400" cy="562074"/>
          </a:xfrm>
        </p:spPr>
        <p:txBody>
          <a:bodyPr>
            <a:normAutofit fontScale="90000"/>
          </a:bodyPr>
          <a:lstStyle/>
          <a:p>
            <a:r>
              <a:rPr lang="en-US" sz="3200" b="1" dirty="0" smtClean="0">
                <a:solidFill>
                  <a:srgbClr val="002060"/>
                </a:solidFill>
                <a:latin typeface="Times New Roman" panose="02020603050405020304" pitchFamily="18" charset="0"/>
                <a:cs typeface="Times New Roman" panose="02020603050405020304" pitchFamily="18" charset="0"/>
              </a:rPr>
              <a:t>Electric Force and Charges</a:t>
            </a:r>
          </a:p>
        </p:txBody>
      </p:sp>
      <p:sp>
        <p:nvSpPr>
          <p:cNvPr id="10243" name="Rectangle 3"/>
          <p:cNvSpPr>
            <a:spLocks noGrp="1" noChangeArrowheads="1"/>
          </p:cNvSpPr>
          <p:nvPr>
            <p:ph type="body" idx="1"/>
          </p:nvPr>
        </p:nvSpPr>
        <p:spPr>
          <a:xfrm>
            <a:off x="272480" y="980728"/>
            <a:ext cx="9138220" cy="5472608"/>
          </a:xfrm>
        </p:spPr>
        <p:txBody>
          <a:bodyPr>
            <a:normAutofit/>
          </a:bodyPr>
          <a:lstStyle/>
          <a:p>
            <a:pPr>
              <a:buFontTx/>
              <a:buNone/>
            </a:pPr>
            <a:r>
              <a:rPr lang="en-US" sz="2500" b="1" u="sng" dirty="0" smtClean="0">
                <a:solidFill>
                  <a:srgbClr val="002060"/>
                </a:solidFill>
                <a:latin typeface="Times New Roman" panose="02020603050405020304" pitchFamily="18" charset="0"/>
                <a:cs typeface="Times New Roman" panose="02020603050405020304" pitchFamily="18" charset="0"/>
              </a:rPr>
              <a:t>Fundamental facts about atoms</a:t>
            </a:r>
          </a:p>
          <a:p>
            <a:pPr marL="457200" indent="-457200">
              <a:buFont typeface="+mj-lt"/>
              <a:buAutoNum type="arabicPeriod" startAt="2"/>
            </a:pPr>
            <a:r>
              <a:rPr lang="en-US" sz="2500" dirty="0" smtClean="0">
                <a:latin typeface="Times New Roman" panose="02020603050405020304" pitchFamily="18" charset="0"/>
                <a:cs typeface="Times New Roman" panose="02020603050405020304" pitchFamily="18" charset="0"/>
              </a:rPr>
              <a:t>Each of the electrons in any atom has the same quantity of negative charge and the same mass</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500" b="1" dirty="0" smtClean="0">
                <a:latin typeface="Times New Roman" panose="02020603050405020304" pitchFamily="18" charset="0"/>
                <a:cs typeface="Times New Roman" panose="02020603050405020304" pitchFamily="18" charset="0"/>
              </a:rPr>
              <a:t>Protons </a:t>
            </a:r>
            <a:r>
              <a:rPr lang="en-US" sz="2500" b="1" dirty="0">
                <a:latin typeface="Times New Roman" panose="02020603050405020304" pitchFamily="18" charset="0"/>
                <a:cs typeface="Times New Roman" panose="02020603050405020304" pitchFamily="18" charset="0"/>
              </a:rPr>
              <a:t>and neutrons compose the nucleus</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Protons </a:t>
            </a:r>
            <a:r>
              <a:rPr lang="en-US" sz="2500" dirty="0">
                <a:latin typeface="Times New Roman" panose="02020603050405020304" pitchFamily="18" charset="0"/>
                <a:cs typeface="Times New Roman" panose="02020603050405020304" pitchFamily="18" charset="0"/>
              </a:rPr>
              <a:t>are about 1800 times more massive than electrons, but each one carries an amount of positive charge equal to the negative charge of electrons. Neutrons have slightly more mass than protons and have no net charge</a:t>
            </a:r>
            <a:r>
              <a:rPr lang="en-US" sz="2500" dirty="0" smtClean="0">
                <a:latin typeface="Times New Roman" panose="02020603050405020304" pitchFamily="18" charset="0"/>
                <a:cs typeface="Times New Roman" panose="02020603050405020304" pitchFamily="18" charset="0"/>
              </a:rPr>
              <a:t>.</a:t>
            </a:r>
          </a:p>
          <a:p>
            <a:pPr marL="457200" indent="-457200">
              <a:buFont typeface="+mj-lt"/>
              <a:buAutoNum type="arabicPeriod" startAt="2"/>
            </a:pPr>
            <a:endParaRPr lang="en-US" sz="2500" dirty="0">
              <a:latin typeface="Times New Roman" panose="02020603050405020304" pitchFamily="18" charset="0"/>
              <a:cs typeface="Times New Roman" panose="02020603050405020304" pitchFamily="18" charset="0"/>
            </a:endParaRPr>
          </a:p>
          <a:p>
            <a:pPr marL="457200" indent="-457200">
              <a:buFont typeface="+mj-lt"/>
              <a:buAutoNum type="arabicPeriod" startAt="2"/>
            </a:pPr>
            <a:endParaRPr lang="en-US" sz="2500" dirty="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500" dirty="0" smtClean="0">
                <a:latin typeface="Times New Roman" panose="02020603050405020304" pitchFamily="18" charset="0"/>
                <a:cs typeface="Times New Roman" panose="02020603050405020304" pitchFamily="18" charset="0"/>
              </a:rPr>
              <a:t>Atoms </a:t>
            </a:r>
            <a:r>
              <a:rPr lang="en-US" sz="2500" dirty="0">
                <a:latin typeface="Times New Roman" panose="02020603050405020304" pitchFamily="18" charset="0"/>
                <a:cs typeface="Times New Roman" panose="02020603050405020304" pitchFamily="18" charset="0"/>
              </a:rPr>
              <a:t>usually have as many electrons as protons, so </a:t>
            </a:r>
            <a:r>
              <a:rPr lang="en-US" sz="2500" b="1" dirty="0">
                <a:latin typeface="Times New Roman" panose="02020603050405020304" pitchFamily="18" charset="0"/>
                <a:cs typeface="Times New Roman" panose="02020603050405020304" pitchFamily="18" charset="0"/>
              </a:rPr>
              <a:t>the atom has zero net charge</a:t>
            </a:r>
            <a:r>
              <a:rPr lang="en-US" sz="2500" dirty="0">
                <a:latin typeface="Times New Roman" panose="02020603050405020304" pitchFamily="18" charset="0"/>
                <a:cs typeface="Times New Roman" panose="02020603050405020304" pitchFamily="18" charset="0"/>
              </a:rPr>
              <a:t>.</a:t>
            </a:r>
            <a:endParaRPr lang="en-US" sz="2500" dirty="0" smtClean="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808" y="4437112"/>
            <a:ext cx="3024336"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4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261939" y="490540"/>
            <a:ext cx="9382125" cy="5876925"/>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6067748" y="3501010"/>
            <a:ext cx="3133725" cy="2943225"/>
          </a:xfrm>
          <a:prstGeom prst="rect">
            <a:avLst/>
          </a:prstGeom>
          <a:noFill/>
          <a:ln w="9525">
            <a:noFill/>
            <a:miter lim="800000"/>
            <a:headEnd/>
            <a:tailEnd/>
          </a:ln>
        </p:spPr>
      </p:pic>
      <p:sp>
        <p:nvSpPr>
          <p:cNvPr id="4" name="TextBox 3"/>
          <p:cNvSpPr txBox="1"/>
          <p:nvPr/>
        </p:nvSpPr>
        <p:spPr>
          <a:xfrm>
            <a:off x="416496" y="260648"/>
            <a:ext cx="1098378" cy="369332"/>
          </a:xfrm>
          <a:prstGeom prst="rect">
            <a:avLst/>
          </a:prstGeom>
          <a:noFill/>
        </p:spPr>
        <p:txBody>
          <a:bodyPr wrap="none" rtlCol="0">
            <a:spAutoFit/>
          </a:bodyPr>
          <a:lstStyle/>
          <a:p>
            <a:r>
              <a:rPr lang="en-US" b="1" dirty="0" smtClean="0">
                <a:solidFill>
                  <a:srgbClr val="0070C0"/>
                </a:solidFill>
              </a:rPr>
              <a:t>EXAMPLE</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2" cstate="print"/>
          <a:srcRect/>
          <a:stretch>
            <a:fillRect/>
          </a:stretch>
        </p:blipFill>
        <p:spPr bwMode="auto">
          <a:xfrm>
            <a:off x="2357439" y="1042990"/>
            <a:ext cx="5191125"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2" cstate="print"/>
          <a:srcRect/>
          <a:stretch>
            <a:fillRect/>
          </a:stretch>
        </p:blipFill>
        <p:spPr bwMode="auto">
          <a:xfrm>
            <a:off x="357014" y="476674"/>
            <a:ext cx="7980363" cy="56483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t="22113" r="70324" b="40571"/>
          <a:stretch>
            <a:fillRect/>
          </a:stretch>
        </p:blipFill>
        <p:spPr bwMode="auto">
          <a:xfrm>
            <a:off x="6780496" y="1340768"/>
            <a:ext cx="288032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5300" y="130622"/>
            <a:ext cx="8915400" cy="490066"/>
          </a:xfrm>
        </p:spPr>
        <p:txBody>
          <a:bodyPr vert="horz" lIns="91440" tIns="45720" rIns="91440" bIns="45720" rtlCol="0" anchor="ctr">
            <a:normAutofit fontScale="90000"/>
          </a:bodyPr>
          <a:lstStyle/>
          <a:p>
            <a:r>
              <a:rPr lang="en-US" sz="3200" b="1" dirty="0">
                <a:solidFill>
                  <a:srgbClr val="002060"/>
                </a:solidFill>
                <a:latin typeface="Times New Roman" panose="02020603050405020304" pitchFamily="18" charset="0"/>
                <a:cs typeface="Times New Roman" panose="02020603050405020304" pitchFamily="18" charset="0"/>
              </a:rPr>
              <a:t>Electric Force and Charges</a:t>
            </a:r>
          </a:p>
        </p:txBody>
      </p:sp>
      <p:sp>
        <p:nvSpPr>
          <p:cNvPr id="12291" name="Rectangle 3"/>
          <p:cNvSpPr>
            <a:spLocks noGrp="1" noChangeArrowheads="1"/>
          </p:cNvSpPr>
          <p:nvPr>
            <p:ph type="body" idx="1"/>
          </p:nvPr>
        </p:nvSpPr>
        <p:spPr>
          <a:xfrm>
            <a:off x="216024" y="2286269"/>
            <a:ext cx="9777536" cy="2366867"/>
          </a:xfrm>
        </p:spPr>
        <p:txBody>
          <a:bodyPr>
            <a:normAutofit/>
          </a:bodyPr>
          <a:lstStyle/>
          <a:p>
            <a:pPr>
              <a:buFontTx/>
              <a:buNone/>
            </a:pPr>
            <a:r>
              <a:rPr lang="en-US" sz="2500" b="1" dirty="0" smtClean="0">
                <a:solidFill>
                  <a:srgbClr val="002060"/>
                </a:solidFill>
                <a:latin typeface="Times New Roman" panose="02020603050405020304" pitchFamily="18" charset="0"/>
                <a:cs typeface="Times New Roman" panose="02020603050405020304" pitchFamily="18" charset="0"/>
              </a:rPr>
              <a:t>Ion</a:t>
            </a:r>
          </a:p>
          <a:p>
            <a:r>
              <a:rPr lang="en-US" sz="2500" b="1" dirty="0">
                <a:solidFill>
                  <a:srgbClr val="002060"/>
                </a:solidFill>
                <a:latin typeface="Times New Roman" panose="02020603050405020304" pitchFamily="18" charset="0"/>
                <a:cs typeface="Times New Roman" panose="02020603050405020304" pitchFamily="18" charset="0"/>
              </a:rPr>
              <a:t>Positive ion</a:t>
            </a:r>
            <a:r>
              <a:rPr lang="en-US" sz="2500" dirty="0" smtClean="0">
                <a:latin typeface="Times New Roman" panose="02020603050405020304" pitchFamily="18" charset="0"/>
                <a:cs typeface="Times New Roman" panose="02020603050405020304" pitchFamily="18" charset="0"/>
              </a:rPr>
              <a:t>—atom </a:t>
            </a:r>
            <a:r>
              <a:rPr lang="en-US" sz="2500" dirty="0" smtClean="0">
                <a:solidFill>
                  <a:srgbClr val="C00000"/>
                </a:solidFill>
                <a:latin typeface="Times New Roman" panose="02020603050405020304" pitchFamily="18" charset="0"/>
                <a:cs typeface="Times New Roman" panose="02020603050405020304" pitchFamily="18" charset="0"/>
              </a:rPr>
              <a:t>losing</a:t>
            </a:r>
            <a:r>
              <a:rPr lang="en-US" sz="2500" dirty="0" smtClean="0">
                <a:latin typeface="Times New Roman" panose="02020603050405020304" pitchFamily="18" charset="0"/>
                <a:cs typeface="Times New Roman" panose="02020603050405020304" pitchFamily="18" charset="0"/>
              </a:rPr>
              <a:t> one or more electrons has positive net charge.</a:t>
            </a:r>
          </a:p>
          <a:p>
            <a:r>
              <a:rPr lang="en-US" sz="2500" b="1" dirty="0">
                <a:solidFill>
                  <a:srgbClr val="002060"/>
                </a:solidFill>
                <a:latin typeface="Times New Roman" panose="02020603050405020304" pitchFamily="18" charset="0"/>
                <a:cs typeface="Times New Roman" panose="02020603050405020304" pitchFamily="18" charset="0"/>
              </a:rPr>
              <a:t>Negative ion</a:t>
            </a:r>
            <a:r>
              <a:rPr lang="en-US" sz="2500" dirty="0" smtClean="0">
                <a:latin typeface="Times New Roman" panose="02020603050405020304" pitchFamily="18" charset="0"/>
                <a:cs typeface="Times New Roman" panose="02020603050405020304" pitchFamily="18" charset="0"/>
              </a:rPr>
              <a:t>—atom </a:t>
            </a:r>
            <a:r>
              <a:rPr lang="en-US" sz="2500" dirty="0" smtClean="0">
                <a:solidFill>
                  <a:srgbClr val="C00000"/>
                </a:solidFill>
                <a:latin typeface="Times New Roman" panose="02020603050405020304" pitchFamily="18" charset="0"/>
                <a:cs typeface="Times New Roman" panose="02020603050405020304" pitchFamily="18" charset="0"/>
              </a:rPr>
              <a:t>gaining</a:t>
            </a:r>
            <a:r>
              <a:rPr lang="en-US" sz="2500" dirty="0" smtClean="0">
                <a:latin typeface="Times New Roman" panose="02020603050405020304" pitchFamily="18" charset="0"/>
                <a:cs typeface="Times New Roman" panose="02020603050405020304" pitchFamily="18" charset="0"/>
              </a:rPr>
              <a:t> one or more electrons has negative net charge.</a:t>
            </a:r>
          </a:p>
        </p:txBody>
      </p:sp>
      <p:sp>
        <p:nvSpPr>
          <p:cNvPr id="7" name="Rectangle 6"/>
          <p:cNvSpPr/>
          <p:nvPr/>
        </p:nvSpPr>
        <p:spPr>
          <a:xfrm>
            <a:off x="225596" y="548680"/>
            <a:ext cx="9551940" cy="1631216"/>
          </a:xfrm>
          <a:prstGeom prst="rect">
            <a:avLst/>
          </a:prstGeom>
        </p:spPr>
        <p:txBody>
          <a:bodyPr wrap="square">
            <a:spAutoFit/>
          </a:bodyPr>
          <a:lstStyle/>
          <a:p>
            <a:r>
              <a:rPr lang="en-US" sz="2500" b="1" dirty="0">
                <a:solidFill>
                  <a:srgbClr val="002060"/>
                </a:solidFill>
                <a:latin typeface="Times New Roman" panose="02020603050405020304" pitchFamily="18" charset="0"/>
                <a:cs typeface="Times New Roman" panose="02020603050405020304" pitchFamily="18" charset="0"/>
              </a:rPr>
              <a:t>Electrons in an atom</a:t>
            </a:r>
          </a:p>
          <a:p>
            <a:pPr marL="342900" indent="-342900">
              <a:buFont typeface="Arial" panose="020B0604020202020204" pitchFamily="34" charset="0"/>
              <a:buChar char="•"/>
            </a:pPr>
            <a:r>
              <a:rPr lang="en-US" sz="2500" b="1" dirty="0">
                <a:solidFill>
                  <a:srgbClr val="C00000"/>
                </a:solidFill>
                <a:latin typeface="Times New Roman" panose="02020603050405020304" pitchFamily="18" charset="0"/>
                <a:cs typeface="Times New Roman" panose="02020603050405020304" pitchFamily="18" charset="0"/>
              </a:rPr>
              <a:t>Innermost</a:t>
            </a:r>
            <a:r>
              <a:rPr lang="en-US" sz="2500" b="1" dirty="0">
                <a:solidFill>
                  <a:srgbClr val="002060"/>
                </a:solidFill>
                <a:latin typeface="Times New Roman" panose="02020603050405020304" pitchFamily="18" charset="0"/>
                <a:cs typeface="Times New Roman" panose="02020603050405020304" pitchFamily="18" charset="0"/>
              </a:rPr>
              <a:t>—</a:t>
            </a:r>
            <a:r>
              <a:rPr lang="en-US" sz="2500" dirty="0">
                <a:solidFill>
                  <a:prstClr val="black"/>
                </a:solidFill>
                <a:latin typeface="Times New Roman" panose="02020603050405020304" pitchFamily="18" charset="0"/>
                <a:cs typeface="Times New Roman" panose="02020603050405020304" pitchFamily="18" charset="0"/>
              </a:rPr>
              <a:t>attracted very strongly to oppositely charged atomic nucleus</a:t>
            </a:r>
          </a:p>
          <a:p>
            <a:pPr marL="342900" indent="-342900">
              <a:buFont typeface="Arial" panose="020B0604020202020204" pitchFamily="34" charset="0"/>
              <a:buChar char="•"/>
            </a:pPr>
            <a:r>
              <a:rPr lang="en-US" sz="2500" b="1" dirty="0">
                <a:solidFill>
                  <a:srgbClr val="C00000"/>
                </a:solidFill>
                <a:latin typeface="Times New Roman" panose="02020603050405020304" pitchFamily="18" charset="0"/>
                <a:cs typeface="Times New Roman" panose="02020603050405020304" pitchFamily="18" charset="0"/>
              </a:rPr>
              <a:t>Outermost</a:t>
            </a:r>
            <a:r>
              <a:rPr lang="en-US" sz="2500" b="1" dirty="0">
                <a:solidFill>
                  <a:srgbClr val="002060"/>
                </a:solidFill>
                <a:latin typeface="Times New Roman" panose="02020603050405020304" pitchFamily="18" charset="0"/>
                <a:cs typeface="Times New Roman" panose="02020603050405020304" pitchFamily="18" charset="0"/>
              </a:rPr>
              <a:t>—</a:t>
            </a:r>
            <a:r>
              <a:rPr lang="en-US" sz="2500" dirty="0">
                <a:solidFill>
                  <a:prstClr val="black"/>
                </a:solidFill>
                <a:latin typeface="Times New Roman" panose="02020603050405020304" pitchFamily="18" charset="0"/>
                <a:cs typeface="Times New Roman" panose="02020603050405020304" pitchFamily="18" charset="0"/>
              </a:rPr>
              <a:t>attracted loosely and can be easily dislodged</a:t>
            </a:r>
          </a:p>
        </p:txBody>
      </p:sp>
      <p:pic>
        <p:nvPicPr>
          <p:cNvPr id="5" name="Content Placeholder 3"/>
          <p:cNvPicPr>
            <a:picLocks noChangeAspect="1"/>
          </p:cNvPicPr>
          <p:nvPr/>
        </p:nvPicPr>
        <p:blipFill>
          <a:blip r:embed="rId2"/>
          <a:stretch>
            <a:fillRect/>
          </a:stretch>
        </p:blipFill>
        <p:spPr>
          <a:xfrm>
            <a:off x="1856656" y="4099173"/>
            <a:ext cx="6480720" cy="2758827"/>
          </a:xfrm>
          <a:prstGeom prst="rect">
            <a:avLst/>
          </a:prstGeom>
        </p:spPr>
      </p:pic>
    </p:spTree>
    <p:extLst>
      <p:ext uri="{BB962C8B-B14F-4D97-AF65-F5344CB8AC3E}">
        <p14:creationId xmlns:p14="http://schemas.microsoft.com/office/powerpoint/2010/main" val="203740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2_03_Figure"/>
          <p:cNvPicPr>
            <a:picLocks noChangeAspect="1" noChangeArrowheads="1"/>
          </p:cNvPicPr>
          <p:nvPr/>
        </p:nvPicPr>
        <p:blipFill>
          <a:blip r:embed="rId2" cstate="print"/>
          <a:srcRect b="2580"/>
          <a:stretch>
            <a:fillRect/>
          </a:stretch>
        </p:blipFill>
        <p:spPr bwMode="auto">
          <a:xfrm>
            <a:off x="5652899" y="1214337"/>
            <a:ext cx="3859213" cy="4806951"/>
          </a:xfrm>
          <a:prstGeom prst="rect">
            <a:avLst/>
          </a:prstGeom>
          <a:noFill/>
        </p:spPr>
      </p:pic>
      <p:sp>
        <p:nvSpPr>
          <p:cNvPr id="5" name="Rectangle 3"/>
          <p:cNvSpPr txBox="1">
            <a:spLocks noChangeArrowheads="1"/>
          </p:cNvSpPr>
          <p:nvPr/>
        </p:nvSpPr>
        <p:spPr>
          <a:xfrm>
            <a:off x="468435" y="1487132"/>
            <a:ext cx="4320480" cy="3456384"/>
          </a:xfrm>
          <a:prstGeom prst="rect">
            <a:avLst/>
          </a:prstGeom>
          <a:solidFill>
            <a:schemeClr val="bg1">
              <a:lumMod val="95000"/>
            </a:schemeClr>
          </a:solidFill>
          <a:ln>
            <a:solidFill>
              <a:schemeClr val="bg1">
                <a:lumMod val="75000"/>
              </a:schemeClr>
            </a:solidFill>
          </a:ln>
          <a:effectLst/>
          <a:scene3d>
            <a:camera prst="orthographicFront">
              <a:rot lat="0" lon="0" rev="0"/>
            </a:camera>
            <a:lightRig rig="contrasting" dir="t">
              <a:rot lat="0" lon="0" rev="7800000"/>
            </a:lightRig>
          </a:scene3d>
          <a:sp3d>
            <a:bevelT w="139700" h="139700"/>
          </a:sp3d>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30000"/>
              </a:lnSpc>
              <a:buFontTx/>
              <a:buNone/>
            </a:pPr>
            <a:r>
              <a:rPr lang="en-US" sz="2600" b="1" dirty="0" smtClean="0">
                <a:latin typeface="Times" pitchFamily="18" charset="0"/>
                <a:cs typeface="Times" pitchFamily="18" charset="0"/>
              </a:rPr>
              <a:t>Conservation of charge</a:t>
            </a:r>
          </a:p>
          <a:p>
            <a:pPr>
              <a:lnSpc>
                <a:spcPct val="130000"/>
              </a:lnSpc>
            </a:pPr>
            <a:r>
              <a:rPr lang="en-US" sz="2600" dirty="0" smtClean="0">
                <a:latin typeface="Times" pitchFamily="18" charset="0"/>
                <a:cs typeface="Times" pitchFamily="18" charset="0"/>
              </a:rPr>
              <a:t>In any charging process, </a:t>
            </a:r>
            <a:br>
              <a:rPr lang="en-US" sz="2600" dirty="0" smtClean="0">
                <a:latin typeface="Times" pitchFamily="18" charset="0"/>
                <a:cs typeface="Times" pitchFamily="18" charset="0"/>
              </a:rPr>
            </a:br>
            <a:r>
              <a:rPr lang="en-US" sz="2600" b="1" dirty="0" smtClean="0">
                <a:solidFill>
                  <a:srgbClr val="C00000"/>
                </a:solidFill>
                <a:latin typeface="Times" pitchFamily="18" charset="0"/>
                <a:cs typeface="Times" pitchFamily="18" charset="0"/>
              </a:rPr>
              <a:t>no electrons are created </a:t>
            </a:r>
            <a:br>
              <a:rPr lang="en-US" sz="2600" b="1" dirty="0" smtClean="0">
                <a:solidFill>
                  <a:srgbClr val="C00000"/>
                </a:solidFill>
                <a:latin typeface="Times" pitchFamily="18" charset="0"/>
                <a:cs typeface="Times" pitchFamily="18" charset="0"/>
              </a:rPr>
            </a:br>
            <a:r>
              <a:rPr lang="en-US" sz="2600" b="1" dirty="0" smtClean="0">
                <a:solidFill>
                  <a:srgbClr val="C00000"/>
                </a:solidFill>
                <a:latin typeface="Times" pitchFamily="18" charset="0"/>
                <a:cs typeface="Times" pitchFamily="18" charset="0"/>
              </a:rPr>
              <a:t>or destroyed</a:t>
            </a:r>
            <a:r>
              <a:rPr lang="en-US" sz="2600" dirty="0" smtClean="0">
                <a:latin typeface="Times" pitchFamily="18" charset="0"/>
                <a:cs typeface="Times" pitchFamily="18" charset="0"/>
              </a:rPr>
              <a:t>. Electrons </a:t>
            </a:r>
            <a:br>
              <a:rPr lang="en-US" sz="2600" dirty="0" smtClean="0">
                <a:latin typeface="Times" pitchFamily="18" charset="0"/>
                <a:cs typeface="Times" pitchFamily="18" charset="0"/>
              </a:rPr>
            </a:br>
            <a:r>
              <a:rPr lang="en-US" sz="2600" dirty="0" smtClean="0">
                <a:latin typeface="Times" pitchFamily="18" charset="0"/>
                <a:cs typeface="Times" pitchFamily="18" charset="0"/>
              </a:rPr>
              <a:t>are simply transferred from</a:t>
            </a:r>
            <a:br>
              <a:rPr lang="en-US" sz="2600" dirty="0" smtClean="0">
                <a:latin typeface="Times" pitchFamily="18" charset="0"/>
                <a:cs typeface="Times" pitchFamily="18" charset="0"/>
              </a:rPr>
            </a:br>
            <a:r>
              <a:rPr lang="en-US" sz="2600" dirty="0" smtClean="0">
                <a:latin typeface="Times" pitchFamily="18" charset="0"/>
                <a:cs typeface="Times" pitchFamily="18" charset="0"/>
              </a:rPr>
              <a:t>one material to another.</a:t>
            </a:r>
            <a:endParaRPr lang="en-US" sz="2600" dirty="0">
              <a:latin typeface="Times" pitchFamily="18" charset="0"/>
              <a:cs typeface="Times" pitchFamily="18" charset="0"/>
            </a:endParaRPr>
          </a:p>
        </p:txBody>
      </p:sp>
      <p:sp>
        <p:nvSpPr>
          <p:cNvPr id="7" name="Text Box 3"/>
          <p:cNvSpPr txBox="1">
            <a:spLocks noChangeArrowheads="1"/>
          </p:cNvSpPr>
          <p:nvPr/>
        </p:nvSpPr>
        <p:spPr bwMode="auto">
          <a:xfrm>
            <a:off x="416496" y="332656"/>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dirty="0" smtClean="0">
                <a:solidFill>
                  <a:srgbClr val="333399"/>
                </a:solidFill>
              </a:rPr>
              <a:t>Objects can be charged by rubbing </a:t>
            </a:r>
          </a:p>
        </p:txBody>
      </p:sp>
    </p:spTree>
    <p:extLst>
      <p:ext uri="{BB962C8B-B14F-4D97-AF65-F5344CB8AC3E}">
        <p14:creationId xmlns:p14="http://schemas.microsoft.com/office/powerpoint/2010/main" val="4059298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504" y="332656"/>
            <a:ext cx="6508948" cy="523220"/>
          </a:xfrm>
          <a:prstGeom prst="rect">
            <a:avLst/>
          </a:prstGeom>
        </p:spPr>
        <p:txBody>
          <a:bodyPr wrap="square">
            <a:spAutoFit/>
          </a:bodyPr>
          <a:lstStyle/>
          <a:p>
            <a:pPr>
              <a:defRPr/>
            </a:pPr>
            <a:r>
              <a:rPr lang="en-US" altLang="en-US" sz="2800" b="1" kern="0" dirty="0" smtClean="0">
                <a:solidFill>
                  <a:srgbClr val="002060"/>
                </a:solidFill>
                <a:latin typeface="Arial"/>
              </a:rPr>
              <a:t>Properties of Electric Charge</a:t>
            </a:r>
            <a:endParaRPr lang="en-US" kern="0" dirty="0" smtClean="0">
              <a:solidFill>
                <a:srgbClr val="002060"/>
              </a:solidFill>
            </a:endParaRPr>
          </a:p>
        </p:txBody>
      </p:sp>
      <p:sp>
        <p:nvSpPr>
          <p:cNvPr id="3" name="Rectangle 2"/>
          <p:cNvSpPr/>
          <p:nvPr/>
        </p:nvSpPr>
        <p:spPr>
          <a:xfrm>
            <a:off x="488504" y="1052738"/>
            <a:ext cx="8712968" cy="3554819"/>
          </a:xfrm>
          <a:prstGeom prst="rect">
            <a:avLst/>
          </a:prstGeom>
        </p:spPr>
        <p:txBody>
          <a:bodyPr wrap="square">
            <a:spAutoFit/>
          </a:bodyPr>
          <a:lstStyle/>
          <a:p>
            <a:pPr marL="342900" indent="-342900">
              <a:buClr>
                <a:prstClr val="black"/>
              </a:buClr>
              <a:buFont typeface="Arial" panose="020B0604020202020204" pitchFamily="34" charset="0"/>
              <a:buChar char="•"/>
            </a:pPr>
            <a:r>
              <a:rPr lang="en-US" altLang="en-US" sz="2500" dirty="0">
                <a:solidFill>
                  <a:prstClr val="black"/>
                </a:solidFill>
                <a:latin typeface="Times New Roman" panose="02020603050405020304" pitchFamily="18" charset="0"/>
                <a:cs typeface="Times New Roman" panose="02020603050405020304" pitchFamily="18" charset="0"/>
              </a:rPr>
              <a:t>There are two kinds of </a:t>
            </a:r>
            <a:r>
              <a:rPr lang="en-US" altLang="en-US" sz="2500" dirty="0">
                <a:solidFill>
                  <a:srgbClr val="C00000"/>
                </a:solidFill>
                <a:latin typeface="Times New Roman" panose="02020603050405020304" pitchFamily="18" charset="0"/>
                <a:cs typeface="Times New Roman" panose="02020603050405020304" pitchFamily="18" charset="0"/>
              </a:rPr>
              <a:t>electric </a:t>
            </a:r>
            <a:r>
              <a:rPr lang="en-US" altLang="en-US" sz="2500" dirty="0" smtClean="0">
                <a:solidFill>
                  <a:srgbClr val="C00000"/>
                </a:solidFill>
                <a:latin typeface="Times New Roman" panose="02020603050405020304" pitchFamily="18" charset="0"/>
                <a:cs typeface="Times New Roman" panose="02020603050405020304" pitchFamily="18" charset="0"/>
              </a:rPr>
              <a:t>charge</a:t>
            </a:r>
          </a:p>
          <a:p>
            <a:pPr marL="800100" lvl="1" indent="-342900">
              <a:buFont typeface="Times New Roman" panose="02020603050405020304" pitchFamily="18" charset="0"/>
              <a:buChar char="̶"/>
            </a:pPr>
            <a:r>
              <a:rPr lang="en-US" altLang="en-US" sz="2500" i="1" dirty="0" smtClean="0">
                <a:solidFill>
                  <a:prstClr val="black"/>
                </a:solidFill>
                <a:latin typeface="Times New Roman" panose="02020603050405020304" pitchFamily="18" charset="0"/>
                <a:cs typeface="Times New Roman" panose="02020603050405020304" pitchFamily="18" charset="0"/>
              </a:rPr>
              <a:t>positive</a:t>
            </a:r>
            <a:r>
              <a:rPr lang="en-US" altLang="en-US" sz="2500" dirty="0" smtClean="0">
                <a:solidFill>
                  <a:prstClr val="black"/>
                </a:solidFill>
                <a:latin typeface="Times New Roman" panose="02020603050405020304" pitchFamily="18" charset="0"/>
                <a:cs typeface="Times New Roman" panose="02020603050405020304" pitchFamily="18" charset="0"/>
              </a:rPr>
              <a:t> and </a:t>
            </a:r>
            <a:r>
              <a:rPr lang="en-US" altLang="en-US" sz="2500" i="1" dirty="0" smtClean="0">
                <a:solidFill>
                  <a:prstClr val="black"/>
                </a:solidFill>
                <a:latin typeface="Times New Roman" panose="02020603050405020304" pitchFamily="18" charset="0"/>
                <a:cs typeface="Times New Roman" panose="02020603050405020304" pitchFamily="18" charset="0"/>
              </a:rPr>
              <a:t>negative</a:t>
            </a:r>
            <a:r>
              <a:rPr lang="en-US" altLang="en-US" sz="2500" dirty="0" smtClean="0">
                <a:solidFill>
                  <a:prstClr val="black"/>
                </a:solidFill>
                <a:latin typeface="Times New Roman" panose="02020603050405020304" pitchFamily="18" charset="0"/>
                <a:cs typeface="Times New Roman" panose="02020603050405020304" pitchFamily="18" charset="0"/>
              </a:rPr>
              <a:t>.</a:t>
            </a:r>
          </a:p>
          <a:p>
            <a:pPr marL="800100" lvl="1" indent="-342900">
              <a:buFont typeface="Times New Roman" panose="02020603050405020304" pitchFamily="18" charset="0"/>
              <a:buChar char="̶"/>
            </a:pPr>
            <a:r>
              <a:rPr lang="en-US" altLang="en-US" sz="2500" dirty="0" smtClean="0">
                <a:solidFill>
                  <a:prstClr val="black"/>
                </a:solidFill>
                <a:latin typeface="Times New Roman" panose="02020603050405020304" pitchFamily="18" charset="0"/>
                <a:cs typeface="Times New Roman" panose="02020603050405020304" pitchFamily="18" charset="0"/>
              </a:rPr>
              <a:t>like </a:t>
            </a:r>
            <a:r>
              <a:rPr lang="en-US" altLang="en-US" sz="2500" dirty="0">
                <a:solidFill>
                  <a:prstClr val="black"/>
                </a:solidFill>
                <a:latin typeface="Times New Roman" panose="02020603050405020304" pitchFamily="18" charset="0"/>
                <a:cs typeface="Times New Roman" panose="02020603050405020304" pitchFamily="18" charset="0"/>
              </a:rPr>
              <a:t>charges </a:t>
            </a:r>
            <a:r>
              <a:rPr lang="en-US" altLang="en-US" sz="2500" dirty="0">
                <a:solidFill>
                  <a:srgbClr val="C00000"/>
                </a:solidFill>
                <a:latin typeface="Times New Roman" panose="02020603050405020304" pitchFamily="18" charset="0"/>
                <a:cs typeface="Times New Roman" panose="02020603050405020304" pitchFamily="18" charset="0"/>
              </a:rPr>
              <a:t>repel</a:t>
            </a:r>
          </a:p>
          <a:p>
            <a:pPr marL="800100" lvl="1" indent="-342900">
              <a:buFont typeface="Times New Roman" panose="02020603050405020304" pitchFamily="18" charset="0"/>
              <a:buChar char="̶"/>
            </a:pPr>
            <a:r>
              <a:rPr lang="en-US" altLang="en-US" sz="2500" dirty="0">
                <a:solidFill>
                  <a:prstClr val="black"/>
                </a:solidFill>
                <a:latin typeface="Times New Roman" panose="02020603050405020304" pitchFamily="18" charset="0"/>
                <a:cs typeface="Times New Roman" panose="02020603050405020304" pitchFamily="18" charset="0"/>
              </a:rPr>
              <a:t>unlike charges </a:t>
            </a:r>
            <a:r>
              <a:rPr lang="en-US" altLang="en-US" sz="2500" dirty="0">
                <a:solidFill>
                  <a:srgbClr val="C00000"/>
                </a:solidFill>
                <a:latin typeface="Times New Roman" panose="02020603050405020304" pitchFamily="18" charset="0"/>
                <a:cs typeface="Times New Roman" panose="02020603050405020304" pitchFamily="18" charset="0"/>
              </a:rPr>
              <a:t>attract</a:t>
            </a:r>
          </a:p>
          <a:p>
            <a:pPr marL="342900" indent="-342900">
              <a:buFont typeface="Arial" panose="020B0604020202020204" pitchFamily="34" charset="0"/>
              <a:buChar char="•"/>
            </a:pPr>
            <a:endParaRPr lang="en-US" altLang="en-US" sz="2500" b="1" dirty="0" smtClean="0">
              <a:solidFill>
                <a:prstClr val="black"/>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500" b="1" dirty="0" smtClean="0">
                <a:solidFill>
                  <a:prstClr val="black"/>
                </a:solidFill>
                <a:latin typeface="Times New Roman" panose="02020603050405020304" pitchFamily="18" charset="0"/>
                <a:cs typeface="Times New Roman" panose="02020603050405020304" pitchFamily="18" charset="0"/>
              </a:rPr>
              <a:t>Electric </a:t>
            </a:r>
            <a:r>
              <a:rPr lang="en-US" altLang="en-US" sz="2500" b="1" dirty="0">
                <a:solidFill>
                  <a:prstClr val="black"/>
                </a:solidFill>
                <a:latin typeface="Times New Roman" panose="02020603050405020304" pitchFamily="18" charset="0"/>
                <a:cs typeface="Times New Roman" panose="02020603050405020304" pitchFamily="18" charset="0"/>
              </a:rPr>
              <a:t>charge is conserved</a:t>
            </a:r>
            <a:r>
              <a:rPr lang="en-US" altLang="en-US" sz="2500" dirty="0">
                <a:solidFill>
                  <a:prstClr val="black"/>
                </a:solidFill>
                <a:latin typeface="Times New Roman" panose="02020603050405020304" pitchFamily="18" charset="0"/>
                <a:cs typeface="Times New Roman" panose="02020603050405020304" pitchFamily="18" charset="0"/>
              </a:rPr>
              <a:t>.</a:t>
            </a:r>
          </a:p>
          <a:p>
            <a:pPr marL="800100" lvl="1" indent="-342900">
              <a:buFont typeface="Times New Roman" panose="02020603050405020304" pitchFamily="18" charset="0"/>
              <a:buChar char="̶"/>
            </a:pPr>
            <a:r>
              <a:rPr lang="en-US" sz="2500" dirty="0">
                <a:solidFill>
                  <a:prstClr val="black"/>
                </a:solidFill>
                <a:latin typeface="Times New Roman" panose="02020603050405020304" pitchFamily="18" charset="0"/>
                <a:cs typeface="Times New Roman" panose="02020603050405020304" pitchFamily="18" charset="0"/>
              </a:rPr>
              <a:t>Positive electric charges </a:t>
            </a:r>
            <a:r>
              <a:rPr lang="en-US" altLang="en-US" sz="2500" dirty="0" smtClean="0">
                <a:solidFill>
                  <a:prstClr val="black"/>
                </a:solidFill>
                <a:latin typeface="Times New Roman" panose="02020603050405020304" pitchFamily="18" charset="0"/>
                <a:cs typeface="Times New Roman" panose="02020603050405020304" pitchFamily="18" charset="0"/>
              </a:rPr>
              <a:t>are </a:t>
            </a:r>
            <a:r>
              <a:rPr lang="en-US" altLang="en-US" sz="2500" dirty="0">
                <a:solidFill>
                  <a:prstClr val="black"/>
                </a:solidFill>
                <a:latin typeface="Times New Roman" panose="02020603050405020304" pitchFamily="18" charset="0"/>
                <a:cs typeface="Times New Roman" panose="02020603050405020304" pitchFamily="18" charset="0"/>
              </a:rPr>
              <a:t>called </a:t>
            </a:r>
            <a:r>
              <a:rPr lang="en-US" altLang="en-US" sz="2500" i="1" dirty="0">
                <a:solidFill>
                  <a:srgbClr val="C00000"/>
                </a:solidFill>
                <a:latin typeface="Times New Roman" panose="02020603050405020304" pitchFamily="18" charset="0"/>
                <a:cs typeface="Times New Roman" panose="02020603050405020304" pitchFamily="18" charset="0"/>
              </a:rPr>
              <a:t>protons</a:t>
            </a:r>
            <a:r>
              <a:rPr lang="en-US" altLang="en-US" sz="2500" dirty="0">
                <a:solidFill>
                  <a:prstClr val="black"/>
                </a:solidFill>
                <a:latin typeface="Times New Roman" panose="02020603050405020304" pitchFamily="18" charset="0"/>
                <a:cs typeface="Times New Roman" panose="02020603050405020304" pitchFamily="18" charset="0"/>
              </a:rPr>
              <a:t>.</a:t>
            </a:r>
          </a:p>
          <a:p>
            <a:pPr marL="800100" lvl="1" indent="-342900">
              <a:buFont typeface="Times New Roman" panose="02020603050405020304" pitchFamily="18" charset="0"/>
              <a:buChar char="̶"/>
            </a:pPr>
            <a:r>
              <a:rPr lang="en-US" sz="2500" dirty="0" smtClean="0">
                <a:solidFill>
                  <a:prstClr val="black"/>
                </a:solidFill>
                <a:latin typeface="Times New Roman" panose="02020603050405020304" pitchFamily="18" charset="0"/>
                <a:cs typeface="Times New Roman" panose="02020603050405020304" pitchFamily="18" charset="0"/>
              </a:rPr>
              <a:t>Neutral </a:t>
            </a:r>
            <a:r>
              <a:rPr lang="en-US" sz="2500" dirty="0">
                <a:solidFill>
                  <a:prstClr val="black"/>
                </a:solidFill>
                <a:latin typeface="Times New Roman" panose="02020603050405020304" pitchFamily="18" charset="0"/>
                <a:cs typeface="Times New Roman" panose="02020603050405020304" pitchFamily="18" charset="0"/>
              </a:rPr>
              <a:t>electric </a:t>
            </a:r>
            <a:r>
              <a:rPr lang="en-US" sz="2500" dirty="0" smtClean="0">
                <a:solidFill>
                  <a:prstClr val="black"/>
                </a:solidFill>
                <a:latin typeface="Times New Roman" panose="02020603050405020304" pitchFamily="18" charset="0"/>
                <a:cs typeface="Times New Roman" panose="02020603050405020304" pitchFamily="18" charset="0"/>
              </a:rPr>
              <a:t>charges</a:t>
            </a:r>
            <a:r>
              <a:rPr lang="en-US" altLang="en-US" sz="2500" dirty="0" smtClean="0">
                <a:solidFill>
                  <a:prstClr val="black"/>
                </a:solidFill>
                <a:latin typeface="Times New Roman" panose="02020603050405020304" pitchFamily="18" charset="0"/>
                <a:cs typeface="Times New Roman" panose="02020603050405020304" pitchFamily="18" charset="0"/>
              </a:rPr>
              <a:t> are called </a:t>
            </a:r>
            <a:r>
              <a:rPr lang="en-US" altLang="en-US" sz="2500" i="1" dirty="0" smtClean="0">
                <a:solidFill>
                  <a:srgbClr val="C00000"/>
                </a:solidFill>
                <a:latin typeface="Times New Roman" panose="02020603050405020304" pitchFamily="18" charset="0"/>
                <a:cs typeface="Times New Roman" panose="02020603050405020304" pitchFamily="18" charset="0"/>
              </a:rPr>
              <a:t>neutrons</a:t>
            </a:r>
            <a:r>
              <a:rPr lang="en-US" altLang="en-US" sz="2500" dirty="0" smtClean="0">
                <a:solidFill>
                  <a:prstClr val="black"/>
                </a:solidFill>
                <a:latin typeface="Times New Roman" panose="02020603050405020304" pitchFamily="18" charset="0"/>
                <a:cs typeface="Times New Roman" panose="02020603050405020304" pitchFamily="18" charset="0"/>
              </a:rPr>
              <a:t>.</a:t>
            </a:r>
          </a:p>
          <a:p>
            <a:pPr marL="800100" lvl="1" indent="-342900">
              <a:buFont typeface="Times New Roman" panose="02020603050405020304" pitchFamily="18" charset="0"/>
              <a:buChar char="̶"/>
            </a:pPr>
            <a:r>
              <a:rPr lang="en-US" altLang="en-US" sz="2500" dirty="0" smtClean="0">
                <a:solidFill>
                  <a:prstClr val="black"/>
                </a:solidFill>
                <a:latin typeface="Times New Roman" panose="02020603050405020304" pitchFamily="18" charset="0"/>
                <a:cs typeface="Times New Roman" panose="02020603050405020304" pitchFamily="18" charset="0"/>
              </a:rPr>
              <a:t>Negative </a:t>
            </a:r>
            <a:r>
              <a:rPr lang="en-US" sz="2500" dirty="0">
                <a:solidFill>
                  <a:prstClr val="black"/>
                </a:solidFill>
                <a:latin typeface="Times New Roman" panose="02020603050405020304" pitchFamily="18" charset="0"/>
                <a:cs typeface="Times New Roman" panose="02020603050405020304" pitchFamily="18" charset="0"/>
              </a:rPr>
              <a:t>electric charges </a:t>
            </a:r>
            <a:r>
              <a:rPr lang="en-US" altLang="en-US" sz="2500" dirty="0" smtClean="0">
                <a:solidFill>
                  <a:prstClr val="black"/>
                </a:solidFill>
                <a:latin typeface="Times New Roman" panose="02020603050405020304" pitchFamily="18" charset="0"/>
                <a:cs typeface="Times New Roman" panose="02020603050405020304" pitchFamily="18" charset="0"/>
              </a:rPr>
              <a:t>are </a:t>
            </a:r>
            <a:r>
              <a:rPr lang="en-US" altLang="en-US" sz="2500" dirty="0">
                <a:solidFill>
                  <a:prstClr val="black"/>
                </a:solidFill>
                <a:latin typeface="Times New Roman" panose="02020603050405020304" pitchFamily="18" charset="0"/>
                <a:cs typeface="Times New Roman" panose="02020603050405020304" pitchFamily="18" charset="0"/>
              </a:rPr>
              <a:t>called </a:t>
            </a:r>
            <a:r>
              <a:rPr lang="en-US" altLang="en-US" sz="2500" i="1" dirty="0">
                <a:solidFill>
                  <a:srgbClr val="C00000"/>
                </a:solidFill>
                <a:latin typeface="Times New Roman" panose="02020603050405020304" pitchFamily="18" charset="0"/>
                <a:cs typeface="Times New Roman" panose="02020603050405020304" pitchFamily="18" charset="0"/>
              </a:rPr>
              <a:t>electrons</a:t>
            </a:r>
            <a:r>
              <a:rPr lang="en-US" altLang="en-US" sz="2500" dirty="0">
                <a:solidFill>
                  <a:prstClr val="black"/>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856656" y="4607555"/>
            <a:ext cx="6336704" cy="1597734"/>
          </a:xfrm>
          <a:prstGeom prst="rect">
            <a:avLst/>
          </a:prstGeom>
        </p:spPr>
      </p:pic>
    </p:spTree>
    <p:extLst>
      <p:ext uri="{BB962C8B-B14F-4D97-AF65-F5344CB8AC3E}">
        <p14:creationId xmlns:p14="http://schemas.microsoft.com/office/powerpoint/2010/main" val="174280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t MT Bold and Ariel Bold">
  <a:themeElements>
    <a:clrScheme name="">
      <a:dk1>
        <a:srgbClr val="000000"/>
      </a:dk1>
      <a:lt1>
        <a:srgbClr val="FFFFFF"/>
      </a:lt1>
      <a:dk2>
        <a:srgbClr val="000000"/>
      </a:dk2>
      <a:lt2>
        <a:srgbClr val="4D4D4D"/>
      </a:lt2>
      <a:accent1>
        <a:srgbClr val="FF0000"/>
      </a:accent1>
      <a:accent2>
        <a:srgbClr val="000000"/>
      </a:accent2>
      <a:accent3>
        <a:srgbClr val="FFFFFF"/>
      </a:accent3>
      <a:accent4>
        <a:srgbClr val="000000"/>
      </a:accent4>
      <a:accent5>
        <a:srgbClr val="FFAAAA"/>
      </a:accent5>
      <a:accent6>
        <a:srgbClr val="000000"/>
      </a:accent6>
      <a:hlink>
        <a:srgbClr val="FF0000"/>
      </a:hlink>
      <a:folHlink>
        <a:srgbClr val="00A400"/>
      </a:folHlink>
    </a:clrScheme>
    <a:fontScheme name="Fut MT Bold and Ariel Bold">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lnDef>
  </a:objectDefaults>
  <a:extraClrSchemeLst>
    <a:extraClrScheme>
      <a:clrScheme name="Fut MT Bold and Ariel Bold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t MT Bold and Ariel Bold 2">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FFCC"/>
        </a:folHlink>
      </a:clrScheme>
      <a:clrMap bg1="lt1" tx1="dk1" bg2="lt2" tx2="dk2" accent1="accent1" accent2="accent2" accent3="accent3" accent4="accent4" accent5="accent5" accent6="accent6" hlink="hlink" folHlink="folHlink"/>
    </a:extraClrScheme>
    <a:extraClrScheme>
      <a:clrScheme name="Fut MT Bold and Ariel Bold 3">
        <a:dk1>
          <a:srgbClr val="808080"/>
        </a:dk1>
        <a:lt1>
          <a:srgbClr val="FFFFFF"/>
        </a:lt1>
        <a:dk2>
          <a:srgbClr val="000000"/>
        </a:dk2>
        <a:lt2>
          <a:srgbClr val="FFFFFF"/>
        </a:lt2>
        <a:accent1>
          <a:srgbClr val="FF0000"/>
        </a:accent1>
        <a:accent2>
          <a:srgbClr val="FFFF00"/>
        </a:accent2>
        <a:accent3>
          <a:srgbClr val="AAAAAA"/>
        </a:accent3>
        <a:accent4>
          <a:srgbClr val="DADADA"/>
        </a:accent4>
        <a:accent5>
          <a:srgbClr val="FFAAAA"/>
        </a:accent5>
        <a:accent6>
          <a:srgbClr val="E7E700"/>
        </a:accent6>
        <a:hlink>
          <a:srgbClr val="FF0000"/>
        </a:hlink>
        <a:folHlink>
          <a:srgbClr val="0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ut MT Bold and Ariel Bold">
  <a:themeElements>
    <a:clrScheme name="">
      <a:dk1>
        <a:srgbClr val="000000"/>
      </a:dk1>
      <a:lt1>
        <a:srgbClr val="FFFFFF"/>
      </a:lt1>
      <a:dk2>
        <a:srgbClr val="000000"/>
      </a:dk2>
      <a:lt2>
        <a:srgbClr val="4D4D4D"/>
      </a:lt2>
      <a:accent1>
        <a:srgbClr val="FF0000"/>
      </a:accent1>
      <a:accent2>
        <a:srgbClr val="000000"/>
      </a:accent2>
      <a:accent3>
        <a:srgbClr val="FFFFFF"/>
      </a:accent3>
      <a:accent4>
        <a:srgbClr val="000000"/>
      </a:accent4>
      <a:accent5>
        <a:srgbClr val="FFAAAA"/>
      </a:accent5>
      <a:accent6>
        <a:srgbClr val="000000"/>
      </a:accent6>
      <a:hlink>
        <a:srgbClr val="FF0000"/>
      </a:hlink>
      <a:folHlink>
        <a:srgbClr val="00A400"/>
      </a:folHlink>
    </a:clrScheme>
    <a:fontScheme name="Fut MT Bold and Ariel Bold">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lnDef>
  </a:objectDefaults>
  <a:extraClrSchemeLst>
    <a:extraClrScheme>
      <a:clrScheme name="Fut MT Bold and Ariel Bold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t MT Bold and Ariel Bold 2">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FFCC"/>
        </a:folHlink>
      </a:clrScheme>
      <a:clrMap bg1="lt1" tx1="dk1" bg2="lt2" tx2="dk2" accent1="accent1" accent2="accent2" accent3="accent3" accent4="accent4" accent5="accent5" accent6="accent6" hlink="hlink" folHlink="folHlink"/>
    </a:extraClrScheme>
    <a:extraClrScheme>
      <a:clrScheme name="Fut MT Bold and Ariel Bold 3">
        <a:dk1>
          <a:srgbClr val="808080"/>
        </a:dk1>
        <a:lt1>
          <a:srgbClr val="FFFFFF"/>
        </a:lt1>
        <a:dk2>
          <a:srgbClr val="000000"/>
        </a:dk2>
        <a:lt2>
          <a:srgbClr val="FFFFFF"/>
        </a:lt2>
        <a:accent1>
          <a:srgbClr val="FF0000"/>
        </a:accent1>
        <a:accent2>
          <a:srgbClr val="FFFF00"/>
        </a:accent2>
        <a:accent3>
          <a:srgbClr val="AAAAAA"/>
        </a:accent3>
        <a:accent4>
          <a:srgbClr val="DADADA"/>
        </a:accent4>
        <a:accent5>
          <a:srgbClr val="FFAAAA"/>
        </a:accent5>
        <a:accent6>
          <a:srgbClr val="E7E700"/>
        </a:accent6>
        <a:hlink>
          <a:srgbClr val="FF0000"/>
        </a:hlink>
        <a:folHlink>
          <a:srgbClr val="0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ut MT Bold and Ariel Bold">
  <a:themeElements>
    <a:clrScheme name="">
      <a:dk1>
        <a:srgbClr val="000000"/>
      </a:dk1>
      <a:lt1>
        <a:srgbClr val="FFFFFF"/>
      </a:lt1>
      <a:dk2>
        <a:srgbClr val="000000"/>
      </a:dk2>
      <a:lt2>
        <a:srgbClr val="4D4D4D"/>
      </a:lt2>
      <a:accent1>
        <a:srgbClr val="FF0000"/>
      </a:accent1>
      <a:accent2>
        <a:srgbClr val="000000"/>
      </a:accent2>
      <a:accent3>
        <a:srgbClr val="FFFFFF"/>
      </a:accent3>
      <a:accent4>
        <a:srgbClr val="000000"/>
      </a:accent4>
      <a:accent5>
        <a:srgbClr val="FFAAAA"/>
      </a:accent5>
      <a:accent6>
        <a:srgbClr val="000000"/>
      </a:accent6>
      <a:hlink>
        <a:srgbClr val="FF0000"/>
      </a:hlink>
      <a:folHlink>
        <a:srgbClr val="00A400"/>
      </a:folHlink>
    </a:clrScheme>
    <a:fontScheme name="Fut MT Bold and Ariel Bold">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lnDef>
  </a:objectDefaults>
  <a:extraClrSchemeLst>
    <a:extraClrScheme>
      <a:clrScheme name="Fut MT Bold and Ariel Bold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t MT Bold and Ariel Bold 2">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FFCC"/>
        </a:folHlink>
      </a:clrScheme>
      <a:clrMap bg1="lt1" tx1="dk1" bg2="lt2" tx2="dk2" accent1="accent1" accent2="accent2" accent3="accent3" accent4="accent4" accent5="accent5" accent6="accent6" hlink="hlink" folHlink="folHlink"/>
    </a:extraClrScheme>
    <a:extraClrScheme>
      <a:clrScheme name="Fut MT Bold and Ariel Bold 3">
        <a:dk1>
          <a:srgbClr val="808080"/>
        </a:dk1>
        <a:lt1>
          <a:srgbClr val="FFFFFF"/>
        </a:lt1>
        <a:dk2>
          <a:srgbClr val="000000"/>
        </a:dk2>
        <a:lt2>
          <a:srgbClr val="FFFFFF"/>
        </a:lt2>
        <a:accent1>
          <a:srgbClr val="FF0000"/>
        </a:accent1>
        <a:accent2>
          <a:srgbClr val="FFFF00"/>
        </a:accent2>
        <a:accent3>
          <a:srgbClr val="AAAAAA"/>
        </a:accent3>
        <a:accent4>
          <a:srgbClr val="DADADA"/>
        </a:accent4>
        <a:accent5>
          <a:srgbClr val="FFAAAA"/>
        </a:accent5>
        <a:accent6>
          <a:srgbClr val="E7E700"/>
        </a:accent6>
        <a:hlink>
          <a:srgbClr val="FF0000"/>
        </a:hlink>
        <a:folHlink>
          <a:srgbClr val="0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Fut MT Bold and Ariel Bold">
  <a:themeElements>
    <a:clrScheme name="">
      <a:dk1>
        <a:srgbClr val="000000"/>
      </a:dk1>
      <a:lt1>
        <a:srgbClr val="FFFFFF"/>
      </a:lt1>
      <a:dk2>
        <a:srgbClr val="000000"/>
      </a:dk2>
      <a:lt2>
        <a:srgbClr val="4D4D4D"/>
      </a:lt2>
      <a:accent1>
        <a:srgbClr val="FF0000"/>
      </a:accent1>
      <a:accent2>
        <a:srgbClr val="000000"/>
      </a:accent2>
      <a:accent3>
        <a:srgbClr val="FFFFFF"/>
      </a:accent3>
      <a:accent4>
        <a:srgbClr val="000000"/>
      </a:accent4>
      <a:accent5>
        <a:srgbClr val="FFAAAA"/>
      </a:accent5>
      <a:accent6>
        <a:srgbClr val="000000"/>
      </a:accent6>
      <a:hlink>
        <a:srgbClr val="FF0000"/>
      </a:hlink>
      <a:folHlink>
        <a:srgbClr val="00A400"/>
      </a:folHlink>
    </a:clrScheme>
    <a:fontScheme name="Fut MT Bold and Ariel Bold">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
            <a:schemeClr val="accent1"/>
          </a:buClr>
          <a:buSzPct val="90000"/>
          <a:buFont typeface="Wingdings" panose="05000000000000000000" pitchFamily="2" charset="2"/>
          <a:buNone/>
          <a:tabLst/>
          <a:defRPr kumimoji="0" lang="en-US" altLang="en-US" sz="2000" b="1" i="0" u="none" strike="noStrike" cap="none" normalizeH="0" baseline="0" smtClean="0">
            <a:ln>
              <a:noFill/>
            </a:ln>
            <a:solidFill>
              <a:schemeClr val="accent2"/>
            </a:solidFill>
            <a:effectLst/>
            <a:latin typeface="Gill Sans MT" panose="020B0502020104020203" pitchFamily="34" charset="0"/>
          </a:defRPr>
        </a:defPPr>
      </a:lstStyle>
    </a:lnDef>
  </a:objectDefaults>
  <a:extraClrSchemeLst>
    <a:extraClrScheme>
      <a:clrScheme name="Fut MT Bold and Ariel Bold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t MT Bold and Ariel Bold 2">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FFCC"/>
        </a:folHlink>
      </a:clrScheme>
      <a:clrMap bg1="lt1" tx1="dk1" bg2="lt2" tx2="dk2" accent1="accent1" accent2="accent2" accent3="accent3" accent4="accent4" accent5="accent5" accent6="accent6" hlink="hlink" folHlink="folHlink"/>
    </a:extraClrScheme>
    <a:extraClrScheme>
      <a:clrScheme name="Fut MT Bold and Ariel Bold 3">
        <a:dk1>
          <a:srgbClr val="808080"/>
        </a:dk1>
        <a:lt1>
          <a:srgbClr val="FFFFFF"/>
        </a:lt1>
        <a:dk2>
          <a:srgbClr val="000000"/>
        </a:dk2>
        <a:lt2>
          <a:srgbClr val="FFFFFF"/>
        </a:lt2>
        <a:accent1>
          <a:srgbClr val="FF0000"/>
        </a:accent1>
        <a:accent2>
          <a:srgbClr val="FFFF00"/>
        </a:accent2>
        <a:accent3>
          <a:srgbClr val="AAAAAA"/>
        </a:accent3>
        <a:accent4>
          <a:srgbClr val="DADADA"/>
        </a:accent4>
        <a:accent5>
          <a:srgbClr val="FFAAAA"/>
        </a:accent5>
        <a:accent6>
          <a:srgbClr val="E7E700"/>
        </a:accent6>
        <a:hlink>
          <a:srgbClr val="FF0000"/>
        </a:hlink>
        <a:folHlink>
          <a:srgbClr val="008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14734</TotalTime>
  <Words>1442</Words>
  <Application>Microsoft Office PowerPoint</Application>
  <PresentationFormat>A4 Paper (210x297 mm)</PresentationFormat>
  <Paragraphs>214</Paragraphs>
  <Slides>62</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7</vt:i4>
      </vt:variant>
      <vt:variant>
        <vt:lpstr>عناوين الشرائح</vt:lpstr>
      </vt:variant>
      <vt:variant>
        <vt:i4>62</vt:i4>
      </vt:variant>
    </vt:vector>
  </HeadingPairs>
  <TitlesOfParts>
    <vt:vector size="78" baseType="lpstr">
      <vt:lpstr>Batang</vt:lpstr>
      <vt:lpstr>Arial</vt:lpstr>
      <vt:lpstr>Calibri</vt:lpstr>
      <vt:lpstr>Cambria Math</vt:lpstr>
      <vt:lpstr>Futura Md BT</vt:lpstr>
      <vt:lpstr>Symbol</vt:lpstr>
      <vt:lpstr>Times</vt:lpstr>
      <vt:lpstr>Times New Roman</vt:lpstr>
      <vt:lpstr>Wingdings</vt:lpstr>
      <vt:lpstr>Office Theme</vt:lpstr>
      <vt:lpstr>Fut MT Bold and Ariel Bold</vt:lpstr>
      <vt:lpstr>1_Fut MT Bold and Ariel Bold</vt:lpstr>
      <vt:lpstr>2_Fut MT Bold and Ariel Bold</vt:lpstr>
      <vt:lpstr>3_Fut MT Bold and Ariel Bold</vt:lpstr>
      <vt:lpstr>1_Office Theme</vt:lpstr>
      <vt:lpstr>2_Office Theme</vt:lpstr>
      <vt:lpstr>عرض تقديمي في PowerPoint</vt:lpstr>
      <vt:lpstr>عرض تقديمي في PowerPoint</vt:lpstr>
      <vt:lpstr>عرض تقديمي في PowerPoint</vt:lpstr>
      <vt:lpstr>Electricity</vt:lpstr>
      <vt:lpstr>Electric Force and Charges</vt:lpstr>
      <vt:lpstr>Electric Force and Charges</vt:lpstr>
      <vt:lpstr>Electric Force and Charges</vt:lpstr>
      <vt:lpstr>عرض تقديمي في PowerPoint</vt:lpstr>
      <vt:lpstr>عرض تقديمي في PowerPoint</vt:lpstr>
      <vt:lpstr>Properties of Electric Charge</vt:lpstr>
      <vt:lpstr>Electric Force and Charges</vt:lpstr>
      <vt:lpstr>Coulomb’s Law</vt:lpstr>
      <vt:lpstr>Coulomb’s Law(continued)</vt:lpstr>
      <vt:lpstr>عرض تقديمي في PowerPoint</vt:lpstr>
      <vt:lpstr>Electric Field</vt:lpstr>
      <vt:lpstr>عرض تقديمي في PowerPoint</vt:lpstr>
      <vt:lpstr>Electric Field</vt:lpstr>
      <vt:lpstr>عرض تقديمي في PowerPoint</vt:lpstr>
      <vt:lpstr>عرض تقديمي في PowerPoint</vt:lpstr>
      <vt:lpstr>عرض تقديمي في PowerPoint</vt:lpstr>
      <vt:lpstr>Electric Potential</vt:lpstr>
      <vt:lpstr>Electric Potential</vt:lpstr>
      <vt:lpstr>Electric Potential</vt:lpstr>
      <vt:lpstr>Electric Potential</vt:lpstr>
      <vt:lpstr>Electric potential energy is measured in joules. Electric potential, on the other hand (electric potential energy per charge), is measured</vt:lpstr>
      <vt:lpstr>عرض تقديمي في PowerPoint</vt:lpstr>
      <vt:lpstr>Electric Energy Storage</vt:lpstr>
      <vt:lpstr>Electric Energy Storage</vt:lpstr>
      <vt:lpstr>Electric Energy Storage</vt:lpstr>
      <vt:lpstr>Electric Current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dc:creator>
  <cp:lastModifiedBy>azza moharram</cp:lastModifiedBy>
  <cp:revision>340</cp:revision>
  <dcterms:created xsi:type="dcterms:W3CDTF">2014-08-18T14:16:51Z</dcterms:created>
  <dcterms:modified xsi:type="dcterms:W3CDTF">2015-11-24T23:18:06Z</dcterms:modified>
</cp:coreProperties>
</file>