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4" r:id="rId3"/>
    <p:sldId id="298" r:id="rId4"/>
    <p:sldId id="295" r:id="rId5"/>
    <p:sldId id="301" r:id="rId6"/>
    <p:sldId id="278" r:id="rId7"/>
    <p:sldId id="279" r:id="rId8"/>
    <p:sldId id="302" r:id="rId9"/>
    <p:sldId id="281" r:id="rId10"/>
    <p:sldId id="300" r:id="rId11"/>
    <p:sldId id="30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3F396-C866-4525-BAFF-E97E0CEE4075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E8029-B525-4F99-A6E7-7E90A2B51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14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61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282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249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71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39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2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91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1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0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0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6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9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xmlns="" id="{EE726C56-B190-4A40-9FA3-1A4EA297E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2532" y="3958337"/>
            <a:ext cx="7766936" cy="2359637"/>
          </a:xfrm>
        </p:spPr>
        <p:txBody>
          <a:bodyPr>
            <a:normAutofit fontScale="90000"/>
          </a:bodyPr>
          <a:lstStyle/>
          <a:p>
            <a:pPr algn="ctr" rtl="1"/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BH" sz="4800" dirty="0">
                <a:solidFill>
                  <a:srgbClr val="7030A0"/>
                </a:solidFill>
              </a:rPr>
              <a:t/>
            </a:r>
            <a:br>
              <a:rPr lang="ar-BH" sz="4800" dirty="0">
                <a:solidFill>
                  <a:srgbClr val="7030A0"/>
                </a:solidFill>
              </a:rPr>
            </a:br>
            <a:r>
              <a:rPr lang="ar-SA" sz="4800" dirty="0">
                <a:solidFill>
                  <a:srgbClr val="7030A0"/>
                </a:solidFill>
              </a:rPr>
              <a:t/>
            </a:r>
            <a:br>
              <a:rPr lang="ar-SA" sz="4800" dirty="0">
                <a:solidFill>
                  <a:srgbClr val="7030A0"/>
                </a:solidFill>
              </a:rPr>
            </a:b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 في مادّة</a:t>
            </a:r>
            <a:r>
              <a:rPr lang="ar-SA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اللّغة العربيّة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 النحويّة</a:t>
            </a:r>
            <a:r>
              <a:rPr lang="ar-BH" sz="44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800" dirty="0"/>
              <a:t/>
            </a:r>
            <a:br>
              <a:rPr lang="ar-BH" sz="4800" dirty="0"/>
            </a:br>
            <a:r>
              <a:rPr lang="ar-BH" sz="4800" dirty="0"/>
              <a:t/>
            </a:r>
            <a:br>
              <a:rPr lang="ar-BH" sz="4800" dirty="0"/>
            </a:br>
            <a:r>
              <a:rPr lang="ar-BH" sz="67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أَدَواتُ الاسْتِفهامِ</a:t>
            </a:r>
            <a:r>
              <a:rPr lang="ar-SA" sz="4800" b="1" dirty="0">
                <a:solidFill>
                  <a:srgbClr val="FF0000"/>
                </a:solidFill>
              </a:rPr>
              <a:t/>
            </a:r>
            <a:br>
              <a:rPr lang="ar-SA" sz="4800" b="1" dirty="0">
                <a:solidFill>
                  <a:srgbClr val="FF0000"/>
                </a:solidFill>
              </a:rPr>
            </a:br>
            <a:r>
              <a:rPr lang="ar-SA" sz="4800" b="1" dirty="0">
                <a:solidFill>
                  <a:srgbClr val="FF0000"/>
                </a:solidFill>
              </a:rPr>
              <a:t/>
            </a:r>
            <a:br>
              <a:rPr lang="ar-SA" sz="4800" b="1" dirty="0">
                <a:solidFill>
                  <a:srgbClr val="FF0000"/>
                </a:solidFill>
              </a:rPr>
            </a:b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الصّفّ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الرّابع</a:t>
            </a: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الابتدائيّ</a:t>
            </a:r>
            <a:r>
              <a:rPr lang="en-US" sz="4800" b="1" dirty="0">
                <a:solidFill>
                  <a:srgbClr val="FF0000"/>
                </a:solidFill>
              </a:rPr>
              <a:t/>
            </a:r>
            <a:br>
              <a:rPr lang="en-US" sz="4800" b="1" dirty="0">
                <a:solidFill>
                  <a:srgbClr val="FF0000"/>
                </a:solidFill>
              </a:rPr>
            </a:br>
            <a:endParaRPr lang="ar-BH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648336" y="-1036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أُطَبِّقُ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xmlns="" id="{879C0BCA-B9FF-40F7-9AD8-9BD6FE163C30}"/>
              </a:ext>
            </a:extLst>
          </p:cNvPr>
          <p:cNvSpPr txBox="1">
            <a:spLocks/>
          </p:cNvSpPr>
          <p:nvPr/>
        </p:nvSpPr>
        <p:spPr>
          <a:xfrm>
            <a:off x="1358261" y="597407"/>
            <a:ext cx="9216011" cy="68872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س1:</a:t>
            </a:r>
            <a:endParaRPr lang="ar-BH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 1: ن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، 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حَضَرْتُ سِبَاقَ السّيّاراتِ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س2:</a:t>
            </a:r>
            <a:endParaRPr lang="ar-SA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>
              <a:lnSpc>
                <a:spcPct val="150000"/>
              </a:lnSpc>
            </a:pP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ج2 : 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القِرَاءَةُ هِوَايَتِي الـمُفَضَّلَةُ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en-US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</a:t>
            </a:r>
            <a:r>
              <a:rPr lang="en-US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ي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 ش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ر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 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en-US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endParaRPr lang="ar-SA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</a:t>
            </a:r>
            <a:r>
              <a:rPr lang="en-US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عَدَدُ أَيّامِ السَّنَةِ 365 يَوْمًا</a:t>
            </a:r>
            <a:r>
              <a:rPr lang="ar-BH" sz="3200" dirty="0"/>
              <a:t>. </a:t>
            </a:r>
            <a:endParaRPr lang="en-US" sz="3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55240BB-1C7A-45EA-BCCD-34A1504F85C8}"/>
              </a:ext>
            </a:extLst>
          </p:cNvPr>
          <p:cNvSpPr/>
          <p:nvPr/>
        </p:nvSpPr>
        <p:spPr>
          <a:xfrm>
            <a:off x="5517756" y="0"/>
            <a:ext cx="4982453" cy="854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lnSpc>
                <a:spcPct val="150000"/>
              </a:lnSpc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بُ الس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ؤ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ِّ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ج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اب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: 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xmlns="" id="{197CDE04-2A46-4666-B452-E5693DF72090}"/>
              </a:ext>
            </a:extLst>
          </p:cNvPr>
          <p:cNvSpPr txBox="1">
            <a:spLocks/>
          </p:cNvSpPr>
          <p:nvPr/>
        </p:nvSpPr>
        <p:spPr>
          <a:xfrm>
            <a:off x="92896" y="30786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E5E84C7-158D-44C3-9AC7-7EC706CB6DDB}"/>
              </a:ext>
            </a:extLst>
          </p:cNvPr>
          <p:cNvSpPr/>
          <p:nvPr/>
        </p:nvSpPr>
        <p:spPr>
          <a:xfrm>
            <a:off x="6277173" y="783038"/>
            <a:ext cx="37016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هَلْ حَضَرْتَ سِبَاقَ السّيّاراتِ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؟ 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30A82D5-BF42-463B-9DF9-ABDF20E1B948}"/>
              </a:ext>
            </a:extLst>
          </p:cNvPr>
          <p:cNvSpPr/>
          <p:nvPr/>
        </p:nvSpPr>
        <p:spPr>
          <a:xfrm>
            <a:off x="7125544" y="2055989"/>
            <a:ext cx="276229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lnSpc>
                <a:spcPct val="150000"/>
              </a:lnSpc>
            </a:pP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مَا هِوَايَتُكَ الـمُفَضَّلَةُ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C1A0716-FFA3-4587-BBCD-FE4D16365AE9}"/>
              </a:ext>
            </a:extLst>
          </p:cNvPr>
          <p:cNvSpPr/>
          <p:nvPr/>
        </p:nvSpPr>
        <p:spPr>
          <a:xfrm>
            <a:off x="7338744" y="3527805"/>
            <a:ext cx="254909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lnSpc>
                <a:spcPct val="150000"/>
              </a:lnSpc>
            </a:pP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مَتَى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ي</a:t>
            </a: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</a:t>
            </a: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وم</a:t>
            </a: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</a:t>
            </a: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؟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5ABBA49-DB3A-4084-A598-BFF51533903A}"/>
              </a:ext>
            </a:extLst>
          </p:cNvPr>
          <p:cNvSpPr/>
          <p:nvPr/>
        </p:nvSpPr>
        <p:spPr>
          <a:xfrm>
            <a:off x="7281837" y="4999621"/>
            <a:ext cx="26629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lnSpc>
                <a:spcPct val="150000"/>
              </a:lnSpc>
            </a:pPr>
            <a:r>
              <a:rPr lang="ar-SA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كَمْ عَدَدُ أَيّامِ السَّنَةِ 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</a:p>
        </p:txBody>
      </p:sp>
    </p:spTree>
    <p:extLst>
      <p:ext uri="{BB962C8B-B14F-4D97-AF65-F5344CB8AC3E}">
        <p14:creationId xmlns:p14="http://schemas.microsoft.com/office/powerpoint/2010/main" val="3164677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947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BH" sz="6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الدرس</a:t>
            </a:r>
            <a:endParaRPr lang="ar-BH" sz="6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 algn="ctr">
              <a:buNone/>
            </a:pPr>
            <a:endParaRPr lang="ar-BH" dirty="0"/>
          </a:p>
          <a:p>
            <a:pPr marL="914400" lvl="2" indent="0" algn="ctr">
              <a:buNone/>
            </a:pPr>
            <a:endParaRPr lang="ar-BH" dirty="0" smtClean="0"/>
          </a:p>
          <a:p>
            <a:pPr marL="914400" lvl="2" indent="0" algn="ctr">
              <a:buNone/>
            </a:pPr>
            <a:endParaRPr lang="ar-BH" dirty="0"/>
          </a:p>
          <a:p>
            <a:pPr marL="914400" lvl="2" indent="0" algn="ctr">
              <a:buNone/>
            </a:pPr>
            <a:endParaRPr lang="ar-BH" dirty="0" smtClean="0"/>
          </a:p>
        </p:txBody>
      </p:sp>
    </p:spTree>
    <p:extLst>
      <p:ext uri="{BB962C8B-B14F-4D97-AF65-F5344CB8AC3E}">
        <p14:creationId xmlns:p14="http://schemas.microsoft.com/office/powerpoint/2010/main" val="3024204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82470" y="0"/>
            <a:ext cx="1709531" cy="67339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59308" y="673394"/>
            <a:ext cx="11554390" cy="5726393"/>
          </a:xfrm>
          <a:ln w="31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 rtl="1">
              <a:lnSpc>
                <a:spcPct val="100000"/>
              </a:lnSpc>
              <a:buNone/>
            </a:pPr>
            <a:r>
              <a:rPr lang="ar-BH" sz="1900" dirty="0"/>
              <a:t>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/>
              <a:t>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طالبٌ مجتهدٌ في الصف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ابع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، يسكنُ مع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والد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في دولةِ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الكويت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 يحب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باق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ارات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ذ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و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و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داه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ض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ورِ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سِباقِ البَحْرَيْنِ لِلسَّيّاراتِ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 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ت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واص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لَ 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ص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يقِه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ةِ الب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عِ 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اتٍ 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السِّبَاقِ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ّذِي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َيُقَ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امُ 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ةِ الب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السَّلَامُ عَليْكُم يَا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ُ.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خليفة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وَعَلَيكُم السَّلَام يا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</a:t>
            </a:r>
            <a:r>
              <a:rPr lang="ar-BH" sz="1900" b="1" u="sng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ح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؟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ب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ٍ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َدْ قَ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تْ أ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ز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الش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الق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ض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باقِ الس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ارات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و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تُ أ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أ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َطْرَحَ عَلَيكَ بَعْضَ الأسْئِلَةِ.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تَفَضَّلْ يَا سَعْدُ.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ٌ: 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......................................................................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؟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تقعُ حلبةُ البحرين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الد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ولي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 فِ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منطقةِ الص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خير جنوب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البحرين</a:t>
            </a:r>
            <a:r>
              <a:rPr lang="ar-SA" sz="1900" b="1" u="sng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ي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مًا ت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 ف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ات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الس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باق؟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خليفة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...........................................................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؟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يَبْدَأُ السِّباقُ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فِي 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19 مارس</a:t>
            </a:r>
            <a:r>
              <a:rPr lang="ar-BH" sz="1900" b="1" u="sng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ه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ي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م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اف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ل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ض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ور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الس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باق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؟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...........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ب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ِّ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رٍ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  <a:endParaRPr lang="en-US" sz="19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xmlns="" id="{27C0C493-8583-4C82-9AD9-AAAB42278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200" y="-217590"/>
            <a:ext cx="10586301" cy="1108571"/>
          </a:xfrm>
        </p:spPr>
        <p:txBody>
          <a:bodyPr>
            <a:normAutofit/>
          </a:bodyPr>
          <a:lstStyle/>
          <a:p>
            <a:pPr algn="ctr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الن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الآتِيَ،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وَأمْلأُ الفَرَاغَاتِ بِمَا يُنَاسِبُ مِنْ أَسْئِلَةٍ أَو أَجْوِبَةٍ، اعْتِمَادًا عَلَى مَا تَحْتَهُ خَطٌّ. </a:t>
            </a:r>
            <a:endParaRPr lang="en-US" sz="2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4225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12957" y="0"/>
            <a:ext cx="1714115" cy="67339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0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59308" y="669790"/>
            <a:ext cx="11554390" cy="5726393"/>
          </a:xfrm>
          <a:ln w="31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 rtl="1">
              <a:lnSpc>
                <a:spcPct val="100000"/>
              </a:lnSpc>
              <a:buNone/>
            </a:pPr>
            <a:r>
              <a:rPr lang="ar-BH" sz="1900" dirty="0"/>
              <a:t>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/>
              <a:t>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طالبٌ مجتهدٌ في الصف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ابع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، يسكنُ مع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والد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في دولةِ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الكويت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 يحب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باق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ارات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ذ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و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و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داه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ض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ورِ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سِباقِ البَحْرَيْنِ لِلسَّيّاراتِ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 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ت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واص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لَ 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ص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يقِه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ةِ الب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ج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عِ 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اتٍ 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السِّبَاقِ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ّذِي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َيُقَ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امُ 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ةِ الب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-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السَّلَامُ عَليْكُم يَا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ُ.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-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خليفة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وَعَلَيكُم السَّلَام يا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</a:t>
            </a:r>
            <a:r>
              <a:rPr lang="ar-BH" sz="1900" b="1" u="sng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ح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؟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-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 ب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ٍ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َدْ قَ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تْ أ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ز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الش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ه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الق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ض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ور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باقِ الس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ارات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، و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تُ أ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أ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َطْرَحَ عَلَيكَ بَعْضَ الأسْئِلَةِ.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-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تَفَضَّلْ يَا سَعْدُ.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ar-BH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ٌ: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تقعُ حلبةُ البحرين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الد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ولي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 فِ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منطقةِ الص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خير جنوب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البحرين</a:t>
            </a:r>
            <a:r>
              <a:rPr lang="ar-SA" sz="1900" b="1" u="sng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-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ي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مًا ت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 ف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ات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الس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باق؟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خليفة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</a:t>
            </a:r>
            <a:r>
              <a:rPr lang="ar-BH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ar-SA" sz="1900" b="1" dirty="0">
              <a:solidFill>
                <a:prstClr val="black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-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س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endParaRPr lang="ar-SA" sz="19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-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يَبْدَأُ السِّباقُ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SA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فِي </a:t>
            </a:r>
            <a:r>
              <a:rPr lang="ar-BH" sz="1900" b="1" u="sng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19 مارس</a:t>
            </a:r>
            <a:r>
              <a:rPr lang="ar-BH" sz="1900" b="1" u="sng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- سَ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د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ٌ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ه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ي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م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ْ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ن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م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اف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 ل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ض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ور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الس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باق</a:t>
            </a:r>
            <a:r>
              <a:rPr lang="ar-SA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u="sng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؟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- 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خ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يف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            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ب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ِّ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رٍ</a:t>
            </a:r>
            <a:r>
              <a:rPr lang="ar-SA" sz="19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.</a:t>
            </a:r>
            <a:endParaRPr lang="en-US" sz="1900" b="1" dirty="0"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xmlns="" id="{CF4C1AED-FAB1-45D3-97B4-D3086BFB3273}"/>
              </a:ext>
            </a:extLst>
          </p:cNvPr>
          <p:cNvSpPr txBox="1">
            <a:spLocks/>
          </p:cNvSpPr>
          <p:nvPr/>
        </p:nvSpPr>
        <p:spPr>
          <a:xfrm>
            <a:off x="259308" y="1044639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عنوان 1">
            <a:extLst>
              <a:ext uri="{FF2B5EF4-FFF2-40B4-BE49-F238E27FC236}">
                <a16:creationId xmlns:a16="http://schemas.microsoft.com/office/drawing/2014/main" xmlns="" id="{45911FEA-836B-4E4D-9491-36ED04997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200" y="-217590"/>
            <a:ext cx="10586301" cy="1108571"/>
          </a:xfrm>
        </p:spPr>
        <p:txBody>
          <a:bodyPr>
            <a:normAutofit/>
          </a:bodyPr>
          <a:lstStyle/>
          <a:p>
            <a:pPr algn="ctr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الن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َّ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الآتِيَ،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وَأمْلأُ الفَرَاغَاتِ بِمَا يُنَاسِبُ مِنْ أَسْئِلَةٍ أَوْ أَجْوِبَةٍ، اعْتِمَادًا عَلَى مَا تَحْتَهُ خَطٌّ. </a:t>
            </a:r>
            <a:endParaRPr lang="en-US" sz="2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F49DD6F-5749-43D7-8D80-47A8DB4A07D4}"/>
              </a:ext>
            </a:extLst>
          </p:cNvPr>
          <p:cNvSpPr/>
          <p:nvPr/>
        </p:nvSpPr>
        <p:spPr>
          <a:xfrm>
            <a:off x="10577652" y="6072204"/>
            <a:ext cx="550151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2D94761-6A4E-437B-B371-F2CAEC27488F}"/>
              </a:ext>
            </a:extLst>
          </p:cNvPr>
          <p:cNvSpPr/>
          <p:nvPr/>
        </p:nvSpPr>
        <p:spPr>
          <a:xfrm>
            <a:off x="8753435" y="3180439"/>
            <a:ext cx="237436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>
              <a:spcBef>
                <a:spcPts val="1000"/>
              </a:spcBef>
            </a:pPr>
            <a:r>
              <a:rPr lang="ar-SA" sz="19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ت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عُ ح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ةُ البحرين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الد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ولي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B22ADDC-9630-4708-BC9E-09BE0FC05B1D}"/>
              </a:ext>
            </a:extLst>
          </p:cNvPr>
          <p:cNvSpPr/>
          <p:nvPr/>
        </p:nvSpPr>
        <p:spPr>
          <a:xfrm>
            <a:off x="8520386" y="4415488"/>
            <a:ext cx="2521844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>
              <a:spcBef>
                <a:spcPts val="1000"/>
              </a:spcBef>
            </a:pP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تستمر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 فعالي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ات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الس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باق ثلاثة أي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ام</a:t>
            </a:r>
            <a:r>
              <a:rPr lang="ar-SA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19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FD95474-ECCF-47C9-AE14-A4797B740C85}"/>
              </a:ext>
            </a:extLst>
          </p:cNvPr>
          <p:cNvSpPr/>
          <p:nvPr/>
        </p:nvSpPr>
        <p:spPr>
          <a:xfrm>
            <a:off x="9427337" y="4837155"/>
            <a:ext cx="1425390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>
              <a:spcBef>
                <a:spcPts val="1000"/>
              </a:spcBef>
            </a:pP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ى </a:t>
            </a:r>
            <a:r>
              <a:rPr lang="ar-SA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يَبْدَأُ السِّباقُ</a:t>
            </a:r>
            <a:r>
              <a:rPr lang="ar-BH" sz="19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209004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13242" y="105819"/>
            <a:ext cx="1636594" cy="74034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xmlns="" id="{B525BEAD-B628-4075-A6EE-756BF18B99DB}"/>
              </a:ext>
            </a:extLst>
          </p:cNvPr>
          <p:cNvSpPr txBox="1">
            <a:spLocks/>
          </p:cNvSpPr>
          <p:nvPr/>
        </p:nvSpPr>
        <p:spPr>
          <a:xfrm>
            <a:off x="3611419" y="0"/>
            <a:ext cx="6178542" cy="1108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أَصِلُ أَدَاةَ الاسْتِفْهَامِ بِالـمَعْنَى الَّذِي أَفَادَتْهُ .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xmlns="" id="{4469AF5C-4D28-44DB-9E0A-2CF214E24D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221573"/>
              </p:ext>
            </p:extLst>
          </p:nvPr>
        </p:nvGraphicFramePr>
        <p:xfrm>
          <a:off x="236994" y="1108291"/>
          <a:ext cx="11787964" cy="5254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0593">
                  <a:extLst>
                    <a:ext uri="{9D8B030D-6E8A-4147-A177-3AD203B41FA5}">
                      <a16:colId xmlns:a16="http://schemas.microsoft.com/office/drawing/2014/main" xmlns="" val="455418682"/>
                    </a:ext>
                  </a:extLst>
                </a:gridCol>
                <a:gridCol w="884304">
                  <a:extLst>
                    <a:ext uri="{9D8B030D-6E8A-4147-A177-3AD203B41FA5}">
                      <a16:colId xmlns:a16="http://schemas.microsoft.com/office/drawing/2014/main" xmlns="" val="3848202622"/>
                    </a:ext>
                  </a:extLst>
                </a:gridCol>
                <a:gridCol w="1958109">
                  <a:extLst>
                    <a:ext uri="{9D8B030D-6E8A-4147-A177-3AD203B41FA5}">
                      <a16:colId xmlns:a16="http://schemas.microsoft.com/office/drawing/2014/main" xmlns="" val="3117551132"/>
                    </a:ext>
                  </a:extLst>
                </a:gridCol>
                <a:gridCol w="4404958">
                  <a:extLst>
                    <a:ext uri="{9D8B030D-6E8A-4147-A177-3AD203B41FA5}">
                      <a16:colId xmlns:a16="http://schemas.microsoft.com/office/drawing/2014/main" xmlns="" val="1159735146"/>
                    </a:ext>
                  </a:extLst>
                </a:gridCol>
              </a:tblGrid>
              <a:tr h="773517"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الـمَعْنَى الَّذِي أَفَادَتْهُ أَدَاةَ الاِسْتِفْهَامِ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أَدَاةُ الاِسْتِفْهَامِ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الجُمْلَةُ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7803460"/>
                  </a:ext>
                </a:extLst>
              </a:tr>
              <a:tr h="773270">
                <a:tc rowSpan="5"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kumimoji="0" lang="ar-S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السُّؤَالُ</a:t>
                      </a: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عَنِ الـمَكانِ 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السُّؤَالُ عَنِ الزَّمَانِ 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kumimoji="0" lang="ar-S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السُّؤَالُ</a:t>
                      </a: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عَنْ وُقُوعِ الفِعْلِ أَوْ عَدَمِ وُقُوعِهِ  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kumimoji="0" lang="ar-S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السُّؤَالُ</a:t>
                      </a: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عَنِ الحَالِ 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kumimoji="0" lang="ar-SA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السُّؤَالُ</a:t>
                      </a: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عَنِ العَدَدِ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كَيْفَ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ف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ح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7825287"/>
                  </a:ext>
                </a:extLst>
              </a:tr>
              <a:tr h="773270">
                <a:tc vMerge="1"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أَيْنَ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ق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عُ ح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ةُ البحرين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الد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ولي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7885963"/>
                  </a:ext>
                </a:extLst>
              </a:tr>
              <a:tr h="773270">
                <a:tc vMerge="1"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كَمْ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مًا 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ر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 ف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الس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باق؟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5679608"/>
                  </a:ext>
                </a:extLst>
              </a:tr>
              <a:tr h="773270">
                <a:tc vMerge="1"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مَتَى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ى 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يَبْدَأُ السِّباقُ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2004046"/>
                  </a:ext>
                </a:extLst>
              </a:tr>
              <a:tr h="1081377">
                <a:tc v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هَلْ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هَ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ر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اف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ق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 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ح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ض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ور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الس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باق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166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17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FD8A2EA4-E80F-4C35-88C4-5FB5E33F85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13242" y="105819"/>
            <a:ext cx="1636594" cy="74034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xmlns="" id="{B525BEAD-B628-4075-A6EE-756BF18B99DB}"/>
              </a:ext>
            </a:extLst>
          </p:cNvPr>
          <p:cNvSpPr txBox="1">
            <a:spLocks/>
          </p:cNvSpPr>
          <p:nvPr/>
        </p:nvSpPr>
        <p:spPr>
          <a:xfrm>
            <a:off x="3611419" y="0"/>
            <a:ext cx="6178542" cy="1108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أَصِلُ أَدَاةَ الاسْتِفْهَامِ بِالـمَعْنَى الَّذِي أَفَادَتْهُ .</a:t>
            </a:r>
            <a:endParaRPr lang="en-US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xmlns="" id="{4469AF5C-4D28-44DB-9E0A-2CF214E24D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483732"/>
              </p:ext>
            </p:extLst>
          </p:nvPr>
        </p:nvGraphicFramePr>
        <p:xfrm>
          <a:off x="236994" y="1108291"/>
          <a:ext cx="11787964" cy="5254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8206">
                  <a:extLst>
                    <a:ext uri="{9D8B030D-6E8A-4147-A177-3AD203B41FA5}">
                      <a16:colId xmlns:a16="http://schemas.microsoft.com/office/drawing/2014/main" xmlns="" val="455418682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xmlns="" val="3848202622"/>
                    </a:ext>
                  </a:extLst>
                </a:gridCol>
                <a:gridCol w="1958109">
                  <a:extLst>
                    <a:ext uri="{9D8B030D-6E8A-4147-A177-3AD203B41FA5}">
                      <a16:colId xmlns:a16="http://schemas.microsoft.com/office/drawing/2014/main" xmlns="" val="3117551132"/>
                    </a:ext>
                  </a:extLst>
                </a:gridCol>
                <a:gridCol w="4404958">
                  <a:extLst>
                    <a:ext uri="{9D8B030D-6E8A-4147-A177-3AD203B41FA5}">
                      <a16:colId xmlns:a16="http://schemas.microsoft.com/office/drawing/2014/main" xmlns="" val="1159735146"/>
                    </a:ext>
                  </a:extLst>
                </a:gridCol>
              </a:tblGrid>
              <a:tr h="773517"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الـمَعْنَى الَّذِي أَفَادَتْهُ أَدَاةَ الاِسْتِفْهَامِ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أَدَاةُ الاِسْتِفْهَامِ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الجُمْلَةُ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7803460"/>
                  </a:ext>
                </a:extLst>
              </a:tr>
              <a:tr h="773270">
                <a:tc rowSpan="5"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السُّؤال عَنِ الـمَكانِ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السُّؤالُ عَنِ الزَّمَانِ 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السُّؤال عَنْ وُقُوعِ الفِعْلِ أَوْ عَدَمِ وُقُوعِهِ 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السُّؤال عَنِ الحَالِ 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السُّؤال عَنِ العَدَدِ</a:t>
                      </a:r>
                    </a:p>
                    <a:p>
                      <a:pPr marL="0" marR="0" lvl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كَيْفَ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ف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ح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7825287"/>
                  </a:ext>
                </a:extLst>
              </a:tr>
              <a:tr h="773270">
                <a:tc vMerge="1"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أَيْنَ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ق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عُ ح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ةُ البحرين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الد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ولي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ة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7885963"/>
                  </a:ext>
                </a:extLst>
              </a:tr>
              <a:tr h="773270">
                <a:tc vMerge="1"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كَمْ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مًا 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س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ر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 ف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الس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باق؟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5679608"/>
                  </a:ext>
                </a:extLst>
              </a:tr>
              <a:tr h="773270">
                <a:tc vMerge="1"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مَتَى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ى 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يَبْدَأُ السِّباقُ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2004046"/>
                  </a:ext>
                </a:extLst>
              </a:tr>
              <a:tr h="1081377">
                <a:tc vMerge="1">
                  <a:txBody>
                    <a:bodyPr/>
                    <a:lstStyle/>
                    <a:p>
                      <a:pPr algn="ctr"/>
                      <a:endParaRPr lang="en-US" sz="1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هَلْ</a:t>
                      </a:r>
                      <a:endParaRPr lang="en-US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هَ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ي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ْ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ن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م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ر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اف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ق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َ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 ل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ح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ض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ور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الس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ِّ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باق</a:t>
                      </a:r>
                      <a:r>
                        <a:rPr kumimoji="0" lang="ar-SA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kumimoji="0" lang="ar-BH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166662"/>
                  </a:ext>
                </a:extLst>
              </a:tr>
            </a:tbl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xmlns="" id="{FE043BA2-6B25-4643-912E-A60C25095D11}"/>
              </a:ext>
            </a:extLst>
          </p:cNvPr>
          <p:cNvCxnSpPr>
            <a:cxnSpLocks/>
          </p:cNvCxnSpPr>
          <p:nvPr/>
        </p:nvCxnSpPr>
        <p:spPr>
          <a:xfrm flipH="1">
            <a:off x="4692071" y="2336800"/>
            <a:ext cx="1616365" cy="216118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342F0EDB-1A00-405C-B3B3-84BF456AD0D4}"/>
              </a:ext>
            </a:extLst>
          </p:cNvPr>
          <p:cNvCxnSpPr>
            <a:cxnSpLocks/>
          </p:cNvCxnSpPr>
          <p:nvPr/>
        </p:nvCxnSpPr>
        <p:spPr>
          <a:xfrm flipH="1" flipV="1">
            <a:off x="4692072" y="2353721"/>
            <a:ext cx="1616365" cy="72891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DADA3E04-6D2B-47A1-91C7-C9D291DFF245}"/>
              </a:ext>
            </a:extLst>
          </p:cNvPr>
          <p:cNvCxnSpPr>
            <a:cxnSpLocks/>
          </p:cNvCxnSpPr>
          <p:nvPr/>
        </p:nvCxnSpPr>
        <p:spPr>
          <a:xfrm flipH="1">
            <a:off x="4692070" y="3823614"/>
            <a:ext cx="1616367" cy="14139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2151225D-C56D-472A-84F0-5FD059879F7A}"/>
              </a:ext>
            </a:extLst>
          </p:cNvPr>
          <p:cNvCxnSpPr>
            <a:cxnSpLocks/>
          </p:cNvCxnSpPr>
          <p:nvPr/>
        </p:nvCxnSpPr>
        <p:spPr>
          <a:xfrm flipH="1" flipV="1">
            <a:off x="4802909" y="3034386"/>
            <a:ext cx="1505529" cy="1567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C58C19-A64D-4CA2-BDA0-65F244C4D596}"/>
              </a:ext>
            </a:extLst>
          </p:cNvPr>
          <p:cNvCxnSpPr>
            <a:cxnSpLocks/>
          </p:cNvCxnSpPr>
          <p:nvPr/>
        </p:nvCxnSpPr>
        <p:spPr>
          <a:xfrm flipH="1" flipV="1">
            <a:off x="4692069" y="3817926"/>
            <a:ext cx="1616368" cy="16307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عنوان 1">
            <a:extLst>
              <a:ext uri="{FF2B5EF4-FFF2-40B4-BE49-F238E27FC236}">
                <a16:creationId xmlns:a16="http://schemas.microsoft.com/office/drawing/2014/main" xmlns="" id="{A540731D-ACD7-4FAB-ABF1-63FBA916265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96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7962106" y="170104"/>
            <a:ext cx="2744771" cy="839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أَسْتَنْتِجُ أَنَّ:</a:t>
            </a:r>
            <a:endParaRPr lang="en-US" sz="4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عنوان 1">
            <a:extLst>
              <a:ext uri="{FF2B5EF4-FFF2-40B4-BE49-F238E27FC236}">
                <a16:creationId xmlns:a16="http://schemas.microsoft.com/office/drawing/2014/main" xmlns="" id="{CED7B3B0-E0D9-46C5-BA9A-2C2E435CDF64}"/>
              </a:ext>
            </a:extLst>
          </p:cNvPr>
          <p:cNvSpPr txBox="1">
            <a:spLocks/>
          </p:cNvSpPr>
          <p:nvPr/>
        </p:nvSpPr>
        <p:spPr>
          <a:xfrm>
            <a:off x="569844" y="1073967"/>
            <a:ext cx="10760765" cy="5134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أدَوات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الاسْتِفهام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هي : </a:t>
            </a:r>
          </a:p>
          <a:p>
            <a:pPr marL="571500" indent="-5715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مَنْ :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سُّؤ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اقِل</a:t>
            </a:r>
            <a:r>
              <a:rPr lang="ar-SA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ar-BH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71500" indent="-5715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 :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سُّؤ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غ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يْر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اقِل</a:t>
            </a:r>
            <a:r>
              <a:rPr lang="ar-SA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ar-BH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71500" indent="-5715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كَمْ :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سُّؤ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BH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71500" indent="-5715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هَلْ :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سُّؤ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وُق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الفِع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 أ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مِ و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وعِه</a:t>
            </a:r>
            <a:r>
              <a:rPr lang="ar-SA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BH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71500" indent="-5715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مَتى :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سُّؤ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الزَّم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</a:t>
            </a:r>
            <a:r>
              <a:rPr lang="ar-SA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ar-BH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71500" indent="-5715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أَيْنَ :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سُّؤ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مَك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انِ. </a:t>
            </a:r>
            <a:endParaRPr lang="ar-BH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71500" indent="-5715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كَيفَ :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سُّؤ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الحَالِ. </a:t>
            </a:r>
            <a:endParaRPr lang="ar-BH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71500" indent="-5715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لِ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اذ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: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سُّؤ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ع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4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السَّبَبِ. </a:t>
            </a:r>
            <a:endParaRPr lang="ar-SA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536C1671-B069-4019-844D-67CD1D485F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13242" y="105819"/>
            <a:ext cx="1636594" cy="74034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740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570618" y="2537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xmlns="" id="{879C0BCA-B9FF-40F7-9AD8-9BD6FE163C30}"/>
              </a:ext>
            </a:extLst>
          </p:cNvPr>
          <p:cNvSpPr txBox="1">
            <a:spLocks/>
          </p:cNvSpPr>
          <p:nvPr/>
        </p:nvSpPr>
        <p:spPr>
          <a:xfrm>
            <a:off x="326458" y="864948"/>
            <a:ext cx="11040177" cy="61111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اة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اس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ام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1-------------------- 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الب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الو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2-------------------- ت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فل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الب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ذ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ى ال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يث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اق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الو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3------------------- ع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اف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ات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مَمْلكَةِ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4------------------- 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فَازَ  فِي سِبَاقِ السَّيَّارَاتِ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15111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570618" y="2537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xmlns="" id="{879C0BCA-B9FF-40F7-9AD8-9BD6FE163C30}"/>
              </a:ext>
            </a:extLst>
          </p:cNvPr>
          <p:cNvSpPr txBox="1">
            <a:spLocks/>
          </p:cNvSpPr>
          <p:nvPr/>
        </p:nvSpPr>
        <p:spPr>
          <a:xfrm>
            <a:off x="326458" y="864948"/>
            <a:ext cx="11040177" cy="61111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اة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اس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ام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          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الب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الو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          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فل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الب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ذ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ى ال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يث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اق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الو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 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اف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ظ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ات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مَمْلكَةِ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البح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  <a:p>
            <a:pPr algn="r">
              <a:lnSpc>
                <a:spcPct val="150000"/>
              </a:lnSpc>
            </a:pP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     </a:t>
            </a:r>
            <a:r>
              <a:rPr lang="ar-SA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فَازَ  فِي سِبَاقِ السَّيَّارَاتِ</a:t>
            </a:r>
            <a:r>
              <a:rPr lang="ar-BH" sz="4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xmlns="" id="{FCF6591B-A56D-42FE-97C9-34B13F01F3BF}"/>
              </a:ext>
            </a:extLst>
          </p:cNvPr>
          <p:cNvSpPr txBox="1">
            <a:spLocks/>
          </p:cNvSpPr>
          <p:nvPr/>
        </p:nvSpPr>
        <p:spPr>
          <a:xfrm>
            <a:off x="92896" y="30786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88CBA9B-6598-4D62-A144-C6B173493B5B}"/>
              </a:ext>
            </a:extLst>
          </p:cNvPr>
          <p:cNvSpPr/>
          <p:nvPr/>
        </p:nvSpPr>
        <p:spPr>
          <a:xfrm>
            <a:off x="9964465" y="2074462"/>
            <a:ext cx="8210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DC00EF1-566E-42E2-96C1-BDA8132D5851}"/>
              </a:ext>
            </a:extLst>
          </p:cNvPr>
          <p:cNvSpPr/>
          <p:nvPr/>
        </p:nvSpPr>
        <p:spPr>
          <a:xfrm>
            <a:off x="9964465" y="3071987"/>
            <a:ext cx="8386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ى</a:t>
            </a:r>
            <a:r>
              <a:rPr lang="ar-BH" sz="44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D19BA8E-8DEA-4340-BBF9-2CDE3A00F2DE}"/>
              </a:ext>
            </a:extLst>
          </p:cNvPr>
          <p:cNvSpPr/>
          <p:nvPr/>
        </p:nvSpPr>
        <p:spPr>
          <a:xfrm>
            <a:off x="10135299" y="4075026"/>
            <a:ext cx="7328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F30A2B1-3E83-4869-8CA9-7F597612992B}"/>
              </a:ext>
            </a:extLst>
          </p:cNvPr>
          <p:cNvSpPr/>
          <p:nvPr/>
        </p:nvSpPr>
        <p:spPr>
          <a:xfrm>
            <a:off x="10201002" y="5065694"/>
            <a:ext cx="7761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</a:t>
            </a:r>
            <a:r>
              <a:rPr lang="ar-BH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4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6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xmlns="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648336" y="-1036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أُطَبِّقُ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xmlns="" id="{879C0BCA-B9FF-40F7-9AD8-9BD6FE163C30}"/>
              </a:ext>
            </a:extLst>
          </p:cNvPr>
          <p:cNvSpPr txBox="1">
            <a:spLocks/>
          </p:cNvSpPr>
          <p:nvPr/>
        </p:nvSpPr>
        <p:spPr>
          <a:xfrm>
            <a:off x="1432325" y="572790"/>
            <a:ext cx="9216011" cy="68872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س1: ....................................................................... ؟ 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 1: ن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، 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حَضَرْتُ سِبَاقَ السّيّاراتِ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س2: ....................................................................... ؟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ج2 : 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القِرَاءَةُ هِوَايَتِي الـمُفَضَّلَةُ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en-US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....................................................................... ؟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</a:t>
            </a:r>
            <a:r>
              <a:rPr lang="en-US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ي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 ش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ر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. 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</a:t>
            </a:r>
            <a:r>
              <a:rPr lang="en-US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....................................................................... ؟ </a:t>
            </a:r>
          </a:p>
          <a:p>
            <a:pPr algn="r">
              <a:lnSpc>
                <a:spcPct val="150000"/>
              </a:lnSpc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</a:t>
            </a:r>
            <a:r>
              <a:rPr lang="en-US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عَدَدُ أَيّامِ السَّنَةِ 365 يَوْمًا</a:t>
            </a:r>
            <a:r>
              <a:rPr lang="ar-BH" sz="3200" dirty="0"/>
              <a:t>. </a:t>
            </a:r>
            <a:endParaRPr lang="en-US" sz="3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55240BB-1C7A-45EA-BCCD-34A1504F85C8}"/>
              </a:ext>
            </a:extLst>
          </p:cNvPr>
          <p:cNvSpPr/>
          <p:nvPr/>
        </p:nvSpPr>
        <p:spPr>
          <a:xfrm>
            <a:off x="5665883" y="0"/>
            <a:ext cx="4982453" cy="854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lnSpc>
                <a:spcPct val="150000"/>
              </a:lnSpc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بُ الس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ؤ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ِّ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ج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اب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ٍ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: </a:t>
            </a:r>
          </a:p>
        </p:txBody>
      </p:sp>
    </p:spTree>
    <p:extLst>
      <p:ext uri="{BB962C8B-B14F-4D97-AF65-F5344CB8AC3E}">
        <p14:creationId xmlns:p14="http://schemas.microsoft.com/office/powerpoint/2010/main" val="2965180941"/>
      </p:ext>
    </p:extLst>
  </p:cSld>
  <p:clrMapOvr>
    <a:masterClrMapping/>
  </p:clrMapOvr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1133</TotalTime>
  <Words>2320</Words>
  <Application>Microsoft Office PowerPoint</Application>
  <PresentationFormat>Widescreen</PresentationFormat>
  <Paragraphs>137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Sakkal Majalla</vt:lpstr>
      <vt:lpstr>Times New Roman</vt:lpstr>
      <vt:lpstr>قالب الدروس</vt:lpstr>
      <vt:lpstr>                درس في مادّة اللّغة العربيّة القواعد النحويّة   أَدَواتُ الاسْتِفهامِ  الصّفّ الرّابع الابتدائيّ </vt:lpstr>
      <vt:lpstr>أَقْرَأُ النَّصَّ الآتِيَ، وَأمْلأُ الفَرَاغَاتِ بِمَا يُنَاسِبُ مِنْ أَسْئِلَةٍ أَو أَجْوِبَةٍ، اعْتِمَادًا عَلَى مَا تَحْتَهُ خَطٌّ. </vt:lpstr>
      <vt:lpstr>أَقْرَأُ النَّصَّ الآتِيَ، وَأمْلأُ الفَرَاغَاتِ بِمَا يُنَاسِبُ مِنْ أَسْئِلَةٍ أَوْ أَجْوِبَةٍ، اعْتِمَادًا عَلَى مَا تَحْتَهُ خَطٌّ. </vt:lpstr>
      <vt:lpstr>أَكْتَشِفُ</vt:lpstr>
      <vt:lpstr>أَكْتَشِفُ</vt:lpstr>
      <vt:lpstr>أَكْتَشِفُ</vt:lpstr>
      <vt:lpstr>PowerPoint Presentation</vt:lpstr>
      <vt:lpstr>PowerPoint Presentation</vt:lpstr>
      <vt:lpstr>PowerPoint Presentation</vt:lpstr>
      <vt:lpstr>PowerPoint Presentation</vt:lpstr>
      <vt:lpstr>انتهى الدرس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في مادّة اللّغة العربيّة القواعد النحويّة   الأسماء المجرورة بالإضافة</dc:title>
  <dc:creator>Tufik Ben Saleh Aldaaji</dc:creator>
  <cp:lastModifiedBy>user</cp:lastModifiedBy>
  <cp:revision>106</cp:revision>
  <dcterms:created xsi:type="dcterms:W3CDTF">2020-03-04T10:21:27Z</dcterms:created>
  <dcterms:modified xsi:type="dcterms:W3CDTF">2020-03-12T19:35:44Z</dcterms:modified>
</cp:coreProperties>
</file>