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0"/>
  </p:notesMasterIdLst>
  <p:sldIdLst>
    <p:sldId id="397" r:id="rId3"/>
    <p:sldId id="396" r:id="rId4"/>
    <p:sldId id="381" r:id="rId5"/>
    <p:sldId id="382" r:id="rId6"/>
    <p:sldId id="383" r:id="rId7"/>
    <p:sldId id="384" r:id="rId8"/>
    <p:sldId id="385" r:id="rId9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3333FF"/>
    <a:srgbClr val="9900CC"/>
    <a:srgbClr val="008000"/>
    <a:srgbClr val="CC0066"/>
    <a:srgbClr val="006600"/>
    <a:srgbClr val="FF33CC"/>
    <a:srgbClr val="0099CC"/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0" autoAdjust="0"/>
    <p:restoredTop sz="94660"/>
  </p:normalViewPr>
  <p:slideViewPr>
    <p:cSldViewPr>
      <p:cViewPr varScale="1">
        <p:scale>
          <a:sx n="67" d="100"/>
          <a:sy n="67" d="100"/>
        </p:scale>
        <p:origin x="9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309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354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910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26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2008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687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745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0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992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983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23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9910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037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2707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388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7733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2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00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smtClean="0">
                <a:solidFill>
                  <a:schemeClr val="accent4">
                    <a:lumMod val="50000"/>
                  </a:schemeClr>
                </a:solidFill>
              </a:rPr>
              <a:t>مراجعة </a:t>
            </a:r>
            <a:r>
              <a:rPr lang="ar-EG" b="1" smtClean="0">
                <a:solidFill>
                  <a:schemeClr val="accent4">
                    <a:lumMod val="50000"/>
                  </a:schemeClr>
                </a:solidFill>
              </a:rPr>
              <a:t>الدرس </a:t>
            </a:r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الأول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smtClean="0">
                <a:solidFill>
                  <a:schemeClr val="accent5">
                    <a:lumMod val="50000"/>
                  </a:schemeClr>
                </a:solidFill>
              </a:rPr>
              <a:t>العلم وعملياته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448489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746266" y="1000558"/>
            <a:ext cx="7651468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 – ما يحدث للصخور عند تجاوز حد المرونة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30974" y="3454697"/>
            <a:ext cx="668205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 – </a:t>
            </a:r>
            <a:endParaRPr lang="ar-SA" sz="4000" dirty="0">
              <a:solidFill>
                <a:srgbClr val="7030A0"/>
              </a:solidFill>
            </a:endParaRPr>
          </a:p>
          <a:p>
            <a:pPr algn="justLow"/>
            <a:r>
              <a:rPr lang="ar-SA" sz="4000" dirty="0">
                <a:solidFill>
                  <a:srgbClr val="7030A0"/>
                </a:solidFill>
              </a:rPr>
              <a:t>تنحني الصخور أو تنكسر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58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20575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 – حدد أي أنواع الموجات الزلزالية تسبب معظم الدمار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41884" y="3429000"/>
            <a:ext cx="666023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 – </a:t>
            </a:r>
            <a:r>
              <a:rPr lang="ar-SA" sz="4000" dirty="0">
                <a:solidFill>
                  <a:srgbClr val="7030A0"/>
                </a:solidFill>
              </a:rPr>
              <a:t>الموجات السطحية تسبب معظم التدمير.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58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62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01153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3 – كيف أمكن تحسين المباني لتكون آمنة من الزلازل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31640" y="3429000"/>
            <a:ext cx="648072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400" b="1" dirty="0" smtClean="0">
                <a:solidFill>
                  <a:srgbClr val="7030A0"/>
                </a:solidFill>
              </a:rPr>
              <a:t>جـ3 –</a:t>
            </a:r>
          </a:p>
          <a:p>
            <a:pPr algn="justLow"/>
            <a:r>
              <a:rPr lang="ar-SA" sz="4400" b="1" dirty="0">
                <a:solidFill>
                  <a:srgbClr val="7030A0"/>
                </a:solidFill>
              </a:rPr>
              <a:t>إضافة ماص الصدمات للمباني وتقويتها لتصبح أكثر أمانا ً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58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782270" y="1268760"/>
            <a:ext cx="7579460" cy="120032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b="1" dirty="0" smtClean="0">
                <a:solidFill>
                  <a:srgbClr val="FF0000"/>
                </a:solidFill>
              </a:rPr>
              <a:t>سـ 4 – كيف تستخدم الموجات الزلزالية في تحديد موقع مركز الزلزال  ؟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84664" y="2739969"/>
            <a:ext cx="6374672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b="1" dirty="0">
                <a:solidFill>
                  <a:srgbClr val="7030A0"/>
                </a:solidFill>
              </a:rPr>
              <a:t>جـ4 - </a:t>
            </a:r>
            <a:r>
              <a:rPr lang="ar-SA" sz="3600" b="1" dirty="0">
                <a:solidFill>
                  <a:srgbClr val="7030A0"/>
                </a:solidFill>
              </a:rPr>
              <a:t>يتم الاعتماد على الاختلاف في السرعة ما بين الموجات الأولية والثانوية  لتحديد المسافة عن الموقع السطحي للزلزال و تستخدم بيانات ثلاث محطات رصد زلزالي على الأقل لتحديد موقع المركز السطحي للزلزال .</a:t>
            </a:r>
          </a:p>
          <a:p>
            <a:pPr algn="justLow"/>
            <a:endParaRPr lang="ar-SA" sz="4000" b="1" dirty="0">
              <a:solidFill>
                <a:srgbClr val="7030A0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58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809431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5 – اشرح كيف يمكن تصنيف زلزال بقوة 8 على مقياس رختر بأنه زلزال ذو شدة قليلة على مقياس مير كالي 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2411760" y="2969657"/>
            <a:ext cx="64993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جـ5 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448272" y="3677543"/>
            <a:ext cx="6247456" cy="3046988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1" i="0" u="none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kern="0" dirty="0">
                <a:solidFill>
                  <a:srgbClr val="008000"/>
                </a:solidFill>
              </a:rPr>
              <a:t>الشدة هي مقياس للتدمير . فإذا حدثت الزلازل بعيدا ً عن المناطق المأهولة او كانت المباني مقاومة للزلازل الكبيرة فإن الدمار و الشدة يكونان أقل.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1" i="0" u="none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</a:endParaRP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58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782270" y="907957"/>
            <a:ext cx="7579460" cy="2000548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FF0000"/>
                </a:solidFill>
              </a:rPr>
              <a:t>سـ 6 – </a:t>
            </a:r>
            <a:r>
              <a:rPr lang="ar-SA" sz="2800" dirty="0" smtClean="0">
                <a:solidFill>
                  <a:srgbClr val="FF0000"/>
                </a:solidFill>
              </a:rPr>
              <a:t>استخدم الجدول التالي للبحث في الزلزال الذي حدث في اندونيسيا سنة   2000والزلزال الذي حدث في كاليفورنيا سنة 1989م والزلزال الذي حدث في ايران سنة 1990 م مفسرا سبب الفروق الكبيرة بين أعداد الضحايا  </a:t>
            </a:r>
            <a:r>
              <a:rPr lang="ar-SA" sz="3200" dirty="0" smtClean="0">
                <a:solidFill>
                  <a:srgbClr val="FF0000"/>
                </a:solidFill>
              </a:rPr>
              <a:t>؟ </a:t>
            </a:r>
            <a:endParaRPr lang="ar-SA" sz="32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3347864" y="3371850"/>
            <a:ext cx="377967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9900CC"/>
                </a:solidFill>
              </a:rPr>
              <a:t>جـ6 – </a:t>
            </a:r>
            <a:r>
              <a:rPr lang="ar-SA" sz="3200" b="1" dirty="0">
                <a:solidFill>
                  <a:srgbClr val="9900CC"/>
                </a:solidFill>
              </a:rPr>
              <a:t>كانت المباني في كاليفورنيا مقاومة للزلازل ولكنها في إندونيسيا وإيران ينقصها التدعيم وكانت اكثر قابلية للانهيار مما أدى إلى قتل المزيد من الأرواح.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89" y="2780928"/>
            <a:ext cx="2642533" cy="2738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lowchart: Off-page Connector 4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58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14035</TotalTime>
  <Words>252</Words>
  <Application>Microsoft Office PowerPoint</Application>
  <PresentationFormat>On-screen Show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الدرس الأول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1168</cp:revision>
  <dcterms:modified xsi:type="dcterms:W3CDTF">2016-05-12T18:08:40Z</dcterms:modified>
</cp:coreProperties>
</file>