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97" r:id="rId3"/>
    <p:sldId id="396" r:id="rId4"/>
    <p:sldId id="381" r:id="rId5"/>
    <p:sldId id="382" r:id="rId6"/>
    <p:sldId id="383" r:id="rId7"/>
    <p:sldId id="384" r:id="rId8"/>
    <p:sldId id="385" r:id="rId9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3333FF"/>
    <a:srgbClr val="9900CC"/>
    <a:srgbClr val="008000"/>
    <a:srgbClr val="CC0066"/>
    <a:srgbClr val="006600"/>
    <a:srgbClr val="FF33CC"/>
    <a:srgbClr val="0099CC"/>
    <a:srgbClr val="FF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نمط ذو نسُق 2 - تميي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النمط الفات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0" autoAdjust="0"/>
    <p:restoredTop sz="94660"/>
  </p:normalViewPr>
  <p:slideViewPr>
    <p:cSldViewPr>
      <p:cViewPr varScale="1">
        <p:scale>
          <a:sx n="67" d="100"/>
          <a:sy n="67" d="100"/>
        </p:scale>
        <p:origin x="9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EEB559-8BCF-49F1-9CB3-63CDDB4414C6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dirty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D7BC6F-7CC3-4769-8EBB-6B9DFA1A7D3A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14772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0F5BB-4460-46D0-B559-8EFAEA82A910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FB47D-FBD3-430E-B34F-120848740E19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471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7CC9-3BB3-4136-BDB0-A36CEFCF7140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6F541-D479-4CEA-81B5-4F443F3AB4D6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244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E3F0D-ED95-4350-B28B-5F8EA5C40C88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7C91E-CEDE-42B2-88BB-00F0B728C1FB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388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309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54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910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26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008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87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74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0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5F2F-2FB7-495D-8935-57D92313717B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73654-C4B8-47D1-B08D-7E1AF4C81007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17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92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83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23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991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03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270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38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773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2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1BD3-183D-49C5-88EE-025B99684218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BBADE-4147-4359-B821-65E238C8073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0470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528B4-F00B-4AB2-8467-F3FAB657BB14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B7674-6845-4D2B-A4D1-0EEE60AB6CA4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363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6510-A473-4939-AA37-4B2856801D07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4B426-5DCF-41AC-A6C0-C78CDD482492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919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3566F-B323-46E7-80CD-B448104C6840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A162-3314-4CDA-A192-74A1CEA7D21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796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FD2E7-4F68-4A65-89E5-8D3BD77A0341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BA646-9940-4538-8F9E-40C54021680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63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0645-C33C-46B5-A5FF-C96F596693AA}" type="datetimeFigureOut">
              <a:rPr lang="ar-SA"/>
              <a:pPr>
                <a:defRPr/>
              </a:pPr>
              <a:t>05/08/1437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43482-4144-4D6F-9974-BB1AF22B959B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5672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 أفقي 3"/>
          <p:cNvSpPr/>
          <p:nvPr userDrawn="1"/>
        </p:nvSpPr>
        <p:spPr>
          <a:xfrm>
            <a:off x="1907704" y="0"/>
            <a:ext cx="6336704" cy="126876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" name="صورة 9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11" name="صورة 10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 rtl="0" fontAlgn="auto">
                <a:spcBef>
                  <a:spcPts val="0"/>
                </a:spcBef>
                <a:spcAft>
                  <a:spcPts val="0"/>
                </a:spcAft>
              </a:pPr>
              <a:t>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0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b="1" smtClean="0">
                <a:solidFill>
                  <a:schemeClr val="accent4">
                    <a:lumMod val="50000"/>
                  </a:schemeClr>
                </a:solidFill>
              </a:rPr>
              <a:t>مراجعة </a:t>
            </a:r>
            <a:r>
              <a:rPr lang="ar-EG" b="1" smtClean="0">
                <a:solidFill>
                  <a:schemeClr val="accent4">
                    <a:lumMod val="50000"/>
                  </a:schemeClr>
                </a:solidFill>
              </a:rPr>
              <a:t>الدرس </a:t>
            </a:r>
            <a:r>
              <a:rPr lang="ar-EG" b="1" dirty="0" smtClean="0">
                <a:solidFill>
                  <a:schemeClr val="accent4">
                    <a:lumMod val="50000"/>
                  </a:schemeClr>
                </a:solidFill>
              </a:rPr>
              <a:t>الأول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 dirty="0" smtClean="0"/>
          </a:p>
          <a:p>
            <a:r>
              <a:rPr lang="ar-EG" b="1" smtClean="0">
                <a:solidFill>
                  <a:schemeClr val="accent5">
                    <a:lumMod val="50000"/>
                  </a:schemeClr>
                </a:solidFill>
              </a:rPr>
              <a:t>العلم وعملياته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38400" y="16926"/>
            <a:ext cx="4267200" cy="1752600"/>
          </a:xfrm>
          <a:prstGeom prst="ellipse">
            <a:avLst/>
          </a:prstGeom>
          <a:solidFill>
            <a:srgbClr val="052F61"/>
          </a:solidFill>
          <a:ln w="12700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>
            <a:prstTxWarp prst="textStop">
              <a:avLst/>
            </a:prstTxWarp>
          </a:bodyPr>
          <a:lstStyle/>
          <a:p>
            <a:pPr algn="ctr">
              <a:defRPr/>
            </a:pPr>
            <a:r>
              <a:rPr lang="ar-EG" kern="0" dirty="0" smtClean="0">
                <a:solidFill>
                  <a:prstClr val="white"/>
                </a:solidFill>
                <a:latin typeface="Century Gothic" panose="020B0502020202020204"/>
                <a:cs typeface="Tahoma" panose="020B0604030504040204" pitchFamily="34" charset="0"/>
              </a:rPr>
              <a:t>نور</a:t>
            </a:r>
            <a:endParaRPr lang="en-US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38400" y="5069111"/>
            <a:ext cx="4267200" cy="1752600"/>
          </a:xfrm>
          <a:prstGeom prst="ellipse">
            <a:avLst/>
          </a:prstGeom>
          <a:solidFill>
            <a:srgbClr val="052F61"/>
          </a:solidFill>
          <a:ln w="12700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>
            <a:prstTxWarp prst="textStop">
              <a:avLst/>
            </a:prstTxWarp>
          </a:bodyPr>
          <a:lstStyle/>
          <a:p>
            <a:pPr algn="ctr">
              <a:defRPr/>
            </a:pPr>
            <a:r>
              <a:rPr lang="ar-EG" kern="0" dirty="0" smtClean="0">
                <a:solidFill>
                  <a:prstClr val="white"/>
                </a:solidFill>
                <a:latin typeface="Century Gothic" panose="020B0502020202020204"/>
                <a:cs typeface="Tahoma" panose="020B0604030504040204" pitchFamily="34" charset="0"/>
              </a:rPr>
              <a:t>المعلم</a:t>
            </a:r>
            <a:endParaRPr lang="en-US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44848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746266" y="1000558"/>
            <a:ext cx="7651468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1 – ما يحدث للصخور عند تجاوز حد المرونة ؟ 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230974" y="3454697"/>
            <a:ext cx="66820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جـ1 – </a:t>
            </a:r>
            <a:endParaRPr lang="ar-SA" sz="4000" dirty="0">
              <a:solidFill>
                <a:srgbClr val="7030A0"/>
              </a:solidFill>
            </a:endParaRPr>
          </a:p>
          <a:p>
            <a:pPr algn="justLow"/>
            <a:r>
              <a:rPr lang="ar-SA" sz="4000" dirty="0">
                <a:solidFill>
                  <a:srgbClr val="7030A0"/>
                </a:solidFill>
              </a:rPr>
              <a:t>تنحني الصخور أو تنكسر 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0" y="11474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58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0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020575"/>
            <a:ext cx="7344816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2 – حدد أي أنواع الموجات الزلزالية تسبب معظم الدمار ؟ 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241884" y="3429000"/>
            <a:ext cx="666023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جـ2 – </a:t>
            </a:r>
            <a:r>
              <a:rPr lang="ar-SA" sz="4000" dirty="0">
                <a:solidFill>
                  <a:srgbClr val="7030A0"/>
                </a:solidFill>
              </a:rPr>
              <a:t>الموجات السطحية تسبب معظم التدمير.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0" y="11474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58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62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001153"/>
            <a:ext cx="7344816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3 – كيف أمكن تحسين المباني لتكون آمنة من الزلازل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331640" y="3429000"/>
            <a:ext cx="648072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400" b="1" dirty="0" smtClean="0">
                <a:solidFill>
                  <a:srgbClr val="7030A0"/>
                </a:solidFill>
              </a:rPr>
              <a:t>جـ3 –</a:t>
            </a:r>
          </a:p>
          <a:p>
            <a:pPr algn="justLow"/>
            <a:r>
              <a:rPr lang="ar-SA" sz="4400" b="1" dirty="0">
                <a:solidFill>
                  <a:srgbClr val="7030A0"/>
                </a:solidFill>
              </a:rPr>
              <a:t>إضافة ماص الصدمات للمباني وتقويتها لتصبح أكثر أمانا ً 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0" y="11474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58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0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782270" y="1268760"/>
            <a:ext cx="7579460" cy="120032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b="1" dirty="0" smtClean="0">
                <a:solidFill>
                  <a:srgbClr val="FF0000"/>
                </a:solidFill>
              </a:rPr>
              <a:t>سـ 4 – كيف تستخدم الموجات الزلزالية في تحديد موقع مركز الزلزال  ؟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384664" y="2739969"/>
            <a:ext cx="637467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b="1" dirty="0">
                <a:solidFill>
                  <a:srgbClr val="7030A0"/>
                </a:solidFill>
              </a:rPr>
              <a:t>جـ4 - </a:t>
            </a:r>
            <a:r>
              <a:rPr lang="ar-SA" sz="3600" b="1" dirty="0">
                <a:solidFill>
                  <a:srgbClr val="7030A0"/>
                </a:solidFill>
              </a:rPr>
              <a:t>يتم الاعتماد على الاختلاف في السرعة ما بين الموجات الأولية والثانوية  لتحديد المسافة عن الموقع السطحي للزلزال و تستخدم بيانات ثلاث محطات رصد زلزالي على الأقل لتحديد موقع المركز السطحي للزلزال .</a:t>
            </a:r>
          </a:p>
          <a:p>
            <a:pPr algn="justLow"/>
            <a:endParaRPr lang="ar-SA" sz="4000" b="1" dirty="0">
              <a:solidFill>
                <a:srgbClr val="7030A0"/>
              </a:solidFill>
            </a:endParaRPr>
          </a:p>
        </p:txBody>
      </p:sp>
      <p:sp>
        <p:nvSpPr>
          <p:cNvPr id="4" name="Flowchart: Off-page Connector 3"/>
          <p:cNvSpPr/>
          <p:nvPr/>
        </p:nvSpPr>
        <p:spPr>
          <a:xfrm>
            <a:off x="0" y="11474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58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0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809431"/>
            <a:ext cx="7344816" cy="193899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5 – اشرح كيف يمكن تصنيف زلزال بقوة 8 على مقياس رختر بأنه زلزال ذو شدة قليلة على مقياس مير كالي 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2411760" y="2969657"/>
            <a:ext cx="64993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جـ5 – </a:t>
            </a:r>
            <a:endParaRPr lang="ar-SA" sz="4000" dirty="0">
              <a:solidFill>
                <a:srgbClr val="7030A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448272" y="3677543"/>
            <a:ext cx="6247456" cy="3046988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kern="0" dirty="0">
                <a:solidFill>
                  <a:srgbClr val="008000"/>
                </a:solidFill>
              </a:rPr>
              <a:t>الشدة هي مقياس للتدمير . فإذا حدثت الزلازل بعيدا ً عن المناطق المأهولة او كانت المباني مقاومة للزلازل الكبيرة فإن الدمار و الشدة يكونان أقل.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</p:txBody>
      </p:sp>
      <p:sp>
        <p:nvSpPr>
          <p:cNvPr id="5" name="Flowchart: Off-page Connector 4"/>
          <p:cNvSpPr/>
          <p:nvPr/>
        </p:nvSpPr>
        <p:spPr>
          <a:xfrm>
            <a:off x="0" y="11474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58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0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782270" y="907957"/>
            <a:ext cx="7579460" cy="200054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200" dirty="0" smtClean="0">
                <a:solidFill>
                  <a:srgbClr val="FF0000"/>
                </a:solidFill>
              </a:rPr>
              <a:t>سـ 6 – </a:t>
            </a:r>
            <a:r>
              <a:rPr lang="ar-SA" sz="2800" dirty="0" smtClean="0">
                <a:solidFill>
                  <a:srgbClr val="FF0000"/>
                </a:solidFill>
              </a:rPr>
              <a:t>استخدم الجدول التالي للبحث في الزلزال الذي حدث في اندونيسيا سنة   2000والزلزال الذي حدث في كاليفورنيا سنة 1989م والزلزال الذي حدث في ايران سنة 1990 م مفسرا سبب الفروق الكبيرة بين أعداد الضحايا  </a:t>
            </a:r>
            <a:r>
              <a:rPr lang="ar-SA" sz="3200" dirty="0" smtClean="0">
                <a:solidFill>
                  <a:srgbClr val="FF0000"/>
                </a:solidFill>
              </a:rPr>
              <a:t>؟ 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3347864" y="3371850"/>
            <a:ext cx="377967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3200" dirty="0" smtClean="0">
                <a:solidFill>
                  <a:srgbClr val="9900CC"/>
                </a:solidFill>
              </a:rPr>
              <a:t>جـ6 – </a:t>
            </a:r>
            <a:r>
              <a:rPr lang="ar-SA" sz="3200" b="1" dirty="0">
                <a:solidFill>
                  <a:srgbClr val="9900CC"/>
                </a:solidFill>
              </a:rPr>
              <a:t>كانت المباني في كاليفورنيا مقاومة للزلازل ولكنها في إندونيسيا وإيران ينقصها التدعيم وكانت اكثر قابلية للانهيار مما أدى إلى قتل المزيد من الأرواح.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9" y="2780928"/>
            <a:ext cx="2642533" cy="273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Off-page Connector 4"/>
          <p:cNvSpPr/>
          <p:nvPr/>
        </p:nvSpPr>
        <p:spPr>
          <a:xfrm>
            <a:off x="0" y="11474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EG" b="1" dirty="0" smtClean="0">
                <a:solidFill>
                  <a:srgbClr val="006600"/>
                </a:solidFill>
                <a:latin typeface="Calibri"/>
              </a:rPr>
              <a:t>كتاب الطالب ص 58</a:t>
            </a:r>
            <a:endParaRPr lang="en-US" b="1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0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14035</TotalTime>
  <Words>252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Garamond</vt:lpstr>
      <vt:lpstr>Tahoma</vt:lpstr>
      <vt:lpstr>Times New Roman</vt:lpstr>
      <vt:lpstr>سمة Office</vt:lpstr>
      <vt:lpstr>Organic</vt:lpstr>
      <vt:lpstr>مراجعة الدرس الأول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waleed</cp:lastModifiedBy>
  <cp:revision>1168</cp:revision>
  <dcterms:modified xsi:type="dcterms:W3CDTF">2016-05-12T18:08:40Z</dcterms:modified>
</cp:coreProperties>
</file>