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92" r:id="rId2"/>
    <p:sldId id="293" r:id="rId3"/>
    <p:sldId id="29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3" r:id="rId31"/>
    <p:sldId id="304" r:id="rId32"/>
    <p:sldId id="282" r:id="rId33"/>
    <p:sldId id="283" r:id="rId34"/>
    <p:sldId id="284" r:id="rId35"/>
    <p:sldId id="285" r:id="rId36"/>
    <p:sldId id="286" r:id="rId37"/>
    <p:sldId id="287" r:id="rId38"/>
    <p:sldId id="288" r:id="rId39"/>
    <p:sldId id="289" r:id="rId40"/>
    <p:sldId id="290" r:id="rId41"/>
    <p:sldId id="291" r:id="rId42"/>
    <p:sldId id="295" r:id="rId43"/>
    <p:sldId id="296" r:id="rId44"/>
    <p:sldId id="297" r:id="rId45"/>
    <p:sldId id="298" r:id="rId46"/>
    <p:sldId id="299" r:id="rId47"/>
    <p:sldId id="300" r:id="rId48"/>
    <p:sldId id="301" r:id="rId49"/>
    <p:sldId id="302"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99"/>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8" d="100"/>
          <a:sy n="48" d="100"/>
        </p:scale>
        <p:origin x="-96" y="-4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34561C-0607-4B48-AA26-35F52C3E1CC4}" type="datetimeFigureOut">
              <a:rPr lang="ar-EG" smtClean="0"/>
              <a:pPr/>
              <a:t>25/12/1437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EB6F2A-A801-4A94-B6C5-56A70D982E5F}" type="slidenum">
              <a:rPr lang="ar-EG" smtClean="0"/>
              <a:pPr/>
              <a:t>‹#›</a:t>
            </a:fld>
            <a:endParaRPr lang="ar-EG"/>
          </a:p>
        </p:txBody>
      </p:sp>
    </p:spTree>
    <p:extLst>
      <p:ext uri="{BB962C8B-B14F-4D97-AF65-F5344CB8AC3E}">
        <p14:creationId xmlns:p14="http://schemas.microsoft.com/office/powerpoint/2010/main" xmlns="" val="43465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4FEB6F2A-A801-4A94-B6C5-56A70D982E5F}" type="slidenum">
              <a:rPr lang="ar-EG" smtClean="0"/>
              <a:pPr/>
              <a:t>34</a:t>
            </a:fld>
            <a:endParaRPr lang="ar-EG"/>
          </a:p>
        </p:txBody>
      </p:sp>
    </p:spTree>
    <p:extLst>
      <p:ext uri="{BB962C8B-B14F-4D97-AF65-F5344CB8AC3E}">
        <p14:creationId xmlns:p14="http://schemas.microsoft.com/office/powerpoint/2010/main" xmlns="" val="285814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1886399369"/>
      </p:ext>
    </p:extLst>
  </p:cSld>
  <p:clrMapOvr>
    <a:masterClrMapping/>
  </p:clrMapOvr>
  <p:transition>
    <p:cover dir="rd"/>
    <p:sndAc>
      <p:stSnd>
        <p:snd r:embed="rId1" name="lighttrail2.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490822034"/>
      </p:ext>
    </p:extLst>
  </p:cSld>
  <p:clrMapOvr>
    <a:masterClrMapping/>
  </p:clrMapOvr>
  <p:transition>
    <p:cover dir="rd"/>
    <p:sndAc>
      <p:stSnd>
        <p:snd r:embed="rId1" name="lighttrail2.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381191544"/>
      </p:ext>
    </p:extLst>
  </p:cSld>
  <p:clrMapOvr>
    <a:masterClrMapping/>
  </p:clrMapOvr>
  <p:transition>
    <p:cover dir="rd"/>
    <p:sndAc>
      <p:stSnd>
        <p:snd r:embed="rId1" name="lighttrail2.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530104537"/>
      </p:ext>
    </p:extLst>
  </p:cSld>
  <p:clrMapOvr>
    <a:masterClrMapping/>
  </p:clrMapOvr>
  <p:transition>
    <p:cover dir="rd"/>
    <p:sndAc>
      <p:stSnd>
        <p:snd r:embed="rId1" name="lighttrail2.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828402633"/>
      </p:ext>
    </p:extLst>
  </p:cSld>
  <p:clrMapOvr>
    <a:masterClrMapping/>
  </p:clrMapOvr>
  <p:transition>
    <p:cover dir="rd"/>
    <p:sndAc>
      <p:stSnd>
        <p:snd r:embed="rId1" name="lighttrail2.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1289007987"/>
      </p:ext>
    </p:extLst>
  </p:cSld>
  <p:clrMapOvr>
    <a:masterClrMapping/>
  </p:clrMapOvr>
  <p:transition>
    <p:cover dir="rd"/>
    <p:sndAc>
      <p:stSnd>
        <p:snd r:embed="rId1" name="lighttrail2.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611844288"/>
      </p:ext>
    </p:extLst>
  </p:cSld>
  <p:clrMapOvr>
    <a:masterClrMapping/>
  </p:clrMapOvr>
  <p:transition>
    <p:cover dir="rd"/>
    <p:sndAc>
      <p:stSnd>
        <p:snd r:embed="rId1" name="lighttrail2.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2743658"/>
      </p:ext>
    </p:extLst>
  </p:cSld>
  <p:clrMapOvr>
    <a:masterClrMapping/>
  </p:clrMapOvr>
  <p:transition>
    <p:cover dir="rd"/>
    <p:sndAc>
      <p:stSnd>
        <p:snd r:embed="rId1" name="lighttrail2.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3261974904"/>
      </p:ext>
    </p:extLst>
  </p:cSld>
  <p:clrMapOvr>
    <a:masterClrMapping/>
  </p:clrMapOvr>
  <p:transition>
    <p:cover dir="rd"/>
    <p:sndAc>
      <p:stSnd>
        <p:snd r:embed="rId1" name="lighttrail2.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1979359771"/>
      </p:ext>
    </p:extLst>
  </p:cSld>
  <p:clrMapOvr>
    <a:masterClrMapping/>
  </p:clrMapOvr>
  <p:transition>
    <p:cover dir="rd"/>
    <p:sndAc>
      <p:stSnd>
        <p:snd r:embed="rId1" name="lighttrail2.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D0C1B-0BAC-48A0-9CCB-E96D29B250A0}"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202428029"/>
      </p:ext>
    </p:extLst>
  </p:cSld>
  <p:clrMapOvr>
    <a:masterClrMapping/>
  </p:clrMapOvr>
  <p:transition>
    <p:cover dir="rd"/>
    <p:sndAc>
      <p:stSnd>
        <p:snd r:embed="rId1" name="lighttrail2.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7AD0C1B-0BAC-48A0-9CCB-E96D29B250A0}" type="datetimeFigureOut">
              <a:rPr lang="ar-EG" smtClean="0"/>
              <a:pPr/>
              <a:t>25/12/1437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35E09E8-4773-48D5-9676-987184665E6D}" type="slidenum">
              <a:rPr lang="ar-EG" smtClean="0"/>
              <a:pPr/>
              <a:t>‹#›</a:t>
            </a:fld>
            <a:endParaRPr lang="ar-EG"/>
          </a:p>
        </p:txBody>
      </p:sp>
    </p:spTree>
    <p:extLst>
      <p:ext uri="{BB962C8B-B14F-4D97-AF65-F5344CB8AC3E}">
        <p14:creationId xmlns:p14="http://schemas.microsoft.com/office/powerpoint/2010/main" xmlns="" val="214135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sndAc>
      <p:stSnd>
        <p:snd r:embed="rId13" name="lighttrail2.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audio" Target="../media/audio14.wav"/></Relationships>
</file>

<file path=ppt/slides/_rels/slide2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audio" Target="../media/audio14.wav"/></Relationships>
</file>

<file path=ppt/slides/_rels/slide2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audio" Target="../media/audio14.wav"/></Relationships>
</file>

<file path=ppt/slides/_rels/slide29.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audio" Target="../media/audio14.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3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3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10.wav"/><Relationship Id="rId4" Type="http://schemas.openxmlformats.org/officeDocument/2006/relationships/audio" Target="../media/audio16.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7.wav"/></Relationships>
</file>

<file path=ppt/slides/_rels/slide3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3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38.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4.wav"/><Relationship Id="rId4" Type="http://schemas.openxmlformats.org/officeDocument/2006/relationships/audio" Target="../media/audio23.wav"/></Relationships>
</file>

<file path=ppt/slides/_rels/slide3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6.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audio" Target="../media/audio30.wav"/><Relationship Id="rId4" Type="http://schemas.openxmlformats.org/officeDocument/2006/relationships/audio" Target="../media/audio29.wav"/></Relationships>
</file>

<file path=ppt/slides/_rels/slide42.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30.wav"/></Relationships>
</file>

<file path=ppt/slides/_rels/slide4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33.wav"/><Relationship Id="rId4" Type="http://schemas.openxmlformats.org/officeDocument/2006/relationships/audio" Target="../media/audio32.wav"/></Relationships>
</file>

<file path=ppt/slides/_rels/slide45.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46.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47.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48.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49.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5744" y="3189926"/>
            <a:ext cx="7572428" cy="3429024"/>
            <a:chOff x="714348" y="1857364"/>
            <a:chExt cx="7572428" cy="3429024"/>
          </a:xfrm>
        </p:grpSpPr>
        <p:grpSp>
          <p:nvGrpSpPr>
            <p:cNvPr id="9" name="Group 4"/>
            <p:cNvGrpSpPr/>
            <p:nvPr/>
          </p:nvGrpSpPr>
          <p:grpSpPr>
            <a:xfrm>
              <a:off x="714348" y="1857364"/>
              <a:ext cx="7572428" cy="3429024"/>
              <a:chOff x="857224" y="2000240"/>
              <a:chExt cx="7572428" cy="3429024"/>
            </a:xfrm>
            <a:scene3d>
              <a:camera prst="orthographicFront">
                <a:rot lat="0" lon="0" rev="0"/>
              </a:camera>
              <a:lightRig rig="glow" dir="t">
                <a:rot lat="0" lon="0" rev="14100000"/>
              </a:lightRig>
            </a:scene3d>
          </p:grpSpPr>
          <p:sp>
            <p:nvSpPr>
              <p:cNvPr id="11" name="Flowchart: Terminator 10"/>
              <p:cNvSpPr/>
              <p:nvPr/>
            </p:nvSpPr>
            <p:spPr>
              <a:xfrm>
                <a:off x="857224" y="2000240"/>
                <a:ext cx="7572428" cy="3429024"/>
              </a:xfrm>
              <a:prstGeom prst="flowChartTerminator">
                <a:avLst/>
              </a:prstGeom>
              <a:gradFill flip="none" rotWithShape="1">
                <a:gsLst>
                  <a:gs pos="0">
                    <a:srgbClr val="FF0000"/>
                  </a:gs>
                  <a:gs pos="50000">
                    <a:schemeClr val="bg1">
                      <a:lumMod val="95000"/>
                    </a:schemeClr>
                  </a:gs>
                  <a:gs pos="100000">
                    <a:schemeClr val="accent2">
                      <a:lumMod val="75000"/>
                    </a:schemeClr>
                  </a:gs>
                </a:gsLst>
                <a:lin ang="135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2" name="Snip Same Side Corner Rectangle 2"/>
              <p:cNvSpPr/>
              <p:nvPr/>
            </p:nvSpPr>
            <p:spPr>
              <a:xfrm>
                <a:off x="1285852" y="2214554"/>
                <a:ext cx="6786610" cy="2928958"/>
              </a:xfrm>
              <a:prstGeom prst="snip2SameRect">
                <a:avLst>
                  <a:gd name="adj1" fmla="val 30766"/>
                  <a:gd name="adj2" fmla="val 11581"/>
                </a:avLst>
              </a:prstGeom>
              <a:gradFill flip="none" rotWithShape="1">
                <a:gsLst>
                  <a:gs pos="0">
                    <a:schemeClr val="accent5">
                      <a:lumMod val="20000"/>
                      <a:lumOff val="80000"/>
                      <a:shade val="30000"/>
                      <a:satMod val="115000"/>
                    </a:schemeClr>
                  </a:gs>
                  <a:gs pos="50000">
                    <a:schemeClr val="bg1"/>
                  </a:gs>
                  <a:gs pos="100000">
                    <a:srgbClr val="FFC000"/>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0" name="Picture 9" descr="2de0d41888181a8baa557cd1c778f619.gif"/>
            <p:cNvPicPr>
              <a:picLocks noChangeAspect="1"/>
            </p:cNvPicPr>
            <p:nvPr/>
          </p:nvPicPr>
          <p:blipFill>
            <a:blip r:embed="rId5"/>
            <a:stretch>
              <a:fillRect/>
            </a:stretch>
          </p:blipFill>
          <p:spPr>
            <a:xfrm rot="20147855">
              <a:off x="897309" y="1913558"/>
              <a:ext cx="1905000" cy="952500"/>
            </a:xfrm>
            <a:prstGeom prst="rect">
              <a:avLst/>
            </a:prstGeom>
          </p:spPr>
        </p:pic>
      </p:grpSp>
      <p:sp>
        <p:nvSpPr>
          <p:cNvPr id="13" name="Rectangle 1"/>
          <p:cNvSpPr>
            <a:spLocks noChangeArrowheads="1"/>
          </p:cNvSpPr>
          <p:nvPr/>
        </p:nvSpPr>
        <p:spPr bwMode="auto">
          <a:xfrm>
            <a:off x="1428752" y="3861048"/>
            <a:ext cx="557216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6600" b="1" dirty="0" smtClean="0">
                <a:ln>
                  <a:solidFill>
                    <a:srgbClr val="C00000"/>
                  </a:solidFill>
                </a:ln>
                <a:solidFill>
                  <a:srgbClr val="0000CC"/>
                </a:solidFill>
              </a:rPr>
              <a:t>الوحدة القرائية </a:t>
            </a:r>
          </a:p>
          <a:p>
            <a:pPr algn="ctr"/>
            <a:r>
              <a:rPr lang="ar-EG" sz="6600" b="1" dirty="0" smtClean="0">
                <a:ln>
                  <a:solidFill>
                    <a:srgbClr val="C00000"/>
                  </a:solidFill>
                </a:ln>
                <a:solidFill>
                  <a:srgbClr val="0000CC"/>
                </a:solidFill>
              </a:rPr>
              <a:t>القراءة الإعلامية</a:t>
            </a:r>
            <a:endParaRPr lang="ar-EG" sz="6600" b="1" dirty="0">
              <a:ln>
                <a:solidFill>
                  <a:srgbClr val="C00000"/>
                </a:solidFill>
              </a:ln>
              <a:solidFill>
                <a:srgbClr val="0000CC"/>
              </a:solidFill>
            </a:endParaRPr>
          </a:p>
        </p:txBody>
      </p:sp>
      <p:grpSp>
        <p:nvGrpSpPr>
          <p:cNvPr id="5" name="Group 2"/>
          <p:cNvGrpSpPr>
            <a:grpSpLocks/>
          </p:cNvGrpSpPr>
          <p:nvPr/>
        </p:nvGrpSpPr>
        <p:grpSpPr bwMode="auto">
          <a:xfrm rot="1883222">
            <a:off x="3035242" y="-500594"/>
            <a:ext cx="5362267" cy="4469662"/>
            <a:chOff x="3035" y="-173"/>
            <a:chExt cx="3035" cy="2101"/>
          </a:xfrm>
        </p:grpSpPr>
        <p:pic>
          <p:nvPicPr>
            <p:cNvPr id="6" name="Picture 3" descr="leaf_vector_test"/>
            <p:cNvPicPr>
              <a:picLocks noChangeAspect="1" noChangeArrowheads="1"/>
            </p:cNvPicPr>
            <p:nvPr/>
          </p:nvPicPr>
          <p:blipFill>
            <a:blip r:embed="rId6"/>
            <a:srcRect/>
            <a:stretch>
              <a:fillRect/>
            </a:stretch>
          </p:blipFill>
          <p:spPr bwMode="auto">
            <a:xfrm>
              <a:off x="3035" y="-173"/>
              <a:ext cx="3035" cy="2101"/>
            </a:xfrm>
            <a:prstGeom prst="rect">
              <a:avLst/>
            </a:prstGeom>
            <a:noFill/>
            <a:ln w="9525">
              <a:noFill/>
              <a:miter lim="800000"/>
              <a:headEnd/>
              <a:tailEnd/>
            </a:ln>
          </p:spPr>
        </p:pic>
        <p:sp>
          <p:nvSpPr>
            <p:cNvPr id="7" name="Rectangle 4"/>
            <p:cNvSpPr>
              <a:spLocks noChangeArrowheads="1"/>
            </p:cNvSpPr>
            <p:nvPr/>
          </p:nvSpPr>
          <p:spPr bwMode="auto">
            <a:xfrm rot="19716778">
              <a:off x="3629" y="542"/>
              <a:ext cx="1333" cy="635"/>
            </a:xfrm>
            <a:prstGeom prst="rect">
              <a:avLst/>
            </a:prstGeom>
            <a:noFill/>
            <a:ln w="9525">
              <a:noFill/>
              <a:miter lim="800000"/>
              <a:headEnd/>
              <a:tailEnd/>
            </a:ln>
          </p:spPr>
          <p:txBody>
            <a:bodyPr wrap="none" anchor="ctr"/>
            <a:lstStyle/>
            <a:p>
              <a:pPr algn="ctr"/>
              <a:r>
                <a:rPr lang="ar-EG" sz="6600" b="1"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الوحدة الأولى</a:t>
              </a:r>
              <a:endParaRPr lang="ar-EG" sz="6600" b="1" dirty="0">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3065336531"/>
      </p:ext>
    </p:extLst>
  </p:cSld>
  <p:clrMapOvr>
    <a:masterClrMapping/>
  </p:clrMapOvr>
  <p:transition>
    <p:randomBar dir="vert"/>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0084 - arcade game sound.wav"/>
                                        </p:tgtEl>
                                      </p:cMediaNode>
                                    </p:audio>
                                  </p:subTnLst>
                                </p:cTn>
                              </p:par>
                              <p:par>
                                <p:cTn id="20" presetID="50" presetClass="entr" presetSubtype="0" decel="10000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3"/>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0084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011500"/>
            <a:ext cx="7714375" cy="3785652"/>
          </a:xfrm>
          <a:prstGeom prst="rect">
            <a:avLst/>
          </a:prstGeom>
        </p:spPr>
        <p:txBody>
          <a:bodyPr wrap="square">
            <a:spAutoFit/>
          </a:bodyPr>
          <a:lstStyle/>
          <a:p>
            <a:pPr algn="ctr"/>
            <a:r>
              <a:rPr lang="ar-EG" sz="4800" b="1" dirty="0"/>
              <a:t>الأول لا يساهم في البناء، والثاني يساهد في الهدم، الأول يتجاهل الأخطاء والمشكلات، والثاني يتجاهل الإنجازات المكتسبات، الأول لا يفيد، والثاني ضرره كبير.</a:t>
            </a:r>
            <a:endParaRPr lang="en-US" sz="4800" dirty="0"/>
          </a:p>
        </p:txBody>
      </p:sp>
    </p:spTree>
    <p:extLst>
      <p:ext uri="{BB962C8B-B14F-4D97-AF65-F5344CB8AC3E}">
        <p14:creationId xmlns:p14="http://schemas.microsoft.com/office/powerpoint/2010/main" xmlns="" val="13351820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011500"/>
            <a:ext cx="7714375" cy="3785652"/>
          </a:xfrm>
          <a:prstGeom prst="rect">
            <a:avLst/>
          </a:prstGeom>
        </p:spPr>
        <p:txBody>
          <a:bodyPr wrap="square">
            <a:spAutoFit/>
          </a:bodyPr>
          <a:lstStyle/>
          <a:p>
            <a:pPr algn="ctr"/>
            <a:r>
              <a:rPr lang="ar-EG" sz="4800" b="1" dirty="0"/>
              <a:t>إن حب الوطن شعور طبيعي لا يفرضه علينا أحد. ومن علامات الحب أن تبدي الملاحظات وتعاتب من تحب. لنتطلب من عدوك أن يكون أفضل! والسؤال هنا: كيف نعبّر عن الحب للوطن؟</a:t>
            </a:r>
            <a:endParaRPr lang="en-US" sz="4800" dirty="0"/>
          </a:p>
        </p:txBody>
      </p:sp>
    </p:spTree>
    <p:extLst>
      <p:ext uri="{BB962C8B-B14F-4D97-AF65-F5344CB8AC3E}">
        <p14:creationId xmlns:p14="http://schemas.microsoft.com/office/powerpoint/2010/main" xmlns="" val="21550599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318116"/>
            <a:ext cx="7714375" cy="3046988"/>
          </a:xfrm>
          <a:prstGeom prst="rect">
            <a:avLst/>
          </a:prstGeom>
        </p:spPr>
        <p:txBody>
          <a:bodyPr wrap="square">
            <a:spAutoFit/>
          </a:bodyPr>
          <a:lstStyle/>
          <a:p>
            <a:pPr algn="ctr"/>
            <a:r>
              <a:rPr lang="ar-EG" sz="4800" b="1" dirty="0"/>
              <a:t>يمكننا التعبير عن حب الوطن بطرق مختلفة منها صدق القول والعمل. والمساهمة في بنائه وتنميته، وحمايته من الأخطار بمختلف أنواعها. </a:t>
            </a:r>
            <a:endParaRPr lang="en-US" sz="4800" dirty="0"/>
          </a:p>
        </p:txBody>
      </p:sp>
    </p:spTree>
    <p:extLst>
      <p:ext uri="{BB962C8B-B14F-4D97-AF65-F5344CB8AC3E}">
        <p14:creationId xmlns:p14="http://schemas.microsoft.com/office/powerpoint/2010/main" xmlns="" val="666898108"/>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412776"/>
            <a:ext cx="7714375" cy="3046988"/>
          </a:xfrm>
          <a:prstGeom prst="rect">
            <a:avLst/>
          </a:prstGeom>
        </p:spPr>
        <p:txBody>
          <a:bodyPr wrap="square">
            <a:spAutoFit/>
          </a:bodyPr>
          <a:lstStyle/>
          <a:p>
            <a:pPr algn="ctr"/>
            <a:r>
              <a:rPr lang="ar-EG" sz="4800" b="1" dirty="0" smtClean="0"/>
              <a:t>الوطن للجميع، وكل مواطن يستطيع المشاركة حسب مجاله وقدراته.</a:t>
            </a:r>
          </a:p>
          <a:p>
            <a:pPr algn="ctr"/>
            <a:r>
              <a:rPr lang="ar-EG" sz="4800" b="1" dirty="0"/>
              <a:t>وأما في مجال الأمن فالمشاركة واجب على الجميع</a:t>
            </a:r>
            <a:r>
              <a:rPr lang="ar-EG" sz="4800" b="1" dirty="0" smtClean="0"/>
              <a:t>.</a:t>
            </a:r>
            <a:endParaRPr lang="en-US" sz="4800" dirty="0"/>
          </a:p>
        </p:txBody>
      </p:sp>
    </p:spTree>
    <p:extLst>
      <p:ext uri="{BB962C8B-B14F-4D97-AF65-F5344CB8AC3E}">
        <p14:creationId xmlns:p14="http://schemas.microsoft.com/office/powerpoint/2010/main" xmlns="" val="1076641179"/>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908720"/>
            <a:ext cx="7714375" cy="4524315"/>
          </a:xfrm>
          <a:prstGeom prst="rect">
            <a:avLst/>
          </a:prstGeom>
        </p:spPr>
        <p:txBody>
          <a:bodyPr wrap="square">
            <a:spAutoFit/>
          </a:bodyPr>
          <a:lstStyle/>
          <a:p>
            <a:pPr algn="ctr"/>
            <a:r>
              <a:rPr lang="ar-EG" sz="4800" b="1" dirty="0"/>
              <a:t>ومن طرق التعبير عن حب الوطن المشاركة في إيجاد الحلول من خلال النقد الموضوعي بدلاً من الانسحاب والسلبية وجلد الذات. ومنها الإخلاص في العمل والتعاون لتحقيق المصلحة العامة، </a:t>
            </a:r>
            <a:endParaRPr lang="en-US" sz="4800" dirty="0"/>
          </a:p>
        </p:txBody>
      </p:sp>
    </p:spTree>
    <p:extLst>
      <p:ext uri="{BB962C8B-B14F-4D97-AF65-F5344CB8AC3E}">
        <p14:creationId xmlns:p14="http://schemas.microsoft.com/office/powerpoint/2010/main" xmlns="" val="178002737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083508"/>
            <a:ext cx="7714375" cy="3785652"/>
          </a:xfrm>
          <a:prstGeom prst="rect">
            <a:avLst/>
          </a:prstGeom>
        </p:spPr>
        <p:txBody>
          <a:bodyPr wrap="square">
            <a:spAutoFit/>
          </a:bodyPr>
          <a:lstStyle/>
          <a:p>
            <a:pPr algn="ctr"/>
            <a:r>
              <a:rPr lang="ar-EG" sz="4800" b="1" dirty="0"/>
              <a:t>وعدم الانخداع بالحملات الإعلامية المعادية. من الوطنية مثلاً أن تطالب بتطوير التعليم والخدمات الصحية وأن تسلط الضوء على الأخطاء في كل المجالات. </a:t>
            </a:r>
            <a:endParaRPr lang="en-US" sz="4800" dirty="0"/>
          </a:p>
        </p:txBody>
      </p:sp>
    </p:spTree>
    <p:extLst>
      <p:ext uri="{BB962C8B-B14F-4D97-AF65-F5344CB8AC3E}">
        <p14:creationId xmlns:p14="http://schemas.microsoft.com/office/powerpoint/2010/main" xmlns="" val="231775103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908720"/>
            <a:ext cx="7714375" cy="4524315"/>
          </a:xfrm>
          <a:prstGeom prst="rect">
            <a:avLst/>
          </a:prstGeom>
        </p:spPr>
        <p:txBody>
          <a:bodyPr wrap="square">
            <a:spAutoFit/>
          </a:bodyPr>
          <a:lstStyle/>
          <a:p>
            <a:pPr algn="ctr"/>
            <a:r>
              <a:rPr lang="ar-EG" sz="4800" b="1" dirty="0" smtClean="0"/>
              <a:t>وليس من الوطنية استغلال الأخطاء لتوجيه نقد غير بناء، </a:t>
            </a:r>
            <a:r>
              <a:rPr lang="ar-EG" sz="4800" b="1" dirty="0"/>
              <a:t>أو استغلالها للوصول إلى أهداف تتعارض مع مصلحة الوطن. لا تهدم الوطن بسبب خطأ، ولكن اهدم الخطأ من أجل الوطن</a:t>
            </a:r>
            <a:r>
              <a:rPr lang="ar-EG" sz="4800" b="1" dirty="0" smtClean="0"/>
              <a:t>.</a:t>
            </a:r>
            <a:endParaRPr lang="en-US" sz="4800" dirty="0"/>
          </a:p>
        </p:txBody>
      </p:sp>
    </p:spTree>
    <p:extLst>
      <p:ext uri="{BB962C8B-B14F-4D97-AF65-F5344CB8AC3E}">
        <p14:creationId xmlns:p14="http://schemas.microsoft.com/office/powerpoint/2010/main" xmlns="" val="1908317546"/>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124744"/>
            <a:ext cx="7714375" cy="3785652"/>
          </a:xfrm>
          <a:prstGeom prst="rect">
            <a:avLst/>
          </a:prstGeom>
        </p:spPr>
        <p:txBody>
          <a:bodyPr wrap="square">
            <a:spAutoFit/>
          </a:bodyPr>
          <a:lstStyle/>
          <a:p>
            <a:pPr algn="ctr"/>
            <a:r>
              <a:rPr lang="ar-EG" sz="4800" b="1" dirty="0"/>
              <a:t>المواطن المحب لوطنه لا يخضع لاختبار المصداقية، هو يحب وطنه بالأفعال قبل الأقوال، ويقف معه في كل الظروف ويعلم أن بعض الظروف قد تكون صعبة </a:t>
            </a:r>
            <a:endParaRPr lang="en-US" sz="4800" dirty="0"/>
          </a:p>
        </p:txBody>
      </p:sp>
    </p:spTree>
    <p:extLst>
      <p:ext uri="{BB962C8B-B14F-4D97-AF65-F5344CB8AC3E}">
        <p14:creationId xmlns:p14="http://schemas.microsoft.com/office/powerpoint/2010/main" xmlns="" val="36510073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246108"/>
            <a:ext cx="7714375" cy="3046988"/>
          </a:xfrm>
          <a:prstGeom prst="rect">
            <a:avLst/>
          </a:prstGeom>
        </p:spPr>
        <p:txBody>
          <a:bodyPr wrap="square">
            <a:spAutoFit/>
          </a:bodyPr>
          <a:lstStyle/>
          <a:p>
            <a:pPr algn="ctr"/>
            <a:r>
              <a:rPr lang="ar-EG" sz="4800" b="1" dirty="0"/>
              <a:t>ولكن مهما كانت صعوبتها فإنه لايتخلى عن الوطن ولا يخون الوطن ولا يتوقف عن العمل لخدمة الوطن بصدق وأمانة وإخلاص.</a:t>
            </a:r>
            <a:endParaRPr lang="en-US" sz="4800" dirty="0"/>
          </a:p>
        </p:txBody>
      </p:sp>
    </p:spTree>
    <p:extLst>
      <p:ext uri="{BB962C8B-B14F-4D97-AF65-F5344CB8AC3E}">
        <p14:creationId xmlns:p14="http://schemas.microsoft.com/office/powerpoint/2010/main" xmlns="" val="1777874549"/>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إن أهم تعبير عن حب الوطن هو أن تنعكس الثقافة الإسلامية على سلوك المواطن. الرقابة الذاتية – مثلاً – مبدأ إسلامي عظيم وأحد العوامل الجوهرية المؤثرة في قضايا التطوير والتنمية والتغيير نحو الأفضل.</a:t>
            </a:r>
            <a:endParaRPr lang="en-US" sz="4800" dirty="0"/>
          </a:p>
        </p:txBody>
      </p:sp>
    </p:spTree>
    <p:extLst>
      <p:ext uri="{BB962C8B-B14F-4D97-AF65-F5344CB8AC3E}">
        <p14:creationId xmlns:p14="http://schemas.microsoft.com/office/powerpoint/2010/main" xmlns="" val="1682958876"/>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05672" y="-85764"/>
            <a:ext cx="4704160" cy="2866692"/>
            <a:chOff x="1500166" y="2124377"/>
            <a:chExt cx="2663207" cy="2090441"/>
          </a:xfrm>
        </p:grpSpPr>
        <p:grpSp>
          <p:nvGrpSpPr>
            <p:cNvPr id="4" name="Group 24"/>
            <p:cNvGrpSpPr/>
            <p:nvPr/>
          </p:nvGrpSpPr>
          <p:grpSpPr>
            <a:xfrm>
              <a:off x="2265983" y="2124377"/>
              <a:ext cx="1897390" cy="1680552"/>
              <a:chOff x="2265983" y="2124377"/>
              <a:chExt cx="1897390" cy="1680552"/>
            </a:xfrm>
          </p:grpSpPr>
          <p:sp>
            <p:nvSpPr>
              <p:cNvPr id="8" name="Lightning Bolt 7"/>
              <p:cNvSpPr/>
              <p:nvPr/>
            </p:nvSpPr>
            <p:spPr>
              <a:xfrm rot="17134284">
                <a:off x="2627456" y="2269012"/>
                <a:ext cx="1643074" cy="1428760"/>
              </a:xfrm>
              <a:prstGeom prst="lightningBolt">
                <a:avLst/>
              </a:prstGeom>
              <a:solidFill>
                <a:srgbClr val="CC00CC"/>
              </a:solidFill>
              <a:ln w="38100">
                <a:solidFill>
                  <a:srgbClr val="9900CC"/>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
            <p:nvSpPr>
              <p:cNvPr id="9" name="Lightning Bolt 8"/>
              <p:cNvSpPr/>
              <p:nvPr/>
            </p:nvSpPr>
            <p:spPr>
              <a:xfrm rot="17134284">
                <a:off x="2158826" y="2231534"/>
                <a:ext cx="1643074" cy="1428760"/>
              </a:xfrm>
              <a:prstGeom prst="lightningBolt">
                <a:avLst/>
              </a:prstGeom>
              <a:solidFill>
                <a:srgbClr val="CC3300"/>
              </a:solidFill>
              <a:ln>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grpSp>
        <p:grpSp>
          <p:nvGrpSpPr>
            <p:cNvPr id="5" name="Group 21"/>
            <p:cNvGrpSpPr/>
            <p:nvPr/>
          </p:nvGrpSpPr>
          <p:grpSpPr>
            <a:xfrm>
              <a:off x="1500166" y="2500306"/>
              <a:ext cx="2571768" cy="1714512"/>
              <a:chOff x="1571604" y="2071678"/>
              <a:chExt cx="2571768" cy="1714512"/>
            </a:xfrm>
          </p:grpSpPr>
          <p:sp>
            <p:nvSpPr>
              <p:cNvPr id="6" name="Wave 5"/>
              <p:cNvSpPr/>
              <p:nvPr/>
            </p:nvSpPr>
            <p:spPr>
              <a:xfrm>
                <a:off x="1571604" y="2071678"/>
                <a:ext cx="2571768" cy="1714512"/>
              </a:xfrm>
              <a:prstGeom prst="wave">
                <a:avLst/>
              </a:prstGeom>
              <a:gradFill flip="none" rotWithShape="1">
                <a:gsLst>
                  <a:gs pos="0">
                    <a:srgbClr val="0000FF">
                      <a:shade val="30000"/>
                      <a:satMod val="115000"/>
                    </a:srgbClr>
                  </a:gs>
                  <a:gs pos="50000">
                    <a:srgbClr val="0000FF">
                      <a:shade val="67500"/>
                      <a:satMod val="115000"/>
                    </a:srgbClr>
                  </a:gs>
                  <a:gs pos="100000">
                    <a:schemeClr val="bg1"/>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6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
            <p:nvSpPr>
              <p:cNvPr id="7" name="Rectangle 6"/>
              <p:cNvSpPr/>
              <p:nvPr/>
            </p:nvSpPr>
            <p:spPr>
              <a:xfrm>
                <a:off x="1609782" y="2471901"/>
                <a:ext cx="2498567" cy="916386"/>
              </a:xfrm>
              <a:prstGeom prst="rect">
                <a:avLst/>
              </a:prstGeom>
            </p:spPr>
            <p:txBody>
              <a:bodyPr wrap="square">
                <a:spAutoFit/>
              </a:bodyPr>
              <a:lstStyle/>
              <a:p>
                <a:pPr algn="ctr"/>
                <a:r>
                  <a:rPr lang="ar-EG"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الدرس الثالث</a:t>
                </a:r>
                <a:endParaRPr 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grpSp>
        <p:nvGrpSpPr>
          <p:cNvPr id="10" name="Group 9"/>
          <p:cNvGrpSpPr/>
          <p:nvPr/>
        </p:nvGrpSpPr>
        <p:grpSpPr>
          <a:xfrm>
            <a:off x="611560" y="4581128"/>
            <a:ext cx="7006155" cy="1628492"/>
            <a:chOff x="2267744" y="404664"/>
            <a:chExt cx="7006155" cy="1628492"/>
          </a:xfrm>
        </p:grpSpPr>
        <p:grpSp>
          <p:nvGrpSpPr>
            <p:cNvPr id="11" name="Group 10"/>
            <p:cNvGrpSpPr/>
            <p:nvPr/>
          </p:nvGrpSpPr>
          <p:grpSpPr>
            <a:xfrm>
              <a:off x="2364791" y="404664"/>
              <a:ext cx="6909108" cy="1628492"/>
              <a:chOff x="3211966" y="2235772"/>
              <a:chExt cx="5336458" cy="1283045"/>
            </a:xfrm>
          </p:grpSpPr>
          <p:grpSp>
            <p:nvGrpSpPr>
              <p:cNvPr id="13" name="Group 12"/>
              <p:cNvGrpSpPr/>
              <p:nvPr/>
            </p:nvGrpSpPr>
            <p:grpSpPr>
              <a:xfrm>
                <a:off x="3211966" y="2235772"/>
                <a:ext cx="5336458" cy="1283045"/>
                <a:chOff x="3211966" y="2235772"/>
                <a:chExt cx="5336458" cy="1283045"/>
              </a:xfrm>
            </p:grpSpPr>
            <p:sp>
              <p:nvSpPr>
                <p:cNvPr id="15" name="Rounded Rectangle 14"/>
                <p:cNvSpPr/>
                <p:nvPr/>
              </p:nvSpPr>
              <p:spPr>
                <a:xfrm>
                  <a:off x="3248818" y="2235772"/>
                  <a:ext cx="5299606" cy="1282493"/>
                </a:xfrm>
                <a:prstGeom prst="roundRect">
                  <a:avLst/>
                </a:prstGeom>
                <a:gradFill>
                  <a:gsLst>
                    <a:gs pos="0">
                      <a:srgbClr val="CC0099">
                        <a:tint val="66000"/>
                        <a:satMod val="160000"/>
                      </a:srgbClr>
                    </a:gs>
                    <a:gs pos="50000">
                      <a:schemeClr val="bg1"/>
                    </a:gs>
                    <a:gs pos="100000">
                      <a:srgbClr val="CC0099">
                        <a:tint val="23500"/>
                        <a:satMod val="160000"/>
                      </a:srgbClr>
                    </a:gs>
                  </a:gsLst>
                  <a:lin ang="5400000" scaled="1"/>
                </a:gradFill>
                <a:ln>
                  <a:solidFill>
                    <a:srgbClr val="CC0099"/>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8000" b="1" dirty="0">
                    <a:ln>
                      <a:solidFill>
                        <a:srgbClr val="C00000"/>
                      </a:solidFill>
                    </a:ln>
                    <a:solidFill>
                      <a:srgbClr val="9900CC"/>
                    </a:solidFill>
                    <a:latin typeface="Times New Roman" pitchFamily="18"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11966" y="3086769"/>
                  <a:ext cx="648072" cy="432048"/>
                </a:xfrm>
                <a:prstGeom prst="rect">
                  <a:avLst/>
                </a:prstGeom>
              </p:spPr>
            </p:pic>
          </p:grpSp>
          <p:sp>
            <p:nvSpPr>
              <p:cNvPr id="14" name="TextBox 13"/>
              <p:cNvSpPr txBox="1"/>
              <p:nvPr/>
            </p:nvSpPr>
            <p:spPr>
              <a:xfrm>
                <a:off x="3359479" y="2349238"/>
                <a:ext cx="5116815" cy="1042702"/>
              </a:xfrm>
              <a:prstGeom prst="rect">
                <a:avLst/>
              </a:prstGeom>
              <a:noFill/>
            </p:spPr>
            <p:txBody>
              <a:bodyPr wrap="square" rtlCol="1">
                <a:spAutoFit/>
              </a:bodyPr>
              <a:lstStyle/>
              <a:p>
                <a:pPr algn="ctr"/>
                <a:r>
                  <a:rPr lang="ar-EG" sz="8000" b="1" dirty="0" smtClean="0">
                    <a:ln>
                      <a:solidFill>
                        <a:srgbClr val="C00000"/>
                      </a:solidFill>
                    </a:ln>
                    <a:solidFill>
                      <a:srgbClr val="9900CC"/>
                    </a:solidFill>
                  </a:rPr>
                  <a:t>نشاطات التعلم</a:t>
                </a:r>
                <a:endParaRPr lang="ar-EG" sz="8000" dirty="0">
                  <a:ln>
                    <a:solidFill>
                      <a:srgbClr val="C00000"/>
                    </a:solidFill>
                  </a:ln>
                  <a:solidFill>
                    <a:srgbClr val="9900CC"/>
                  </a:solidFill>
                </a:endParaRPr>
              </a:p>
            </p:txBody>
          </p:sp>
        </p:grpSp>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267744" y="1753313"/>
              <a:ext cx="266700" cy="235527"/>
            </a:xfrm>
            <a:prstGeom prst="rect">
              <a:avLst/>
            </a:prstGeom>
          </p:spPr>
        </p:pic>
      </p:grpSp>
    </p:spTree>
    <p:extLst>
      <p:ext uri="{BB962C8B-B14F-4D97-AF65-F5344CB8AC3E}">
        <p14:creationId xmlns:p14="http://schemas.microsoft.com/office/powerpoint/2010/main" xmlns="" val="184911405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374" fill="hold">
                                          <p:stCondLst>
                                            <p:cond delay="0"/>
                                          </p:stCondLst>
                                        </p:cTn>
                                        <p:tgtEl>
                                          <p:spTgt spid="3"/>
                                        </p:tgtEl>
                                        <p:attrNameLst>
                                          <p:attrName>ppt_x</p:attrName>
                                        </p:attrNameLst>
                                      </p:cBhvr>
                                    </p:anim>
                                    <p:anim from="0" to="-1.0" calcmode="lin" valueType="num">
                                      <p:cBhvr>
                                        <p:cTn id="8" dur="2" decel="50000" autoRev="1" fill="hold">
                                          <p:stCondLst>
                                            <p:cond delay="499"/>
                                          </p:stCondLst>
                                        </p:cTn>
                                        <p:tgtEl>
                                          <p:spTgt spid="3"/>
                                        </p:tgtEl>
                                        <p:attrNameLst>
                                          <p:attrName>xshear</p:attrName>
                                        </p:attrNameLst>
                                      </p:cBhvr>
                                    </p:anim>
                                    <p:animScale>
                                      <p:cBhvr>
                                        <p:cTn id="9" dur="2" decel="100000" autoRev="1" fill="hold">
                                          <p:stCondLst>
                                            <p:cond delay="499"/>
                                          </p:stCondLst>
                                        </p:cTn>
                                        <p:tgtEl>
                                          <p:spTgt spid="3"/>
                                        </p:tgtEl>
                                      </p:cBhvr>
                                      <p:from x="100000" y="100000"/>
                                      <p:to x="80000" y="100000"/>
                                    </p:animScale>
                                    <p:anim by="(#ppt_h/3+#ppt_w*0.1)" calcmode="lin" valueType="num">
                                      <p:cBhvr additive="sum">
                                        <p:cTn id="10" dur="2" decel="100000" autoRev="1" fill="hold">
                                          <p:stCondLst>
                                            <p:cond delay="499"/>
                                          </p:stCondLst>
                                        </p:cTn>
                                        <p:tgtEl>
                                          <p:spTgt spid="3"/>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172 -  خطأ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0211 - bo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سلوك يرفض اي مساس بوحدة الوطن وأمن الوطن. سلوك يطبق مبادئ الإسلام في العدل والمساواة والتكافل والمحبة والسلام. سلوك يسعى لحقوقه بطريقة حضارية ويحترم حقوق الآخرين. </a:t>
            </a:r>
            <a:endParaRPr lang="en-US" sz="4800" dirty="0"/>
          </a:p>
        </p:txBody>
      </p:sp>
    </p:spTree>
    <p:extLst>
      <p:ext uri="{BB962C8B-B14F-4D97-AF65-F5344CB8AC3E}">
        <p14:creationId xmlns:p14="http://schemas.microsoft.com/office/powerpoint/2010/main" xmlns="" val="68990021"/>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الرقابة الذاتية هي الإخلاص في العمل، هي احترام الأنظمة والقوانين، هي إتقان الأداء، هي سلوك إنساني متحضر وقيمة </a:t>
            </a:r>
            <a:r>
              <a:rPr lang="ar-EG" sz="4800" b="1" dirty="0" smtClean="0"/>
              <a:t>إسلامية </a:t>
            </a:r>
            <a:r>
              <a:rPr lang="ar-EG" sz="4800" b="1" dirty="0"/>
              <a:t>تقوي علاقة الإنسان بربه وتجعله رقيباً على سلوكه متفاعلاً مع مجتمعه </a:t>
            </a:r>
            <a:endParaRPr lang="en-US" sz="4800" dirty="0"/>
          </a:p>
        </p:txBody>
      </p:sp>
    </p:spTree>
    <p:extLst>
      <p:ext uri="{BB962C8B-B14F-4D97-AF65-F5344CB8AC3E}">
        <p14:creationId xmlns:p14="http://schemas.microsoft.com/office/powerpoint/2010/main" xmlns="" val="68787172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بطريقة إيجابية تنقله من منطقة المشاركة الوجدانية إلى المشاركة العملية. وبهذا السلوك يستطيع المواطن التعبير عن حبه لوطنه بطريقة عملية، كما يستطيع أيضاً أن يحصل على حقوقه.</a:t>
            </a:r>
            <a:endParaRPr lang="en-US" sz="4800" dirty="0"/>
          </a:p>
        </p:txBody>
      </p:sp>
    </p:spTree>
    <p:extLst>
      <p:ext uri="{BB962C8B-B14F-4D97-AF65-F5344CB8AC3E}">
        <p14:creationId xmlns:p14="http://schemas.microsoft.com/office/powerpoint/2010/main" xmlns="" val="292398856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إن العلاقة بين الوطن والمواطن هي علاقة انتماء وولاء، لكنها ليست علاقة عاطفية فقط. ولهذا لابد من المصارحة والتقييم المستمر والنقد الموضوعي وان يكون جزءاً من الحل وليس جزءاً من المشكلة.</a:t>
            </a:r>
            <a:endParaRPr lang="en-US" sz="4800" dirty="0"/>
          </a:p>
        </p:txBody>
      </p:sp>
    </p:spTree>
    <p:extLst>
      <p:ext uri="{BB962C8B-B14F-4D97-AF65-F5344CB8AC3E}">
        <p14:creationId xmlns:p14="http://schemas.microsoft.com/office/powerpoint/2010/main" xmlns="" val="3146415584"/>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011500"/>
            <a:ext cx="7714375" cy="3785652"/>
          </a:xfrm>
          <a:prstGeom prst="rect">
            <a:avLst/>
          </a:prstGeom>
        </p:spPr>
        <p:txBody>
          <a:bodyPr wrap="square">
            <a:spAutoFit/>
          </a:bodyPr>
          <a:lstStyle/>
          <a:p>
            <a:pPr algn="ctr"/>
            <a:r>
              <a:rPr lang="ar-EG" sz="4800" b="1" dirty="0"/>
              <a:t>ليس المطلوب من المواطن أن يبالغ في المدح والثناء ولا أن يفعل العكس. المطلوب الاستناد إلى لغة العلم والحقائق وعدم الانسياق وراء الشائعات أو القيام بنشرها. </a:t>
            </a:r>
            <a:endParaRPr lang="en-US" sz="4800" dirty="0"/>
          </a:p>
        </p:txBody>
      </p:sp>
    </p:spTree>
    <p:extLst>
      <p:ext uri="{BB962C8B-B14F-4D97-AF65-F5344CB8AC3E}">
        <p14:creationId xmlns:p14="http://schemas.microsoft.com/office/powerpoint/2010/main" xmlns="" val="2026904569"/>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74049" y="1246108"/>
            <a:ext cx="7714375" cy="3046988"/>
          </a:xfrm>
          <a:prstGeom prst="rect">
            <a:avLst/>
          </a:prstGeom>
        </p:spPr>
        <p:txBody>
          <a:bodyPr wrap="square">
            <a:spAutoFit/>
          </a:bodyPr>
          <a:lstStyle/>
          <a:p>
            <a:pPr algn="ctr"/>
            <a:r>
              <a:rPr lang="ar-EG" sz="4800" b="1" dirty="0"/>
              <a:t>المطلوب أن يكون المواطن عضواً فاعلاً في السراء والضراء وألَّا يقفز من المركب إذا اشتدت الأمواج، وألَّا يسلم عقله لأعداء الوطن.</a:t>
            </a:r>
            <a:endParaRPr lang="en-US" sz="4800" dirty="0"/>
          </a:p>
        </p:txBody>
      </p:sp>
    </p:spTree>
    <p:extLst>
      <p:ext uri="{BB962C8B-B14F-4D97-AF65-F5344CB8AC3E}">
        <p14:creationId xmlns:p14="http://schemas.microsoft.com/office/powerpoint/2010/main" xmlns="" val="238949667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1569660"/>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أ- </a:t>
            </a:r>
            <a:r>
              <a:rPr lang="ar-EG" sz="4800" b="1" dirty="0">
                <a:solidFill>
                  <a:srgbClr val="C00000"/>
                </a:solidFill>
              </a:rPr>
              <a:t>نوع النص الإعلامي السابق هو: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583160" y="3284984"/>
            <a:ext cx="6534472" cy="830997"/>
          </a:xfrm>
          <a:prstGeom prst="rect">
            <a:avLst/>
          </a:prstGeom>
        </p:spPr>
        <p:txBody>
          <a:bodyPr wrap="square">
            <a:spAutoFit/>
          </a:bodyPr>
          <a:lstStyle/>
          <a:p>
            <a:pPr lvl="0" algn="ctr"/>
            <a:r>
              <a:rPr lang="ar-EG" sz="4800" b="1" dirty="0" smtClean="0">
                <a:latin typeface="Times New Roman" pitchFamily="18" charset="0"/>
              </a:rPr>
              <a:t>موضوعي</a:t>
            </a:r>
            <a:endParaRPr lang="en-US" sz="4800" b="1" dirty="0">
              <a:latin typeface="Times New Roman" pitchFamily="18" charset="0"/>
            </a:endParaRPr>
          </a:p>
        </p:txBody>
      </p:sp>
    </p:spTree>
    <p:extLst>
      <p:ext uri="{BB962C8B-B14F-4D97-AF65-F5344CB8AC3E}">
        <p14:creationId xmlns:p14="http://schemas.microsoft.com/office/powerpoint/2010/main" xmlns="" val="3828767217"/>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asflk2.wav"/>
                                        </p:tgtEl>
                                      </p:cMediaNode>
                                    </p:audio>
                                  </p:subTnLst>
                                </p:cTn>
                              </p:par>
                              <p:par>
                                <p:cTn id="9" presetID="23" presetClass="entr" presetSubtype="28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4/3*#ppt_w"/>
                                          </p:val>
                                        </p:tav>
                                        <p:tav tm="100000">
                                          <p:val>
                                            <p:strVal val="#ppt_w"/>
                                          </p:val>
                                        </p:tav>
                                      </p:tavLst>
                                    </p:anim>
                                    <p:anim calcmode="lin" valueType="num">
                                      <p:cBhvr>
                                        <p:cTn id="12" dur="500" fill="hold"/>
                                        <p:tgtEl>
                                          <p:spTgt spid="10"/>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Pasflk2.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4"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830997"/>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ب- </a:t>
            </a:r>
            <a:r>
              <a:rPr lang="ar-EG" sz="4800" b="1" dirty="0">
                <a:solidFill>
                  <a:srgbClr val="C00000"/>
                </a:solidFill>
              </a:rPr>
              <a:t>غرض النص هو: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475656" y="2924944"/>
            <a:ext cx="6534472" cy="1569660"/>
          </a:xfrm>
          <a:prstGeom prst="rect">
            <a:avLst/>
          </a:prstGeom>
        </p:spPr>
        <p:txBody>
          <a:bodyPr wrap="square">
            <a:spAutoFit/>
          </a:bodyPr>
          <a:lstStyle/>
          <a:p>
            <a:pPr lvl="0" algn="ctr"/>
            <a:r>
              <a:rPr lang="ar-SA" sz="4800" b="1" dirty="0"/>
              <a:t>إبراز حب الوطن وطرق التعبير عن هذا الحب.</a:t>
            </a:r>
            <a:endParaRPr lang="en-US" sz="4800" dirty="0"/>
          </a:p>
        </p:txBody>
      </p:sp>
    </p:spTree>
    <p:extLst>
      <p:ext uri="{BB962C8B-B14F-4D97-AF65-F5344CB8AC3E}">
        <p14:creationId xmlns:p14="http://schemas.microsoft.com/office/powerpoint/2010/main" xmlns="" val="179712639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asflk2.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 calcmode="lin" valueType="num">
                                      <p:cBhvr>
                                        <p:cTn id="17"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20" dur="500" decel="50000">
                                          <p:stCondLst>
                                            <p:cond delay="0"/>
                                          </p:stCondLst>
                                        </p:cTn>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830997"/>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ج- </a:t>
            </a:r>
            <a:r>
              <a:rPr lang="ar-EG" sz="4800" b="1" dirty="0">
                <a:solidFill>
                  <a:srgbClr val="C00000"/>
                </a:solidFill>
              </a:rPr>
              <a:t>الجمهور المستهدف هم: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583160" y="3212976"/>
            <a:ext cx="6534472" cy="830997"/>
          </a:xfrm>
          <a:prstGeom prst="rect">
            <a:avLst/>
          </a:prstGeom>
        </p:spPr>
        <p:txBody>
          <a:bodyPr wrap="square">
            <a:spAutoFit/>
          </a:bodyPr>
          <a:lstStyle/>
          <a:p>
            <a:pPr lvl="0" algn="ctr"/>
            <a:r>
              <a:rPr lang="ar-SA" sz="4800" b="1" dirty="0"/>
              <a:t>جميع المواطنين. </a:t>
            </a:r>
            <a:endParaRPr lang="en-US" sz="4800" b="1" dirty="0">
              <a:latin typeface="Times New Roman" pitchFamily="18" charset="0"/>
            </a:endParaRPr>
          </a:p>
        </p:txBody>
      </p:sp>
    </p:spTree>
    <p:extLst>
      <p:ext uri="{BB962C8B-B14F-4D97-AF65-F5344CB8AC3E}">
        <p14:creationId xmlns:p14="http://schemas.microsoft.com/office/powerpoint/2010/main" xmlns="" val="3335390466"/>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asflk2.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 calcmode="lin" valueType="num">
                                      <p:cBhvr>
                                        <p:cTn id="17"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20" dur="500" decel="50000">
                                          <p:stCondLst>
                                            <p:cond delay="0"/>
                                          </p:stCondLst>
                                        </p:cTn>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830997"/>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د- </a:t>
            </a:r>
            <a:r>
              <a:rPr lang="ar-EG" sz="4800" b="1" dirty="0">
                <a:solidFill>
                  <a:srgbClr val="C00000"/>
                </a:solidFill>
              </a:rPr>
              <a:t>الأفكار الأساس للنص هي: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583160" y="2492896"/>
            <a:ext cx="6534472" cy="3046988"/>
          </a:xfrm>
          <a:prstGeom prst="rect">
            <a:avLst/>
          </a:prstGeom>
        </p:spPr>
        <p:txBody>
          <a:bodyPr wrap="square">
            <a:spAutoFit/>
          </a:bodyPr>
          <a:lstStyle/>
          <a:p>
            <a:pPr lvl="0"/>
            <a:r>
              <a:rPr lang="ar-EG" sz="4800" b="1" dirty="0" smtClean="0"/>
              <a:t>1- </a:t>
            </a:r>
            <a:r>
              <a:rPr lang="ar-SA" sz="4800" b="1" dirty="0" smtClean="0"/>
              <a:t>حب </a:t>
            </a:r>
            <a:r>
              <a:rPr lang="ar-SA" sz="4800" b="1" dirty="0"/>
              <a:t>الوطن – طرق التعبير عن حب الوطن.</a:t>
            </a:r>
            <a:endParaRPr lang="en-US" sz="4800" dirty="0"/>
          </a:p>
          <a:p>
            <a:pPr lvl="0"/>
            <a:r>
              <a:rPr lang="ar-EG" sz="4800" b="1" dirty="0" smtClean="0"/>
              <a:t>2- </a:t>
            </a:r>
            <a:r>
              <a:rPr lang="ar-SA" sz="4800" b="1" dirty="0" smtClean="0"/>
              <a:t>حب </a:t>
            </a:r>
            <a:r>
              <a:rPr lang="ar-SA" sz="4800" b="1" dirty="0"/>
              <a:t>الوطن بين الإفراط والتفريط.</a:t>
            </a:r>
            <a:endParaRPr lang="en-US" sz="4800" dirty="0"/>
          </a:p>
        </p:txBody>
      </p:sp>
    </p:spTree>
    <p:extLst>
      <p:ext uri="{BB962C8B-B14F-4D97-AF65-F5344CB8AC3E}">
        <p14:creationId xmlns:p14="http://schemas.microsoft.com/office/powerpoint/2010/main" xmlns="" val="2579772001"/>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asflk2.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25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14" dur="25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15" dur="250" accel="50000" fill="hold">
                                          <p:stCondLst>
                                            <p:cond delay="25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7" dur="25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8" dur="25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9" dur="250" accel="50000" fill="hold">
                                          <p:stCondLst>
                                            <p:cond delay="25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20" dur="500" decel="50000">
                                          <p:stCondLst>
                                            <p:cond delay="0"/>
                                          </p:stCondLst>
                                        </p:cTn>
                                        <p:tgtEl>
                                          <p:spTgt spid="1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Close14.wav"/>
                                        </p:tgtEl>
                                      </p:cMediaNode>
                                    </p:audio>
                                  </p:sub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25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28" dur="5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11">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908" y="3028385"/>
            <a:ext cx="8687979" cy="4186829"/>
            <a:chOff x="163371" y="2478113"/>
            <a:chExt cx="8687979" cy="4186829"/>
          </a:xfrm>
        </p:grpSpPr>
        <p:sp>
          <p:nvSpPr>
            <p:cNvPr id="3" name="Moon 2"/>
            <p:cNvSpPr/>
            <p:nvPr/>
          </p:nvSpPr>
          <p:spPr>
            <a:xfrm rot="3164283">
              <a:off x="904767" y="1736717"/>
              <a:ext cx="2280459" cy="3763252"/>
            </a:xfrm>
            <a:prstGeom prst="moon">
              <a:avLst>
                <a:gd name="adj" fmla="val 37625"/>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Moon 3"/>
            <p:cNvSpPr/>
            <p:nvPr/>
          </p:nvSpPr>
          <p:spPr>
            <a:xfrm rot="12710148">
              <a:off x="6570891" y="3135234"/>
              <a:ext cx="2280459" cy="3529708"/>
            </a:xfrm>
            <a:prstGeom prst="moon">
              <a:avLst>
                <a:gd name="adj" fmla="val 33972"/>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grpSp>
          <p:nvGrpSpPr>
            <p:cNvPr id="5" name="Group 8"/>
            <p:cNvGrpSpPr/>
            <p:nvPr/>
          </p:nvGrpSpPr>
          <p:grpSpPr>
            <a:xfrm>
              <a:off x="1142976" y="2714620"/>
              <a:ext cx="7286676" cy="3286148"/>
              <a:chOff x="1142976" y="2714620"/>
              <a:chExt cx="7286676" cy="3286148"/>
            </a:xfrm>
          </p:grpSpPr>
          <p:sp>
            <p:nvSpPr>
              <p:cNvPr id="6" name="Rounded Rectangle 5"/>
              <p:cNvSpPr/>
              <p:nvPr/>
            </p:nvSpPr>
            <p:spPr>
              <a:xfrm>
                <a:off x="1142976" y="2714620"/>
                <a:ext cx="7286676" cy="3286148"/>
              </a:xfrm>
              <a:prstGeom prst="round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38100">
                <a:solidFill>
                  <a:srgbClr val="FFFF00"/>
                </a:solid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7" name="Rectangle 1"/>
              <p:cNvSpPr>
                <a:spLocks noChangeArrowheads="1"/>
              </p:cNvSpPr>
              <p:nvPr/>
            </p:nvSpPr>
            <p:spPr bwMode="auto">
              <a:xfrm>
                <a:off x="1285852" y="2810904"/>
                <a:ext cx="707233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4800" b="1" dirty="0" smtClean="0"/>
                  <a:t>حب الوطن يستلزم الانتماء إليه، والفاء له، والتّضحية من أجله، والدفاع عنه، فانظر ما الذي تستطيع تقديمه له.</a:t>
                </a:r>
                <a:endParaRPr lang="en-US" sz="4800" dirty="0"/>
              </a:p>
            </p:txBody>
          </p:sp>
        </p:grpSp>
      </p:grpSp>
      <p:grpSp>
        <p:nvGrpSpPr>
          <p:cNvPr id="8" name="Group 7"/>
          <p:cNvGrpSpPr/>
          <p:nvPr/>
        </p:nvGrpSpPr>
        <p:grpSpPr>
          <a:xfrm>
            <a:off x="3779912" y="369278"/>
            <a:ext cx="5003096" cy="1907594"/>
            <a:chOff x="571472" y="3857628"/>
            <a:chExt cx="7429552" cy="2286016"/>
          </a:xfrm>
          <a:effectLst>
            <a:reflection blurRad="6350" stA="52000" endA="300" endPos="35000" dir="5400000" sy="-100000" algn="bl" rotWithShape="0"/>
          </a:effectLst>
        </p:grpSpPr>
        <p:grpSp>
          <p:nvGrpSpPr>
            <p:cNvPr id="9" name="Group 13"/>
            <p:cNvGrpSpPr/>
            <p:nvPr/>
          </p:nvGrpSpPr>
          <p:grpSpPr>
            <a:xfrm>
              <a:off x="571472" y="3857628"/>
              <a:ext cx="7429552" cy="2286016"/>
              <a:chOff x="2428860" y="4643446"/>
              <a:chExt cx="4357718" cy="1643074"/>
            </a:xfrm>
            <a:scene3d>
              <a:camera prst="orthographicFront">
                <a:rot lat="0" lon="0" rev="0"/>
              </a:camera>
              <a:lightRig rig="glow" dir="t">
                <a:rot lat="0" lon="0" rev="14100000"/>
              </a:lightRig>
            </a:scene3d>
          </p:grpSpPr>
          <p:sp>
            <p:nvSpPr>
              <p:cNvPr id="11" name="Plaque 10"/>
              <p:cNvSpPr/>
              <p:nvPr/>
            </p:nvSpPr>
            <p:spPr>
              <a:xfrm>
                <a:off x="2428860" y="4643446"/>
                <a:ext cx="4357718" cy="1643074"/>
              </a:xfrm>
              <a:prstGeom prst="plaque">
                <a:avLst/>
              </a:prstGeom>
              <a:solidFill>
                <a:srgbClr val="AFFFFF"/>
              </a:solidFill>
              <a:ln w="57150">
                <a:solidFill>
                  <a:srgbClr val="AFFFFF"/>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rgbClr val="0000FF"/>
                  </a:solidFill>
                </a:endParaRPr>
              </a:p>
            </p:txBody>
          </p:sp>
          <p:sp>
            <p:nvSpPr>
              <p:cNvPr id="12" name="Oval 11"/>
              <p:cNvSpPr/>
              <p:nvPr/>
            </p:nvSpPr>
            <p:spPr>
              <a:xfrm>
                <a:off x="2500298" y="4714884"/>
                <a:ext cx="4214842" cy="1428760"/>
              </a:xfrm>
              <a:prstGeom prst="ellipse">
                <a:avLst/>
              </a:prstGeom>
              <a:solidFill>
                <a:srgbClr val="CCFF33"/>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rgbClr val="0000FF"/>
                  </a:solidFill>
                </a:endParaRPr>
              </a:p>
            </p:txBody>
          </p:sp>
        </p:grpSp>
        <p:sp>
          <p:nvSpPr>
            <p:cNvPr id="10" name="Rectangle 9"/>
            <p:cNvSpPr>
              <a:spLocks noChangeArrowheads="1"/>
            </p:cNvSpPr>
            <p:nvPr/>
          </p:nvSpPr>
          <p:spPr bwMode="auto">
            <a:xfrm>
              <a:off x="2340434" y="4413601"/>
              <a:ext cx="3773790"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6000" b="1" i="0" strike="noStrike" cap="none" normalizeH="0" baseline="0" dirty="0" smtClean="0">
                  <a:ln>
                    <a:solidFill>
                      <a:srgbClr val="FF0000"/>
                    </a:solidFill>
                  </a:ln>
                  <a:solidFill>
                    <a:srgbClr val="0000FF"/>
                  </a:solidFill>
                  <a:effectLst/>
                  <a:latin typeface="Arial" pitchFamily="34" charset="0"/>
                  <a:ea typeface="Times New Roman" pitchFamily="18" charset="0"/>
                  <a:cs typeface="Arial" pitchFamily="34" charset="0"/>
                </a:rPr>
                <a:t>مهارات حياتية</a:t>
              </a:r>
              <a:endParaRPr kumimoji="0" lang="ar-EG" sz="6600" b="0" i="0" strike="noStrike" cap="none" normalizeH="0" baseline="0" dirty="0" smtClean="0">
                <a:ln>
                  <a:solidFill>
                    <a:srgbClr val="FF0000"/>
                  </a:solidFill>
                </a:ln>
                <a:solidFill>
                  <a:srgbClr val="0000FF"/>
                </a:solidFill>
                <a:effectLst/>
                <a:latin typeface="Arial" pitchFamily="34" charset="0"/>
                <a:cs typeface="Arial" pitchFamily="34" charset="0"/>
              </a:endParaRPr>
            </a:p>
          </p:txBody>
        </p:sp>
      </p:grpSp>
    </p:spTree>
    <p:extLst>
      <p:ext uri="{BB962C8B-B14F-4D97-AF65-F5344CB8AC3E}">
        <p14:creationId xmlns:p14="http://schemas.microsoft.com/office/powerpoint/2010/main" xmlns="" val="269958709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66 - arcade game error sound.wav"/>
                                        </p:tgtEl>
                                      </p:cMediaNode>
                                    </p:audio>
                                  </p:sub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300" fill="hold">
                                          <p:stCondLst>
                                            <p:cond delay="0"/>
                                          </p:stCondLst>
                                        </p:cTn>
                                        <p:tgtEl>
                                          <p:spTgt spid="2"/>
                                        </p:tgtEl>
                                        <p:attrNameLst>
                                          <p:attrName>ppt_x</p:attrName>
                                        </p:attrNameLst>
                                      </p:cBhvr>
                                    </p:anim>
                                    <p:anim from="0" to="-1.0" calcmode="lin" valueType="num">
                                      <p:cBhvr>
                                        <p:cTn id="15" dur="100" decel="50000" autoRev="1" fill="hold">
                                          <p:stCondLst>
                                            <p:cond delay="300"/>
                                          </p:stCondLst>
                                        </p:cTn>
                                        <p:tgtEl>
                                          <p:spTgt spid="2"/>
                                        </p:tgtEl>
                                        <p:attrNameLst>
                                          <p:attrName>xshear</p:attrName>
                                        </p:attrNameLst>
                                      </p:cBhvr>
                                    </p:anim>
                                    <p:animScale>
                                      <p:cBhvr>
                                        <p:cTn id="16" dur="100" decel="100000" autoRev="1" fill="hold">
                                          <p:stCondLst>
                                            <p:cond delay="300"/>
                                          </p:stCondLst>
                                        </p:cTn>
                                        <p:tgtEl>
                                          <p:spTgt spid="2"/>
                                        </p:tgtEl>
                                      </p:cBhvr>
                                      <p:from x="100000" y="100000"/>
                                      <p:to x="80000" y="100000"/>
                                    </p:animScale>
                                    <p:anim by="(#ppt_h/3+#ppt_w*0.1)" calcmode="lin" valueType="num">
                                      <p:cBhvr additive="sum">
                                        <p:cTn id="17" dur="100" decel="100000" autoRev="1" fill="hold">
                                          <p:stCondLst>
                                            <p:cond delay="300"/>
                                          </p:stCondLst>
                                        </p:cTn>
                                        <p:tgtEl>
                                          <p:spTgt spid="2"/>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4" name="cached_gemvanis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830997"/>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د- </a:t>
            </a:r>
            <a:r>
              <a:rPr lang="ar-EG" sz="4800" b="1" dirty="0">
                <a:solidFill>
                  <a:srgbClr val="C00000"/>
                </a:solidFill>
              </a:rPr>
              <a:t>الأفكار الأساس للنص هي: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583160" y="2492896"/>
            <a:ext cx="6534472" cy="3046988"/>
          </a:xfrm>
          <a:prstGeom prst="rect">
            <a:avLst/>
          </a:prstGeom>
        </p:spPr>
        <p:txBody>
          <a:bodyPr wrap="square">
            <a:spAutoFit/>
          </a:bodyPr>
          <a:lstStyle/>
          <a:p>
            <a:pPr lvl="0"/>
            <a:r>
              <a:rPr lang="ar-EG" sz="4800" b="1" dirty="0" smtClean="0"/>
              <a:t>3- </a:t>
            </a:r>
            <a:r>
              <a:rPr lang="ar-SA" sz="4800" b="1" dirty="0" smtClean="0"/>
              <a:t>طرق </a:t>
            </a:r>
            <a:r>
              <a:rPr lang="ar-SA" sz="4800" b="1" dirty="0"/>
              <a:t>مقبولة التعبير عن حب الوطن. </a:t>
            </a:r>
            <a:endParaRPr lang="en-US" sz="4800" dirty="0"/>
          </a:p>
          <a:p>
            <a:pPr lvl="0"/>
            <a:r>
              <a:rPr lang="ar-EG" sz="4800" b="1" dirty="0" smtClean="0"/>
              <a:t>4- </a:t>
            </a:r>
            <a:r>
              <a:rPr lang="ar-SA" sz="4800" b="1" dirty="0" smtClean="0"/>
              <a:t>طرق </a:t>
            </a:r>
            <a:r>
              <a:rPr lang="ar-SA" sz="4800" b="1" dirty="0"/>
              <a:t>غير مقبولة للتعبير عن حب الوطن.</a:t>
            </a:r>
            <a:endParaRPr lang="en-US" sz="4800" dirty="0"/>
          </a:p>
        </p:txBody>
      </p:sp>
    </p:spTree>
    <p:extLst>
      <p:ext uri="{BB962C8B-B14F-4D97-AF65-F5344CB8AC3E}">
        <p14:creationId xmlns:p14="http://schemas.microsoft.com/office/powerpoint/2010/main" xmlns="" val="350494828"/>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14.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25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22" dur="5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11">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830997"/>
          </a:xfrm>
          <a:prstGeom prst="rect">
            <a:avLst/>
          </a:prstGeom>
        </p:spPr>
        <p:txBody>
          <a:bodyPr wrap="square">
            <a:spAutoFit/>
          </a:bodyPr>
          <a:lstStyle/>
          <a:p>
            <a:pPr rtl="0"/>
            <a:r>
              <a:rPr lang="ar-EG" sz="4800" b="1" dirty="0" smtClean="0">
                <a:solidFill>
                  <a:srgbClr val="C00000"/>
                </a:solidFill>
                <a:latin typeface="Times New Roman" pitchFamily="18" charset="0"/>
                <a:cs typeface="Times New Roman" pitchFamily="18" charset="0"/>
              </a:rPr>
              <a:t>د- </a:t>
            </a:r>
            <a:r>
              <a:rPr lang="ar-EG" sz="4800" b="1" dirty="0">
                <a:solidFill>
                  <a:srgbClr val="C00000"/>
                </a:solidFill>
              </a:rPr>
              <a:t>الأفكار الأساس للنص هي: </a:t>
            </a:r>
            <a:endParaRPr lang="en-US" sz="4800" dirty="0">
              <a:solidFill>
                <a:srgbClr val="C00000"/>
              </a:solidFill>
              <a:latin typeface="Times New Roman" pitchFamily="18" charset="0"/>
              <a:cs typeface="Times New Roman" pitchFamily="18" charset="0"/>
            </a:endParaRPr>
          </a:p>
        </p:txBody>
      </p:sp>
      <p:sp>
        <p:nvSpPr>
          <p:cNvPr id="11" name="Rectangle 10"/>
          <p:cNvSpPr/>
          <p:nvPr/>
        </p:nvSpPr>
        <p:spPr>
          <a:xfrm>
            <a:off x="1475656" y="2525995"/>
            <a:ext cx="6733256" cy="830997"/>
          </a:xfrm>
          <a:prstGeom prst="rect">
            <a:avLst/>
          </a:prstGeom>
        </p:spPr>
        <p:txBody>
          <a:bodyPr wrap="square">
            <a:spAutoFit/>
          </a:bodyPr>
          <a:lstStyle/>
          <a:p>
            <a:r>
              <a:rPr lang="ar-EG" sz="4800" b="1" dirty="0" smtClean="0"/>
              <a:t>5- </a:t>
            </a:r>
            <a:r>
              <a:rPr lang="ar-SA" sz="4800" b="1" dirty="0"/>
              <a:t>العلاقة بين الوطن والمواطن</a:t>
            </a:r>
            <a:r>
              <a:rPr lang="ar-SA" sz="4800" b="1" dirty="0" smtClean="0"/>
              <a:t>.</a:t>
            </a:r>
            <a:endParaRPr lang="en-US" sz="4800" dirty="0"/>
          </a:p>
        </p:txBody>
      </p:sp>
    </p:spTree>
    <p:extLst>
      <p:ext uri="{BB962C8B-B14F-4D97-AF65-F5344CB8AC3E}">
        <p14:creationId xmlns:p14="http://schemas.microsoft.com/office/powerpoint/2010/main" xmlns="" val="1907674651"/>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498902"/>
            <a:ext cx="8538172" cy="5882426"/>
            <a:chOff x="714348" y="642918"/>
            <a:chExt cx="7929618" cy="5438812"/>
          </a:xfrm>
        </p:grpSpPr>
        <p:grpSp>
          <p:nvGrpSpPr>
            <p:cNvPr id="4" name="Group 12"/>
            <p:cNvGrpSpPr/>
            <p:nvPr/>
          </p:nvGrpSpPr>
          <p:grpSpPr>
            <a:xfrm>
              <a:off x="714348" y="642918"/>
              <a:ext cx="7929618" cy="5438812"/>
              <a:chOff x="714348" y="642918"/>
              <a:chExt cx="7929618" cy="5438812"/>
            </a:xfrm>
          </p:grpSpPr>
          <p:grpSp>
            <p:nvGrpSpPr>
              <p:cNvPr id="11" name="Group 6"/>
              <p:cNvGrpSpPr/>
              <p:nvPr/>
            </p:nvGrpSpPr>
            <p:grpSpPr>
              <a:xfrm>
                <a:off x="714348" y="642918"/>
                <a:ext cx="7929618" cy="5438812"/>
                <a:chOff x="714348" y="642918"/>
                <a:chExt cx="7929618" cy="5438812"/>
              </a:xfrm>
            </p:grpSpPr>
            <p:sp>
              <p:nvSpPr>
                <p:cNvPr id="18" name="Oval 5"/>
                <p:cNvSpPr/>
                <p:nvPr/>
              </p:nvSpPr>
              <p:spPr>
                <a:xfrm>
                  <a:off x="714348" y="642918"/>
                  <a:ext cx="7929618" cy="5438812"/>
                </a:xfrm>
                <a:prstGeom prst="ellipse">
                  <a:avLst/>
                </a:prstGeom>
                <a:solidFill>
                  <a:schemeClr val="tx1">
                    <a:lumMod val="50000"/>
                    <a:lumOff val="50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Oval 3"/>
                <p:cNvSpPr/>
                <p:nvPr/>
              </p:nvSpPr>
              <p:spPr>
                <a:xfrm>
                  <a:off x="1214414" y="928670"/>
                  <a:ext cx="7000924" cy="478634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12" name="Group 8"/>
              <p:cNvGrpSpPr/>
              <p:nvPr/>
            </p:nvGrpSpPr>
            <p:grpSpPr>
              <a:xfrm>
                <a:off x="7244648" y="1267454"/>
                <a:ext cx="923061" cy="2980690"/>
                <a:chOff x="7244648" y="1267454"/>
                <a:chExt cx="923061" cy="2980690"/>
              </a:xfrm>
            </p:grpSpPr>
            <p:pic>
              <p:nvPicPr>
                <p:cNvPr id="16" name="Picture 7" descr="0bd85511c04d683ed0230f2219cb0612.gif"/>
                <p:cNvPicPr>
                  <a:picLocks noChangeAspect="1"/>
                </p:cNvPicPr>
                <p:nvPr/>
              </p:nvPicPr>
              <p:blipFill>
                <a:blip r:embed="rId4"/>
                <a:stretch>
                  <a:fillRect/>
                </a:stretch>
              </p:blipFill>
              <p:spPr>
                <a:xfrm>
                  <a:off x="7643834" y="2571744"/>
                  <a:ext cx="523875" cy="1676400"/>
                </a:xfrm>
                <a:prstGeom prst="rect">
                  <a:avLst/>
                </a:prstGeom>
              </p:spPr>
            </p:pic>
            <p:pic>
              <p:nvPicPr>
                <p:cNvPr id="17" name="Picture 16" descr="0bd85511c04d683ed0230f2219cb0612.gif"/>
                <p:cNvPicPr>
                  <a:picLocks noChangeAspect="1"/>
                </p:cNvPicPr>
                <p:nvPr/>
              </p:nvPicPr>
              <p:blipFill>
                <a:blip r:embed="rId4"/>
                <a:stretch>
                  <a:fillRect/>
                </a:stretch>
              </p:blipFill>
              <p:spPr>
                <a:xfrm rot="19336811">
                  <a:off x="7244648" y="1267454"/>
                  <a:ext cx="523875" cy="1676400"/>
                </a:xfrm>
                <a:prstGeom prst="rect">
                  <a:avLst/>
                </a:prstGeom>
              </p:spPr>
            </p:pic>
          </p:grpSp>
          <p:grpSp>
            <p:nvGrpSpPr>
              <p:cNvPr id="13" name="Group 9"/>
              <p:cNvGrpSpPr/>
              <p:nvPr/>
            </p:nvGrpSpPr>
            <p:grpSpPr>
              <a:xfrm rot="12188277">
                <a:off x="1191411" y="1744156"/>
                <a:ext cx="923061" cy="2980690"/>
                <a:chOff x="7244648" y="1267454"/>
                <a:chExt cx="923061" cy="2980690"/>
              </a:xfrm>
            </p:grpSpPr>
            <p:pic>
              <p:nvPicPr>
                <p:cNvPr id="14" name="Picture 7" descr="0bd85511c04d683ed0230f2219cb0612.gif"/>
                <p:cNvPicPr>
                  <a:picLocks noChangeAspect="1"/>
                </p:cNvPicPr>
                <p:nvPr/>
              </p:nvPicPr>
              <p:blipFill>
                <a:blip r:embed="rId4"/>
                <a:stretch>
                  <a:fillRect/>
                </a:stretch>
              </p:blipFill>
              <p:spPr>
                <a:xfrm>
                  <a:off x="7643834" y="2571744"/>
                  <a:ext cx="523875" cy="1676400"/>
                </a:xfrm>
                <a:prstGeom prst="rect">
                  <a:avLst/>
                </a:prstGeom>
              </p:spPr>
            </p:pic>
            <p:pic>
              <p:nvPicPr>
                <p:cNvPr id="15" name="Picture 11" descr="0bd85511c04d683ed0230f2219cb0612.gif"/>
                <p:cNvPicPr>
                  <a:picLocks noChangeAspect="1"/>
                </p:cNvPicPr>
                <p:nvPr/>
              </p:nvPicPr>
              <p:blipFill>
                <a:blip r:embed="rId4"/>
                <a:stretch>
                  <a:fillRect/>
                </a:stretch>
              </p:blipFill>
              <p:spPr>
                <a:xfrm rot="19336811">
                  <a:off x="7244648" y="1267454"/>
                  <a:ext cx="523875" cy="1676400"/>
                </a:xfrm>
                <a:prstGeom prst="rect">
                  <a:avLst/>
                </a:prstGeom>
              </p:spPr>
            </p:pic>
          </p:grpSp>
        </p:grpSp>
        <p:grpSp>
          <p:nvGrpSpPr>
            <p:cNvPr id="5" name="Group 15"/>
            <p:cNvGrpSpPr/>
            <p:nvPr/>
          </p:nvGrpSpPr>
          <p:grpSpPr>
            <a:xfrm>
              <a:off x="1648495" y="4347524"/>
              <a:ext cx="6456608" cy="1085680"/>
              <a:chOff x="1648495" y="4347524"/>
              <a:chExt cx="6456608" cy="1085680"/>
            </a:xfrm>
          </p:grpSpPr>
          <p:pic>
            <p:nvPicPr>
              <p:cNvPr id="9" name="Picture 8" descr="af_012.gif"/>
              <p:cNvPicPr>
                <a:picLocks noChangeAspect="1"/>
              </p:cNvPicPr>
              <p:nvPr/>
            </p:nvPicPr>
            <p:blipFill>
              <a:blip r:embed="rId5">
                <a:lum bright="-12000" contrast="9000"/>
              </a:blip>
              <a:stretch>
                <a:fillRect/>
              </a:stretch>
            </p:blipFill>
            <p:spPr>
              <a:xfrm rot="19375771" flipV="1">
                <a:off x="6418635" y="4347524"/>
                <a:ext cx="1686468" cy="766780"/>
              </a:xfrm>
              <a:prstGeom prst="rect">
                <a:avLst/>
              </a:prstGeom>
            </p:spPr>
          </p:pic>
          <p:pic>
            <p:nvPicPr>
              <p:cNvPr id="10" name="Picture 9" descr="af_012.gif"/>
              <p:cNvPicPr>
                <a:picLocks noChangeAspect="1"/>
              </p:cNvPicPr>
              <p:nvPr/>
            </p:nvPicPr>
            <p:blipFill>
              <a:blip r:embed="rId5">
                <a:lum bright="-12000" contrast="9000"/>
              </a:blip>
              <a:stretch>
                <a:fillRect/>
              </a:stretch>
            </p:blipFill>
            <p:spPr>
              <a:xfrm rot="1864129" flipV="1">
                <a:off x="1648495" y="4666424"/>
                <a:ext cx="1686468" cy="766780"/>
              </a:xfrm>
              <a:prstGeom prst="rect">
                <a:avLst/>
              </a:prstGeom>
            </p:spPr>
          </p:pic>
        </p:grpSp>
        <p:grpSp>
          <p:nvGrpSpPr>
            <p:cNvPr id="6" name="Group 16"/>
            <p:cNvGrpSpPr/>
            <p:nvPr/>
          </p:nvGrpSpPr>
          <p:grpSpPr>
            <a:xfrm rot="10800000">
              <a:off x="1901607" y="784929"/>
              <a:ext cx="5242161" cy="929558"/>
              <a:chOff x="2362363" y="4347524"/>
              <a:chExt cx="5242161" cy="929558"/>
            </a:xfrm>
          </p:grpSpPr>
          <p:pic>
            <p:nvPicPr>
              <p:cNvPr id="7" name="Picture 6" descr="af_012.gif"/>
              <p:cNvPicPr>
                <a:picLocks noChangeAspect="1"/>
              </p:cNvPicPr>
              <p:nvPr/>
            </p:nvPicPr>
            <p:blipFill>
              <a:blip r:embed="rId5">
                <a:lum bright="-12000" contrast="9000"/>
              </a:blip>
              <a:stretch>
                <a:fillRect/>
              </a:stretch>
            </p:blipFill>
            <p:spPr>
              <a:xfrm rot="20257619" flipV="1">
                <a:off x="5918056" y="4347524"/>
                <a:ext cx="1686468" cy="766780"/>
              </a:xfrm>
              <a:prstGeom prst="rect">
                <a:avLst/>
              </a:prstGeom>
            </p:spPr>
          </p:pic>
          <p:pic>
            <p:nvPicPr>
              <p:cNvPr id="8" name="Picture 7" descr="af_012.gif"/>
              <p:cNvPicPr>
                <a:picLocks noChangeAspect="1"/>
              </p:cNvPicPr>
              <p:nvPr/>
            </p:nvPicPr>
            <p:blipFill>
              <a:blip r:embed="rId5">
                <a:lum bright="-12000" contrast="9000"/>
              </a:blip>
              <a:stretch>
                <a:fillRect/>
              </a:stretch>
            </p:blipFill>
            <p:spPr>
              <a:xfrm rot="1339338" flipV="1">
                <a:off x="2362363" y="4510302"/>
                <a:ext cx="1686468" cy="766780"/>
              </a:xfrm>
              <a:prstGeom prst="rect">
                <a:avLst/>
              </a:prstGeom>
            </p:spPr>
          </p:pic>
        </p:grpSp>
      </p:grpSp>
      <p:sp>
        <p:nvSpPr>
          <p:cNvPr id="20" name="Rectangle 19"/>
          <p:cNvSpPr/>
          <p:nvPr/>
        </p:nvSpPr>
        <p:spPr>
          <a:xfrm>
            <a:off x="1463132" y="1867054"/>
            <a:ext cx="6318448" cy="2862322"/>
          </a:xfrm>
          <a:prstGeom prst="rect">
            <a:avLst/>
          </a:prstGeom>
        </p:spPr>
        <p:txBody>
          <a:bodyPr wrap="square">
            <a:spAutoFit/>
          </a:bodyPr>
          <a:lstStyle/>
          <a:p>
            <a:pPr algn="ctr"/>
            <a:r>
              <a:rPr lang="ar-EG" sz="6000" b="1" dirty="0" smtClean="0">
                <a:ln>
                  <a:solidFill>
                    <a:srgbClr val="FF0000"/>
                  </a:solidFill>
                </a:ln>
                <a:solidFill>
                  <a:srgbClr val="0000FF"/>
                </a:solidFill>
              </a:rPr>
              <a:t>هـ- ضع دائرة حول النوع الذي ينتمي إليه هذا المقال مما يأتي:</a:t>
            </a:r>
            <a:endParaRPr lang="en-US" sz="6000" dirty="0">
              <a:ln>
                <a:solidFill>
                  <a:srgbClr val="FF0000"/>
                </a:solidFill>
              </a:ln>
              <a:solidFill>
                <a:srgbClr val="0000FF"/>
              </a:solidFill>
            </a:endParaRPr>
          </a:p>
        </p:txBody>
      </p:sp>
    </p:spTree>
    <p:extLst>
      <p:ext uri="{BB962C8B-B14F-4D97-AF65-F5344CB8AC3E}">
        <p14:creationId xmlns:p14="http://schemas.microsoft.com/office/powerpoint/2010/main" xmlns="" val="386690597"/>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144 - bell warps out.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p:cNvGrpSpPr>
          <p:nvPr/>
        </p:nvGrpSpPr>
        <p:grpSpPr bwMode="auto">
          <a:xfrm>
            <a:off x="0" y="116632"/>
            <a:ext cx="9072563" cy="6741368"/>
            <a:chOff x="0" y="357166"/>
            <a:chExt cx="9072562" cy="6143668"/>
          </a:xfrm>
        </p:grpSpPr>
        <p:sp>
          <p:nvSpPr>
            <p:cNvPr id="10" name="Rounded Rectangle 9"/>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11" name="Rectangle 10"/>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20" name="Group 19"/>
          <p:cNvGrpSpPr/>
          <p:nvPr/>
        </p:nvGrpSpPr>
        <p:grpSpPr>
          <a:xfrm>
            <a:off x="6516216" y="548680"/>
            <a:ext cx="1944216" cy="1080120"/>
            <a:chOff x="6516216" y="476672"/>
            <a:chExt cx="1944216" cy="1080120"/>
          </a:xfrm>
        </p:grpSpPr>
        <p:sp>
          <p:nvSpPr>
            <p:cNvPr id="2" name="Rectangle 1"/>
            <p:cNvSpPr/>
            <p:nvPr/>
          </p:nvSpPr>
          <p:spPr>
            <a:xfrm>
              <a:off x="6516216" y="476672"/>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TextBox 12"/>
            <p:cNvSpPr txBox="1"/>
            <p:nvPr/>
          </p:nvSpPr>
          <p:spPr>
            <a:xfrm>
              <a:off x="6588224" y="692696"/>
              <a:ext cx="1746431" cy="584775"/>
            </a:xfrm>
            <a:prstGeom prst="rect">
              <a:avLst/>
            </a:prstGeom>
            <a:noFill/>
          </p:spPr>
          <p:txBody>
            <a:bodyPr wrap="square" rtlCol="1">
              <a:spAutoFit/>
            </a:bodyPr>
            <a:lstStyle/>
            <a:p>
              <a:pPr algn="ctr"/>
              <a:r>
                <a:rPr lang="ar-EG" sz="3200" b="1" dirty="0" smtClean="0"/>
                <a:t>موضوعي</a:t>
              </a:r>
              <a:endParaRPr lang="ar-EG" sz="3200" b="1" dirty="0"/>
            </a:p>
          </p:txBody>
        </p:sp>
      </p:grpSp>
      <p:grpSp>
        <p:nvGrpSpPr>
          <p:cNvPr id="21" name="Group 20"/>
          <p:cNvGrpSpPr/>
          <p:nvPr/>
        </p:nvGrpSpPr>
        <p:grpSpPr>
          <a:xfrm>
            <a:off x="4427984" y="1628800"/>
            <a:ext cx="1944216" cy="1080120"/>
            <a:chOff x="4427984" y="1556792"/>
            <a:chExt cx="1944216" cy="1080120"/>
          </a:xfrm>
        </p:grpSpPr>
        <p:sp>
          <p:nvSpPr>
            <p:cNvPr id="3" name="Rectangle 2"/>
            <p:cNvSpPr/>
            <p:nvPr/>
          </p:nvSpPr>
          <p:spPr>
            <a:xfrm>
              <a:off x="4427984" y="1556792"/>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TextBox 13"/>
            <p:cNvSpPr txBox="1"/>
            <p:nvPr/>
          </p:nvSpPr>
          <p:spPr>
            <a:xfrm>
              <a:off x="4572000" y="1764105"/>
              <a:ext cx="1746431" cy="584775"/>
            </a:xfrm>
            <a:prstGeom prst="rect">
              <a:avLst/>
            </a:prstGeom>
            <a:noFill/>
          </p:spPr>
          <p:txBody>
            <a:bodyPr wrap="square" rtlCol="1">
              <a:spAutoFit/>
            </a:bodyPr>
            <a:lstStyle/>
            <a:p>
              <a:pPr algn="ctr"/>
              <a:r>
                <a:rPr lang="ar-EG" sz="3200" b="1" dirty="0"/>
                <a:t>ذاتي</a:t>
              </a:r>
            </a:p>
          </p:txBody>
        </p:sp>
      </p:grpSp>
      <p:grpSp>
        <p:nvGrpSpPr>
          <p:cNvPr id="22" name="Group 21"/>
          <p:cNvGrpSpPr/>
          <p:nvPr/>
        </p:nvGrpSpPr>
        <p:grpSpPr>
          <a:xfrm>
            <a:off x="6372200" y="2996952"/>
            <a:ext cx="1944216" cy="1080120"/>
            <a:chOff x="6372200" y="2924944"/>
            <a:chExt cx="1944216" cy="1080120"/>
          </a:xfrm>
        </p:grpSpPr>
        <p:sp>
          <p:nvSpPr>
            <p:cNvPr id="6" name="Rectangle 5"/>
            <p:cNvSpPr/>
            <p:nvPr/>
          </p:nvSpPr>
          <p:spPr>
            <a:xfrm>
              <a:off x="6372200" y="2924944"/>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5" name="TextBox 14"/>
            <p:cNvSpPr txBox="1"/>
            <p:nvPr/>
          </p:nvSpPr>
          <p:spPr>
            <a:xfrm>
              <a:off x="6497977" y="3132257"/>
              <a:ext cx="1746431" cy="584775"/>
            </a:xfrm>
            <a:prstGeom prst="rect">
              <a:avLst/>
            </a:prstGeom>
            <a:noFill/>
          </p:spPr>
          <p:txBody>
            <a:bodyPr wrap="square" rtlCol="1">
              <a:spAutoFit/>
            </a:bodyPr>
            <a:lstStyle/>
            <a:p>
              <a:pPr algn="ctr"/>
              <a:r>
                <a:rPr lang="ar-EG" sz="3200" b="1" dirty="0"/>
                <a:t>أدبي</a:t>
              </a:r>
            </a:p>
          </p:txBody>
        </p:sp>
      </p:grpSp>
      <p:grpSp>
        <p:nvGrpSpPr>
          <p:cNvPr id="23" name="Group 22"/>
          <p:cNvGrpSpPr/>
          <p:nvPr/>
        </p:nvGrpSpPr>
        <p:grpSpPr>
          <a:xfrm>
            <a:off x="2771800" y="2852936"/>
            <a:ext cx="1944216" cy="1080120"/>
            <a:chOff x="2771800" y="2780928"/>
            <a:chExt cx="1944216" cy="1080120"/>
          </a:xfrm>
        </p:grpSpPr>
        <p:sp>
          <p:nvSpPr>
            <p:cNvPr id="4" name="Rectangle 3"/>
            <p:cNvSpPr/>
            <p:nvPr/>
          </p:nvSpPr>
          <p:spPr>
            <a:xfrm>
              <a:off x="2771800" y="2780928"/>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TextBox 15"/>
            <p:cNvSpPr txBox="1"/>
            <p:nvPr/>
          </p:nvSpPr>
          <p:spPr>
            <a:xfrm>
              <a:off x="2825569" y="3060249"/>
              <a:ext cx="1746431" cy="584775"/>
            </a:xfrm>
            <a:prstGeom prst="rect">
              <a:avLst/>
            </a:prstGeom>
            <a:noFill/>
          </p:spPr>
          <p:txBody>
            <a:bodyPr wrap="square" rtlCol="1">
              <a:spAutoFit/>
            </a:bodyPr>
            <a:lstStyle/>
            <a:p>
              <a:pPr algn="ctr"/>
              <a:r>
                <a:rPr lang="ar-EG" sz="3200" b="1" dirty="0"/>
                <a:t>علمي</a:t>
              </a:r>
            </a:p>
          </p:txBody>
        </p:sp>
      </p:grpSp>
      <p:grpSp>
        <p:nvGrpSpPr>
          <p:cNvPr id="24" name="Group 23"/>
          <p:cNvGrpSpPr/>
          <p:nvPr/>
        </p:nvGrpSpPr>
        <p:grpSpPr>
          <a:xfrm>
            <a:off x="4716016" y="4221088"/>
            <a:ext cx="1944216" cy="1080120"/>
            <a:chOff x="4716016" y="4149080"/>
            <a:chExt cx="1944216" cy="1080120"/>
          </a:xfrm>
        </p:grpSpPr>
        <p:sp>
          <p:nvSpPr>
            <p:cNvPr id="7" name="Rectangle 6"/>
            <p:cNvSpPr/>
            <p:nvPr/>
          </p:nvSpPr>
          <p:spPr>
            <a:xfrm>
              <a:off x="4716016" y="4149080"/>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TextBox 16"/>
            <p:cNvSpPr txBox="1"/>
            <p:nvPr/>
          </p:nvSpPr>
          <p:spPr>
            <a:xfrm>
              <a:off x="4860032" y="4356393"/>
              <a:ext cx="1746431" cy="584775"/>
            </a:xfrm>
            <a:prstGeom prst="rect">
              <a:avLst/>
            </a:prstGeom>
            <a:noFill/>
          </p:spPr>
          <p:txBody>
            <a:bodyPr wrap="square" rtlCol="1">
              <a:spAutoFit/>
            </a:bodyPr>
            <a:lstStyle/>
            <a:p>
              <a:pPr algn="ctr"/>
              <a:r>
                <a:rPr lang="ar-EG" sz="3200" b="1" dirty="0"/>
                <a:t>تفسيري</a:t>
              </a:r>
            </a:p>
          </p:txBody>
        </p:sp>
      </p:grpSp>
      <p:grpSp>
        <p:nvGrpSpPr>
          <p:cNvPr id="25" name="Group 24"/>
          <p:cNvGrpSpPr/>
          <p:nvPr/>
        </p:nvGrpSpPr>
        <p:grpSpPr>
          <a:xfrm>
            <a:off x="683568" y="3933056"/>
            <a:ext cx="1944216" cy="1080120"/>
            <a:chOff x="683568" y="3861048"/>
            <a:chExt cx="1944216" cy="1080120"/>
          </a:xfrm>
        </p:grpSpPr>
        <p:sp>
          <p:nvSpPr>
            <p:cNvPr id="5" name="Rectangle 4"/>
            <p:cNvSpPr/>
            <p:nvPr/>
          </p:nvSpPr>
          <p:spPr>
            <a:xfrm>
              <a:off x="683568" y="3861048"/>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TextBox 17"/>
            <p:cNvSpPr txBox="1"/>
            <p:nvPr/>
          </p:nvSpPr>
          <p:spPr>
            <a:xfrm>
              <a:off x="755576" y="4077072"/>
              <a:ext cx="1746431" cy="584775"/>
            </a:xfrm>
            <a:prstGeom prst="rect">
              <a:avLst/>
            </a:prstGeom>
            <a:noFill/>
          </p:spPr>
          <p:txBody>
            <a:bodyPr wrap="square" rtlCol="1">
              <a:spAutoFit/>
            </a:bodyPr>
            <a:lstStyle/>
            <a:p>
              <a:pPr algn="ctr"/>
              <a:r>
                <a:rPr lang="ar-EG" sz="3200" b="1" dirty="0"/>
                <a:t>وصفي</a:t>
              </a:r>
            </a:p>
          </p:txBody>
        </p:sp>
      </p:grpSp>
      <p:grpSp>
        <p:nvGrpSpPr>
          <p:cNvPr id="26" name="Group 25"/>
          <p:cNvGrpSpPr/>
          <p:nvPr/>
        </p:nvGrpSpPr>
        <p:grpSpPr>
          <a:xfrm>
            <a:off x="2627784" y="5301208"/>
            <a:ext cx="1944216" cy="1080120"/>
            <a:chOff x="2627784" y="5229200"/>
            <a:chExt cx="1944216" cy="1080120"/>
          </a:xfrm>
        </p:grpSpPr>
        <p:sp>
          <p:nvSpPr>
            <p:cNvPr id="8" name="Rectangle 7"/>
            <p:cNvSpPr/>
            <p:nvPr/>
          </p:nvSpPr>
          <p:spPr>
            <a:xfrm>
              <a:off x="2627784" y="5229200"/>
              <a:ext cx="1944216" cy="108012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TextBox 18"/>
            <p:cNvSpPr txBox="1"/>
            <p:nvPr/>
          </p:nvSpPr>
          <p:spPr>
            <a:xfrm>
              <a:off x="2771800" y="5445224"/>
              <a:ext cx="1746431" cy="584775"/>
            </a:xfrm>
            <a:prstGeom prst="rect">
              <a:avLst/>
            </a:prstGeom>
            <a:noFill/>
          </p:spPr>
          <p:txBody>
            <a:bodyPr wrap="square" rtlCol="1">
              <a:spAutoFit/>
            </a:bodyPr>
            <a:lstStyle/>
            <a:p>
              <a:pPr algn="ctr"/>
              <a:r>
                <a:rPr lang="ar-EG" sz="3200" b="1" dirty="0"/>
                <a:t>جدلي</a:t>
              </a:r>
            </a:p>
          </p:txBody>
        </p:sp>
      </p:grpSp>
      <p:sp>
        <p:nvSpPr>
          <p:cNvPr id="27" name="Oval 26"/>
          <p:cNvSpPr/>
          <p:nvPr/>
        </p:nvSpPr>
        <p:spPr>
          <a:xfrm>
            <a:off x="6429400" y="521386"/>
            <a:ext cx="2016224" cy="1071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8" name="Oval 27"/>
          <p:cNvSpPr/>
          <p:nvPr/>
        </p:nvSpPr>
        <p:spPr>
          <a:xfrm>
            <a:off x="2771800" y="2789639"/>
            <a:ext cx="2016224" cy="1071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9" name="Oval 28"/>
          <p:cNvSpPr/>
          <p:nvPr/>
        </p:nvSpPr>
        <p:spPr>
          <a:xfrm>
            <a:off x="611560" y="3941767"/>
            <a:ext cx="2016224" cy="1071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xmlns="" val="3796791136"/>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feedingfrenzychime.wav"/>
                                        </p:tgtEl>
                                      </p:cMediaNode>
                                    </p:audio>
                                  </p:sub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3.wav"/>
                                        </p:tgtEl>
                                      </p:cMediaNode>
                                    </p:audio>
                                  </p:subTnLst>
                                </p:cTn>
                              </p:par>
                              <p:par>
                                <p:cTn id="12" presetID="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3.wav"/>
                                        </p:tgtEl>
                                      </p:cMediaNode>
                                    </p:audio>
                                  </p:sub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3.wav"/>
                                        </p:tgtEl>
                                      </p:cMediaNode>
                                    </p:audio>
                                  </p:sub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3.wav"/>
                                        </p:tgtEl>
                                      </p:cMediaNode>
                                    </p:audio>
                                  </p:sub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3.wav"/>
                                        </p:tgtEl>
                                      </p:cMediaNode>
                                    </p:audio>
                                  </p:sub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3.wav"/>
                                        </p:tgtEl>
                                      </p:cMediaNode>
                                    </p:audio>
                                  </p:subTnLst>
                                </p:cTn>
                              </p:par>
                              <p:par>
                                <p:cTn id="32" presetID="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3.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subTnLst>
                                    <p:audio>
                                      <p:cMediaNode>
                                        <p:cTn display="0" masterRel="sameClick">
                                          <p:stCondLst>
                                            <p:cond evt="begin" delay="0">
                                              <p:tn val="38"/>
                                            </p:cond>
                                          </p:stCondLst>
                                          <p:endCondLst>
                                            <p:cond evt="onStopAudio" delay="0">
                                              <p:tgtEl>
                                                <p:sldTgt/>
                                              </p:tgtEl>
                                            </p:cond>
                                          </p:endCondLst>
                                        </p:cTn>
                                        <p:tgtEl>
                                          <p:sndTgt r:embed="rId5" name="whoosh.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subTnLst>
                                    <p:audio>
                                      <p:cMediaNode>
                                        <p:cTn display="0" masterRel="sameClick">
                                          <p:stCondLst>
                                            <p:cond evt="begin" delay="0">
                                              <p:tn val="48"/>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1340768"/>
            <a:ext cx="7416824" cy="4176464"/>
            <a:chOff x="971600" y="1340768"/>
            <a:chExt cx="7416824" cy="4176464"/>
          </a:xfrm>
          <a:scene3d>
            <a:camera prst="orthographicFront">
              <a:rot lat="0" lon="0" rev="0"/>
            </a:camera>
            <a:lightRig rig="glow" dir="t">
              <a:rot lat="0" lon="0" rev="14100000"/>
            </a:lightRig>
          </a:scene3d>
        </p:grpSpPr>
        <p:sp>
          <p:nvSpPr>
            <p:cNvPr id="4" name="Flowchart: Terminator 3"/>
            <p:cNvSpPr/>
            <p:nvPr/>
          </p:nvSpPr>
          <p:spPr>
            <a:xfrm rot="5400000">
              <a:off x="5112060" y="2240868"/>
              <a:ext cx="3744416" cy="2808312"/>
            </a:xfrm>
            <a:prstGeom prst="flowChartTerminator">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grpSp>
          <p:nvGrpSpPr>
            <p:cNvPr id="5" name="Group 4"/>
            <p:cNvGrpSpPr/>
            <p:nvPr/>
          </p:nvGrpSpPr>
          <p:grpSpPr>
            <a:xfrm>
              <a:off x="971600" y="1340768"/>
              <a:ext cx="7272808" cy="3960440"/>
              <a:chOff x="1331640" y="1484784"/>
              <a:chExt cx="7272808" cy="3960440"/>
            </a:xfrm>
          </p:grpSpPr>
          <p:sp>
            <p:nvSpPr>
              <p:cNvPr id="6" name="Oval Callout 5"/>
              <p:cNvSpPr/>
              <p:nvPr/>
            </p:nvSpPr>
            <p:spPr>
              <a:xfrm>
                <a:off x="1547664" y="1484784"/>
                <a:ext cx="6624736" cy="3960440"/>
              </a:xfrm>
              <a:prstGeom prst="wedgeEllipseCallout">
                <a:avLst>
                  <a:gd name="adj1" fmla="val 18823"/>
                  <a:gd name="adj2" fmla="val 59202"/>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sp>
            <p:nvSpPr>
              <p:cNvPr id="7" name="Rounded Rectangular Callout 6"/>
              <p:cNvSpPr/>
              <p:nvPr/>
            </p:nvSpPr>
            <p:spPr>
              <a:xfrm rot="10800000">
                <a:off x="1331640" y="2204864"/>
                <a:ext cx="7272808" cy="3240360"/>
              </a:xfrm>
              <a:prstGeom prst="wedgeRoundRectCallout">
                <a:avLst/>
              </a:prstGeom>
              <a:gradFill flip="none" rotWithShape="1">
                <a:gsLst>
                  <a:gs pos="0">
                    <a:srgbClr val="AF5CEE"/>
                  </a:gs>
                  <a:gs pos="50000">
                    <a:schemeClr val="bg2"/>
                  </a:gs>
                  <a:gs pos="100000">
                    <a:srgbClr val="9900CC">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grpSp>
      </p:grpSp>
      <p:sp>
        <p:nvSpPr>
          <p:cNvPr id="8" name="Rectangle 7"/>
          <p:cNvSpPr/>
          <p:nvPr/>
        </p:nvSpPr>
        <p:spPr>
          <a:xfrm>
            <a:off x="1619672" y="2280644"/>
            <a:ext cx="6174432" cy="2862322"/>
          </a:xfrm>
          <a:prstGeom prst="rect">
            <a:avLst/>
          </a:prstGeom>
        </p:spPr>
        <p:txBody>
          <a:bodyPr wrap="square">
            <a:spAutoFit/>
          </a:bodyPr>
          <a:lstStyle/>
          <a:p>
            <a:pPr algn="ctr"/>
            <a:r>
              <a:rPr lang="ar-EG" sz="6000" b="1" dirty="0" smtClean="0">
                <a:ln>
                  <a:solidFill>
                    <a:srgbClr val="FF0000"/>
                  </a:solidFill>
                </a:ln>
                <a:solidFill>
                  <a:srgbClr val="0000FF"/>
                </a:solidFill>
              </a:rPr>
              <a:t>و- هل استطاع الكاتب إيصال رسالته إلى الجمهورالمستهدف؟</a:t>
            </a:r>
            <a:endParaRPr lang="en-US" sz="6000" dirty="0">
              <a:ln>
                <a:solidFill>
                  <a:srgbClr val="FF0000"/>
                </a:solidFill>
              </a:ln>
              <a:solidFill>
                <a:srgbClr val="0000FF"/>
              </a:solidFill>
            </a:endParaRPr>
          </a:p>
        </p:txBody>
      </p:sp>
    </p:spTree>
    <p:extLst>
      <p:ext uri="{BB962C8B-B14F-4D97-AF65-F5344CB8AC3E}">
        <p14:creationId xmlns:p14="http://schemas.microsoft.com/office/powerpoint/2010/main" xmlns="" val="2267626540"/>
      </p:ext>
    </p:extLst>
  </p:cSld>
  <p:clrMapOvr>
    <a:masterClrMapping/>
  </p:clrMapOvr>
  <p:transition>
    <p:cover dir="rd"/>
    <p:sndAc>
      <p:stSnd>
        <p:snd r:embed="rId3"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0422 - doodle-doo sound.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0422 - doodle-doo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47664" y="476672"/>
            <a:ext cx="7200800" cy="1800200"/>
            <a:chOff x="1547664" y="476672"/>
            <a:chExt cx="7200800" cy="1800200"/>
          </a:xfrm>
        </p:grpSpPr>
        <p:sp>
          <p:nvSpPr>
            <p:cNvPr id="4" name="Rounded Rectangle 3"/>
            <p:cNvSpPr/>
            <p:nvPr/>
          </p:nvSpPr>
          <p:spPr>
            <a:xfrm>
              <a:off x="1547664" y="476672"/>
              <a:ext cx="7200800" cy="1800200"/>
            </a:xfrm>
            <a:prstGeom prst="roundRect">
              <a:avLst/>
            </a:prstGeom>
            <a:gradFill flip="none" rotWithShape="1">
              <a:gsLst>
                <a:gs pos="0">
                  <a:schemeClr val="bg1"/>
                </a:gs>
                <a:gs pos="50000">
                  <a:schemeClr val="accent3">
                    <a:lumMod val="40000"/>
                    <a:lumOff val="60000"/>
                  </a:schemeClr>
                </a:gs>
                <a:gs pos="100000">
                  <a:schemeClr val="accent3">
                    <a:lumMod val="40000"/>
                    <a:lumOff val="60000"/>
                    <a:shade val="100000"/>
                    <a:satMod val="11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2051720" y="1024466"/>
              <a:ext cx="6237899" cy="769441"/>
            </a:xfrm>
            <a:prstGeom prst="rect">
              <a:avLst/>
            </a:prstGeom>
          </p:spPr>
          <p:txBody>
            <a:bodyPr wrap="square">
              <a:spAutoFit/>
            </a:bodyPr>
            <a:lstStyle/>
            <a:p>
              <a:pPr algn="l"/>
              <a:r>
                <a:rPr lang="ar-EG" sz="4400" b="1" dirty="0"/>
                <a:t>نعم </a:t>
              </a:r>
              <a:r>
                <a:rPr lang="ar-EG" sz="4400" b="1" dirty="0" smtClean="0"/>
                <a:t>( </a:t>
              </a:r>
              <a:r>
                <a:rPr lang="ar-EG" sz="4400" dirty="0" smtClean="0"/>
                <a:t>............................</a:t>
              </a:r>
              <a:r>
                <a:rPr lang="ar-EG" sz="4400" b="1" dirty="0" smtClean="0"/>
                <a:t> )</a:t>
              </a:r>
              <a:endParaRPr lang="ar-EG" sz="4400" dirty="0"/>
            </a:p>
          </p:txBody>
        </p:sp>
      </p:grpSp>
      <p:grpSp>
        <p:nvGrpSpPr>
          <p:cNvPr id="11" name="Group 10"/>
          <p:cNvGrpSpPr/>
          <p:nvPr/>
        </p:nvGrpSpPr>
        <p:grpSpPr>
          <a:xfrm>
            <a:off x="899592" y="2636912"/>
            <a:ext cx="7200800" cy="1800200"/>
            <a:chOff x="899592" y="2636912"/>
            <a:chExt cx="7200800" cy="1800200"/>
          </a:xfrm>
        </p:grpSpPr>
        <p:sp>
          <p:nvSpPr>
            <p:cNvPr id="5" name="Rounded Rectangle 4"/>
            <p:cNvSpPr/>
            <p:nvPr/>
          </p:nvSpPr>
          <p:spPr>
            <a:xfrm>
              <a:off x="899592" y="2636912"/>
              <a:ext cx="7200800" cy="1800200"/>
            </a:xfrm>
            <a:prstGeom prst="roundRect">
              <a:avLst/>
            </a:prstGeom>
            <a:gradFill flip="none" rotWithShape="1">
              <a:gsLst>
                <a:gs pos="0">
                  <a:schemeClr val="bg1"/>
                </a:gs>
                <a:gs pos="50000">
                  <a:schemeClr val="accent3">
                    <a:lumMod val="40000"/>
                    <a:lumOff val="60000"/>
                  </a:schemeClr>
                </a:gs>
                <a:gs pos="100000">
                  <a:schemeClr val="accent3">
                    <a:lumMod val="40000"/>
                    <a:lumOff val="60000"/>
                    <a:shade val="100000"/>
                    <a:satMod val="11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1475656" y="3212976"/>
              <a:ext cx="6237899" cy="769441"/>
            </a:xfrm>
            <a:prstGeom prst="rect">
              <a:avLst/>
            </a:prstGeom>
          </p:spPr>
          <p:txBody>
            <a:bodyPr wrap="square">
              <a:spAutoFit/>
            </a:bodyPr>
            <a:lstStyle/>
            <a:p>
              <a:pPr algn="l"/>
              <a:r>
                <a:rPr lang="ar-EG" sz="4400" b="1" dirty="0" smtClean="0"/>
                <a:t>لا ( </a:t>
              </a:r>
              <a:r>
                <a:rPr lang="ar-EG" sz="4400" dirty="0" smtClean="0"/>
                <a:t>............................</a:t>
              </a:r>
              <a:r>
                <a:rPr lang="ar-EG" sz="4400" b="1" dirty="0" smtClean="0"/>
                <a:t> )</a:t>
              </a:r>
              <a:endParaRPr lang="ar-EG" sz="4400" dirty="0"/>
            </a:p>
          </p:txBody>
        </p:sp>
      </p:grpSp>
      <p:grpSp>
        <p:nvGrpSpPr>
          <p:cNvPr id="10" name="Group 9"/>
          <p:cNvGrpSpPr/>
          <p:nvPr/>
        </p:nvGrpSpPr>
        <p:grpSpPr>
          <a:xfrm>
            <a:off x="251520" y="4797152"/>
            <a:ext cx="7246011" cy="1800200"/>
            <a:chOff x="251520" y="4797152"/>
            <a:chExt cx="7246011" cy="1800200"/>
          </a:xfrm>
        </p:grpSpPr>
        <p:sp>
          <p:nvSpPr>
            <p:cNvPr id="6" name="Rounded Rectangle 5"/>
            <p:cNvSpPr/>
            <p:nvPr/>
          </p:nvSpPr>
          <p:spPr>
            <a:xfrm>
              <a:off x="251520" y="4797152"/>
              <a:ext cx="7200800" cy="1800200"/>
            </a:xfrm>
            <a:prstGeom prst="roundRect">
              <a:avLst/>
            </a:prstGeom>
            <a:gradFill flip="none" rotWithShape="1">
              <a:gsLst>
                <a:gs pos="0">
                  <a:schemeClr val="bg1"/>
                </a:gs>
                <a:gs pos="50000">
                  <a:schemeClr val="accent3">
                    <a:lumMod val="40000"/>
                    <a:lumOff val="60000"/>
                  </a:schemeClr>
                </a:gs>
                <a:gs pos="100000">
                  <a:schemeClr val="accent3">
                    <a:lumMod val="40000"/>
                    <a:lumOff val="60000"/>
                    <a:shade val="100000"/>
                    <a:satMod val="11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323528" y="5395863"/>
              <a:ext cx="7174003" cy="769441"/>
            </a:xfrm>
            <a:prstGeom prst="rect">
              <a:avLst/>
            </a:prstGeom>
          </p:spPr>
          <p:txBody>
            <a:bodyPr wrap="square">
              <a:spAutoFit/>
            </a:bodyPr>
            <a:lstStyle/>
            <a:p>
              <a:pPr algn="l"/>
              <a:r>
                <a:rPr lang="ar-EG" sz="4400" b="1" dirty="0" smtClean="0"/>
                <a:t>إلى حد ما ( </a:t>
              </a:r>
              <a:r>
                <a:rPr lang="ar-EG" sz="4400" dirty="0" smtClean="0"/>
                <a:t>...........................</a:t>
              </a:r>
              <a:r>
                <a:rPr lang="ar-EG" sz="4400" b="1" dirty="0" smtClean="0"/>
                <a:t> )</a:t>
              </a:r>
              <a:endParaRPr lang="ar-EG" sz="4400" dirty="0"/>
            </a:p>
          </p:txBody>
        </p:sp>
      </p:grpSp>
      <p:sp>
        <p:nvSpPr>
          <p:cNvPr id="13" name="Rectangle 12"/>
          <p:cNvSpPr/>
          <p:nvPr/>
        </p:nvSpPr>
        <p:spPr>
          <a:xfrm>
            <a:off x="3995936" y="764704"/>
            <a:ext cx="1368152" cy="923330"/>
          </a:xfrm>
          <a:prstGeom prst="rect">
            <a:avLst/>
          </a:prstGeom>
        </p:spPr>
        <p:txBody>
          <a:bodyPr wrap="square">
            <a:spAutoFit/>
          </a:bodyPr>
          <a:lstStyle/>
          <a:p>
            <a:pPr algn="ctr"/>
            <a:r>
              <a:rPr lang="en-US" sz="5400" dirty="0">
                <a:ln>
                  <a:solidFill>
                    <a:schemeClr val="tx1"/>
                  </a:solidFill>
                </a:ln>
                <a:solidFill>
                  <a:srgbClr val="FF0000"/>
                </a:solidFill>
                <a:latin typeface="Arial Unicode MS"/>
                <a:ea typeface="Arial Unicode MS"/>
                <a:cs typeface="Arial Unicode MS"/>
              </a:rPr>
              <a:t>✔</a:t>
            </a:r>
            <a:endParaRPr lang="ar-EG" sz="5400" dirty="0">
              <a:ln>
                <a:solidFill>
                  <a:schemeClr val="tx1"/>
                </a:solidFill>
              </a:ln>
              <a:solidFill>
                <a:srgbClr val="FF0000"/>
              </a:solidFill>
              <a:latin typeface="Times New Roman" pitchFamily="18" charset="0"/>
            </a:endParaRPr>
          </a:p>
        </p:txBody>
      </p:sp>
    </p:spTree>
    <p:extLst>
      <p:ext uri="{BB962C8B-B14F-4D97-AF65-F5344CB8AC3E}">
        <p14:creationId xmlns:p14="http://schemas.microsoft.com/office/powerpoint/2010/main" xmlns="" val="3491838544"/>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drive_car_accel.wav"/>
                                        </p:tgtEl>
                                      </p:cMediaNode>
                                    </p:audio>
                                  </p:sub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drive_car_accel.wav"/>
                                        </p:tgtEl>
                                      </p:cMediaNode>
                                    </p:audio>
                                  </p:sub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drive_car_accel.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979231"/>
            <a:ext cx="7992888" cy="4754025"/>
            <a:chOff x="1475656" y="1412776"/>
            <a:chExt cx="7416824" cy="4544888"/>
          </a:xfrm>
          <a:scene3d>
            <a:camera prst="orthographicFront">
              <a:rot lat="0" lon="0" rev="0"/>
            </a:camera>
            <a:lightRig rig="glow" dir="t">
              <a:rot lat="0" lon="0" rev="14100000"/>
            </a:lightRig>
          </a:scene3d>
        </p:grpSpPr>
        <p:sp>
          <p:nvSpPr>
            <p:cNvPr id="4" name="Oval 3"/>
            <p:cNvSpPr/>
            <p:nvPr/>
          </p:nvSpPr>
          <p:spPr>
            <a:xfrm>
              <a:off x="1475656" y="3077344"/>
              <a:ext cx="6408712" cy="2880320"/>
            </a:xfrm>
            <a:prstGeom prst="ellipse">
              <a:avLst/>
            </a:prstGeom>
            <a:solidFill>
              <a:srgbClr val="FFFF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5" name="Oval 4"/>
            <p:cNvSpPr/>
            <p:nvPr/>
          </p:nvSpPr>
          <p:spPr>
            <a:xfrm>
              <a:off x="2483768" y="1412776"/>
              <a:ext cx="6408712" cy="2880320"/>
            </a:xfrm>
            <a:prstGeom prst="ellipse">
              <a:avLst/>
            </a:prstGeom>
            <a:solidFill>
              <a:srgbClr val="00CC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Wave 5"/>
            <p:cNvSpPr/>
            <p:nvPr/>
          </p:nvSpPr>
          <p:spPr>
            <a:xfrm>
              <a:off x="1475656" y="1772816"/>
              <a:ext cx="7416824" cy="3888432"/>
            </a:xfrm>
            <a:prstGeom prst="wave">
              <a:avLst/>
            </a:prstGeom>
            <a:gradFill flip="none" rotWithShape="1">
              <a:gsLst>
                <a:gs pos="0">
                  <a:srgbClr val="CCFF33">
                    <a:tint val="66000"/>
                    <a:satMod val="160000"/>
                  </a:srgbClr>
                </a:gs>
                <a:gs pos="50000">
                  <a:schemeClr val="bg1"/>
                </a:gs>
                <a:gs pos="100000">
                  <a:schemeClr val="bg1">
                    <a:lumMod val="75000"/>
                  </a:scheme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7" name="Rectangle 6"/>
          <p:cNvSpPr/>
          <p:nvPr/>
        </p:nvSpPr>
        <p:spPr>
          <a:xfrm>
            <a:off x="827584" y="2441130"/>
            <a:ext cx="7488832" cy="1938992"/>
          </a:xfrm>
          <a:prstGeom prst="rect">
            <a:avLst/>
          </a:prstGeom>
        </p:spPr>
        <p:txBody>
          <a:bodyPr wrap="square">
            <a:spAutoFit/>
          </a:bodyPr>
          <a:lstStyle/>
          <a:p>
            <a:pPr algn="ctr"/>
            <a:r>
              <a:rPr lang="ar-EG" sz="6000" b="1" dirty="0" smtClean="0">
                <a:ln>
                  <a:solidFill>
                    <a:srgbClr val="FF0000"/>
                  </a:solidFill>
                </a:ln>
              </a:rPr>
              <a:t>ز- أدلة من النص تدعم تقويمك السابق له:</a:t>
            </a:r>
            <a:endParaRPr lang="en-US" sz="6000" dirty="0">
              <a:ln>
                <a:solidFill>
                  <a:srgbClr val="FF0000"/>
                </a:solidFill>
              </a:ln>
            </a:endParaRPr>
          </a:p>
        </p:txBody>
      </p:sp>
    </p:spTree>
    <p:extLst>
      <p:ext uri="{BB962C8B-B14F-4D97-AF65-F5344CB8AC3E}">
        <p14:creationId xmlns:p14="http://schemas.microsoft.com/office/powerpoint/2010/main" xmlns="" val="1832760327"/>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0048 - حد حاسم ل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395536" y="1118349"/>
            <a:ext cx="8280920" cy="5262979"/>
          </a:xfrm>
          <a:prstGeom prst="rect">
            <a:avLst/>
          </a:prstGeom>
          <a:noFill/>
        </p:spPr>
        <p:txBody>
          <a:bodyPr wrap="square" rtlCol="1">
            <a:spAutoFit/>
          </a:bodyPr>
          <a:lstStyle/>
          <a:p>
            <a:r>
              <a:rPr lang="ar-SA" sz="4800" b="1" dirty="0"/>
              <a:t>حيث طرح فكرته بكل جرأة ثم ذهب إلى العقدة ثم أتى بالحلول بعدها ونقل أفكاره إلى القراء بذكاء. </a:t>
            </a:r>
            <a:endParaRPr lang="en-US" sz="4800" dirty="0"/>
          </a:p>
          <a:p>
            <a:r>
              <a:rPr lang="ar-SA" sz="4800" b="1" dirty="0"/>
              <a:t>تتفق – مشاعرنا الوطنية – يمكننا التعبير عن حب الوطن</a:t>
            </a:r>
            <a:r>
              <a:rPr lang="ar-SA" sz="4800" b="1" dirty="0" smtClean="0"/>
              <a:t>.</a:t>
            </a:r>
            <a:endParaRPr lang="ar-EG" sz="4800" b="1" dirty="0" smtClean="0"/>
          </a:p>
          <a:p>
            <a:r>
              <a:rPr lang="ar-SA" sz="4800" b="1" dirty="0"/>
              <a:t>العلاقة بين الوطن والمواطن هي علاقة انتماء وولاء الاستناد إلى لغة العلم. </a:t>
            </a:r>
            <a:r>
              <a:rPr lang="ar-SA" sz="4800" b="1" dirty="0" smtClean="0"/>
              <a:t> </a:t>
            </a:r>
            <a:endParaRPr lang="en-US" sz="4800" dirty="0"/>
          </a:p>
        </p:txBody>
      </p:sp>
    </p:spTree>
    <p:extLst>
      <p:ext uri="{BB962C8B-B14F-4D97-AF65-F5344CB8AC3E}">
        <p14:creationId xmlns:p14="http://schemas.microsoft.com/office/powerpoint/2010/main" xmlns="" val="1963229882"/>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6.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14313" y="-71438"/>
            <a:ext cx="8929687" cy="6929438"/>
            <a:chOff x="2214546" y="-71462"/>
            <a:chExt cx="5143536" cy="7000924"/>
          </a:xfrm>
        </p:grpSpPr>
        <p:sp>
          <p:nvSpPr>
            <p:cNvPr id="3" name="Cloud 2"/>
            <p:cNvSpPr/>
            <p:nvPr/>
          </p:nvSpPr>
          <p:spPr>
            <a:xfrm>
              <a:off x="2214546" y="-71462"/>
              <a:ext cx="1643074" cy="1785926"/>
            </a:xfrm>
            <a:prstGeom prst="cloud">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Arial" pitchFamily="34" charset="0"/>
              </a:endParaRPr>
            </a:p>
          </p:txBody>
        </p:sp>
        <p:sp>
          <p:nvSpPr>
            <p:cNvPr id="4" name="Cloud 3"/>
            <p:cNvSpPr/>
            <p:nvPr/>
          </p:nvSpPr>
          <p:spPr>
            <a:xfrm>
              <a:off x="5715008" y="5143536"/>
              <a:ext cx="1643074" cy="1785926"/>
            </a:xfrm>
            <a:prstGeom prst="cloud">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Arial" pitchFamily="34" charset="0"/>
              </a:endParaRPr>
            </a:p>
          </p:txBody>
        </p:sp>
        <p:sp>
          <p:nvSpPr>
            <p:cNvPr id="5" name="Rounded Rectangle 4"/>
            <p:cNvSpPr/>
            <p:nvPr/>
          </p:nvSpPr>
          <p:spPr>
            <a:xfrm>
              <a:off x="2214546" y="571480"/>
              <a:ext cx="4000528" cy="6215106"/>
            </a:xfrm>
            <a:prstGeom prst="roundRect">
              <a:avLst/>
            </a:prstGeom>
            <a:solidFill>
              <a:schemeClr val="bg1">
                <a:lumMod val="85000"/>
              </a:schemeClr>
            </a:soli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Arial" pitchFamily="34" charset="0"/>
              </a:endParaRPr>
            </a:p>
          </p:txBody>
        </p:sp>
        <p:sp>
          <p:nvSpPr>
            <p:cNvPr id="6" name="Rounded Rectangle 5"/>
            <p:cNvSpPr/>
            <p:nvPr/>
          </p:nvSpPr>
          <p:spPr>
            <a:xfrm>
              <a:off x="3214678" y="142852"/>
              <a:ext cx="4000528" cy="6215106"/>
            </a:xfrm>
            <a:prstGeom prst="round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Arial" pitchFamily="34" charset="0"/>
              </a:endParaRPr>
            </a:p>
          </p:txBody>
        </p:sp>
        <p:sp>
          <p:nvSpPr>
            <p:cNvPr id="7" name="Rectangle 6"/>
            <p:cNvSpPr/>
            <p:nvPr/>
          </p:nvSpPr>
          <p:spPr>
            <a:xfrm>
              <a:off x="2572079" y="286203"/>
              <a:ext cx="4285823" cy="6357769"/>
            </a:xfrm>
            <a:prstGeom prst="rect">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Arial" pitchFamily="34" charset="0"/>
              </a:endParaRPr>
            </a:p>
          </p:txBody>
        </p:sp>
      </p:grpSp>
      <p:sp>
        <p:nvSpPr>
          <p:cNvPr id="8" name="Rectangle 1"/>
          <p:cNvSpPr>
            <a:spLocks noChangeArrowheads="1"/>
          </p:cNvSpPr>
          <p:nvPr/>
        </p:nvSpPr>
        <p:spPr bwMode="auto">
          <a:xfrm>
            <a:off x="1403648" y="548680"/>
            <a:ext cx="6521378" cy="1569660"/>
          </a:xfrm>
          <a:prstGeom prst="rect">
            <a:avLst/>
          </a:prstGeom>
          <a:noFill/>
          <a:ln w="9525">
            <a:noFill/>
            <a:miter lim="800000"/>
            <a:headEnd/>
            <a:tailEnd/>
          </a:ln>
        </p:spPr>
        <p:txBody>
          <a:bodyPr wrap="square" anchor="ctr">
            <a:spAutoFit/>
          </a:bodyPr>
          <a:lstStyle/>
          <a:p>
            <a:pPr algn="ctr"/>
            <a:r>
              <a:rPr lang="ar-EG" sz="4800" b="1" dirty="0" smtClean="0">
                <a:solidFill>
                  <a:srgbClr val="C00000"/>
                </a:solidFill>
              </a:rPr>
              <a:t>ح- بم </a:t>
            </a:r>
            <a:r>
              <a:rPr lang="ar-EG" sz="4800" b="1" dirty="0">
                <a:solidFill>
                  <a:srgbClr val="C00000"/>
                </a:solidFill>
              </a:rPr>
              <a:t>تحكم على النص السابق من حيث الصدق والموضوعية؟</a:t>
            </a:r>
            <a:endParaRPr lang="en-US" sz="4800" dirty="0">
              <a:solidFill>
                <a:srgbClr val="C00000"/>
              </a:solidFill>
            </a:endParaRPr>
          </a:p>
        </p:txBody>
      </p:sp>
      <p:sp>
        <p:nvSpPr>
          <p:cNvPr id="9" name="TextBox 8"/>
          <p:cNvSpPr txBox="1"/>
          <p:nvPr/>
        </p:nvSpPr>
        <p:spPr>
          <a:xfrm>
            <a:off x="899592" y="2886035"/>
            <a:ext cx="7344816" cy="830997"/>
          </a:xfrm>
          <a:prstGeom prst="rect">
            <a:avLst/>
          </a:prstGeom>
          <a:noFill/>
        </p:spPr>
        <p:txBody>
          <a:bodyPr wrap="square" rtlCol="1">
            <a:spAutoFit/>
          </a:bodyPr>
          <a:lstStyle/>
          <a:p>
            <a:pPr algn="ctr"/>
            <a:r>
              <a:rPr lang="ar-EG" sz="4800" b="1" dirty="0" smtClean="0"/>
              <a:t>موضوعي</a:t>
            </a:r>
            <a:endParaRPr lang="en-US" sz="4800" dirty="0"/>
          </a:p>
        </p:txBody>
      </p:sp>
    </p:spTree>
    <p:extLst>
      <p:ext uri="{BB962C8B-B14F-4D97-AF65-F5344CB8AC3E}">
        <p14:creationId xmlns:p14="http://schemas.microsoft.com/office/powerpoint/2010/main" xmlns="" val="3467475193"/>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2" presetID="22" presetClass="entr" presetSubtype="2"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right)">
                                      <p:cBhvr>
                                        <p:cTn id="14" dur="500"/>
                                        <p:tgtEl>
                                          <p:spTgt spid="8">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4" name="بو.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5" name="bon_mone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188640"/>
            <a:ext cx="8316416" cy="6480720"/>
            <a:chOff x="1331640" y="116632"/>
            <a:chExt cx="6624736" cy="6480720"/>
          </a:xfrm>
        </p:grpSpPr>
        <p:grpSp>
          <p:nvGrpSpPr>
            <p:cNvPr id="3" name="Group 2"/>
            <p:cNvGrpSpPr/>
            <p:nvPr/>
          </p:nvGrpSpPr>
          <p:grpSpPr>
            <a:xfrm>
              <a:off x="1331640" y="116632"/>
              <a:ext cx="6624736" cy="6480720"/>
              <a:chOff x="1331640" y="116632"/>
              <a:chExt cx="6624736" cy="6480720"/>
            </a:xfrm>
          </p:grpSpPr>
          <p:sp>
            <p:nvSpPr>
              <p:cNvPr id="5" name="Flowchart: Terminator 4"/>
              <p:cNvSpPr/>
              <p:nvPr/>
            </p:nvSpPr>
            <p:spPr>
              <a:xfrm>
                <a:off x="1331640" y="2528900"/>
                <a:ext cx="4032448" cy="4068452"/>
              </a:xfrm>
              <a:prstGeom prst="flowChartTerminator">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Rectangle 5"/>
              <p:cNvSpPr/>
              <p:nvPr/>
            </p:nvSpPr>
            <p:spPr>
              <a:xfrm>
                <a:off x="1403648" y="116632"/>
                <a:ext cx="5616624" cy="4824536"/>
              </a:xfrm>
              <a:prstGeom prst="rect">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27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Rounded Rectangle 6"/>
              <p:cNvSpPr/>
              <p:nvPr/>
            </p:nvSpPr>
            <p:spPr>
              <a:xfrm>
                <a:off x="2123728" y="260648"/>
                <a:ext cx="5832648" cy="6336704"/>
              </a:xfrm>
              <a:prstGeom prst="roundRect">
                <a:avLst/>
              </a:prstGeom>
              <a:gradFill flip="none" rotWithShape="1">
                <a:gsLst>
                  <a:gs pos="0">
                    <a:schemeClr val="accent2">
                      <a:lumMod val="60000"/>
                      <a:lumOff val="40000"/>
                    </a:schemeClr>
                  </a:gs>
                  <a:gs pos="50000">
                    <a:schemeClr val="bg1"/>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4" name="Rectangle 3"/>
            <p:cNvSpPr/>
            <p:nvPr/>
          </p:nvSpPr>
          <p:spPr>
            <a:xfrm>
              <a:off x="1763688" y="620688"/>
              <a:ext cx="5806618" cy="5544616"/>
            </a:xfrm>
            <a:prstGeom prst="rect">
              <a:avLst/>
            </a:prstGeom>
            <a:solidFill>
              <a:schemeClr val="bg1"/>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8" name="Rectangle 7"/>
          <p:cNvSpPr/>
          <p:nvPr/>
        </p:nvSpPr>
        <p:spPr>
          <a:xfrm>
            <a:off x="1403648" y="3009726"/>
            <a:ext cx="6030416" cy="923330"/>
          </a:xfrm>
          <a:prstGeom prst="rect">
            <a:avLst/>
          </a:prstGeom>
        </p:spPr>
        <p:txBody>
          <a:bodyPr wrap="square">
            <a:spAutoFit/>
          </a:bodyPr>
          <a:lstStyle/>
          <a:p>
            <a:pPr lvl="0" algn="ctr" fontAlgn="base">
              <a:spcBef>
                <a:spcPct val="0"/>
              </a:spcBef>
              <a:spcAft>
                <a:spcPct val="0"/>
              </a:spcAft>
            </a:pPr>
            <a:r>
              <a:rPr lang="ar-EG" sz="5400" b="1" dirty="0" smtClean="0">
                <a:latin typeface="Times New Roman" pitchFamily="18" charset="0"/>
                <a:ea typeface="Calibri" pitchFamily="34" charset="0"/>
                <a:cs typeface="Times New Roman" pitchFamily="18" charset="0"/>
              </a:rPr>
              <a:t>إيجابياً</a:t>
            </a:r>
            <a:endParaRPr lang="en-US" sz="6000" dirty="0">
              <a:latin typeface="Arial" pitchFamily="34" charset="0"/>
              <a:cs typeface="Arial" pitchFamily="34" charset="0"/>
            </a:endParaRPr>
          </a:p>
        </p:txBody>
      </p:sp>
      <p:sp>
        <p:nvSpPr>
          <p:cNvPr id="9" name="TextBox 8"/>
          <p:cNvSpPr txBox="1"/>
          <p:nvPr/>
        </p:nvSpPr>
        <p:spPr>
          <a:xfrm>
            <a:off x="1619672" y="995244"/>
            <a:ext cx="5832648" cy="1569660"/>
          </a:xfrm>
          <a:prstGeom prst="rect">
            <a:avLst/>
          </a:prstGeom>
          <a:noFill/>
        </p:spPr>
        <p:txBody>
          <a:bodyPr wrap="square" rtlCol="1">
            <a:spAutoFit/>
          </a:bodyPr>
          <a:lstStyle/>
          <a:p>
            <a:pPr algn="ctr"/>
            <a:r>
              <a:rPr lang="ar-EG" sz="4800" b="1" dirty="0">
                <a:solidFill>
                  <a:srgbClr val="0000FF"/>
                </a:solidFill>
              </a:rPr>
              <a:t>ط-هل كان التأثير في القراء إيجابيًّا أم سلبيًّا؟</a:t>
            </a:r>
            <a:endParaRPr lang="en-US" sz="4800" dirty="0">
              <a:solidFill>
                <a:srgbClr val="0000FF"/>
              </a:solidFill>
            </a:endParaRPr>
          </a:p>
        </p:txBody>
      </p:sp>
    </p:spTree>
    <p:extLst>
      <p:ext uri="{BB962C8B-B14F-4D97-AF65-F5344CB8AC3E}">
        <p14:creationId xmlns:p14="http://schemas.microsoft.com/office/powerpoint/2010/main" xmlns="" val="310578038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889 - pinball game shoot sound.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Pout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44" y="1268760"/>
            <a:ext cx="8106124" cy="4608512"/>
            <a:chOff x="928662" y="785794"/>
            <a:chExt cx="6929486" cy="3429024"/>
          </a:xfrm>
          <a:scene3d>
            <a:camera prst="orthographicFront">
              <a:rot lat="0" lon="0" rev="0"/>
            </a:camera>
            <a:lightRig rig="glow" dir="t">
              <a:rot lat="0" lon="0" rev="14100000"/>
            </a:lightRig>
          </a:scene3d>
        </p:grpSpPr>
        <p:sp>
          <p:nvSpPr>
            <p:cNvPr id="5" name="Oval 4"/>
            <p:cNvSpPr/>
            <p:nvPr/>
          </p:nvSpPr>
          <p:spPr bwMode="auto">
            <a:xfrm>
              <a:off x="1714480" y="785794"/>
              <a:ext cx="6143668" cy="2714644"/>
            </a:xfrm>
            <a:prstGeom prst="ellipse">
              <a:avLst/>
            </a:prstGeom>
            <a:gradFill flip="none" rotWithShape="1">
              <a:gsLst>
                <a:gs pos="0">
                  <a:srgbClr val="B800B8"/>
                </a:gs>
                <a:gs pos="50000">
                  <a:schemeClr val="bg1"/>
                </a:gs>
                <a:gs pos="100000">
                  <a:srgbClr val="990099">
                    <a:shade val="100000"/>
                    <a:satMod val="115000"/>
                  </a:srgbClr>
                </a:gs>
              </a:gsLst>
              <a:lin ang="5400000" scaled="1"/>
              <a:tileRect/>
            </a:gradFill>
            <a:ln w="38100" cap="flat" cmpd="sng" algn="ctr">
              <a:solidFill>
                <a:srgbClr val="FFCCFF"/>
              </a:solidFill>
              <a:prstDash val="solid"/>
              <a:round/>
              <a:headEnd type="none" w="med" len="med"/>
              <a:tailEnd type="none" w="med" len="med"/>
            </a:ln>
            <a:effectLst/>
            <a:sp3d prstMaterial="softEdge">
              <a:bevelT w="127000" prst="artDeco"/>
            </a:sp3d>
          </p:spPr>
          <p:style>
            <a:lnRef idx="0">
              <a:scrgbClr r="0" g="0" b="0"/>
            </a:lnRef>
            <a:fillRef idx="1003">
              <a:schemeClr val="lt1"/>
            </a:fillRef>
            <a:effectRef idx="0">
              <a:scrgbClr r="0" g="0" b="0"/>
            </a:effectRef>
            <a:fontRef idx="major"/>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charset="0"/>
                <a:cs typeface="Arial" charset="0"/>
              </a:endParaRPr>
            </a:p>
          </p:txBody>
        </p:sp>
        <p:sp>
          <p:nvSpPr>
            <p:cNvPr id="6" name="Moon 5"/>
            <p:cNvSpPr/>
            <p:nvPr/>
          </p:nvSpPr>
          <p:spPr bwMode="auto">
            <a:xfrm>
              <a:off x="928662" y="857232"/>
              <a:ext cx="2928958" cy="3357586"/>
            </a:xfrm>
            <a:prstGeom prst="moon">
              <a:avLst/>
            </a:prstGeom>
            <a:ln w="9525" cap="flat" cmpd="sng" algn="ctr">
              <a:noFill/>
              <a:prstDash val="solid"/>
              <a:round/>
              <a:headEnd type="none" w="med" len="med"/>
              <a:tailEnd type="none" w="med" len="med"/>
            </a:ln>
            <a:effectLst/>
            <a:sp3d prstMaterial="softEdge">
              <a:bevelT w="127000" prst="artDeco"/>
            </a:sp3d>
          </p:spPr>
          <p:style>
            <a:lnRef idx="0">
              <a:scrgbClr r="0" g="0" b="0"/>
            </a:lnRef>
            <a:fillRef idx="1003">
              <a:schemeClr val="lt1"/>
            </a:fillRef>
            <a:effectRef idx="0">
              <a:scrgbClr r="0" g="0" b="0"/>
            </a:effectRef>
            <a:fontRef idx="major"/>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charset="0"/>
                <a:cs typeface="Arial" charset="0"/>
              </a:endParaRPr>
            </a:p>
          </p:txBody>
        </p:sp>
        <p:sp>
          <p:nvSpPr>
            <p:cNvPr id="7" name="Plaque 6"/>
            <p:cNvSpPr/>
            <p:nvPr/>
          </p:nvSpPr>
          <p:spPr bwMode="auto">
            <a:xfrm>
              <a:off x="1500166" y="1428736"/>
              <a:ext cx="6143668" cy="2286016"/>
            </a:xfrm>
            <a:prstGeom prst="plaque">
              <a:avLst/>
            </a:prstGeom>
            <a:gradFill flip="none" rotWithShape="1">
              <a:gsLst>
                <a:gs pos="0">
                  <a:srgbClr val="FF0000">
                    <a:shade val="30000"/>
                    <a:satMod val="115000"/>
                  </a:srgbClr>
                </a:gs>
                <a:gs pos="50000">
                  <a:srgbClr val="FF0000">
                    <a:shade val="67500"/>
                    <a:satMod val="115000"/>
                  </a:srgbClr>
                </a:gs>
                <a:gs pos="100000">
                  <a:schemeClr val="bg1"/>
                </a:gs>
              </a:gsLst>
              <a:lin ang="5400000" scaled="1"/>
              <a:tileRect/>
            </a:gradFill>
            <a:ln w="57150" cap="flat" cmpd="sng" algn="ctr">
              <a:solidFill>
                <a:schemeClr val="bg1"/>
              </a:solidFill>
              <a:prstDash val="solid"/>
              <a:round/>
              <a:headEnd type="none" w="med" len="med"/>
              <a:tailEnd type="none" w="med" len="med"/>
            </a:ln>
            <a:effectLst/>
            <a:sp3d prstMaterial="softEdge">
              <a:bevelT w="127000" prst="artDeco"/>
            </a:sp3d>
          </p:spPr>
          <p:style>
            <a:lnRef idx="0">
              <a:scrgbClr r="0" g="0" b="0"/>
            </a:lnRef>
            <a:fillRef idx="1003">
              <a:schemeClr val="lt1"/>
            </a:fillRef>
            <a:effectRef idx="0">
              <a:scrgbClr r="0" g="0" b="0"/>
            </a:effectRef>
            <a:fontRef idx="major"/>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charset="0"/>
                <a:cs typeface="Arial" charset="0"/>
              </a:endParaRPr>
            </a:p>
          </p:txBody>
        </p:sp>
      </p:grpSp>
      <p:sp>
        <p:nvSpPr>
          <p:cNvPr id="8" name="TextBox 7"/>
          <p:cNvSpPr txBox="1"/>
          <p:nvPr/>
        </p:nvSpPr>
        <p:spPr>
          <a:xfrm>
            <a:off x="1643042" y="2460492"/>
            <a:ext cx="6143668" cy="2585323"/>
          </a:xfrm>
          <a:prstGeom prst="rect">
            <a:avLst/>
          </a:prstGeom>
          <a:noFill/>
        </p:spPr>
        <p:txBody>
          <a:bodyPr wrap="square" rtlCol="1">
            <a:spAutoFit/>
          </a:bodyPr>
          <a:lstStyle/>
          <a:p>
            <a:pPr lvl="0" algn="ct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اقرأ المقال التالي قراءة متانية، ثم أجب عن الأسئلة التي تليه:</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ctangle 1"/>
          <p:cNvSpPr/>
          <p:nvPr/>
        </p:nvSpPr>
        <p:spPr>
          <a:xfrm>
            <a:off x="5931121" y="3244334"/>
            <a:ext cx="184731" cy="707886"/>
          </a:xfrm>
          <a:prstGeom prst="rect">
            <a:avLst/>
          </a:prstGeom>
        </p:spPr>
        <p:txBody>
          <a:bodyPr wrap="none">
            <a:spAutoFit/>
          </a:bodyPr>
          <a:lstStyle/>
          <a:p>
            <a:endParaRPr lang="ar-EG" sz="4000" dirty="0"/>
          </a:p>
        </p:txBody>
      </p:sp>
    </p:spTree>
    <p:extLst>
      <p:ext uri="{BB962C8B-B14F-4D97-AF65-F5344CB8AC3E}">
        <p14:creationId xmlns:p14="http://schemas.microsoft.com/office/powerpoint/2010/main" xmlns="" val="1262704004"/>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1088 - spring boing.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1088 - spring 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1340768"/>
            <a:ext cx="8358246" cy="4357694"/>
            <a:chOff x="428596" y="2428868"/>
            <a:chExt cx="8358246" cy="4357694"/>
          </a:xfrm>
        </p:grpSpPr>
        <p:grpSp>
          <p:nvGrpSpPr>
            <p:cNvPr id="4" name="Group 12"/>
            <p:cNvGrpSpPr/>
            <p:nvPr/>
          </p:nvGrpSpPr>
          <p:grpSpPr>
            <a:xfrm rot="10800000">
              <a:off x="428596" y="2428868"/>
              <a:ext cx="8358246" cy="4357694"/>
              <a:chOff x="642910" y="2571744"/>
              <a:chExt cx="7744197" cy="3979455"/>
            </a:xfrm>
            <a:scene3d>
              <a:camera prst="orthographicFront">
                <a:rot lat="0" lon="0" rev="0"/>
              </a:camera>
              <a:lightRig rig="glow" dir="t">
                <a:rot lat="0" lon="0" rev="14100000"/>
              </a:lightRig>
            </a:scene3d>
          </p:grpSpPr>
          <p:sp>
            <p:nvSpPr>
              <p:cNvPr id="6" name="L-Shape 5"/>
              <p:cNvSpPr/>
              <p:nvPr/>
            </p:nvSpPr>
            <p:spPr>
              <a:xfrm>
                <a:off x="642910" y="2571744"/>
                <a:ext cx="4214842" cy="3929090"/>
              </a:xfrm>
              <a:prstGeom prst="corner">
                <a:avLst/>
              </a:prstGeom>
              <a:gradFill flip="none" rotWithShape="1">
                <a:gsLst>
                  <a:gs pos="0">
                    <a:srgbClr val="F22E00">
                      <a:shade val="30000"/>
                      <a:satMod val="115000"/>
                    </a:srgbClr>
                  </a:gs>
                  <a:gs pos="50000">
                    <a:srgbClr val="F22E00">
                      <a:shade val="67500"/>
                      <a:satMod val="115000"/>
                    </a:srgbClr>
                  </a:gs>
                  <a:gs pos="100000">
                    <a:srgbClr val="F22E00">
                      <a:shade val="100000"/>
                      <a:satMod val="115000"/>
                    </a:srgbClr>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Moon 6"/>
              <p:cNvSpPr/>
              <p:nvPr/>
            </p:nvSpPr>
            <p:spPr>
              <a:xfrm rot="15364254">
                <a:off x="3980445" y="3872274"/>
                <a:ext cx="2286016" cy="3071834"/>
              </a:xfrm>
              <a:prstGeom prst="moon">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Chord 7"/>
              <p:cNvSpPr/>
              <p:nvPr/>
            </p:nvSpPr>
            <p:spPr>
              <a:xfrm rot="17212822">
                <a:off x="5738706" y="3832253"/>
                <a:ext cx="2224968" cy="3071834"/>
              </a:xfrm>
              <a:prstGeom prst="chord">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Flowchart: Manual Input 8"/>
              <p:cNvSpPr/>
              <p:nvPr/>
            </p:nvSpPr>
            <p:spPr>
              <a:xfrm rot="10800000">
                <a:off x="857224" y="2786058"/>
                <a:ext cx="7500990" cy="3571900"/>
              </a:xfrm>
              <a:prstGeom prst="flowChartManualInput">
                <a:avLst/>
              </a:prstGeom>
              <a:solidFill>
                <a:srgbClr val="FFFF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Rectangle 2"/>
            <p:cNvSpPr>
              <a:spLocks noChangeArrowheads="1"/>
            </p:cNvSpPr>
            <p:nvPr/>
          </p:nvSpPr>
          <p:spPr bwMode="auto">
            <a:xfrm>
              <a:off x="1071538" y="4419391"/>
              <a:ext cx="70009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5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Rectangle 9"/>
          <p:cNvSpPr/>
          <p:nvPr/>
        </p:nvSpPr>
        <p:spPr>
          <a:xfrm>
            <a:off x="1009978" y="2294870"/>
            <a:ext cx="7008441" cy="2862322"/>
          </a:xfrm>
          <a:prstGeom prst="rect">
            <a:avLst/>
          </a:prstGeom>
        </p:spPr>
        <p:txBody>
          <a:bodyPr wrap="square">
            <a:spAutoFit/>
          </a:bodyPr>
          <a:lstStyle/>
          <a:p>
            <a:pPr algn="ctr"/>
            <a:r>
              <a:rPr lang="ar-EG" sz="6000" b="1" dirty="0" smtClean="0">
                <a:ln>
                  <a:solidFill>
                    <a:srgbClr val="FF0000"/>
                  </a:solidFill>
                </a:ln>
                <a:solidFill>
                  <a:srgbClr val="0000FF"/>
                </a:solidFill>
              </a:rPr>
              <a:t>ي-اكتب في المربع التالي خمسة أساليب عملية للتعبير عن حب الوطن:</a:t>
            </a:r>
            <a:endParaRPr lang="en-US" sz="6000" dirty="0">
              <a:ln>
                <a:solidFill>
                  <a:srgbClr val="FF0000"/>
                </a:solidFill>
              </a:ln>
              <a:solidFill>
                <a:srgbClr val="0000FF"/>
              </a:solidFill>
            </a:endParaRPr>
          </a:p>
        </p:txBody>
      </p:sp>
    </p:spTree>
    <p:extLst>
      <p:ext uri="{BB962C8B-B14F-4D97-AF65-F5344CB8AC3E}">
        <p14:creationId xmlns:p14="http://schemas.microsoft.com/office/powerpoint/2010/main" xmlns="" val="238128025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26 - غلق الويندوز.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
                                        <p:tgtEl>
                                          <p:spTgt spid="10"/>
                                        </p:tgtEl>
                                      </p:cBhvr>
                                    </p:animEffect>
                                    <p:anim calcmode="lin" valueType="num">
                                      <p:cBhvr>
                                        <p:cTn id="15" dur="200" fill="hold"/>
                                        <p:tgtEl>
                                          <p:spTgt spid="10"/>
                                        </p:tgtEl>
                                        <p:attrNameLst>
                                          <p:attrName>ppt_x</p:attrName>
                                        </p:attrNameLst>
                                      </p:cBhvr>
                                      <p:tavLst>
                                        <p:tav tm="0">
                                          <p:val>
                                            <p:strVal val="#ppt_x"/>
                                          </p:val>
                                        </p:tav>
                                        <p:tav tm="100000">
                                          <p:val>
                                            <p:strVal val="#ppt_x"/>
                                          </p:val>
                                        </p:tav>
                                      </p:tavLst>
                                    </p:anim>
                                    <p:anim calcmode="lin" valueType="num">
                                      <p:cBhvr>
                                        <p:cTn id="16" dur="200" fill="hold"/>
                                        <p:tgtEl>
                                          <p:spTgt spid="10"/>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820473" cy="6768752"/>
            <a:chOff x="323527" y="476672"/>
            <a:chExt cx="8424937" cy="6192688"/>
          </a:xfrm>
        </p:grpSpPr>
        <p:grpSp>
          <p:nvGrpSpPr>
            <p:cNvPr id="3" name="Group 2"/>
            <p:cNvGrpSpPr/>
            <p:nvPr/>
          </p:nvGrpSpPr>
          <p:grpSpPr>
            <a:xfrm>
              <a:off x="323527" y="476672"/>
              <a:ext cx="8424937" cy="6192688"/>
              <a:chOff x="323527" y="476672"/>
              <a:chExt cx="8424937" cy="6192688"/>
            </a:xfrm>
          </p:grpSpPr>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23527" y="5662761"/>
                <a:ext cx="714375" cy="790575"/>
              </a:xfrm>
              <a:prstGeom prst="rect">
                <a:avLst/>
              </a:prstGeom>
            </p:spPr>
          </p:pic>
        </p:grpSp>
        <p:pic>
          <p:nvPicPr>
            <p:cNvPr id="4" name="Picture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223448" y="6167586"/>
              <a:ext cx="381000" cy="285750"/>
            </a:xfrm>
            <a:prstGeom prst="rect">
              <a:avLst/>
            </a:prstGeom>
          </p:spPr>
        </p:pic>
      </p:grpSp>
      <p:sp>
        <p:nvSpPr>
          <p:cNvPr id="12" name="TextBox 11"/>
          <p:cNvSpPr txBox="1"/>
          <p:nvPr/>
        </p:nvSpPr>
        <p:spPr>
          <a:xfrm>
            <a:off x="7380312" y="1281534"/>
            <a:ext cx="976192" cy="923330"/>
          </a:xfrm>
          <a:prstGeom prst="rect">
            <a:avLst/>
          </a:prstGeom>
          <a:noFill/>
        </p:spPr>
        <p:txBody>
          <a:bodyPr wrap="square" rtlCol="1">
            <a:spAutoFit/>
          </a:bodyPr>
          <a:lstStyle/>
          <a:p>
            <a:pPr lvl="0"/>
            <a:r>
              <a:rPr lang="ar-EG" sz="5400" b="1" dirty="0" smtClean="0">
                <a:solidFill>
                  <a:srgbClr val="9900CC"/>
                </a:solidFill>
                <a:latin typeface="Times New Roman" pitchFamily="18" charset="0"/>
                <a:cs typeface="Times New Roman" pitchFamily="18" charset="0"/>
              </a:rPr>
              <a:t>1-</a:t>
            </a:r>
            <a:endParaRPr lang="en-US" sz="5400" b="1" dirty="0">
              <a:solidFill>
                <a:srgbClr val="9900CC"/>
              </a:solidFill>
              <a:latin typeface="Times New Roman" pitchFamily="18" charset="0"/>
              <a:cs typeface="Times New Roman" pitchFamily="18" charset="0"/>
            </a:endParaRPr>
          </a:p>
        </p:txBody>
      </p:sp>
      <p:sp>
        <p:nvSpPr>
          <p:cNvPr id="13" name="TextBox 12"/>
          <p:cNvSpPr txBox="1"/>
          <p:nvPr/>
        </p:nvSpPr>
        <p:spPr>
          <a:xfrm>
            <a:off x="971600" y="1412776"/>
            <a:ext cx="6542617" cy="707886"/>
          </a:xfrm>
          <a:prstGeom prst="rect">
            <a:avLst/>
          </a:prstGeom>
          <a:noFill/>
        </p:spPr>
        <p:txBody>
          <a:bodyPr wrap="square" rtlCol="1">
            <a:spAutoFit/>
          </a:bodyPr>
          <a:lstStyle/>
          <a:p>
            <a:pPr lvl="0"/>
            <a:r>
              <a:rPr lang="ar-SA" sz="4000" b="1" dirty="0"/>
              <a:t>اجتهاد الطالب في مذاكرته.</a:t>
            </a:r>
            <a:endParaRPr lang="en-US" sz="4000" dirty="0"/>
          </a:p>
        </p:txBody>
      </p:sp>
      <p:sp>
        <p:nvSpPr>
          <p:cNvPr id="14" name="TextBox 13"/>
          <p:cNvSpPr txBox="1"/>
          <p:nvPr/>
        </p:nvSpPr>
        <p:spPr>
          <a:xfrm>
            <a:off x="7380312" y="2937718"/>
            <a:ext cx="976192" cy="923330"/>
          </a:xfrm>
          <a:prstGeom prst="rect">
            <a:avLst/>
          </a:prstGeom>
          <a:noFill/>
        </p:spPr>
        <p:txBody>
          <a:bodyPr wrap="square" rtlCol="1">
            <a:spAutoFit/>
          </a:bodyPr>
          <a:lstStyle/>
          <a:p>
            <a:pPr lvl="0"/>
            <a:r>
              <a:rPr lang="ar-EG" sz="5400" b="1" dirty="0" smtClean="0">
                <a:solidFill>
                  <a:srgbClr val="9900CC"/>
                </a:solidFill>
                <a:latin typeface="Times New Roman" pitchFamily="18" charset="0"/>
                <a:cs typeface="Times New Roman" pitchFamily="18" charset="0"/>
              </a:rPr>
              <a:t>2-</a:t>
            </a:r>
            <a:endParaRPr lang="en-US" sz="5400" b="1" dirty="0">
              <a:solidFill>
                <a:srgbClr val="9900CC"/>
              </a:solidFill>
              <a:latin typeface="Times New Roman" pitchFamily="18" charset="0"/>
              <a:cs typeface="Times New Roman" pitchFamily="18" charset="0"/>
            </a:endParaRPr>
          </a:p>
        </p:txBody>
      </p:sp>
      <p:sp>
        <p:nvSpPr>
          <p:cNvPr id="15" name="TextBox 14"/>
          <p:cNvSpPr txBox="1"/>
          <p:nvPr/>
        </p:nvSpPr>
        <p:spPr>
          <a:xfrm>
            <a:off x="971600" y="3068960"/>
            <a:ext cx="6542617" cy="707886"/>
          </a:xfrm>
          <a:prstGeom prst="rect">
            <a:avLst/>
          </a:prstGeom>
          <a:noFill/>
        </p:spPr>
        <p:txBody>
          <a:bodyPr wrap="square" rtlCol="1">
            <a:spAutoFit/>
          </a:bodyPr>
          <a:lstStyle/>
          <a:p>
            <a:pPr lvl="0"/>
            <a:r>
              <a:rPr lang="ar-SA" sz="4000" b="1" dirty="0"/>
              <a:t>اتقان العامل عمله. </a:t>
            </a:r>
            <a:endParaRPr lang="en-US" sz="4000" dirty="0"/>
          </a:p>
        </p:txBody>
      </p:sp>
      <p:sp>
        <p:nvSpPr>
          <p:cNvPr id="16" name="TextBox 15"/>
          <p:cNvSpPr txBox="1"/>
          <p:nvPr/>
        </p:nvSpPr>
        <p:spPr>
          <a:xfrm>
            <a:off x="7380312" y="4377878"/>
            <a:ext cx="976192" cy="923330"/>
          </a:xfrm>
          <a:prstGeom prst="rect">
            <a:avLst/>
          </a:prstGeom>
          <a:noFill/>
        </p:spPr>
        <p:txBody>
          <a:bodyPr wrap="square" rtlCol="1">
            <a:spAutoFit/>
          </a:bodyPr>
          <a:lstStyle/>
          <a:p>
            <a:pPr lvl="0"/>
            <a:r>
              <a:rPr lang="ar-EG" sz="5400" b="1" dirty="0" smtClean="0">
                <a:solidFill>
                  <a:srgbClr val="9900CC"/>
                </a:solidFill>
                <a:latin typeface="Times New Roman" pitchFamily="18" charset="0"/>
                <a:cs typeface="Times New Roman" pitchFamily="18" charset="0"/>
              </a:rPr>
              <a:t>3-</a:t>
            </a:r>
            <a:endParaRPr lang="en-US" sz="5400" b="1" dirty="0">
              <a:solidFill>
                <a:srgbClr val="9900CC"/>
              </a:solidFill>
              <a:latin typeface="Times New Roman" pitchFamily="18" charset="0"/>
              <a:cs typeface="Times New Roman" pitchFamily="18" charset="0"/>
            </a:endParaRPr>
          </a:p>
        </p:txBody>
      </p:sp>
      <p:sp>
        <p:nvSpPr>
          <p:cNvPr id="17" name="TextBox 16"/>
          <p:cNvSpPr txBox="1"/>
          <p:nvPr/>
        </p:nvSpPr>
        <p:spPr>
          <a:xfrm>
            <a:off x="971600" y="4509120"/>
            <a:ext cx="6542617" cy="707886"/>
          </a:xfrm>
          <a:prstGeom prst="rect">
            <a:avLst/>
          </a:prstGeom>
          <a:noFill/>
        </p:spPr>
        <p:txBody>
          <a:bodyPr wrap="square" rtlCol="1">
            <a:spAutoFit/>
          </a:bodyPr>
          <a:lstStyle/>
          <a:p>
            <a:pPr lvl="0"/>
            <a:r>
              <a:rPr lang="ar-SA" sz="4000" b="1" dirty="0"/>
              <a:t>الحفاظ على ممتلكات الوطن.</a:t>
            </a:r>
            <a:endParaRPr lang="en-US" sz="4000" dirty="0"/>
          </a:p>
        </p:txBody>
      </p:sp>
    </p:spTree>
    <p:extLst>
      <p:ext uri="{BB962C8B-B14F-4D97-AF65-F5344CB8AC3E}">
        <p14:creationId xmlns:p14="http://schemas.microsoft.com/office/powerpoint/2010/main" xmlns="" val="2028385102"/>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47 - computer bleep.wav"/>
                                        </p:tgtEl>
                                      </p:cMediaNode>
                                    </p:audio>
                                  </p:subTnLst>
                                </p:cTn>
                              </p:par>
                              <p:par>
                                <p:cTn id="8" presetID="4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2"/>
                                        </p:tgtEl>
                                        <p:attrNameLst>
                                          <p:attrName>ppt_y</p:attrName>
                                        </p:attrNameLst>
                                      </p:cBhvr>
                                      <p:tavLst>
                                        <p:tav tm="0">
                                          <p:val>
                                            <p:strVal val="#ppt_y"/>
                                          </p:val>
                                        </p:tav>
                                        <p:tav tm="100000">
                                          <p:val>
                                            <p:strVal val="#ppt_y"/>
                                          </p:val>
                                        </p:tav>
                                      </p:tavLst>
                                    </p:anim>
                                    <p:anim calcmode="lin" valueType="num">
                                      <p:cBhvr>
                                        <p:cTn id="1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4" name="pufferbounc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448 - drum beat.wav"/>
                                        </p:tgtEl>
                                      </p:cMediaNode>
                                    </p:audio>
                                  </p:sub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4" name="pufferbounc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0448 - drum beat.wav"/>
                                        </p:tgtEl>
                                      </p:cMediaNode>
                                    </p:audio>
                                  </p:sub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6"/>
                                        </p:tgtEl>
                                        <p:attrNameLst>
                                          <p:attrName>ppt_y</p:attrName>
                                        </p:attrNameLst>
                                      </p:cBhvr>
                                      <p:tavLst>
                                        <p:tav tm="0">
                                          <p:val>
                                            <p:strVal val="#ppt_y"/>
                                          </p:val>
                                        </p:tav>
                                        <p:tav tm="100000">
                                          <p:val>
                                            <p:strVal val="#ppt_y"/>
                                          </p:val>
                                        </p:tav>
                                      </p:tavLst>
                                    </p:anim>
                                    <p:anim calcmode="lin" valueType="num">
                                      <p:cBhvr>
                                        <p:cTn id="4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4" name="pufferbounc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0448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4" grpId="0"/>
      <p:bldP spid="15" grpId="0" build="p"/>
      <p:bldP spid="16" grpId="0"/>
      <p:bldP spid="1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820473" cy="6768752"/>
            <a:chOff x="323527" y="476672"/>
            <a:chExt cx="8424937" cy="6192688"/>
          </a:xfrm>
        </p:grpSpPr>
        <p:grpSp>
          <p:nvGrpSpPr>
            <p:cNvPr id="3" name="Group 2"/>
            <p:cNvGrpSpPr/>
            <p:nvPr/>
          </p:nvGrpSpPr>
          <p:grpSpPr>
            <a:xfrm>
              <a:off x="323527" y="476672"/>
              <a:ext cx="8424937" cy="6192688"/>
              <a:chOff x="323527" y="476672"/>
              <a:chExt cx="8424937" cy="6192688"/>
            </a:xfrm>
          </p:grpSpPr>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3527" y="5662761"/>
                <a:ext cx="714375" cy="790575"/>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223448" y="6167586"/>
              <a:ext cx="381000" cy="285750"/>
            </a:xfrm>
            <a:prstGeom prst="rect">
              <a:avLst/>
            </a:prstGeom>
          </p:spPr>
        </p:pic>
      </p:grpSp>
      <p:sp>
        <p:nvSpPr>
          <p:cNvPr id="12" name="TextBox 11"/>
          <p:cNvSpPr txBox="1"/>
          <p:nvPr/>
        </p:nvSpPr>
        <p:spPr>
          <a:xfrm>
            <a:off x="7380312" y="1281534"/>
            <a:ext cx="976192" cy="923330"/>
          </a:xfrm>
          <a:prstGeom prst="rect">
            <a:avLst/>
          </a:prstGeom>
          <a:noFill/>
        </p:spPr>
        <p:txBody>
          <a:bodyPr wrap="square" rtlCol="1">
            <a:spAutoFit/>
          </a:bodyPr>
          <a:lstStyle/>
          <a:p>
            <a:pPr lvl="0"/>
            <a:r>
              <a:rPr lang="ar-EG" sz="5400" b="1" dirty="0" smtClean="0">
                <a:solidFill>
                  <a:srgbClr val="9900CC"/>
                </a:solidFill>
                <a:latin typeface="Times New Roman" pitchFamily="18" charset="0"/>
                <a:cs typeface="Times New Roman" pitchFamily="18" charset="0"/>
              </a:rPr>
              <a:t>4-</a:t>
            </a:r>
            <a:endParaRPr lang="en-US" sz="5400" b="1" dirty="0">
              <a:solidFill>
                <a:srgbClr val="9900CC"/>
              </a:solidFill>
              <a:latin typeface="Times New Roman" pitchFamily="18" charset="0"/>
              <a:cs typeface="Times New Roman" pitchFamily="18" charset="0"/>
            </a:endParaRPr>
          </a:p>
        </p:txBody>
      </p:sp>
      <p:sp>
        <p:nvSpPr>
          <p:cNvPr id="13" name="TextBox 12"/>
          <p:cNvSpPr txBox="1"/>
          <p:nvPr/>
        </p:nvSpPr>
        <p:spPr>
          <a:xfrm>
            <a:off x="971600" y="1412776"/>
            <a:ext cx="6542617" cy="707886"/>
          </a:xfrm>
          <a:prstGeom prst="rect">
            <a:avLst/>
          </a:prstGeom>
          <a:noFill/>
        </p:spPr>
        <p:txBody>
          <a:bodyPr wrap="square" rtlCol="1">
            <a:spAutoFit/>
          </a:bodyPr>
          <a:lstStyle/>
          <a:p>
            <a:pPr lvl="0"/>
            <a:r>
              <a:rPr lang="ar-SA" sz="4000" b="1" dirty="0"/>
              <a:t>احترام الأنظمة والقوانين.</a:t>
            </a:r>
            <a:endParaRPr lang="en-US" sz="4000" dirty="0"/>
          </a:p>
        </p:txBody>
      </p:sp>
      <p:sp>
        <p:nvSpPr>
          <p:cNvPr id="14" name="TextBox 13"/>
          <p:cNvSpPr txBox="1"/>
          <p:nvPr/>
        </p:nvSpPr>
        <p:spPr>
          <a:xfrm>
            <a:off x="7380312" y="2937718"/>
            <a:ext cx="976192" cy="923330"/>
          </a:xfrm>
          <a:prstGeom prst="rect">
            <a:avLst/>
          </a:prstGeom>
          <a:noFill/>
        </p:spPr>
        <p:txBody>
          <a:bodyPr wrap="square" rtlCol="1">
            <a:spAutoFit/>
          </a:bodyPr>
          <a:lstStyle/>
          <a:p>
            <a:pPr lvl="0"/>
            <a:r>
              <a:rPr lang="ar-EG" sz="5400" b="1" dirty="0" smtClean="0">
                <a:solidFill>
                  <a:srgbClr val="9900CC"/>
                </a:solidFill>
                <a:latin typeface="Times New Roman" pitchFamily="18" charset="0"/>
                <a:cs typeface="Times New Roman" pitchFamily="18" charset="0"/>
              </a:rPr>
              <a:t>5-</a:t>
            </a:r>
            <a:endParaRPr lang="en-US" sz="5400" b="1" dirty="0">
              <a:solidFill>
                <a:srgbClr val="9900CC"/>
              </a:solidFill>
              <a:latin typeface="Times New Roman" pitchFamily="18" charset="0"/>
              <a:cs typeface="Times New Roman" pitchFamily="18" charset="0"/>
            </a:endParaRPr>
          </a:p>
        </p:txBody>
      </p:sp>
      <p:sp>
        <p:nvSpPr>
          <p:cNvPr id="15" name="TextBox 14"/>
          <p:cNvSpPr txBox="1"/>
          <p:nvPr/>
        </p:nvSpPr>
        <p:spPr>
          <a:xfrm>
            <a:off x="1125727" y="2996952"/>
            <a:ext cx="6542617" cy="1323439"/>
          </a:xfrm>
          <a:prstGeom prst="rect">
            <a:avLst/>
          </a:prstGeom>
          <a:noFill/>
        </p:spPr>
        <p:txBody>
          <a:bodyPr wrap="square" rtlCol="1">
            <a:spAutoFit/>
          </a:bodyPr>
          <a:lstStyle/>
          <a:p>
            <a:pPr lvl="0" algn="ctr" rtl="0"/>
            <a:r>
              <a:rPr lang="ar-SA" sz="4000" b="1" dirty="0"/>
              <a:t>وبصفة عامة أن يكون المواطن جزءاً من حل المشكلة لا جزءاً من المشكلة.</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09049598"/>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448 - drum beat.wav"/>
                                        </p:tgtEl>
                                      </p:cMediaNode>
                                    </p:audio>
                                  </p:sub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pufferbounc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0448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4" grpId="0"/>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1412776"/>
            <a:ext cx="8179272" cy="4163310"/>
            <a:chOff x="1071538" y="1928802"/>
            <a:chExt cx="6643734" cy="1785950"/>
          </a:xfrm>
          <a:scene3d>
            <a:camera prst="orthographicFront">
              <a:rot lat="0" lon="0" rev="0"/>
            </a:camera>
            <a:lightRig rig="glow" dir="t">
              <a:rot lat="0" lon="0" rev="14100000"/>
            </a:lightRig>
          </a:scene3d>
        </p:grpSpPr>
        <p:sp>
          <p:nvSpPr>
            <p:cNvPr id="4" name="Oval 3"/>
            <p:cNvSpPr/>
            <p:nvPr/>
          </p:nvSpPr>
          <p:spPr>
            <a:xfrm>
              <a:off x="5929322" y="1928802"/>
              <a:ext cx="1785950" cy="785818"/>
            </a:xfrm>
            <a:prstGeom prst="ellipse">
              <a:avLst/>
            </a:prstGeom>
            <a:solidFill>
              <a:srgbClr val="FF0066"/>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Oval 4"/>
            <p:cNvSpPr/>
            <p:nvPr/>
          </p:nvSpPr>
          <p:spPr>
            <a:xfrm>
              <a:off x="2928926" y="1928802"/>
              <a:ext cx="1785950" cy="785818"/>
            </a:xfrm>
            <a:prstGeom prst="ellipse">
              <a:avLst/>
            </a:prstGeom>
            <a:solidFill>
              <a:srgbClr val="FFFF79"/>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p:cNvSpPr/>
            <p:nvPr/>
          </p:nvSpPr>
          <p:spPr>
            <a:xfrm>
              <a:off x="4500562" y="2928934"/>
              <a:ext cx="1785950" cy="785818"/>
            </a:xfrm>
            <a:prstGeom prst="ellipse">
              <a:avLst/>
            </a:prstGeom>
            <a:solidFill>
              <a:srgbClr val="66FF33"/>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Oval 6"/>
            <p:cNvSpPr/>
            <p:nvPr/>
          </p:nvSpPr>
          <p:spPr>
            <a:xfrm>
              <a:off x="1500166" y="2928934"/>
              <a:ext cx="1785950" cy="785818"/>
            </a:xfrm>
            <a:prstGeom prst="ellipse">
              <a:avLst/>
            </a:prstGeom>
            <a:solidFill>
              <a:srgbClr val="CC3300"/>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Double Wave 7"/>
            <p:cNvSpPr/>
            <p:nvPr/>
          </p:nvSpPr>
          <p:spPr>
            <a:xfrm>
              <a:off x="1071538" y="1929303"/>
              <a:ext cx="6643734" cy="1718066"/>
            </a:xfrm>
            <a:prstGeom prst="doubleWav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ctangle 1"/>
          <p:cNvSpPr/>
          <p:nvPr/>
        </p:nvSpPr>
        <p:spPr>
          <a:xfrm>
            <a:off x="1079885" y="2348880"/>
            <a:ext cx="7082666" cy="2123658"/>
          </a:xfrm>
          <a:prstGeom prst="rect">
            <a:avLst/>
          </a:prstGeom>
        </p:spPr>
        <p:txBody>
          <a:bodyPr wrap="square">
            <a:spAutoFit/>
          </a:bodyPr>
          <a:lstStyle/>
          <a:p>
            <a:pPr algn="ctr"/>
            <a:r>
              <a:rPr lang="ar-EG"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 اكتب </a:t>
            </a:r>
            <a:r>
              <a:rPr lang="ar-EG" sz="6600" b="1" dirty="0">
                <a:ln w="18415" cmpd="sng">
                  <a:solidFill>
                    <a:srgbClr val="FFFFFF"/>
                  </a:solidFill>
                  <a:prstDash val="solid"/>
                </a:ln>
                <a:solidFill>
                  <a:srgbClr val="FFFFFF"/>
                </a:solidFill>
                <a:effectLst>
                  <a:outerShdw blurRad="63500" dir="3600000" algn="tl" rotWithShape="0">
                    <a:srgbClr val="000000">
                      <a:alpha val="70000"/>
                    </a:srgbClr>
                  </a:outerShdw>
                </a:effectLst>
              </a:rPr>
              <a:t>فيما يلي تقويمك للنص السابق من حيث:</a:t>
            </a:r>
            <a:endParaRPr 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383875590"/>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331640" y="707212"/>
            <a:ext cx="7320306" cy="1569660"/>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صحة </a:t>
            </a:r>
            <a:r>
              <a:rPr lang="ar-EG" sz="4800" b="1" dirty="0" smtClean="0">
                <a:solidFill>
                  <a:srgbClr val="0000FF"/>
                </a:solidFill>
              </a:rPr>
              <a:t>المفردات </a:t>
            </a:r>
            <a:r>
              <a:rPr lang="ar-EG" sz="4800" b="1" dirty="0">
                <a:solidFill>
                  <a:srgbClr val="0000FF"/>
                </a:solidFill>
              </a:rPr>
              <a:t>والتراكيب التي استخدمها لغويًّا ونحويًّا وإملائيًّا: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52936"/>
            <a:ext cx="6552728" cy="2308324"/>
          </a:xfrm>
          <a:prstGeom prst="rect">
            <a:avLst/>
          </a:prstGeom>
          <a:noFill/>
        </p:spPr>
        <p:txBody>
          <a:bodyPr wrap="square" rtlCol="1">
            <a:spAutoFit/>
          </a:bodyPr>
          <a:lstStyle/>
          <a:p>
            <a:pPr algn="ctr"/>
            <a:r>
              <a:rPr lang="ar-SA" sz="4800" b="1" dirty="0"/>
              <a:t>المفردات واضحة سهلة مضبوطة نحوياً وصحيحة إملائياً.</a:t>
            </a:r>
            <a:endParaRPr lang="en-US" sz="4800" dirty="0"/>
          </a:p>
        </p:txBody>
      </p:sp>
    </p:spTree>
    <p:extLst>
      <p:ext uri="{BB962C8B-B14F-4D97-AF65-F5344CB8AC3E}">
        <p14:creationId xmlns:p14="http://schemas.microsoft.com/office/powerpoint/2010/main" xmlns="" val="4020336783"/>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996 - science fiction gun.wav"/>
                                        </p:tgtEl>
                                      </p:cMediaNode>
                                    </p:audio>
                                  </p:subTnLst>
                                </p:cTn>
                              </p:par>
                              <p:par>
                                <p:cTn id="8" presetID="39" presetClass="entr" presetSubtype="0" ac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1"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2"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0370 - صوت سؤال الويندوز.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ppt_x"/>
                                          </p:val>
                                        </p:tav>
                                        <p:tav tm="100000">
                                          <p:val>
                                            <p:strVal val="#ppt_x"/>
                                          </p:val>
                                        </p:tav>
                                      </p:tavLst>
                                    </p:anim>
                                    <p:anim calcmode="lin" valueType="num">
                                      <p:cBhvr additive="base">
                                        <p:cTn id="19"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500166" y="836712"/>
            <a:ext cx="6786610" cy="1569660"/>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الأسلوب الذي استخدمه الكاتب: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52936"/>
            <a:ext cx="6552728" cy="1569660"/>
          </a:xfrm>
          <a:prstGeom prst="rect">
            <a:avLst/>
          </a:prstGeom>
          <a:noFill/>
        </p:spPr>
        <p:txBody>
          <a:bodyPr wrap="square" rtlCol="1">
            <a:spAutoFit/>
          </a:bodyPr>
          <a:lstStyle/>
          <a:p>
            <a:pPr algn="ctr"/>
            <a:r>
              <a:rPr lang="ar-SA" sz="4800" b="1" dirty="0"/>
              <a:t>سهل واضح موضوعي في الطرح.</a:t>
            </a:r>
            <a:endParaRPr lang="en-US" sz="4800" dirty="0"/>
          </a:p>
        </p:txBody>
      </p:sp>
    </p:spTree>
    <p:extLst>
      <p:ext uri="{BB962C8B-B14F-4D97-AF65-F5344CB8AC3E}">
        <p14:creationId xmlns:p14="http://schemas.microsoft.com/office/powerpoint/2010/main" xmlns="" val="170721461"/>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70 - صوت سؤال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500166" y="836712"/>
            <a:ext cx="6786610" cy="830997"/>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كيف عبر عن عاطفته: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52936"/>
            <a:ext cx="6552728" cy="1569660"/>
          </a:xfrm>
          <a:prstGeom prst="rect">
            <a:avLst/>
          </a:prstGeom>
          <a:noFill/>
        </p:spPr>
        <p:txBody>
          <a:bodyPr wrap="square" rtlCol="1">
            <a:spAutoFit/>
          </a:bodyPr>
          <a:lstStyle/>
          <a:p>
            <a:pPr algn="ctr"/>
            <a:r>
              <a:rPr lang="ar-SA" sz="4800" b="1" dirty="0"/>
              <a:t>استخدم ضمير المتكلم نتفق ومشاعرنا – يمكننا.... الخ. </a:t>
            </a:r>
            <a:endParaRPr lang="en-US" sz="4800" dirty="0"/>
          </a:p>
        </p:txBody>
      </p:sp>
    </p:spTree>
    <p:extLst>
      <p:ext uri="{BB962C8B-B14F-4D97-AF65-F5344CB8AC3E}">
        <p14:creationId xmlns:p14="http://schemas.microsoft.com/office/powerpoint/2010/main" xmlns="" val="1728149651"/>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70 - صوت سؤال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500166" y="836712"/>
            <a:ext cx="6786610" cy="1569660"/>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مدى </a:t>
            </a:r>
            <a:r>
              <a:rPr lang="ar-EG" sz="4800" b="1" dirty="0" smtClean="0">
                <a:solidFill>
                  <a:srgbClr val="0000FF"/>
                </a:solidFill>
              </a:rPr>
              <a:t>ترابط </a:t>
            </a:r>
            <a:r>
              <a:rPr lang="ar-EG" sz="4800" b="1" dirty="0">
                <a:solidFill>
                  <a:srgbClr val="0000FF"/>
                </a:solidFill>
              </a:rPr>
              <a:t>الأفكار وانسجامها: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52936"/>
            <a:ext cx="6552728" cy="830997"/>
          </a:xfrm>
          <a:prstGeom prst="rect">
            <a:avLst/>
          </a:prstGeom>
          <a:noFill/>
        </p:spPr>
        <p:txBody>
          <a:bodyPr wrap="square" rtlCol="1">
            <a:spAutoFit/>
          </a:bodyPr>
          <a:lstStyle/>
          <a:p>
            <a:pPr algn="ctr"/>
            <a:r>
              <a:rPr lang="ar-SA" sz="4800" b="1" dirty="0"/>
              <a:t>مترابطة مرتبة منسجمة.</a:t>
            </a:r>
            <a:endParaRPr lang="en-US" sz="4800" dirty="0"/>
          </a:p>
        </p:txBody>
      </p:sp>
    </p:spTree>
    <p:extLst>
      <p:ext uri="{BB962C8B-B14F-4D97-AF65-F5344CB8AC3E}">
        <p14:creationId xmlns:p14="http://schemas.microsoft.com/office/powerpoint/2010/main" xmlns="" val="2747450744"/>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70 - صوت سؤال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500166" y="836712"/>
            <a:ext cx="6786610" cy="830997"/>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مدى اقتناعك بأفكاره: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52936"/>
            <a:ext cx="6552728" cy="830997"/>
          </a:xfrm>
          <a:prstGeom prst="rect">
            <a:avLst/>
          </a:prstGeom>
          <a:noFill/>
        </p:spPr>
        <p:txBody>
          <a:bodyPr wrap="square" rtlCol="1">
            <a:spAutoFit/>
          </a:bodyPr>
          <a:lstStyle/>
          <a:p>
            <a:pPr algn="ctr"/>
            <a:r>
              <a:rPr lang="ar-SA" sz="4800" b="1" dirty="0"/>
              <a:t>اقتنع بها تماماً.</a:t>
            </a:r>
            <a:endParaRPr lang="en-US" sz="4800" dirty="0"/>
          </a:p>
        </p:txBody>
      </p:sp>
    </p:spTree>
    <p:extLst>
      <p:ext uri="{BB962C8B-B14F-4D97-AF65-F5344CB8AC3E}">
        <p14:creationId xmlns:p14="http://schemas.microsoft.com/office/powerpoint/2010/main" xmlns="" val="3628377424"/>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70 - صوت سؤال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142852"/>
            <a:ext cx="8858280" cy="6643710"/>
            <a:chOff x="1142976" y="142852"/>
            <a:chExt cx="8001024" cy="6643710"/>
          </a:xfrm>
        </p:grpSpPr>
        <p:sp>
          <p:nvSpPr>
            <p:cNvPr id="3" name="Flowchart: Terminator 2"/>
            <p:cNvSpPr/>
            <p:nvPr/>
          </p:nvSpPr>
          <p:spPr>
            <a:xfrm rot="5400000">
              <a:off x="964393" y="321435"/>
              <a:ext cx="6643710" cy="6286544"/>
            </a:xfrm>
            <a:prstGeom prst="flowChartTerminator">
              <a:avLst/>
            </a:prstGeom>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1785918" y="357166"/>
              <a:ext cx="7358082" cy="6143668"/>
            </a:xfrm>
            <a:prstGeom prst="roundRect">
              <a:avLst/>
            </a:prstGeom>
            <a:gradFill flip="none" rotWithShape="1">
              <a:gsLst>
                <a:gs pos="0">
                  <a:srgbClr val="800000">
                    <a:tint val="66000"/>
                    <a:satMod val="160000"/>
                  </a:srgbClr>
                </a:gs>
                <a:gs pos="50000">
                  <a:schemeClr val="bg1"/>
                </a:gs>
                <a:gs pos="100000">
                  <a:srgbClr val="FF0066"/>
                </a:gs>
              </a:gsLst>
              <a:lin ang="27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500166" y="836712"/>
            <a:ext cx="6786610" cy="1569660"/>
          </a:xfrm>
          <a:prstGeom prst="rect">
            <a:avLst/>
          </a:prstGeom>
          <a:noFill/>
        </p:spPr>
        <p:txBody>
          <a:bodyPr wrap="square" rtlCol="1">
            <a:spAutoFit/>
          </a:bodyPr>
          <a:lstStyle/>
          <a:p>
            <a:pPr marL="685800" lvl="0" indent="-685800" algn="ctr">
              <a:buFont typeface="Arial" pitchFamily="34" charset="0"/>
              <a:buChar char="•"/>
            </a:pPr>
            <a:r>
              <a:rPr lang="ar-EG" sz="4800" b="1" dirty="0">
                <a:solidFill>
                  <a:srgbClr val="0000FF"/>
                </a:solidFill>
              </a:rPr>
              <a:t>سبب اقتناعك أو عدم اقتناعك بأفكاره: </a:t>
            </a:r>
            <a:endParaRPr lang="en-US" sz="4800" b="1" dirty="0">
              <a:solidFill>
                <a:srgbClr val="0000FF"/>
              </a:solidFill>
              <a:latin typeface="Times New Roman" pitchFamily="18" charset="0"/>
              <a:cs typeface="Times New Roman" pitchFamily="18" charset="0"/>
            </a:endParaRPr>
          </a:p>
        </p:txBody>
      </p:sp>
      <p:sp>
        <p:nvSpPr>
          <p:cNvPr id="6" name="TextBox 5"/>
          <p:cNvSpPr txBox="1"/>
          <p:nvPr/>
        </p:nvSpPr>
        <p:spPr>
          <a:xfrm>
            <a:off x="1763688" y="2835188"/>
            <a:ext cx="6552728" cy="2308324"/>
          </a:xfrm>
          <a:prstGeom prst="rect">
            <a:avLst/>
          </a:prstGeom>
          <a:noFill/>
        </p:spPr>
        <p:txBody>
          <a:bodyPr wrap="square" rtlCol="1">
            <a:spAutoFit/>
          </a:bodyPr>
          <a:lstStyle/>
          <a:p>
            <a:pPr algn="ctr"/>
            <a:r>
              <a:rPr lang="ar-SA" sz="4800" b="1" dirty="0"/>
              <a:t>تكلم الكاتب عن ثواب وأمور متعارف عليها ومتفق عليها فلا سبيل لإنكارها.</a:t>
            </a:r>
            <a:endParaRPr lang="en-US" sz="4800" dirty="0"/>
          </a:p>
        </p:txBody>
      </p:sp>
    </p:spTree>
    <p:extLst>
      <p:ext uri="{BB962C8B-B14F-4D97-AF65-F5344CB8AC3E}">
        <p14:creationId xmlns:p14="http://schemas.microsoft.com/office/powerpoint/2010/main" xmlns="" val="1933809638"/>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70 - صوت سؤال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41 - metal cla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275856" y="432048"/>
            <a:ext cx="5582424" cy="2204864"/>
            <a:chOff x="2071670" y="214290"/>
            <a:chExt cx="6572296" cy="1500198"/>
          </a:xfrm>
          <a:effectLst/>
        </p:grpSpPr>
        <p:sp>
          <p:nvSpPr>
            <p:cNvPr id="5" name="Flowchart: Document 4"/>
            <p:cNvSpPr/>
            <p:nvPr/>
          </p:nvSpPr>
          <p:spPr>
            <a:xfrm>
              <a:off x="2071670" y="214290"/>
              <a:ext cx="6572296" cy="1500198"/>
            </a:xfrm>
            <a:prstGeom prst="flowChartDocument">
              <a:avLst/>
            </a:prstGeom>
            <a:gradFill flip="none" rotWithShape="1">
              <a:gsLst>
                <a:gs pos="0">
                  <a:srgbClr val="CC00FF"/>
                </a:gs>
                <a:gs pos="50000">
                  <a:schemeClr val="bg1"/>
                </a:gs>
                <a:gs pos="100000">
                  <a:schemeClr val="bg1">
                    <a:lumMod val="75000"/>
                  </a:schemeClr>
                </a:gs>
              </a:gsLst>
              <a:lin ang="162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ln w="18415" cmpd="sng">
                  <a:solidFill>
                    <a:srgbClr val="FF0000"/>
                  </a:solidFill>
                  <a:prstDash val="solid"/>
                </a:ln>
                <a:solidFill>
                  <a:schemeClr val="tx1"/>
                </a:solidFill>
                <a:effectLst>
                  <a:outerShdw blurRad="63500" dir="3600000" algn="tl" rotWithShape="0">
                    <a:srgbClr val="000000">
                      <a:alpha val="70000"/>
                    </a:srgbClr>
                  </a:outerShdw>
                </a:effectLst>
              </a:endParaRPr>
            </a:p>
          </p:txBody>
        </p:sp>
        <p:grpSp>
          <p:nvGrpSpPr>
            <p:cNvPr id="6" name="Group 8"/>
            <p:cNvGrpSpPr/>
            <p:nvPr/>
          </p:nvGrpSpPr>
          <p:grpSpPr>
            <a:xfrm>
              <a:off x="2357422" y="428604"/>
              <a:ext cx="6072230" cy="1285884"/>
              <a:chOff x="2357422" y="428604"/>
              <a:chExt cx="6072230" cy="1285884"/>
            </a:xfrm>
          </p:grpSpPr>
          <p:sp>
            <p:nvSpPr>
              <p:cNvPr id="7" name="Plaque 3"/>
              <p:cNvSpPr/>
              <p:nvPr/>
            </p:nvSpPr>
            <p:spPr>
              <a:xfrm>
                <a:off x="2357422" y="428604"/>
                <a:ext cx="6072230" cy="1285884"/>
              </a:xfrm>
              <a:prstGeom prst="plaque">
                <a:avLst/>
              </a:prstGeom>
              <a:gradFill>
                <a:gsLst>
                  <a:gs pos="0">
                    <a:srgbClr val="FF5050"/>
                  </a:gs>
                  <a:gs pos="50000">
                    <a:schemeClr val="bg1"/>
                  </a:gs>
                  <a:gs pos="100000">
                    <a:schemeClr val="bg1">
                      <a:lumMod val="95000"/>
                    </a:schemeClr>
                  </a:gs>
                </a:gsLst>
                <a:lin ang="5400000" scaled="1"/>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ln w="18415" cmpd="sng">
                    <a:solidFill>
                      <a:srgbClr val="FF0000"/>
                    </a:solidFill>
                    <a:prstDash val="solid"/>
                  </a:ln>
                  <a:solidFill>
                    <a:schemeClr val="tx1"/>
                  </a:solidFill>
                  <a:effectLst>
                    <a:outerShdw blurRad="63500" dir="3600000" algn="tl" rotWithShape="0">
                      <a:srgbClr val="000000">
                        <a:alpha val="70000"/>
                      </a:srgbClr>
                    </a:outerShdw>
                  </a:effectLst>
                </a:endParaRPr>
              </a:p>
            </p:txBody>
          </p:sp>
          <p:sp>
            <p:nvSpPr>
              <p:cNvPr id="8" name="Rectangle 1"/>
              <p:cNvSpPr>
                <a:spLocks noChangeArrowheads="1"/>
              </p:cNvSpPr>
              <p:nvPr/>
            </p:nvSpPr>
            <p:spPr bwMode="auto">
              <a:xfrm>
                <a:off x="2428968" y="672347"/>
                <a:ext cx="5746605" cy="753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6600" b="1" dirty="0" smtClean="0">
                    <a:ln>
                      <a:solidFill>
                        <a:srgbClr val="FF0000"/>
                      </a:solidFill>
                    </a:ln>
                  </a:rPr>
                  <a:t>الوطن والمواطن</a:t>
                </a:r>
                <a:endParaRPr lang="en-US" sz="6600" dirty="0">
                  <a:ln>
                    <a:solidFill>
                      <a:srgbClr val="FF0000"/>
                    </a:solidFill>
                  </a:ln>
                </a:endParaRPr>
              </a:p>
            </p:txBody>
          </p:sp>
        </p:grpSp>
      </p:grpSp>
      <p:sp>
        <p:nvSpPr>
          <p:cNvPr id="9" name="Pentagon 8"/>
          <p:cNvSpPr/>
          <p:nvPr/>
        </p:nvSpPr>
        <p:spPr>
          <a:xfrm flipH="1">
            <a:off x="395536" y="4581128"/>
            <a:ext cx="7286676" cy="2000264"/>
          </a:xfrm>
          <a:prstGeom prst="homePlate">
            <a:avLst/>
          </a:prstGeom>
          <a:gradFill>
            <a:gsLst>
              <a:gs pos="0">
                <a:schemeClr val="accent5">
                  <a:lumMod val="40000"/>
                  <a:lumOff val="60000"/>
                </a:schemeClr>
              </a:gs>
              <a:gs pos="50000">
                <a:schemeClr val="bg1"/>
              </a:gs>
              <a:gs pos="100000">
                <a:schemeClr val="accent2">
                  <a:lumMod val="40000"/>
                  <a:lumOff val="60000"/>
                </a:schemeClr>
              </a:gs>
            </a:gsLst>
            <a:lin ang="13500000" scaled="1"/>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000066"/>
                </a:solidFill>
              </a:ln>
              <a:solidFill>
                <a:srgbClr val="0000FF"/>
              </a:solidFill>
            </a:endParaRPr>
          </a:p>
        </p:txBody>
      </p:sp>
      <p:sp>
        <p:nvSpPr>
          <p:cNvPr id="10" name="TextBox 9"/>
          <p:cNvSpPr txBox="1"/>
          <p:nvPr/>
        </p:nvSpPr>
        <p:spPr>
          <a:xfrm>
            <a:off x="1324230" y="4938318"/>
            <a:ext cx="6143668" cy="1323439"/>
          </a:xfrm>
          <a:prstGeom prst="rect">
            <a:avLst/>
          </a:prstGeom>
          <a:noFill/>
        </p:spPr>
        <p:txBody>
          <a:bodyPr wrap="square" rtlCol="1">
            <a:spAutoFit/>
          </a:bodyPr>
          <a:lstStyle/>
          <a:p>
            <a:pPr algn="ctr"/>
            <a:r>
              <a:rPr lang="ar-EG" sz="8000" b="1" dirty="0" smtClean="0">
                <a:ln>
                  <a:solidFill>
                    <a:srgbClr val="000066"/>
                  </a:solidFill>
                </a:ln>
                <a:solidFill>
                  <a:srgbClr val="0000FF"/>
                </a:solidFill>
              </a:rPr>
              <a:t>يوسف القبلان</a:t>
            </a:r>
            <a:endParaRPr lang="en-US" sz="8000" dirty="0">
              <a:ln>
                <a:solidFill>
                  <a:srgbClr val="000066"/>
                </a:solidFill>
              </a:ln>
              <a:solidFill>
                <a:srgbClr val="0000FF"/>
              </a:solidFill>
            </a:endParaRPr>
          </a:p>
        </p:txBody>
      </p:sp>
    </p:spTree>
    <p:extLst>
      <p:ext uri="{BB962C8B-B14F-4D97-AF65-F5344CB8AC3E}">
        <p14:creationId xmlns:p14="http://schemas.microsoft.com/office/powerpoint/2010/main" xmlns="" val="2260876643"/>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2" decel="100000"/>
                                        <p:tgtEl>
                                          <p:spTgt spid="4"/>
                                        </p:tgtEl>
                                      </p:cBhvr>
                                    </p:animEffect>
                                    <p:animScale>
                                      <p:cBhvr>
                                        <p:cTn id="8" dur="192" decel="100000"/>
                                        <p:tgtEl>
                                          <p:spTgt spid="4"/>
                                        </p:tgtEl>
                                      </p:cBhvr>
                                      <p:from x="10000" y="10000"/>
                                      <p:to x="200000" y="450000"/>
                                    </p:animScale>
                                    <p:animScale>
                                      <p:cBhvr>
                                        <p:cTn id="9" dur="308" accel="100000" fill="hold">
                                          <p:stCondLst>
                                            <p:cond delay="192"/>
                                          </p:stCondLst>
                                        </p:cTn>
                                        <p:tgtEl>
                                          <p:spTgt spid="4"/>
                                        </p:tgtEl>
                                      </p:cBhvr>
                                      <p:from x="200000" y="450000"/>
                                      <p:to x="100000" y="100000"/>
                                    </p:animScale>
                                    <p:set>
                                      <p:cBhvr>
                                        <p:cTn id="10" dur="192" fill="hold"/>
                                        <p:tgtEl>
                                          <p:spTgt spid="4"/>
                                        </p:tgtEl>
                                        <p:attrNameLst>
                                          <p:attrName>ppt_x</p:attrName>
                                        </p:attrNameLst>
                                      </p:cBhvr>
                                      <p:to>
                                        <p:strVal val="(0.5)"/>
                                      </p:to>
                                    </p:set>
                                    <p:anim from="(0.5)" to="(#ppt_x)" calcmode="lin" valueType="num">
                                      <p:cBhvr>
                                        <p:cTn id="11" dur="308" accel="100000" fill="hold">
                                          <p:stCondLst>
                                            <p:cond delay="192"/>
                                          </p:stCondLst>
                                        </p:cTn>
                                        <p:tgtEl>
                                          <p:spTgt spid="4"/>
                                        </p:tgtEl>
                                        <p:attrNameLst>
                                          <p:attrName>ppt_x</p:attrName>
                                        </p:attrNameLst>
                                      </p:cBhvr>
                                    </p:anim>
                                    <p:set>
                                      <p:cBhvr>
                                        <p:cTn id="12" dur="192" fill="hold"/>
                                        <p:tgtEl>
                                          <p:spTgt spid="4"/>
                                        </p:tgtEl>
                                        <p:attrNameLst>
                                          <p:attrName>ppt_y</p:attrName>
                                        </p:attrNameLst>
                                      </p:cBhvr>
                                      <p:to>
                                        <p:strVal val="(#ppt_y+0.4)"/>
                                      </p:to>
                                    </p:set>
                                    <p:anim from="(#ppt_y+0.4)" to="(#ppt_y)" calcmode="lin" valueType="num">
                                      <p:cBhvr>
                                        <p:cTn id="13" dur="308" accel="100000" fill="hold">
                                          <p:stCondLst>
                                            <p:cond delay="192"/>
                                          </p:stCondLst>
                                        </p:cTn>
                                        <p:tgtEl>
                                          <p:spTgt spid="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1296 - whik sound.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980728"/>
            <a:ext cx="7992888" cy="4752528"/>
            <a:chOff x="827584" y="1275407"/>
            <a:chExt cx="7211483" cy="4313833"/>
          </a:xfrm>
        </p:grpSpPr>
        <p:grpSp>
          <p:nvGrpSpPr>
            <p:cNvPr id="4" name="Group 3"/>
            <p:cNvGrpSpPr/>
            <p:nvPr/>
          </p:nvGrpSpPr>
          <p:grpSpPr>
            <a:xfrm>
              <a:off x="827584" y="1275407"/>
              <a:ext cx="7211483" cy="4313833"/>
              <a:chOff x="827584" y="1275407"/>
              <a:chExt cx="7211483" cy="4313833"/>
            </a:xfrm>
          </p:grpSpPr>
          <p:grpSp>
            <p:nvGrpSpPr>
              <p:cNvPr id="6" name="Group 5"/>
              <p:cNvGrpSpPr/>
              <p:nvPr/>
            </p:nvGrpSpPr>
            <p:grpSpPr>
              <a:xfrm>
                <a:off x="827584" y="1340768"/>
                <a:ext cx="7200800" cy="4248472"/>
                <a:chOff x="827584" y="1340768"/>
                <a:chExt cx="7200800" cy="4248472"/>
              </a:xfrm>
              <a:scene3d>
                <a:camera prst="orthographicFront">
                  <a:rot lat="0" lon="0" rev="0"/>
                </a:camera>
                <a:lightRig rig="glow" dir="t">
                  <a:rot lat="0" lon="0" rev="14100000"/>
                </a:lightRig>
              </a:scene3d>
            </p:grpSpPr>
            <p:sp>
              <p:nvSpPr>
                <p:cNvPr id="9" name="Snip and Round Single Corner Rectangle 8"/>
                <p:cNvSpPr/>
                <p:nvPr/>
              </p:nvSpPr>
              <p:spPr>
                <a:xfrm>
                  <a:off x="827584" y="1340768"/>
                  <a:ext cx="7200800" cy="4248472"/>
                </a:xfrm>
                <a:prstGeom prst="snipRoundRect">
                  <a:avLst>
                    <a:gd name="adj1" fmla="val 25508"/>
                    <a:gd name="adj2" fmla="val 16667"/>
                  </a:avLst>
                </a:prstGeom>
                <a:solidFill>
                  <a:schemeClr val="accent4">
                    <a:lumMod val="40000"/>
                    <a:lumOff val="60000"/>
                  </a:schemeClr>
                </a:solidFill>
                <a:ln>
                  <a:solidFill>
                    <a:schemeClr val="accent4">
                      <a:lumMod val="60000"/>
                      <a:lumOff val="4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chemeClr val="tx1"/>
                      </a:solidFill>
                    </a:ln>
                    <a:solidFill>
                      <a:srgbClr val="FF0000"/>
                    </a:solidFill>
                    <a:latin typeface="Times New Roman" pitchFamily="18" charset="0"/>
                  </a:endParaRPr>
                </a:p>
              </p:txBody>
            </p:sp>
            <p:sp>
              <p:nvSpPr>
                <p:cNvPr id="10" name="Round Single Corner Rectangle 9"/>
                <p:cNvSpPr/>
                <p:nvPr/>
              </p:nvSpPr>
              <p:spPr>
                <a:xfrm>
                  <a:off x="1259632" y="1628800"/>
                  <a:ext cx="6408712" cy="3744416"/>
                </a:xfrm>
                <a:prstGeom prst="round1Rect">
                  <a:avLst/>
                </a:prstGeom>
                <a:gradFill flip="none" rotWithShape="1">
                  <a:gsLst>
                    <a:gs pos="0">
                      <a:schemeClr val="bg1">
                        <a:lumMod val="85000"/>
                      </a:schemeClr>
                    </a:gs>
                    <a:gs pos="50000">
                      <a:schemeClr val="bg1"/>
                    </a:gs>
                    <a:gs pos="100000">
                      <a:schemeClr val="bg1"/>
                    </a:gs>
                  </a:gsLst>
                  <a:lin ang="16200000" scaled="1"/>
                  <a:tileRect/>
                </a:gradFill>
                <a:ln>
                  <a:solidFill>
                    <a:schemeClr val="accent4">
                      <a:lumMod val="60000"/>
                      <a:lumOff val="4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chemeClr val="tx1"/>
                      </a:solidFill>
                    </a:ln>
                    <a:solidFill>
                      <a:srgbClr val="FF0000"/>
                    </a:solidFill>
                    <a:latin typeface="Times New Roman" pitchFamily="18"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08304" y="4077072"/>
                <a:ext cx="730763" cy="13430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15616" y="1275407"/>
                <a:ext cx="1762125" cy="59055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22489" y="1471490"/>
              <a:ext cx="765740" cy="531587"/>
            </a:xfrm>
            <a:prstGeom prst="rect">
              <a:avLst/>
            </a:prstGeom>
          </p:spPr>
        </p:pic>
      </p:grpSp>
      <p:sp>
        <p:nvSpPr>
          <p:cNvPr id="11" name="Rectangle 10"/>
          <p:cNvSpPr/>
          <p:nvPr/>
        </p:nvSpPr>
        <p:spPr>
          <a:xfrm>
            <a:off x="1259632" y="1556792"/>
            <a:ext cx="6603223" cy="3785652"/>
          </a:xfrm>
          <a:prstGeom prst="rect">
            <a:avLst/>
          </a:prstGeom>
        </p:spPr>
        <p:txBody>
          <a:bodyPr wrap="square">
            <a:spAutoFit/>
          </a:bodyPr>
          <a:lstStyle/>
          <a:p>
            <a:pPr algn="ctr"/>
            <a:r>
              <a:rPr lang="ar-EG" sz="4800" b="1" dirty="0" smtClean="0">
                <a:ln>
                  <a:solidFill>
                    <a:schemeClr val="tx1"/>
                  </a:solidFill>
                </a:ln>
                <a:solidFill>
                  <a:srgbClr val="C00000"/>
                </a:solidFill>
              </a:rPr>
              <a:t>صحيفة الرياض </a:t>
            </a:r>
            <a:br>
              <a:rPr lang="ar-EG" sz="4800" b="1" dirty="0" smtClean="0">
                <a:ln>
                  <a:solidFill>
                    <a:schemeClr val="tx1"/>
                  </a:solidFill>
                </a:ln>
                <a:solidFill>
                  <a:srgbClr val="C00000"/>
                </a:solidFill>
              </a:rPr>
            </a:br>
            <a:r>
              <a:rPr lang="ar-EG" sz="4800" b="1" dirty="0" smtClean="0">
                <a:ln>
                  <a:solidFill>
                    <a:schemeClr val="tx1"/>
                  </a:solidFill>
                </a:ln>
                <a:solidFill>
                  <a:srgbClr val="C00000"/>
                </a:solidFill>
              </a:rPr>
              <a:t>(النسخة الإلكترونية) الأحد 14 ربيع الآخر 1437 هـ - 24 يناير 2016م – العدد 17380، الصفحة رقم 38</a:t>
            </a:r>
            <a:endParaRPr lang="en-US" sz="4800" dirty="0">
              <a:ln>
                <a:solidFill>
                  <a:schemeClr val="tx1"/>
                </a:solidFill>
              </a:ln>
              <a:solidFill>
                <a:srgbClr val="C00000"/>
              </a:solidFill>
            </a:endParaRPr>
          </a:p>
        </p:txBody>
      </p:sp>
    </p:spTree>
    <p:extLst>
      <p:ext uri="{BB962C8B-B14F-4D97-AF65-F5344CB8AC3E}">
        <p14:creationId xmlns:p14="http://schemas.microsoft.com/office/powerpoint/2010/main" xmlns="" val="368900896"/>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feedingfrenzychime.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1"/>
                                        </p:tgtEl>
                                        <p:attrNameLst>
                                          <p:attrName>ppt_x</p:attrName>
                                          <p:attrName>ppt_y</p:attrName>
                                        </p:attrNameLst>
                                      </p:cBhvr>
                                    </p:animMotion>
                                    <p:animEffect transition="in" filter="fade">
                                      <p:cBhvr>
                                        <p:cTn id="14"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feedingfrenzychi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116632"/>
            <a:ext cx="9143999" cy="6381328"/>
            <a:chOff x="642987" y="980728"/>
            <a:chExt cx="7745437" cy="4608512"/>
          </a:xfrm>
        </p:grpSpPr>
        <p:grpSp>
          <p:nvGrpSpPr>
            <p:cNvPr id="4" name="Group 3"/>
            <p:cNvGrpSpPr/>
            <p:nvPr/>
          </p:nvGrpSpPr>
          <p:grpSpPr>
            <a:xfrm>
              <a:off x="755576" y="980728"/>
              <a:ext cx="7632848" cy="4608512"/>
              <a:chOff x="755576" y="980728"/>
              <a:chExt cx="7632848" cy="4608512"/>
            </a:xfrm>
          </p:grpSpPr>
          <p:sp>
            <p:nvSpPr>
              <p:cNvPr id="9" name="Rounded Rectangle 8"/>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10" name="Group 9"/>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1" name="Flowchart: Terminator 10"/>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2" name="Flowchart: Document 11"/>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5" name="Group 4"/>
            <p:cNvGrpSpPr/>
            <p:nvPr/>
          </p:nvGrpSpPr>
          <p:grpSpPr>
            <a:xfrm>
              <a:off x="7051500" y="4681362"/>
              <a:ext cx="904875" cy="763862"/>
              <a:chOff x="7051500" y="4681362"/>
              <a:chExt cx="904875" cy="763862"/>
            </a:xfrm>
          </p:grpSpPr>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3" name="Rectangle 12"/>
          <p:cNvSpPr/>
          <p:nvPr/>
        </p:nvSpPr>
        <p:spPr>
          <a:xfrm>
            <a:off x="602041" y="764704"/>
            <a:ext cx="7714375" cy="4524315"/>
          </a:xfrm>
          <a:prstGeom prst="rect">
            <a:avLst/>
          </a:prstGeom>
        </p:spPr>
        <p:txBody>
          <a:bodyPr wrap="square">
            <a:spAutoFit/>
          </a:bodyPr>
          <a:lstStyle/>
          <a:p>
            <a:pPr algn="ctr"/>
            <a:r>
              <a:rPr lang="ar-EG" sz="4800" b="1" dirty="0" smtClean="0"/>
              <a:t>نتفق على حب الوطن، ونختلف في أساليب التعبير عن هذا الحب. مشاعرنا الوطنية تأخذ بعضنا إلى المبالغة في المديح، وتأخذ بعضنا الآخر إلى المبالغة في النقد. هناك من يرى أننا الأفضل فيكل شيء، </a:t>
            </a:r>
            <a:endParaRPr lang="ar-EG" sz="4800" dirty="0"/>
          </a:p>
        </p:txBody>
      </p:sp>
    </p:spTree>
    <p:extLst>
      <p:ext uri="{BB962C8B-B14F-4D97-AF65-F5344CB8AC3E}">
        <p14:creationId xmlns:p14="http://schemas.microsoft.com/office/powerpoint/2010/main" xmlns="" val="1321562042"/>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par>
                                <p:cTn id="9" presetID="23" presetClass="entr" presetSubtype="27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2/3*#ppt_w"/>
                                          </p:val>
                                        </p:tav>
                                        <p:tav tm="100000">
                                          <p:val>
                                            <p:strVal val="#ppt_w"/>
                                          </p:val>
                                        </p:tav>
                                      </p:tavLst>
                                    </p:anim>
                                    <p:anim calcmode="lin" valueType="num">
                                      <p:cBhvr>
                                        <p:cTn id="12" dur="500" fill="hold"/>
                                        <p:tgtEl>
                                          <p:spTgt spid="13"/>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764704"/>
            <a:ext cx="7714375" cy="4524315"/>
          </a:xfrm>
          <a:prstGeom prst="rect">
            <a:avLst/>
          </a:prstGeom>
        </p:spPr>
        <p:txBody>
          <a:bodyPr wrap="square">
            <a:spAutoFit/>
          </a:bodyPr>
          <a:lstStyle/>
          <a:p>
            <a:pPr algn="ctr"/>
            <a:r>
              <a:rPr lang="ar-EG" sz="4800" b="1" dirty="0"/>
              <a:t>وهناك من يرى أننا الأسوأ في كل شيء. الأول يتحول إلى وسيلة إعلامية بعيدة عن الموضوعية والطرح العلمي، قريبة إلى اللغة العاطفية والخطاب الإنشائي الذي يضع وطنه في مقدمة الأوطان دون الاستناد إلى حقائق.</a:t>
            </a:r>
            <a:endParaRPr lang="ar-EG" sz="4800" dirty="0"/>
          </a:p>
        </p:txBody>
      </p:sp>
    </p:spTree>
    <p:extLst>
      <p:ext uri="{BB962C8B-B14F-4D97-AF65-F5344CB8AC3E}">
        <p14:creationId xmlns:p14="http://schemas.microsoft.com/office/powerpoint/2010/main" xmlns="" val="316777306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16632"/>
            <a:ext cx="9143999" cy="6381328"/>
            <a:chOff x="642987" y="980728"/>
            <a:chExt cx="7745437" cy="4608512"/>
          </a:xfrm>
        </p:grpSpPr>
        <p:grpSp>
          <p:nvGrpSpPr>
            <p:cNvPr id="3" name="Group 2"/>
            <p:cNvGrpSpPr/>
            <p:nvPr/>
          </p:nvGrpSpPr>
          <p:grpSpPr>
            <a:xfrm>
              <a:off x="755576" y="980728"/>
              <a:ext cx="7632848" cy="4608512"/>
              <a:chOff x="755576" y="980728"/>
              <a:chExt cx="7632848" cy="4608512"/>
            </a:xfrm>
          </p:grpSpPr>
          <p:sp>
            <p:nvSpPr>
              <p:cNvPr id="8" name="Rounded Rectangle 7"/>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9" name="Group 8"/>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0" name="Flowchart: Terminator 9"/>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Flowchart: Document 10"/>
                <p:cNvSpPr/>
                <p:nvPr/>
              </p:nvSpPr>
              <p:spPr>
                <a:xfrm>
                  <a:off x="1331640" y="1556792"/>
                  <a:ext cx="6984776" cy="4176464"/>
                </a:xfrm>
                <a:prstGeom prst="flowChartDocument">
                  <a:avLst/>
                </a:prstGeom>
                <a:gradFill flip="none" rotWithShape="1">
                  <a:gsLst>
                    <a:gs pos="0">
                      <a:schemeClr val="bg1"/>
                    </a:gs>
                    <a:gs pos="50000">
                      <a:srgbClr val="6600FF"/>
                    </a:gs>
                    <a:gs pos="100000">
                      <a:srgbClr val="0000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4" name="Group 3"/>
            <p:cNvGrpSpPr/>
            <p:nvPr/>
          </p:nvGrpSpPr>
          <p:grpSpPr>
            <a:xfrm>
              <a:off x="7051500" y="4681362"/>
              <a:ext cx="904875" cy="763862"/>
              <a:chOff x="7051500" y="4681362"/>
              <a:chExt cx="904875" cy="763862"/>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2" name="Rectangle 11"/>
          <p:cNvSpPr/>
          <p:nvPr/>
        </p:nvSpPr>
        <p:spPr>
          <a:xfrm>
            <a:off x="602041" y="1011500"/>
            <a:ext cx="7714375" cy="3785652"/>
          </a:xfrm>
          <a:prstGeom prst="rect">
            <a:avLst/>
          </a:prstGeom>
        </p:spPr>
        <p:txBody>
          <a:bodyPr wrap="square">
            <a:spAutoFit/>
          </a:bodyPr>
          <a:lstStyle/>
          <a:p>
            <a:pPr algn="ctr"/>
            <a:r>
              <a:rPr lang="ar-EG" sz="4800" b="1" dirty="0"/>
              <a:t>والثاني يتحول إلى مواطن سلبي يبحث عن النقطة السوداء في الصفحة البيضاء، يتحول إلى ناقد ساخط لا يعجبه أي شيء وطني ويسخر من كل شيء بما في ذلك الطقس! </a:t>
            </a:r>
            <a:endParaRPr lang="ar-EG" sz="4800" dirty="0"/>
          </a:p>
        </p:txBody>
      </p:sp>
    </p:spTree>
    <p:extLst>
      <p:ext uri="{BB962C8B-B14F-4D97-AF65-F5344CB8AC3E}">
        <p14:creationId xmlns:p14="http://schemas.microsoft.com/office/powerpoint/2010/main" xmlns="" val="2460390565"/>
      </p:ext>
    </p:extLst>
  </p:cSld>
  <p:clrMapOvr>
    <a:masterClrMapping/>
  </p:clrMapOvr>
  <p:transition>
    <p:cover dir="rd"/>
    <p:sndAc>
      <p:stSnd>
        <p:snd r:embed="rId2" name="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962</Words>
  <Application>Microsoft Office PowerPoint</Application>
  <PresentationFormat>عرض على الشاشة (3:4)‏</PresentationFormat>
  <Paragraphs>91</Paragraphs>
  <Slides>49</Slides>
  <Notes>1</Notes>
  <HiddenSlides>0</HiddenSlides>
  <MMClips>0</MMClips>
  <ScaleCrop>false</ScaleCrop>
  <HeadingPairs>
    <vt:vector size="4" baseType="variant">
      <vt:variant>
        <vt:lpstr>سمة</vt:lpstr>
      </vt:variant>
      <vt:variant>
        <vt:i4>1</vt:i4>
      </vt:variant>
      <vt:variant>
        <vt:lpstr>عناوين الشرائح</vt:lpstr>
      </vt:variant>
      <vt:variant>
        <vt:i4>49</vt:i4>
      </vt:variant>
    </vt:vector>
  </HeadingPairs>
  <TitlesOfParts>
    <vt:vector size="50"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كتاب التطبيقات المستوى الخامس النظام الفصلي للتعليم الثانوي المسار الأدبي ومدارس تحفيظ القرآن الكريم الوحدة الأولى</dc:title>
  <dc:subject>2- الدرس الثالث-  نشاطات التعلم</dc:subject>
  <dc:creator>أ/ بندر الحازمي</dc:creator>
  <cp:keywords>حقيبة إنجاز المعلم والمعلمة</cp:keywords>
  <dc:description/>
  <cp:lastModifiedBy>THECAVE</cp:lastModifiedBy>
  <cp:revision>37</cp:revision>
  <dcterms:created xsi:type="dcterms:W3CDTF">2016-09-03T13:01:15Z</dcterms:created>
  <dcterms:modified xsi:type="dcterms:W3CDTF">2016-09-27T19:23:54Z</dcterms:modified>
</cp:coreProperties>
</file>