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565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7720-CEB7-4355-92D7-E2F298C5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FD232-B6D4-4A96-8874-EAEBF66B2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90A71-6B0B-4A3B-A456-9D65B349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5C53-27FF-4078-B27C-9B472BD5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DC1F-86F7-47C9-9283-DDDB20A2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435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C53B-EA18-4E22-8CA1-CD7941BA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2584F-DA76-45B2-91DA-5A5CB9C0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84C-A070-4C41-9670-8D87621B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C54F4-4AB8-453D-BF65-6932B246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4E54C-63CC-4B29-A055-559675D3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98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AD0AE-22DB-49F0-89AF-268BCA468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ADD6F-DE24-4849-A312-0F421041A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36BE3-CB45-4FE8-A9EA-A345C5E2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1E31-69ED-4968-A5AC-7E81C6B9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CEA3-5C4C-4CD4-8D60-3B0DD54E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2994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C293-3531-4770-B198-DA338075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E7D7-6899-4FEF-AC67-6F78C523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47A0-806A-48B7-9071-564C4755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5391-DCDE-4FC7-97E0-900CD147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CB803-F4A2-46BA-A7EA-A2CFCB6E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3120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08EC-0A9B-4C96-9809-A4827ABF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5D66C-9147-45B4-8BBB-48AB45E4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1CC63-CD59-434F-A225-1BB66A89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EAD46-9351-496F-9ADF-9823F9BA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7EC18-1BFB-46AD-93CF-A6D4A7D3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0357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2836-1BCF-4970-80EF-4C323BAC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EC5D-EA3F-4FF3-BD77-FE3561F39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9D5F5-A788-4173-B901-6CFF613F1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7641E-888D-47B5-B4C8-7BD96017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D394D-AB1D-44FA-B04D-AE146DA8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B56B1-C604-4852-A50A-6111D2A4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322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913E-2845-4DF1-918F-F0072ED0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4C1D-F9AB-4C93-A81E-372630DD9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1586-F4D3-48A2-9552-9F124B46D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4F429-AE4D-4498-A35B-ECBE9F003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29C95-B71B-4C46-B1B1-FA401F941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518EA-B0A3-4747-A031-424BEED4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3D998-8507-4124-BD9E-20520E03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A816F-D93C-499F-A006-260F2481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865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B2AC-8538-4BE3-BB49-55A2F5B4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4F8B5-AD6F-4400-9324-5577109E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9FFBD-0B00-4920-BF3D-7329B404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29E11-82B6-4270-BF72-31A7CDB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4804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56DE8-23C1-4EFC-B7A3-4EECEDD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68947-F9FF-4BEA-9060-E62E873C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1C623-369E-4D77-B86D-5EC0E433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838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8857-4584-4EEF-AA93-16BE68EC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8969-A59A-4C5F-B490-E9F573D7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40B84-4C9C-4D87-87C7-8AFDDFC0C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91C55-6B28-47D0-8AC3-BF4602AC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7D641-B624-4E27-965C-D3126B49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31201-1FF1-40E3-B9A1-80F869A5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892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A16B-3D1C-4563-A91C-DB4F6628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1AA31-1174-4264-8F2F-F7C0024B8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4B904-F30F-46EC-8F88-767D397AF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9814-36B5-4576-9475-EE239F58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52C66-C583-45E6-BDF2-C69A4483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9151-3F80-43E9-A6DE-EC1FBF3A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307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428AF-61CE-43CA-9A91-0E2184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524C3-3392-480A-B7A7-1F3AEE12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B982-DBF0-454B-9BCB-4BDFC8F1C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7700-D2F4-42FF-BCC7-3CD49F5626BF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9F36-6BD2-476A-8F29-FB2546F15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45D4-004D-48A8-90C4-6AA3DA798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AA15-13EB-4C12-97ED-3307D6F4EDC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763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18" Type="http://schemas.openxmlformats.org/officeDocument/2006/relationships/slide" Target="slide16.xml"/><Relationship Id="rId3" Type="http://schemas.openxmlformats.org/officeDocument/2006/relationships/slide" Target="slide12.xml"/><Relationship Id="rId21" Type="http://schemas.openxmlformats.org/officeDocument/2006/relationships/image" Target="../media/image6.png"/><Relationship Id="rId7" Type="http://schemas.openxmlformats.org/officeDocument/2006/relationships/slide" Target="slide15.xml"/><Relationship Id="rId12" Type="http://schemas.openxmlformats.org/officeDocument/2006/relationships/slide" Target="slide13.xml"/><Relationship Id="rId17" Type="http://schemas.openxmlformats.org/officeDocument/2006/relationships/slide" Target="slide14.xml"/><Relationship Id="rId2" Type="http://schemas.openxmlformats.org/officeDocument/2006/relationships/image" Target="../media/image2.png"/><Relationship Id="rId16" Type="http://schemas.openxmlformats.org/officeDocument/2006/relationships/slide" Target="slide10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slide" Target="slide9.xml"/><Relationship Id="rId15" Type="http://schemas.openxmlformats.org/officeDocument/2006/relationships/slide" Target="slide11.xml"/><Relationship Id="rId23" Type="http://schemas.openxmlformats.org/officeDocument/2006/relationships/image" Target="../media/image7.png"/><Relationship Id="rId10" Type="http://schemas.openxmlformats.org/officeDocument/2006/relationships/slide" Target="slide7.xml"/><Relationship Id="rId19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slide" Target="slide5.xml"/><Relationship Id="rId22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A89F-396E-4DC3-A1D4-D63F63AB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FA95-376F-4BCF-B258-84B01D3B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32ECA-14BD-4AFA-AAE7-41095AFF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-1676" r="18267" b="1676"/>
          <a:stretch/>
        </p:blipFill>
        <p:spPr>
          <a:xfrm rot="21217854">
            <a:off x="1366753" y="336412"/>
            <a:ext cx="3788091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C00000"/>
                </a:solidFill>
              </a:rPr>
              <a:t>قال الله تعالى: " إِنَّ اللَّهَ لَا يَغْفِرُ أَن يُشْرَكَ بِهِ وَيَغْفِرُ مَا دُونَ </a:t>
            </a:r>
            <a:r>
              <a:rPr lang="ar-AE" sz="2800" b="1" dirty="0" err="1">
                <a:solidFill>
                  <a:srgbClr val="C00000"/>
                </a:solidFill>
              </a:rPr>
              <a:t>ذَٰلِكَ</a:t>
            </a:r>
            <a:r>
              <a:rPr lang="ar-AE" sz="2800" b="1" dirty="0">
                <a:solidFill>
                  <a:srgbClr val="C00000"/>
                </a:solidFill>
              </a:rPr>
              <a:t> لِمَن يَشَاءُ ۚ " من آثار الشرك بالله عزوجل </a:t>
            </a:r>
            <a:r>
              <a:rPr lang="ar-SA" sz="2800" b="1" dirty="0">
                <a:solidFill>
                  <a:srgbClr val="C00000"/>
                </a:solidFill>
              </a:rPr>
              <a:t>في هذه الآية</a:t>
            </a:r>
            <a:r>
              <a:rPr lang="ar-AE" sz="2800" b="1" dirty="0">
                <a:solidFill>
                  <a:srgbClr val="C00000"/>
                </a:solidFill>
              </a:rPr>
              <a:t>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762630" y="2452467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5683397" y="4028892"/>
            <a:ext cx="351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أن الله لا</a:t>
            </a:r>
            <a:r>
              <a:rPr lang="ar-SA" sz="2000" b="1" dirty="0"/>
              <a:t> </a:t>
            </a:r>
            <a:r>
              <a:rPr lang="ar-AE" sz="2000" b="1" dirty="0"/>
              <a:t>يغفر للمشرك </a:t>
            </a:r>
            <a:r>
              <a:rPr lang="ar-SA" sz="2000" b="1" dirty="0"/>
              <a:t>إذا مات مشركا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أن المشرك عمله حابط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7" t="4305" r="3507" b="-4305"/>
          <a:stretch/>
        </p:blipFill>
        <p:spPr>
          <a:xfrm rot="21217854">
            <a:off x="1624625" y="662138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7" y="5441088"/>
            <a:ext cx="28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إ</a:t>
            </a:r>
            <a:r>
              <a:rPr lang="ar-AE" sz="2000" b="1" dirty="0"/>
              <a:t>ن الله حرم الجنة على المشرك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429CE374-0906-451F-AFDB-65D08BD1B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026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6888 -0.0129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-64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25235 -0.0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44154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6" t="542" r="17404" b="-542"/>
          <a:stretch/>
        </p:blipFill>
        <p:spPr>
          <a:xfrm rot="21217854">
            <a:off x="811080" y="586805"/>
            <a:ext cx="4342378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C00000"/>
                </a:solidFill>
              </a:rPr>
              <a:t>حكم دعاء أصحاب القبور وطلب الرزق من الأموات هو: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875056" y="3851404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02898" y="5410411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/>
              <a:t>شرك أكبر يخرج من الملة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من منقص</a:t>
            </a:r>
            <a:r>
              <a:rPr lang="ar-AE" sz="2000" b="1" dirty="0"/>
              <a:t>ا</a:t>
            </a:r>
            <a:r>
              <a:rPr lang="ar-SA" sz="2000" b="1" dirty="0"/>
              <a:t>ت الإيمان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8" t="8223" r="3856" b="-8223"/>
          <a:stretch/>
        </p:blipFill>
        <p:spPr>
          <a:xfrm rot="21217854">
            <a:off x="1373392" y="1045838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7211715" y="2575921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6787206" y="4073452"/>
            <a:ext cx="100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مكروه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FF939F6E-378A-4745-A93E-728002C96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688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513 -0.2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06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2565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8073 -0.0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3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851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من أمثلة الشرك في الربوبية: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46653C-43C0-4848-B547-9942F6115C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51"/>
          <a:stretch/>
        </p:blipFill>
        <p:spPr>
          <a:xfrm rot="21058355">
            <a:off x="400268" y="292873"/>
            <a:ext cx="4805311" cy="68848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FC708F-BC29-4B63-A928-857948F6F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1951" r="64686" b="-1951"/>
          <a:stretch/>
        </p:blipFill>
        <p:spPr>
          <a:xfrm rot="21058355">
            <a:off x="985360" y="389774"/>
            <a:ext cx="4805311" cy="6884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875056" y="3851404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108048" y="5387007"/>
            <a:ext cx="298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يعتقد أن أحداً يعلم الغيب مع الله 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دعاء الأصنام أو الأوثان </a:t>
            </a:r>
            <a:endParaRPr lang="en-AE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7211715" y="2575921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6490806" y="4118016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/>
              <a:t>إنكار أسماء الله تعالى</a:t>
            </a:r>
            <a:endParaRPr lang="en-AE" sz="2000" b="1" dirty="0"/>
          </a:p>
        </p:txBody>
      </p:sp>
      <p:pic>
        <p:nvPicPr>
          <p:cNvPr id="16" name="صورة 15">
            <a:hlinkClick r:id="rId8" action="ppaction://hlinksldjump"/>
            <a:extLst>
              <a:ext uri="{FF2B5EF4-FFF2-40B4-BE49-F238E27FC236}">
                <a16:creationId xmlns:a16="http://schemas.microsoft.com/office/drawing/2014/main" id="{6E60C1D5-5B89-4033-A485-6FBF2E1E95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389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513 -0.2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06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2565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8073 -0.0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3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2851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من استهزأ بالقرآن الكريم وأحكامه فهو: 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ED1F3A-6EDD-4F94-BCF5-354E2D1DB1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51"/>
          <a:stretch/>
        </p:blipFill>
        <p:spPr>
          <a:xfrm rot="21058355">
            <a:off x="68199" y="115362"/>
            <a:ext cx="4805311" cy="68848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F39C1-9149-4BD1-B556-F8246F7EE8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1951" r="64686" b="-1951"/>
          <a:stretch/>
        </p:blipFill>
        <p:spPr>
          <a:xfrm rot="21058355">
            <a:off x="635185" y="272675"/>
            <a:ext cx="4805311" cy="6884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762630" y="2452467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6090471" y="4011474"/>
            <a:ext cx="282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</a:t>
            </a:r>
            <a:r>
              <a:rPr lang="ar-AE" sz="2000" b="1" dirty="0"/>
              <a:t>ا</a:t>
            </a:r>
            <a:r>
              <a:rPr lang="ar-SA" sz="2000" b="1" dirty="0"/>
              <a:t>فر كفرا أكبر يخرج من الإسلام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لا يخرج عن ملة الإسلام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</a:t>
            </a:r>
            <a:r>
              <a:rPr lang="ar-AE" sz="2000" b="1" dirty="0"/>
              <a:t>ا</a:t>
            </a:r>
            <a:r>
              <a:rPr lang="ar-SA" sz="2000" b="1" dirty="0"/>
              <a:t>فر كفرا أصغر</a:t>
            </a:r>
            <a:endParaRPr lang="en-AE" sz="2000" b="1" dirty="0"/>
          </a:p>
        </p:txBody>
      </p:sp>
      <p:pic>
        <p:nvPicPr>
          <p:cNvPr id="16" name="صورة 15">
            <a:hlinkClick r:id="rId8" action="ppaction://hlinksldjump"/>
            <a:extLst>
              <a:ext uri="{FF2B5EF4-FFF2-40B4-BE49-F238E27FC236}">
                <a16:creationId xmlns:a16="http://schemas.microsoft.com/office/drawing/2014/main" id="{DF4B1DAF-7ACB-4F00-AE6E-E546798F16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2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6888 -0.0129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-64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25234 -0.0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هو ما يضاد الإيمان من قول، أو فعل، أو اعتقاد: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46653C-43C0-4848-B547-9942F6115C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-2032" r="48705" b="2032"/>
          <a:stretch/>
        </p:blipFill>
        <p:spPr>
          <a:xfrm rot="21058355">
            <a:off x="601742" y="292873"/>
            <a:ext cx="4805311" cy="68848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FC708F-BC29-4B63-A928-857948F6F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5" t="-1536" r="32916" b="1536"/>
          <a:stretch/>
        </p:blipFill>
        <p:spPr>
          <a:xfrm rot="21058355">
            <a:off x="666352" y="427169"/>
            <a:ext cx="4805311" cy="6884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875056" y="3851404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02898" y="5410411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لكفر الأكبر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لشرك </a:t>
            </a:r>
            <a:r>
              <a:rPr lang="ar-AE" sz="2000" b="1" dirty="0"/>
              <a:t>ا</a:t>
            </a:r>
            <a:r>
              <a:rPr lang="ar-SA" sz="2000" b="1" dirty="0"/>
              <a:t>لأكبر</a:t>
            </a:r>
            <a:endParaRPr lang="en-AE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7211715" y="2575921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6490806" y="4118016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لنفاق الأكبر</a:t>
            </a:r>
            <a:endParaRPr lang="en-AE" sz="2000" b="1" dirty="0"/>
          </a:p>
        </p:txBody>
      </p:sp>
      <p:pic>
        <p:nvPicPr>
          <p:cNvPr id="16" name="صورة 15">
            <a:hlinkClick r:id="rId8" action="ppaction://hlinksldjump"/>
            <a:extLst>
              <a:ext uri="{FF2B5EF4-FFF2-40B4-BE49-F238E27FC236}">
                <a16:creationId xmlns:a16="http://schemas.microsoft.com/office/drawing/2014/main" id="{CFBA8805-161B-4CD0-B507-C98D396EB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712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513 -0.2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06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2565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8073 -0.0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3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2851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C00000"/>
                </a:solidFill>
              </a:rPr>
              <a:t>أبوطالب عم النبي صلى الله عليه وسلم رفض أن يستجيب لدعوته إلى الإسلام فعمله هذا يعتبر من كفر</a:t>
            </a:r>
            <a:r>
              <a:rPr lang="ar-SA" sz="2800" b="1" dirty="0">
                <a:solidFill>
                  <a:srgbClr val="C00000"/>
                </a:solidFill>
              </a:rPr>
              <a:t>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46653C-43C0-4848-B547-9942F6115C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-2032" r="48705" b="2032"/>
          <a:stretch/>
        </p:blipFill>
        <p:spPr>
          <a:xfrm rot="21058355">
            <a:off x="601742" y="292873"/>
            <a:ext cx="4805311" cy="68848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FC708F-BC29-4B63-A928-857948F6F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5" t="-1536" r="32916" b="1536"/>
          <a:stretch/>
        </p:blipFill>
        <p:spPr>
          <a:xfrm rot="21058355">
            <a:off x="666352" y="427169"/>
            <a:ext cx="4805311" cy="6884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875056" y="3851404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02898" y="5410411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كفر </a:t>
            </a:r>
            <a:r>
              <a:rPr lang="ar-AE" sz="2000" b="1" dirty="0"/>
              <a:t>ا</a:t>
            </a:r>
            <a:r>
              <a:rPr lang="ar-SA" sz="2000" b="1" dirty="0"/>
              <a:t>لإباء والإستكبار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كفر </a:t>
            </a:r>
            <a:r>
              <a:rPr lang="ar-AE" sz="2000" b="1" dirty="0"/>
              <a:t>ا</a:t>
            </a:r>
            <a:r>
              <a:rPr lang="ar-SA" sz="2000" b="1" dirty="0"/>
              <a:t>لتكذيب</a:t>
            </a:r>
            <a:endParaRPr lang="en-AE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7211715" y="2575921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6490806" y="4118016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كفر الشك</a:t>
            </a:r>
            <a:endParaRPr lang="en-AE" sz="2000" b="1" dirty="0"/>
          </a:p>
        </p:txBody>
      </p:sp>
      <p:pic>
        <p:nvPicPr>
          <p:cNvPr id="16" name="صورة 15">
            <a:hlinkClick r:id="rId8" action="ppaction://hlinksldjump"/>
            <a:extLst>
              <a:ext uri="{FF2B5EF4-FFF2-40B4-BE49-F238E27FC236}">
                <a16:creationId xmlns:a16="http://schemas.microsoft.com/office/drawing/2014/main" id="{EDD0F9D1-483C-4CD8-8CE8-194CAE9BB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8949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513 -0.2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06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2565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8073 -0.0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3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2851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-1676" r="18267" b="1676"/>
          <a:stretch/>
        </p:blipFill>
        <p:spPr>
          <a:xfrm rot="21217854">
            <a:off x="1366753" y="336412"/>
            <a:ext cx="3788091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C00000"/>
                </a:solidFill>
              </a:rPr>
              <a:t>أن يترك المرء دين الإسلام، فلا يتعلمه، ولا يعمل به </a:t>
            </a:r>
            <a:r>
              <a:rPr lang="ar-SA" sz="2800" b="1" dirty="0">
                <a:solidFill>
                  <a:srgbClr val="C00000"/>
                </a:solidFill>
              </a:rPr>
              <a:t>هذا النوع من الكفر يسمى</a:t>
            </a:r>
            <a:r>
              <a:rPr lang="ar-AE" sz="2800" b="1" dirty="0">
                <a:solidFill>
                  <a:srgbClr val="C00000"/>
                </a:solidFill>
              </a:rPr>
              <a:t>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762630" y="2452467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5683397" y="4028892"/>
            <a:ext cx="351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كفر الإعراض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كفر الإستهزاء والسخرية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7" t="4305" r="3507" b="-4305"/>
          <a:stretch/>
        </p:blipFill>
        <p:spPr>
          <a:xfrm rot="21217854">
            <a:off x="1624625" y="662138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7" y="5441088"/>
            <a:ext cx="28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كفر الشك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F1DFF831-57D6-4D42-B6F1-28A6E19B0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8646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6888 -0.0129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-64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25235 -0.0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44154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21217854">
            <a:off x="329745" y="394109"/>
            <a:ext cx="4828310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i="0" dirty="0">
                <a:solidFill>
                  <a:srgbClr val="C00000"/>
                </a:solidFill>
                <a:effectLst/>
                <a:latin typeface="ge_ss_twolight"/>
              </a:rPr>
              <a:t>هو  إظهار الإسلام و إبطان الكفر: 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11902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830764" y="2554693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98873" y="2770909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النفاق الأكبر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6109855" y="40967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النفاق الأصغر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-970" r="67207" b="970"/>
          <a:stretch/>
        </p:blipFill>
        <p:spPr>
          <a:xfrm rot="21217854">
            <a:off x="1256876" y="336612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لشرك الأصغر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7ED8078F-7134-4EBB-94E8-35B2586D5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0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5 0.1643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821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44323 0.16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6094 -0.05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5391 -0.05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949" r="48709" b="-949"/>
          <a:stretch/>
        </p:blipFill>
        <p:spPr>
          <a:xfrm rot="21217854">
            <a:off x="329745" y="394109"/>
            <a:ext cx="4828310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النفاق الأكبر يسمى 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762630" y="2452467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6090472" y="4011474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النفاق </a:t>
            </a:r>
            <a:r>
              <a:rPr lang="ar-SA" sz="2000" b="1" dirty="0" err="1"/>
              <a:t>الإعتقادي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النفاق العملي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7" t="2008" r="35387" b="-2008"/>
          <a:stretch/>
        </p:blipFill>
        <p:spPr>
          <a:xfrm rot="21217854">
            <a:off x="1262650" y="527455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النفاق القولي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8C6FB0A0-A298-4DE8-9BD8-F54AB8460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09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6888 -0.0129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-64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25234 -0.0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639A-033F-4FCD-A75B-F97604D1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CE1F-01FA-418B-AEAE-36301B5AE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BBBF1-62DB-4219-B978-E811603E4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AFC321BA-A247-4D47-8AB7-E9ACC452F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51"/>
          <a:stretch/>
        </p:blipFill>
        <p:spPr>
          <a:xfrm rot="21058355">
            <a:off x="4939620" y="903277"/>
            <a:ext cx="1039091" cy="1488764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5A1F128B-8095-4262-8D37-457CCE17D0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3" t="354" r="18431" b="-354"/>
          <a:stretch/>
        </p:blipFill>
        <p:spPr>
          <a:xfrm rot="543060">
            <a:off x="2522683" y="4763011"/>
            <a:ext cx="1025238" cy="1488764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58CA2067-EC2E-4C3F-82BC-54EE7855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-13843" r="48737" b="13843"/>
          <a:stretch/>
        </p:blipFill>
        <p:spPr>
          <a:xfrm rot="397185">
            <a:off x="8214850" y="2428524"/>
            <a:ext cx="1039091" cy="1488764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72409D46-6B0B-4D3D-87FC-46DB597378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-2792" r="49651" b="2792"/>
          <a:stretch/>
        </p:blipFill>
        <p:spPr>
          <a:xfrm rot="21137618">
            <a:off x="2396226" y="828641"/>
            <a:ext cx="1025238" cy="1488764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893B3019-E861-4DAD-AD46-03CD66A12E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520160">
            <a:off x="7155402" y="1313697"/>
            <a:ext cx="1156855" cy="148876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766F8DD4-BE24-436C-9943-58E1364B4D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-2792" r="49651" b="2792"/>
          <a:stretch/>
        </p:blipFill>
        <p:spPr>
          <a:xfrm rot="21137618">
            <a:off x="4929079" y="4282181"/>
            <a:ext cx="1025238" cy="148876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4DC5A2D7-CC1E-4F83-AA27-343C3EE5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-2792" r="49651" b="2792"/>
          <a:stretch/>
        </p:blipFill>
        <p:spPr>
          <a:xfrm rot="21137618">
            <a:off x="10155883" y="3444786"/>
            <a:ext cx="1025238" cy="1488764"/>
          </a:xfrm>
          <a:prstGeom prst="rect">
            <a:avLst/>
          </a:prstGeom>
        </p:spPr>
      </p:pic>
      <p:pic>
        <p:nvPicPr>
          <p:cNvPr id="22" name="Picture 21">
            <a:hlinkClick r:id="rId12" action="ppaction://hlinksldjump"/>
            <a:extLst>
              <a:ext uri="{FF2B5EF4-FFF2-40B4-BE49-F238E27FC236}">
                <a16:creationId xmlns:a16="http://schemas.microsoft.com/office/drawing/2014/main" id="{AD11D9FE-F1B9-4787-A88D-90D7CAF0A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51"/>
          <a:stretch/>
        </p:blipFill>
        <p:spPr>
          <a:xfrm rot="21058355">
            <a:off x="7812352" y="4818262"/>
            <a:ext cx="1039091" cy="1488764"/>
          </a:xfrm>
          <a:prstGeom prst="rect">
            <a:avLst/>
          </a:prstGeom>
        </p:spPr>
      </p:pic>
      <p:pic>
        <p:nvPicPr>
          <p:cNvPr id="23" name="Picture 22">
            <a:hlinkClick r:id="rId13" action="ppaction://hlinksldjump"/>
            <a:extLst>
              <a:ext uri="{FF2B5EF4-FFF2-40B4-BE49-F238E27FC236}">
                <a16:creationId xmlns:a16="http://schemas.microsoft.com/office/drawing/2014/main" id="{76B3BCB1-7285-471D-AA3B-182EA109CD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520160">
            <a:off x="1525776" y="3510512"/>
            <a:ext cx="1156855" cy="1488764"/>
          </a:xfrm>
          <a:prstGeom prst="rect">
            <a:avLst/>
          </a:prstGeom>
        </p:spPr>
      </p:pic>
      <p:pic>
        <p:nvPicPr>
          <p:cNvPr id="24" name="Picture 23">
            <a:hlinkClick r:id="rId14" action="ppaction://hlinksldjump"/>
            <a:extLst>
              <a:ext uri="{FF2B5EF4-FFF2-40B4-BE49-F238E27FC236}">
                <a16:creationId xmlns:a16="http://schemas.microsoft.com/office/drawing/2014/main" id="{4E46E339-16B0-4CC7-9D0D-AE32B47D8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520160">
            <a:off x="6043307" y="5174669"/>
            <a:ext cx="1156855" cy="1488764"/>
          </a:xfrm>
          <a:prstGeom prst="rect">
            <a:avLst/>
          </a:prstGeom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:a16="http://schemas.microsoft.com/office/drawing/2014/main" id="{389C59D5-D515-411D-A655-7FF5EDD2B9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3" t="354" r="18431" b="-354"/>
          <a:stretch/>
        </p:blipFill>
        <p:spPr>
          <a:xfrm rot="543060">
            <a:off x="9789214" y="1353197"/>
            <a:ext cx="1025238" cy="1488764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  <a:extLst>
              <a:ext uri="{FF2B5EF4-FFF2-40B4-BE49-F238E27FC236}">
                <a16:creationId xmlns:a16="http://schemas.microsoft.com/office/drawing/2014/main" id="{D9C88B6E-F82A-4163-BA94-16A3340CF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3" t="354" r="18431" b="-354"/>
          <a:stretch/>
        </p:blipFill>
        <p:spPr>
          <a:xfrm rot="543060">
            <a:off x="5815022" y="3119046"/>
            <a:ext cx="1025238" cy="1488764"/>
          </a:xfrm>
          <a:prstGeom prst="rect">
            <a:avLst/>
          </a:prstGeom>
        </p:spPr>
      </p:pic>
      <p:pic>
        <p:nvPicPr>
          <p:cNvPr id="27" name="Picture 26">
            <a:hlinkClick r:id="rId17" action="ppaction://hlinksldjump"/>
            <a:extLst>
              <a:ext uri="{FF2B5EF4-FFF2-40B4-BE49-F238E27FC236}">
                <a16:creationId xmlns:a16="http://schemas.microsoft.com/office/drawing/2014/main" id="{68F30CAC-F151-46E0-B2EB-19A1AE42F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-13843" r="48737" b="13843"/>
          <a:stretch/>
        </p:blipFill>
        <p:spPr>
          <a:xfrm rot="397185">
            <a:off x="3316035" y="2894849"/>
            <a:ext cx="1039091" cy="1488764"/>
          </a:xfrm>
          <a:prstGeom prst="rect">
            <a:avLst/>
          </a:prstGeom>
        </p:spPr>
      </p:pic>
      <p:pic>
        <p:nvPicPr>
          <p:cNvPr id="5" name="صورة 4">
            <a:hlinkClick r:id="rId18" action="ppaction://hlinksldjump"/>
            <a:extLst>
              <a:ext uri="{FF2B5EF4-FFF2-40B4-BE49-F238E27FC236}">
                <a16:creationId xmlns:a16="http://schemas.microsoft.com/office/drawing/2014/main" id="{E896CCC1-199A-44AE-A217-1DE4B551F1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52093" y="4671934"/>
            <a:ext cx="1255885" cy="1639966"/>
          </a:xfrm>
          <a:prstGeom prst="rect">
            <a:avLst/>
          </a:prstGeom>
        </p:spPr>
      </p:pic>
      <p:pic>
        <p:nvPicPr>
          <p:cNvPr id="7" name="صورة 6">
            <a:hlinkClick r:id="rId20" action="ppaction://hlinksldjump"/>
            <a:extLst>
              <a:ext uri="{FF2B5EF4-FFF2-40B4-BE49-F238E27FC236}">
                <a16:creationId xmlns:a16="http://schemas.microsoft.com/office/drawing/2014/main" id="{C6B46444-51B4-42A3-A8DC-9F4277C2EB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200" y="1633484"/>
            <a:ext cx="1371719" cy="1652159"/>
          </a:xfrm>
          <a:prstGeom prst="rect">
            <a:avLst/>
          </a:prstGeom>
        </p:spPr>
      </p:pic>
      <p:pic>
        <p:nvPicPr>
          <p:cNvPr id="8" name="صورة 7">
            <a:hlinkClick r:id="rId22" action="ppaction://hlinksldjump"/>
            <a:extLst>
              <a:ext uri="{FF2B5EF4-FFF2-40B4-BE49-F238E27FC236}">
                <a16:creationId xmlns:a16="http://schemas.microsoft.com/office/drawing/2014/main" id="{CA4B8B73-9CC4-45FA-B3A4-D4A6AA59F8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54633" y="424966"/>
            <a:ext cx="1225402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21217854">
            <a:off x="329745" y="394109"/>
            <a:ext cx="4828310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من أنكر ركناً من أركان الإيمان فإنه: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11902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830764" y="2554693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98873" y="2770909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كافر خارج عن ملة الإسلام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6109855" y="40967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ارتكب ذنباً من الصغائر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-970" r="67207" b="970"/>
          <a:stretch/>
        </p:blipFill>
        <p:spPr>
          <a:xfrm rot="21217854">
            <a:off x="1256876" y="336612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 err="1"/>
              <a:t>رتكب</a:t>
            </a:r>
            <a:r>
              <a:rPr lang="ar-SA" sz="2000" b="1" dirty="0"/>
              <a:t> ذنباً من الكبائر</a:t>
            </a:r>
            <a:endParaRPr lang="en-AE" sz="2000" b="1" dirty="0"/>
          </a:p>
        </p:txBody>
      </p:sp>
      <p:pic>
        <p:nvPicPr>
          <p:cNvPr id="3" name="صورة 2">
            <a:hlinkClick r:id="rId8" action="ppaction://hlinksldjump"/>
            <a:extLst>
              <a:ext uri="{FF2B5EF4-FFF2-40B4-BE49-F238E27FC236}">
                <a16:creationId xmlns:a16="http://schemas.microsoft.com/office/drawing/2014/main" id="{41CB4A7A-DAFC-439E-B02F-5C9E5E7CC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362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5 0.1643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821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44323 0.16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6094 -0.05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5391 -0.05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21217854">
            <a:off x="329745" y="394109"/>
            <a:ext cx="4828310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اعتقادٌ بالقلب وقولٌ باللسان وعملٌ بالجوارح  يزيدُ بالطاعة وينقصُ بالمعصية، تعريف: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762630" y="2452467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6090472" y="4011474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الإيمان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لإسلام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-970" r="67207" b="970"/>
          <a:stretch/>
        </p:blipFill>
        <p:spPr>
          <a:xfrm rot="21217854">
            <a:off x="1256876" y="336612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لإحسان</a:t>
            </a:r>
            <a:endParaRPr lang="en-AE" sz="2000" b="1" dirty="0"/>
          </a:p>
        </p:txBody>
      </p:sp>
      <p:pic>
        <p:nvPicPr>
          <p:cNvPr id="19" name="صورة 18">
            <a:hlinkClick r:id="rId8" action="ppaction://hlinksldjump"/>
            <a:extLst>
              <a:ext uri="{FF2B5EF4-FFF2-40B4-BE49-F238E27FC236}">
                <a16:creationId xmlns:a16="http://schemas.microsoft.com/office/drawing/2014/main" id="{72B3954C-4409-4E06-AB72-6DBA5CF52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939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6888 -0.0129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-64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25234 -0.0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4"/>
          <a:stretch/>
        </p:blipFill>
        <p:spPr>
          <a:xfrm rot="21217854">
            <a:off x="329745" y="394109"/>
            <a:ext cx="4828310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من أرك</a:t>
            </a:r>
            <a:r>
              <a:rPr lang="ar-AE" sz="2800" b="1" dirty="0">
                <a:solidFill>
                  <a:srgbClr val="C00000"/>
                </a:solidFill>
              </a:rPr>
              <a:t>ا</a:t>
            </a:r>
            <a:r>
              <a:rPr lang="ar-SA" sz="2800" b="1" dirty="0">
                <a:solidFill>
                  <a:srgbClr val="C00000"/>
                </a:solidFill>
              </a:rPr>
              <a:t>ن الإيمان: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875056" y="3851404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02898" y="5410411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لإيمان بالملائكة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لزكاة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-970" r="67207" b="970"/>
          <a:stretch/>
        </p:blipFill>
        <p:spPr>
          <a:xfrm rot="21217854">
            <a:off x="1256876" y="336612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7211715" y="2575921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6490806" y="4118016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لصلاة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E28B7E43-B350-42AF-908C-A2BB5E832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841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513 -0.2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06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2565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8073 -0.0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3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2851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1538" r="48806" b="-1538"/>
          <a:stretch/>
        </p:blipFill>
        <p:spPr>
          <a:xfrm rot="21217854">
            <a:off x="931327" y="360638"/>
            <a:ext cx="4224866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شعب الإيمان تكون في: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11902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830764" y="2554693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98873" y="2770909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القلب واللسان والجوارح 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6109855" y="40967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القلب والسان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7651" r="35511" b="-7651"/>
          <a:stretch/>
        </p:blipFill>
        <p:spPr>
          <a:xfrm rot="21217854">
            <a:off x="1306518" y="759774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لجوارح واللسان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8BDD2647-4A0A-46AD-BD1F-1CA285399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0802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5 0.1643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821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44323 0.16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6094 -0.05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5391 -0.05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949" r="48709" b="-949"/>
          <a:stretch/>
        </p:blipFill>
        <p:spPr>
          <a:xfrm rot="21217854">
            <a:off x="329745" y="394109"/>
            <a:ext cx="4828310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من أمثلة شُعب الإيمان  القلبية: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762630" y="2452467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6090472" y="4011474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محبة الله، والتوكل عليه 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إماطة الأذى عن الطريق 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7" t="2008" r="35387" b="-2008"/>
          <a:stretch/>
        </p:blipFill>
        <p:spPr>
          <a:xfrm rot="21217854">
            <a:off x="1262650" y="527455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قراءة القرآن الكريم 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EA4787AD-2A75-4DED-82F7-6ED1665D3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67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6888 -0.0129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-64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25234 -0.0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7" t="3901" r="49353" b="-3901"/>
          <a:stretch/>
        </p:blipFill>
        <p:spPr>
          <a:xfrm rot="21217854">
            <a:off x="811080" y="586805"/>
            <a:ext cx="4342378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إماطة الأذى عن الطريق من: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875056" y="3851404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67868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02898" y="5410411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شعب الجوارح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8250122" y="280996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شعب اللسان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1" t="-1457" r="35633" b="1457"/>
          <a:stretch/>
        </p:blipFill>
        <p:spPr>
          <a:xfrm rot="21217854">
            <a:off x="1373392" y="298687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7211715" y="2575921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6490806" y="4118016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شعب </a:t>
            </a:r>
            <a:r>
              <a:rPr lang="ar-AE" sz="2000" b="1" dirty="0"/>
              <a:t>ا</a:t>
            </a:r>
            <a:r>
              <a:rPr lang="ar-SA" sz="2000" b="1" dirty="0"/>
              <a:t>لقلب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34ED5BB5-306B-4A11-8DB7-9C2B062919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685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513 -0.2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06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2565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263 0.17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2956 0.1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8073 -0.0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3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2851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E5A-251C-42AC-A239-9EA9FA6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91D1-B9B3-4B16-8DC7-490F109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videoplayback (17)">
            <a:hlinkClick r:id="" action="ppaction://media"/>
            <a:extLst>
              <a:ext uri="{FF2B5EF4-FFF2-40B4-BE49-F238E27FC236}">
                <a16:creationId xmlns:a16="http://schemas.microsoft.com/office/drawing/2014/main" id="{0087BD0B-2D3D-4BD6-B6FA-7F488DCAA295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8" end="1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2753" y="5569693"/>
            <a:ext cx="1473344" cy="1104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B14CB-104A-4E11-8DDD-C9DCF164C276}"/>
              </a:ext>
            </a:extLst>
          </p:cNvPr>
          <p:cNvSpPr txBox="1"/>
          <p:nvPr/>
        </p:nvSpPr>
        <p:spPr>
          <a:xfrm>
            <a:off x="4267674" y="55420"/>
            <a:ext cx="3020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565BCE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اكتشف المفتاح الصحيح !</a:t>
            </a:r>
            <a:endParaRPr lang="en-AE" sz="2400" dirty="0">
              <a:solidFill>
                <a:srgbClr val="565BCE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8E69B-37A2-44E0-B623-E6D1EE57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7" t="-2534" r="18415" b="2534"/>
          <a:stretch/>
        </p:blipFill>
        <p:spPr>
          <a:xfrm rot="21217854">
            <a:off x="698857" y="407132"/>
            <a:ext cx="4224866" cy="6213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D1EA99-A73F-4514-A736-EBF0144D8161}"/>
              </a:ext>
            </a:extLst>
          </p:cNvPr>
          <p:cNvSpPr/>
          <p:nvPr/>
        </p:nvSpPr>
        <p:spPr>
          <a:xfrm>
            <a:off x="6109855" y="785677"/>
            <a:ext cx="5403273" cy="1268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الشرك الأكبر من:</a:t>
            </a:r>
            <a:endParaRPr lang="en-AE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45FEC-6D22-4DA3-8D75-A79809FC6A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8971031" y="1211902"/>
            <a:ext cx="1565563" cy="351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EC5A-F75E-453E-A95C-977C357A3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6830764" y="2554693"/>
            <a:ext cx="1565563" cy="3518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19D9F-A443-431F-AAF5-81E90D8D00C8}"/>
              </a:ext>
            </a:extLst>
          </p:cNvPr>
          <p:cNvSpPr txBox="1"/>
          <p:nvPr/>
        </p:nvSpPr>
        <p:spPr>
          <a:xfrm>
            <a:off x="8298873" y="2770909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err="1"/>
              <a:t>نو</a:t>
            </a:r>
            <a:r>
              <a:rPr lang="ar-AE" sz="2000" b="1" dirty="0"/>
              <a:t>ا</a:t>
            </a:r>
            <a:r>
              <a:rPr lang="ar-SA" sz="2000" b="1" dirty="0"/>
              <a:t>قض الإيمان</a:t>
            </a:r>
            <a:endParaRPr lang="en-A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8C22F-DFCB-4C8D-A016-AAA5CA6CBC73}"/>
              </a:ext>
            </a:extLst>
          </p:cNvPr>
          <p:cNvSpPr txBox="1"/>
          <p:nvPr/>
        </p:nvSpPr>
        <p:spPr>
          <a:xfrm>
            <a:off x="6109855" y="40967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منقص</a:t>
            </a:r>
            <a:r>
              <a:rPr lang="ar-AE" sz="2000" b="1" dirty="0"/>
              <a:t>ا</a:t>
            </a:r>
            <a:r>
              <a:rPr lang="ar-SA" sz="2000" b="1" dirty="0"/>
              <a:t>ت الإيمان</a:t>
            </a:r>
            <a:endParaRPr lang="en-AE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9B373-3817-4BDC-AEB7-9F103FD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9" t="6348" r="3835" b="-6348"/>
          <a:stretch/>
        </p:blipFill>
        <p:spPr>
          <a:xfrm rot="21217854">
            <a:off x="1398918" y="948007"/>
            <a:ext cx="3272345" cy="621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0D663-E362-4621-B148-3AE989B72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1562"/>
          <a:stretch/>
        </p:blipFill>
        <p:spPr>
          <a:xfrm rot="5400000">
            <a:off x="9009307" y="3898993"/>
            <a:ext cx="1565563" cy="3518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E4670-5576-4863-B30F-E749C10056BB}"/>
              </a:ext>
            </a:extLst>
          </p:cNvPr>
          <p:cNvSpPr txBox="1"/>
          <p:nvPr/>
        </p:nvSpPr>
        <p:spPr>
          <a:xfrm>
            <a:off x="8288398" y="5441088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ا</a:t>
            </a:r>
            <a:r>
              <a:rPr lang="ar-SA" sz="2000" b="1" dirty="0"/>
              <a:t>لمكروهات</a:t>
            </a:r>
            <a:endParaRPr lang="en-AE" sz="2000" b="1" dirty="0"/>
          </a:p>
        </p:txBody>
      </p:sp>
      <p:pic>
        <p:nvPicPr>
          <p:cNvPr id="15" name="صورة 14">
            <a:hlinkClick r:id="rId8" action="ppaction://hlinksldjump"/>
            <a:extLst>
              <a:ext uri="{FF2B5EF4-FFF2-40B4-BE49-F238E27FC236}">
                <a16:creationId xmlns:a16="http://schemas.microsoft.com/office/drawing/2014/main" id="{81EEB621-9511-4B56-ABEF-0CD20D9B07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10" y="5441088"/>
            <a:ext cx="98763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430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5 0.1643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821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44323 0.16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6094 -0.05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5391 -0.05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89 -0.2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4153 -0.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390</Words>
  <Application>Microsoft Office PowerPoint</Application>
  <PresentationFormat>شاشة عريضة</PresentationFormat>
  <Paragraphs>80</Paragraphs>
  <Slides>18</Slides>
  <Notes>0</Notes>
  <HiddenSlides>0</HiddenSlides>
  <MMClips>16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FF Hekaya Light</vt:lpstr>
      <vt:lpstr>ge_ss_twolight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همس الحنين w</cp:lastModifiedBy>
  <cp:revision>3</cp:revision>
  <dcterms:created xsi:type="dcterms:W3CDTF">2021-10-06T13:21:01Z</dcterms:created>
  <dcterms:modified xsi:type="dcterms:W3CDTF">2021-11-07T10:58:32Z</dcterms:modified>
</cp:coreProperties>
</file>