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C5C5"/>
    <a:srgbClr val="565B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EC7720-CEB7-4355-92D7-E2F298C54C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0FD232-B6D4-4A96-8874-EAEBF66B25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690A71-6B0B-4A3B-A456-9D65B3498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F7700-D2F4-42FF-BCC7-3CD49F5626BF}" type="datetimeFigureOut">
              <a:rPr lang="en-AE" smtClean="0"/>
              <a:t>11/07/2021</a:t>
            </a:fld>
            <a:endParaRPr lang="en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5A5C53-27FF-4078-B27C-9B472BD57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89DC1F-86F7-47C9-9283-DDDB20A2D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4AA15-13EB-4C12-97ED-3307D6F4EDC6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943567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DC53B-EA18-4E22-8CA1-CD7941BA1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32584F-DA76-45B2-91DA-5A5CB9C05D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97884C-A070-4C41-9670-8D87621B7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F7700-D2F4-42FF-BCC7-3CD49F5626BF}" type="datetimeFigureOut">
              <a:rPr lang="en-AE" smtClean="0"/>
              <a:t>11/07/2021</a:t>
            </a:fld>
            <a:endParaRPr lang="en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6C54F4-4AB8-453D-BF65-6932B2466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14E54C-63CC-4B29-A055-559675D35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4AA15-13EB-4C12-97ED-3307D6F4EDC6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36986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78AD0AE-22DB-49F0-89AF-268BCA468C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7ADD6F-DE24-4849-A312-0F421041A5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C36BE3-CB45-4FE8-A9EA-A345C5E2C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F7700-D2F4-42FF-BCC7-3CD49F5626BF}" type="datetimeFigureOut">
              <a:rPr lang="en-AE" smtClean="0"/>
              <a:t>11/07/2021</a:t>
            </a:fld>
            <a:endParaRPr lang="en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A11E31-69ED-4968-A5AC-7E81C6B95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24CEA3-5C4C-4CD4-8D60-3B0DD54E4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4AA15-13EB-4C12-97ED-3307D6F4EDC6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829945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AC293-3531-4770-B198-DA3380758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C3E7D7-6899-4FEF-AC67-6F78C523FC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E747A0-806A-48B7-9071-564C4755D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F7700-D2F4-42FF-BCC7-3CD49F5626BF}" type="datetimeFigureOut">
              <a:rPr lang="en-AE" smtClean="0"/>
              <a:t>11/07/2021</a:t>
            </a:fld>
            <a:endParaRPr lang="en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C05391-DCDE-4FC7-97E0-900CD1478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0CB803-F4A2-46BA-A7EA-A2CFCB6ED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4AA15-13EB-4C12-97ED-3307D6F4EDC6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531209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C08EC-0A9B-4C96-9809-A4827ABF1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15D66C-9147-45B4-8BBB-48AB45E46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A1CC63-CD59-434F-A225-1BB66A89F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F7700-D2F4-42FF-BCC7-3CD49F5626BF}" type="datetimeFigureOut">
              <a:rPr lang="en-AE" smtClean="0"/>
              <a:t>11/07/2021</a:t>
            </a:fld>
            <a:endParaRPr lang="en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4EAD46-9351-496F-9ADF-9823F9BA8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17EC18-1BFB-46AD-93CF-A6D4A7D33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4AA15-13EB-4C12-97ED-3307D6F4EDC6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803578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AA2836-1BCF-4970-80EF-4C323BACA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55EC5D-EA3F-4FF3-BD77-FE3561F39C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79D5F5-A788-4173-B901-6CFF613F1C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67641E-888D-47B5-B4C8-7BD96017C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F7700-D2F4-42FF-BCC7-3CD49F5626BF}" type="datetimeFigureOut">
              <a:rPr lang="en-AE" smtClean="0"/>
              <a:t>11/07/2021</a:t>
            </a:fld>
            <a:endParaRPr lang="en-A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CD394D-AB1D-44FA-B04D-AE146DA84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FB56B1-C604-4852-A50A-6111D2A43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4AA15-13EB-4C12-97ED-3307D6F4EDC6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732276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1913E-2845-4DF1-918F-F0072ED04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B74C1D-F9AB-4C93-A81E-372630DD9A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CB1586-F4D3-48A2-9552-9F124B46D4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24F429-AE4D-4498-A35B-ECBE9F0038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3D29C95-B71B-4C46-B1B1-FA401F941D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6518EA-B0A3-4747-A031-424BEED47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F7700-D2F4-42FF-BCC7-3CD49F5626BF}" type="datetimeFigureOut">
              <a:rPr lang="en-AE" smtClean="0"/>
              <a:t>11/07/2021</a:t>
            </a:fld>
            <a:endParaRPr lang="en-A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2F3D998-8507-4124-BD9E-20520E039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0A816F-D93C-499F-A006-260F2481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4AA15-13EB-4C12-97ED-3307D6F4EDC6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586552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9B2AC-8538-4BE3-BB49-55A2F5B43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24F8B5-AD6F-4400-9324-5577109EF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F7700-D2F4-42FF-BCC7-3CD49F5626BF}" type="datetimeFigureOut">
              <a:rPr lang="en-AE" smtClean="0"/>
              <a:t>11/07/2021</a:t>
            </a:fld>
            <a:endParaRPr lang="en-A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F9FFBD-0B00-4920-BF3D-7329B4044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929E11-82B6-4270-BF72-31A7CDBE2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4AA15-13EB-4C12-97ED-3307D6F4EDC6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548047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F56DE8-23C1-4EFC-B7A3-4EECEDD1A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F7700-D2F4-42FF-BCC7-3CD49F5626BF}" type="datetimeFigureOut">
              <a:rPr lang="en-AE" smtClean="0"/>
              <a:t>11/07/2021</a:t>
            </a:fld>
            <a:endParaRPr lang="en-A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A68947-F9FF-4BEA-9060-E62E873C3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B1C623-369E-4D77-B86D-5EC0E4337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4AA15-13EB-4C12-97ED-3307D6F4EDC6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283859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F8857-4584-4EEF-AA93-16BE68ECB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F78969-A59A-4C5F-B490-E9F573D794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040B84-4C9C-4D87-87C7-8AFDDFC0C7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791C55-6B28-47D0-8AC3-BF4602AC8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F7700-D2F4-42FF-BCC7-3CD49F5626BF}" type="datetimeFigureOut">
              <a:rPr lang="en-AE" smtClean="0"/>
              <a:t>11/07/2021</a:t>
            </a:fld>
            <a:endParaRPr lang="en-A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A7D641-B624-4E27-965C-D3126B49C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231201-1FF1-40E3-B9A1-80F869A5D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4AA15-13EB-4C12-97ED-3307D6F4EDC6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489241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D2A16B-3D1C-4563-A91C-DB4F6628E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B1AA31-1174-4264-8F2F-F7C0024B8E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E4B904-F30F-46EC-8F88-767D397AF2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D19814-36B5-4576-9475-EE239F581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F7700-D2F4-42FF-BCC7-3CD49F5626BF}" type="datetimeFigureOut">
              <a:rPr lang="en-AE" smtClean="0"/>
              <a:t>11/07/2021</a:t>
            </a:fld>
            <a:endParaRPr lang="en-A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552C66-C583-45E6-BDF2-C69A44836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709151-3F80-43E9-A6DE-EC1FBF3AB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4AA15-13EB-4C12-97ED-3307D6F4EDC6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030753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1428AF-61CE-43CA-9A91-0E218403B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6524C3-3392-480A-B7A7-1F3AEE122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A3B982-DBF0-454B-9BCB-4BDFC8F1C5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EF7700-D2F4-42FF-BCC7-3CD49F5626BF}" type="datetimeFigureOut">
              <a:rPr lang="en-AE" smtClean="0"/>
              <a:t>11/07/2021</a:t>
            </a:fld>
            <a:endParaRPr lang="en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2D9F36-6BD2-476A-8F29-FB2546F158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3D45D4-004D-48A8-90C4-6AA3DA7981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F4AA15-13EB-4C12-97ED-3307D6F4EDC6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676314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4.xml"/><Relationship Id="rId18" Type="http://schemas.openxmlformats.org/officeDocument/2006/relationships/slide" Target="slide16.xml"/><Relationship Id="rId3" Type="http://schemas.openxmlformats.org/officeDocument/2006/relationships/slide" Target="slide12.xml"/><Relationship Id="rId21" Type="http://schemas.openxmlformats.org/officeDocument/2006/relationships/image" Target="../media/image6.png"/><Relationship Id="rId7" Type="http://schemas.openxmlformats.org/officeDocument/2006/relationships/slide" Target="slide15.xml"/><Relationship Id="rId12" Type="http://schemas.openxmlformats.org/officeDocument/2006/relationships/slide" Target="slide13.xml"/><Relationship Id="rId17" Type="http://schemas.openxmlformats.org/officeDocument/2006/relationships/slide" Target="slide14.xml"/><Relationship Id="rId2" Type="http://schemas.openxmlformats.org/officeDocument/2006/relationships/image" Target="../media/image2.png"/><Relationship Id="rId16" Type="http://schemas.openxmlformats.org/officeDocument/2006/relationships/slide" Target="slide10.xml"/><Relationship Id="rId20" Type="http://schemas.openxmlformats.org/officeDocument/2006/relationships/slide" Target="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slide" Target="slide8.xml"/><Relationship Id="rId5" Type="http://schemas.openxmlformats.org/officeDocument/2006/relationships/slide" Target="slide9.xml"/><Relationship Id="rId15" Type="http://schemas.openxmlformats.org/officeDocument/2006/relationships/slide" Target="slide11.xml"/><Relationship Id="rId23" Type="http://schemas.openxmlformats.org/officeDocument/2006/relationships/image" Target="../media/image7.png"/><Relationship Id="rId10" Type="http://schemas.openxmlformats.org/officeDocument/2006/relationships/slide" Target="slide7.xml"/><Relationship Id="rId19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slide" Target="slide3.xml"/><Relationship Id="rId14" Type="http://schemas.openxmlformats.org/officeDocument/2006/relationships/slide" Target="slide5.xml"/><Relationship Id="rId22" Type="http://schemas.openxmlformats.org/officeDocument/2006/relationships/slide" Target="slide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8A89F-396E-4DC3-A1D4-D63F63ABF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47FA95-376F-4BCF-B258-84B01D3B5B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632ECA-14BD-4AFA-AAE7-41095AFF59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2187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A0E5A-251C-42AC-A239-9EA9FA66E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D291D1-B9B3-4B16-8DC7-490F1094A4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7" name="videoplayback (17)">
            <a:hlinkClick r:id="" action="ppaction://media"/>
            <a:extLst>
              <a:ext uri="{FF2B5EF4-FFF2-40B4-BE49-F238E27FC236}">
                <a16:creationId xmlns:a16="http://schemas.microsoft.com/office/drawing/2014/main" id="{0087BD0B-2D3D-4BD6-B6FA-7F488DCAA295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1548" end="157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2753" y="5569693"/>
            <a:ext cx="1473344" cy="1104907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1B14CB-104A-4E11-8DDD-C9DCF164C276}"/>
              </a:ext>
            </a:extLst>
          </p:cNvPr>
          <p:cNvSpPr txBox="1"/>
          <p:nvPr/>
        </p:nvSpPr>
        <p:spPr>
          <a:xfrm>
            <a:off x="4267674" y="55420"/>
            <a:ext cx="302029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ar-AE" sz="2400" dirty="0">
                <a:solidFill>
                  <a:srgbClr val="565BCE"/>
                </a:solidFill>
                <a:latin typeface="FF Hekaya Light" panose="00000A00000000000000" pitchFamily="50" charset="-78"/>
                <a:cs typeface="FF Hekaya Light" panose="00000A00000000000000" pitchFamily="50" charset="-78"/>
              </a:rPr>
              <a:t>اكتشف المفتاح الصحيح !</a:t>
            </a:r>
            <a:endParaRPr lang="en-AE" sz="2400" dirty="0">
              <a:solidFill>
                <a:srgbClr val="565BCE"/>
              </a:solidFill>
              <a:latin typeface="FF Hekaya Light" panose="00000A00000000000000" pitchFamily="50" charset="-78"/>
              <a:cs typeface="FF Hekaya Light" panose="00000A00000000000000" pitchFamily="50" charset="-7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78E69B-37A2-44E0-B623-E6D1EE57674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92" t="-1676" r="18267" b="1676"/>
          <a:stretch/>
        </p:blipFill>
        <p:spPr>
          <a:xfrm rot="21217854">
            <a:off x="1366753" y="336412"/>
            <a:ext cx="3788091" cy="621358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0D1EA99-A73F-4514-A736-EBF0144D8161}"/>
              </a:ext>
            </a:extLst>
          </p:cNvPr>
          <p:cNvSpPr/>
          <p:nvPr/>
        </p:nvSpPr>
        <p:spPr>
          <a:xfrm>
            <a:off x="6109855" y="785677"/>
            <a:ext cx="5403273" cy="12684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800" b="1" dirty="0">
                <a:solidFill>
                  <a:srgbClr val="C00000"/>
                </a:solidFill>
              </a:rPr>
              <a:t>قال الله تعالى: " إِنَّ اللَّهَ لَا يَغْفِرُ أَن يُشْرَكَ بِهِ وَيَغْفِرُ مَا دُونَ </a:t>
            </a:r>
            <a:r>
              <a:rPr lang="ar-AE" sz="2800" b="1" dirty="0" err="1">
                <a:solidFill>
                  <a:srgbClr val="C00000"/>
                </a:solidFill>
              </a:rPr>
              <a:t>ذَٰلِكَ</a:t>
            </a:r>
            <a:r>
              <a:rPr lang="ar-AE" sz="2800" b="1" dirty="0">
                <a:solidFill>
                  <a:srgbClr val="C00000"/>
                </a:solidFill>
              </a:rPr>
              <a:t> لِمَن يَشَاءُ ۚ " من آثار الشرك بالله عزوجل </a:t>
            </a:r>
            <a:r>
              <a:rPr lang="ar-SA" sz="2800" b="1" dirty="0">
                <a:solidFill>
                  <a:srgbClr val="C00000"/>
                </a:solidFill>
              </a:rPr>
              <a:t>في هذه الآية</a:t>
            </a:r>
            <a:r>
              <a:rPr lang="ar-AE" sz="2800" b="1" dirty="0">
                <a:solidFill>
                  <a:srgbClr val="C00000"/>
                </a:solidFill>
              </a:rPr>
              <a:t>:</a:t>
            </a:r>
            <a:endParaRPr lang="en-AE" sz="2800" b="1" dirty="0">
              <a:solidFill>
                <a:srgbClr val="C0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0445FEC-6D22-4DA3-8D75-A79809FC6A7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6" r="21562"/>
          <a:stretch/>
        </p:blipFill>
        <p:spPr>
          <a:xfrm rot="5400000">
            <a:off x="6762630" y="2452467"/>
            <a:ext cx="1565563" cy="35186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8C1EC5A-F75E-453E-A95C-977C357A352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6" r="21562"/>
          <a:stretch/>
        </p:blipFill>
        <p:spPr>
          <a:xfrm rot="5400000">
            <a:off x="8971031" y="1267868"/>
            <a:ext cx="1565563" cy="351863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D519D9F-A443-431F-AAF5-81E90D8D00C8}"/>
              </a:ext>
            </a:extLst>
          </p:cNvPr>
          <p:cNvSpPr txBox="1"/>
          <p:nvPr/>
        </p:nvSpPr>
        <p:spPr>
          <a:xfrm>
            <a:off x="5683397" y="4028892"/>
            <a:ext cx="35125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000" b="1" dirty="0"/>
              <a:t>أن الله لا</a:t>
            </a:r>
            <a:r>
              <a:rPr lang="ar-SA" sz="2000" b="1" dirty="0"/>
              <a:t> </a:t>
            </a:r>
            <a:r>
              <a:rPr lang="ar-AE" sz="2000" b="1" dirty="0"/>
              <a:t>يغفر للمشرك </a:t>
            </a:r>
            <a:r>
              <a:rPr lang="ar-SA" sz="2000" b="1" dirty="0"/>
              <a:t>إذا مات مشركا</a:t>
            </a:r>
            <a:endParaRPr lang="en-AE" sz="20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488C22F-DFCB-4C8D-A016-AAA5CA6CBC73}"/>
              </a:ext>
            </a:extLst>
          </p:cNvPr>
          <p:cNvSpPr txBox="1"/>
          <p:nvPr/>
        </p:nvSpPr>
        <p:spPr>
          <a:xfrm>
            <a:off x="8250122" y="2809963"/>
            <a:ext cx="2507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/>
              <a:t>أن المشرك عمله حابط</a:t>
            </a:r>
            <a:endParaRPr lang="en-AE" sz="2000" b="1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929B373-3817-4BDC-AEB7-9F103FD9A41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27" t="4305" r="3507" b="-4305"/>
          <a:stretch/>
        </p:blipFill>
        <p:spPr>
          <a:xfrm rot="21217854">
            <a:off x="1624625" y="662138"/>
            <a:ext cx="3272345" cy="621358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F70D663-E362-4621-B148-3AE989B722C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6" r="21562"/>
          <a:stretch/>
        </p:blipFill>
        <p:spPr>
          <a:xfrm rot="5400000">
            <a:off x="9009307" y="3898993"/>
            <a:ext cx="1565563" cy="351863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61E4670-5576-4863-B30F-E749C10056BB}"/>
              </a:ext>
            </a:extLst>
          </p:cNvPr>
          <p:cNvSpPr txBox="1"/>
          <p:nvPr/>
        </p:nvSpPr>
        <p:spPr>
          <a:xfrm>
            <a:off x="8288397" y="5441088"/>
            <a:ext cx="28698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/>
              <a:t>إ</a:t>
            </a:r>
            <a:r>
              <a:rPr lang="ar-AE" sz="2000" b="1" dirty="0"/>
              <a:t>ن الله حرم الجنة على المشرك</a:t>
            </a:r>
            <a:endParaRPr lang="en-AE" sz="2000" b="1" dirty="0"/>
          </a:p>
        </p:txBody>
      </p:sp>
      <p:pic>
        <p:nvPicPr>
          <p:cNvPr id="15" name="صورة 14">
            <a:hlinkClick r:id="rId8" action="ppaction://hlinksldjump"/>
            <a:extLst>
              <a:ext uri="{FF2B5EF4-FFF2-40B4-BE49-F238E27FC236}">
                <a16:creationId xmlns:a16="http://schemas.microsoft.com/office/drawing/2014/main" id="{429CE374-0906-451F-AFDB-65D08BD1BCA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8510" y="5441088"/>
            <a:ext cx="987638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20261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3.7037E-7 L -0.26888 -0.01296 " pathEditMode="relative" rAng="0" ptsTypes="AA"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51" y="-648"/>
                                    </p:animMotion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33333E-6 L -0.25235 -0.01528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17" y="-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81481E-6 L -0.4263 0.1791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15" y="8958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1.11111E-6 L -0.42956 0.18171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84" y="90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 L -0.44089 -0.22824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44" y="-1141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3.7037E-6 L -0.44154 -0.2199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83" y="-10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4" grpId="0"/>
      <p:bldP spid="14" grpId="1"/>
      <p:bldP spid="18" grpId="0"/>
      <p:bldP spid="18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A0E5A-251C-42AC-A239-9EA9FA66E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D291D1-B9B3-4B16-8DC7-490F1094A4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7" name="videoplayback (17)">
            <a:hlinkClick r:id="" action="ppaction://media"/>
            <a:extLst>
              <a:ext uri="{FF2B5EF4-FFF2-40B4-BE49-F238E27FC236}">
                <a16:creationId xmlns:a16="http://schemas.microsoft.com/office/drawing/2014/main" id="{0087BD0B-2D3D-4BD6-B6FA-7F488DCAA295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1548" end="157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2753" y="5569693"/>
            <a:ext cx="1473344" cy="1104907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1B14CB-104A-4E11-8DDD-C9DCF164C276}"/>
              </a:ext>
            </a:extLst>
          </p:cNvPr>
          <p:cNvSpPr txBox="1"/>
          <p:nvPr/>
        </p:nvSpPr>
        <p:spPr>
          <a:xfrm>
            <a:off x="4267674" y="55420"/>
            <a:ext cx="302029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ar-AE" sz="2400" dirty="0">
                <a:solidFill>
                  <a:srgbClr val="565BCE"/>
                </a:solidFill>
                <a:latin typeface="FF Hekaya Light" panose="00000A00000000000000" pitchFamily="50" charset="-78"/>
                <a:cs typeface="FF Hekaya Light" panose="00000A00000000000000" pitchFamily="50" charset="-78"/>
              </a:rPr>
              <a:t>اكتشف المفتاح الصحيح !</a:t>
            </a:r>
            <a:endParaRPr lang="en-AE" sz="2400" dirty="0">
              <a:solidFill>
                <a:srgbClr val="565BCE"/>
              </a:solidFill>
              <a:latin typeface="FF Hekaya Light" panose="00000A00000000000000" pitchFamily="50" charset="-78"/>
              <a:cs typeface="FF Hekaya Light" panose="00000A00000000000000" pitchFamily="50" charset="-7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78E69B-37A2-44E0-B623-E6D1EE57674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26" t="542" r="17404" b="-542"/>
          <a:stretch/>
        </p:blipFill>
        <p:spPr>
          <a:xfrm rot="21217854">
            <a:off x="811080" y="586805"/>
            <a:ext cx="4342378" cy="621358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0D1EA99-A73F-4514-A736-EBF0144D8161}"/>
              </a:ext>
            </a:extLst>
          </p:cNvPr>
          <p:cNvSpPr/>
          <p:nvPr/>
        </p:nvSpPr>
        <p:spPr>
          <a:xfrm>
            <a:off x="6109855" y="785677"/>
            <a:ext cx="5403273" cy="12684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800" b="1" dirty="0">
                <a:solidFill>
                  <a:srgbClr val="C00000"/>
                </a:solidFill>
              </a:rPr>
              <a:t>حكم دعاء أصحاب القبور وطلب الرزق من الأموات هو:</a:t>
            </a:r>
            <a:endParaRPr lang="en-AE" sz="2800" b="1" dirty="0">
              <a:solidFill>
                <a:srgbClr val="C0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0445FEC-6D22-4DA3-8D75-A79809FC6A7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6" r="21562"/>
          <a:stretch/>
        </p:blipFill>
        <p:spPr>
          <a:xfrm rot="5400000">
            <a:off x="8875056" y="3851404"/>
            <a:ext cx="1565563" cy="35186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8C1EC5A-F75E-453E-A95C-977C357A352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6" r="21562"/>
          <a:stretch/>
        </p:blipFill>
        <p:spPr>
          <a:xfrm rot="5400000">
            <a:off x="8971031" y="1267868"/>
            <a:ext cx="1565563" cy="351863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D519D9F-A443-431F-AAF5-81E90D8D00C8}"/>
              </a:ext>
            </a:extLst>
          </p:cNvPr>
          <p:cNvSpPr txBox="1"/>
          <p:nvPr/>
        </p:nvSpPr>
        <p:spPr>
          <a:xfrm>
            <a:off x="8202898" y="5410411"/>
            <a:ext cx="2507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/>
              <a:t>شرك أكبر يخرج من الملة</a:t>
            </a:r>
            <a:endParaRPr lang="en-AE" sz="20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488C22F-DFCB-4C8D-A016-AAA5CA6CBC73}"/>
              </a:ext>
            </a:extLst>
          </p:cNvPr>
          <p:cNvSpPr txBox="1"/>
          <p:nvPr/>
        </p:nvSpPr>
        <p:spPr>
          <a:xfrm>
            <a:off x="8250122" y="2809963"/>
            <a:ext cx="2507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/>
              <a:t>من منقص</a:t>
            </a:r>
            <a:r>
              <a:rPr lang="ar-AE" sz="2000" b="1" dirty="0"/>
              <a:t>ا</a:t>
            </a:r>
            <a:r>
              <a:rPr lang="ar-SA" sz="2000" b="1" dirty="0"/>
              <a:t>ت الإيمان</a:t>
            </a:r>
            <a:endParaRPr lang="en-AE" sz="2000" b="1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929B373-3817-4BDC-AEB7-9F103FD9A41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78" t="8223" r="3856" b="-8223"/>
          <a:stretch/>
        </p:blipFill>
        <p:spPr>
          <a:xfrm rot="21217854">
            <a:off x="1373392" y="1045838"/>
            <a:ext cx="3272345" cy="621358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F70D663-E362-4621-B148-3AE989B722C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6" r="21562"/>
          <a:stretch/>
        </p:blipFill>
        <p:spPr>
          <a:xfrm rot="5400000">
            <a:off x="7211715" y="2575921"/>
            <a:ext cx="1565563" cy="351863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61E4670-5576-4863-B30F-E749C10056BB}"/>
              </a:ext>
            </a:extLst>
          </p:cNvPr>
          <p:cNvSpPr txBox="1"/>
          <p:nvPr/>
        </p:nvSpPr>
        <p:spPr>
          <a:xfrm>
            <a:off x="6787206" y="4073452"/>
            <a:ext cx="10015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/>
              <a:t>مكروه</a:t>
            </a:r>
            <a:endParaRPr lang="en-AE" sz="2000" b="1" dirty="0"/>
          </a:p>
        </p:txBody>
      </p:sp>
      <p:pic>
        <p:nvPicPr>
          <p:cNvPr id="15" name="صورة 14">
            <a:hlinkClick r:id="rId8" action="ppaction://hlinksldjump"/>
            <a:extLst>
              <a:ext uri="{FF2B5EF4-FFF2-40B4-BE49-F238E27FC236}">
                <a16:creationId xmlns:a16="http://schemas.microsoft.com/office/drawing/2014/main" id="{FF939F6E-378A-4745-A93E-728002C967B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8510" y="5441088"/>
            <a:ext cx="987638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01688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44444E-6 L -0.42513 -0.2125 " pathEditMode="relative" rAng="0" ptsTypes="AA"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63" y="-10625"/>
                                    </p:animMotion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44444E-6 L -0.42565 -0.21991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89" y="-10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81481E-6 L -0.4263 0.1791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15" y="8958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1.11111E-6 L -0.42956 0.18171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84" y="90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07407E-6 L -0.28073 -0.0266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36" y="-134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1.85185E-6 L -0.28516 -0.02917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58" y="-1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4" grpId="0"/>
      <p:bldP spid="14" grpId="1"/>
      <p:bldP spid="18" grpId="0"/>
      <p:bldP spid="18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A0E5A-251C-42AC-A239-9EA9FA66E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D291D1-B9B3-4B16-8DC7-490F1094A4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7" name="videoplayback (17)">
            <a:hlinkClick r:id="" action="ppaction://media"/>
            <a:extLst>
              <a:ext uri="{FF2B5EF4-FFF2-40B4-BE49-F238E27FC236}">
                <a16:creationId xmlns:a16="http://schemas.microsoft.com/office/drawing/2014/main" id="{0087BD0B-2D3D-4BD6-B6FA-7F488DCAA295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1548" end="157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2753" y="5569693"/>
            <a:ext cx="1473344" cy="1104907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1B14CB-104A-4E11-8DDD-C9DCF164C276}"/>
              </a:ext>
            </a:extLst>
          </p:cNvPr>
          <p:cNvSpPr txBox="1"/>
          <p:nvPr/>
        </p:nvSpPr>
        <p:spPr>
          <a:xfrm>
            <a:off x="4267674" y="55420"/>
            <a:ext cx="302029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ar-AE" sz="2400" dirty="0">
                <a:solidFill>
                  <a:srgbClr val="565BCE"/>
                </a:solidFill>
                <a:latin typeface="FF Hekaya Light" panose="00000A00000000000000" pitchFamily="50" charset="-78"/>
                <a:cs typeface="FF Hekaya Light" panose="00000A00000000000000" pitchFamily="50" charset="-78"/>
              </a:rPr>
              <a:t>اكتشف المفتاح الصحيح !</a:t>
            </a:r>
            <a:endParaRPr lang="en-AE" sz="2400" dirty="0">
              <a:solidFill>
                <a:srgbClr val="565BCE"/>
              </a:solidFill>
              <a:latin typeface="FF Hekaya Light" panose="00000A00000000000000" pitchFamily="50" charset="-78"/>
              <a:cs typeface="FF Hekaya Light" panose="00000A00000000000000" pitchFamily="50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0D1EA99-A73F-4514-A736-EBF0144D8161}"/>
              </a:ext>
            </a:extLst>
          </p:cNvPr>
          <p:cNvSpPr/>
          <p:nvPr/>
        </p:nvSpPr>
        <p:spPr>
          <a:xfrm>
            <a:off x="6109855" y="785677"/>
            <a:ext cx="5403273" cy="12684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b="1" dirty="0">
                <a:solidFill>
                  <a:srgbClr val="C00000"/>
                </a:solidFill>
              </a:rPr>
              <a:t>من أمثلة الشرك في الربوبية:</a:t>
            </a:r>
            <a:endParaRPr lang="en-AE" sz="2800" b="1" dirty="0">
              <a:solidFill>
                <a:srgbClr val="C00000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D46653C-43C0-4848-B547-9942F6115C7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551"/>
          <a:stretch/>
        </p:blipFill>
        <p:spPr>
          <a:xfrm rot="21058355">
            <a:off x="400268" y="292873"/>
            <a:ext cx="4805311" cy="688483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5FC708F-BC29-4B63-A928-857948F6F95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65" t="1951" r="64686" b="-1951"/>
          <a:stretch/>
        </p:blipFill>
        <p:spPr>
          <a:xfrm rot="21058355">
            <a:off x="985360" y="389774"/>
            <a:ext cx="4805311" cy="688483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0445FEC-6D22-4DA3-8D75-A79809FC6A7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6" r="21562"/>
          <a:stretch/>
        </p:blipFill>
        <p:spPr>
          <a:xfrm rot="5400000">
            <a:off x="8875056" y="3851404"/>
            <a:ext cx="1565563" cy="35186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8C1EC5A-F75E-453E-A95C-977C357A352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6" r="21562"/>
          <a:stretch/>
        </p:blipFill>
        <p:spPr>
          <a:xfrm rot="5400000">
            <a:off x="8971031" y="1267868"/>
            <a:ext cx="1565563" cy="351863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D519D9F-A443-431F-AAF5-81E90D8D00C8}"/>
              </a:ext>
            </a:extLst>
          </p:cNvPr>
          <p:cNvSpPr txBox="1"/>
          <p:nvPr/>
        </p:nvSpPr>
        <p:spPr>
          <a:xfrm>
            <a:off x="8108048" y="5387007"/>
            <a:ext cx="29809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/>
              <a:t>يعتقد أن أحداً يعلم الغيب مع الله </a:t>
            </a:r>
            <a:endParaRPr lang="en-AE" sz="20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488C22F-DFCB-4C8D-A016-AAA5CA6CBC73}"/>
              </a:ext>
            </a:extLst>
          </p:cNvPr>
          <p:cNvSpPr txBox="1"/>
          <p:nvPr/>
        </p:nvSpPr>
        <p:spPr>
          <a:xfrm>
            <a:off x="8250122" y="2809963"/>
            <a:ext cx="2507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000" b="1" dirty="0"/>
              <a:t>دعاء الأصنام أو الأوثان </a:t>
            </a:r>
            <a:endParaRPr lang="en-AE" sz="2000" b="1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F70D663-E362-4621-B148-3AE989B722C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6" r="21562"/>
          <a:stretch/>
        </p:blipFill>
        <p:spPr>
          <a:xfrm rot="5400000">
            <a:off x="7211715" y="2575921"/>
            <a:ext cx="1565563" cy="351863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61E4670-5576-4863-B30F-E749C10056BB}"/>
              </a:ext>
            </a:extLst>
          </p:cNvPr>
          <p:cNvSpPr txBox="1"/>
          <p:nvPr/>
        </p:nvSpPr>
        <p:spPr>
          <a:xfrm>
            <a:off x="6490806" y="4118016"/>
            <a:ext cx="2507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000" b="1"/>
              <a:t>إنكار أسماء الله تعالى</a:t>
            </a:r>
            <a:endParaRPr lang="en-AE" sz="2000" b="1" dirty="0"/>
          </a:p>
        </p:txBody>
      </p:sp>
      <p:pic>
        <p:nvPicPr>
          <p:cNvPr id="16" name="صورة 15">
            <a:hlinkClick r:id="rId8" action="ppaction://hlinksldjump"/>
            <a:extLst>
              <a:ext uri="{FF2B5EF4-FFF2-40B4-BE49-F238E27FC236}">
                <a16:creationId xmlns:a16="http://schemas.microsoft.com/office/drawing/2014/main" id="{6E60C1D5-5B89-4033-A485-6FBF2E1E95E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8510" y="5441088"/>
            <a:ext cx="987638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16389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44444E-6 L -0.42513 -0.2125 " pathEditMode="relative" rAng="0" ptsTypes="AA"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63" y="-10625"/>
                                    </p:animMotion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44444E-6 L -0.42565 -0.21991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89" y="-10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81481E-6 L -0.4263 0.1791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15" y="8958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1.11111E-6 L -0.42956 0.18171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84" y="90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07407E-6 L -0.28073 -0.0266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36" y="-134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7037E-7 L -0.28516 -0.02917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58" y="-1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4" grpId="0"/>
      <p:bldP spid="14" grpId="1"/>
      <p:bldP spid="18" grpId="0"/>
      <p:bldP spid="18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A0E5A-251C-42AC-A239-9EA9FA66E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D291D1-B9B3-4B16-8DC7-490F1094A4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7" name="videoplayback (17)">
            <a:hlinkClick r:id="" action="ppaction://media"/>
            <a:extLst>
              <a:ext uri="{FF2B5EF4-FFF2-40B4-BE49-F238E27FC236}">
                <a16:creationId xmlns:a16="http://schemas.microsoft.com/office/drawing/2014/main" id="{0087BD0B-2D3D-4BD6-B6FA-7F488DCAA295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1548" end="157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2753" y="5569693"/>
            <a:ext cx="1473344" cy="1104907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1B14CB-104A-4E11-8DDD-C9DCF164C276}"/>
              </a:ext>
            </a:extLst>
          </p:cNvPr>
          <p:cNvSpPr txBox="1"/>
          <p:nvPr/>
        </p:nvSpPr>
        <p:spPr>
          <a:xfrm>
            <a:off x="4267674" y="55420"/>
            <a:ext cx="302029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ar-AE" sz="2400" dirty="0">
                <a:solidFill>
                  <a:srgbClr val="565BCE"/>
                </a:solidFill>
                <a:latin typeface="FF Hekaya Light" panose="00000A00000000000000" pitchFamily="50" charset="-78"/>
                <a:cs typeface="FF Hekaya Light" panose="00000A00000000000000" pitchFamily="50" charset="-78"/>
              </a:rPr>
              <a:t>اكتشف المفتاح الصحيح !</a:t>
            </a:r>
            <a:endParaRPr lang="en-AE" sz="2400" dirty="0">
              <a:solidFill>
                <a:srgbClr val="565BCE"/>
              </a:solidFill>
              <a:latin typeface="FF Hekaya Light" panose="00000A00000000000000" pitchFamily="50" charset="-78"/>
              <a:cs typeface="FF Hekaya Light" panose="00000A00000000000000" pitchFamily="50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0D1EA99-A73F-4514-A736-EBF0144D8161}"/>
              </a:ext>
            </a:extLst>
          </p:cNvPr>
          <p:cNvSpPr/>
          <p:nvPr/>
        </p:nvSpPr>
        <p:spPr>
          <a:xfrm>
            <a:off x="6109855" y="785677"/>
            <a:ext cx="5403273" cy="12684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b="1" dirty="0">
                <a:solidFill>
                  <a:srgbClr val="C00000"/>
                </a:solidFill>
              </a:rPr>
              <a:t>من استهزأ بالقرآن الكريم وأحكامه فهو: </a:t>
            </a:r>
            <a:endParaRPr lang="en-AE" sz="2800" b="1" dirty="0">
              <a:solidFill>
                <a:srgbClr val="C00000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DED1F3A-6EDD-4F94-BCF5-354E2D1DB15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551"/>
          <a:stretch/>
        </p:blipFill>
        <p:spPr>
          <a:xfrm rot="21058355">
            <a:off x="68199" y="115362"/>
            <a:ext cx="4805311" cy="688483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C4F39C1-9149-4BD1-B556-F8246F7EE8A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65" t="1951" r="64686" b="-1951"/>
          <a:stretch/>
        </p:blipFill>
        <p:spPr>
          <a:xfrm rot="21058355">
            <a:off x="635185" y="272675"/>
            <a:ext cx="4805311" cy="688483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0445FEC-6D22-4DA3-8D75-A79809FC6A7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6" r="21562"/>
          <a:stretch/>
        </p:blipFill>
        <p:spPr>
          <a:xfrm rot="5400000">
            <a:off x="6762630" y="2452467"/>
            <a:ext cx="1565563" cy="35186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8C1EC5A-F75E-453E-A95C-977C357A352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6" r="21562"/>
          <a:stretch/>
        </p:blipFill>
        <p:spPr>
          <a:xfrm rot="5400000">
            <a:off x="8971031" y="1267868"/>
            <a:ext cx="1565563" cy="351863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D519D9F-A443-431F-AAF5-81E90D8D00C8}"/>
              </a:ext>
            </a:extLst>
          </p:cNvPr>
          <p:cNvSpPr txBox="1"/>
          <p:nvPr/>
        </p:nvSpPr>
        <p:spPr>
          <a:xfrm>
            <a:off x="6090471" y="4011474"/>
            <a:ext cx="28284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/>
              <a:t>ك</a:t>
            </a:r>
            <a:r>
              <a:rPr lang="ar-AE" sz="2000" b="1" dirty="0"/>
              <a:t>ا</a:t>
            </a:r>
            <a:r>
              <a:rPr lang="ar-SA" sz="2000" b="1" dirty="0"/>
              <a:t>فر كفرا أكبر يخرج من الإسلام</a:t>
            </a:r>
            <a:endParaRPr lang="en-AE" sz="20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488C22F-DFCB-4C8D-A016-AAA5CA6CBC73}"/>
              </a:ext>
            </a:extLst>
          </p:cNvPr>
          <p:cNvSpPr txBox="1"/>
          <p:nvPr/>
        </p:nvSpPr>
        <p:spPr>
          <a:xfrm>
            <a:off x="8250122" y="2809963"/>
            <a:ext cx="2507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/>
              <a:t>لا يخرج عن ملة الإسلام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F70D663-E362-4621-B148-3AE989B722C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6" r="21562"/>
          <a:stretch/>
        </p:blipFill>
        <p:spPr>
          <a:xfrm rot="5400000">
            <a:off x="9009307" y="3898993"/>
            <a:ext cx="1565563" cy="351863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61E4670-5576-4863-B30F-E749C10056BB}"/>
              </a:ext>
            </a:extLst>
          </p:cNvPr>
          <p:cNvSpPr txBox="1"/>
          <p:nvPr/>
        </p:nvSpPr>
        <p:spPr>
          <a:xfrm>
            <a:off x="8288398" y="5441088"/>
            <a:ext cx="2507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/>
              <a:t>ك</a:t>
            </a:r>
            <a:r>
              <a:rPr lang="ar-AE" sz="2000" b="1" dirty="0"/>
              <a:t>ا</a:t>
            </a:r>
            <a:r>
              <a:rPr lang="ar-SA" sz="2000" b="1" dirty="0"/>
              <a:t>فر كفرا أصغر</a:t>
            </a:r>
            <a:endParaRPr lang="en-AE" sz="2000" b="1" dirty="0"/>
          </a:p>
        </p:txBody>
      </p:sp>
      <p:pic>
        <p:nvPicPr>
          <p:cNvPr id="16" name="صورة 15">
            <a:hlinkClick r:id="rId8" action="ppaction://hlinksldjump"/>
            <a:extLst>
              <a:ext uri="{FF2B5EF4-FFF2-40B4-BE49-F238E27FC236}">
                <a16:creationId xmlns:a16="http://schemas.microsoft.com/office/drawing/2014/main" id="{DF4B1DAF-7ACB-4F00-AE6E-E546798F16D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8510" y="5441088"/>
            <a:ext cx="987638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2225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3.7037E-7 L -0.26888 -0.01296 " pathEditMode="relative" rAng="0" ptsTypes="AA"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51" y="-648"/>
                                    </p:animMotion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3.7037E-7 L -0.25234 -0.01528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17" y="-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81481E-6 L -0.4263 0.1791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15" y="8958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1.11111E-6 L -0.42956 0.18171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84" y="90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 L -0.44089 -0.22824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44" y="-1141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3.7037E-6 L -0.44153 -0.2199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83" y="-10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4" grpId="0"/>
      <p:bldP spid="14" grpId="1"/>
      <p:bldP spid="18" grpId="0"/>
      <p:bldP spid="18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A0E5A-251C-42AC-A239-9EA9FA66E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D291D1-B9B3-4B16-8DC7-490F1094A4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7" name="videoplayback (17)">
            <a:hlinkClick r:id="" action="ppaction://media"/>
            <a:extLst>
              <a:ext uri="{FF2B5EF4-FFF2-40B4-BE49-F238E27FC236}">
                <a16:creationId xmlns:a16="http://schemas.microsoft.com/office/drawing/2014/main" id="{0087BD0B-2D3D-4BD6-B6FA-7F488DCAA295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1548" end="157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2753" y="5569693"/>
            <a:ext cx="1473344" cy="1104907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1B14CB-104A-4E11-8DDD-C9DCF164C276}"/>
              </a:ext>
            </a:extLst>
          </p:cNvPr>
          <p:cNvSpPr txBox="1"/>
          <p:nvPr/>
        </p:nvSpPr>
        <p:spPr>
          <a:xfrm>
            <a:off x="4267674" y="55420"/>
            <a:ext cx="302029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ar-AE" sz="2400" dirty="0">
                <a:solidFill>
                  <a:srgbClr val="565BCE"/>
                </a:solidFill>
                <a:latin typeface="FF Hekaya Light" panose="00000A00000000000000" pitchFamily="50" charset="-78"/>
                <a:cs typeface="FF Hekaya Light" panose="00000A00000000000000" pitchFamily="50" charset="-78"/>
              </a:rPr>
              <a:t>اكتشف المفتاح الصحيح !</a:t>
            </a:r>
            <a:endParaRPr lang="en-AE" sz="2400" dirty="0">
              <a:solidFill>
                <a:srgbClr val="565BCE"/>
              </a:solidFill>
              <a:latin typeface="FF Hekaya Light" panose="00000A00000000000000" pitchFamily="50" charset="-78"/>
              <a:cs typeface="FF Hekaya Light" panose="00000A00000000000000" pitchFamily="50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0D1EA99-A73F-4514-A736-EBF0144D8161}"/>
              </a:ext>
            </a:extLst>
          </p:cNvPr>
          <p:cNvSpPr/>
          <p:nvPr/>
        </p:nvSpPr>
        <p:spPr>
          <a:xfrm>
            <a:off x="6109855" y="785677"/>
            <a:ext cx="5403273" cy="12684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b="1" dirty="0">
                <a:solidFill>
                  <a:srgbClr val="C00000"/>
                </a:solidFill>
              </a:rPr>
              <a:t>هو ما يضاد الإيمان من قول، أو فعل، أو اعتقاد:</a:t>
            </a:r>
            <a:endParaRPr lang="en-AE" sz="2800" b="1" dirty="0">
              <a:solidFill>
                <a:srgbClr val="C00000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D46653C-43C0-4848-B547-9942F6115C7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46" t="-2032" r="48705" b="2032"/>
          <a:stretch/>
        </p:blipFill>
        <p:spPr>
          <a:xfrm rot="21058355">
            <a:off x="601742" y="292873"/>
            <a:ext cx="4805311" cy="688483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5FC708F-BC29-4B63-A928-857948F6F95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35" t="-1536" r="32916" b="1536"/>
          <a:stretch/>
        </p:blipFill>
        <p:spPr>
          <a:xfrm rot="21058355">
            <a:off x="666352" y="427169"/>
            <a:ext cx="4805311" cy="688483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0445FEC-6D22-4DA3-8D75-A79809FC6A7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6" r="21562"/>
          <a:stretch/>
        </p:blipFill>
        <p:spPr>
          <a:xfrm rot="5400000">
            <a:off x="8875056" y="3851404"/>
            <a:ext cx="1565563" cy="35186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8C1EC5A-F75E-453E-A95C-977C357A352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6" r="21562"/>
          <a:stretch/>
        </p:blipFill>
        <p:spPr>
          <a:xfrm rot="5400000">
            <a:off x="8971031" y="1267868"/>
            <a:ext cx="1565563" cy="351863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D519D9F-A443-431F-AAF5-81E90D8D00C8}"/>
              </a:ext>
            </a:extLst>
          </p:cNvPr>
          <p:cNvSpPr txBox="1"/>
          <p:nvPr/>
        </p:nvSpPr>
        <p:spPr>
          <a:xfrm>
            <a:off x="8202898" y="5410411"/>
            <a:ext cx="2507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000" b="1" dirty="0"/>
              <a:t>ا</a:t>
            </a:r>
            <a:r>
              <a:rPr lang="ar-SA" sz="2000" b="1" dirty="0"/>
              <a:t>لكفر الأكبر</a:t>
            </a:r>
            <a:endParaRPr lang="en-AE" sz="20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488C22F-DFCB-4C8D-A016-AAA5CA6CBC73}"/>
              </a:ext>
            </a:extLst>
          </p:cNvPr>
          <p:cNvSpPr txBox="1"/>
          <p:nvPr/>
        </p:nvSpPr>
        <p:spPr>
          <a:xfrm>
            <a:off x="8250122" y="2809963"/>
            <a:ext cx="2507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000" b="1" dirty="0"/>
              <a:t>ا</a:t>
            </a:r>
            <a:r>
              <a:rPr lang="ar-SA" sz="2000" b="1" dirty="0"/>
              <a:t>لشرك </a:t>
            </a:r>
            <a:r>
              <a:rPr lang="ar-AE" sz="2000" b="1" dirty="0"/>
              <a:t>ا</a:t>
            </a:r>
            <a:r>
              <a:rPr lang="ar-SA" sz="2000" b="1" dirty="0"/>
              <a:t>لأكبر</a:t>
            </a:r>
            <a:endParaRPr lang="en-AE" sz="2000" b="1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F70D663-E362-4621-B148-3AE989B722C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6" r="21562"/>
          <a:stretch/>
        </p:blipFill>
        <p:spPr>
          <a:xfrm rot="5400000">
            <a:off x="7211715" y="2575921"/>
            <a:ext cx="1565563" cy="351863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61E4670-5576-4863-B30F-E749C10056BB}"/>
              </a:ext>
            </a:extLst>
          </p:cNvPr>
          <p:cNvSpPr txBox="1"/>
          <p:nvPr/>
        </p:nvSpPr>
        <p:spPr>
          <a:xfrm>
            <a:off x="6490806" y="4118016"/>
            <a:ext cx="2507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000" b="1" dirty="0"/>
              <a:t>ا</a:t>
            </a:r>
            <a:r>
              <a:rPr lang="ar-SA" sz="2000" b="1" dirty="0"/>
              <a:t>لنفاق الأكبر</a:t>
            </a:r>
            <a:endParaRPr lang="en-AE" sz="2000" b="1" dirty="0"/>
          </a:p>
        </p:txBody>
      </p:sp>
      <p:pic>
        <p:nvPicPr>
          <p:cNvPr id="16" name="صورة 15">
            <a:hlinkClick r:id="rId8" action="ppaction://hlinksldjump"/>
            <a:extLst>
              <a:ext uri="{FF2B5EF4-FFF2-40B4-BE49-F238E27FC236}">
                <a16:creationId xmlns:a16="http://schemas.microsoft.com/office/drawing/2014/main" id="{CFBA8805-161B-4CD0-B507-C98D396EB8A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8510" y="5441088"/>
            <a:ext cx="987638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197121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44444E-6 L -0.42513 -0.2125 " pathEditMode="relative" rAng="0" ptsTypes="AA"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63" y="-10625"/>
                                    </p:animMotion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44444E-6 L -0.42565 -0.21991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89" y="-10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81481E-6 L -0.4263 0.1791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15" y="8958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1.11111E-6 L -0.42956 0.18171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84" y="90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07407E-6 L -0.28073 -0.0266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36" y="-134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7037E-7 L -0.28516 -0.02917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58" y="-1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4" grpId="0"/>
      <p:bldP spid="14" grpId="1"/>
      <p:bldP spid="18" grpId="0"/>
      <p:bldP spid="18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A0E5A-251C-42AC-A239-9EA9FA66E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D291D1-B9B3-4B16-8DC7-490F1094A4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7" name="videoplayback (17)">
            <a:hlinkClick r:id="" action="ppaction://media"/>
            <a:extLst>
              <a:ext uri="{FF2B5EF4-FFF2-40B4-BE49-F238E27FC236}">
                <a16:creationId xmlns:a16="http://schemas.microsoft.com/office/drawing/2014/main" id="{0087BD0B-2D3D-4BD6-B6FA-7F488DCAA295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1548" end="157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2753" y="5569693"/>
            <a:ext cx="1473344" cy="1104907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1B14CB-104A-4E11-8DDD-C9DCF164C276}"/>
              </a:ext>
            </a:extLst>
          </p:cNvPr>
          <p:cNvSpPr txBox="1"/>
          <p:nvPr/>
        </p:nvSpPr>
        <p:spPr>
          <a:xfrm>
            <a:off x="4267674" y="55420"/>
            <a:ext cx="302029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ar-AE" sz="2400" dirty="0">
                <a:solidFill>
                  <a:srgbClr val="565BCE"/>
                </a:solidFill>
                <a:latin typeface="FF Hekaya Light" panose="00000A00000000000000" pitchFamily="50" charset="-78"/>
                <a:cs typeface="FF Hekaya Light" panose="00000A00000000000000" pitchFamily="50" charset="-78"/>
              </a:rPr>
              <a:t>اكتشف المفتاح الصحيح !</a:t>
            </a:r>
            <a:endParaRPr lang="en-AE" sz="2400" dirty="0">
              <a:solidFill>
                <a:srgbClr val="565BCE"/>
              </a:solidFill>
              <a:latin typeface="FF Hekaya Light" panose="00000A00000000000000" pitchFamily="50" charset="-78"/>
              <a:cs typeface="FF Hekaya Light" panose="00000A00000000000000" pitchFamily="50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0D1EA99-A73F-4514-A736-EBF0144D8161}"/>
              </a:ext>
            </a:extLst>
          </p:cNvPr>
          <p:cNvSpPr/>
          <p:nvPr/>
        </p:nvSpPr>
        <p:spPr>
          <a:xfrm>
            <a:off x="6109855" y="785677"/>
            <a:ext cx="5403273" cy="12684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800" b="1" dirty="0">
                <a:solidFill>
                  <a:srgbClr val="C00000"/>
                </a:solidFill>
              </a:rPr>
              <a:t>أبوطالب عم النبي صلى الله عليه وسلم رفض أن يستجيب لدعوته إلى الإسلام فعمله هذا يعتبر من كفر</a:t>
            </a:r>
            <a:r>
              <a:rPr lang="ar-SA" sz="2800" b="1" dirty="0">
                <a:solidFill>
                  <a:srgbClr val="C00000"/>
                </a:solidFill>
              </a:rPr>
              <a:t>:</a:t>
            </a:r>
            <a:endParaRPr lang="en-AE" sz="2800" b="1" dirty="0">
              <a:solidFill>
                <a:srgbClr val="C00000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D46653C-43C0-4848-B547-9942F6115C7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46" t="-2032" r="48705" b="2032"/>
          <a:stretch/>
        </p:blipFill>
        <p:spPr>
          <a:xfrm rot="21058355">
            <a:off x="601742" y="292873"/>
            <a:ext cx="4805311" cy="688483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5FC708F-BC29-4B63-A928-857948F6F95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35" t="-1536" r="32916" b="1536"/>
          <a:stretch/>
        </p:blipFill>
        <p:spPr>
          <a:xfrm rot="21058355">
            <a:off x="666352" y="427169"/>
            <a:ext cx="4805311" cy="688483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0445FEC-6D22-4DA3-8D75-A79809FC6A7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6" r="21562"/>
          <a:stretch/>
        </p:blipFill>
        <p:spPr>
          <a:xfrm rot="5400000">
            <a:off x="8875056" y="3851404"/>
            <a:ext cx="1565563" cy="35186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8C1EC5A-F75E-453E-A95C-977C357A352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6" r="21562"/>
          <a:stretch/>
        </p:blipFill>
        <p:spPr>
          <a:xfrm rot="5400000">
            <a:off x="8971031" y="1267868"/>
            <a:ext cx="1565563" cy="351863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D519D9F-A443-431F-AAF5-81E90D8D00C8}"/>
              </a:ext>
            </a:extLst>
          </p:cNvPr>
          <p:cNvSpPr txBox="1"/>
          <p:nvPr/>
        </p:nvSpPr>
        <p:spPr>
          <a:xfrm>
            <a:off x="8202898" y="5410411"/>
            <a:ext cx="2507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/>
              <a:t>كفر </a:t>
            </a:r>
            <a:r>
              <a:rPr lang="ar-AE" sz="2000" b="1" dirty="0"/>
              <a:t>ا</a:t>
            </a:r>
            <a:r>
              <a:rPr lang="ar-SA" sz="2000" b="1" dirty="0"/>
              <a:t>لإباء والإستكبار</a:t>
            </a:r>
            <a:endParaRPr lang="en-AE" sz="20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488C22F-DFCB-4C8D-A016-AAA5CA6CBC73}"/>
              </a:ext>
            </a:extLst>
          </p:cNvPr>
          <p:cNvSpPr txBox="1"/>
          <p:nvPr/>
        </p:nvSpPr>
        <p:spPr>
          <a:xfrm>
            <a:off x="8250122" y="2809963"/>
            <a:ext cx="2507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/>
              <a:t>كفر </a:t>
            </a:r>
            <a:r>
              <a:rPr lang="ar-AE" sz="2000" b="1" dirty="0"/>
              <a:t>ا</a:t>
            </a:r>
            <a:r>
              <a:rPr lang="ar-SA" sz="2000" b="1" dirty="0"/>
              <a:t>لتكذيب</a:t>
            </a:r>
            <a:endParaRPr lang="en-AE" sz="2000" b="1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F70D663-E362-4621-B148-3AE989B722C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6" r="21562"/>
          <a:stretch/>
        </p:blipFill>
        <p:spPr>
          <a:xfrm rot="5400000">
            <a:off x="7211715" y="2575921"/>
            <a:ext cx="1565563" cy="351863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61E4670-5576-4863-B30F-E749C10056BB}"/>
              </a:ext>
            </a:extLst>
          </p:cNvPr>
          <p:cNvSpPr txBox="1"/>
          <p:nvPr/>
        </p:nvSpPr>
        <p:spPr>
          <a:xfrm>
            <a:off x="6490806" y="4118016"/>
            <a:ext cx="2507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/>
              <a:t>كفر الشك</a:t>
            </a:r>
            <a:endParaRPr lang="en-AE" sz="2000" b="1" dirty="0"/>
          </a:p>
        </p:txBody>
      </p:sp>
      <p:pic>
        <p:nvPicPr>
          <p:cNvPr id="16" name="صورة 15">
            <a:hlinkClick r:id="rId8" action="ppaction://hlinksldjump"/>
            <a:extLst>
              <a:ext uri="{FF2B5EF4-FFF2-40B4-BE49-F238E27FC236}">
                <a16:creationId xmlns:a16="http://schemas.microsoft.com/office/drawing/2014/main" id="{EDD0F9D1-483C-4CD8-8CE8-194CAE9BB98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8510" y="5441088"/>
            <a:ext cx="987638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08949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44444E-6 L -0.42513 -0.2125 " pathEditMode="relative" rAng="0" ptsTypes="AA"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63" y="-10625"/>
                                    </p:animMotion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44444E-6 L -0.42565 -0.21991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89" y="-10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81481E-6 L -0.4263 0.1791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15" y="8958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1.11111E-6 L -0.42956 0.18171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84" y="90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07407E-6 L -0.28073 -0.0266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36" y="-134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7037E-7 L -0.28516 -0.02917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58" y="-1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4" grpId="0"/>
      <p:bldP spid="14" grpId="1"/>
      <p:bldP spid="18" grpId="0"/>
      <p:bldP spid="18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A0E5A-251C-42AC-A239-9EA9FA66E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D291D1-B9B3-4B16-8DC7-490F1094A4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7" name="videoplayback (17)">
            <a:hlinkClick r:id="" action="ppaction://media"/>
            <a:extLst>
              <a:ext uri="{FF2B5EF4-FFF2-40B4-BE49-F238E27FC236}">
                <a16:creationId xmlns:a16="http://schemas.microsoft.com/office/drawing/2014/main" id="{0087BD0B-2D3D-4BD6-B6FA-7F488DCAA295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1548" end="157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2753" y="5569693"/>
            <a:ext cx="1473344" cy="1104907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1B14CB-104A-4E11-8DDD-C9DCF164C276}"/>
              </a:ext>
            </a:extLst>
          </p:cNvPr>
          <p:cNvSpPr txBox="1"/>
          <p:nvPr/>
        </p:nvSpPr>
        <p:spPr>
          <a:xfrm>
            <a:off x="4267674" y="55420"/>
            <a:ext cx="302029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ar-AE" sz="2400" dirty="0">
                <a:solidFill>
                  <a:srgbClr val="565BCE"/>
                </a:solidFill>
                <a:latin typeface="FF Hekaya Light" panose="00000A00000000000000" pitchFamily="50" charset="-78"/>
                <a:cs typeface="FF Hekaya Light" panose="00000A00000000000000" pitchFamily="50" charset="-78"/>
              </a:rPr>
              <a:t>اكتشف المفتاح الصحيح !</a:t>
            </a:r>
            <a:endParaRPr lang="en-AE" sz="2400" dirty="0">
              <a:solidFill>
                <a:srgbClr val="565BCE"/>
              </a:solidFill>
              <a:latin typeface="FF Hekaya Light" panose="00000A00000000000000" pitchFamily="50" charset="-78"/>
              <a:cs typeface="FF Hekaya Light" panose="00000A00000000000000" pitchFamily="50" charset="-7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78E69B-37A2-44E0-B623-E6D1EE57674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92" t="-1676" r="18267" b="1676"/>
          <a:stretch/>
        </p:blipFill>
        <p:spPr>
          <a:xfrm rot="21217854">
            <a:off x="1366753" y="336412"/>
            <a:ext cx="3788091" cy="621358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0D1EA99-A73F-4514-A736-EBF0144D8161}"/>
              </a:ext>
            </a:extLst>
          </p:cNvPr>
          <p:cNvSpPr/>
          <p:nvPr/>
        </p:nvSpPr>
        <p:spPr>
          <a:xfrm>
            <a:off x="6109855" y="785677"/>
            <a:ext cx="5403273" cy="12684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800" b="1" dirty="0">
                <a:solidFill>
                  <a:srgbClr val="C00000"/>
                </a:solidFill>
              </a:rPr>
              <a:t>أن يترك المرء دين الإسلام، فلا يتعلمه، ولا يعمل به </a:t>
            </a:r>
            <a:r>
              <a:rPr lang="ar-SA" sz="2800" b="1" dirty="0">
                <a:solidFill>
                  <a:srgbClr val="C00000"/>
                </a:solidFill>
              </a:rPr>
              <a:t>هذا النوع من الكفر يسمى</a:t>
            </a:r>
            <a:r>
              <a:rPr lang="ar-AE" sz="2800" b="1" dirty="0">
                <a:solidFill>
                  <a:srgbClr val="C00000"/>
                </a:solidFill>
              </a:rPr>
              <a:t>:</a:t>
            </a:r>
            <a:endParaRPr lang="en-AE" sz="2800" b="1" dirty="0">
              <a:solidFill>
                <a:srgbClr val="C0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0445FEC-6D22-4DA3-8D75-A79809FC6A7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6" r="21562"/>
          <a:stretch/>
        </p:blipFill>
        <p:spPr>
          <a:xfrm rot="5400000">
            <a:off x="6762630" y="2452467"/>
            <a:ext cx="1565563" cy="35186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8C1EC5A-F75E-453E-A95C-977C357A352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6" r="21562"/>
          <a:stretch/>
        </p:blipFill>
        <p:spPr>
          <a:xfrm rot="5400000">
            <a:off x="8971031" y="1267868"/>
            <a:ext cx="1565563" cy="351863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D519D9F-A443-431F-AAF5-81E90D8D00C8}"/>
              </a:ext>
            </a:extLst>
          </p:cNvPr>
          <p:cNvSpPr txBox="1"/>
          <p:nvPr/>
        </p:nvSpPr>
        <p:spPr>
          <a:xfrm>
            <a:off x="5683397" y="4028892"/>
            <a:ext cx="35125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/>
              <a:t>كفر الإعراض</a:t>
            </a:r>
            <a:endParaRPr lang="en-AE" sz="20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488C22F-DFCB-4C8D-A016-AAA5CA6CBC73}"/>
              </a:ext>
            </a:extLst>
          </p:cNvPr>
          <p:cNvSpPr txBox="1"/>
          <p:nvPr/>
        </p:nvSpPr>
        <p:spPr>
          <a:xfrm>
            <a:off x="8250122" y="2809963"/>
            <a:ext cx="2507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/>
              <a:t>كفر الإستهزاء والسخرية</a:t>
            </a:r>
            <a:endParaRPr lang="en-AE" sz="2000" b="1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929B373-3817-4BDC-AEB7-9F103FD9A41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27" t="4305" r="3507" b="-4305"/>
          <a:stretch/>
        </p:blipFill>
        <p:spPr>
          <a:xfrm rot="21217854">
            <a:off x="1624625" y="662138"/>
            <a:ext cx="3272345" cy="621358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F70D663-E362-4621-B148-3AE989B722C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6" r="21562"/>
          <a:stretch/>
        </p:blipFill>
        <p:spPr>
          <a:xfrm rot="5400000">
            <a:off x="9009307" y="3898993"/>
            <a:ext cx="1565563" cy="351863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61E4670-5576-4863-B30F-E749C10056BB}"/>
              </a:ext>
            </a:extLst>
          </p:cNvPr>
          <p:cNvSpPr txBox="1"/>
          <p:nvPr/>
        </p:nvSpPr>
        <p:spPr>
          <a:xfrm>
            <a:off x="8288397" y="5441088"/>
            <a:ext cx="28698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/>
              <a:t>كفر الشك</a:t>
            </a:r>
            <a:endParaRPr lang="en-AE" sz="2000" b="1" dirty="0"/>
          </a:p>
        </p:txBody>
      </p:sp>
      <p:pic>
        <p:nvPicPr>
          <p:cNvPr id="15" name="صورة 14">
            <a:hlinkClick r:id="rId8" action="ppaction://hlinksldjump"/>
            <a:extLst>
              <a:ext uri="{FF2B5EF4-FFF2-40B4-BE49-F238E27FC236}">
                <a16:creationId xmlns:a16="http://schemas.microsoft.com/office/drawing/2014/main" id="{F1DFF831-57D6-4D42-B6F1-28A6E19B09E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8510" y="5441088"/>
            <a:ext cx="987638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786461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3.7037E-7 L -0.26888 -0.01296 " pathEditMode="relative" rAng="0" ptsTypes="AA"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51" y="-648"/>
                                    </p:animMotion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33333E-6 L -0.25235 -0.01528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17" y="-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81481E-6 L -0.4263 0.1791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15" y="8958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1.11111E-6 L -0.42956 0.18171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84" y="90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 L -0.44089 -0.22824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44" y="-1141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3.7037E-6 L -0.44154 -0.2199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83" y="-10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4" grpId="0"/>
      <p:bldP spid="14" grpId="1"/>
      <p:bldP spid="18" grpId="0"/>
      <p:bldP spid="18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A0E5A-251C-42AC-A239-9EA9FA66E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D291D1-B9B3-4B16-8DC7-490F1094A4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7" name="videoplayback (17)">
            <a:hlinkClick r:id="" action="ppaction://media"/>
            <a:extLst>
              <a:ext uri="{FF2B5EF4-FFF2-40B4-BE49-F238E27FC236}">
                <a16:creationId xmlns:a16="http://schemas.microsoft.com/office/drawing/2014/main" id="{0087BD0B-2D3D-4BD6-B6FA-7F488DCAA295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1548" end="157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2753" y="5569693"/>
            <a:ext cx="1473344" cy="1104907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1B14CB-104A-4E11-8DDD-C9DCF164C276}"/>
              </a:ext>
            </a:extLst>
          </p:cNvPr>
          <p:cNvSpPr txBox="1"/>
          <p:nvPr/>
        </p:nvSpPr>
        <p:spPr>
          <a:xfrm>
            <a:off x="4267674" y="55420"/>
            <a:ext cx="302029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ar-AE" sz="2400" dirty="0">
                <a:solidFill>
                  <a:srgbClr val="565BCE"/>
                </a:solidFill>
                <a:latin typeface="FF Hekaya Light" panose="00000A00000000000000" pitchFamily="50" charset="-78"/>
                <a:cs typeface="FF Hekaya Light" panose="00000A00000000000000" pitchFamily="50" charset="-78"/>
              </a:rPr>
              <a:t>اكتشف المفتاح الصحيح !</a:t>
            </a:r>
            <a:endParaRPr lang="en-AE" sz="2400" dirty="0">
              <a:solidFill>
                <a:srgbClr val="565BCE"/>
              </a:solidFill>
              <a:latin typeface="FF Hekaya Light" panose="00000A00000000000000" pitchFamily="50" charset="-78"/>
              <a:cs typeface="FF Hekaya Light" panose="00000A00000000000000" pitchFamily="50" charset="-7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78E69B-37A2-44E0-B623-E6D1EE57674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574"/>
          <a:stretch/>
        </p:blipFill>
        <p:spPr>
          <a:xfrm rot="21217854">
            <a:off x="329745" y="394109"/>
            <a:ext cx="4828310" cy="621358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0D1EA99-A73F-4514-A736-EBF0144D8161}"/>
              </a:ext>
            </a:extLst>
          </p:cNvPr>
          <p:cNvSpPr/>
          <p:nvPr/>
        </p:nvSpPr>
        <p:spPr>
          <a:xfrm>
            <a:off x="6109855" y="785677"/>
            <a:ext cx="5403273" cy="12684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b="1" i="0" dirty="0">
                <a:solidFill>
                  <a:srgbClr val="C00000"/>
                </a:solidFill>
                <a:effectLst/>
                <a:latin typeface="ge_ss_twolight"/>
              </a:rPr>
              <a:t>هو  إظهار الإسلام و إبطان الكفر: </a:t>
            </a:r>
            <a:endParaRPr lang="en-AE" sz="2800" b="1" dirty="0">
              <a:solidFill>
                <a:srgbClr val="C0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0445FEC-6D22-4DA3-8D75-A79809FC6A7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6" r="21562"/>
          <a:stretch/>
        </p:blipFill>
        <p:spPr>
          <a:xfrm rot="5400000">
            <a:off x="8971031" y="1211902"/>
            <a:ext cx="1565563" cy="35186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8C1EC5A-F75E-453E-A95C-977C357A352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6" r="21562"/>
          <a:stretch/>
        </p:blipFill>
        <p:spPr>
          <a:xfrm rot="5400000">
            <a:off x="6830764" y="2554693"/>
            <a:ext cx="1565563" cy="351863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D519D9F-A443-431F-AAF5-81E90D8D00C8}"/>
              </a:ext>
            </a:extLst>
          </p:cNvPr>
          <p:cNvSpPr txBox="1"/>
          <p:nvPr/>
        </p:nvSpPr>
        <p:spPr>
          <a:xfrm>
            <a:off x="8298873" y="2770909"/>
            <a:ext cx="2507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/>
              <a:t>النفاق الأكبر</a:t>
            </a:r>
            <a:endParaRPr lang="en-AE" sz="20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488C22F-DFCB-4C8D-A016-AAA5CA6CBC73}"/>
              </a:ext>
            </a:extLst>
          </p:cNvPr>
          <p:cNvSpPr txBox="1"/>
          <p:nvPr/>
        </p:nvSpPr>
        <p:spPr>
          <a:xfrm>
            <a:off x="6109855" y="4096788"/>
            <a:ext cx="2507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/>
              <a:t>النفاق الأصغر</a:t>
            </a:r>
            <a:endParaRPr lang="en-AE" sz="2000" b="1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929B373-3817-4BDC-AEB7-9F103FD9A41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7" t="-970" r="67207" b="970"/>
          <a:stretch/>
        </p:blipFill>
        <p:spPr>
          <a:xfrm rot="21217854">
            <a:off x="1256876" y="336612"/>
            <a:ext cx="3272345" cy="621358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F70D663-E362-4621-B148-3AE989B722C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6" r="21562"/>
          <a:stretch/>
        </p:blipFill>
        <p:spPr>
          <a:xfrm rot="5400000">
            <a:off x="9009307" y="3898993"/>
            <a:ext cx="1565563" cy="351863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61E4670-5576-4863-B30F-E749C10056BB}"/>
              </a:ext>
            </a:extLst>
          </p:cNvPr>
          <p:cNvSpPr txBox="1"/>
          <p:nvPr/>
        </p:nvSpPr>
        <p:spPr>
          <a:xfrm>
            <a:off x="8288398" y="5441088"/>
            <a:ext cx="2507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000" b="1" dirty="0"/>
              <a:t>ا</a:t>
            </a:r>
            <a:r>
              <a:rPr lang="ar-SA" sz="2000" b="1" dirty="0"/>
              <a:t>لشرك الأصغر</a:t>
            </a:r>
            <a:endParaRPr lang="en-AE" sz="2000" b="1" dirty="0"/>
          </a:p>
        </p:txBody>
      </p:sp>
      <p:pic>
        <p:nvPicPr>
          <p:cNvPr id="15" name="صورة 14">
            <a:hlinkClick r:id="rId8" action="ppaction://hlinksldjump"/>
            <a:extLst>
              <a:ext uri="{FF2B5EF4-FFF2-40B4-BE49-F238E27FC236}">
                <a16:creationId xmlns:a16="http://schemas.microsoft.com/office/drawing/2014/main" id="{7ED8078F-7134-4EBB-94E8-35B2586D538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8510" y="5441088"/>
            <a:ext cx="987638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20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45 0.16435 " pathEditMode="relative" rAng="0" ptsTypes="AA"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00" y="8218"/>
                                    </p:animMotion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1.85185E-6 L -0.44323 0.16435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61" y="8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81481E-6 L -0.26094 -0.05255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47" y="-2639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3.7037E-7 L -0.25391 -0.05023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95" y="-25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 L -0.44089 -0.22824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44" y="-1141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3.7037E-6 L -0.44153 -0.2199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83" y="-10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4" grpId="0"/>
      <p:bldP spid="14" grpId="1"/>
      <p:bldP spid="18" grpId="0"/>
      <p:bldP spid="18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A0E5A-251C-42AC-A239-9EA9FA66E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D291D1-B9B3-4B16-8DC7-490F1094A4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7" name="videoplayback (17)">
            <a:hlinkClick r:id="" action="ppaction://media"/>
            <a:extLst>
              <a:ext uri="{FF2B5EF4-FFF2-40B4-BE49-F238E27FC236}">
                <a16:creationId xmlns:a16="http://schemas.microsoft.com/office/drawing/2014/main" id="{0087BD0B-2D3D-4BD6-B6FA-7F488DCAA295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1548" end="157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2753" y="5569693"/>
            <a:ext cx="1473344" cy="1104907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1B14CB-104A-4E11-8DDD-C9DCF164C276}"/>
              </a:ext>
            </a:extLst>
          </p:cNvPr>
          <p:cNvSpPr txBox="1"/>
          <p:nvPr/>
        </p:nvSpPr>
        <p:spPr>
          <a:xfrm>
            <a:off x="4267674" y="55420"/>
            <a:ext cx="302029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ar-AE" sz="2400" dirty="0">
                <a:solidFill>
                  <a:srgbClr val="565BCE"/>
                </a:solidFill>
                <a:latin typeface="FF Hekaya Light" panose="00000A00000000000000" pitchFamily="50" charset="-78"/>
                <a:cs typeface="FF Hekaya Light" panose="00000A00000000000000" pitchFamily="50" charset="-78"/>
              </a:rPr>
              <a:t>اكتشف المفتاح الصحيح !</a:t>
            </a:r>
            <a:endParaRPr lang="en-AE" sz="2400" dirty="0">
              <a:solidFill>
                <a:srgbClr val="565BCE"/>
              </a:solidFill>
              <a:latin typeface="FF Hekaya Light" panose="00000A00000000000000" pitchFamily="50" charset="-78"/>
              <a:cs typeface="FF Hekaya Light" panose="00000A00000000000000" pitchFamily="50" charset="-7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78E69B-37A2-44E0-B623-E6D1EE57674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65" t="949" r="48709" b="-949"/>
          <a:stretch/>
        </p:blipFill>
        <p:spPr>
          <a:xfrm rot="21217854">
            <a:off x="329745" y="394109"/>
            <a:ext cx="4828310" cy="621358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0D1EA99-A73F-4514-A736-EBF0144D8161}"/>
              </a:ext>
            </a:extLst>
          </p:cNvPr>
          <p:cNvSpPr/>
          <p:nvPr/>
        </p:nvSpPr>
        <p:spPr>
          <a:xfrm>
            <a:off x="6109855" y="785677"/>
            <a:ext cx="5403273" cy="12684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b="1" dirty="0">
                <a:solidFill>
                  <a:srgbClr val="C00000"/>
                </a:solidFill>
              </a:rPr>
              <a:t>النفاق الأكبر يسمى :</a:t>
            </a:r>
            <a:endParaRPr lang="en-AE" sz="2800" b="1" dirty="0">
              <a:solidFill>
                <a:srgbClr val="C0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0445FEC-6D22-4DA3-8D75-A79809FC6A7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6" r="21562"/>
          <a:stretch/>
        </p:blipFill>
        <p:spPr>
          <a:xfrm rot="5400000">
            <a:off x="6762630" y="2452467"/>
            <a:ext cx="1565563" cy="35186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8C1EC5A-F75E-453E-A95C-977C357A352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6" r="21562"/>
          <a:stretch/>
        </p:blipFill>
        <p:spPr>
          <a:xfrm rot="5400000">
            <a:off x="8971031" y="1267868"/>
            <a:ext cx="1565563" cy="351863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D519D9F-A443-431F-AAF5-81E90D8D00C8}"/>
              </a:ext>
            </a:extLst>
          </p:cNvPr>
          <p:cNvSpPr txBox="1"/>
          <p:nvPr/>
        </p:nvSpPr>
        <p:spPr>
          <a:xfrm>
            <a:off x="6090472" y="4011474"/>
            <a:ext cx="2507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/>
              <a:t>النفاق </a:t>
            </a:r>
            <a:r>
              <a:rPr lang="ar-SA" sz="2000" b="1" dirty="0" err="1"/>
              <a:t>الإعتقادي</a:t>
            </a:r>
            <a:endParaRPr lang="en-AE" sz="20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488C22F-DFCB-4C8D-A016-AAA5CA6CBC73}"/>
              </a:ext>
            </a:extLst>
          </p:cNvPr>
          <p:cNvSpPr txBox="1"/>
          <p:nvPr/>
        </p:nvSpPr>
        <p:spPr>
          <a:xfrm>
            <a:off x="8250122" y="2809963"/>
            <a:ext cx="2507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/>
              <a:t>النفاق العملي</a:t>
            </a:r>
            <a:endParaRPr lang="en-AE" sz="2000" b="1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929B373-3817-4BDC-AEB7-9F103FD9A41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47" t="2008" r="35387" b="-2008"/>
          <a:stretch/>
        </p:blipFill>
        <p:spPr>
          <a:xfrm rot="21217854">
            <a:off x="1262650" y="527455"/>
            <a:ext cx="3272345" cy="621358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F70D663-E362-4621-B148-3AE989B722C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6" r="21562"/>
          <a:stretch/>
        </p:blipFill>
        <p:spPr>
          <a:xfrm rot="5400000">
            <a:off x="9009307" y="3898993"/>
            <a:ext cx="1565563" cy="351863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61E4670-5576-4863-B30F-E749C10056BB}"/>
              </a:ext>
            </a:extLst>
          </p:cNvPr>
          <p:cNvSpPr txBox="1"/>
          <p:nvPr/>
        </p:nvSpPr>
        <p:spPr>
          <a:xfrm>
            <a:off x="8288398" y="5441088"/>
            <a:ext cx="2507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/>
              <a:t>النفاق القولي</a:t>
            </a:r>
            <a:endParaRPr lang="en-AE" sz="2000" b="1" dirty="0"/>
          </a:p>
        </p:txBody>
      </p:sp>
      <p:pic>
        <p:nvPicPr>
          <p:cNvPr id="15" name="صورة 14">
            <a:hlinkClick r:id="rId8" action="ppaction://hlinksldjump"/>
            <a:extLst>
              <a:ext uri="{FF2B5EF4-FFF2-40B4-BE49-F238E27FC236}">
                <a16:creationId xmlns:a16="http://schemas.microsoft.com/office/drawing/2014/main" id="{8C6FB0A0-A298-4DE8-9BD8-F54AB84603B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8510" y="5441088"/>
            <a:ext cx="987638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226098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3.7037E-7 L -0.26888 -0.01296 " pathEditMode="relative" rAng="0" ptsTypes="AA"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51" y="-648"/>
                                    </p:animMotion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3.7037E-7 L -0.25234 -0.01528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17" y="-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81481E-6 L -0.4263 0.1791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15" y="8958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1.11111E-6 L -0.42956 0.18171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84" y="90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 L -0.44089 -0.22824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44" y="-1141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3.7037E-6 L -0.44153 -0.2199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83" y="-10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4" grpId="0"/>
      <p:bldP spid="14" grpId="1"/>
      <p:bldP spid="18" grpId="0"/>
      <p:bldP spid="18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0639A-033F-4FCD-A75B-F97604D14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1ECE1F-01FA-418B-AEAE-36301B5AEF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7BBBF1-62DB-4219-B978-E811603E41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6" name="Picture 5">
            <a:hlinkClick r:id="rId3" action="ppaction://hlinksldjump"/>
            <a:extLst>
              <a:ext uri="{FF2B5EF4-FFF2-40B4-BE49-F238E27FC236}">
                <a16:creationId xmlns:a16="http://schemas.microsoft.com/office/drawing/2014/main" id="{AFC321BA-A247-4D47-8AB7-E9ACC452F6D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551"/>
          <a:stretch/>
        </p:blipFill>
        <p:spPr>
          <a:xfrm rot="21058355">
            <a:off x="4939620" y="903277"/>
            <a:ext cx="1039091" cy="1488764"/>
          </a:xfrm>
          <a:prstGeom prst="rect">
            <a:avLst/>
          </a:prstGeom>
        </p:spPr>
      </p:pic>
      <p:pic>
        <p:nvPicPr>
          <p:cNvPr id="9" name="Picture 8">
            <a:hlinkClick r:id="rId5" action="ppaction://hlinksldjump"/>
            <a:extLst>
              <a:ext uri="{FF2B5EF4-FFF2-40B4-BE49-F238E27FC236}">
                <a16:creationId xmlns:a16="http://schemas.microsoft.com/office/drawing/2014/main" id="{5A1F128B-8095-4262-8D37-457CCE17D08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53" t="354" r="18431" b="-354"/>
          <a:stretch/>
        </p:blipFill>
        <p:spPr>
          <a:xfrm rot="543060">
            <a:off x="2522683" y="4763011"/>
            <a:ext cx="1025238" cy="1488764"/>
          </a:xfrm>
          <a:prstGeom prst="rect">
            <a:avLst/>
          </a:prstGeom>
        </p:spPr>
      </p:pic>
      <p:pic>
        <p:nvPicPr>
          <p:cNvPr id="13" name="Picture 12">
            <a:hlinkClick r:id="rId7" action="ppaction://hlinksldjump"/>
            <a:extLst>
              <a:ext uri="{FF2B5EF4-FFF2-40B4-BE49-F238E27FC236}">
                <a16:creationId xmlns:a16="http://schemas.microsoft.com/office/drawing/2014/main" id="{58CA2067-EC2E-4C3F-82BC-54EE7855AE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4" t="-13843" r="48737" b="13843"/>
          <a:stretch/>
        </p:blipFill>
        <p:spPr>
          <a:xfrm rot="397185">
            <a:off x="8214850" y="2428524"/>
            <a:ext cx="1039091" cy="1488764"/>
          </a:xfrm>
          <a:prstGeom prst="rect">
            <a:avLst/>
          </a:prstGeom>
        </p:spPr>
      </p:pic>
      <p:pic>
        <p:nvPicPr>
          <p:cNvPr id="14" name="Picture 13">
            <a:hlinkClick r:id="rId8" action="ppaction://hlinksldjump"/>
            <a:extLst>
              <a:ext uri="{FF2B5EF4-FFF2-40B4-BE49-F238E27FC236}">
                <a16:creationId xmlns:a16="http://schemas.microsoft.com/office/drawing/2014/main" id="{72409D46-6B0B-4D3D-87FC-46DB5973782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33" t="-2792" r="49651" b="2792"/>
          <a:stretch/>
        </p:blipFill>
        <p:spPr>
          <a:xfrm rot="21137618">
            <a:off x="2396226" y="828641"/>
            <a:ext cx="1025238" cy="1488764"/>
          </a:xfrm>
          <a:prstGeom prst="rect">
            <a:avLst/>
          </a:prstGeom>
        </p:spPr>
      </p:pic>
      <p:pic>
        <p:nvPicPr>
          <p:cNvPr id="18" name="Picture 17">
            <a:hlinkClick r:id="rId9" action="ppaction://hlinksldjump"/>
            <a:extLst>
              <a:ext uri="{FF2B5EF4-FFF2-40B4-BE49-F238E27FC236}">
                <a16:creationId xmlns:a16="http://schemas.microsoft.com/office/drawing/2014/main" id="{893B3019-E861-4DAD-AD46-03CD66A12E2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574"/>
          <a:stretch/>
        </p:blipFill>
        <p:spPr>
          <a:xfrm rot="520160">
            <a:off x="7155402" y="1313697"/>
            <a:ext cx="1156855" cy="1488764"/>
          </a:xfrm>
          <a:prstGeom prst="rect">
            <a:avLst/>
          </a:prstGeom>
        </p:spPr>
      </p:pic>
      <p:pic>
        <p:nvPicPr>
          <p:cNvPr id="20" name="Picture 19">
            <a:hlinkClick r:id="rId10" action="ppaction://hlinksldjump"/>
            <a:extLst>
              <a:ext uri="{FF2B5EF4-FFF2-40B4-BE49-F238E27FC236}">
                <a16:creationId xmlns:a16="http://schemas.microsoft.com/office/drawing/2014/main" id="{766F8DD4-BE24-436C-9943-58E1364B4D1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33" t="-2792" r="49651" b="2792"/>
          <a:stretch/>
        </p:blipFill>
        <p:spPr>
          <a:xfrm rot="21137618">
            <a:off x="4929079" y="4282181"/>
            <a:ext cx="1025238" cy="1488764"/>
          </a:xfrm>
          <a:prstGeom prst="rect">
            <a:avLst/>
          </a:prstGeom>
        </p:spPr>
      </p:pic>
      <p:pic>
        <p:nvPicPr>
          <p:cNvPr id="21" name="Picture 20">
            <a:hlinkClick r:id="rId11" action="ppaction://hlinksldjump"/>
            <a:extLst>
              <a:ext uri="{FF2B5EF4-FFF2-40B4-BE49-F238E27FC236}">
                <a16:creationId xmlns:a16="http://schemas.microsoft.com/office/drawing/2014/main" id="{4DC5A2D7-CC1E-4F83-AA27-343C3EE50A7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33" t="-2792" r="49651" b="2792"/>
          <a:stretch/>
        </p:blipFill>
        <p:spPr>
          <a:xfrm rot="21137618">
            <a:off x="10155883" y="3444786"/>
            <a:ext cx="1025238" cy="1488764"/>
          </a:xfrm>
          <a:prstGeom prst="rect">
            <a:avLst/>
          </a:prstGeom>
        </p:spPr>
      </p:pic>
      <p:pic>
        <p:nvPicPr>
          <p:cNvPr id="22" name="Picture 21">
            <a:hlinkClick r:id="rId12" action="ppaction://hlinksldjump"/>
            <a:extLst>
              <a:ext uri="{FF2B5EF4-FFF2-40B4-BE49-F238E27FC236}">
                <a16:creationId xmlns:a16="http://schemas.microsoft.com/office/drawing/2014/main" id="{AD11D9FE-F1B9-4787-A88D-90D7CAF0A8B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551"/>
          <a:stretch/>
        </p:blipFill>
        <p:spPr>
          <a:xfrm rot="21058355">
            <a:off x="7812352" y="4818262"/>
            <a:ext cx="1039091" cy="1488764"/>
          </a:xfrm>
          <a:prstGeom prst="rect">
            <a:avLst/>
          </a:prstGeom>
        </p:spPr>
      </p:pic>
      <p:pic>
        <p:nvPicPr>
          <p:cNvPr id="23" name="Picture 22">
            <a:hlinkClick r:id="rId13" action="ppaction://hlinksldjump"/>
            <a:extLst>
              <a:ext uri="{FF2B5EF4-FFF2-40B4-BE49-F238E27FC236}">
                <a16:creationId xmlns:a16="http://schemas.microsoft.com/office/drawing/2014/main" id="{76B3BCB1-7285-471D-AA3B-182EA109CD8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574"/>
          <a:stretch/>
        </p:blipFill>
        <p:spPr>
          <a:xfrm rot="520160">
            <a:off x="1525776" y="3510512"/>
            <a:ext cx="1156855" cy="1488764"/>
          </a:xfrm>
          <a:prstGeom prst="rect">
            <a:avLst/>
          </a:prstGeom>
        </p:spPr>
      </p:pic>
      <p:pic>
        <p:nvPicPr>
          <p:cNvPr id="24" name="Picture 23">
            <a:hlinkClick r:id="rId14" action="ppaction://hlinksldjump"/>
            <a:extLst>
              <a:ext uri="{FF2B5EF4-FFF2-40B4-BE49-F238E27FC236}">
                <a16:creationId xmlns:a16="http://schemas.microsoft.com/office/drawing/2014/main" id="{4E46E339-16B0-4CC7-9D0D-AE32B47D8EE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574"/>
          <a:stretch/>
        </p:blipFill>
        <p:spPr>
          <a:xfrm rot="520160">
            <a:off x="6043307" y="5174669"/>
            <a:ext cx="1156855" cy="1488764"/>
          </a:xfrm>
          <a:prstGeom prst="rect">
            <a:avLst/>
          </a:prstGeom>
        </p:spPr>
      </p:pic>
      <p:pic>
        <p:nvPicPr>
          <p:cNvPr id="25" name="Picture 24">
            <a:hlinkClick r:id="rId15" action="ppaction://hlinksldjump"/>
            <a:extLst>
              <a:ext uri="{FF2B5EF4-FFF2-40B4-BE49-F238E27FC236}">
                <a16:creationId xmlns:a16="http://schemas.microsoft.com/office/drawing/2014/main" id="{389C59D5-D515-411D-A655-7FF5EDD2B97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53" t="354" r="18431" b="-354"/>
          <a:stretch/>
        </p:blipFill>
        <p:spPr>
          <a:xfrm rot="543060">
            <a:off x="9789214" y="1353197"/>
            <a:ext cx="1025238" cy="1488764"/>
          </a:xfrm>
          <a:prstGeom prst="rect">
            <a:avLst/>
          </a:prstGeom>
        </p:spPr>
      </p:pic>
      <p:pic>
        <p:nvPicPr>
          <p:cNvPr id="26" name="Picture 25">
            <a:hlinkClick r:id="rId16" action="ppaction://hlinksldjump"/>
            <a:extLst>
              <a:ext uri="{FF2B5EF4-FFF2-40B4-BE49-F238E27FC236}">
                <a16:creationId xmlns:a16="http://schemas.microsoft.com/office/drawing/2014/main" id="{D9C88B6E-F82A-4163-BA94-16A3340CFE0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53" t="354" r="18431" b="-354"/>
          <a:stretch/>
        </p:blipFill>
        <p:spPr>
          <a:xfrm rot="543060">
            <a:off x="5815022" y="3119046"/>
            <a:ext cx="1025238" cy="1488764"/>
          </a:xfrm>
          <a:prstGeom prst="rect">
            <a:avLst/>
          </a:prstGeom>
        </p:spPr>
      </p:pic>
      <p:pic>
        <p:nvPicPr>
          <p:cNvPr id="27" name="Picture 26">
            <a:hlinkClick r:id="rId17" action="ppaction://hlinksldjump"/>
            <a:extLst>
              <a:ext uri="{FF2B5EF4-FFF2-40B4-BE49-F238E27FC236}">
                <a16:creationId xmlns:a16="http://schemas.microsoft.com/office/drawing/2014/main" id="{68F30CAC-F151-46E0-B2EB-19A1AE42FD6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4" t="-13843" r="48737" b="13843"/>
          <a:stretch/>
        </p:blipFill>
        <p:spPr>
          <a:xfrm rot="397185">
            <a:off x="3316035" y="2894849"/>
            <a:ext cx="1039091" cy="1488764"/>
          </a:xfrm>
          <a:prstGeom prst="rect">
            <a:avLst/>
          </a:prstGeom>
        </p:spPr>
      </p:pic>
      <p:pic>
        <p:nvPicPr>
          <p:cNvPr id="5" name="صورة 4">
            <a:hlinkClick r:id="rId18" action="ppaction://hlinksldjump"/>
            <a:extLst>
              <a:ext uri="{FF2B5EF4-FFF2-40B4-BE49-F238E27FC236}">
                <a16:creationId xmlns:a16="http://schemas.microsoft.com/office/drawing/2014/main" id="{E896CCC1-199A-44AE-A217-1DE4B551F10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152093" y="4671934"/>
            <a:ext cx="1255885" cy="1639966"/>
          </a:xfrm>
          <a:prstGeom prst="rect">
            <a:avLst/>
          </a:prstGeom>
        </p:spPr>
      </p:pic>
      <p:pic>
        <p:nvPicPr>
          <p:cNvPr id="7" name="صورة 6">
            <a:hlinkClick r:id="rId20" action="ppaction://hlinksldjump"/>
            <a:extLst>
              <a:ext uri="{FF2B5EF4-FFF2-40B4-BE49-F238E27FC236}">
                <a16:creationId xmlns:a16="http://schemas.microsoft.com/office/drawing/2014/main" id="{C6B46444-51B4-42A3-A8DC-9F4277C2EB90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38200" y="1633484"/>
            <a:ext cx="1371719" cy="1652159"/>
          </a:xfrm>
          <a:prstGeom prst="rect">
            <a:avLst/>
          </a:prstGeom>
        </p:spPr>
      </p:pic>
      <p:pic>
        <p:nvPicPr>
          <p:cNvPr id="8" name="صورة 7">
            <a:hlinkClick r:id="rId22" action="ppaction://hlinksldjump"/>
            <a:extLst>
              <a:ext uri="{FF2B5EF4-FFF2-40B4-BE49-F238E27FC236}">
                <a16:creationId xmlns:a16="http://schemas.microsoft.com/office/drawing/2014/main" id="{CA4B8B73-9CC4-45FA-B3A4-D4A6AA59F8CF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554633" y="424966"/>
            <a:ext cx="1225402" cy="161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801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A0E5A-251C-42AC-A239-9EA9FA66E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D291D1-B9B3-4B16-8DC7-490F1094A4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7" name="videoplayback (17)">
            <a:hlinkClick r:id="" action="ppaction://media"/>
            <a:extLst>
              <a:ext uri="{FF2B5EF4-FFF2-40B4-BE49-F238E27FC236}">
                <a16:creationId xmlns:a16="http://schemas.microsoft.com/office/drawing/2014/main" id="{0087BD0B-2D3D-4BD6-B6FA-7F488DCAA295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1548" end="157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2753" y="5569693"/>
            <a:ext cx="1473344" cy="1104907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1B14CB-104A-4E11-8DDD-C9DCF164C276}"/>
              </a:ext>
            </a:extLst>
          </p:cNvPr>
          <p:cNvSpPr txBox="1"/>
          <p:nvPr/>
        </p:nvSpPr>
        <p:spPr>
          <a:xfrm>
            <a:off x="4267674" y="55420"/>
            <a:ext cx="302029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ar-AE" sz="2400" dirty="0">
                <a:solidFill>
                  <a:srgbClr val="565BCE"/>
                </a:solidFill>
                <a:latin typeface="FF Hekaya Light" panose="00000A00000000000000" pitchFamily="50" charset="-78"/>
                <a:cs typeface="FF Hekaya Light" panose="00000A00000000000000" pitchFamily="50" charset="-78"/>
              </a:rPr>
              <a:t>اكتشف المفتاح الصحيح !</a:t>
            </a:r>
            <a:endParaRPr lang="en-AE" sz="2400" dirty="0">
              <a:solidFill>
                <a:srgbClr val="565BCE"/>
              </a:solidFill>
              <a:latin typeface="FF Hekaya Light" panose="00000A00000000000000" pitchFamily="50" charset="-78"/>
              <a:cs typeface="FF Hekaya Light" panose="00000A00000000000000" pitchFamily="50" charset="-7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78E69B-37A2-44E0-B623-E6D1EE57674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574"/>
          <a:stretch/>
        </p:blipFill>
        <p:spPr>
          <a:xfrm rot="21217854">
            <a:off x="329745" y="394109"/>
            <a:ext cx="4828310" cy="621358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0D1EA99-A73F-4514-A736-EBF0144D8161}"/>
              </a:ext>
            </a:extLst>
          </p:cNvPr>
          <p:cNvSpPr/>
          <p:nvPr/>
        </p:nvSpPr>
        <p:spPr>
          <a:xfrm>
            <a:off x="6109855" y="785677"/>
            <a:ext cx="5403273" cy="12684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b="1" dirty="0">
                <a:solidFill>
                  <a:srgbClr val="C00000"/>
                </a:solidFill>
              </a:rPr>
              <a:t>من أنكر ركناً من أركان الإيمان فإنه:</a:t>
            </a:r>
            <a:endParaRPr lang="en-AE" sz="2800" b="1" dirty="0">
              <a:solidFill>
                <a:srgbClr val="C0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0445FEC-6D22-4DA3-8D75-A79809FC6A7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6" r="21562"/>
          <a:stretch/>
        </p:blipFill>
        <p:spPr>
          <a:xfrm rot="5400000">
            <a:off x="8971031" y="1211902"/>
            <a:ext cx="1565563" cy="35186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8C1EC5A-F75E-453E-A95C-977C357A352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6" r="21562"/>
          <a:stretch/>
        </p:blipFill>
        <p:spPr>
          <a:xfrm rot="5400000">
            <a:off x="6830764" y="2554693"/>
            <a:ext cx="1565563" cy="351863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D519D9F-A443-431F-AAF5-81E90D8D00C8}"/>
              </a:ext>
            </a:extLst>
          </p:cNvPr>
          <p:cNvSpPr txBox="1"/>
          <p:nvPr/>
        </p:nvSpPr>
        <p:spPr>
          <a:xfrm>
            <a:off x="8298873" y="2770909"/>
            <a:ext cx="2507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/>
              <a:t>كافر خارج عن ملة الإسلام</a:t>
            </a:r>
            <a:endParaRPr lang="en-AE" sz="20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488C22F-DFCB-4C8D-A016-AAA5CA6CBC73}"/>
              </a:ext>
            </a:extLst>
          </p:cNvPr>
          <p:cNvSpPr txBox="1"/>
          <p:nvPr/>
        </p:nvSpPr>
        <p:spPr>
          <a:xfrm>
            <a:off x="6109855" y="4096788"/>
            <a:ext cx="2507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/>
              <a:t>ارتكب ذنباً من الصغائر</a:t>
            </a:r>
            <a:endParaRPr lang="en-AE" sz="2000" b="1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929B373-3817-4BDC-AEB7-9F103FD9A41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7" t="-970" r="67207" b="970"/>
          <a:stretch/>
        </p:blipFill>
        <p:spPr>
          <a:xfrm rot="21217854">
            <a:off x="1256876" y="336612"/>
            <a:ext cx="3272345" cy="621358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F70D663-E362-4621-B148-3AE989B722C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6" r="21562"/>
          <a:stretch/>
        </p:blipFill>
        <p:spPr>
          <a:xfrm rot="5400000">
            <a:off x="9009307" y="3898993"/>
            <a:ext cx="1565563" cy="351863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61E4670-5576-4863-B30F-E749C10056BB}"/>
              </a:ext>
            </a:extLst>
          </p:cNvPr>
          <p:cNvSpPr txBox="1"/>
          <p:nvPr/>
        </p:nvSpPr>
        <p:spPr>
          <a:xfrm>
            <a:off x="8288398" y="5441088"/>
            <a:ext cx="2507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000" b="1" dirty="0"/>
              <a:t>ا</a:t>
            </a:r>
            <a:r>
              <a:rPr lang="ar-SA" sz="2000" b="1" dirty="0" err="1"/>
              <a:t>رتكب</a:t>
            </a:r>
            <a:r>
              <a:rPr lang="ar-SA" sz="2000" b="1" dirty="0"/>
              <a:t> ذنباً من الكبائر</a:t>
            </a:r>
            <a:endParaRPr lang="en-AE" sz="2000" b="1" dirty="0"/>
          </a:p>
        </p:txBody>
      </p:sp>
      <p:pic>
        <p:nvPicPr>
          <p:cNvPr id="3" name="صورة 2">
            <a:hlinkClick r:id="rId8" action="ppaction://hlinksldjump"/>
            <a:extLst>
              <a:ext uri="{FF2B5EF4-FFF2-40B4-BE49-F238E27FC236}">
                <a16:creationId xmlns:a16="http://schemas.microsoft.com/office/drawing/2014/main" id="{41CB4A7A-DAFC-439E-B02F-5C9E5E7CC0E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8510" y="5441088"/>
            <a:ext cx="987638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813625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45 0.16435 " pathEditMode="relative" rAng="0" ptsTypes="AA"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00" y="8218"/>
                                    </p:animMotion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1.85185E-6 L -0.44323 0.16435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61" y="8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81481E-6 L -0.26094 -0.05255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47" y="-2639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3.7037E-7 L -0.25391 -0.05023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95" y="-25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 L -0.44089 -0.22824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44" y="-1141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3.7037E-6 L -0.44153 -0.2199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83" y="-10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4" grpId="0"/>
      <p:bldP spid="14" grpId="1"/>
      <p:bldP spid="18" grpId="0"/>
      <p:bldP spid="18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A0E5A-251C-42AC-A239-9EA9FA66E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D291D1-B9B3-4B16-8DC7-490F1094A4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7" name="videoplayback (17)">
            <a:hlinkClick r:id="" action="ppaction://media"/>
            <a:extLst>
              <a:ext uri="{FF2B5EF4-FFF2-40B4-BE49-F238E27FC236}">
                <a16:creationId xmlns:a16="http://schemas.microsoft.com/office/drawing/2014/main" id="{0087BD0B-2D3D-4BD6-B6FA-7F488DCAA295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1548" end="157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2753" y="5569693"/>
            <a:ext cx="1473344" cy="1104907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1B14CB-104A-4E11-8DDD-C9DCF164C276}"/>
              </a:ext>
            </a:extLst>
          </p:cNvPr>
          <p:cNvSpPr txBox="1"/>
          <p:nvPr/>
        </p:nvSpPr>
        <p:spPr>
          <a:xfrm>
            <a:off x="4267674" y="55420"/>
            <a:ext cx="302029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ar-AE" sz="2400" dirty="0">
                <a:solidFill>
                  <a:srgbClr val="565BCE"/>
                </a:solidFill>
                <a:latin typeface="FF Hekaya Light" panose="00000A00000000000000" pitchFamily="50" charset="-78"/>
                <a:cs typeface="FF Hekaya Light" panose="00000A00000000000000" pitchFamily="50" charset="-78"/>
              </a:rPr>
              <a:t>اكتشف المفتاح الصحيح !</a:t>
            </a:r>
            <a:endParaRPr lang="en-AE" sz="2400" dirty="0">
              <a:solidFill>
                <a:srgbClr val="565BCE"/>
              </a:solidFill>
              <a:latin typeface="FF Hekaya Light" panose="00000A00000000000000" pitchFamily="50" charset="-78"/>
              <a:cs typeface="FF Hekaya Light" panose="00000A00000000000000" pitchFamily="50" charset="-7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78E69B-37A2-44E0-B623-E6D1EE57674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574"/>
          <a:stretch/>
        </p:blipFill>
        <p:spPr>
          <a:xfrm rot="21217854">
            <a:off x="329745" y="394109"/>
            <a:ext cx="4828310" cy="621358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0D1EA99-A73F-4514-A736-EBF0144D8161}"/>
              </a:ext>
            </a:extLst>
          </p:cNvPr>
          <p:cNvSpPr/>
          <p:nvPr/>
        </p:nvSpPr>
        <p:spPr>
          <a:xfrm>
            <a:off x="6109855" y="785677"/>
            <a:ext cx="5403273" cy="12684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b="1" dirty="0">
                <a:solidFill>
                  <a:srgbClr val="C00000"/>
                </a:solidFill>
              </a:rPr>
              <a:t>اعتقادٌ بالقلب وقولٌ باللسان وعملٌ بالجوارح  يزيدُ بالطاعة وينقصُ بالمعصية، تعريف:</a:t>
            </a:r>
            <a:endParaRPr lang="en-AE" sz="2800" b="1" dirty="0">
              <a:solidFill>
                <a:srgbClr val="C0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0445FEC-6D22-4DA3-8D75-A79809FC6A7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6" r="21562"/>
          <a:stretch/>
        </p:blipFill>
        <p:spPr>
          <a:xfrm rot="5400000">
            <a:off x="6762630" y="2452467"/>
            <a:ext cx="1565563" cy="35186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8C1EC5A-F75E-453E-A95C-977C357A352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6" r="21562"/>
          <a:stretch/>
        </p:blipFill>
        <p:spPr>
          <a:xfrm rot="5400000">
            <a:off x="8971031" y="1267868"/>
            <a:ext cx="1565563" cy="351863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D519D9F-A443-431F-AAF5-81E90D8D00C8}"/>
              </a:ext>
            </a:extLst>
          </p:cNvPr>
          <p:cNvSpPr txBox="1"/>
          <p:nvPr/>
        </p:nvSpPr>
        <p:spPr>
          <a:xfrm>
            <a:off x="6090472" y="4011474"/>
            <a:ext cx="2507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/>
              <a:t>الإيمان</a:t>
            </a:r>
            <a:endParaRPr lang="en-AE" sz="20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488C22F-DFCB-4C8D-A016-AAA5CA6CBC73}"/>
              </a:ext>
            </a:extLst>
          </p:cNvPr>
          <p:cNvSpPr txBox="1"/>
          <p:nvPr/>
        </p:nvSpPr>
        <p:spPr>
          <a:xfrm>
            <a:off x="8250122" y="2809963"/>
            <a:ext cx="2507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000" b="1" dirty="0"/>
              <a:t>ا</a:t>
            </a:r>
            <a:r>
              <a:rPr lang="ar-SA" sz="2000" b="1" dirty="0"/>
              <a:t>لإسلام</a:t>
            </a:r>
            <a:endParaRPr lang="en-AE" sz="2000" b="1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929B373-3817-4BDC-AEB7-9F103FD9A41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7" t="-970" r="67207" b="970"/>
          <a:stretch/>
        </p:blipFill>
        <p:spPr>
          <a:xfrm rot="21217854">
            <a:off x="1256876" y="336612"/>
            <a:ext cx="3272345" cy="621358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F70D663-E362-4621-B148-3AE989B722C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6" r="21562"/>
          <a:stretch/>
        </p:blipFill>
        <p:spPr>
          <a:xfrm rot="5400000">
            <a:off x="9009307" y="3898993"/>
            <a:ext cx="1565563" cy="351863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61E4670-5576-4863-B30F-E749C10056BB}"/>
              </a:ext>
            </a:extLst>
          </p:cNvPr>
          <p:cNvSpPr txBox="1"/>
          <p:nvPr/>
        </p:nvSpPr>
        <p:spPr>
          <a:xfrm>
            <a:off x="8288398" y="5441088"/>
            <a:ext cx="2507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000" b="1" dirty="0"/>
              <a:t>ا</a:t>
            </a:r>
            <a:r>
              <a:rPr lang="ar-SA" sz="2000" b="1" dirty="0"/>
              <a:t>لإحسان</a:t>
            </a:r>
            <a:endParaRPr lang="en-AE" sz="2000" b="1" dirty="0"/>
          </a:p>
        </p:txBody>
      </p:sp>
      <p:pic>
        <p:nvPicPr>
          <p:cNvPr id="19" name="صورة 18">
            <a:hlinkClick r:id="rId8" action="ppaction://hlinksldjump"/>
            <a:extLst>
              <a:ext uri="{FF2B5EF4-FFF2-40B4-BE49-F238E27FC236}">
                <a16:creationId xmlns:a16="http://schemas.microsoft.com/office/drawing/2014/main" id="{72B3954C-4409-4E06-AB72-6DBA5CF52F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8510" y="5441088"/>
            <a:ext cx="987638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61939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3.7037E-7 L -0.26888 -0.01296 " pathEditMode="relative" rAng="0" ptsTypes="AA"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51" y="-648"/>
                                    </p:animMotion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3.7037E-7 L -0.25234 -0.01528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17" y="-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81481E-6 L -0.4263 0.1791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15" y="8958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1.11111E-6 L -0.42956 0.18171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84" y="90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 L -0.44089 -0.22824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44" y="-1141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3.7037E-6 L -0.44153 -0.2199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83" y="-10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4" grpId="0"/>
      <p:bldP spid="14" grpId="1"/>
      <p:bldP spid="18" grpId="0"/>
      <p:bldP spid="18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A0E5A-251C-42AC-A239-9EA9FA66E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D291D1-B9B3-4B16-8DC7-490F1094A4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7" name="videoplayback (17)">
            <a:hlinkClick r:id="" action="ppaction://media"/>
            <a:extLst>
              <a:ext uri="{FF2B5EF4-FFF2-40B4-BE49-F238E27FC236}">
                <a16:creationId xmlns:a16="http://schemas.microsoft.com/office/drawing/2014/main" id="{0087BD0B-2D3D-4BD6-B6FA-7F488DCAA295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1548" end="157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2753" y="5569693"/>
            <a:ext cx="1473344" cy="1104907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1B14CB-104A-4E11-8DDD-C9DCF164C276}"/>
              </a:ext>
            </a:extLst>
          </p:cNvPr>
          <p:cNvSpPr txBox="1"/>
          <p:nvPr/>
        </p:nvSpPr>
        <p:spPr>
          <a:xfrm>
            <a:off x="4267674" y="55420"/>
            <a:ext cx="302029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ar-AE" sz="2400" dirty="0">
                <a:solidFill>
                  <a:srgbClr val="565BCE"/>
                </a:solidFill>
                <a:latin typeface="FF Hekaya Light" panose="00000A00000000000000" pitchFamily="50" charset="-78"/>
                <a:cs typeface="FF Hekaya Light" panose="00000A00000000000000" pitchFamily="50" charset="-78"/>
              </a:rPr>
              <a:t>اكتشف المفتاح الصحيح !</a:t>
            </a:r>
            <a:endParaRPr lang="en-AE" sz="2400" dirty="0">
              <a:solidFill>
                <a:srgbClr val="565BCE"/>
              </a:solidFill>
              <a:latin typeface="FF Hekaya Light" panose="00000A00000000000000" pitchFamily="50" charset="-78"/>
              <a:cs typeface="FF Hekaya Light" panose="00000A00000000000000" pitchFamily="50" charset="-7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78E69B-37A2-44E0-B623-E6D1EE57674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574"/>
          <a:stretch/>
        </p:blipFill>
        <p:spPr>
          <a:xfrm rot="21217854">
            <a:off x="329745" y="394109"/>
            <a:ext cx="4828310" cy="621358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0D1EA99-A73F-4514-A736-EBF0144D8161}"/>
              </a:ext>
            </a:extLst>
          </p:cNvPr>
          <p:cNvSpPr/>
          <p:nvPr/>
        </p:nvSpPr>
        <p:spPr>
          <a:xfrm>
            <a:off x="6109855" y="785677"/>
            <a:ext cx="5403273" cy="12684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b="1" dirty="0">
                <a:solidFill>
                  <a:srgbClr val="C00000"/>
                </a:solidFill>
              </a:rPr>
              <a:t>من أرك</a:t>
            </a:r>
            <a:r>
              <a:rPr lang="ar-AE" sz="2800" b="1" dirty="0">
                <a:solidFill>
                  <a:srgbClr val="C00000"/>
                </a:solidFill>
              </a:rPr>
              <a:t>ا</a:t>
            </a:r>
            <a:r>
              <a:rPr lang="ar-SA" sz="2800" b="1" dirty="0">
                <a:solidFill>
                  <a:srgbClr val="C00000"/>
                </a:solidFill>
              </a:rPr>
              <a:t>ن الإيمان:</a:t>
            </a:r>
            <a:endParaRPr lang="en-AE" sz="2800" b="1" dirty="0">
              <a:solidFill>
                <a:srgbClr val="C0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0445FEC-6D22-4DA3-8D75-A79809FC6A7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6" r="21562"/>
          <a:stretch/>
        </p:blipFill>
        <p:spPr>
          <a:xfrm rot="5400000">
            <a:off x="8875056" y="3851404"/>
            <a:ext cx="1565563" cy="35186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8C1EC5A-F75E-453E-A95C-977C357A352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6" r="21562"/>
          <a:stretch/>
        </p:blipFill>
        <p:spPr>
          <a:xfrm rot="5400000">
            <a:off x="8971031" y="1267868"/>
            <a:ext cx="1565563" cy="351863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D519D9F-A443-431F-AAF5-81E90D8D00C8}"/>
              </a:ext>
            </a:extLst>
          </p:cNvPr>
          <p:cNvSpPr txBox="1"/>
          <p:nvPr/>
        </p:nvSpPr>
        <p:spPr>
          <a:xfrm>
            <a:off x="8202898" y="5410411"/>
            <a:ext cx="2507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000" b="1" dirty="0"/>
              <a:t>ا</a:t>
            </a:r>
            <a:r>
              <a:rPr lang="ar-SA" sz="2000" b="1" dirty="0"/>
              <a:t>لإيمان بالملائكة</a:t>
            </a:r>
            <a:endParaRPr lang="en-AE" sz="20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488C22F-DFCB-4C8D-A016-AAA5CA6CBC73}"/>
              </a:ext>
            </a:extLst>
          </p:cNvPr>
          <p:cNvSpPr txBox="1"/>
          <p:nvPr/>
        </p:nvSpPr>
        <p:spPr>
          <a:xfrm>
            <a:off x="8250122" y="2809963"/>
            <a:ext cx="2507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000" b="1" dirty="0"/>
              <a:t>ا</a:t>
            </a:r>
            <a:r>
              <a:rPr lang="ar-SA" sz="2000" b="1" dirty="0"/>
              <a:t>لزكاة</a:t>
            </a:r>
            <a:endParaRPr lang="en-AE" sz="2000" b="1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929B373-3817-4BDC-AEB7-9F103FD9A41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7" t="-970" r="67207" b="970"/>
          <a:stretch/>
        </p:blipFill>
        <p:spPr>
          <a:xfrm rot="21217854">
            <a:off x="1256876" y="336612"/>
            <a:ext cx="3272345" cy="621358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F70D663-E362-4621-B148-3AE989B722C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6" r="21562"/>
          <a:stretch/>
        </p:blipFill>
        <p:spPr>
          <a:xfrm rot="5400000">
            <a:off x="7211715" y="2575921"/>
            <a:ext cx="1565563" cy="351863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61E4670-5576-4863-B30F-E749C10056BB}"/>
              </a:ext>
            </a:extLst>
          </p:cNvPr>
          <p:cNvSpPr txBox="1"/>
          <p:nvPr/>
        </p:nvSpPr>
        <p:spPr>
          <a:xfrm>
            <a:off x="6490806" y="4118016"/>
            <a:ext cx="2507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000" b="1" dirty="0"/>
              <a:t>ا</a:t>
            </a:r>
            <a:r>
              <a:rPr lang="ar-SA" sz="2000" b="1" dirty="0"/>
              <a:t>لصلاة</a:t>
            </a:r>
            <a:endParaRPr lang="en-AE" sz="2000" b="1" dirty="0"/>
          </a:p>
        </p:txBody>
      </p:sp>
      <p:pic>
        <p:nvPicPr>
          <p:cNvPr id="15" name="صورة 14">
            <a:hlinkClick r:id="rId8" action="ppaction://hlinksldjump"/>
            <a:extLst>
              <a:ext uri="{FF2B5EF4-FFF2-40B4-BE49-F238E27FC236}">
                <a16:creationId xmlns:a16="http://schemas.microsoft.com/office/drawing/2014/main" id="{E28B7E43-B350-42AF-908C-A2BB5E83204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8510" y="5441088"/>
            <a:ext cx="987638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83841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44444E-6 L -0.42513 -0.2125 " pathEditMode="relative" rAng="0" ptsTypes="AA"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63" y="-10625"/>
                                    </p:animMotion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44444E-6 L -0.42565 -0.21991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89" y="-10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81481E-6 L -0.4263 0.1791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15" y="8958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1.11111E-6 L -0.42956 0.18171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84" y="90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07407E-6 L -0.28073 -0.0266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36" y="-134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7037E-7 L -0.28516 -0.02917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58" y="-1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4" grpId="0"/>
      <p:bldP spid="14" grpId="1"/>
      <p:bldP spid="18" grpId="0"/>
      <p:bldP spid="18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A0E5A-251C-42AC-A239-9EA9FA66E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D291D1-B9B3-4B16-8DC7-490F1094A4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7" name="videoplayback (17)">
            <a:hlinkClick r:id="" action="ppaction://media"/>
            <a:extLst>
              <a:ext uri="{FF2B5EF4-FFF2-40B4-BE49-F238E27FC236}">
                <a16:creationId xmlns:a16="http://schemas.microsoft.com/office/drawing/2014/main" id="{0087BD0B-2D3D-4BD6-B6FA-7F488DCAA295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1548" end="157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2753" y="5569693"/>
            <a:ext cx="1473344" cy="1104907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1B14CB-104A-4E11-8DDD-C9DCF164C276}"/>
              </a:ext>
            </a:extLst>
          </p:cNvPr>
          <p:cNvSpPr txBox="1"/>
          <p:nvPr/>
        </p:nvSpPr>
        <p:spPr>
          <a:xfrm>
            <a:off x="4267674" y="55420"/>
            <a:ext cx="302029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ar-AE" sz="2400" dirty="0">
                <a:solidFill>
                  <a:srgbClr val="565BCE"/>
                </a:solidFill>
                <a:latin typeface="FF Hekaya Light" panose="00000A00000000000000" pitchFamily="50" charset="-78"/>
                <a:cs typeface="FF Hekaya Light" panose="00000A00000000000000" pitchFamily="50" charset="-78"/>
              </a:rPr>
              <a:t>اكتشف المفتاح الصحيح !</a:t>
            </a:r>
            <a:endParaRPr lang="en-AE" sz="2400" dirty="0">
              <a:solidFill>
                <a:srgbClr val="565BCE"/>
              </a:solidFill>
              <a:latin typeface="FF Hekaya Light" panose="00000A00000000000000" pitchFamily="50" charset="-78"/>
              <a:cs typeface="FF Hekaya Light" panose="00000A00000000000000" pitchFamily="50" charset="-7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78E69B-37A2-44E0-B623-E6D1EE57674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95" t="1538" r="48806" b="-1538"/>
          <a:stretch/>
        </p:blipFill>
        <p:spPr>
          <a:xfrm rot="21217854">
            <a:off x="931327" y="360638"/>
            <a:ext cx="4224866" cy="621358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0D1EA99-A73F-4514-A736-EBF0144D8161}"/>
              </a:ext>
            </a:extLst>
          </p:cNvPr>
          <p:cNvSpPr/>
          <p:nvPr/>
        </p:nvSpPr>
        <p:spPr>
          <a:xfrm>
            <a:off x="6109855" y="785677"/>
            <a:ext cx="5403273" cy="12684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b="1" dirty="0">
                <a:solidFill>
                  <a:srgbClr val="C00000"/>
                </a:solidFill>
              </a:rPr>
              <a:t>شعب الإيمان تكون في:</a:t>
            </a:r>
            <a:endParaRPr lang="en-AE" sz="2800" b="1" dirty="0">
              <a:solidFill>
                <a:srgbClr val="C0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0445FEC-6D22-4DA3-8D75-A79809FC6A7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6" r="21562"/>
          <a:stretch/>
        </p:blipFill>
        <p:spPr>
          <a:xfrm rot="5400000">
            <a:off x="8971031" y="1211902"/>
            <a:ext cx="1565563" cy="35186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8C1EC5A-F75E-453E-A95C-977C357A352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6" r="21562"/>
          <a:stretch/>
        </p:blipFill>
        <p:spPr>
          <a:xfrm rot="5400000">
            <a:off x="6830764" y="2554693"/>
            <a:ext cx="1565563" cy="351863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D519D9F-A443-431F-AAF5-81E90D8D00C8}"/>
              </a:ext>
            </a:extLst>
          </p:cNvPr>
          <p:cNvSpPr txBox="1"/>
          <p:nvPr/>
        </p:nvSpPr>
        <p:spPr>
          <a:xfrm>
            <a:off x="8298873" y="2770909"/>
            <a:ext cx="2507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/>
              <a:t>القلب واللسان والجوارح </a:t>
            </a:r>
            <a:endParaRPr lang="en-AE" sz="20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488C22F-DFCB-4C8D-A016-AAA5CA6CBC73}"/>
              </a:ext>
            </a:extLst>
          </p:cNvPr>
          <p:cNvSpPr txBox="1"/>
          <p:nvPr/>
        </p:nvSpPr>
        <p:spPr>
          <a:xfrm>
            <a:off x="6109855" y="4096788"/>
            <a:ext cx="2507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/>
              <a:t>القلب والسان</a:t>
            </a:r>
            <a:endParaRPr lang="en-AE" sz="2000" b="1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929B373-3817-4BDC-AEB7-9F103FD9A41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23" t="7651" r="35511" b="-7651"/>
          <a:stretch/>
        </p:blipFill>
        <p:spPr>
          <a:xfrm rot="21217854">
            <a:off x="1306518" y="759774"/>
            <a:ext cx="3272345" cy="621358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F70D663-E362-4621-B148-3AE989B722C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6" r="21562"/>
          <a:stretch/>
        </p:blipFill>
        <p:spPr>
          <a:xfrm rot="5400000">
            <a:off x="9009307" y="3898993"/>
            <a:ext cx="1565563" cy="351863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61E4670-5576-4863-B30F-E749C10056BB}"/>
              </a:ext>
            </a:extLst>
          </p:cNvPr>
          <p:cNvSpPr txBox="1"/>
          <p:nvPr/>
        </p:nvSpPr>
        <p:spPr>
          <a:xfrm>
            <a:off x="8288398" y="5441088"/>
            <a:ext cx="2507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000" b="1" dirty="0"/>
              <a:t>ا</a:t>
            </a:r>
            <a:r>
              <a:rPr lang="ar-SA" sz="2000" b="1" dirty="0"/>
              <a:t>لجوارح واللسان</a:t>
            </a:r>
            <a:endParaRPr lang="en-AE" sz="2000" b="1" dirty="0"/>
          </a:p>
        </p:txBody>
      </p:sp>
      <p:pic>
        <p:nvPicPr>
          <p:cNvPr id="15" name="صورة 14">
            <a:hlinkClick r:id="rId8" action="ppaction://hlinksldjump"/>
            <a:extLst>
              <a:ext uri="{FF2B5EF4-FFF2-40B4-BE49-F238E27FC236}">
                <a16:creationId xmlns:a16="http://schemas.microsoft.com/office/drawing/2014/main" id="{8BDD2647-4A0A-46AD-BD1F-1CA285399AC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8510" y="5441088"/>
            <a:ext cx="987638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308028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45 0.16435 " pathEditMode="relative" rAng="0" ptsTypes="AA"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00" y="8218"/>
                                    </p:animMotion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1.85185E-6 L -0.44323 0.16435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61" y="8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81481E-6 L -0.26094 -0.05255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47" y="-2639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3.7037E-7 L -0.25391 -0.05023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95" y="-25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 L -0.44089 -0.22824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44" y="-1141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3.7037E-6 L -0.44153 -0.2199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83" y="-10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4" grpId="0"/>
      <p:bldP spid="14" grpId="1"/>
      <p:bldP spid="18" grpId="0"/>
      <p:bldP spid="18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A0E5A-251C-42AC-A239-9EA9FA66E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D291D1-B9B3-4B16-8DC7-490F1094A4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7" name="videoplayback (17)">
            <a:hlinkClick r:id="" action="ppaction://media"/>
            <a:extLst>
              <a:ext uri="{FF2B5EF4-FFF2-40B4-BE49-F238E27FC236}">
                <a16:creationId xmlns:a16="http://schemas.microsoft.com/office/drawing/2014/main" id="{0087BD0B-2D3D-4BD6-B6FA-7F488DCAA295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1548" end="157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2753" y="5569693"/>
            <a:ext cx="1473344" cy="1104907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1B14CB-104A-4E11-8DDD-C9DCF164C276}"/>
              </a:ext>
            </a:extLst>
          </p:cNvPr>
          <p:cNvSpPr txBox="1"/>
          <p:nvPr/>
        </p:nvSpPr>
        <p:spPr>
          <a:xfrm>
            <a:off x="4267674" y="55420"/>
            <a:ext cx="302029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ar-AE" sz="2400" dirty="0">
                <a:solidFill>
                  <a:srgbClr val="565BCE"/>
                </a:solidFill>
                <a:latin typeface="FF Hekaya Light" panose="00000A00000000000000" pitchFamily="50" charset="-78"/>
                <a:cs typeface="FF Hekaya Light" panose="00000A00000000000000" pitchFamily="50" charset="-78"/>
              </a:rPr>
              <a:t>اكتشف المفتاح الصحيح !</a:t>
            </a:r>
            <a:endParaRPr lang="en-AE" sz="2400" dirty="0">
              <a:solidFill>
                <a:srgbClr val="565BCE"/>
              </a:solidFill>
              <a:latin typeface="FF Hekaya Light" panose="00000A00000000000000" pitchFamily="50" charset="-78"/>
              <a:cs typeface="FF Hekaya Light" panose="00000A00000000000000" pitchFamily="50" charset="-7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78E69B-37A2-44E0-B623-E6D1EE57674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65" t="949" r="48709" b="-949"/>
          <a:stretch/>
        </p:blipFill>
        <p:spPr>
          <a:xfrm rot="21217854">
            <a:off x="329745" y="394109"/>
            <a:ext cx="4828310" cy="621358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0D1EA99-A73F-4514-A736-EBF0144D8161}"/>
              </a:ext>
            </a:extLst>
          </p:cNvPr>
          <p:cNvSpPr/>
          <p:nvPr/>
        </p:nvSpPr>
        <p:spPr>
          <a:xfrm>
            <a:off x="6109855" y="785677"/>
            <a:ext cx="5403273" cy="12684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b="1" dirty="0">
                <a:solidFill>
                  <a:srgbClr val="C00000"/>
                </a:solidFill>
              </a:rPr>
              <a:t>من أمثلة شُعب الإيمان  القلبية:</a:t>
            </a:r>
            <a:endParaRPr lang="en-AE" sz="2800" b="1" dirty="0">
              <a:solidFill>
                <a:srgbClr val="C0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0445FEC-6D22-4DA3-8D75-A79809FC6A7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6" r="21562"/>
          <a:stretch/>
        </p:blipFill>
        <p:spPr>
          <a:xfrm rot="5400000">
            <a:off x="6762630" y="2452467"/>
            <a:ext cx="1565563" cy="35186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8C1EC5A-F75E-453E-A95C-977C357A352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6" r="21562"/>
          <a:stretch/>
        </p:blipFill>
        <p:spPr>
          <a:xfrm rot="5400000">
            <a:off x="8971031" y="1267868"/>
            <a:ext cx="1565563" cy="351863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D519D9F-A443-431F-AAF5-81E90D8D00C8}"/>
              </a:ext>
            </a:extLst>
          </p:cNvPr>
          <p:cNvSpPr txBox="1"/>
          <p:nvPr/>
        </p:nvSpPr>
        <p:spPr>
          <a:xfrm>
            <a:off x="6090472" y="4011474"/>
            <a:ext cx="2507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000" b="1" dirty="0"/>
              <a:t>محبة الله، والتوكل عليه </a:t>
            </a:r>
            <a:endParaRPr lang="en-AE" sz="20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488C22F-DFCB-4C8D-A016-AAA5CA6CBC73}"/>
              </a:ext>
            </a:extLst>
          </p:cNvPr>
          <p:cNvSpPr txBox="1"/>
          <p:nvPr/>
        </p:nvSpPr>
        <p:spPr>
          <a:xfrm>
            <a:off x="8250122" y="2809963"/>
            <a:ext cx="2507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000" b="1" dirty="0"/>
              <a:t>إماطة الأذى عن الطريق </a:t>
            </a:r>
            <a:endParaRPr lang="en-AE" sz="2000" b="1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929B373-3817-4BDC-AEB7-9F103FD9A41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47" t="2008" r="35387" b="-2008"/>
          <a:stretch/>
        </p:blipFill>
        <p:spPr>
          <a:xfrm rot="21217854">
            <a:off x="1262650" y="527455"/>
            <a:ext cx="3272345" cy="621358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F70D663-E362-4621-B148-3AE989B722C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6" r="21562"/>
          <a:stretch/>
        </p:blipFill>
        <p:spPr>
          <a:xfrm rot="5400000">
            <a:off x="9009307" y="3898993"/>
            <a:ext cx="1565563" cy="351863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61E4670-5576-4863-B30F-E749C10056BB}"/>
              </a:ext>
            </a:extLst>
          </p:cNvPr>
          <p:cNvSpPr txBox="1"/>
          <p:nvPr/>
        </p:nvSpPr>
        <p:spPr>
          <a:xfrm>
            <a:off x="8288398" y="5441088"/>
            <a:ext cx="2507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/>
              <a:t>قراءة القرآن الكريم </a:t>
            </a:r>
            <a:endParaRPr lang="en-AE" sz="2000" b="1" dirty="0"/>
          </a:p>
        </p:txBody>
      </p:sp>
      <p:pic>
        <p:nvPicPr>
          <p:cNvPr id="15" name="صورة 14">
            <a:hlinkClick r:id="rId8" action="ppaction://hlinksldjump"/>
            <a:extLst>
              <a:ext uri="{FF2B5EF4-FFF2-40B4-BE49-F238E27FC236}">
                <a16:creationId xmlns:a16="http://schemas.microsoft.com/office/drawing/2014/main" id="{EA4787AD-2A75-4DED-82F7-6ED1665D387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8510" y="5441088"/>
            <a:ext cx="987638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79677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3.7037E-7 L -0.26888 -0.01296 " pathEditMode="relative" rAng="0" ptsTypes="AA"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51" y="-648"/>
                                    </p:animMotion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3.7037E-7 L -0.25234 -0.01528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17" y="-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81481E-6 L -0.4263 0.1791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15" y="8958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1.11111E-6 L -0.42956 0.18171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84" y="90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 L -0.44089 -0.22824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44" y="-1141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3.7037E-6 L -0.44153 -0.2199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83" y="-10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4" grpId="0"/>
      <p:bldP spid="14" grpId="1"/>
      <p:bldP spid="18" grpId="0"/>
      <p:bldP spid="18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A0E5A-251C-42AC-A239-9EA9FA66E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D291D1-B9B3-4B16-8DC7-490F1094A4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7" name="videoplayback (17)">
            <a:hlinkClick r:id="" action="ppaction://media"/>
            <a:extLst>
              <a:ext uri="{FF2B5EF4-FFF2-40B4-BE49-F238E27FC236}">
                <a16:creationId xmlns:a16="http://schemas.microsoft.com/office/drawing/2014/main" id="{0087BD0B-2D3D-4BD6-B6FA-7F488DCAA295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1548" end="157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2753" y="5569693"/>
            <a:ext cx="1473344" cy="1104907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1B14CB-104A-4E11-8DDD-C9DCF164C276}"/>
              </a:ext>
            </a:extLst>
          </p:cNvPr>
          <p:cNvSpPr txBox="1"/>
          <p:nvPr/>
        </p:nvSpPr>
        <p:spPr>
          <a:xfrm>
            <a:off x="4267674" y="55420"/>
            <a:ext cx="302029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ar-AE" sz="2400" dirty="0">
                <a:solidFill>
                  <a:srgbClr val="565BCE"/>
                </a:solidFill>
                <a:latin typeface="FF Hekaya Light" panose="00000A00000000000000" pitchFamily="50" charset="-78"/>
                <a:cs typeface="FF Hekaya Light" panose="00000A00000000000000" pitchFamily="50" charset="-78"/>
              </a:rPr>
              <a:t>اكتشف المفتاح الصحيح !</a:t>
            </a:r>
            <a:endParaRPr lang="en-AE" sz="2400" dirty="0">
              <a:solidFill>
                <a:srgbClr val="565BCE"/>
              </a:solidFill>
              <a:latin typeface="FF Hekaya Light" panose="00000A00000000000000" pitchFamily="50" charset="-78"/>
              <a:cs typeface="FF Hekaya Light" panose="00000A00000000000000" pitchFamily="50" charset="-7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78E69B-37A2-44E0-B623-E6D1EE57674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77" t="3901" r="49353" b="-3901"/>
          <a:stretch/>
        </p:blipFill>
        <p:spPr>
          <a:xfrm rot="21217854">
            <a:off x="811080" y="586805"/>
            <a:ext cx="4342378" cy="621358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0D1EA99-A73F-4514-A736-EBF0144D8161}"/>
              </a:ext>
            </a:extLst>
          </p:cNvPr>
          <p:cNvSpPr/>
          <p:nvPr/>
        </p:nvSpPr>
        <p:spPr>
          <a:xfrm>
            <a:off x="6109855" y="785677"/>
            <a:ext cx="5403273" cy="12684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b="1" dirty="0">
                <a:solidFill>
                  <a:srgbClr val="C00000"/>
                </a:solidFill>
              </a:rPr>
              <a:t>إماطة الأذى عن الطريق من:</a:t>
            </a:r>
            <a:endParaRPr lang="en-AE" sz="2800" b="1" dirty="0">
              <a:solidFill>
                <a:srgbClr val="C0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0445FEC-6D22-4DA3-8D75-A79809FC6A7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6" r="21562"/>
          <a:stretch/>
        </p:blipFill>
        <p:spPr>
          <a:xfrm rot="5400000">
            <a:off x="8875056" y="3851404"/>
            <a:ext cx="1565563" cy="35186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8C1EC5A-F75E-453E-A95C-977C357A352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6" r="21562"/>
          <a:stretch/>
        </p:blipFill>
        <p:spPr>
          <a:xfrm rot="5400000">
            <a:off x="8971031" y="1267868"/>
            <a:ext cx="1565563" cy="351863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D519D9F-A443-431F-AAF5-81E90D8D00C8}"/>
              </a:ext>
            </a:extLst>
          </p:cNvPr>
          <p:cNvSpPr txBox="1"/>
          <p:nvPr/>
        </p:nvSpPr>
        <p:spPr>
          <a:xfrm>
            <a:off x="8202898" y="5410411"/>
            <a:ext cx="2507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/>
              <a:t>شعب الجوارح</a:t>
            </a:r>
            <a:endParaRPr lang="en-AE" sz="20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488C22F-DFCB-4C8D-A016-AAA5CA6CBC73}"/>
              </a:ext>
            </a:extLst>
          </p:cNvPr>
          <p:cNvSpPr txBox="1"/>
          <p:nvPr/>
        </p:nvSpPr>
        <p:spPr>
          <a:xfrm>
            <a:off x="8250122" y="2809963"/>
            <a:ext cx="2507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/>
              <a:t>شعب اللسان</a:t>
            </a:r>
            <a:endParaRPr lang="en-AE" sz="2000" b="1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929B373-3817-4BDC-AEB7-9F103FD9A41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01" t="-1457" r="35633" b="1457"/>
          <a:stretch/>
        </p:blipFill>
        <p:spPr>
          <a:xfrm rot="21217854">
            <a:off x="1373392" y="298687"/>
            <a:ext cx="3272345" cy="621358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F70D663-E362-4621-B148-3AE989B722C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6" r="21562"/>
          <a:stretch/>
        </p:blipFill>
        <p:spPr>
          <a:xfrm rot="5400000">
            <a:off x="7211715" y="2575921"/>
            <a:ext cx="1565563" cy="351863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61E4670-5576-4863-B30F-E749C10056BB}"/>
              </a:ext>
            </a:extLst>
          </p:cNvPr>
          <p:cNvSpPr txBox="1"/>
          <p:nvPr/>
        </p:nvSpPr>
        <p:spPr>
          <a:xfrm>
            <a:off x="6490806" y="4118016"/>
            <a:ext cx="2507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/>
              <a:t>شعب </a:t>
            </a:r>
            <a:r>
              <a:rPr lang="ar-AE" sz="2000" b="1" dirty="0"/>
              <a:t>ا</a:t>
            </a:r>
            <a:r>
              <a:rPr lang="ar-SA" sz="2000" b="1" dirty="0"/>
              <a:t>لقلب</a:t>
            </a:r>
            <a:endParaRPr lang="en-AE" sz="2000" b="1" dirty="0"/>
          </a:p>
        </p:txBody>
      </p:sp>
      <p:pic>
        <p:nvPicPr>
          <p:cNvPr id="15" name="صورة 14">
            <a:hlinkClick r:id="rId8" action="ppaction://hlinksldjump"/>
            <a:extLst>
              <a:ext uri="{FF2B5EF4-FFF2-40B4-BE49-F238E27FC236}">
                <a16:creationId xmlns:a16="http://schemas.microsoft.com/office/drawing/2014/main" id="{34ED5BB5-306B-4A11-8DB7-9C2B062919A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8510" y="5441088"/>
            <a:ext cx="987638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466855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44444E-6 L -0.42513 -0.2125 " pathEditMode="relative" rAng="0" ptsTypes="AA"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63" y="-10625"/>
                                    </p:animMotion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44444E-6 L -0.42565 -0.21991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89" y="-10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81481E-6 L -0.4263 0.1791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15" y="8958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1.11111E-6 L -0.42956 0.18171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84" y="90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07407E-6 L -0.28073 -0.0266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36" y="-134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7037E-7 L -0.28516 -0.02917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58" y="-1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4" grpId="0"/>
      <p:bldP spid="14" grpId="1"/>
      <p:bldP spid="18" grpId="0"/>
      <p:bldP spid="18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A0E5A-251C-42AC-A239-9EA9FA66E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D291D1-B9B3-4B16-8DC7-490F1094A4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7" name="videoplayback (17)">
            <a:hlinkClick r:id="" action="ppaction://media"/>
            <a:extLst>
              <a:ext uri="{FF2B5EF4-FFF2-40B4-BE49-F238E27FC236}">
                <a16:creationId xmlns:a16="http://schemas.microsoft.com/office/drawing/2014/main" id="{0087BD0B-2D3D-4BD6-B6FA-7F488DCAA295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1548" end="157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2753" y="5569693"/>
            <a:ext cx="1473344" cy="1104907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1B14CB-104A-4E11-8DDD-C9DCF164C276}"/>
              </a:ext>
            </a:extLst>
          </p:cNvPr>
          <p:cNvSpPr txBox="1"/>
          <p:nvPr/>
        </p:nvSpPr>
        <p:spPr>
          <a:xfrm>
            <a:off x="4267674" y="55420"/>
            <a:ext cx="302029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ar-AE" sz="2400" dirty="0">
                <a:solidFill>
                  <a:srgbClr val="565BCE"/>
                </a:solidFill>
                <a:latin typeface="FF Hekaya Light" panose="00000A00000000000000" pitchFamily="50" charset="-78"/>
                <a:cs typeface="FF Hekaya Light" panose="00000A00000000000000" pitchFamily="50" charset="-78"/>
              </a:rPr>
              <a:t>اكتشف المفتاح الصحيح !</a:t>
            </a:r>
            <a:endParaRPr lang="en-AE" sz="2400" dirty="0">
              <a:solidFill>
                <a:srgbClr val="565BCE"/>
              </a:solidFill>
              <a:latin typeface="FF Hekaya Light" panose="00000A00000000000000" pitchFamily="50" charset="-78"/>
              <a:cs typeface="FF Hekaya Light" panose="00000A00000000000000" pitchFamily="50" charset="-7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78E69B-37A2-44E0-B623-E6D1EE57674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87" t="-2534" r="18415" b="2534"/>
          <a:stretch/>
        </p:blipFill>
        <p:spPr>
          <a:xfrm rot="21217854">
            <a:off x="698857" y="407132"/>
            <a:ext cx="4224866" cy="621358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0D1EA99-A73F-4514-A736-EBF0144D8161}"/>
              </a:ext>
            </a:extLst>
          </p:cNvPr>
          <p:cNvSpPr/>
          <p:nvPr/>
        </p:nvSpPr>
        <p:spPr>
          <a:xfrm>
            <a:off x="6109855" y="785677"/>
            <a:ext cx="5403273" cy="12684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b="1" dirty="0">
                <a:solidFill>
                  <a:srgbClr val="C00000"/>
                </a:solidFill>
              </a:rPr>
              <a:t>الشرك الأكبر من:</a:t>
            </a:r>
            <a:endParaRPr lang="en-AE" sz="2800" b="1" dirty="0">
              <a:solidFill>
                <a:srgbClr val="C0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0445FEC-6D22-4DA3-8D75-A79809FC6A7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6" r="21562"/>
          <a:stretch/>
        </p:blipFill>
        <p:spPr>
          <a:xfrm rot="5400000">
            <a:off x="8971031" y="1211902"/>
            <a:ext cx="1565563" cy="35186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8C1EC5A-F75E-453E-A95C-977C357A352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6" r="21562"/>
          <a:stretch/>
        </p:blipFill>
        <p:spPr>
          <a:xfrm rot="5400000">
            <a:off x="6830764" y="2554693"/>
            <a:ext cx="1565563" cy="351863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D519D9F-A443-431F-AAF5-81E90D8D00C8}"/>
              </a:ext>
            </a:extLst>
          </p:cNvPr>
          <p:cNvSpPr txBox="1"/>
          <p:nvPr/>
        </p:nvSpPr>
        <p:spPr>
          <a:xfrm>
            <a:off x="8298873" y="2770909"/>
            <a:ext cx="2507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err="1"/>
              <a:t>نو</a:t>
            </a:r>
            <a:r>
              <a:rPr lang="ar-AE" sz="2000" b="1" dirty="0"/>
              <a:t>ا</a:t>
            </a:r>
            <a:r>
              <a:rPr lang="ar-SA" sz="2000" b="1" dirty="0"/>
              <a:t>قض الإيمان</a:t>
            </a:r>
            <a:endParaRPr lang="en-AE" sz="20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488C22F-DFCB-4C8D-A016-AAA5CA6CBC73}"/>
              </a:ext>
            </a:extLst>
          </p:cNvPr>
          <p:cNvSpPr txBox="1"/>
          <p:nvPr/>
        </p:nvSpPr>
        <p:spPr>
          <a:xfrm>
            <a:off x="6109855" y="4096788"/>
            <a:ext cx="2507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/>
              <a:t>منقص</a:t>
            </a:r>
            <a:r>
              <a:rPr lang="ar-AE" sz="2000" b="1" dirty="0"/>
              <a:t>ا</a:t>
            </a:r>
            <a:r>
              <a:rPr lang="ar-SA" sz="2000" b="1" dirty="0"/>
              <a:t>ت الإيمان</a:t>
            </a:r>
            <a:endParaRPr lang="en-AE" sz="2000" b="1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929B373-3817-4BDC-AEB7-9F103FD9A41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99" t="6348" r="3835" b="-6348"/>
          <a:stretch/>
        </p:blipFill>
        <p:spPr>
          <a:xfrm rot="21217854">
            <a:off x="1398918" y="948007"/>
            <a:ext cx="3272345" cy="621358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F70D663-E362-4621-B148-3AE989B722C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6" r="21562"/>
          <a:stretch/>
        </p:blipFill>
        <p:spPr>
          <a:xfrm rot="5400000">
            <a:off x="9009307" y="3898993"/>
            <a:ext cx="1565563" cy="351863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61E4670-5576-4863-B30F-E749C10056BB}"/>
              </a:ext>
            </a:extLst>
          </p:cNvPr>
          <p:cNvSpPr txBox="1"/>
          <p:nvPr/>
        </p:nvSpPr>
        <p:spPr>
          <a:xfrm>
            <a:off x="8288398" y="5441088"/>
            <a:ext cx="2507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000" b="1" dirty="0"/>
              <a:t>ا</a:t>
            </a:r>
            <a:r>
              <a:rPr lang="ar-SA" sz="2000" b="1" dirty="0"/>
              <a:t>لمكروهات</a:t>
            </a:r>
            <a:endParaRPr lang="en-AE" sz="2000" b="1" dirty="0"/>
          </a:p>
        </p:txBody>
      </p:sp>
      <p:pic>
        <p:nvPicPr>
          <p:cNvPr id="15" name="صورة 14">
            <a:hlinkClick r:id="rId8" action="ppaction://hlinksldjump"/>
            <a:extLst>
              <a:ext uri="{FF2B5EF4-FFF2-40B4-BE49-F238E27FC236}">
                <a16:creationId xmlns:a16="http://schemas.microsoft.com/office/drawing/2014/main" id="{81EEB621-9511-4B56-ABEF-0CD20D9B07C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8510" y="5441088"/>
            <a:ext cx="987638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07430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45 0.16435 " pathEditMode="relative" rAng="0" ptsTypes="AA"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00" y="8218"/>
                                    </p:animMotion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1.85185E-6 L -0.44323 0.16435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61" y="8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81481E-6 L -0.26094 -0.05255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47" y="-2639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3.7037E-7 L -0.25391 -0.05023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95" y="-25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 L -0.44089 -0.22824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44" y="-1141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3.7037E-6 L -0.44153 -0.2199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83" y="-10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4" grpId="0"/>
      <p:bldP spid="14" grpId="1"/>
      <p:bldP spid="18" grpId="0"/>
      <p:bldP spid="18" grpId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390</Words>
  <Application>Microsoft Office PowerPoint</Application>
  <PresentationFormat>شاشة عريضة</PresentationFormat>
  <Paragraphs>80</Paragraphs>
  <Slides>18</Slides>
  <Notes>0</Notes>
  <HiddenSlides>0</HiddenSlides>
  <MMClips>16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FF Hekaya Light</vt:lpstr>
      <vt:lpstr>ge_ss_twolight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Afra Mohammed Salem Mohammed Alkhatri</dc:creator>
  <cp:lastModifiedBy>همس الحنين w</cp:lastModifiedBy>
  <cp:revision>3</cp:revision>
  <dcterms:created xsi:type="dcterms:W3CDTF">2021-10-06T13:21:01Z</dcterms:created>
  <dcterms:modified xsi:type="dcterms:W3CDTF">2021-11-07T10:58:32Z</dcterms:modified>
</cp:coreProperties>
</file>