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4"/>
  </p:notesMasterIdLst>
  <p:sldIdLst>
    <p:sldId id="256" r:id="rId2"/>
    <p:sldId id="270" r:id="rId3"/>
    <p:sldId id="269" r:id="rId4"/>
    <p:sldId id="271" r:id="rId5"/>
    <p:sldId id="272" r:id="rId6"/>
    <p:sldId id="281" r:id="rId7"/>
    <p:sldId id="273" r:id="rId8"/>
    <p:sldId id="258" r:id="rId9"/>
    <p:sldId id="264" r:id="rId10"/>
    <p:sldId id="284" r:id="rId11"/>
    <p:sldId id="265" r:id="rId12"/>
    <p:sldId id="274" r:id="rId1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1" d="100"/>
          <a:sy n="111" d="100"/>
        </p:scale>
        <p:origin x="1080" y="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BFCBBCA-595D-44EA-BE8E-9001CFA57772}" type="datetimeFigureOut">
              <a:rPr lang="ar-SA" smtClean="0"/>
              <a:t>24/05/1439</a:t>
            </a:fld>
            <a:endParaRPr lang="ar-SA"/>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EC4634F-1323-4E8C-9CE4-1EEBBC0993F6}" type="slidenum">
              <a:rPr lang="ar-SA" smtClean="0"/>
              <a:t>‹#›</a:t>
            </a:fld>
            <a:endParaRPr lang="ar-SA"/>
          </a:p>
        </p:txBody>
      </p:sp>
    </p:spTree>
    <p:extLst>
      <p:ext uri="{BB962C8B-B14F-4D97-AF65-F5344CB8AC3E}">
        <p14:creationId xmlns:p14="http://schemas.microsoft.com/office/powerpoint/2010/main" val="85283268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5EC4634F-1323-4E8C-9CE4-1EEBBC0993F6}" type="slidenum">
              <a:rPr lang="ar-SA" smtClean="0"/>
              <a:t>3</a:t>
            </a:fld>
            <a:endParaRPr lang="ar-SA"/>
          </a:p>
        </p:txBody>
      </p:sp>
    </p:spTree>
    <p:extLst>
      <p:ext uri="{BB962C8B-B14F-4D97-AF65-F5344CB8AC3E}">
        <p14:creationId xmlns:p14="http://schemas.microsoft.com/office/powerpoint/2010/main" val="198797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5EC4634F-1323-4E8C-9CE4-1EEBBC0993F6}" type="slidenum">
              <a:rPr lang="ar-SA" smtClean="0"/>
              <a:t>4</a:t>
            </a:fld>
            <a:endParaRPr lang="ar-SA"/>
          </a:p>
        </p:txBody>
      </p:sp>
    </p:spTree>
    <p:extLst>
      <p:ext uri="{BB962C8B-B14F-4D97-AF65-F5344CB8AC3E}">
        <p14:creationId xmlns:p14="http://schemas.microsoft.com/office/powerpoint/2010/main" val="312512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9514EF5A-0F4C-4128-B0A5-380A57AF9A06}" type="uaqdatetime1">
              <a:rPr lang="ar-SA" smtClean="0"/>
              <a:t>23/05/1439</a:t>
            </a:fld>
            <a:endParaRPr lang="ar-SA"/>
          </a:p>
        </p:txBody>
      </p:sp>
      <p:sp>
        <p:nvSpPr>
          <p:cNvPr id="5" name="Footer Placeholder 4"/>
          <p:cNvSpPr>
            <a:spLocks noGrp="1"/>
          </p:cNvSpPr>
          <p:nvPr>
            <p:ph type="ftr" sz="quarter" idx="11"/>
          </p:nvPr>
        </p:nvSpPr>
        <p:spPr/>
        <p:txBody>
          <a:bodyPr/>
          <a:lstStyle/>
          <a:p>
            <a:endParaRPr lang="ar-S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233622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47EBF7A3-DEED-4939-B8A9-CCBCE215EC28}" type="uaqdatetime1">
              <a:rPr lang="ar-SA" smtClean="0"/>
              <a:t>23/05/1439</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372219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835A06C-534F-4635-B547-D3E687DB691D}" type="uaqdatetime1">
              <a:rPr lang="ar-SA" smtClean="0"/>
              <a:t>23/05/1439</a:t>
            </a:fld>
            <a:endParaRPr lang="ar-SA"/>
          </a:p>
        </p:txBody>
      </p:sp>
      <p:sp>
        <p:nvSpPr>
          <p:cNvPr id="5" name="Footer Placeholder 4"/>
          <p:cNvSpPr>
            <a:spLocks noGrp="1"/>
          </p:cNvSpPr>
          <p:nvPr>
            <p:ph type="ftr" sz="quarter" idx="11"/>
          </p:nvPr>
        </p:nvSpPr>
        <p:spPr/>
        <p:txBody>
          <a:bodyPr/>
          <a:lstStyle/>
          <a:p>
            <a:endParaRPr lang="ar-S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8E98279-88D2-4D27-9C85-180A7252E348}" type="slidenum">
              <a:rPr lang="ar-SA" smtClean="0"/>
              <a:t>‹#›</a:t>
            </a:fld>
            <a:endParaRPr lang="ar-S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4215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96B228C2-9AE8-4062-96D9-D34790B7371F}" type="uaqdatetime1">
              <a:rPr lang="ar-SA" smtClean="0"/>
              <a:t>23/05/1439</a:t>
            </a:fld>
            <a:endParaRPr lang="ar-SA"/>
          </a:p>
        </p:txBody>
      </p:sp>
      <p:sp>
        <p:nvSpPr>
          <p:cNvPr id="6" name="Footer Placeholder 5"/>
          <p:cNvSpPr>
            <a:spLocks noGrp="1"/>
          </p:cNvSpPr>
          <p:nvPr>
            <p:ph type="ftr" sz="quarter" idx="11"/>
          </p:nvPr>
        </p:nvSpPr>
        <p:spPr/>
        <p:txBody>
          <a:bodyPr/>
          <a:lstStyle/>
          <a:p>
            <a:endParaRPr lang="ar-S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114605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BDAED9A1-725B-4E2A-956D-D381B0248C48}" type="uaqdatetime1">
              <a:rPr lang="ar-SA" smtClean="0"/>
              <a:t>23/05/1439</a:t>
            </a:fld>
            <a:endParaRPr lang="ar-SA"/>
          </a:p>
        </p:txBody>
      </p:sp>
      <p:sp>
        <p:nvSpPr>
          <p:cNvPr id="6" name="Footer Placeholder 5"/>
          <p:cNvSpPr>
            <a:spLocks noGrp="1"/>
          </p:cNvSpPr>
          <p:nvPr>
            <p:ph type="ftr" sz="quarter" idx="11"/>
          </p:nvPr>
        </p:nvSpPr>
        <p:spPr/>
        <p:txBody>
          <a:bodyPr/>
          <a:lstStyle/>
          <a:p>
            <a:endParaRPr lang="ar-S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8E98279-88D2-4D27-9C85-180A7252E348}" type="slidenum">
              <a:rPr lang="ar-SA" smtClean="0"/>
              <a:t>‹#›</a:t>
            </a:fld>
            <a:endParaRPr lang="ar-S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80410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ar-SA" smtClean="0"/>
              <a:t>انقر لتحرير نمط العنوان الرئيسي</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smtClean="0"/>
              <a:t>انقر لتحرير أنماط النص الرئيسي</a:t>
            </a:r>
          </a:p>
        </p:txBody>
      </p:sp>
      <p:sp>
        <p:nvSpPr>
          <p:cNvPr id="5" name="Date Placeholder 4"/>
          <p:cNvSpPr>
            <a:spLocks noGrp="1"/>
          </p:cNvSpPr>
          <p:nvPr>
            <p:ph type="dt" sz="half" idx="10"/>
          </p:nvPr>
        </p:nvSpPr>
        <p:spPr/>
        <p:txBody>
          <a:bodyPr/>
          <a:lstStyle/>
          <a:p>
            <a:fld id="{EA579B96-4EC5-446F-BAA6-19BA04E6E3BA}" type="uaqdatetime1">
              <a:rPr lang="ar-SA" smtClean="0"/>
              <a:t>23/05/1439</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4163065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D503851-505C-45F3-B36F-7AC805E529DB}" type="uaqdatetime1">
              <a:rPr lang="ar-SA" smtClean="0"/>
              <a:t>23/05/1439</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2023439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2F32E50-196E-4495-9F03-63B72FB5262D}" type="uaqdatetime1">
              <a:rPr lang="ar-SA" smtClean="0"/>
              <a:t>23/05/1439</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354036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F14C536A-1358-41E9-BCA7-FBD325F12FB0}" type="uaqdatetime1">
              <a:rPr lang="ar-SA" smtClean="0"/>
              <a:t>23/05/1439</a:t>
            </a:fld>
            <a:endParaRPr lang="ar-SA"/>
          </a:p>
        </p:txBody>
      </p:sp>
      <p:sp>
        <p:nvSpPr>
          <p:cNvPr id="5" name="Footer Placeholder 4"/>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3302296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A4A2ACB-8926-4E6B-8CB3-A2024C80989C}" type="uaqdatetime1">
              <a:rPr lang="ar-SA" smtClean="0"/>
              <a:t>23/05/1439</a:t>
            </a:fld>
            <a:endParaRPr lang="ar-SA"/>
          </a:p>
        </p:txBody>
      </p:sp>
      <p:sp>
        <p:nvSpPr>
          <p:cNvPr id="5" name="Footer Placeholder 4"/>
          <p:cNvSpPr>
            <a:spLocks noGrp="1"/>
          </p:cNvSpPr>
          <p:nvPr>
            <p:ph type="ftr" sz="quarter" idx="11"/>
          </p:nvPr>
        </p:nvSpPr>
        <p:spPr/>
        <p:txBody>
          <a:bodyPr/>
          <a:lstStyle/>
          <a:p>
            <a:endParaRPr lang="ar-S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1980510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6FA11EC7-6092-41C0-A1D7-CC60C362C96F}" type="uaqdatetime1">
              <a:rPr lang="ar-SA" smtClean="0"/>
              <a:t>23/05/1439</a:t>
            </a:fld>
            <a:endParaRPr lang="ar-SA"/>
          </a:p>
        </p:txBody>
      </p:sp>
      <p:sp>
        <p:nvSpPr>
          <p:cNvPr id="6" name="Footer Placeholder 5"/>
          <p:cNvSpPr>
            <a:spLocks noGrp="1"/>
          </p:cNvSpPr>
          <p:nvPr>
            <p:ph type="ftr" sz="quarter" idx="11"/>
          </p:nvPr>
        </p:nvSpPr>
        <p:spPr/>
        <p:txBody>
          <a:bodyPr/>
          <a:lstStyle/>
          <a:p>
            <a:endParaRPr lang="ar-S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157609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066C69FB-CF28-403E-A07F-A046234A94C3}" type="uaqdatetime1">
              <a:rPr lang="ar-SA" smtClean="0"/>
              <a:t>23/05/1439</a:t>
            </a:fld>
            <a:endParaRPr lang="ar-SA"/>
          </a:p>
        </p:txBody>
      </p:sp>
      <p:sp>
        <p:nvSpPr>
          <p:cNvPr id="8" name="Footer Placeholder 7"/>
          <p:cNvSpPr>
            <a:spLocks noGrp="1"/>
          </p:cNvSpPr>
          <p:nvPr>
            <p:ph type="ftr" sz="quarter" idx="11"/>
          </p:nvPr>
        </p:nvSpPr>
        <p:spPr/>
        <p:txBody>
          <a:bodyPr/>
          <a:lstStyle/>
          <a:p>
            <a:endParaRPr lang="ar-S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773330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73E6D0AB-6E58-47C8-BA92-D6202E77831E}" type="uaqdatetime1">
              <a:rPr lang="ar-SA" smtClean="0"/>
              <a:t>23/05/1439</a:t>
            </a:fld>
            <a:endParaRPr lang="ar-SA"/>
          </a:p>
        </p:txBody>
      </p:sp>
      <p:sp>
        <p:nvSpPr>
          <p:cNvPr id="4" name="Footer Placeholder 3"/>
          <p:cNvSpPr>
            <a:spLocks noGrp="1"/>
          </p:cNvSpPr>
          <p:nvPr>
            <p:ph type="ftr" sz="quarter" idx="11"/>
          </p:nvPr>
        </p:nvSpPr>
        <p:spPr/>
        <p:txBody>
          <a:bodyPr/>
          <a:lstStyle/>
          <a:p>
            <a:endParaRPr lang="ar-S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201528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9E1C56-382F-46E9-83F2-D255E12941D2}" type="uaqdatetime1">
              <a:rPr lang="ar-SA" smtClean="0"/>
              <a:t>23/05/1439</a:t>
            </a:fld>
            <a:endParaRPr lang="ar-SA"/>
          </a:p>
        </p:txBody>
      </p:sp>
      <p:sp>
        <p:nvSpPr>
          <p:cNvPr id="3" name="Footer Placeholder 2"/>
          <p:cNvSpPr>
            <a:spLocks noGrp="1"/>
          </p:cNvSpPr>
          <p:nvPr>
            <p:ph type="ftr" sz="quarter" idx="11"/>
          </p:nvPr>
        </p:nvSpPr>
        <p:spPr/>
        <p:txBody>
          <a:bodyPr/>
          <a:lstStyle/>
          <a:p>
            <a:endParaRPr lang="ar-S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3009106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05595D1-31DD-4F55-91DF-6E389819DC79}" type="uaqdatetime1">
              <a:rPr lang="ar-SA" smtClean="0"/>
              <a:t>23/05/1439</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367480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15680AC-8E27-4410-A4AA-23F9219CFDFA}" type="uaqdatetime1">
              <a:rPr lang="ar-SA" smtClean="0"/>
              <a:t>23/05/1439</a:t>
            </a:fld>
            <a:endParaRPr lang="ar-SA"/>
          </a:p>
        </p:txBody>
      </p:sp>
      <p:sp>
        <p:nvSpPr>
          <p:cNvPr id="6" name="Footer Placeholder 5"/>
          <p:cNvSpPr>
            <a:spLocks noGrp="1"/>
          </p:cNvSpPr>
          <p:nvPr>
            <p:ph type="ftr" sz="quarter" idx="11"/>
          </p:nvPr>
        </p:nvSpPr>
        <p:spPr/>
        <p:txBody>
          <a:bodyPr/>
          <a:lstStyle/>
          <a:p>
            <a:endParaRPr lang="ar-S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8E98279-88D2-4D27-9C85-180A7252E348}" type="slidenum">
              <a:rPr lang="ar-SA" smtClean="0"/>
              <a:t>‹#›</a:t>
            </a:fld>
            <a:endParaRPr lang="ar-SA"/>
          </a:p>
        </p:txBody>
      </p:sp>
    </p:spTree>
    <p:extLst>
      <p:ext uri="{BB962C8B-B14F-4D97-AF65-F5344CB8AC3E}">
        <p14:creationId xmlns:p14="http://schemas.microsoft.com/office/powerpoint/2010/main" val="210506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F447FCC-0DAF-4B88-88DA-61BBE4256521}" type="uaqdatetime1">
              <a:rPr lang="ar-SA" smtClean="0"/>
              <a:t>23/05/1439</a:t>
            </a:fld>
            <a:endParaRPr lang="ar-S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8E98279-88D2-4D27-9C85-180A7252E348}" type="slidenum">
              <a:rPr lang="ar-SA" smtClean="0"/>
              <a:t>‹#›</a:t>
            </a:fld>
            <a:endParaRPr lang="ar-SA"/>
          </a:p>
        </p:txBody>
      </p:sp>
    </p:spTree>
    <p:extLst>
      <p:ext uri="{BB962C8B-B14F-4D97-AF65-F5344CB8AC3E}">
        <p14:creationId xmlns:p14="http://schemas.microsoft.com/office/powerpoint/2010/main" val="2604382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403648" y="1196752"/>
            <a:ext cx="6768753" cy="2262781"/>
          </a:xfrm>
        </p:spPr>
        <p:txBody>
          <a:bodyPr>
            <a:normAutofit/>
          </a:bodyPr>
          <a:lstStyle/>
          <a:p>
            <a:pPr algn="ctr"/>
            <a:r>
              <a:rPr lang="ar-SA" sz="6000" b="1" dirty="0" smtClean="0">
                <a:solidFill>
                  <a:srgbClr val="FF0000"/>
                </a:solidFill>
                <a:latin typeface="Traditional Arabic" panose="02020603050405020304" pitchFamily="18" charset="-78"/>
                <a:cs typeface="Traditional Arabic" panose="02020603050405020304" pitchFamily="18" charset="-78"/>
              </a:rPr>
              <a:t>خامسًا: كلمات الشكر والتهنئة</a:t>
            </a:r>
            <a:endParaRPr lang="ar-SA" sz="6000" b="1" dirty="0">
              <a:solidFill>
                <a:srgbClr val="FF0000"/>
              </a:solidFill>
              <a:latin typeface="Traditional Arabic" panose="02020603050405020304" pitchFamily="18" charset="-78"/>
              <a:cs typeface="Traditional Arabic" panose="02020603050405020304" pitchFamily="18" charset="-78"/>
            </a:endParaRPr>
          </a:p>
        </p:txBody>
      </p:sp>
      <p:sp>
        <p:nvSpPr>
          <p:cNvPr id="3" name="عنصر نائب لرقم الشريحة 2"/>
          <p:cNvSpPr>
            <a:spLocks noGrp="1"/>
          </p:cNvSpPr>
          <p:nvPr>
            <p:ph type="sldNum" sz="quarter" idx="12"/>
          </p:nvPr>
        </p:nvSpPr>
        <p:spPr/>
        <p:txBody>
          <a:bodyPr/>
          <a:lstStyle/>
          <a:p>
            <a:fld id="{28E98279-88D2-4D27-9C85-180A7252E348}" type="slidenum">
              <a:rPr lang="ar-SA" smtClean="0"/>
              <a:t>1</a:t>
            </a:fld>
            <a:endParaRPr lang="ar-SA"/>
          </a:p>
        </p:txBody>
      </p:sp>
    </p:spTree>
    <p:extLst>
      <p:ext uri="{BB962C8B-B14F-4D97-AF65-F5344CB8AC3E}">
        <p14:creationId xmlns:p14="http://schemas.microsoft.com/office/powerpoint/2010/main" val="1363660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96206" y="1412776"/>
            <a:ext cx="7562800" cy="4354430"/>
          </a:xfrm>
        </p:spPr>
        <p:txBody>
          <a:bodyPr>
            <a:noAutofit/>
          </a:bodyPr>
          <a:lstStyle/>
          <a:p>
            <a:pPr lvl="0">
              <a:lnSpc>
                <a:spcPct val="150000"/>
              </a:lnSpc>
              <a:buClr>
                <a:srgbClr val="FF0000"/>
              </a:buClr>
              <a:buFont typeface="Wingdings" panose="05000000000000000000" pitchFamily="2" charset="2"/>
              <a:buChar char="q"/>
            </a:pPr>
            <a:r>
              <a:rPr lang="ar-SA" sz="3200" b="1" u="sng" dirty="0" smtClean="0">
                <a:solidFill>
                  <a:srgbClr val="0070C0"/>
                </a:solidFill>
                <a:latin typeface="Traditional Arabic" panose="02020603050405020304" pitchFamily="18" charset="-78"/>
                <a:cs typeface="Traditional Arabic" panose="02020603050405020304" pitchFamily="18" charset="-78"/>
              </a:rPr>
              <a:t> الوسطية </a:t>
            </a:r>
            <a:r>
              <a:rPr lang="ar-SA" sz="3200" b="1" u="sng" dirty="0">
                <a:solidFill>
                  <a:srgbClr val="0070C0"/>
                </a:solidFill>
                <a:latin typeface="Traditional Arabic" panose="02020603050405020304" pitchFamily="18" charset="-78"/>
                <a:cs typeface="Traditional Arabic" panose="02020603050405020304" pitchFamily="18" charset="-78"/>
              </a:rPr>
              <a:t>في المدح والثناء، </a:t>
            </a:r>
            <a:r>
              <a:rPr lang="ar-SA" sz="3200" b="1" dirty="0">
                <a:solidFill>
                  <a:schemeClr val="tx1"/>
                </a:solidFill>
                <a:latin typeface="Traditional Arabic" panose="02020603050405020304" pitchFamily="18" charset="-78"/>
                <a:cs typeface="Traditional Arabic" panose="02020603050405020304" pitchFamily="18" charset="-78"/>
              </a:rPr>
              <a:t>فلا يذهب مذهب المبالغة في الإطراء، ولا تكون خالية من معاني المدح والثناء. وإنما يحفظ للمرسل إليه حقه الذي استوجب به الشكر، وينزل منزلته التي هو أهل </a:t>
            </a:r>
            <a:r>
              <a:rPr lang="ar-SA" sz="3200" b="1" dirty="0" smtClean="0">
                <a:solidFill>
                  <a:schemeClr val="tx1"/>
                </a:solidFill>
                <a:latin typeface="Traditional Arabic" panose="02020603050405020304" pitchFamily="18" charset="-78"/>
                <a:cs typeface="Traditional Arabic" panose="02020603050405020304" pitchFamily="18" charset="-78"/>
              </a:rPr>
              <a:t>لها.</a:t>
            </a:r>
            <a:endParaRPr lang="ar-EG" sz="3200" b="1" dirty="0" smtClean="0">
              <a:solidFill>
                <a:schemeClr val="tx1"/>
              </a:solidFill>
              <a:latin typeface="Traditional Arabic" panose="02020603050405020304" pitchFamily="18" charset="-78"/>
              <a:cs typeface="Traditional Arabic" panose="02020603050405020304" pitchFamily="18" charset="-78"/>
            </a:endParaRPr>
          </a:p>
          <a:p>
            <a:pPr lvl="0">
              <a:lnSpc>
                <a:spcPct val="150000"/>
              </a:lnSpc>
              <a:buClr>
                <a:srgbClr val="FF0000"/>
              </a:buClr>
              <a:buFont typeface="Wingdings" panose="05000000000000000000" pitchFamily="2" charset="2"/>
              <a:buChar char="q"/>
            </a:pPr>
            <a:r>
              <a:rPr lang="ar-SA" sz="3200" b="1" dirty="0" smtClean="0">
                <a:solidFill>
                  <a:schemeClr val="tx1"/>
                </a:solidFill>
                <a:latin typeface="Traditional Arabic" panose="02020603050405020304" pitchFamily="18" charset="-78"/>
                <a:cs typeface="Traditional Arabic" panose="02020603050405020304" pitchFamily="18" charset="-78"/>
              </a:rPr>
              <a:t> ف</a:t>
            </a:r>
            <a:r>
              <a:rPr lang="ar-EG" sz="3200" b="1" dirty="0" smtClean="0">
                <a:solidFill>
                  <a:schemeClr val="tx1"/>
                </a:solidFill>
                <a:latin typeface="Traditional Arabic" panose="02020603050405020304" pitchFamily="18" charset="-78"/>
                <a:cs typeface="Traditional Arabic" panose="02020603050405020304" pitchFamily="18" charset="-78"/>
              </a:rPr>
              <a:t>إن شكر الناس من شكر الله</a:t>
            </a:r>
            <a:r>
              <a:rPr lang="en-US" sz="3200" b="1" dirty="0" smtClean="0">
                <a:solidFill>
                  <a:schemeClr val="tx1"/>
                </a:solidFill>
                <a:latin typeface="Traditional Arabic" panose="02020603050405020304" pitchFamily="18" charset="-78"/>
                <a:cs typeface="Traditional Arabic" panose="02020603050405020304" pitchFamily="18" charset="-78"/>
              </a:rPr>
              <a:t>.</a:t>
            </a:r>
            <a:endParaRPr lang="ar-SA" sz="3200" b="1" dirty="0">
              <a:solidFill>
                <a:schemeClr val="tx1"/>
              </a:solidFill>
              <a:latin typeface="Traditional Arabic" panose="02020603050405020304" pitchFamily="18" charset="-78"/>
              <a:cs typeface="Traditional Arabic" panose="02020603050405020304" pitchFamily="18" charset="-78"/>
            </a:endParaRPr>
          </a:p>
          <a:p>
            <a:endParaRPr lang="ar-SA" sz="2000" dirty="0"/>
          </a:p>
        </p:txBody>
      </p:sp>
      <p:sp>
        <p:nvSpPr>
          <p:cNvPr id="4" name="عنصر نائب لرقم الشريحة 3"/>
          <p:cNvSpPr>
            <a:spLocks noGrp="1"/>
          </p:cNvSpPr>
          <p:nvPr>
            <p:ph type="sldNum" sz="quarter" idx="12"/>
          </p:nvPr>
        </p:nvSpPr>
        <p:spPr/>
        <p:txBody>
          <a:bodyPr/>
          <a:lstStyle/>
          <a:p>
            <a:fld id="{28E98279-88D2-4D27-9C85-180A7252E348}" type="slidenum">
              <a:rPr lang="ar-SA" smtClean="0"/>
              <a:t>10</a:t>
            </a:fld>
            <a:endParaRPr lang="ar-SA"/>
          </a:p>
        </p:txBody>
      </p:sp>
      <p:sp>
        <p:nvSpPr>
          <p:cNvPr id="5" name="عنوان 1"/>
          <p:cNvSpPr>
            <a:spLocks noGrp="1"/>
          </p:cNvSpPr>
          <p:nvPr>
            <p:ph type="title"/>
          </p:nvPr>
        </p:nvSpPr>
        <p:spPr>
          <a:xfrm>
            <a:off x="1835696" y="214061"/>
            <a:ext cx="6589199" cy="766667"/>
          </a:xfrm>
          <a:solidFill>
            <a:schemeClr val="accent1">
              <a:lumMod val="60000"/>
              <a:lumOff val="40000"/>
            </a:schemeClr>
          </a:solidFill>
        </p:spPr>
        <p:txBody>
          <a:bodyPr>
            <a:normAutofit/>
          </a:bodyPr>
          <a:lstStyle/>
          <a:p>
            <a:pPr algn="ctr"/>
            <a:r>
              <a:rPr lang="ar-SA" sz="4400" b="1" dirty="0" smtClean="0">
                <a:solidFill>
                  <a:srgbClr val="FF0000"/>
                </a:solidFill>
                <a:latin typeface="Traditional Arabic" panose="02020603050405020304" pitchFamily="18" charset="-78"/>
                <a:cs typeface="Traditional Arabic" panose="02020603050405020304" pitchFamily="18" charset="-78"/>
              </a:rPr>
              <a:t>أمور ينبغي مراعاتها عن</a:t>
            </a:r>
            <a:r>
              <a:rPr lang="ar-EG" sz="4400" b="1" dirty="0" smtClean="0">
                <a:solidFill>
                  <a:srgbClr val="FF0000"/>
                </a:solidFill>
                <a:latin typeface="Traditional Arabic" panose="02020603050405020304" pitchFamily="18" charset="-78"/>
                <a:cs typeface="Traditional Arabic" panose="02020603050405020304" pitchFamily="18" charset="-78"/>
              </a:rPr>
              <a:t>د كتابة رسائل الشكر</a:t>
            </a:r>
            <a:endParaRPr lang="ar-SA" sz="4400" b="1" dirty="0">
              <a:solidFill>
                <a:srgbClr val="FF0000"/>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520191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475656" y="44624"/>
            <a:ext cx="6984776" cy="1036276"/>
          </a:xfrm>
          <a:solidFill>
            <a:schemeClr val="accent1">
              <a:lumMod val="60000"/>
              <a:lumOff val="40000"/>
            </a:schemeClr>
          </a:solidFill>
        </p:spPr>
        <p:txBody>
          <a:bodyPr anchor="ctr">
            <a:noAutofit/>
          </a:bodyPr>
          <a:lstStyle/>
          <a:p>
            <a:pPr lvl="0" algn="ctr">
              <a:spcBef>
                <a:spcPct val="20000"/>
              </a:spcBef>
            </a:pPr>
            <a:r>
              <a:rPr lang="ar-SA" sz="4000" b="1" dirty="0" smtClean="0">
                <a:solidFill>
                  <a:srgbClr val="FF0000"/>
                </a:solidFill>
                <a:latin typeface="Traditional Arabic" panose="02020603050405020304" pitchFamily="18" charset="-78"/>
                <a:ea typeface="+mn-ea"/>
                <a:cs typeface="Traditional Arabic" panose="02020603050405020304" pitchFamily="18" charset="-78"/>
              </a:rPr>
              <a:t/>
            </a:r>
            <a:br>
              <a:rPr lang="ar-SA" sz="4000" b="1" dirty="0" smtClean="0">
                <a:solidFill>
                  <a:srgbClr val="FF0000"/>
                </a:solidFill>
                <a:latin typeface="Traditional Arabic" panose="02020603050405020304" pitchFamily="18" charset="-78"/>
                <a:ea typeface="+mn-ea"/>
                <a:cs typeface="Traditional Arabic" panose="02020603050405020304" pitchFamily="18" charset="-78"/>
              </a:rPr>
            </a:br>
            <a:r>
              <a:rPr lang="ar-SA" sz="4000" b="1" dirty="0" smtClean="0">
                <a:solidFill>
                  <a:srgbClr val="FF0000"/>
                </a:solidFill>
                <a:latin typeface="Traditional Arabic" panose="02020603050405020304" pitchFamily="18" charset="-78"/>
                <a:ea typeface="+mn-ea"/>
                <a:cs typeface="Traditional Arabic" panose="02020603050405020304" pitchFamily="18" charset="-78"/>
              </a:rPr>
              <a:t>سمات كلمات الشكر </a:t>
            </a:r>
            <a:r>
              <a:rPr lang="ar-EG" sz="4000" b="1" dirty="0" smtClean="0">
                <a:solidFill>
                  <a:srgbClr val="FF0000"/>
                </a:solidFill>
                <a:latin typeface="Traditional Arabic" panose="02020603050405020304" pitchFamily="18" charset="-78"/>
                <a:ea typeface="+mn-ea"/>
                <a:cs typeface="Traditional Arabic" panose="02020603050405020304" pitchFamily="18" charset="-78"/>
              </a:rPr>
              <a:t>والتهنئة في عصرنا الحاضر</a:t>
            </a:r>
            <a:r>
              <a:rPr lang="ar-SA" sz="4000" b="1" dirty="0">
                <a:solidFill>
                  <a:srgbClr val="FF0000"/>
                </a:solidFill>
                <a:latin typeface="Traditional Arabic" panose="02020603050405020304" pitchFamily="18" charset="-78"/>
                <a:ea typeface="+mn-ea"/>
                <a:cs typeface="Traditional Arabic" panose="02020603050405020304" pitchFamily="18" charset="-78"/>
              </a:rPr>
              <a:t/>
            </a:r>
            <a:br>
              <a:rPr lang="ar-SA" sz="4000" b="1" dirty="0">
                <a:solidFill>
                  <a:srgbClr val="FF0000"/>
                </a:solidFill>
                <a:latin typeface="Traditional Arabic" panose="02020603050405020304" pitchFamily="18" charset="-78"/>
                <a:ea typeface="+mn-ea"/>
                <a:cs typeface="Traditional Arabic" panose="02020603050405020304" pitchFamily="18" charset="-78"/>
              </a:rPr>
            </a:br>
            <a:endParaRPr lang="ar-SA" sz="4400" b="1" dirty="0">
              <a:solidFill>
                <a:srgbClr val="FF0000"/>
              </a:solidFill>
              <a:latin typeface="Traditional Arabic" panose="02020603050405020304" pitchFamily="18" charset="-78"/>
              <a:cs typeface="Traditional Arabic" panose="02020603050405020304" pitchFamily="18" charset="-78"/>
            </a:endParaRPr>
          </a:p>
        </p:txBody>
      </p:sp>
      <p:sp>
        <p:nvSpPr>
          <p:cNvPr id="3" name="عنصر نائب للمحتوى 2"/>
          <p:cNvSpPr>
            <a:spLocks noGrp="1"/>
          </p:cNvSpPr>
          <p:nvPr>
            <p:ph idx="1"/>
          </p:nvPr>
        </p:nvSpPr>
        <p:spPr>
          <a:xfrm>
            <a:off x="395536" y="1196752"/>
            <a:ext cx="8564525" cy="5328592"/>
          </a:xfrm>
          <a:solidFill>
            <a:schemeClr val="accent1">
              <a:lumMod val="40000"/>
              <a:lumOff val="60000"/>
            </a:schemeClr>
          </a:solidFill>
        </p:spPr>
        <p:txBody>
          <a:bodyPr>
            <a:normAutofit lnSpcReduction="10000"/>
          </a:bodyPr>
          <a:lstStyle/>
          <a:p>
            <a:pPr marL="514350" lvl="0" indent="-514350">
              <a:buClr>
                <a:srgbClr val="FF0000"/>
              </a:buClr>
              <a:buFont typeface="+mj-lt"/>
              <a:buAutoNum type="arabicPeriod"/>
            </a:pPr>
            <a:r>
              <a:rPr lang="ar-SA" sz="3200" b="1" u="sng" dirty="0" smtClean="0">
                <a:solidFill>
                  <a:srgbClr val="FF0000"/>
                </a:solidFill>
                <a:latin typeface="Traditional Arabic" panose="02020603050405020304" pitchFamily="18" charset="-78"/>
                <a:cs typeface="Traditional Arabic" panose="02020603050405020304" pitchFamily="18" charset="-78"/>
              </a:rPr>
              <a:t>الإيجاز والقصر </a:t>
            </a:r>
            <a:r>
              <a:rPr lang="ar-SA" sz="3200" b="1" dirty="0" smtClean="0">
                <a:solidFill>
                  <a:schemeClr val="tx1"/>
                </a:solidFill>
                <a:latin typeface="Traditional Arabic" panose="02020603050405020304" pitchFamily="18" charset="-78"/>
                <a:cs typeface="Traditional Arabic" panose="02020603050405020304" pitchFamily="18" charset="-78"/>
              </a:rPr>
              <a:t>فربما لا يتجاوز بعضها (100) كلمة أو أقل خاصة إذا اقتضى الموقف ذلك</a:t>
            </a:r>
            <a:r>
              <a:rPr lang="ar-EG" sz="3200" b="1" dirty="0" smtClean="0">
                <a:solidFill>
                  <a:schemeClr val="tx1"/>
                </a:solidFill>
                <a:latin typeface="Traditional Arabic" panose="02020603050405020304" pitchFamily="18" charset="-78"/>
                <a:cs typeface="Traditional Arabic" panose="02020603050405020304" pitchFamily="18" charset="-78"/>
              </a:rPr>
              <a:t>،</a:t>
            </a:r>
            <a:r>
              <a:rPr lang="ar-SA" sz="3200" b="1" dirty="0" smtClean="0">
                <a:solidFill>
                  <a:schemeClr val="tx1"/>
                </a:solidFill>
                <a:latin typeface="Traditional Arabic" panose="02020603050405020304" pitchFamily="18" charset="-78"/>
                <a:cs typeface="Traditional Arabic" panose="02020603050405020304" pitchFamily="18" charset="-78"/>
              </a:rPr>
              <a:t> كصغر المساحة المتاحة للكتابة أو ضيق المقام المخصص للتحدث.</a:t>
            </a:r>
          </a:p>
          <a:p>
            <a:pPr marL="514350" lvl="0" indent="-514350">
              <a:buClr>
                <a:srgbClr val="FF0000"/>
              </a:buClr>
              <a:buFont typeface="+mj-lt"/>
              <a:buAutoNum type="arabicPeriod"/>
            </a:pPr>
            <a:r>
              <a:rPr lang="ar-SA" sz="3200" b="1" u="sng" dirty="0" smtClean="0">
                <a:solidFill>
                  <a:srgbClr val="FF0000"/>
                </a:solidFill>
                <a:latin typeface="Traditional Arabic" panose="02020603050405020304" pitchFamily="18" charset="-78"/>
                <a:cs typeface="Traditional Arabic" panose="02020603050405020304" pitchFamily="18" charset="-78"/>
              </a:rPr>
              <a:t>استعمال </a:t>
            </a:r>
            <a:r>
              <a:rPr lang="ar-EG" sz="3200" b="1" u="sng" dirty="0" smtClean="0">
                <a:solidFill>
                  <a:srgbClr val="FF0000"/>
                </a:solidFill>
                <a:latin typeface="Traditional Arabic" panose="02020603050405020304" pitchFamily="18" charset="-78"/>
                <a:cs typeface="Traditional Arabic" panose="02020603050405020304" pitchFamily="18" charset="-78"/>
              </a:rPr>
              <a:t>ألفاظ قليلة تضم معاني واسعة وأفكارًا متعددة</a:t>
            </a:r>
            <a:r>
              <a:rPr lang="ar-EG" sz="3200" b="1" dirty="0" smtClean="0">
                <a:solidFill>
                  <a:schemeClr val="tx1"/>
                </a:solidFill>
                <a:latin typeface="Traditional Arabic" panose="02020603050405020304" pitchFamily="18" charset="-78"/>
                <a:cs typeface="Traditional Arabic" panose="02020603050405020304" pitchFamily="18" charset="-78"/>
              </a:rPr>
              <a:t>، والتدرب والمران خير ما يعين على إتقان هذه المهارة</a:t>
            </a:r>
            <a:r>
              <a:rPr lang="en-US" sz="3200" b="1" dirty="0" smtClean="0">
                <a:solidFill>
                  <a:schemeClr val="tx1"/>
                </a:solidFill>
                <a:latin typeface="Traditional Arabic" panose="02020603050405020304" pitchFamily="18" charset="-78"/>
                <a:cs typeface="Traditional Arabic" panose="02020603050405020304" pitchFamily="18" charset="-78"/>
              </a:rPr>
              <a:t>.</a:t>
            </a:r>
            <a:endParaRPr lang="ar-SA" sz="3200" b="1" dirty="0" smtClean="0">
              <a:solidFill>
                <a:schemeClr val="tx1"/>
              </a:solidFill>
              <a:latin typeface="Traditional Arabic" panose="02020603050405020304" pitchFamily="18" charset="-78"/>
              <a:cs typeface="Traditional Arabic" panose="02020603050405020304" pitchFamily="18" charset="-78"/>
            </a:endParaRPr>
          </a:p>
          <a:p>
            <a:pPr marL="514350" lvl="0" indent="-514350">
              <a:buClr>
                <a:srgbClr val="FF0000"/>
              </a:buClr>
              <a:buFont typeface="+mj-lt"/>
              <a:buAutoNum type="arabicPeriod"/>
            </a:pPr>
            <a:r>
              <a:rPr lang="ar-SA" sz="3200" b="1" u="sng" dirty="0" smtClean="0">
                <a:solidFill>
                  <a:srgbClr val="FF0000"/>
                </a:solidFill>
                <a:latin typeface="Traditional Arabic" panose="02020603050405020304" pitchFamily="18" charset="-78"/>
                <a:cs typeface="Traditional Arabic" panose="02020603050405020304" pitchFamily="18" charset="-78"/>
              </a:rPr>
              <a:t>الق</a:t>
            </a:r>
            <a:r>
              <a:rPr lang="ar-EG" sz="3200" b="1" u="sng" dirty="0" smtClean="0">
                <a:solidFill>
                  <a:srgbClr val="FF0000"/>
                </a:solidFill>
                <a:latin typeface="Traditional Arabic" panose="02020603050405020304" pitchFamily="18" charset="-78"/>
                <a:cs typeface="Traditional Arabic" panose="02020603050405020304" pitchFamily="18" charset="-78"/>
              </a:rPr>
              <a:t>درة على اختيار الأنسب من المترادفات، واللفظة الأنيقة</a:t>
            </a:r>
            <a:r>
              <a:rPr lang="ar-EG" sz="3200" b="1" dirty="0" smtClean="0">
                <a:solidFill>
                  <a:schemeClr val="tx1"/>
                </a:solidFill>
                <a:latin typeface="Traditional Arabic" panose="02020603050405020304" pitchFamily="18" charset="-78"/>
                <a:cs typeface="Traditional Arabic" panose="02020603050405020304" pitchFamily="18" charset="-78"/>
              </a:rPr>
              <a:t>،  وسهولة التركيب، </a:t>
            </a:r>
            <a:r>
              <a:rPr lang="ar-EG" sz="3200" b="1" u="sng" dirty="0" smtClean="0">
                <a:solidFill>
                  <a:schemeClr val="tx1"/>
                </a:solidFill>
                <a:latin typeface="Traditional Arabic" panose="02020603050405020304" pitchFamily="18" charset="-78"/>
                <a:cs typeface="Traditional Arabic" panose="02020603050405020304" pitchFamily="18" charset="-78"/>
              </a:rPr>
              <a:t>ولا مانع من </a:t>
            </a:r>
            <a:r>
              <a:rPr lang="ar-SA" sz="3200" b="1" u="sng" dirty="0" smtClean="0">
                <a:solidFill>
                  <a:schemeClr val="tx1"/>
                </a:solidFill>
                <a:latin typeface="Traditional Arabic" panose="02020603050405020304" pitchFamily="18" charset="-78"/>
                <a:cs typeface="Traditional Arabic" panose="02020603050405020304" pitchFamily="18" charset="-78"/>
              </a:rPr>
              <a:t>استعمال اللغة الأدبية </a:t>
            </a:r>
            <a:r>
              <a:rPr lang="ar-SA" sz="3200" b="1" dirty="0" smtClean="0">
                <a:solidFill>
                  <a:schemeClr val="tx1"/>
                </a:solidFill>
                <a:latin typeface="Traditional Arabic" panose="02020603050405020304" pitchFamily="18" charset="-78"/>
                <a:cs typeface="Traditional Arabic" panose="02020603050405020304" pitchFamily="18" charset="-78"/>
              </a:rPr>
              <a:t>أحيانًا لكونها تحمل الكثير من المعاني بخلاف اللغة التقريرية أو المجردة.</a:t>
            </a:r>
          </a:p>
          <a:p>
            <a:pPr marL="514350" lvl="0" indent="-514350">
              <a:buClr>
                <a:srgbClr val="FF0000"/>
              </a:buClr>
              <a:buFont typeface="+mj-lt"/>
              <a:buAutoNum type="arabicPeriod"/>
            </a:pPr>
            <a:r>
              <a:rPr lang="ar-SA" sz="3200" b="1" u="sng" dirty="0" smtClean="0">
                <a:solidFill>
                  <a:srgbClr val="FF0000"/>
                </a:solidFill>
                <a:latin typeface="Traditional Arabic" panose="02020603050405020304" pitchFamily="18" charset="-78"/>
                <a:cs typeface="Traditional Arabic" panose="02020603050405020304" pitchFamily="18" charset="-78"/>
              </a:rPr>
              <a:t>ال</a:t>
            </a:r>
            <a:r>
              <a:rPr lang="ar-EG" sz="3200" b="1" u="sng" dirty="0" smtClean="0">
                <a:solidFill>
                  <a:srgbClr val="FF0000"/>
                </a:solidFill>
                <a:latin typeface="Traditional Arabic" panose="02020603050405020304" pitchFamily="18" charset="-78"/>
                <a:cs typeface="Traditional Arabic" panose="02020603050405020304" pitchFamily="18" charset="-78"/>
              </a:rPr>
              <a:t>تزام </a:t>
            </a:r>
            <a:r>
              <a:rPr lang="ar-SA" sz="3200" b="1" u="sng" dirty="0" smtClean="0">
                <a:solidFill>
                  <a:srgbClr val="FF0000"/>
                </a:solidFill>
                <a:latin typeface="Traditional Arabic" panose="02020603050405020304" pitchFamily="18" charset="-78"/>
                <a:cs typeface="Traditional Arabic" panose="02020603050405020304" pitchFamily="18" charset="-78"/>
              </a:rPr>
              <a:t>السجع </a:t>
            </a:r>
            <a:r>
              <a:rPr lang="ar-SA" sz="3200" b="1" dirty="0" smtClean="0">
                <a:solidFill>
                  <a:schemeClr val="tx1"/>
                </a:solidFill>
                <a:latin typeface="Traditional Arabic" panose="02020603050405020304" pitchFamily="18" charset="-78"/>
                <a:cs typeface="Traditional Arabic" panose="02020603050405020304" pitchFamily="18" charset="-78"/>
              </a:rPr>
              <a:t>لاسيما في الرسائل المتبادلة على المستوى الاجتماعي </a:t>
            </a:r>
            <a:r>
              <a:rPr lang="ar-SA" sz="3200" b="1" u="sng" dirty="0" smtClean="0">
                <a:solidFill>
                  <a:schemeClr val="tx1"/>
                </a:solidFill>
                <a:latin typeface="Traditional Arabic" panose="02020603050405020304" pitchFamily="18" charset="-78"/>
                <a:cs typeface="Traditional Arabic" panose="02020603050405020304" pitchFamily="18" charset="-78"/>
              </a:rPr>
              <a:t>غير الرسمي .</a:t>
            </a:r>
            <a:endParaRPr lang="ar-SA" sz="3200" b="1" u="sng" dirty="0">
              <a:solidFill>
                <a:schemeClr val="tx1"/>
              </a:solidFill>
              <a:latin typeface="Traditional Arabic" panose="02020603050405020304" pitchFamily="18" charset="-78"/>
              <a:cs typeface="Traditional Arabic" panose="02020603050405020304" pitchFamily="18" charset="-78"/>
            </a:endParaRPr>
          </a:p>
          <a:p>
            <a:pPr marL="514350" indent="-514350">
              <a:buClr>
                <a:srgbClr val="FF0000"/>
              </a:buClr>
              <a:buFont typeface="+mj-lt"/>
              <a:buAutoNum type="arabicPeriod"/>
            </a:pPr>
            <a:endParaRPr lang="ar-SA" sz="3200" b="1" dirty="0">
              <a:solidFill>
                <a:schemeClr val="tx1"/>
              </a:solidFill>
              <a:latin typeface="Traditional Arabic" panose="02020603050405020304" pitchFamily="18" charset="-78"/>
              <a:cs typeface="Traditional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28E98279-88D2-4D27-9C85-180A7252E348}" type="slidenum">
              <a:rPr lang="ar-SA" smtClean="0"/>
              <a:t>11</a:t>
            </a:fld>
            <a:endParaRPr lang="ar-SA"/>
          </a:p>
        </p:txBody>
      </p:sp>
    </p:spTree>
    <p:extLst>
      <p:ext uri="{BB962C8B-B14F-4D97-AF65-F5344CB8AC3E}">
        <p14:creationId xmlns:p14="http://schemas.microsoft.com/office/powerpoint/2010/main" val="2670653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رقم الشريحة 2"/>
          <p:cNvSpPr>
            <a:spLocks noGrp="1"/>
          </p:cNvSpPr>
          <p:nvPr>
            <p:ph type="sldNum" sz="quarter" idx="12"/>
          </p:nvPr>
        </p:nvSpPr>
        <p:spPr/>
        <p:txBody>
          <a:bodyPr/>
          <a:lstStyle/>
          <a:p>
            <a:fld id="{28E98279-88D2-4D27-9C85-180A7252E348}" type="slidenum">
              <a:rPr lang="ar-SA" smtClean="0"/>
              <a:t>12</a:t>
            </a:fld>
            <a:endParaRPr lang="ar-SA"/>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l="8263" t="6950" r="6688" b="14301"/>
          <a:stretch/>
        </p:blipFill>
        <p:spPr>
          <a:xfrm>
            <a:off x="179512" y="116632"/>
            <a:ext cx="8856984" cy="6741368"/>
          </a:xfrm>
          <a:prstGeom prst="rect">
            <a:avLst/>
          </a:prstGeom>
        </p:spPr>
      </p:pic>
    </p:spTree>
    <p:extLst>
      <p:ext uri="{BB962C8B-B14F-4D97-AF65-F5344CB8AC3E}">
        <p14:creationId xmlns:p14="http://schemas.microsoft.com/office/powerpoint/2010/main" val="3803990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43808" y="116632"/>
            <a:ext cx="4464497" cy="936104"/>
          </a:xfrm>
          <a:solidFill>
            <a:schemeClr val="accent1">
              <a:lumMod val="60000"/>
              <a:lumOff val="40000"/>
            </a:schemeClr>
          </a:solidFill>
        </p:spPr>
        <p:txBody>
          <a:bodyPr>
            <a:noAutofit/>
          </a:bodyPr>
          <a:lstStyle/>
          <a:p>
            <a:pPr algn="ctr"/>
            <a:r>
              <a:rPr lang="ar-SA" sz="6000" b="1" dirty="0" smtClean="0">
                <a:solidFill>
                  <a:srgbClr val="FF0000"/>
                </a:solidFill>
                <a:latin typeface="Traditional Arabic" panose="02020603050405020304" pitchFamily="18" charset="-78"/>
                <a:cs typeface="Traditional Arabic" panose="02020603050405020304" pitchFamily="18" charset="-78"/>
              </a:rPr>
              <a:t>تع</a:t>
            </a:r>
            <a:r>
              <a:rPr lang="ar-EG" sz="6000" b="1" dirty="0" err="1" smtClean="0">
                <a:solidFill>
                  <a:srgbClr val="FF0000"/>
                </a:solidFill>
                <a:latin typeface="Traditional Arabic" panose="02020603050405020304" pitchFamily="18" charset="-78"/>
                <a:cs typeface="Traditional Arabic" panose="02020603050405020304" pitchFamily="18" charset="-78"/>
              </a:rPr>
              <a:t>ريفات</a:t>
            </a:r>
            <a:endParaRPr lang="ar-SA" sz="6000" b="1" dirty="0">
              <a:solidFill>
                <a:srgbClr val="FF0000"/>
              </a:solidFill>
              <a:latin typeface="Traditional Arabic" panose="02020603050405020304" pitchFamily="18" charset="-78"/>
              <a:cs typeface="Traditional Arabic" panose="02020603050405020304" pitchFamily="18" charset="-78"/>
            </a:endParaRPr>
          </a:p>
        </p:txBody>
      </p:sp>
      <p:sp>
        <p:nvSpPr>
          <p:cNvPr id="3" name="عنصر نائب للمحتوى 2"/>
          <p:cNvSpPr>
            <a:spLocks noGrp="1"/>
          </p:cNvSpPr>
          <p:nvPr>
            <p:ph idx="1"/>
          </p:nvPr>
        </p:nvSpPr>
        <p:spPr>
          <a:xfrm>
            <a:off x="827584" y="1628800"/>
            <a:ext cx="8136903" cy="3777622"/>
          </a:xfrm>
        </p:spPr>
        <p:txBody>
          <a:bodyPr>
            <a:normAutofit/>
          </a:bodyPr>
          <a:lstStyle/>
          <a:p>
            <a:pPr>
              <a:lnSpc>
                <a:spcPct val="150000"/>
              </a:lnSpc>
              <a:buClr>
                <a:srgbClr val="FF0000"/>
              </a:buClr>
              <a:buFont typeface="Wingdings" panose="05000000000000000000" pitchFamily="2" charset="2"/>
              <a:buChar char="q"/>
            </a:pPr>
            <a:r>
              <a:rPr lang="ar-SA" sz="3600" b="1" dirty="0" smtClean="0">
                <a:solidFill>
                  <a:prstClr val="black">
                    <a:lumMod val="85000"/>
                    <a:lumOff val="15000"/>
                  </a:prstClr>
                </a:solidFill>
                <a:latin typeface="Traditional Arabic" panose="02020603050405020304" pitchFamily="18" charset="-78"/>
                <a:ea typeface="+mj-ea"/>
                <a:cs typeface="Traditional Arabic" panose="02020603050405020304" pitchFamily="18" charset="-78"/>
              </a:rPr>
              <a:t> </a:t>
            </a:r>
            <a:r>
              <a:rPr lang="ar-SA" sz="3200" b="1" dirty="0" smtClean="0">
                <a:solidFill>
                  <a:schemeClr val="tx1"/>
                </a:solidFill>
                <a:latin typeface="Traditional Arabic" panose="02020603050405020304" pitchFamily="18" charset="-78"/>
                <a:ea typeface="+mj-ea"/>
                <a:cs typeface="Traditional Arabic" panose="02020603050405020304" pitchFamily="18" charset="-78"/>
              </a:rPr>
              <a:t>هي </a:t>
            </a:r>
            <a:r>
              <a:rPr lang="ar-SA" sz="3200" b="1" dirty="0">
                <a:solidFill>
                  <a:schemeClr val="tx1"/>
                </a:solidFill>
                <a:latin typeface="Traditional Arabic" panose="02020603050405020304" pitchFamily="18" charset="-78"/>
                <a:ea typeface="+mj-ea"/>
                <a:cs typeface="Traditional Arabic" panose="02020603050405020304" pitchFamily="18" charset="-78"/>
              </a:rPr>
              <a:t>رسالة تهنئة أو شكر لمناسبة معينة توجه من قائد إلى آخر، أو إلى أحد وزرائه أو مساعديه، أو من رئيس إلى مرؤوس أو من مرؤوس إلى رئيس، أو من أي شخص إلى </a:t>
            </a:r>
            <a:r>
              <a:rPr lang="ar-SA" sz="3200" b="1" dirty="0" smtClean="0">
                <a:solidFill>
                  <a:schemeClr val="tx1"/>
                </a:solidFill>
                <a:latin typeface="Traditional Arabic" panose="02020603050405020304" pitchFamily="18" charset="-78"/>
                <a:ea typeface="+mj-ea"/>
                <a:cs typeface="Traditional Arabic" panose="02020603050405020304" pitchFamily="18" charset="-78"/>
              </a:rPr>
              <a:t>غيره.</a:t>
            </a:r>
          </a:p>
          <a:p>
            <a:pPr>
              <a:lnSpc>
                <a:spcPct val="150000"/>
              </a:lnSpc>
              <a:buClr>
                <a:srgbClr val="FF0000"/>
              </a:buClr>
              <a:buFont typeface="Wingdings" panose="05000000000000000000" pitchFamily="2" charset="2"/>
              <a:buChar char="q"/>
            </a:pPr>
            <a:r>
              <a:rPr lang="ar-SA" sz="3200" b="1" dirty="0">
                <a:solidFill>
                  <a:schemeClr val="tx1"/>
                </a:solidFill>
                <a:latin typeface="Traditional Arabic" panose="02020603050405020304" pitchFamily="18" charset="-78"/>
                <a:ea typeface="+mj-ea"/>
                <a:cs typeface="Traditional Arabic" panose="02020603050405020304" pitchFamily="18" charset="-78"/>
              </a:rPr>
              <a:t> </a:t>
            </a:r>
            <a:r>
              <a:rPr lang="ar-SA" sz="3200" b="1" dirty="0" smtClean="0">
                <a:solidFill>
                  <a:schemeClr val="tx1"/>
                </a:solidFill>
                <a:latin typeface="Traditional Arabic" panose="02020603050405020304" pitchFamily="18" charset="-78"/>
                <a:ea typeface="+mj-ea"/>
                <a:cs typeface="Traditional Arabic" panose="02020603050405020304" pitchFamily="18" charset="-78"/>
              </a:rPr>
              <a:t>كالتي </a:t>
            </a:r>
            <a:r>
              <a:rPr lang="ar-SA" sz="3200" b="1" dirty="0">
                <a:solidFill>
                  <a:schemeClr val="tx1"/>
                </a:solidFill>
                <a:latin typeface="Traditional Arabic" panose="02020603050405020304" pitchFamily="18" charset="-78"/>
                <a:ea typeface="+mj-ea"/>
                <a:cs typeface="Traditional Arabic" panose="02020603050405020304" pitchFamily="18" charset="-78"/>
              </a:rPr>
              <a:t>تنشر في صفحات الجرائد </a:t>
            </a:r>
            <a:r>
              <a:rPr lang="ar-SA" sz="3200" b="1" dirty="0" smtClean="0">
                <a:solidFill>
                  <a:schemeClr val="tx1"/>
                </a:solidFill>
                <a:latin typeface="Traditional Arabic" panose="02020603050405020304" pitchFamily="18" charset="-78"/>
                <a:ea typeface="+mj-ea"/>
                <a:cs typeface="Traditional Arabic" panose="02020603050405020304" pitchFamily="18" charset="-78"/>
              </a:rPr>
              <a:t>ونشرات </a:t>
            </a:r>
            <a:r>
              <a:rPr lang="ar-SA" sz="3200" b="1" dirty="0">
                <a:solidFill>
                  <a:schemeClr val="tx1"/>
                </a:solidFill>
                <a:latin typeface="Traditional Arabic" panose="02020603050405020304" pitchFamily="18" charset="-78"/>
                <a:ea typeface="+mj-ea"/>
                <a:cs typeface="Traditional Arabic" panose="02020603050405020304" pitchFamily="18" charset="-78"/>
              </a:rPr>
              <a:t>الأخبار المسموعة </a:t>
            </a:r>
            <a:r>
              <a:rPr lang="ar-SA" sz="3200" b="1" dirty="0" smtClean="0">
                <a:solidFill>
                  <a:schemeClr val="tx1"/>
                </a:solidFill>
                <a:latin typeface="Traditional Arabic" panose="02020603050405020304" pitchFamily="18" charset="-78"/>
                <a:ea typeface="+mj-ea"/>
                <a:cs typeface="Traditional Arabic" panose="02020603050405020304" pitchFamily="18" charset="-78"/>
              </a:rPr>
              <a:t>والمرئية.</a:t>
            </a:r>
          </a:p>
          <a:p>
            <a:pPr marL="0" indent="0">
              <a:buNone/>
            </a:pPr>
            <a:endParaRPr lang="ar-SA" dirty="0"/>
          </a:p>
        </p:txBody>
      </p:sp>
      <p:sp>
        <p:nvSpPr>
          <p:cNvPr id="4" name="عنصر نائب لرقم الشريحة 3"/>
          <p:cNvSpPr>
            <a:spLocks noGrp="1"/>
          </p:cNvSpPr>
          <p:nvPr>
            <p:ph type="sldNum" sz="quarter" idx="12"/>
          </p:nvPr>
        </p:nvSpPr>
        <p:spPr/>
        <p:txBody>
          <a:bodyPr/>
          <a:lstStyle/>
          <a:p>
            <a:fld id="{28E98279-88D2-4D27-9C85-180A7252E348}" type="slidenum">
              <a:rPr lang="ar-SA" smtClean="0"/>
              <a:t>2</a:t>
            </a:fld>
            <a:endParaRPr lang="ar-SA"/>
          </a:p>
        </p:txBody>
      </p:sp>
    </p:spTree>
    <p:extLst>
      <p:ext uri="{BB962C8B-B14F-4D97-AF65-F5344CB8AC3E}">
        <p14:creationId xmlns:p14="http://schemas.microsoft.com/office/powerpoint/2010/main" val="1088322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23528" y="1196752"/>
            <a:ext cx="8640960" cy="3785652"/>
          </a:xfrm>
          <a:prstGeom prst="rect">
            <a:avLst/>
          </a:prstGeom>
        </p:spPr>
        <p:txBody>
          <a:bodyPr wrap="square">
            <a:spAutoFit/>
          </a:bodyPr>
          <a:lstStyle/>
          <a:p>
            <a:pPr marL="457200" lvl="0" indent="-457200">
              <a:lnSpc>
                <a:spcPct val="150000"/>
              </a:lnSpc>
              <a:buClr>
                <a:srgbClr val="FF0000"/>
              </a:buClr>
              <a:buFont typeface="Wingdings" panose="05000000000000000000" pitchFamily="2" charset="2"/>
              <a:buChar char="q"/>
            </a:pPr>
            <a:r>
              <a:rPr lang="ar-SA" sz="3200" b="1" dirty="0" smtClean="0">
                <a:latin typeface="Traditional Arabic" panose="02020603050405020304" pitchFamily="18" charset="-78"/>
                <a:cs typeface="Traditional Arabic" panose="02020603050405020304" pitchFamily="18" charset="-78"/>
              </a:rPr>
              <a:t>لقد </a:t>
            </a:r>
            <a:r>
              <a:rPr lang="ar-SA" sz="3200" b="1" dirty="0">
                <a:latin typeface="Traditional Arabic" panose="02020603050405020304" pitchFamily="18" charset="-78"/>
                <a:cs typeface="Traditional Arabic" panose="02020603050405020304" pitchFamily="18" charset="-78"/>
              </a:rPr>
              <a:t>استعملها العرب قديما في الشعر </a:t>
            </a:r>
            <a:r>
              <a:rPr lang="ar-SA" sz="3200" b="1" dirty="0" smtClean="0">
                <a:latin typeface="Traditional Arabic" panose="02020603050405020304" pitchFamily="18" charset="-78"/>
                <a:cs typeface="Traditional Arabic" panose="02020603050405020304" pitchFamily="18" charset="-78"/>
              </a:rPr>
              <a:t>والنثر</a:t>
            </a:r>
            <a:r>
              <a:rPr lang="ar-SA" sz="3200" b="1" dirty="0">
                <a:latin typeface="Traditional Arabic" panose="02020603050405020304" pitchFamily="18" charset="-78"/>
                <a:cs typeface="Traditional Arabic" panose="02020603050405020304" pitchFamily="18" charset="-78"/>
              </a:rPr>
              <a:t>؛ </a:t>
            </a:r>
            <a:r>
              <a:rPr lang="ar-SA" sz="3200" b="1" u="sng" dirty="0">
                <a:solidFill>
                  <a:srgbClr val="FF0000"/>
                </a:solidFill>
                <a:latin typeface="Traditional Arabic" panose="02020603050405020304" pitchFamily="18" charset="-78"/>
                <a:cs typeface="Traditional Arabic" panose="02020603050405020304" pitchFamily="18" charset="-78"/>
              </a:rPr>
              <a:t>فدواوين الشعر </a:t>
            </a:r>
            <a:r>
              <a:rPr lang="ar-SA" sz="3200" b="1" dirty="0" err="1">
                <a:latin typeface="Traditional Arabic" panose="02020603050405020304" pitchFamily="18" charset="-78"/>
                <a:cs typeface="Traditional Arabic" panose="02020603050405020304" pitchFamily="18" charset="-78"/>
              </a:rPr>
              <a:t>ملأى</a:t>
            </a:r>
            <a:r>
              <a:rPr lang="ar-SA" sz="3200" b="1" dirty="0">
                <a:latin typeface="Traditional Arabic" panose="02020603050405020304" pitchFamily="18" charset="-78"/>
                <a:cs typeface="Traditional Arabic" panose="02020603050405020304" pitchFamily="18" charset="-78"/>
              </a:rPr>
              <a:t> بالقصائد التي قالها الشعراء في مناسبات مختلفة يهنئون </a:t>
            </a:r>
            <a:r>
              <a:rPr lang="ar-SA" sz="3200" b="1" dirty="0" err="1">
                <a:latin typeface="Traditional Arabic" panose="02020603050405020304" pitchFamily="18" charset="-78"/>
                <a:cs typeface="Traditional Arabic" panose="02020603050405020304" pitchFamily="18" charset="-78"/>
              </a:rPr>
              <a:t>ممدوحيهم</a:t>
            </a:r>
            <a:r>
              <a:rPr lang="ar-SA" sz="3200" b="1" dirty="0">
                <a:latin typeface="Traditional Arabic" panose="02020603050405020304" pitchFamily="18" charset="-78"/>
                <a:cs typeface="Traditional Arabic" panose="02020603050405020304" pitchFamily="18" charset="-78"/>
              </a:rPr>
              <a:t>. </a:t>
            </a:r>
            <a:endParaRPr lang="ar-SA" sz="3200" b="1" dirty="0" smtClean="0">
              <a:latin typeface="Traditional Arabic" panose="02020603050405020304" pitchFamily="18" charset="-78"/>
              <a:cs typeface="Traditional Arabic" panose="02020603050405020304" pitchFamily="18" charset="-78"/>
            </a:endParaRPr>
          </a:p>
          <a:p>
            <a:pPr marL="457200" lvl="0" indent="-457200">
              <a:lnSpc>
                <a:spcPct val="150000"/>
              </a:lnSpc>
              <a:buClr>
                <a:srgbClr val="FF0000"/>
              </a:buClr>
              <a:buFont typeface="Wingdings" panose="05000000000000000000" pitchFamily="2" charset="2"/>
              <a:buChar char="q"/>
            </a:pPr>
            <a:r>
              <a:rPr lang="ar-SA" sz="3200" b="1" dirty="0" smtClean="0">
                <a:latin typeface="Traditional Arabic" panose="02020603050405020304" pitchFamily="18" charset="-78"/>
                <a:cs typeface="Traditional Arabic" panose="02020603050405020304" pitchFamily="18" charset="-78"/>
              </a:rPr>
              <a:t>وكذلك </a:t>
            </a:r>
            <a:r>
              <a:rPr lang="ar-SA" sz="3200" b="1" u="sng" dirty="0">
                <a:solidFill>
                  <a:srgbClr val="FF0000"/>
                </a:solidFill>
                <a:latin typeface="Traditional Arabic" panose="02020603050405020304" pitchFamily="18" charset="-78"/>
                <a:cs typeface="Traditional Arabic" panose="02020603050405020304" pitchFamily="18" charset="-78"/>
              </a:rPr>
              <a:t>كتب الأدب </a:t>
            </a:r>
            <a:r>
              <a:rPr lang="ar-SA" sz="3200" b="1" u="sng" dirty="0" smtClean="0">
                <a:solidFill>
                  <a:srgbClr val="FF0000"/>
                </a:solidFill>
                <a:latin typeface="Traditional Arabic" panose="02020603050405020304" pitchFamily="18" charset="-78"/>
                <a:cs typeface="Traditional Arabic" panose="02020603050405020304" pitchFamily="18" charset="-78"/>
              </a:rPr>
              <a:t>وصناعة </a:t>
            </a:r>
            <a:r>
              <a:rPr lang="ar-SA" sz="3200" b="1" u="sng" dirty="0">
                <a:solidFill>
                  <a:srgbClr val="FF0000"/>
                </a:solidFill>
                <a:latin typeface="Traditional Arabic" panose="02020603050405020304" pitchFamily="18" charset="-78"/>
                <a:cs typeface="Traditional Arabic" panose="02020603050405020304" pitchFamily="18" charset="-78"/>
              </a:rPr>
              <a:t>الإنشاء </a:t>
            </a:r>
            <a:r>
              <a:rPr lang="ar-SA" sz="3200" b="1" dirty="0">
                <a:latin typeface="Traditional Arabic" panose="02020603050405020304" pitchFamily="18" charset="-78"/>
                <a:cs typeface="Traditional Arabic" panose="02020603050405020304" pitchFamily="18" charset="-78"/>
              </a:rPr>
              <a:t>تضمنت أمثلة من رسائل الشكر </a:t>
            </a:r>
            <a:r>
              <a:rPr lang="ar-SA" sz="3200" b="1" dirty="0" smtClean="0">
                <a:latin typeface="Traditional Arabic" panose="02020603050405020304" pitchFamily="18" charset="-78"/>
                <a:cs typeface="Traditional Arabic" panose="02020603050405020304" pitchFamily="18" charset="-78"/>
              </a:rPr>
              <a:t>والتهنئة ككتاب: </a:t>
            </a:r>
            <a:r>
              <a:rPr lang="ar-SA" sz="3200" b="1" dirty="0">
                <a:latin typeface="Traditional Arabic" panose="02020603050405020304" pitchFamily="18" charset="-78"/>
                <a:cs typeface="Traditional Arabic" panose="02020603050405020304" pitchFamily="18" charset="-78"/>
              </a:rPr>
              <a:t>(</a:t>
            </a:r>
            <a:r>
              <a:rPr lang="ar-SA" sz="3200" b="1" dirty="0">
                <a:solidFill>
                  <a:srgbClr val="0070C0"/>
                </a:solidFill>
                <a:latin typeface="Traditional Arabic" panose="02020603050405020304" pitchFamily="18" charset="-78"/>
                <a:cs typeface="Traditional Arabic" panose="02020603050405020304" pitchFamily="18" charset="-78"/>
              </a:rPr>
              <a:t>الصناعتين</a:t>
            </a:r>
            <a:r>
              <a:rPr lang="ar-SA" sz="3200" b="1" dirty="0" smtClean="0">
                <a:latin typeface="Traditional Arabic" panose="02020603050405020304" pitchFamily="18" charset="-78"/>
                <a:cs typeface="Traditional Arabic" panose="02020603050405020304" pitchFamily="18" charset="-78"/>
              </a:rPr>
              <a:t>) </a:t>
            </a:r>
            <a:r>
              <a:rPr lang="ar-SA" sz="3200" b="1" dirty="0" smtClean="0">
                <a:solidFill>
                  <a:srgbClr val="0070C0"/>
                </a:solidFill>
                <a:latin typeface="Traditional Arabic" panose="02020603050405020304" pitchFamily="18" charset="-78"/>
                <a:cs typeface="Traditional Arabic" panose="02020603050405020304" pitchFamily="18" charset="-78"/>
              </a:rPr>
              <a:t>لأبي </a:t>
            </a:r>
            <a:r>
              <a:rPr lang="ar-SA" sz="3200" b="1" dirty="0">
                <a:solidFill>
                  <a:srgbClr val="0070C0"/>
                </a:solidFill>
                <a:latin typeface="Traditional Arabic" panose="02020603050405020304" pitchFamily="18" charset="-78"/>
                <a:cs typeface="Traditional Arabic" panose="02020603050405020304" pitchFamily="18" charset="-78"/>
              </a:rPr>
              <a:t>هلال العسكري</a:t>
            </a:r>
            <a:r>
              <a:rPr lang="ar-SA" sz="3200" b="1" dirty="0">
                <a:latin typeface="Traditional Arabic" panose="02020603050405020304" pitchFamily="18" charset="-78"/>
                <a:cs typeface="Traditional Arabic" panose="02020603050405020304" pitchFamily="18" charset="-78"/>
              </a:rPr>
              <a:t>، </a:t>
            </a:r>
            <a:endParaRPr lang="ar-SA" sz="3200" b="1" dirty="0" smtClean="0">
              <a:latin typeface="Traditional Arabic" panose="02020603050405020304" pitchFamily="18" charset="-78"/>
              <a:cs typeface="Traditional Arabic" panose="02020603050405020304" pitchFamily="18" charset="-78"/>
            </a:endParaRPr>
          </a:p>
          <a:p>
            <a:pPr lvl="0">
              <a:lnSpc>
                <a:spcPct val="150000"/>
              </a:lnSpc>
              <a:buClr>
                <a:srgbClr val="FF0000"/>
              </a:buClr>
            </a:pPr>
            <a:r>
              <a:rPr lang="ar-SA" sz="3200" b="1" dirty="0">
                <a:latin typeface="Traditional Arabic" panose="02020603050405020304" pitchFamily="18" charset="-78"/>
                <a:cs typeface="Traditional Arabic" panose="02020603050405020304" pitchFamily="18" charset="-78"/>
              </a:rPr>
              <a:t> </a:t>
            </a:r>
            <a:r>
              <a:rPr lang="ar-SA" sz="3200" b="1" dirty="0" smtClean="0">
                <a:latin typeface="Traditional Arabic" panose="02020603050405020304" pitchFamily="18" charset="-78"/>
                <a:cs typeface="Traditional Arabic" panose="02020603050405020304" pitchFamily="18" charset="-78"/>
              </a:rPr>
              <a:t>                       و(</a:t>
            </a:r>
            <a:r>
              <a:rPr lang="ar-SA" sz="3200" b="1" dirty="0" smtClean="0">
                <a:solidFill>
                  <a:srgbClr val="0070C0"/>
                </a:solidFill>
                <a:latin typeface="Traditional Arabic" panose="02020603050405020304" pitchFamily="18" charset="-78"/>
                <a:cs typeface="Traditional Arabic" panose="02020603050405020304" pitchFamily="18" charset="-78"/>
              </a:rPr>
              <a:t>صبح </a:t>
            </a:r>
            <a:r>
              <a:rPr lang="ar-SA" sz="3200" b="1" dirty="0">
                <a:solidFill>
                  <a:srgbClr val="0070C0"/>
                </a:solidFill>
                <a:latin typeface="Traditional Arabic" panose="02020603050405020304" pitchFamily="18" charset="-78"/>
                <a:cs typeface="Traditional Arabic" panose="02020603050405020304" pitchFamily="18" charset="-78"/>
              </a:rPr>
              <a:t>الأعشى</a:t>
            </a:r>
            <a:r>
              <a:rPr lang="ar-SA" sz="3200" b="1" dirty="0">
                <a:latin typeface="Traditional Arabic" panose="02020603050405020304" pitchFamily="18" charset="-78"/>
                <a:cs typeface="Traditional Arabic" panose="02020603050405020304" pitchFamily="18" charset="-78"/>
              </a:rPr>
              <a:t>) </a:t>
            </a:r>
            <a:r>
              <a:rPr lang="ar-SA" sz="3200" b="1" dirty="0" smtClean="0">
                <a:solidFill>
                  <a:srgbClr val="0070C0"/>
                </a:solidFill>
                <a:latin typeface="Traditional Arabic" panose="02020603050405020304" pitchFamily="18" charset="-78"/>
                <a:cs typeface="Traditional Arabic" panose="02020603050405020304" pitchFamily="18" charset="-78"/>
              </a:rPr>
              <a:t>للقلقشندي</a:t>
            </a:r>
            <a:r>
              <a:rPr lang="ar-EG" sz="3200" b="1" dirty="0" smtClean="0">
                <a:latin typeface="Traditional Arabic" panose="02020603050405020304" pitchFamily="18" charset="-78"/>
                <a:cs typeface="Traditional Arabic" panose="02020603050405020304" pitchFamily="18" charset="-78"/>
              </a:rPr>
              <a:t>۔</a:t>
            </a:r>
            <a:endParaRPr lang="ar-SA" sz="2000" b="1" dirty="0">
              <a:latin typeface="Traditional Arabic" panose="02020603050405020304" pitchFamily="18" charset="-78"/>
              <a:cs typeface="Traditional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28E98279-88D2-4D27-9C85-180A7252E348}" type="slidenum">
              <a:rPr lang="ar-SA" smtClean="0"/>
              <a:t>3</a:t>
            </a:fld>
            <a:endParaRPr lang="ar-SA"/>
          </a:p>
        </p:txBody>
      </p:sp>
    </p:spTree>
    <p:extLst>
      <p:ext uri="{BB962C8B-B14F-4D97-AF65-F5344CB8AC3E}">
        <p14:creationId xmlns:p14="http://schemas.microsoft.com/office/powerpoint/2010/main" val="2390494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رقم الشريحة 2"/>
          <p:cNvSpPr>
            <a:spLocks noGrp="1"/>
          </p:cNvSpPr>
          <p:nvPr>
            <p:ph type="sldNum" sz="quarter" idx="12"/>
          </p:nvPr>
        </p:nvSpPr>
        <p:spPr/>
        <p:txBody>
          <a:bodyPr/>
          <a:lstStyle/>
          <a:p>
            <a:fld id="{28E98279-88D2-4D27-9C85-180A7252E348}" type="slidenum">
              <a:rPr lang="ar-SA" smtClean="0"/>
              <a:t>4</a:t>
            </a:fld>
            <a:endParaRPr lang="ar-SA"/>
          </a:p>
        </p:txBody>
      </p:sp>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13777" t="13251" r="10730" b="9095"/>
          <a:stretch/>
        </p:blipFill>
        <p:spPr>
          <a:xfrm rot="5400000">
            <a:off x="1258750" y="-1034614"/>
            <a:ext cx="6624736" cy="8927228"/>
          </a:xfrm>
          <a:prstGeom prst="rect">
            <a:avLst/>
          </a:prstGeom>
        </p:spPr>
      </p:pic>
    </p:spTree>
    <p:extLst>
      <p:ext uri="{BB962C8B-B14F-4D97-AF65-F5344CB8AC3E}">
        <p14:creationId xmlns:p14="http://schemas.microsoft.com/office/powerpoint/2010/main" val="2872779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رقم الشريحة 2"/>
          <p:cNvSpPr>
            <a:spLocks noGrp="1"/>
          </p:cNvSpPr>
          <p:nvPr>
            <p:ph type="sldNum" sz="quarter" idx="12"/>
          </p:nvPr>
        </p:nvSpPr>
        <p:spPr/>
        <p:txBody>
          <a:bodyPr/>
          <a:lstStyle/>
          <a:p>
            <a:fld id="{28E98279-88D2-4D27-9C85-180A7252E348}" type="slidenum">
              <a:rPr lang="ar-SA" smtClean="0"/>
              <a:t>5</a:t>
            </a:fld>
            <a:endParaRPr lang="ar-SA"/>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l="14425" t="8001" r="40750" b="10801"/>
          <a:stretch/>
        </p:blipFill>
        <p:spPr>
          <a:xfrm rot="5400000">
            <a:off x="1367644" y="-999492"/>
            <a:ext cx="6552728" cy="8928992"/>
          </a:xfrm>
          <a:prstGeom prst="rect">
            <a:avLst/>
          </a:prstGeom>
        </p:spPr>
      </p:pic>
    </p:spTree>
    <p:extLst>
      <p:ext uri="{BB962C8B-B14F-4D97-AF65-F5344CB8AC3E}">
        <p14:creationId xmlns:p14="http://schemas.microsoft.com/office/powerpoint/2010/main" val="2193155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96206" y="548680"/>
            <a:ext cx="7580250" cy="5506558"/>
          </a:xfrm>
        </p:spPr>
        <p:txBody>
          <a:bodyPr>
            <a:normAutofit/>
          </a:bodyPr>
          <a:lstStyle/>
          <a:p>
            <a:pPr>
              <a:lnSpc>
                <a:spcPct val="150000"/>
              </a:lnSpc>
              <a:buClr>
                <a:srgbClr val="FF0000"/>
              </a:buClr>
              <a:buFont typeface="Wingdings" panose="05000000000000000000" pitchFamily="2" charset="2"/>
              <a:buChar char="q"/>
            </a:pPr>
            <a:r>
              <a:rPr lang="ar-EG" sz="3200" b="1" dirty="0" smtClean="0">
                <a:solidFill>
                  <a:schemeClr val="tx1"/>
                </a:solidFill>
                <a:latin typeface="Traditional Arabic" panose="02020603050405020304" pitchFamily="18" charset="-78"/>
                <a:cs typeface="Traditional Arabic" panose="02020603050405020304" pitchFamily="18" charset="-78"/>
              </a:rPr>
              <a:t> إن رسائل التهنئة والشكر كانت تُكتب فيما مضى </a:t>
            </a:r>
            <a:r>
              <a:rPr lang="ar-EG" sz="3200" b="1" u="sng" dirty="0" smtClean="0">
                <a:solidFill>
                  <a:srgbClr val="0070C0"/>
                </a:solidFill>
                <a:latin typeface="Traditional Arabic" panose="02020603050405020304" pitchFamily="18" charset="-78"/>
                <a:cs typeface="Traditional Arabic" panose="02020603050405020304" pitchFamily="18" charset="-78"/>
              </a:rPr>
              <a:t>من</a:t>
            </a:r>
            <a:r>
              <a:rPr lang="ar-EG" sz="3200" b="1" u="sng" dirty="0" smtClean="0">
                <a:solidFill>
                  <a:srgbClr val="FF0000"/>
                </a:solidFill>
                <a:latin typeface="Traditional Arabic" panose="02020603050405020304" pitchFamily="18" charset="-78"/>
                <a:cs typeface="Traditional Arabic" panose="02020603050405020304" pitchFamily="18" charset="-78"/>
              </a:rPr>
              <a:t> العصور المتقدمة</a:t>
            </a:r>
            <a:r>
              <a:rPr lang="ar-EG" sz="3200" b="1" u="sng" dirty="0" smtClean="0">
                <a:solidFill>
                  <a:srgbClr val="0070C0"/>
                </a:solidFill>
                <a:latin typeface="Traditional Arabic" panose="02020603050405020304" pitchFamily="18" charset="-78"/>
                <a:cs typeface="Traditional Arabic" panose="02020603050405020304" pitchFamily="18" charset="-78"/>
              </a:rPr>
              <a:t> بلغة أدبية، شعرًا أو نثرًا فنيًا</a:t>
            </a:r>
            <a:r>
              <a:rPr lang="en-US" sz="3200" b="1" u="sng" dirty="0" smtClean="0">
                <a:solidFill>
                  <a:srgbClr val="0070C0"/>
                </a:solidFill>
                <a:latin typeface="Traditional Arabic" panose="02020603050405020304" pitchFamily="18" charset="-78"/>
                <a:cs typeface="Traditional Arabic" panose="02020603050405020304" pitchFamily="18" charset="-78"/>
              </a:rPr>
              <a:t>.</a:t>
            </a:r>
          </a:p>
          <a:p>
            <a:pPr>
              <a:lnSpc>
                <a:spcPct val="150000"/>
              </a:lnSpc>
              <a:buClr>
                <a:srgbClr val="FF0000"/>
              </a:buClr>
              <a:buFont typeface="Wingdings" panose="05000000000000000000" pitchFamily="2" charset="2"/>
              <a:buChar char="q"/>
            </a:pPr>
            <a:r>
              <a:rPr lang="ar-EG" sz="3200" b="1" dirty="0" smtClean="0">
                <a:solidFill>
                  <a:schemeClr val="tx1"/>
                </a:solidFill>
                <a:latin typeface="Traditional Arabic" panose="02020603050405020304" pitchFamily="18" charset="-78"/>
                <a:cs typeface="Traditional Arabic" panose="02020603050405020304" pitchFamily="18" charset="-78"/>
              </a:rPr>
              <a:t> أما في وقتنا</a:t>
            </a:r>
            <a:r>
              <a:rPr lang="ar-EG" sz="3200" b="1" u="sng" dirty="0" smtClean="0">
                <a:solidFill>
                  <a:srgbClr val="FF0000"/>
                </a:solidFill>
                <a:latin typeface="Traditional Arabic" panose="02020603050405020304" pitchFamily="18" charset="-78"/>
                <a:cs typeface="Traditional Arabic" panose="02020603050405020304" pitchFamily="18" charset="-78"/>
              </a:rPr>
              <a:t> الحاضر </a:t>
            </a:r>
            <a:r>
              <a:rPr lang="ar-EG" sz="3200" b="1" dirty="0" smtClean="0">
                <a:solidFill>
                  <a:schemeClr val="tx1"/>
                </a:solidFill>
                <a:latin typeface="Traditional Arabic" panose="02020603050405020304" pitchFamily="18" charset="-78"/>
                <a:cs typeface="Traditional Arabic" panose="02020603050405020304" pitchFamily="18" charset="-78"/>
              </a:rPr>
              <a:t>صارت </a:t>
            </a:r>
            <a:r>
              <a:rPr lang="ar-EG" sz="3200" b="1" u="sng" dirty="0" smtClean="0">
                <a:solidFill>
                  <a:srgbClr val="0070C0"/>
                </a:solidFill>
                <a:latin typeface="Traditional Arabic" panose="02020603050405020304" pitchFamily="18" charset="-78"/>
                <a:cs typeface="Traditional Arabic" panose="02020603050405020304" pitchFamily="18" charset="-78"/>
              </a:rPr>
              <a:t>في </a:t>
            </a:r>
            <a:r>
              <a:rPr lang="ar-EG" sz="3200" b="1" u="sng" dirty="0">
                <a:solidFill>
                  <a:srgbClr val="0070C0"/>
                </a:solidFill>
                <a:latin typeface="Traditional Arabic" panose="02020603050405020304" pitchFamily="18" charset="-78"/>
                <a:cs typeface="Traditional Arabic" panose="02020603050405020304" pitchFamily="18" charset="-78"/>
              </a:rPr>
              <a:t>أ</a:t>
            </a:r>
            <a:r>
              <a:rPr lang="ar-EG" sz="3200" b="1" u="sng" dirty="0" smtClean="0">
                <a:solidFill>
                  <a:srgbClr val="0070C0"/>
                </a:solidFill>
                <a:latin typeface="Traditional Arabic" panose="02020603050405020304" pitchFamily="18" charset="-78"/>
                <a:cs typeface="Traditional Arabic" panose="02020603050405020304" pitchFamily="18" charset="-78"/>
              </a:rPr>
              <a:t>غلبها جزءا من العمل الرسمي، وتكتب بلغة مجردة من الخيال والأساليب البديعية</a:t>
            </a:r>
            <a:r>
              <a:rPr lang="en-US" sz="3200" b="1" dirty="0" smtClean="0">
                <a:solidFill>
                  <a:schemeClr val="tx1"/>
                </a:solidFill>
                <a:latin typeface="Traditional Arabic" panose="02020603050405020304" pitchFamily="18" charset="-78"/>
                <a:cs typeface="Traditional Arabic" panose="02020603050405020304" pitchFamily="18" charset="-78"/>
              </a:rPr>
              <a:t>.</a:t>
            </a:r>
            <a:endParaRPr lang="ar-EG" sz="3200" b="1" dirty="0" smtClean="0">
              <a:solidFill>
                <a:schemeClr val="tx1"/>
              </a:solidFill>
              <a:latin typeface="Traditional Arabic" panose="02020603050405020304" pitchFamily="18" charset="-78"/>
              <a:cs typeface="Traditional Arabic" panose="02020603050405020304" pitchFamily="18" charset="-78"/>
            </a:endParaRPr>
          </a:p>
          <a:p>
            <a:pPr>
              <a:lnSpc>
                <a:spcPct val="150000"/>
              </a:lnSpc>
              <a:buClr>
                <a:srgbClr val="FF0000"/>
              </a:buClr>
              <a:buFont typeface="Wingdings" panose="05000000000000000000" pitchFamily="2" charset="2"/>
              <a:buChar char="q"/>
            </a:pPr>
            <a:r>
              <a:rPr lang="ar-EG" sz="3200" b="1" dirty="0">
                <a:solidFill>
                  <a:schemeClr val="tx1"/>
                </a:solidFill>
                <a:latin typeface="Traditional Arabic" panose="02020603050405020304" pitchFamily="18" charset="-78"/>
                <a:cs typeface="Traditional Arabic" panose="02020603050405020304" pitchFamily="18" charset="-78"/>
              </a:rPr>
              <a:t> </a:t>
            </a:r>
            <a:r>
              <a:rPr lang="ar-EG" sz="3200" b="1" dirty="0" smtClean="0">
                <a:solidFill>
                  <a:schemeClr val="tx1"/>
                </a:solidFill>
                <a:latin typeface="Traditional Arabic" panose="02020603050405020304" pitchFamily="18" charset="-78"/>
                <a:cs typeface="Traditional Arabic" panose="02020603050405020304" pitchFamily="18" charset="-78"/>
              </a:rPr>
              <a:t>ومن نماذج </a:t>
            </a:r>
            <a:r>
              <a:rPr lang="ar-EG" sz="3200" b="1" u="sng" dirty="0" smtClean="0">
                <a:solidFill>
                  <a:schemeClr val="tx1"/>
                </a:solidFill>
                <a:latin typeface="Traditional Arabic" panose="02020603050405020304" pitchFamily="18" charset="-78"/>
                <a:cs typeface="Traditional Arabic" panose="02020603050405020304" pitchFamily="18" charset="-78"/>
              </a:rPr>
              <a:t>رسائل الشكر </a:t>
            </a:r>
            <a:r>
              <a:rPr lang="ar-EG" sz="3200" b="1" u="sng" dirty="0" smtClean="0">
                <a:solidFill>
                  <a:srgbClr val="FF0000"/>
                </a:solidFill>
                <a:latin typeface="Traditional Arabic" panose="02020603050405020304" pitchFamily="18" charset="-78"/>
                <a:cs typeface="Traditional Arabic" panose="02020603050405020304" pitchFamily="18" charset="-78"/>
              </a:rPr>
              <a:t>رسالة الأمير سعود الفيصل </a:t>
            </a:r>
            <a:r>
              <a:rPr lang="ar-EG" sz="3200" b="1" u="sng" dirty="0" smtClean="0">
                <a:solidFill>
                  <a:schemeClr val="tx1"/>
                </a:solidFill>
                <a:latin typeface="Traditional Arabic" panose="02020603050405020304" pitchFamily="18" charset="-78"/>
                <a:cs typeface="Traditional Arabic" panose="02020603050405020304" pitchFamily="18" charset="-78"/>
              </a:rPr>
              <a:t>–رحمه الله- التي يوجه فيها الشكر للملك سلمان بعد موافقته على إعفائه من منصب وزير الخارجية</a:t>
            </a:r>
            <a:r>
              <a:rPr lang="ar-EG" sz="3200" b="1" dirty="0" smtClean="0">
                <a:solidFill>
                  <a:schemeClr val="tx1"/>
                </a:solidFill>
                <a:latin typeface="Traditional Arabic" panose="02020603050405020304" pitchFamily="18" charset="-78"/>
                <a:cs typeface="Traditional Arabic" panose="02020603050405020304" pitchFamily="18" charset="-78"/>
              </a:rPr>
              <a:t>:</a:t>
            </a:r>
            <a:endParaRPr lang="ar-SA" sz="3200" b="1" dirty="0">
              <a:solidFill>
                <a:schemeClr val="tx1"/>
              </a:solidFill>
              <a:latin typeface="Traditional Arabic" panose="02020603050405020304" pitchFamily="18" charset="-78"/>
              <a:cs typeface="Traditional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28E98279-88D2-4D27-9C85-180A7252E348}" type="slidenum">
              <a:rPr lang="ar-SA" smtClean="0"/>
              <a:t>6</a:t>
            </a:fld>
            <a:endParaRPr lang="ar-SA"/>
          </a:p>
        </p:txBody>
      </p:sp>
    </p:spTree>
    <p:extLst>
      <p:ext uri="{BB962C8B-B14F-4D97-AF65-F5344CB8AC3E}">
        <p14:creationId xmlns:p14="http://schemas.microsoft.com/office/powerpoint/2010/main" val="1088216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رقم الشريحة 2"/>
          <p:cNvSpPr>
            <a:spLocks noGrp="1"/>
          </p:cNvSpPr>
          <p:nvPr>
            <p:ph type="sldNum" sz="quarter" idx="12"/>
          </p:nvPr>
        </p:nvSpPr>
        <p:spPr/>
        <p:txBody>
          <a:bodyPr/>
          <a:lstStyle/>
          <a:p>
            <a:fld id="{28E98279-88D2-4D27-9C85-180A7252E348}" type="slidenum">
              <a:rPr lang="ar-SA" smtClean="0"/>
              <a:t>7</a:t>
            </a:fld>
            <a:endParaRPr lang="ar-SA"/>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l="12201" t="9401" r="3801"/>
          <a:stretch/>
        </p:blipFill>
        <p:spPr>
          <a:xfrm>
            <a:off x="107504" y="44624"/>
            <a:ext cx="9001000" cy="6768752"/>
          </a:xfrm>
          <a:prstGeom prst="rect">
            <a:avLst/>
          </a:prstGeom>
        </p:spPr>
      </p:pic>
    </p:spTree>
    <p:extLst>
      <p:ext uri="{BB962C8B-B14F-4D97-AF65-F5344CB8AC3E}">
        <p14:creationId xmlns:p14="http://schemas.microsoft.com/office/powerpoint/2010/main" val="4132806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67744" y="44623"/>
            <a:ext cx="5544616" cy="743159"/>
          </a:xfrm>
          <a:solidFill>
            <a:schemeClr val="accent1">
              <a:lumMod val="60000"/>
              <a:lumOff val="40000"/>
            </a:schemeClr>
          </a:solidFill>
        </p:spPr>
        <p:txBody>
          <a:bodyPr>
            <a:normAutofit fontScale="90000"/>
          </a:bodyPr>
          <a:lstStyle/>
          <a:p>
            <a:pPr algn="ctr"/>
            <a:r>
              <a:rPr lang="ar-SA" sz="6000" b="1" dirty="0" smtClean="0">
                <a:solidFill>
                  <a:srgbClr val="FF0000"/>
                </a:solidFill>
                <a:latin typeface="Traditional Arabic" panose="02020603050405020304" pitchFamily="18" charset="-78"/>
                <a:cs typeface="Traditional Arabic" panose="02020603050405020304" pitchFamily="18" charset="-78"/>
              </a:rPr>
              <a:t>لغتها</a:t>
            </a:r>
            <a:endParaRPr lang="ar-SA" b="1" dirty="0">
              <a:solidFill>
                <a:srgbClr val="FF0000"/>
              </a:solidFill>
              <a:latin typeface="Traditional Arabic" panose="02020603050405020304" pitchFamily="18" charset="-78"/>
              <a:cs typeface="Traditional Arabic" panose="02020603050405020304" pitchFamily="18" charset="-78"/>
            </a:endParaRPr>
          </a:p>
        </p:txBody>
      </p:sp>
      <p:sp>
        <p:nvSpPr>
          <p:cNvPr id="3" name="عنصر نائب للمحتوى 2"/>
          <p:cNvSpPr>
            <a:spLocks noGrp="1"/>
          </p:cNvSpPr>
          <p:nvPr>
            <p:ph idx="1"/>
          </p:nvPr>
        </p:nvSpPr>
        <p:spPr>
          <a:xfrm>
            <a:off x="899592" y="908720"/>
            <a:ext cx="7992887" cy="5372436"/>
          </a:xfrm>
        </p:spPr>
        <p:txBody>
          <a:bodyPr>
            <a:normAutofit lnSpcReduction="10000"/>
          </a:bodyPr>
          <a:lstStyle/>
          <a:p>
            <a:pPr>
              <a:lnSpc>
                <a:spcPct val="150000"/>
              </a:lnSpc>
              <a:buClr>
                <a:srgbClr val="FF0000"/>
              </a:buClr>
              <a:buFont typeface="Wingdings" panose="05000000000000000000" pitchFamily="2" charset="2"/>
              <a:buChar char="q"/>
            </a:pPr>
            <a:r>
              <a:rPr lang="ar-SA" sz="2800" b="1" dirty="0" smtClean="0">
                <a:solidFill>
                  <a:schemeClr val="tx1"/>
                </a:solidFill>
                <a:latin typeface="Traditional Arabic" panose="02020603050405020304" pitchFamily="18" charset="-78"/>
                <a:cs typeface="Traditional Arabic" panose="02020603050405020304" pitchFamily="18" charset="-78"/>
              </a:rPr>
              <a:t> تكتب </a:t>
            </a:r>
            <a:r>
              <a:rPr lang="ar-SA" sz="2800" b="1" u="sng" dirty="0" smtClean="0">
                <a:solidFill>
                  <a:srgbClr val="FF0000"/>
                </a:solidFill>
                <a:latin typeface="Traditional Arabic" panose="02020603050405020304" pitchFamily="18" charset="-78"/>
                <a:cs typeface="Traditional Arabic" panose="02020603050405020304" pitchFamily="18" charset="-78"/>
              </a:rPr>
              <a:t>بلغة تقريرية </a:t>
            </a:r>
            <a:r>
              <a:rPr lang="ar-SA" sz="2800" b="1" u="sng" dirty="0" smtClean="0">
                <a:solidFill>
                  <a:srgbClr val="0070C0"/>
                </a:solidFill>
                <a:latin typeface="Traditional Arabic" panose="02020603050405020304" pitchFamily="18" charset="-78"/>
                <a:cs typeface="Traditional Arabic" panose="02020603050405020304" pitchFamily="18" charset="-78"/>
              </a:rPr>
              <a:t>يعتنى فيها باختيار اللفظ الأنسب للمعنى المراد</a:t>
            </a:r>
            <a:r>
              <a:rPr lang="ar-SA" sz="2800" b="1" dirty="0" smtClean="0">
                <a:latin typeface="Traditional Arabic" panose="02020603050405020304" pitchFamily="18" charset="-78"/>
                <a:cs typeface="Traditional Arabic" panose="02020603050405020304" pitchFamily="18" charset="-78"/>
              </a:rPr>
              <a:t>، </a:t>
            </a:r>
            <a:r>
              <a:rPr lang="ar-SA" sz="2800" b="1" dirty="0" smtClean="0">
                <a:solidFill>
                  <a:schemeClr val="tx1"/>
                </a:solidFill>
                <a:latin typeface="Traditional Arabic" panose="02020603050405020304" pitchFamily="18" charset="-78"/>
                <a:cs typeface="Traditional Arabic" panose="02020603050405020304" pitchFamily="18" charset="-78"/>
              </a:rPr>
              <a:t>ويراعى فيها الوضوح والسهولة التي لا تنزل بها إلى الألفاظ العامية أو الدارجة، بل تكون من شائع الألفاظ الفصيحة.</a:t>
            </a:r>
          </a:p>
          <a:p>
            <a:pPr>
              <a:lnSpc>
                <a:spcPct val="150000"/>
              </a:lnSpc>
              <a:buClr>
                <a:srgbClr val="FF0000"/>
              </a:buClr>
              <a:buFont typeface="Wingdings" panose="05000000000000000000" pitchFamily="2" charset="2"/>
              <a:buChar char="q"/>
            </a:pPr>
            <a:r>
              <a:rPr lang="ar-SA" sz="2800" b="1" dirty="0" smtClean="0">
                <a:solidFill>
                  <a:srgbClr val="FF0000"/>
                </a:solidFill>
                <a:latin typeface="Traditional Arabic" panose="02020603050405020304" pitchFamily="18" charset="-78"/>
                <a:cs typeface="Traditional Arabic" panose="02020603050405020304" pitchFamily="18" charset="-78"/>
              </a:rPr>
              <a:t> </a:t>
            </a:r>
            <a:r>
              <a:rPr lang="ar-SA" sz="2800" b="1" u="sng" dirty="0" smtClean="0">
                <a:solidFill>
                  <a:srgbClr val="FF0000"/>
                </a:solidFill>
                <a:latin typeface="Traditional Arabic" panose="02020603050405020304" pitchFamily="18" charset="-78"/>
                <a:cs typeface="Traditional Arabic" panose="02020603050405020304" pitchFamily="18" charset="-78"/>
              </a:rPr>
              <a:t>تراكيبها </a:t>
            </a:r>
            <a:r>
              <a:rPr lang="ar-SA" sz="2800" b="1" u="sng" dirty="0" smtClean="0">
                <a:solidFill>
                  <a:srgbClr val="0070C0"/>
                </a:solidFill>
                <a:latin typeface="Traditional Arabic" panose="02020603050405020304" pitchFamily="18" charset="-78"/>
                <a:cs typeface="Traditional Arabic" panose="02020603050405020304" pitchFamily="18" charset="-78"/>
              </a:rPr>
              <a:t>يغلب عليها الجمل القصيرة والمتوسطة الطول</a:t>
            </a:r>
            <a:r>
              <a:rPr lang="ar-EG" sz="2800" b="1" dirty="0" smtClean="0">
                <a:solidFill>
                  <a:schemeClr val="tx1"/>
                </a:solidFill>
                <a:latin typeface="Traditional Arabic" panose="02020603050405020304" pitchFamily="18" charset="-78"/>
                <a:cs typeface="Traditional Arabic" panose="02020603050405020304" pitchFamily="18" charset="-78"/>
              </a:rPr>
              <a:t>، وأن تكون واضحة غير معقدة</a:t>
            </a:r>
            <a:r>
              <a:rPr lang="ar-SA" sz="2800" b="1" dirty="0" smtClean="0">
                <a:solidFill>
                  <a:schemeClr val="tx1"/>
                </a:solidFill>
                <a:latin typeface="Traditional Arabic" panose="02020603050405020304" pitchFamily="18" charset="-78"/>
                <a:cs typeface="Traditional Arabic" panose="02020603050405020304" pitchFamily="18" charset="-78"/>
              </a:rPr>
              <a:t>.</a:t>
            </a:r>
          </a:p>
          <a:p>
            <a:pPr>
              <a:lnSpc>
                <a:spcPct val="150000"/>
              </a:lnSpc>
              <a:buClr>
                <a:srgbClr val="FF0000"/>
              </a:buClr>
              <a:buFont typeface="Wingdings" panose="05000000000000000000" pitchFamily="2" charset="2"/>
              <a:buChar char="q"/>
            </a:pPr>
            <a:r>
              <a:rPr lang="ar-SA" sz="2800" b="1" dirty="0" smtClean="0">
                <a:latin typeface="Traditional Arabic" panose="02020603050405020304" pitchFamily="18" charset="-78"/>
                <a:cs typeface="Traditional Arabic" panose="02020603050405020304" pitchFamily="18" charset="-78"/>
              </a:rPr>
              <a:t> </a:t>
            </a:r>
            <a:r>
              <a:rPr lang="ar-SA" sz="2800" b="1" u="sng" dirty="0" smtClean="0">
                <a:solidFill>
                  <a:srgbClr val="FF0000"/>
                </a:solidFill>
                <a:latin typeface="Traditional Arabic" panose="02020603050405020304" pitchFamily="18" charset="-78"/>
                <a:cs typeface="Traditional Arabic" panose="02020603050405020304" pitchFamily="18" charset="-78"/>
              </a:rPr>
              <a:t>يتجنب فيها التقديم والتأخير </a:t>
            </a:r>
            <a:r>
              <a:rPr lang="ar-SA" sz="2800" b="1" dirty="0" smtClean="0">
                <a:solidFill>
                  <a:schemeClr val="tx1"/>
                </a:solidFill>
                <a:latin typeface="Traditional Arabic" panose="02020603050405020304" pitchFamily="18" charset="-78"/>
                <a:cs typeface="Traditional Arabic" panose="02020603050405020304" pitchFamily="18" charset="-78"/>
              </a:rPr>
              <a:t>الذي يؤدي إلى تعمية المعنى المقصود.</a:t>
            </a:r>
          </a:p>
          <a:p>
            <a:pPr>
              <a:lnSpc>
                <a:spcPct val="150000"/>
              </a:lnSpc>
              <a:buClr>
                <a:srgbClr val="FF0000"/>
              </a:buClr>
              <a:buFont typeface="Wingdings" panose="05000000000000000000" pitchFamily="2" charset="2"/>
              <a:buChar char="q"/>
            </a:pPr>
            <a:r>
              <a:rPr lang="ar-SA" sz="2800" b="1" dirty="0" smtClean="0">
                <a:latin typeface="Traditional Arabic" panose="02020603050405020304" pitchFamily="18" charset="-78"/>
                <a:cs typeface="Traditional Arabic" panose="02020603050405020304" pitchFamily="18" charset="-78"/>
              </a:rPr>
              <a:t> </a:t>
            </a:r>
            <a:r>
              <a:rPr lang="ar-SA" sz="2800" b="1" u="sng" dirty="0" smtClean="0">
                <a:solidFill>
                  <a:srgbClr val="FF0000"/>
                </a:solidFill>
                <a:latin typeface="Traditional Arabic" panose="02020603050405020304" pitchFamily="18" charset="-78"/>
                <a:cs typeface="Traditional Arabic" panose="02020603050405020304" pitchFamily="18" charset="-78"/>
              </a:rPr>
              <a:t>لا تستعمل فيه اللغة التصويرية أو المجازية </a:t>
            </a:r>
            <a:r>
              <a:rPr lang="ar-SA" sz="2800" b="1" dirty="0" smtClean="0">
                <a:solidFill>
                  <a:schemeClr val="tx1"/>
                </a:solidFill>
                <a:latin typeface="Traditional Arabic" panose="02020603050405020304" pitchFamily="18" charset="-78"/>
                <a:cs typeface="Traditional Arabic" panose="02020603050405020304" pitchFamily="18" charset="-78"/>
              </a:rPr>
              <a:t>إلا ما كان شائع الاستعمال </a:t>
            </a:r>
            <a:r>
              <a:rPr lang="ar-EG" sz="2800" b="1" dirty="0" smtClean="0">
                <a:solidFill>
                  <a:schemeClr val="tx1"/>
                </a:solidFill>
                <a:latin typeface="Traditional Arabic" panose="02020603050405020304" pitchFamily="18" charset="-78"/>
                <a:cs typeface="Traditional Arabic" panose="02020603050405020304" pitchFamily="18" charset="-78"/>
              </a:rPr>
              <a:t>وال</a:t>
            </a:r>
            <a:r>
              <a:rPr lang="ar-SA" sz="2800" b="1" dirty="0" smtClean="0">
                <a:solidFill>
                  <a:schemeClr val="tx1"/>
                </a:solidFill>
                <a:latin typeface="Traditional Arabic" panose="02020603050405020304" pitchFamily="18" charset="-78"/>
                <a:cs typeface="Traditional Arabic" panose="02020603050405020304" pitchFamily="18" charset="-78"/>
              </a:rPr>
              <a:t>مفهوم</a:t>
            </a:r>
            <a:r>
              <a:rPr lang="ar-EG" sz="2800" b="1" dirty="0" smtClean="0">
                <a:solidFill>
                  <a:schemeClr val="tx1"/>
                </a:solidFill>
                <a:latin typeface="Traditional Arabic" panose="02020603050405020304" pitchFamily="18" charset="-78"/>
                <a:cs typeface="Traditional Arabic" panose="02020603050405020304" pitchFamily="18" charset="-78"/>
              </a:rPr>
              <a:t>ة</a:t>
            </a:r>
            <a:r>
              <a:rPr lang="ar-SA" sz="2800" b="1" dirty="0" smtClean="0">
                <a:solidFill>
                  <a:schemeClr val="tx1"/>
                </a:solidFill>
                <a:latin typeface="Traditional Arabic" panose="02020603050405020304" pitchFamily="18" charset="-78"/>
                <a:cs typeface="Traditional Arabic" panose="02020603050405020304" pitchFamily="18" charset="-78"/>
              </a:rPr>
              <a:t> لدى عامة الق</a:t>
            </a:r>
            <a:r>
              <a:rPr lang="ar-EG" sz="2800" b="1" dirty="0" smtClean="0">
                <a:solidFill>
                  <a:schemeClr val="tx1"/>
                </a:solidFill>
                <a:latin typeface="Traditional Arabic" panose="02020603050405020304" pitchFamily="18" charset="-78"/>
                <a:cs typeface="Traditional Arabic" panose="02020603050405020304" pitchFamily="18" charset="-78"/>
              </a:rPr>
              <a:t>راء</a:t>
            </a:r>
            <a:r>
              <a:rPr lang="ar-SA" sz="2800" b="1" dirty="0" smtClean="0">
                <a:solidFill>
                  <a:schemeClr val="tx1"/>
                </a:solidFill>
                <a:latin typeface="Traditional Arabic" panose="02020603050405020304" pitchFamily="18" charset="-78"/>
                <a:cs typeface="Traditional Arabic" panose="02020603050405020304" pitchFamily="18" charset="-78"/>
              </a:rPr>
              <a:t>، كـ </a:t>
            </a:r>
            <a:r>
              <a:rPr lang="ar-SA" sz="2800" b="1" dirty="0" smtClean="0">
                <a:latin typeface="Traditional Arabic" panose="02020603050405020304" pitchFamily="18" charset="-78"/>
                <a:cs typeface="Traditional Arabic" panose="02020603050405020304" pitchFamily="18" charset="-78"/>
              </a:rPr>
              <a:t>«</a:t>
            </a:r>
            <a:r>
              <a:rPr lang="ar-SA" sz="2800" b="1" dirty="0" smtClean="0">
                <a:solidFill>
                  <a:srgbClr val="0070C0"/>
                </a:solidFill>
                <a:latin typeface="Traditional Arabic" panose="02020603050405020304" pitchFamily="18" charset="-78"/>
                <a:cs typeface="Traditional Arabic" panose="02020603050405020304" pitchFamily="18" charset="-78"/>
              </a:rPr>
              <a:t>دروب الخير</a:t>
            </a:r>
            <a:r>
              <a:rPr lang="ar-SA" sz="2800" b="1" dirty="0" smtClean="0">
                <a:latin typeface="Traditional Arabic" panose="02020603050405020304" pitchFamily="18" charset="-78"/>
                <a:cs typeface="Traditional Arabic" panose="02020603050405020304" pitchFamily="18" charset="-78"/>
              </a:rPr>
              <a:t>»</a:t>
            </a:r>
            <a:r>
              <a:rPr lang="ar-EG" sz="2800" b="1" dirty="0" smtClean="0">
                <a:latin typeface="Traditional Arabic" panose="02020603050405020304" pitchFamily="18" charset="-78"/>
                <a:cs typeface="Traditional Arabic" panose="02020603050405020304" pitchFamily="18" charset="-78"/>
              </a:rPr>
              <a:t>۔</a:t>
            </a:r>
            <a:endParaRPr lang="ar-SA" sz="2800" b="1" dirty="0">
              <a:latin typeface="Traditional Arabic" panose="02020603050405020304" pitchFamily="18" charset="-78"/>
              <a:cs typeface="Traditional Arabic" panose="02020603050405020304" pitchFamily="18" charset="-78"/>
            </a:endParaRPr>
          </a:p>
        </p:txBody>
      </p:sp>
      <p:sp>
        <p:nvSpPr>
          <p:cNvPr id="4" name="عنصر نائب لرقم الشريحة 3"/>
          <p:cNvSpPr>
            <a:spLocks noGrp="1"/>
          </p:cNvSpPr>
          <p:nvPr>
            <p:ph type="sldNum" sz="quarter" idx="12"/>
          </p:nvPr>
        </p:nvSpPr>
        <p:spPr/>
        <p:txBody>
          <a:bodyPr/>
          <a:lstStyle/>
          <a:p>
            <a:fld id="{28E98279-88D2-4D27-9C85-180A7252E348}" type="slidenum">
              <a:rPr lang="ar-SA" smtClean="0"/>
              <a:t>8</a:t>
            </a:fld>
            <a:endParaRPr lang="ar-SA"/>
          </a:p>
        </p:txBody>
      </p:sp>
    </p:spTree>
    <p:extLst>
      <p:ext uri="{BB962C8B-B14F-4D97-AF65-F5344CB8AC3E}">
        <p14:creationId xmlns:p14="http://schemas.microsoft.com/office/powerpoint/2010/main" val="1118815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835696" y="116632"/>
            <a:ext cx="6589199" cy="792088"/>
          </a:xfrm>
          <a:solidFill>
            <a:schemeClr val="accent1">
              <a:lumMod val="60000"/>
              <a:lumOff val="40000"/>
            </a:schemeClr>
          </a:solidFill>
        </p:spPr>
        <p:txBody>
          <a:bodyPr>
            <a:normAutofit/>
          </a:bodyPr>
          <a:lstStyle/>
          <a:p>
            <a:pPr algn="ctr"/>
            <a:r>
              <a:rPr lang="ar-SA" sz="4000" b="1" dirty="0" smtClean="0">
                <a:solidFill>
                  <a:srgbClr val="FF0000"/>
                </a:solidFill>
                <a:latin typeface="Traditional Arabic" panose="02020603050405020304" pitchFamily="18" charset="-78"/>
                <a:cs typeface="Traditional Arabic" panose="02020603050405020304" pitchFamily="18" charset="-78"/>
              </a:rPr>
              <a:t>أمور ينبغي مراعاتها عن</a:t>
            </a:r>
            <a:r>
              <a:rPr lang="ar-EG" sz="4000" b="1" dirty="0" smtClean="0">
                <a:solidFill>
                  <a:srgbClr val="FF0000"/>
                </a:solidFill>
                <a:latin typeface="Traditional Arabic" panose="02020603050405020304" pitchFamily="18" charset="-78"/>
                <a:cs typeface="Traditional Arabic" panose="02020603050405020304" pitchFamily="18" charset="-78"/>
              </a:rPr>
              <a:t>د كتابة رسائل التهنئة</a:t>
            </a:r>
            <a:endParaRPr lang="ar-SA" sz="4000" b="1" dirty="0">
              <a:solidFill>
                <a:srgbClr val="FF0000"/>
              </a:solidFill>
              <a:latin typeface="Traditional Arabic" panose="02020603050405020304" pitchFamily="18" charset="-78"/>
              <a:cs typeface="Traditional Arabic" panose="02020603050405020304" pitchFamily="18" charset="-78"/>
            </a:endParaRPr>
          </a:p>
        </p:txBody>
      </p:sp>
      <p:sp>
        <p:nvSpPr>
          <p:cNvPr id="12" name="عنصر نائب للمحتوى 11"/>
          <p:cNvSpPr>
            <a:spLocks noGrp="1"/>
          </p:cNvSpPr>
          <p:nvPr>
            <p:ph idx="1"/>
          </p:nvPr>
        </p:nvSpPr>
        <p:spPr>
          <a:xfrm>
            <a:off x="1043608" y="1340768"/>
            <a:ext cx="7580055" cy="4608512"/>
          </a:xfrm>
        </p:spPr>
        <p:txBody>
          <a:bodyPr>
            <a:normAutofit/>
          </a:bodyPr>
          <a:lstStyle/>
          <a:p>
            <a:pPr>
              <a:lnSpc>
                <a:spcPct val="150000"/>
              </a:lnSpc>
              <a:buClr>
                <a:srgbClr val="FF0000"/>
              </a:buClr>
              <a:buFont typeface="Wingdings" panose="05000000000000000000" pitchFamily="2" charset="2"/>
              <a:buChar char="q"/>
            </a:pPr>
            <a:r>
              <a:rPr lang="ar-SA" sz="3200" b="1" dirty="0" smtClean="0">
                <a:latin typeface="Traditional Arabic" panose="02020603050405020304" pitchFamily="18" charset="-78"/>
                <a:cs typeface="Traditional Arabic" panose="02020603050405020304" pitchFamily="18" charset="-78"/>
              </a:rPr>
              <a:t> </a:t>
            </a:r>
            <a:r>
              <a:rPr lang="ar-SA" sz="3200" b="1" u="sng" dirty="0" smtClean="0">
                <a:solidFill>
                  <a:srgbClr val="0070C0"/>
                </a:solidFill>
                <a:latin typeface="Traditional Arabic" panose="02020603050405020304" pitchFamily="18" charset="-78"/>
                <a:cs typeface="Traditional Arabic" panose="02020603050405020304" pitchFamily="18" charset="-78"/>
              </a:rPr>
              <a:t>التحضير وجمع المعلومات عن المناسبة التي سترسل التهنئة </a:t>
            </a:r>
            <a:r>
              <a:rPr lang="ar-SA" sz="3200" b="1" dirty="0" smtClean="0">
                <a:solidFill>
                  <a:schemeClr val="tx1"/>
                </a:solidFill>
                <a:latin typeface="Traditional Arabic" panose="02020603050405020304" pitchFamily="18" charset="-78"/>
                <a:cs typeface="Traditional Arabic" panose="02020603050405020304" pitchFamily="18" charset="-78"/>
              </a:rPr>
              <a:t>لأجلها؛ لأن التهنئة على المناسبة الخطأ سيوقع كاتبها في الحرج. مثل: التهن</a:t>
            </a:r>
            <a:r>
              <a:rPr lang="ar-EG" sz="3200" b="1" dirty="0" err="1" smtClean="0">
                <a:solidFill>
                  <a:schemeClr val="tx1"/>
                </a:solidFill>
                <a:latin typeface="Traditional Arabic" panose="02020603050405020304" pitchFamily="18" charset="-78"/>
                <a:cs typeface="Traditional Arabic" panose="02020603050405020304" pitchFamily="18" charset="-78"/>
              </a:rPr>
              <a:t>ئة</a:t>
            </a:r>
            <a:r>
              <a:rPr lang="ar-EG" sz="3200" b="1" dirty="0" smtClean="0">
                <a:solidFill>
                  <a:schemeClr val="tx1"/>
                </a:solidFill>
                <a:latin typeface="Traditional Arabic" panose="02020603050405020304" pitchFamily="18" charset="-78"/>
                <a:cs typeface="Traditional Arabic" panose="02020603050405020304" pitchFamily="18" charset="-78"/>
              </a:rPr>
              <a:t> بالماجستير وهو قد حصل على الدكتوراه</a:t>
            </a:r>
            <a:r>
              <a:rPr lang="en-US" sz="3200" b="1" dirty="0" smtClean="0">
                <a:solidFill>
                  <a:schemeClr val="tx1"/>
                </a:solidFill>
                <a:latin typeface="Traditional Arabic" panose="02020603050405020304" pitchFamily="18" charset="-78"/>
                <a:cs typeface="Traditional Arabic" panose="02020603050405020304" pitchFamily="18" charset="-78"/>
              </a:rPr>
              <a:t>.</a:t>
            </a:r>
            <a:endParaRPr lang="ar-SA" sz="3200" b="1" dirty="0" smtClean="0">
              <a:solidFill>
                <a:schemeClr val="tx1"/>
              </a:solidFill>
              <a:latin typeface="Traditional Arabic" panose="02020603050405020304" pitchFamily="18" charset="-78"/>
              <a:cs typeface="Traditional Arabic" panose="02020603050405020304" pitchFamily="18" charset="-78"/>
            </a:endParaRPr>
          </a:p>
          <a:p>
            <a:pPr>
              <a:lnSpc>
                <a:spcPct val="150000"/>
              </a:lnSpc>
              <a:buClr>
                <a:srgbClr val="FF0000"/>
              </a:buClr>
              <a:buFont typeface="Wingdings" panose="05000000000000000000" pitchFamily="2" charset="2"/>
              <a:buChar char="q"/>
            </a:pPr>
            <a:r>
              <a:rPr lang="ar-SA" sz="3200" b="1" dirty="0" smtClean="0">
                <a:latin typeface="Traditional Arabic" panose="02020603050405020304" pitchFamily="18" charset="-78"/>
                <a:cs typeface="Traditional Arabic" panose="02020603050405020304" pitchFamily="18" charset="-78"/>
              </a:rPr>
              <a:t> </a:t>
            </a:r>
            <a:r>
              <a:rPr lang="ar-SA" sz="3200" b="1" u="sng" dirty="0" err="1" smtClean="0">
                <a:solidFill>
                  <a:srgbClr val="0070C0"/>
                </a:solidFill>
                <a:latin typeface="Traditional Arabic" panose="02020603050405020304" pitchFamily="18" charset="-78"/>
                <a:cs typeface="Traditional Arabic" panose="02020603050405020304" pitchFamily="18" charset="-78"/>
              </a:rPr>
              <a:t>اختيا</a:t>
            </a:r>
            <a:r>
              <a:rPr lang="ar-EG" sz="3200" b="1" u="sng" dirty="0" smtClean="0">
                <a:solidFill>
                  <a:srgbClr val="0070C0"/>
                </a:solidFill>
                <a:latin typeface="Traditional Arabic" panose="02020603050405020304" pitchFamily="18" charset="-78"/>
                <a:cs typeface="Traditional Arabic" panose="02020603050405020304" pitchFamily="18" charset="-78"/>
              </a:rPr>
              <a:t>ر العبارات المناسبة لشعور المُهنأ</a:t>
            </a:r>
            <a:r>
              <a:rPr lang="ar-EG" sz="3200" b="1" dirty="0" smtClean="0">
                <a:latin typeface="Traditional Arabic" panose="02020603050405020304" pitchFamily="18" charset="-78"/>
                <a:cs typeface="Traditional Arabic" panose="02020603050405020304" pitchFamily="18" charset="-78"/>
              </a:rPr>
              <a:t>؛ </a:t>
            </a:r>
            <a:r>
              <a:rPr lang="ar-EG" sz="3200" b="1" dirty="0" smtClean="0">
                <a:solidFill>
                  <a:schemeClr val="tx1"/>
                </a:solidFill>
                <a:latin typeface="Traditional Arabic" panose="02020603050405020304" pitchFamily="18" charset="-78"/>
                <a:cs typeface="Traditional Arabic" panose="02020603050405020304" pitchFamily="18" charset="-78"/>
              </a:rPr>
              <a:t>بذكر محاسن ما في الإنجاز، وترك ذكر ما لا يستحق ذكره، أو يقلل من شأنه</a:t>
            </a:r>
            <a:r>
              <a:rPr lang="en-US" sz="3200" b="1" dirty="0" smtClean="0">
                <a:solidFill>
                  <a:schemeClr val="tx1"/>
                </a:solidFill>
                <a:latin typeface="Traditional Arabic" panose="02020603050405020304" pitchFamily="18" charset="-78"/>
                <a:cs typeface="Traditional Arabic" panose="02020603050405020304" pitchFamily="18" charset="-78"/>
              </a:rPr>
              <a:t>.</a:t>
            </a:r>
            <a:endParaRPr lang="ar-SA" sz="3200" b="1" dirty="0">
              <a:solidFill>
                <a:schemeClr val="tx1"/>
              </a:solidFill>
              <a:latin typeface="Traditional Arabic" panose="02020603050405020304" pitchFamily="18" charset="-78"/>
              <a:cs typeface="Traditional Arabic" panose="02020603050405020304" pitchFamily="18" charset="-78"/>
            </a:endParaRPr>
          </a:p>
        </p:txBody>
      </p:sp>
      <p:sp>
        <p:nvSpPr>
          <p:cNvPr id="3" name="عنصر نائب لرقم الشريحة 2"/>
          <p:cNvSpPr>
            <a:spLocks noGrp="1"/>
          </p:cNvSpPr>
          <p:nvPr>
            <p:ph type="sldNum" sz="quarter" idx="12"/>
          </p:nvPr>
        </p:nvSpPr>
        <p:spPr/>
        <p:txBody>
          <a:bodyPr/>
          <a:lstStyle/>
          <a:p>
            <a:fld id="{28E98279-88D2-4D27-9C85-180A7252E348}" type="slidenum">
              <a:rPr lang="ar-SA" smtClean="0"/>
              <a:t>9</a:t>
            </a:fld>
            <a:endParaRPr lang="ar-SA"/>
          </a:p>
        </p:txBody>
      </p:sp>
    </p:spTree>
    <p:extLst>
      <p:ext uri="{BB962C8B-B14F-4D97-AF65-F5344CB8AC3E}">
        <p14:creationId xmlns:p14="http://schemas.microsoft.com/office/powerpoint/2010/main" val="3231524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ربطة">
  <a:themeElements>
    <a:clrScheme name="أصفر برتقالي">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625</TotalTime>
  <Words>487</Words>
  <Application>Microsoft Office PowerPoint</Application>
  <PresentationFormat>عرض على الشاشة (3:4)‏</PresentationFormat>
  <Paragraphs>40</Paragraphs>
  <Slides>12</Slides>
  <Notes>2</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12</vt:i4>
      </vt:variant>
    </vt:vector>
  </HeadingPairs>
  <TitlesOfParts>
    <vt:vector size="20" baseType="lpstr">
      <vt:lpstr>Arial</vt:lpstr>
      <vt:lpstr>Calibri</vt:lpstr>
      <vt:lpstr>Century Gothic</vt:lpstr>
      <vt:lpstr>Tahoma</vt:lpstr>
      <vt:lpstr>Traditional Arabic</vt:lpstr>
      <vt:lpstr>Wingdings</vt:lpstr>
      <vt:lpstr>Wingdings 3</vt:lpstr>
      <vt:lpstr>ربطة</vt:lpstr>
      <vt:lpstr>خامسًا: كلمات الشكر والتهنئة</vt:lpstr>
      <vt:lpstr>تعريفات</vt:lpstr>
      <vt:lpstr>عرض تقديمي في PowerPoint</vt:lpstr>
      <vt:lpstr>عرض تقديمي في PowerPoint</vt:lpstr>
      <vt:lpstr>عرض تقديمي في PowerPoint</vt:lpstr>
      <vt:lpstr>عرض تقديمي في PowerPoint</vt:lpstr>
      <vt:lpstr>عرض تقديمي في PowerPoint</vt:lpstr>
      <vt:lpstr>لغتها</vt:lpstr>
      <vt:lpstr>أمور ينبغي مراعاتها عند كتابة رسائل التهنئة</vt:lpstr>
      <vt:lpstr>أمور ينبغي مراعاتها عند كتابة رسائل الشكر</vt:lpstr>
      <vt:lpstr> سمات كلمات الشكر والتهنئة في عصرنا الحاضر </vt:lpstr>
      <vt:lpstr>عرض تقديمي في PowerPoint</vt:lpstr>
    </vt:vector>
  </TitlesOfParts>
  <Company>pmna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خامسًا: كلمات الشكر و التهنئة</dc:title>
  <dc:creator>user</dc:creator>
  <cp:lastModifiedBy>MAC BOOK PRO</cp:lastModifiedBy>
  <cp:revision>41</cp:revision>
  <dcterms:created xsi:type="dcterms:W3CDTF">2018-01-27T17:48:48Z</dcterms:created>
  <dcterms:modified xsi:type="dcterms:W3CDTF">2018-02-08T22:40:26Z</dcterms:modified>
</cp:coreProperties>
</file>