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1" r:id="rId1"/>
  </p:sldMasterIdLst>
  <p:notesMasterIdLst>
    <p:notesMasterId r:id="rId27"/>
  </p:notesMasterIdLst>
  <p:sldIdLst>
    <p:sldId id="257" r:id="rId2"/>
    <p:sldId id="459" r:id="rId3"/>
    <p:sldId id="706" r:id="rId4"/>
    <p:sldId id="824" r:id="rId5"/>
    <p:sldId id="710" r:id="rId6"/>
    <p:sldId id="263" r:id="rId7"/>
    <p:sldId id="261" r:id="rId8"/>
    <p:sldId id="840" r:id="rId9"/>
    <p:sldId id="262" r:id="rId10"/>
    <p:sldId id="762" r:id="rId11"/>
    <p:sldId id="264" r:id="rId12"/>
    <p:sldId id="270" r:id="rId13"/>
    <p:sldId id="273" r:id="rId14"/>
    <p:sldId id="265" r:id="rId15"/>
    <p:sldId id="271" r:id="rId16"/>
    <p:sldId id="274" r:id="rId17"/>
    <p:sldId id="839" r:id="rId18"/>
    <p:sldId id="258" r:id="rId19"/>
    <p:sldId id="259" r:id="rId20"/>
    <p:sldId id="834" r:id="rId21"/>
    <p:sldId id="835" r:id="rId22"/>
    <p:sldId id="266" r:id="rId23"/>
    <p:sldId id="267" r:id="rId24"/>
    <p:sldId id="269" r:id="rId25"/>
    <p:sldId id="830" r:id="rId26"/>
  </p:sldIdLst>
  <p:sldSz cx="9144000" cy="6858000" type="screen4x3"/>
  <p:notesSz cx="6858000" cy="9144000"/>
  <p:defaultTextStyle>
    <a:defPPr>
      <a:defRPr lang="ar-SA"/>
    </a:defPPr>
    <a:lvl1pPr algn="r" rtl="1" fontAlgn="base">
      <a:spcBef>
        <a:spcPct val="0"/>
      </a:spcBef>
      <a:spcAft>
        <a:spcPct val="0"/>
      </a:spcAft>
      <a:defRPr b="1" kern="1200">
        <a:solidFill>
          <a:schemeClr val="tx1"/>
        </a:solidFill>
        <a:latin typeface="Arial" pitchFamily="34" charset="0"/>
        <a:ea typeface="+mn-ea"/>
        <a:cs typeface="Arial" pitchFamily="34" charset="0"/>
      </a:defRPr>
    </a:lvl1pPr>
    <a:lvl2pPr marL="457200" algn="r" rtl="1" fontAlgn="base">
      <a:spcBef>
        <a:spcPct val="0"/>
      </a:spcBef>
      <a:spcAft>
        <a:spcPct val="0"/>
      </a:spcAft>
      <a:defRPr b="1" kern="1200">
        <a:solidFill>
          <a:schemeClr val="tx1"/>
        </a:solidFill>
        <a:latin typeface="Arial" pitchFamily="34" charset="0"/>
        <a:ea typeface="+mn-ea"/>
        <a:cs typeface="Arial" pitchFamily="34" charset="0"/>
      </a:defRPr>
    </a:lvl2pPr>
    <a:lvl3pPr marL="914400" algn="r" rtl="1" fontAlgn="base">
      <a:spcBef>
        <a:spcPct val="0"/>
      </a:spcBef>
      <a:spcAft>
        <a:spcPct val="0"/>
      </a:spcAft>
      <a:defRPr b="1"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b="1"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6B18"/>
    <a:srgbClr val="FFFFCC"/>
    <a:srgbClr val="FF0066"/>
    <a:srgbClr val="FF99FF"/>
    <a:srgbClr val="FFFFFF"/>
    <a:srgbClr val="006600"/>
    <a:srgbClr val="99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27" autoAdjust="0"/>
    <p:restoredTop sz="94575" autoAdjust="0"/>
  </p:normalViewPr>
  <p:slideViewPr>
    <p:cSldViewPr>
      <p:cViewPr>
        <p:scale>
          <a:sx n="76" d="100"/>
          <a:sy n="76" d="100"/>
        </p:scale>
        <p:origin x="-129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F643EFF-0E4E-4AAF-8201-E74222422725}" type="datetimeFigureOut">
              <a:rPr lang="x-none" smtClean="0"/>
              <a:t>11/03/20</a:t>
            </a:fld>
            <a:endParaRPr lang="x-none"/>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x-none"/>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B6BA09B-945D-47E6-8A40-838E1A94D4A9}" type="slidenum">
              <a:rPr lang="x-none" smtClean="0"/>
              <a:t>‹#›</a:t>
            </a:fld>
            <a:endParaRPr lang="x-none"/>
          </a:p>
        </p:txBody>
      </p:sp>
    </p:spTree>
    <p:extLst>
      <p:ext uri="{BB962C8B-B14F-4D97-AF65-F5344CB8AC3E}">
        <p14:creationId xmlns:p14="http://schemas.microsoft.com/office/powerpoint/2010/main" val="32736306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x-none" dirty="0"/>
          </a:p>
        </p:txBody>
      </p:sp>
      <p:sp>
        <p:nvSpPr>
          <p:cNvPr id="4" name="عنصر نائب لرقم الشريحة 3"/>
          <p:cNvSpPr>
            <a:spLocks noGrp="1"/>
          </p:cNvSpPr>
          <p:nvPr>
            <p:ph type="sldNum" sz="quarter" idx="5"/>
          </p:nvPr>
        </p:nvSpPr>
        <p:spPr/>
        <p:txBody>
          <a:bodyPr/>
          <a:lstStyle/>
          <a:p>
            <a:fld id="{1B6BA09B-945D-47E6-8A40-838E1A94D4A9}" type="slidenum">
              <a:rPr lang="x-none" smtClean="0"/>
              <a:t>7</a:t>
            </a:fld>
            <a:endParaRPr lang="x-none"/>
          </a:p>
        </p:txBody>
      </p:sp>
    </p:spTree>
    <p:extLst>
      <p:ext uri="{BB962C8B-B14F-4D97-AF65-F5344CB8AC3E}">
        <p14:creationId xmlns:p14="http://schemas.microsoft.com/office/powerpoint/2010/main" val="208526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940D4C1C-9F6C-4537-8E82-F9216C6075E7}"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75ABC8-C531-4ED1-B06B-72867B00D61C}" type="slidenum">
              <a:rPr lang="ar-SA" smtClean="0"/>
              <a:pPr>
                <a:defRPr/>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96B6CC-432B-48DB-9771-DF84CC8F712F}" type="slidenum">
              <a:rPr lang="ar-SA" smtClean="0"/>
              <a:pPr>
                <a:defRPr/>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CAA1A2-2B3D-4398-9AA9-34E55213E31F}" type="slidenum">
              <a:rPr lang="ar-SA"/>
              <a:pPr>
                <a:defRPr/>
              </a:pPr>
              <a:t>‹#›</a:t>
            </a:fld>
            <a:endParaRPr lang="en-US"/>
          </a:p>
        </p:txBody>
      </p:sp>
    </p:spTree>
    <p:extLst>
      <p:ext uri="{BB962C8B-B14F-4D97-AF65-F5344CB8AC3E}">
        <p14:creationId xmlns:p14="http://schemas.microsoft.com/office/powerpoint/2010/main" val="1416077766"/>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3111C5-3794-4E1C-A716-1F1754C48084}" type="slidenum">
              <a:rPr lang="ar-SA" smtClean="0"/>
              <a:pPr>
                <a:defRPr/>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7A76B2-8C08-4281-B106-07104F50DEC3}" type="slidenum">
              <a:rPr lang="ar-SA"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F5AC7B-F8D4-4ECF-B953-8B6655CC8907}" type="slidenum">
              <a:rPr lang="ar-SA" smtClean="0"/>
              <a:pPr>
                <a:defRPr/>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DB7CE9-4990-4B79-978F-D8D2F685EE1B}" type="slidenum">
              <a:rPr lang="ar-SA" smtClean="0"/>
              <a:pPr>
                <a:defRPr/>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7C68B6-089A-480E-A761-C1027BCD037A}" type="slidenum">
              <a:rPr lang="ar-SA" smtClean="0"/>
              <a:pPr>
                <a:defRPr/>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AD5D445-D18E-4C24-A608-657C5CB0A133}" type="slidenum">
              <a:rPr lang="ar-SA" smtClean="0"/>
              <a:pPr>
                <a:defRPr/>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99E6FA-78B2-4622-BA74-622D0C2CA7DF}" type="slidenum">
              <a:rPr lang="ar-SA" smtClean="0"/>
              <a:pPr>
                <a:defRPr/>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BE13652-998F-4FC8-A859-AC4FC62D63C4}"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06202F2-D43F-4CBE-81B1-44AC55D2A06E}"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circle/>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8%B7%D8%AD%D8%A7%D9%84%D8%A8" TargetMode="External"/><Relationship Id="rId2" Type="http://schemas.openxmlformats.org/officeDocument/2006/relationships/hyperlink" Target="https://ar.wikipedia.org/wiki/%D8%A3%D9%88%D9%84%D9%8A_(%D9%83%D8%A7%D8%A6%D9%8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4" descr="خشب بلوط"/>
          <p:cNvSpPr>
            <a:spLocks noGrp="1" noChangeArrowheads="1"/>
          </p:cNvSpPr>
          <p:nvPr>
            <p:ph type="title"/>
          </p:nvPr>
        </p:nvSpPr>
        <p:spPr>
          <a:xfrm>
            <a:off x="1201738" y="188640"/>
            <a:ext cx="7114678" cy="2880320"/>
          </a:xfrm>
          <a:solidFill>
            <a:schemeClr val="bg1">
              <a:alpha val="49019"/>
            </a:schemeClr>
          </a:solidFill>
          <a:ln w="9525">
            <a:solidFill>
              <a:schemeClr val="tx1"/>
            </a:solidFill>
            <a:miter lim="800000"/>
            <a:headEnd/>
            <a:tailEnd/>
          </a:ln>
          <a:effectLst/>
        </p:spPr>
        <p:txBody>
          <a:bodyPr anchor="ctr">
            <a:normAutofit/>
          </a:bodyPr>
          <a:lstStyle/>
          <a:p>
            <a:pPr marL="762000" indent="-762000" algn="ctr" eaLnBrk="1" fontAlgn="base" hangingPunct="1">
              <a:lnSpc>
                <a:spcPct val="150000"/>
              </a:lnSpc>
              <a:spcAft>
                <a:spcPct val="0"/>
              </a:spcAft>
            </a:pPr>
            <a:r>
              <a:rPr lang="ar-SA" sz="5400" b="1" u="sng" dirty="0">
                <a:solidFill>
                  <a:schemeClr val="tx1"/>
                </a:solidFill>
                <a:latin typeface="Times New Roman" pitchFamily="18" charset="0"/>
                <a:ea typeface="+mn-ea"/>
                <a:cs typeface="Times New Roman" pitchFamily="18" charset="0"/>
              </a:rPr>
              <a:t>الباب الخامس</a:t>
            </a:r>
            <a:r>
              <a:rPr lang="ar-SA" sz="4000" b="1" dirty="0">
                <a:solidFill>
                  <a:schemeClr val="tx1"/>
                </a:solidFill>
                <a:latin typeface="Times New Roman" pitchFamily="18" charset="0"/>
                <a:ea typeface="+mn-ea"/>
                <a:cs typeface="Times New Roman" pitchFamily="18" charset="0"/>
              </a:rPr>
              <a:t/>
            </a:r>
            <a:br>
              <a:rPr lang="ar-SA" sz="4000" b="1" dirty="0">
                <a:solidFill>
                  <a:schemeClr val="tx1"/>
                </a:solidFill>
                <a:latin typeface="Times New Roman" pitchFamily="18" charset="0"/>
                <a:ea typeface="+mn-ea"/>
                <a:cs typeface="Times New Roman" pitchFamily="18" charset="0"/>
              </a:rPr>
            </a:br>
            <a:r>
              <a:rPr lang="ar-EG" sz="4400" b="1" u="sng" dirty="0">
                <a:solidFill>
                  <a:schemeClr val="tx1"/>
                </a:solidFill>
                <a:latin typeface="Times New Roman" pitchFamily="18" charset="0"/>
                <a:ea typeface="+mn-ea"/>
                <a:cs typeface="Times New Roman" pitchFamily="18" charset="0"/>
              </a:rPr>
              <a:t>التنوع الحيوي</a:t>
            </a:r>
            <a:r>
              <a:rPr lang="ar-SA" sz="4400" b="1" dirty="0">
                <a:solidFill>
                  <a:schemeClr val="tx1"/>
                </a:solidFill>
                <a:latin typeface="Times New Roman" pitchFamily="18" charset="0"/>
                <a:ea typeface="+mn-ea"/>
                <a:cs typeface="Times New Roman" pitchFamily="18" charset="0"/>
              </a:rPr>
              <a:t> </a:t>
            </a:r>
            <a:r>
              <a:rPr lang="en-US" sz="4000" b="1" dirty="0">
                <a:solidFill>
                  <a:schemeClr val="tx1"/>
                </a:solidFill>
                <a:latin typeface="Times New Roman" pitchFamily="18" charset="0"/>
                <a:ea typeface="+mn-ea"/>
                <a:cs typeface="Times New Roman" pitchFamily="18" charset="0"/>
              </a:rPr>
              <a:t>Biodiversity</a:t>
            </a:r>
          </a:p>
        </p:txBody>
      </p:sp>
      <p:sp>
        <p:nvSpPr>
          <p:cNvPr id="3075" name="Rectangle 6"/>
          <p:cNvSpPr>
            <a:spLocks noGrp="1" noChangeArrowheads="1"/>
          </p:cNvSpPr>
          <p:nvPr>
            <p:ph sz="half" idx="1"/>
          </p:nvPr>
        </p:nvSpPr>
        <p:spPr>
          <a:xfrm>
            <a:off x="611560" y="4293096"/>
            <a:ext cx="8208442" cy="1872208"/>
          </a:xfrm>
        </p:spPr>
        <p:txBody>
          <a:bodyPr>
            <a:normAutofit/>
          </a:bodyPr>
          <a:lstStyle/>
          <a:p>
            <a:pPr>
              <a:buClrTx/>
              <a:buSzPct val="100000"/>
            </a:pPr>
            <a:r>
              <a:rPr lang="ar-SA" sz="3200" b="1" dirty="0">
                <a:latin typeface="Times New Roman" pitchFamily="18" charset="0"/>
                <a:cs typeface="Times New Roman" pitchFamily="18" charset="0"/>
              </a:rPr>
              <a:t>ما هو علم تنوع الأحياء.</a:t>
            </a:r>
          </a:p>
          <a:p>
            <a:pPr>
              <a:buClrTx/>
              <a:buSzPct val="100000"/>
            </a:pPr>
            <a:r>
              <a:rPr lang="ar-SA" sz="3200" b="1" dirty="0">
                <a:latin typeface="Times New Roman" pitchFamily="18" charset="0"/>
                <a:cs typeface="Times New Roman" pitchFamily="18" charset="0"/>
              </a:rPr>
              <a:t>عرض موجز لمواصفات وخصائص ممالك الكائنات الح</a:t>
            </a:r>
            <a:r>
              <a:rPr lang="ar-EG" sz="3200" b="1" dirty="0">
                <a:latin typeface="Times New Roman" pitchFamily="18" charset="0"/>
                <a:cs typeface="Times New Roman" pitchFamily="18" charset="0"/>
              </a:rPr>
              <a:t>ي</a:t>
            </a:r>
            <a:r>
              <a:rPr lang="ar-SA" sz="3200" b="1" dirty="0">
                <a:latin typeface="Times New Roman" pitchFamily="18" charset="0"/>
                <a:cs typeface="Times New Roman" pitchFamily="18" charset="0"/>
              </a:rPr>
              <a:t>ة. </a:t>
            </a:r>
            <a:endParaRPr lang="en-US" sz="3200" b="1" dirty="0">
              <a:latin typeface="Times New Roman" pitchFamily="18" charset="0"/>
              <a:cs typeface="Times New Roman" pitchFamily="18" charset="0"/>
            </a:endParaRPr>
          </a:p>
        </p:txBody>
      </p:sp>
    </p:spTree>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descr="خشب متوسط"/>
          <p:cNvSpPr>
            <a:spLocks noGrp="1" noChangeArrowheads="1"/>
          </p:cNvSpPr>
          <p:nvPr>
            <p:ph type="title"/>
          </p:nvPr>
        </p:nvSpPr>
        <p:spPr>
          <a:xfrm>
            <a:off x="270041" y="188641"/>
            <a:ext cx="8784976" cy="1368151"/>
          </a:xfrm>
          <a:solidFill>
            <a:schemeClr val="bg1">
              <a:alpha val="49019"/>
            </a:schemeClr>
          </a:solidFill>
          <a:ln w="9525">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vert="horz" lIns="0" rIns="0" bIns="0" anchor="ctr">
            <a:noAutofit/>
          </a:bodyPr>
          <a:lstStyle/>
          <a:p>
            <a:pPr marL="762000" indent="-762000" algn="ctr" fontAlgn="base">
              <a:spcAft>
                <a:spcPct val="0"/>
              </a:spcAft>
            </a:pPr>
            <a:r>
              <a:rPr lang="ar-SA" sz="3600" b="1" dirty="0">
                <a:solidFill>
                  <a:schemeClr val="tx1"/>
                </a:solidFill>
                <a:latin typeface="Times New Roman" pitchFamily="18" charset="0"/>
                <a:ea typeface="+mn-ea"/>
                <a:cs typeface="Times New Roman" pitchFamily="18" charset="0"/>
              </a:rPr>
              <a:t>3- مملكة الفطريات</a:t>
            </a:r>
            <a:br>
              <a:rPr lang="ar-SA" sz="3600" b="1" dirty="0">
                <a:solidFill>
                  <a:schemeClr val="tx1"/>
                </a:solidFill>
                <a:latin typeface="Times New Roman" pitchFamily="18" charset="0"/>
                <a:ea typeface="+mn-ea"/>
                <a:cs typeface="Times New Roman" pitchFamily="18" charset="0"/>
              </a:rPr>
            </a:br>
            <a:r>
              <a:rPr lang="ar-SA" sz="3600" b="1" dirty="0">
                <a:solidFill>
                  <a:schemeClr val="tx1"/>
                </a:solidFill>
                <a:latin typeface="Times New Roman" pitchFamily="18" charset="0"/>
                <a:ea typeface="+mn-ea"/>
                <a:cs typeface="Times New Roman" pitchFamily="18" charset="0"/>
              </a:rPr>
              <a:t> </a:t>
            </a:r>
            <a:r>
              <a:rPr lang="en-US" sz="3600" b="1" dirty="0">
                <a:solidFill>
                  <a:schemeClr val="tx1"/>
                </a:solidFill>
                <a:latin typeface="Times New Roman" pitchFamily="18" charset="0"/>
                <a:ea typeface="+mn-ea"/>
                <a:cs typeface="Times New Roman" pitchFamily="18" charset="0"/>
              </a:rPr>
              <a:t>[Kingdom of Fungi (</a:t>
            </a:r>
            <a:r>
              <a:rPr lang="en-US" sz="3600" b="1" dirty="0" err="1">
                <a:solidFill>
                  <a:schemeClr val="tx1"/>
                </a:solidFill>
                <a:latin typeface="Times New Roman" pitchFamily="18" charset="0"/>
                <a:ea typeface="+mn-ea"/>
                <a:cs typeface="Times New Roman" pitchFamily="18" charset="0"/>
              </a:rPr>
              <a:t>Myceteae</a:t>
            </a:r>
            <a:r>
              <a:rPr lang="en-US" sz="3600" b="1" dirty="0">
                <a:solidFill>
                  <a:schemeClr val="tx1"/>
                </a:solidFill>
                <a:latin typeface="Times New Roman" pitchFamily="18" charset="0"/>
                <a:ea typeface="+mn-ea"/>
                <a:cs typeface="Times New Roman" pitchFamily="18" charset="0"/>
              </a:rPr>
              <a:t>)]</a:t>
            </a:r>
          </a:p>
        </p:txBody>
      </p:sp>
      <p:sp>
        <p:nvSpPr>
          <p:cNvPr id="66571" name="Text Box 5">
            <a:hlinkClick r:id="rId2" action="ppaction://hlinksldjump"/>
          </p:cNvPr>
          <p:cNvSpPr txBox="1">
            <a:spLocks noChangeArrowheads="1"/>
          </p:cNvSpPr>
          <p:nvPr/>
        </p:nvSpPr>
        <p:spPr bwMode="auto">
          <a:xfrm>
            <a:off x="776288" y="63373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l" rtl="0" eaLnBrk="1" hangingPunct="1">
              <a:spcBef>
                <a:spcPct val="50000"/>
              </a:spcBef>
            </a:pPr>
            <a:r>
              <a:rPr lang="en-US" dirty="0">
                <a:solidFill>
                  <a:schemeClr val="bg1"/>
                </a:solidFill>
              </a:rPr>
              <a:t>X</a:t>
            </a:r>
          </a:p>
        </p:txBody>
      </p:sp>
      <p:sp>
        <p:nvSpPr>
          <p:cNvPr id="66566" name="Rectangle 13"/>
          <p:cNvSpPr>
            <a:spLocks noChangeArrowheads="1"/>
          </p:cNvSpPr>
          <p:nvPr/>
        </p:nvSpPr>
        <p:spPr bwMode="auto">
          <a:xfrm>
            <a:off x="270042" y="1772816"/>
            <a:ext cx="8694446" cy="456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9575" lvl="1" indent="-285750" algn="just">
              <a:spcBef>
                <a:spcPts val="0"/>
              </a:spcBef>
              <a:buFontTx/>
              <a:buChar char="–"/>
            </a:pPr>
            <a:r>
              <a:rPr lang="ar-SA" sz="2600" b="0" dirty="0">
                <a:latin typeface="Times New Roman" pitchFamily="18" charset="0"/>
                <a:cs typeface="Times New Roman" pitchFamily="18" charset="0"/>
              </a:rPr>
              <a:t>الفطريات مجموعة من الكائنات تختلف في أشكالها وأحجامها، وهي </a:t>
            </a:r>
            <a:r>
              <a:rPr lang="ar-EG" sz="2600" b="0" dirty="0">
                <a:latin typeface="Times New Roman" pitchFamily="18" charset="0"/>
                <a:cs typeface="Times New Roman" pitchFamily="18" charset="0"/>
              </a:rPr>
              <a:t>غير ذاتية </a:t>
            </a:r>
            <a:r>
              <a:rPr lang="ar-SA" sz="2600" b="0" dirty="0">
                <a:latin typeface="Times New Roman" pitchFamily="18" charset="0"/>
                <a:cs typeface="Times New Roman" pitchFamily="18" charset="0"/>
              </a:rPr>
              <a:t>التغذية. </a:t>
            </a:r>
          </a:p>
          <a:p>
            <a:pPr marL="342900" lvl="1" indent="-342900" algn="just">
              <a:lnSpc>
                <a:spcPct val="90000"/>
              </a:lnSpc>
              <a:spcBef>
                <a:spcPct val="20000"/>
              </a:spcBef>
              <a:buFontTx/>
              <a:buChar char="–"/>
            </a:pPr>
            <a:r>
              <a:rPr lang="ar-SA" sz="2600" b="0" dirty="0">
                <a:latin typeface="Times New Roman" pitchFamily="18" charset="0"/>
                <a:cs typeface="Times New Roman" pitchFamily="18" charset="0"/>
              </a:rPr>
              <a:t>بعضها وحيد الخلية، والبعض الآخر متعدد الخلايا. </a:t>
            </a:r>
            <a:endParaRPr lang="en-US" sz="2600" b="0" dirty="0">
              <a:latin typeface="Times New Roman" pitchFamily="18" charset="0"/>
              <a:cs typeface="Times New Roman" pitchFamily="18" charset="0"/>
            </a:endParaRPr>
          </a:p>
          <a:p>
            <a:pPr marL="342900" lvl="1" indent="-342900" algn="just">
              <a:lnSpc>
                <a:spcPct val="90000"/>
              </a:lnSpc>
              <a:spcBef>
                <a:spcPct val="20000"/>
              </a:spcBef>
              <a:buFontTx/>
              <a:buChar char="–"/>
            </a:pPr>
            <a:r>
              <a:rPr lang="ar-SA" sz="2600" b="0" dirty="0">
                <a:latin typeface="Times New Roman" pitchFamily="18" charset="0"/>
                <a:cs typeface="Times New Roman" pitchFamily="18" charset="0"/>
              </a:rPr>
              <a:t>يحيط بخلايا الفطريات جدار خلوي يتكون من </a:t>
            </a:r>
            <a:r>
              <a:rPr lang="ar-SA" sz="2600" b="0" dirty="0" err="1">
                <a:latin typeface="Times New Roman" pitchFamily="18" charset="0"/>
                <a:cs typeface="Times New Roman" pitchFamily="18" charset="0"/>
              </a:rPr>
              <a:t>الكايتين</a:t>
            </a:r>
            <a:r>
              <a:rPr lang="ar-SA" sz="2600" b="0" dirty="0">
                <a:latin typeface="Times New Roman" pitchFamily="18" charset="0"/>
                <a:cs typeface="Times New Roman" pitchFamily="18" charset="0"/>
              </a:rPr>
              <a:t> </a:t>
            </a:r>
            <a:r>
              <a:rPr lang="en-US" sz="2600" b="0" dirty="0">
                <a:latin typeface="Times New Roman" pitchFamily="18" charset="0"/>
                <a:cs typeface="Times New Roman" pitchFamily="18" charset="0"/>
              </a:rPr>
              <a:t>(Chitin)</a:t>
            </a:r>
            <a:r>
              <a:rPr lang="ar-SA" sz="2600" b="0" dirty="0">
                <a:latin typeface="Times New Roman" pitchFamily="18" charset="0"/>
                <a:cs typeface="Times New Roman" pitchFamily="18" charset="0"/>
              </a:rPr>
              <a:t> </a:t>
            </a:r>
            <a:r>
              <a:rPr lang="ar-EG" sz="2600" b="0" dirty="0">
                <a:latin typeface="Times New Roman" pitchFamily="18" charset="0"/>
                <a:cs typeface="Times New Roman" pitchFamily="18" charset="0"/>
              </a:rPr>
              <a:t>و</a:t>
            </a:r>
            <a:r>
              <a:rPr lang="ar-SA" sz="2600" b="0" dirty="0">
                <a:latin typeface="Times New Roman" pitchFamily="18" charset="0"/>
                <a:cs typeface="Times New Roman" pitchFamily="18" charset="0"/>
              </a:rPr>
              <a:t>هو</a:t>
            </a:r>
            <a:r>
              <a:rPr lang="ar-EG" sz="2600" b="0" dirty="0">
                <a:latin typeface="Times New Roman" pitchFamily="18" charset="0"/>
                <a:cs typeface="Times New Roman" pitchFamily="18" charset="0"/>
              </a:rPr>
              <a:t> سكر متعدد،</a:t>
            </a:r>
            <a:r>
              <a:rPr lang="ar-SA" sz="2600" b="0" dirty="0">
                <a:latin typeface="Times New Roman" pitchFamily="18" charset="0"/>
                <a:cs typeface="Times New Roman" pitchFamily="18" charset="0"/>
              </a:rPr>
              <a:t> وهذه الصفة من أهم المميزات التي دعمت فصل الفطريات في مملكة منفصلة. </a:t>
            </a:r>
          </a:p>
          <a:p>
            <a:pPr marL="342900" lvl="1" indent="-342900" algn="just">
              <a:lnSpc>
                <a:spcPct val="90000"/>
              </a:lnSpc>
              <a:spcBef>
                <a:spcPct val="20000"/>
              </a:spcBef>
              <a:buFontTx/>
              <a:buChar char="–"/>
            </a:pPr>
            <a:r>
              <a:rPr lang="ar-SA" sz="2600" b="0" dirty="0">
                <a:latin typeface="Times New Roman" pitchFamily="18" charset="0"/>
                <a:cs typeface="Times New Roman" pitchFamily="18" charset="0"/>
              </a:rPr>
              <a:t>بعض الفطريات يعيش متطفل، والبعض منها مترمم على مواد عضوية ميتة، وبعضها يعيش مع غيره معيشة تبادل المنفعة.</a:t>
            </a:r>
          </a:p>
          <a:p>
            <a:pPr marL="342900" lvl="1" indent="-342900" algn="just">
              <a:lnSpc>
                <a:spcPct val="90000"/>
              </a:lnSpc>
              <a:spcBef>
                <a:spcPct val="20000"/>
              </a:spcBef>
              <a:buFontTx/>
              <a:buChar char="–"/>
            </a:pPr>
            <a:r>
              <a:rPr lang="ar-SA" sz="2600" b="0" dirty="0">
                <a:latin typeface="Times New Roman" pitchFamily="18" charset="0"/>
                <a:cs typeface="Times New Roman" pitchFamily="18" charset="0"/>
              </a:rPr>
              <a:t>هناك بعض الفطريات التي لها فوائد اقتصادية، فقد يستخدم بعضها في تخمر الخبز كالخميرة، ومنها ما يستعمل كغذاء مثل </a:t>
            </a:r>
            <a:r>
              <a:rPr lang="ar-SA" sz="2600" b="0" dirty="0" err="1">
                <a:latin typeface="Times New Roman" pitchFamily="18" charset="0"/>
                <a:cs typeface="Times New Roman" pitchFamily="18" charset="0"/>
              </a:rPr>
              <a:t>المشروم</a:t>
            </a:r>
            <a:r>
              <a:rPr lang="ar-SA" sz="2600" b="0" dirty="0">
                <a:latin typeface="Times New Roman" pitchFamily="18" charset="0"/>
                <a:cs typeface="Times New Roman" pitchFamily="18" charset="0"/>
              </a:rPr>
              <a:t> (عش الغراب)، وبعض الفطريات يدخل في صناعة الأدوية خاصة المضادات الحيوية مثل البنسليوم.</a:t>
            </a:r>
            <a:endParaRPr lang="en-US" sz="2600" b="0" dirty="0">
              <a:latin typeface="Times New Roman" pitchFamily="18" charset="0"/>
              <a:cs typeface="Times New Roman" pitchFamily="18" charset="0"/>
            </a:endParaRPr>
          </a:p>
          <a:p>
            <a:pPr marL="342900" lvl="1" indent="-342900" algn="just">
              <a:lnSpc>
                <a:spcPct val="90000"/>
              </a:lnSpc>
              <a:spcBef>
                <a:spcPct val="20000"/>
              </a:spcBef>
              <a:buFontTx/>
              <a:buChar char="–"/>
            </a:pPr>
            <a:endParaRPr lang="ar-SA" sz="3200" b="0" dirty="0">
              <a:latin typeface="Times New Roman" pitchFamily="18" charset="0"/>
              <a:cs typeface="Times New Roman" pitchFamily="18" charset="0"/>
            </a:endParaRPr>
          </a:p>
        </p:txBody>
      </p:sp>
    </p:spTree>
    <p:extLst>
      <p:ext uri="{BB962C8B-B14F-4D97-AF65-F5344CB8AC3E}">
        <p14:creationId xmlns:p14="http://schemas.microsoft.com/office/powerpoint/2010/main" val="1585484058"/>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164" y="476672"/>
            <a:ext cx="8229600" cy="8010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ar-SA" sz="3600" dirty="0">
                <a:solidFill>
                  <a:srgbClr val="000000">
                    <a:lumMod val="75000"/>
                    <a:lumOff val="25000"/>
                  </a:srgbClr>
                </a:solidFill>
                <a:cs typeface="Arial" panose="020B0604020202020204" pitchFamily="34" charset="0"/>
              </a:rPr>
              <a:t>4- </a:t>
            </a:r>
            <a:r>
              <a:rPr lang="ar-EG" sz="3600" dirty="0">
                <a:solidFill>
                  <a:srgbClr val="000000">
                    <a:lumMod val="75000"/>
                    <a:lumOff val="25000"/>
                  </a:srgbClr>
                </a:solidFill>
                <a:cs typeface="Arial" panose="020B0604020202020204" pitchFamily="34" charset="0"/>
              </a:rPr>
              <a:t>تصنيف المملكة النباتية</a:t>
            </a:r>
            <a:endParaRPr lang="en-US" sz="3600" dirty="0">
              <a:solidFill>
                <a:srgbClr val="000000">
                  <a:lumMod val="75000"/>
                  <a:lumOff val="25000"/>
                </a:srgbClr>
              </a:solidFill>
            </a:endParaRPr>
          </a:p>
        </p:txBody>
      </p:sp>
      <p:sp>
        <p:nvSpPr>
          <p:cNvPr id="5" name="Content Placeholder 2"/>
          <p:cNvSpPr txBox="1">
            <a:spLocks/>
          </p:cNvSpPr>
          <p:nvPr/>
        </p:nvSpPr>
        <p:spPr>
          <a:xfrm>
            <a:off x="241206" y="1277691"/>
            <a:ext cx="8565753" cy="5247653"/>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rtl="1">
              <a:buClr>
                <a:srgbClr val="E48312"/>
              </a:buClr>
            </a:pPr>
            <a:r>
              <a:rPr lang="ar-EG" sz="3000" b="0" dirty="0">
                <a:solidFill>
                  <a:srgbClr val="000000">
                    <a:lumMod val="75000"/>
                    <a:lumOff val="25000"/>
                  </a:srgbClr>
                </a:solidFill>
                <a:latin typeface="Times New Roman" panose="02020603050405020304" pitchFamily="18" charset="0"/>
                <a:cs typeface="Times New Roman" panose="02020603050405020304" pitchFamily="18" charset="0"/>
              </a:rPr>
              <a:t>يمكن تصنيف النباتات الأرضية إلي أربعة مجموعات رئيسية وهي</a:t>
            </a:r>
          </a:p>
          <a:p>
            <a:pPr algn="just" rtl="1">
              <a:buClr>
                <a:srgbClr val="E48312"/>
              </a:buClr>
            </a:pPr>
            <a:r>
              <a:rPr lang="ar-EG" sz="3800" dirty="0">
                <a:solidFill>
                  <a:srgbClr val="000000">
                    <a:lumMod val="75000"/>
                    <a:lumOff val="25000"/>
                  </a:srgbClr>
                </a:solidFill>
                <a:latin typeface="Times New Roman" panose="02020603050405020304" pitchFamily="18" charset="0"/>
                <a:cs typeface="Times New Roman" panose="02020603050405020304" pitchFamily="18" charset="0"/>
              </a:rPr>
              <a:t>1- الحزازيات </a:t>
            </a:r>
            <a:r>
              <a:rPr lang="en-US" sz="3800" dirty="0">
                <a:solidFill>
                  <a:srgbClr val="000000">
                    <a:lumMod val="75000"/>
                    <a:lumOff val="25000"/>
                  </a:srgbClr>
                </a:solidFill>
                <a:latin typeface="Times New Roman" panose="02020603050405020304" pitchFamily="18" charset="0"/>
                <a:cs typeface="Times New Roman" panose="02020603050405020304" pitchFamily="18" charset="0"/>
              </a:rPr>
              <a:t>(Bryophytes)</a:t>
            </a:r>
            <a:r>
              <a:rPr lang="ar-EG" sz="3800" dirty="0">
                <a:solidFill>
                  <a:srgbClr val="000000">
                    <a:lumMod val="75000"/>
                    <a:lumOff val="25000"/>
                  </a:srgbClr>
                </a:solidFill>
                <a:latin typeface="Times New Roman" panose="02020603050405020304" pitchFamily="18" charset="0"/>
                <a:cs typeface="Times New Roman" panose="02020603050405020304" pitchFamily="18" charset="0"/>
              </a:rPr>
              <a:t>:</a:t>
            </a:r>
          </a:p>
          <a:p>
            <a:pPr algn="just" rtl="1">
              <a:lnSpc>
                <a:spcPct val="120000"/>
              </a:lnSpc>
              <a:buClr>
                <a:srgbClr val="E48312"/>
              </a:buClr>
            </a:pP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نباتات صغيرة الحجم أرضية المعيشة تنمو في الأماكن الرطبة علي الصخور وعلي جذوع الأشجار</a:t>
            </a:r>
          </a:p>
          <a:p>
            <a:pPr algn="just" rtl="1">
              <a:lnSpc>
                <a:spcPct val="120000"/>
              </a:lnSpc>
              <a:buClr>
                <a:srgbClr val="E48312"/>
              </a:buClr>
            </a:pP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لها أشباه جذور وسيقان ولا يوجد بها نسيج وعائي موصل (لا يوجد بها خشب ولحاء) لذا تسمي </a:t>
            </a:r>
            <a:r>
              <a:rPr lang="ar-EG" sz="3200" b="0" dirty="0" err="1">
                <a:solidFill>
                  <a:srgbClr val="000000">
                    <a:lumMod val="75000"/>
                    <a:lumOff val="25000"/>
                  </a:srgbClr>
                </a:solidFill>
                <a:latin typeface="Times New Roman" panose="02020603050405020304" pitchFamily="18" charset="0"/>
                <a:cs typeface="Times New Roman" panose="02020603050405020304" pitchFamily="18" charset="0"/>
              </a:rPr>
              <a:t>اللاوعائيات</a:t>
            </a: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 </a:t>
            </a:r>
            <a:r>
              <a:rPr lang="en-US" sz="3200" b="0" dirty="0">
                <a:solidFill>
                  <a:srgbClr val="000000">
                    <a:lumMod val="75000"/>
                    <a:lumOff val="25000"/>
                  </a:srgbClr>
                </a:solidFill>
                <a:latin typeface="Times New Roman" panose="02020603050405020304" pitchFamily="18" charset="0"/>
                <a:cs typeface="Times New Roman" panose="02020603050405020304" pitchFamily="18" charset="0"/>
              </a:rPr>
              <a:t>(Non-Vascular plants)</a:t>
            </a: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a:t>
            </a:r>
          </a:p>
          <a:p>
            <a:pPr algn="just" rtl="1">
              <a:lnSpc>
                <a:spcPct val="120000"/>
              </a:lnSpc>
              <a:buClr>
                <a:srgbClr val="E48312"/>
              </a:buClr>
            </a:pP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لها أوراق صغيرة خضراء، </a:t>
            </a:r>
            <a:r>
              <a:rPr lang="ar-SA" sz="3200" b="0" dirty="0">
                <a:solidFill>
                  <a:srgbClr val="000000">
                    <a:lumMod val="75000"/>
                    <a:lumOff val="25000"/>
                  </a:srgbClr>
                </a:solidFill>
                <a:latin typeface="Times New Roman" panose="02020603050405020304" pitchFamily="18" charset="0"/>
                <a:cs typeface="Times New Roman" panose="02020603050405020304" pitchFamily="18" charset="0"/>
              </a:rPr>
              <a:t>تتكاثر</a:t>
            </a:r>
          </a:p>
          <a:p>
            <a:pPr algn="just" rtl="1">
              <a:lnSpc>
                <a:spcPct val="120000"/>
              </a:lnSpc>
              <a:buClr>
                <a:srgbClr val="E48312"/>
              </a:buClr>
            </a:pPr>
            <a:r>
              <a:rPr lang="ar-SA" sz="3200" b="0" dirty="0">
                <a:solidFill>
                  <a:srgbClr val="000000">
                    <a:lumMod val="75000"/>
                    <a:lumOff val="25000"/>
                  </a:srgbClr>
                </a:solidFill>
                <a:latin typeface="Times New Roman" panose="02020603050405020304" pitchFamily="18" charset="0"/>
                <a:cs typeface="Times New Roman" panose="02020603050405020304" pitchFamily="18" charset="0"/>
              </a:rPr>
              <a:t> ال</a:t>
            </a: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ح</a:t>
            </a:r>
            <a:r>
              <a:rPr lang="ar-SA" sz="3200" b="0" dirty="0">
                <a:solidFill>
                  <a:srgbClr val="000000">
                    <a:lumMod val="75000"/>
                    <a:lumOff val="25000"/>
                  </a:srgbClr>
                </a:solidFill>
                <a:latin typeface="Times New Roman" panose="02020603050405020304" pitchFamily="18" charset="0"/>
                <a:cs typeface="Times New Roman" panose="02020603050405020304" pitchFamily="18" charset="0"/>
              </a:rPr>
              <a:t>زازيات بواسطة الأبواغ المتحركة</a:t>
            </a:r>
          </a:p>
          <a:p>
            <a:pPr algn="just" rtl="1">
              <a:lnSpc>
                <a:spcPct val="120000"/>
              </a:lnSpc>
              <a:buClr>
                <a:srgbClr val="E48312"/>
              </a:buClr>
            </a:pPr>
            <a:r>
              <a:rPr lang="ar-SA" sz="3200" b="0" dirty="0">
                <a:solidFill>
                  <a:srgbClr val="000000">
                    <a:lumMod val="75000"/>
                    <a:lumOff val="25000"/>
                  </a:srgbClr>
                </a:solidFill>
                <a:latin typeface="Times New Roman" panose="02020603050405020304" pitchFamily="18" charset="0"/>
                <a:cs typeface="Times New Roman" panose="02020603050405020304" pitchFamily="18" charset="0"/>
              </a:rPr>
              <a:t> السابحة في الماء بواسطة الأسواط</a:t>
            </a:r>
            <a:r>
              <a:rPr lang="ar-EG" sz="3200" b="0" dirty="0">
                <a:solidFill>
                  <a:srgbClr val="000000">
                    <a:lumMod val="75000"/>
                    <a:lumOff val="25000"/>
                  </a:srgbClr>
                </a:solidFill>
                <a:latin typeface="Times New Roman" panose="02020603050405020304" pitchFamily="18" charset="0"/>
                <a:cs typeface="Times New Roman" panose="02020603050405020304" pitchFamily="18" charset="0"/>
              </a:rPr>
              <a:t>.</a:t>
            </a:r>
            <a:endParaRPr lang="en-US" sz="3200" b="0"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6" name="Content Placeholder 5" descr="Funaria hygrometrica.jpg">
            <a:extLst>
              <a:ext uri="{FF2B5EF4-FFF2-40B4-BE49-F238E27FC236}">
                <a16:creationId xmlns="" xmlns:a16="http://schemas.microsoft.com/office/drawing/2014/main" id="{DD26D895-AFB6-4C5B-80D2-D73BEEC5ACC9}"/>
              </a:ext>
            </a:extLst>
          </p:cNvPr>
          <p:cNvPicPr>
            <a:picLocks noChangeAspect="1"/>
          </p:cNvPicPr>
          <p:nvPr/>
        </p:nvPicPr>
        <p:blipFill>
          <a:blip r:embed="rId2" cstate="print"/>
          <a:stretch>
            <a:fillRect/>
          </a:stretch>
        </p:blipFill>
        <p:spPr>
          <a:xfrm>
            <a:off x="337041" y="4437112"/>
            <a:ext cx="3596750" cy="1888294"/>
          </a:xfrm>
          <a:prstGeom prst="rect">
            <a:avLst/>
          </a:prstGeom>
        </p:spPr>
      </p:pic>
    </p:spTree>
    <p:extLst>
      <p:ext uri="{BB962C8B-B14F-4D97-AF65-F5344CB8AC3E}">
        <p14:creationId xmlns:p14="http://schemas.microsoft.com/office/powerpoint/2010/main" val="2719997941"/>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3528" y="908720"/>
            <a:ext cx="8229600" cy="554461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rtl="1">
              <a:buClr>
                <a:srgbClr val="E48312"/>
              </a:buClr>
            </a:pPr>
            <a:r>
              <a:rPr lang="ar-EG" sz="3200" spc="-38" dirty="0">
                <a:solidFill>
                  <a:srgbClr val="000000">
                    <a:lumMod val="75000"/>
                    <a:lumOff val="25000"/>
                  </a:srgbClr>
                </a:solidFill>
                <a:latin typeface="Times New Roman" panose="02020603050405020304" pitchFamily="18" charset="0"/>
                <a:cs typeface="Times New Roman" panose="02020603050405020304" pitchFamily="18" charset="0"/>
              </a:rPr>
              <a:t>2- السرخسيات (النباتات الوعائية عديمة البذور)</a:t>
            </a:r>
            <a:br>
              <a:rPr lang="ar-EG" sz="3200" spc="-38" dirty="0">
                <a:solidFill>
                  <a:srgbClr val="000000">
                    <a:lumMod val="75000"/>
                    <a:lumOff val="25000"/>
                  </a:srgbClr>
                </a:solidFill>
                <a:latin typeface="Times New Roman" panose="02020603050405020304" pitchFamily="18" charset="0"/>
                <a:cs typeface="Times New Roman" panose="02020603050405020304" pitchFamily="18" charset="0"/>
              </a:rPr>
            </a:br>
            <a:r>
              <a:rPr lang="ar-EG" sz="3200" spc="-38" dirty="0">
                <a:solidFill>
                  <a:srgbClr val="000000">
                    <a:lumMod val="75000"/>
                    <a:lumOff val="25000"/>
                  </a:srgbClr>
                </a:solidFill>
                <a:latin typeface="Times New Roman" panose="02020603050405020304" pitchFamily="18" charset="0"/>
                <a:cs typeface="Times New Roman" panose="02020603050405020304" pitchFamily="18" charset="0"/>
              </a:rPr>
              <a:t> </a:t>
            </a:r>
            <a:r>
              <a:rPr lang="en-US" sz="3200" spc="-38" dirty="0">
                <a:solidFill>
                  <a:srgbClr val="000000">
                    <a:lumMod val="75000"/>
                    <a:lumOff val="25000"/>
                  </a:srgbClr>
                </a:solidFill>
                <a:latin typeface="Times New Roman" panose="02020603050405020304" pitchFamily="18" charset="0"/>
                <a:cs typeface="Times New Roman" panose="02020603050405020304" pitchFamily="18" charset="0"/>
              </a:rPr>
              <a:t>Seedless vascular plants</a:t>
            </a:r>
            <a:endParaRPr lang="en-US" sz="3200" dirty="0">
              <a:solidFill>
                <a:srgbClr val="000000">
                  <a:lumMod val="75000"/>
                  <a:lumOff val="25000"/>
                </a:srgbClr>
              </a:solidFill>
              <a:latin typeface="Times New Roman" panose="02020603050405020304" pitchFamily="18" charset="0"/>
              <a:cs typeface="Times New Roman" panose="02020603050405020304" pitchFamily="18" charset="0"/>
            </a:endParaRPr>
          </a:p>
          <a:p>
            <a:pPr algn="just" rtl="1">
              <a:buClr>
                <a:srgbClr val="E48312"/>
              </a:buClr>
            </a:pPr>
            <a:r>
              <a:rPr lang="ar-EG" sz="3300" b="0" dirty="0">
                <a:solidFill>
                  <a:srgbClr val="000000">
                    <a:lumMod val="75000"/>
                    <a:lumOff val="25000"/>
                  </a:srgbClr>
                </a:solidFill>
                <a:latin typeface="Times New Roman" panose="02020603050405020304" pitchFamily="18" charset="0"/>
                <a:cs typeface="Times New Roman" panose="02020603050405020304" pitchFamily="18" charset="0"/>
              </a:rPr>
              <a:t>سميت عديمة البذور لأنها لا تنتج بذور</a:t>
            </a:r>
          </a:p>
          <a:p>
            <a:pPr algn="just" rtl="1">
              <a:buClr>
                <a:srgbClr val="E48312"/>
              </a:buClr>
            </a:pPr>
            <a:r>
              <a:rPr lang="ar-EG" sz="3300" b="0" dirty="0">
                <a:solidFill>
                  <a:srgbClr val="000000">
                    <a:lumMod val="75000"/>
                    <a:lumOff val="25000"/>
                  </a:srgbClr>
                </a:solidFill>
                <a:latin typeface="Times New Roman" panose="02020603050405020304" pitchFamily="18" charset="0"/>
                <a:cs typeface="Times New Roman" panose="02020603050405020304" pitchFamily="18" charset="0"/>
              </a:rPr>
              <a:t>خلال فترة التوالد تنمو على أوراق النبات أكياس بوغية تحوي أبواغا، تسقط على الأرض فتنبت </a:t>
            </a:r>
            <a:r>
              <a:rPr lang="ar-SA" sz="3300" b="0" dirty="0" smtClean="0">
                <a:solidFill>
                  <a:srgbClr val="000000">
                    <a:lumMod val="75000"/>
                    <a:lumOff val="25000"/>
                  </a:srgbClr>
                </a:solidFill>
                <a:latin typeface="Times New Roman" panose="02020603050405020304" pitchFamily="18" charset="0"/>
                <a:cs typeface="Times New Roman" panose="02020603050405020304" pitchFamily="18" charset="0"/>
              </a:rPr>
              <a:t>مباشرة </a:t>
            </a:r>
            <a:r>
              <a:rPr lang="ar-EG" sz="3300" b="0" dirty="0" smtClean="0">
                <a:solidFill>
                  <a:srgbClr val="000000">
                    <a:lumMod val="75000"/>
                    <a:lumOff val="25000"/>
                  </a:srgbClr>
                </a:solidFill>
                <a:latin typeface="Times New Roman" panose="02020603050405020304" pitchFamily="18" charset="0"/>
                <a:cs typeface="Times New Roman" panose="02020603050405020304" pitchFamily="18" charset="0"/>
              </a:rPr>
              <a:t>لديها </a:t>
            </a:r>
            <a:r>
              <a:rPr lang="ar-EG" sz="3300" b="0" dirty="0">
                <a:solidFill>
                  <a:srgbClr val="000000">
                    <a:lumMod val="75000"/>
                    <a:lumOff val="25000"/>
                  </a:srgbClr>
                </a:solidFill>
                <a:latin typeface="Times New Roman" panose="02020603050405020304" pitchFamily="18" charset="0"/>
                <a:cs typeface="Times New Roman" panose="02020603050405020304" pitchFamily="18" charset="0"/>
              </a:rPr>
              <a:t>جهازين تناسليين ذكري وأنثوي (ثنائية الجنس) ينتجان الأمشاج، ثم بعد الإخصاب يتكون جنين يذخل في سبات منتظرا ظروف الإنبات المناسبة.</a:t>
            </a:r>
          </a:p>
        </p:txBody>
      </p:sp>
      <p:pic>
        <p:nvPicPr>
          <p:cNvPr id="5" name="Content Placeholder 7" descr="185641.jpg">
            <a:extLst>
              <a:ext uri="{FF2B5EF4-FFF2-40B4-BE49-F238E27FC236}">
                <a16:creationId xmlns="" xmlns:a16="http://schemas.microsoft.com/office/drawing/2014/main" id="{08FF6A3F-DDDC-48BB-9089-1C4D6F1CEE6D}"/>
              </a:ext>
            </a:extLst>
          </p:cNvPr>
          <p:cNvPicPr>
            <a:picLocks noChangeAspect="1"/>
          </p:cNvPicPr>
          <p:nvPr/>
        </p:nvPicPr>
        <p:blipFill>
          <a:blip r:embed="rId2" cstate="print"/>
          <a:stretch>
            <a:fillRect/>
          </a:stretch>
        </p:blipFill>
        <p:spPr>
          <a:xfrm>
            <a:off x="1235626" y="4654450"/>
            <a:ext cx="2426226" cy="1819670"/>
          </a:xfrm>
          <a:prstGeom prst="rect">
            <a:avLst/>
          </a:prstGeom>
        </p:spPr>
      </p:pic>
      <p:pic>
        <p:nvPicPr>
          <p:cNvPr id="6" name="Picture 3" descr="image116_2.png">
            <a:extLst>
              <a:ext uri="{FF2B5EF4-FFF2-40B4-BE49-F238E27FC236}">
                <a16:creationId xmlns="" xmlns:a16="http://schemas.microsoft.com/office/drawing/2014/main" id="{502452CB-E929-4515-8D80-5EED2DD0A73E}"/>
              </a:ext>
            </a:extLst>
          </p:cNvPr>
          <p:cNvPicPr>
            <a:picLocks noChangeAspect="1"/>
          </p:cNvPicPr>
          <p:nvPr/>
        </p:nvPicPr>
        <p:blipFill>
          <a:blip r:embed="rId3" cstate="print"/>
          <a:stretch>
            <a:fillRect/>
          </a:stretch>
        </p:blipFill>
        <p:spPr>
          <a:xfrm>
            <a:off x="4644008" y="4982784"/>
            <a:ext cx="2658093" cy="1470552"/>
          </a:xfrm>
          <a:prstGeom prst="rect">
            <a:avLst/>
          </a:prstGeom>
        </p:spPr>
      </p:pic>
    </p:spTree>
    <p:extLst>
      <p:ext uri="{BB962C8B-B14F-4D97-AF65-F5344CB8AC3E}">
        <p14:creationId xmlns:p14="http://schemas.microsoft.com/office/powerpoint/2010/main" val="1657571273"/>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7864" y="404664"/>
            <a:ext cx="5649416" cy="5551776"/>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sz="3200" spc="-38" dirty="0">
                <a:solidFill>
                  <a:srgbClr val="000000">
                    <a:lumMod val="75000"/>
                    <a:lumOff val="25000"/>
                  </a:srgbClr>
                </a:solidFill>
                <a:latin typeface="Times New Roman" panose="02020603050405020304" pitchFamily="18" charset="0"/>
                <a:cs typeface="Times New Roman" pitchFamily="18" charset="0"/>
              </a:rPr>
              <a:t>3- النباتات </a:t>
            </a:r>
            <a:r>
              <a:rPr lang="ar-EG" sz="3200" spc="-38" dirty="0" err="1">
                <a:solidFill>
                  <a:srgbClr val="000000">
                    <a:lumMod val="75000"/>
                    <a:lumOff val="25000"/>
                  </a:srgbClr>
                </a:solidFill>
                <a:latin typeface="Times New Roman" panose="02020603050405020304" pitchFamily="18" charset="0"/>
                <a:cs typeface="Times New Roman" pitchFamily="18" charset="0"/>
              </a:rPr>
              <a:t>معراة</a:t>
            </a:r>
            <a:r>
              <a:rPr lang="ar-EG" sz="3200" spc="-38" dirty="0">
                <a:solidFill>
                  <a:srgbClr val="000000">
                    <a:lumMod val="75000"/>
                    <a:lumOff val="25000"/>
                  </a:srgbClr>
                </a:solidFill>
                <a:latin typeface="Times New Roman" panose="02020603050405020304" pitchFamily="18" charset="0"/>
                <a:cs typeface="Times New Roman" pitchFamily="18" charset="0"/>
              </a:rPr>
              <a:t> البذور </a:t>
            </a:r>
            <a:r>
              <a:rPr lang="en-US" sz="3200" spc="-38" dirty="0">
                <a:solidFill>
                  <a:srgbClr val="000000">
                    <a:lumMod val="75000"/>
                    <a:lumOff val="25000"/>
                  </a:srgbClr>
                </a:solidFill>
                <a:latin typeface="Times New Roman" panose="02020603050405020304" pitchFamily="18" charset="0"/>
                <a:cs typeface="Times New Roman" pitchFamily="18" charset="0"/>
              </a:rPr>
              <a:t>(Gymnosperms)</a:t>
            </a:r>
            <a:endParaRPr lang="ar-EG" sz="3200" dirty="0">
              <a:solidFill>
                <a:srgbClr val="000000">
                  <a:lumMod val="75000"/>
                  <a:lumOff val="25000"/>
                </a:srgbClr>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sz="2400" dirty="0">
                <a:solidFill>
                  <a:srgbClr val="000000">
                    <a:lumMod val="75000"/>
                    <a:lumOff val="25000"/>
                  </a:srgbClr>
                </a:solidFill>
                <a:latin typeface="Times New Roman" panose="02020603050405020304" pitchFamily="18" charset="0"/>
                <a:cs typeface="Times New Roman" panose="02020603050405020304" pitchFamily="18" charset="0"/>
              </a:rPr>
              <a:t>يوجد بهذه النباتات أعضاء تكاثر تسمي مخروط يحمل بذور عارية (لا توجد داخل ثمار).</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sz="2400" dirty="0">
                <a:solidFill>
                  <a:srgbClr val="000000">
                    <a:lumMod val="75000"/>
                    <a:lumOff val="25000"/>
                  </a:srgbClr>
                </a:solidFill>
                <a:latin typeface="Times New Roman" panose="02020603050405020304" pitchFamily="18" charset="0"/>
                <a:cs typeface="Times New Roman" panose="02020603050405020304" pitchFamily="18" charset="0"/>
              </a:rPr>
              <a:t>لذا فان هذه النباتات لا تنتج زهور او ثمار (تنتج بذور فقط)</a:t>
            </a:r>
            <a:endParaRPr lang="en-US" sz="2400" dirty="0">
              <a:solidFill>
                <a:srgbClr val="000000">
                  <a:lumMod val="75000"/>
                  <a:lumOff val="25000"/>
                </a:srgbClr>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endParaRPr lang="en-US" sz="2400" dirty="0">
              <a:solidFill>
                <a:srgbClr val="000000">
                  <a:lumMod val="75000"/>
                  <a:lumOff val="25000"/>
                </a:srgbClr>
              </a:solidFill>
              <a:latin typeface="Times New Roman" panose="02020603050405020304" pitchFamily="18" charset="0"/>
              <a:cs typeface="Times New Roman" panose="02020603050405020304" pitchFamily="18" charset="0"/>
            </a:endParaRPr>
          </a:p>
          <a:p>
            <a:pPr>
              <a:buClr>
                <a:srgbClr val="E48312"/>
              </a:buClr>
            </a:pPr>
            <a:r>
              <a:rPr lang="ar-EG" sz="3200" spc="-50" dirty="0">
                <a:solidFill>
                  <a:srgbClr val="000000">
                    <a:lumMod val="75000"/>
                    <a:lumOff val="25000"/>
                  </a:srgbClr>
                </a:solidFill>
                <a:latin typeface="Times New Roman" panose="02020603050405020304" pitchFamily="18" charset="0"/>
                <a:cs typeface="Times New Roman" pitchFamily="18" charset="0"/>
              </a:rPr>
              <a:t>4- النباتات مغطاة البذور (النباتات الزهرية)</a:t>
            </a:r>
            <a:r>
              <a:rPr lang="en-US" sz="3200" spc="-50" dirty="0">
                <a:solidFill>
                  <a:srgbClr val="000000">
                    <a:lumMod val="75000"/>
                    <a:lumOff val="25000"/>
                  </a:srgbClr>
                </a:solidFill>
                <a:latin typeface="Times New Roman" panose="02020603050405020304" pitchFamily="18" charset="0"/>
                <a:cs typeface="Times New Roman" pitchFamily="18" charset="0"/>
              </a:rPr>
              <a:t> (Angiosperms)</a:t>
            </a:r>
            <a:endParaRPr lang="ar-EG" sz="3200" dirty="0">
              <a:solidFill>
                <a:srgbClr val="000000">
                  <a:lumMod val="75000"/>
                  <a:lumOff val="25000"/>
                </a:srgbClr>
              </a:solidFill>
              <a:latin typeface="Times New Roman" pitchFamily="18" charset="0"/>
              <a:cs typeface="Times New Roman" pitchFamily="18" charset="0"/>
            </a:endParaRPr>
          </a:p>
          <a:p>
            <a:pPr>
              <a:buClr>
                <a:srgbClr val="E48312"/>
              </a:buClr>
              <a:buFont typeface="Wingdings" panose="05000000000000000000" pitchFamily="2" charset="2"/>
              <a:buChar char="v"/>
            </a:pPr>
            <a:r>
              <a:rPr lang="ar-EG" sz="2400" dirty="0">
                <a:solidFill>
                  <a:srgbClr val="000000">
                    <a:lumMod val="75000"/>
                    <a:lumOff val="25000"/>
                  </a:srgbClr>
                </a:solidFill>
                <a:latin typeface="Times New Roman" pitchFamily="18" charset="0"/>
                <a:cs typeface="Times New Roman" pitchFamily="18" charset="0"/>
              </a:rPr>
              <a:t>اعضاء التكاثر بهذه النباتات هي الزهور التي تنتج ثمار بداخلها بذور (بذور مغطاة داخل الثمرة).</a:t>
            </a:r>
          </a:p>
          <a:p>
            <a:pPr>
              <a:buClr>
                <a:srgbClr val="E48312"/>
              </a:buClr>
              <a:buFont typeface="Wingdings" panose="05000000000000000000" pitchFamily="2" charset="2"/>
              <a:buChar char="v"/>
            </a:pPr>
            <a:r>
              <a:rPr lang="ar-EG" sz="2400" dirty="0">
                <a:solidFill>
                  <a:srgbClr val="000000">
                    <a:lumMod val="75000"/>
                    <a:lumOff val="25000"/>
                  </a:srgbClr>
                </a:solidFill>
                <a:latin typeface="Times New Roman" pitchFamily="18" charset="0"/>
                <a:cs typeface="Times New Roman" pitchFamily="18" charset="0"/>
              </a:rPr>
              <a:t>معظم النباتات الشائعة من هذا النوع مثل التفاح- البرتقال- الرمان وغيرها كثير</a:t>
            </a:r>
            <a:endParaRPr lang="en-US" sz="2100" dirty="0">
              <a:solidFill>
                <a:srgbClr val="000000">
                  <a:lumMod val="75000"/>
                  <a:lumOff val="25000"/>
                </a:srgbClr>
              </a:solidFill>
            </a:endParaRPr>
          </a:p>
        </p:txBody>
      </p:sp>
      <p:pic>
        <p:nvPicPr>
          <p:cNvPr id="6" name="Content Placeholder 5" descr="Pinus_canariensis_(male)_in_Presa_de_las_Niñas_02_(cropped).jpg">
            <a:extLst>
              <a:ext uri="{FF2B5EF4-FFF2-40B4-BE49-F238E27FC236}">
                <a16:creationId xmlns="" xmlns:a16="http://schemas.microsoft.com/office/drawing/2014/main" id="{18174BC6-7555-4CBF-ADD8-AF417ED884BD}"/>
              </a:ext>
            </a:extLst>
          </p:cNvPr>
          <p:cNvPicPr>
            <a:picLocks noChangeAspect="1"/>
          </p:cNvPicPr>
          <p:nvPr/>
        </p:nvPicPr>
        <p:blipFill>
          <a:blip r:embed="rId2" cstate="print"/>
          <a:stretch>
            <a:fillRect/>
          </a:stretch>
        </p:blipFill>
        <p:spPr>
          <a:xfrm>
            <a:off x="709139" y="570690"/>
            <a:ext cx="2603353" cy="2609862"/>
          </a:xfrm>
          <a:prstGeom prst="rect">
            <a:avLst/>
          </a:prstGeom>
        </p:spPr>
      </p:pic>
      <p:pic>
        <p:nvPicPr>
          <p:cNvPr id="1030" name="Picture 6" descr="نتيجة بحث الصور عن نبات زهري برتقال">
            <a:extLst>
              <a:ext uri="{FF2B5EF4-FFF2-40B4-BE49-F238E27FC236}">
                <a16:creationId xmlns="" xmlns:a16="http://schemas.microsoft.com/office/drawing/2014/main" id="{16A552D6-3807-4084-AEB3-27143D97D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39" y="3677448"/>
            <a:ext cx="2603353" cy="228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7479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9" y="692696"/>
            <a:ext cx="8003231" cy="5291932"/>
            <a:chOff x="1774031" y="276225"/>
            <a:chExt cx="8345488" cy="601829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031" y="276225"/>
              <a:ext cx="8345488" cy="601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457454" y="5586413"/>
              <a:ext cx="6829425" cy="585787"/>
            </a:xfrm>
            <a:prstGeom prst="roundRect">
              <a:avLst/>
            </a:prstGeom>
            <a:solidFill>
              <a:schemeClr val="tx2">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2700" dirty="0">
                  <a:solidFill>
                    <a:srgbClr val="000000"/>
                  </a:solidFill>
                </a:rPr>
                <a:t>                 تقسيم المملكة النباتية</a:t>
              </a:r>
              <a:endParaRPr lang="en-US" sz="2700" dirty="0">
                <a:solidFill>
                  <a:srgbClr val="000000"/>
                </a:solidFill>
              </a:endParaRPr>
            </a:p>
          </p:txBody>
        </p:sp>
      </p:grpSp>
    </p:spTree>
    <p:extLst>
      <p:ext uri="{BB962C8B-B14F-4D97-AF65-F5344CB8AC3E}">
        <p14:creationId xmlns:p14="http://schemas.microsoft.com/office/powerpoint/2010/main" val="427461344"/>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8589176" cy="6262227"/>
          </a:xfrm>
          <a:prstGeom prst="rect">
            <a:avLst/>
          </a:prstGeom>
        </p:spPr>
        <p:txBody>
          <a:bodyPr wrap="square">
            <a:spAutoFit/>
          </a:bodyPr>
          <a:lstStyle/>
          <a:p>
            <a:pPr marL="68580" indent="-68580" algn="ctr">
              <a:lnSpc>
                <a:spcPct val="90000"/>
              </a:lnSpc>
              <a:spcBef>
                <a:spcPts val="900"/>
              </a:spcBef>
              <a:spcAft>
                <a:spcPts val="150"/>
              </a:spcAft>
              <a:buClr>
                <a:srgbClr val="E48312"/>
              </a:buClr>
              <a:buSzPct val="100000"/>
              <a:buFont typeface="Calibri" panose="020F0502020204030204" pitchFamily="34" charset="0"/>
              <a:buChar char=" "/>
            </a:pPr>
            <a:r>
              <a:rPr lang="ar-SA" altLang="en-US" sz="3600" spc="-38" dirty="0">
                <a:solidFill>
                  <a:srgbClr val="000000"/>
                </a:solidFill>
                <a:latin typeface="Calibri Light"/>
                <a:cs typeface="Times New Roman" panose="02020603050405020304" pitchFamily="18" charset="0"/>
              </a:rPr>
              <a:t>5- </a:t>
            </a:r>
            <a:r>
              <a:rPr lang="ar-EG" altLang="en-US" sz="3600" spc="-38" dirty="0">
                <a:solidFill>
                  <a:srgbClr val="000000"/>
                </a:solidFill>
                <a:latin typeface="Calibri Light"/>
                <a:cs typeface="Times New Roman" panose="02020603050405020304" pitchFamily="18" charset="0"/>
              </a:rPr>
              <a:t>تصنيف مملكة الحيوان</a:t>
            </a:r>
            <a:endParaRPr lang="en-US" altLang="en-US" sz="3600" dirty="0">
              <a:solidFill>
                <a:srgbClr val="000000"/>
              </a:solidFill>
            </a:endParaRPr>
          </a:p>
          <a:p>
            <a:pPr marL="68580" indent="-68580" algn="just">
              <a:lnSpc>
                <a:spcPct val="15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يمكن تقسيم الحيوانات الي مجموعتين كبيرتين هما الفقاريات </a:t>
            </a:r>
            <a:r>
              <a:rPr lang="en-GB" altLang="en-US" sz="2400" dirty="0">
                <a:solidFill>
                  <a:srgbClr val="000000"/>
                </a:solidFill>
              </a:rPr>
              <a:t>(Vertebrates)</a:t>
            </a:r>
            <a:r>
              <a:rPr lang="ar-EG" altLang="en-US" sz="2400" dirty="0">
                <a:solidFill>
                  <a:srgbClr val="000000"/>
                </a:solidFill>
              </a:rPr>
              <a:t> التي تمتلك عمود فقري وجمجمة اللافقاريات </a:t>
            </a:r>
            <a:r>
              <a:rPr lang="en-GB" altLang="en-US" sz="2400" dirty="0">
                <a:solidFill>
                  <a:srgbClr val="000000"/>
                </a:solidFill>
              </a:rPr>
              <a:t>(Invertebrates)</a:t>
            </a:r>
            <a:r>
              <a:rPr lang="ar-EG" altLang="en-US" sz="2400" dirty="0">
                <a:solidFill>
                  <a:srgbClr val="000000"/>
                </a:solidFill>
              </a:rPr>
              <a:t> وهي الكائنات التي ليس لها عمود فقري أو جمجمة.</a:t>
            </a:r>
            <a:endParaRPr lang="en-US" altLang="en-US" sz="2400" dirty="0">
              <a:solidFill>
                <a:srgbClr val="000000"/>
              </a:solidFill>
            </a:endParaRPr>
          </a:p>
          <a:p>
            <a:pPr marL="68580" indent="-68580" algn="ctr">
              <a:lnSpc>
                <a:spcPct val="90000"/>
              </a:lnSpc>
              <a:spcBef>
                <a:spcPts val="900"/>
              </a:spcBef>
              <a:spcAft>
                <a:spcPts val="150"/>
              </a:spcAft>
              <a:buClr>
                <a:srgbClr val="E48312"/>
              </a:buClr>
              <a:buSzPct val="100000"/>
              <a:buFont typeface="Calibri" panose="020F0502020204030204" pitchFamily="34" charset="0"/>
              <a:buChar char=" "/>
            </a:pPr>
            <a:r>
              <a:rPr lang="ar-EG" altLang="en-US" sz="3200" spc="-38" dirty="0">
                <a:solidFill>
                  <a:srgbClr val="000000"/>
                </a:solidFill>
                <a:latin typeface="Calibri Light" panose="020F0302020204030204"/>
              </a:rPr>
              <a:t>أولا: مجموعة اللافقاريات</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spc="-38" dirty="0">
                <a:solidFill>
                  <a:srgbClr val="000000"/>
                </a:solidFill>
                <a:latin typeface="Calibri Light" panose="020F0302020204030204"/>
              </a:rPr>
              <a:t>يتبع هذه المجموعة ثمانية شعب هي:</a:t>
            </a:r>
            <a:endParaRPr lang="en-US" altLang="en-US" sz="2400" dirty="0">
              <a:solidFill>
                <a:srgbClr val="000000"/>
              </a:solidFill>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800" dirty="0">
                <a:solidFill>
                  <a:srgbClr val="000000"/>
                </a:solidFill>
              </a:rPr>
              <a:t>1- شعبة الاسفنجيات:</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يعتبر الاسفنج حيوان لأنه يتغذى ويتنفس ويتكاثر مثله مثل باقي الحيوانات ولا يقوم بعملية البناء الضوئي وليس به كلوروفيل لذا لا يمكن اعتباره نبات.</a:t>
            </a:r>
            <a:endParaRPr lang="en-US" altLang="en-US" sz="2400" dirty="0">
              <a:solidFill>
                <a:srgbClr val="000000"/>
              </a:solidFill>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800" spc="-38" dirty="0">
                <a:solidFill>
                  <a:srgbClr val="000000"/>
                </a:solidFill>
                <a:latin typeface="Calibri Light" panose="020F0302020204030204"/>
              </a:rPr>
              <a:t>2- شعبة اللاسعات</a:t>
            </a:r>
            <a:endParaRPr lang="ar-EG" altLang="en-US" sz="2800" dirty="0">
              <a:solidFill>
                <a:srgbClr val="000000"/>
              </a:solidFill>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سطح الجسم مغطي بخلايا لاسعة للدفاع عن النفس او اصطياد الفرائس</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مثال: قنديل البحر والشعاب المرجانية.</a:t>
            </a:r>
          </a:p>
        </p:txBody>
      </p:sp>
    </p:spTree>
    <p:extLst>
      <p:ext uri="{BB962C8B-B14F-4D97-AF65-F5344CB8AC3E}">
        <p14:creationId xmlns:p14="http://schemas.microsoft.com/office/powerpoint/2010/main" val="3877179363"/>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1" y="332656"/>
            <a:ext cx="8712968" cy="5970865"/>
          </a:xfrm>
          <a:prstGeom prst="rect">
            <a:avLst/>
          </a:prstGeom>
        </p:spPr>
        <p:txBody>
          <a:bodyPr wrap="square">
            <a:spAutoFit/>
          </a:bodyPr>
          <a:lstStyle/>
          <a:p>
            <a:pPr algn="r" rtl="1"/>
            <a:r>
              <a:rPr lang="ar-EG" altLang="en-US" sz="3000" spc="-38" dirty="0">
                <a:latin typeface="Calibri Light" panose="020F0302020204030204"/>
              </a:rPr>
              <a:t>3- شعبة الديدان المفلطحة (المسطحة)</a:t>
            </a:r>
            <a:endParaRPr lang="ar-EG" altLang="en-US" sz="3000" dirty="0"/>
          </a:p>
          <a:p>
            <a:pPr algn="r" rtl="1"/>
            <a:r>
              <a:rPr lang="ar-EG" altLang="en-US" sz="2700" dirty="0"/>
              <a:t>ذات جسم دودي مفلطح ومعظمها طفيلي يسبب الامراض</a:t>
            </a:r>
            <a:r>
              <a:rPr lang="ar-SA" altLang="en-US" sz="2700" dirty="0"/>
              <a:t> - </a:t>
            </a:r>
            <a:r>
              <a:rPr lang="ar-EG" altLang="en-US" sz="2700" dirty="0"/>
              <a:t>الدودة الشريطية </a:t>
            </a:r>
            <a:r>
              <a:rPr lang="ar-EG" altLang="en-US" sz="3000" spc="-38" dirty="0">
                <a:latin typeface="Calibri Light" panose="020F0302020204030204"/>
              </a:rPr>
              <a:t>4- شعبة الديدان الاسطوانية</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ذات جسم دودي اسطواني ومعظمها طفيلي يسبب الامراض </a:t>
            </a:r>
            <a:r>
              <a:rPr lang="ar-SA" altLang="en-US" sz="2700" dirty="0"/>
              <a:t>- </a:t>
            </a:r>
            <a:r>
              <a:rPr lang="ar-EG" altLang="en-US" sz="2700" dirty="0"/>
              <a:t>دودة الاسكارس</a:t>
            </a:r>
            <a:endParaRPr lang="en-US" altLang="en-US" sz="2700" dirty="0"/>
          </a:p>
          <a:p>
            <a:r>
              <a:rPr lang="ar-EG" altLang="en-US" sz="3000" spc="-38" dirty="0">
                <a:latin typeface="Calibri Light" panose="020F0302020204030204"/>
              </a:rPr>
              <a:t>5- شعبة الديدان الحلقية</a:t>
            </a:r>
            <a:endParaRPr lang="en-US" altLang="en-US" sz="3000" spc="-38" dirty="0">
              <a:latin typeface="Calibri Light" panose="020F0302020204030204"/>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ذات جسم دودي مقسم علي شكل حلقات</a:t>
            </a:r>
            <a:r>
              <a:rPr lang="ar-SA" altLang="en-US" sz="2700" dirty="0"/>
              <a:t> - </a:t>
            </a:r>
            <a:r>
              <a:rPr lang="ar-EG" altLang="en-US" sz="2700" dirty="0"/>
              <a:t> دودة الأرض والعلق الطبي</a:t>
            </a:r>
            <a:endParaRPr lang="en-US" altLang="en-US" sz="2700" dirty="0"/>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600" spc="-38" dirty="0">
                <a:latin typeface="Calibri Light" panose="020F0302020204030204"/>
              </a:rPr>
              <a:t>6</a:t>
            </a:r>
            <a:r>
              <a:rPr lang="ar-EG" altLang="en-US" sz="3000" spc="-38" dirty="0">
                <a:latin typeface="Calibri Light" panose="020F0302020204030204"/>
              </a:rPr>
              <a:t>- شعبة مفصليات الأرجل</a:t>
            </a:r>
            <a:endParaRPr lang="ar-EG" altLang="en-US" sz="3000" dirty="0"/>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تتميز بوجود أرجل مقسمة الي قطع بمفاصل فيما بينها</a:t>
            </a:r>
            <a:r>
              <a:rPr lang="en-US" altLang="en-US" sz="2700" dirty="0"/>
              <a:t> </a:t>
            </a:r>
            <a:r>
              <a:rPr lang="ar-SA" altLang="en-US" sz="2700" dirty="0"/>
              <a:t>و </a:t>
            </a:r>
            <a:r>
              <a:rPr lang="ar-EG" altLang="en-US" sz="2700" dirty="0"/>
              <a:t>تنقسم الي ثلاث طوائف:</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أ- طائفة الحشرات: ولها ستة ارجل (ثلاث ازواج).</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ب- طائفة العناكب والعقارب: ولها ثمانية ارجل (اربع ازواج).</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dirty="0"/>
              <a:t>ت- طائفة القشريات: ولها عدد اكبر من ثمانية ارجل.</a:t>
            </a:r>
            <a:endParaRPr lang="en-US" altLang="en-US" sz="2700" dirty="0"/>
          </a:p>
        </p:txBody>
      </p:sp>
    </p:spTree>
    <p:extLst>
      <p:ext uri="{BB962C8B-B14F-4D97-AF65-F5344CB8AC3E}">
        <p14:creationId xmlns:p14="http://schemas.microsoft.com/office/powerpoint/2010/main" val="3345601149"/>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688163DC-831D-452E-B0DE-FA1967D4BA7F}"/>
              </a:ext>
            </a:extLst>
          </p:cNvPr>
          <p:cNvSpPr/>
          <p:nvPr/>
        </p:nvSpPr>
        <p:spPr>
          <a:xfrm>
            <a:off x="179512" y="404664"/>
            <a:ext cx="8640960" cy="2343719"/>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200" spc="-38" dirty="0">
                <a:solidFill>
                  <a:srgbClr val="000000"/>
                </a:solidFill>
                <a:latin typeface="Calibri Light" panose="020F0302020204030204"/>
                <a:cs typeface="Times New Roman" panose="02020603050405020304" pitchFamily="18" charset="0"/>
              </a:rPr>
              <a:t>7- شعبة الرخويات</a:t>
            </a:r>
            <a:endParaRPr lang="ar-EG" altLang="en-US" sz="3200" dirty="0">
              <a:solidFill>
                <a:srgbClr val="000000"/>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ذات جسم رخو محاط بصدفة لحمايته (مثل القواقع) أو غير محاط بصدفة (مثل الحبار والاخطبوط).</a:t>
            </a:r>
            <a:endParaRPr lang="ar-SA" altLang="en-US" sz="2400" dirty="0">
              <a:solidFill>
                <a:srgbClr val="000000"/>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800" spc="-38" dirty="0">
                <a:solidFill>
                  <a:srgbClr val="000000"/>
                </a:solidFill>
                <a:latin typeface="Calibri Light" panose="020F0302020204030204"/>
              </a:rPr>
              <a:t> 8- شعبة شوكيات الجلد</a:t>
            </a:r>
            <a:endParaRPr lang="ar-EG" altLang="en-US" sz="2800" dirty="0">
              <a:solidFill>
                <a:srgbClr val="000000"/>
              </a:solidFill>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ذات جسم صلب وخشن مغطي </a:t>
            </a:r>
            <a:r>
              <a:rPr lang="ar-EG" altLang="en-US" sz="2400" dirty="0" err="1">
                <a:solidFill>
                  <a:srgbClr val="000000"/>
                </a:solidFill>
              </a:rPr>
              <a:t>بالاشواك</a:t>
            </a:r>
            <a:r>
              <a:rPr lang="ar-SA" altLang="en-US" sz="2400" dirty="0">
                <a:solidFill>
                  <a:srgbClr val="000000"/>
                </a:solidFill>
              </a:rPr>
              <a:t> - </a:t>
            </a:r>
            <a:r>
              <a:rPr lang="ar-EG" altLang="en-US" sz="2400" dirty="0">
                <a:solidFill>
                  <a:srgbClr val="000000"/>
                </a:solidFill>
              </a:rPr>
              <a:t>مثال: نجم الب</a:t>
            </a:r>
            <a:r>
              <a:rPr lang="ar-SA" altLang="en-US" sz="2400" dirty="0">
                <a:solidFill>
                  <a:srgbClr val="000000"/>
                </a:solidFill>
              </a:rPr>
              <a:t>حر</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3" name="Picture 5">
            <a:extLst>
              <a:ext uri="{FF2B5EF4-FFF2-40B4-BE49-F238E27FC236}">
                <a16:creationId xmlns="" xmlns:a16="http://schemas.microsoft.com/office/drawing/2014/main" id="{B48223EB-2E61-4DE8-88FF-8EF09F654A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250" y="2924944"/>
            <a:ext cx="1839222" cy="148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 xmlns:a16="http://schemas.microsoft.com/office/drawing/2014/main" id="{508D3EBA-D54A-4156-BA40-24AEDEBF1A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949098"/>
            <a:ext cx="2241142" cy="148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 xmlns:a16="http://schemas.microsoft.com/office/drawing/2014/main" id="{9557BE4B-E03B-4F8A-A47C-D862C955F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503" y="2924944"/>
            <a:ext cx="2236086" cy="1488014"/>
          </a:xfrm>
          <a:prstGeom prst="rect">
            <a:avLst/>
          </a:prstGeom>
        </p:spPr>
      </p:pic>
      <p:pic>
        <p:nvPicPr>
          <p:cNvPr id="6" name="Picture 4">
            <a:extLst>
              <a:ext uri="{FF2B5EF4-FFF2-40B4-BE49-F238E27FC236}">
                <a16:creationId xmlns="" xmlns:a16="http://schemas.microsoft.com/office/drawing/2014/main" id="{839A91DA-3D99-4490-91FA-5A7F4E7B0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11" y="2924944"/>
            <a:ext cx="1853594" cy="1488014"/>
          </a:xfrm>
          <a:prstGeom prst="rect">
            <a:avLst/>
          </a:prstGeom>
        </p:spPr>
      </p:pic>
      <p:pic>
        <p:nvPicPr>
          <p:cNvPr id="7" name="Picture 5">
            <a:extLst>
              <a:ext uri="{FF2B5EF4-FFF2-40B4-BE49-F238E27FC236}">
                <a16:creationId xmlns="" xmlns:a16="http://schemas.microsoft.com/office/drawing/2014/main" id="{6D21180A-F934-4861-861A-17B01CCDA8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1250" y="4797152"/>
            <a:ext cx="1839222" cy="1377641"/>
          </a:xfrm>
          <a:prstGeom prst="rect">
            <a:avLst/>
          </a:prstGeom>
        </p:spPr>
      </p:pic>
      <p:pic>
        <p:nvPicPr>
          <p:cNvPr id="8" name="Picture 6">
            <a:extLst>
              <a:ext uri="{FF2B5EF4-FFF2-40B4-BE49-F238E27FC236}">
                <a16:creationId xmlns="" xmlns:a16="http://schemas.microsoft.com/office/drawing/2014/main" id="{9213F260-0D33-44AF-9C4F-E060A81594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9125" y="4637827"/>
            <a:ext cx="1087435" cy="687534"/>
          </a:xfrm>
          <a:prstGeom prst="rect">
            <a:avLst/>
          </a:prstGeom>
        </p:spPr>
      </p:pic>
      <p:pic>
        <p:nvPicPr>
          <p:cNvPr id="9" name="Picture 4">
            <a:extLst>
              <a:ext uri="{FF2B5EF4-FFF2-40B4-BE49-F238E27FC236}">
                <a16:creationId xmlns="" xmlns:a16="http://schemas.microsoft.com/office/drawing/2014/main" id="{C1B78839-A421-4FDF-B987-27ED6DCD8E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7251" y="5500961"/>
            <a:ext cx="1145890" cy="687534"/>
          </a:xfrm>
          <a:prstGeom prst="rect">
            <a:avLst/>
          </a:prstGeom>
        </p:spPr>
      </p:pic>
      <p:pic>
        <p:nvPicPr>
          <p:cNvPr id="10" name="Picture 5">
            <a:extLst>
              <a:ext uri="{FF2B5EF4-FFF2-40B4-BE49-F238E27FC236}">
                <a16:creationId xmlns="" xmlns:a16="http://schemas.microsoft.com/office/drawing/2014/main" id="{A85A2C16-450F-4C86-B374-B965FF2105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3640" y="4637827"/>
            <a:ext cx="1485485" cy="1311453"/>
          </a:xfrm>
          <a:prstGeom prst="rect">
            <a:avLst/>
          </a:prstGeom>
        </p:spPr>
      </p:pic>
      <p:pic>
        <p:nvPicPr>
          <p:cNvPr id="11" name="Picture 4">
            <a:extLst>
              <a:ext uri="{FF2B5EF4-FFF2-40B4-BE49-F238E27FC236}">
                <a16:creationId xmlns="" xmlns:a16="http://schemas.microsoft.com/office/drawing/2014/main" id="{0D840E78-9DEB-46E9-85AA-28FA358EDF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6503" y="4797152"/>
            <a:ext cx="1983906" cy="1391695"/>
          </a:xfrm>
          <a:prstGeom prst="rect">
            <a:avLst/>
          </a:prstGeom>
        </p:spPr>
      </p:pic>
      <p:pic>
        <p:nvPicPr>
          <p:cNvPr id="12" name="Picture 6">
            <a:extLst>
              <a:ext uri="{FF2B5EF4-FFF2-40B4-BE49-F238E27FC236}">
                <a16:creationId xmlns="" xmlns:a16="http://schemas.microsoft.com/office/drawing/2014/main" id="{E42F210E-EFFF-488F-B6AC-1531762E1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11" y="4797151"/>
            <a:ext cx="1860583" cy="1377642"/>
          </a:xfrm>
          <a:prstGeom prst="rect">
            <a:avLst/>
          </a:prstGeom>
        </p:spPr>
      </p:pic>
    </p:spTree>
    <p:extLst>
      <p:ext uri="{BB962C8B-B14F-4D97-AF65-F5344CB8AC3E}">
        <p14:creationId xmlns:p14="http://schemas.microsoft.com/office/powerpoint/2010/main" val="3211799055"/>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847" y="404664"/>
            <a:ext cx="8070305" cy="5627694"/>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600" spc="-38" dirty="0">
                <a:solidFill>
                  <a:srgbClr val="000000">
                    <a:lumMod val="75000"/>
                    <a:lumOff val="25000"/>
                  </a:srgbClr>
                </a:solidFill>
                <a:latin typeface="Times New Roman" panose="02020603050405020304" pitchFamily="18" charset="0"/>
                <a:cs typeface="Times New Roman" panose="02020603050405020304" pitchFamily="18" charset="0"/>
              </a:rPr>
              <a:t>ثانيا: مجموعة الفقاريات (شعبة الحبليات)</a:t>
            </a:r>
            <a:endParaRPr lang="ar-EG" altLang="en-US" sz="3600" dirty="0">
              <a:solidFill>
                <a:srgbClr val="000000">
                  <a:lumMod val="75000"/>
                  <a:lumOff val="25000"/>
                </a:srgbClr>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200" b="0" dirty="0">
                <a:solidFill>
                  <a:srgbClr val="000000"/>
                </a:solidFill>
                <a:latin typeface="Times New Roman" panose="02020603050405020304" pitchFamily="18" charset="0"/>
                <a:cs typeface="Times New Roman" panose="02020603050405020304" pitchFamily="18" charset="0"/>
              </a:rPr>
              <a:t>تمثل تحت شعبة (شعيبة ) الفقاريات الجزء الأكبر من شعبة الحبليات وتشمل شعيبة الفقاريات ستة طوائف:-</a:t>
            </a:r>
            <a:endParaRPr lang="ar-SA" altLang="en-US" sz="3200" b="0" dirty="0">
              <a:solidFill>
                <a:srgbClr val="000000"/>
              </a:solidFill>
              <a:latin typeface="Times New Roman" panose="02020603050405020304" pitchFamily="18" charset="0"/>
              <a:cs typeface="Times New Roman" panose="02020603050405020304" pitchFamily="18" charset="0"/>
            </a:endParaRPr>
          </a:p>
          <a:p>
            <a:pPr marL="342900" indent="-342900">
              <a:lnSpc>
                <a:spcPct val="90000"/>
              </a:lnSpc>
              <a:spcBef>
                <a:spcPts val="900"/>
              </a:spcBef>
              <a:spcAft>
                <a:spcPts val="150"/>
              </a:spcAft>
              <a:buSzPct val="100000"/>
              <a:buFont typeface="Wingdings" panose="05000000000000000000" pitchFamily="2" charset="2"/>
              <a:buChar char="v"/>
            </a:pPr>
            <a:r>
              <a:rPr lang="ar-SA" altLang="en-US" sz="3200" dirty="0">
                <a:latin typeface="Times New Roman" panose="02020603050405020304" pitchFamily="18" charset="0"/>
                <a:cs typeface="Times New Roman" panose="02020603050405020304" pitchFamily="18" charset="0"/>
              </a:rPr>
              <a:t>الأسماك:</a:t>
            </a:r>
            <a:endParaRPr lang="ar-EG" altLang="en-US" sz="3200" dirty="0">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1- طائفة الأسماك الغضروفية</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2- طائفة الأسماك العظمية</a:t>
            </a:r>
            <a:endParaRPr lang="ar-SA" altLang="en-US" sz="2400" dirty="0">
              <a:solidFill>
                <a:srgbClr val="000000"/>
              </a:solidFill>
              <a:latin typeface="Times New Roman" panose="02020603050405020304" pitchFamily="18" charset="0"/>
              <a:cs typeface="Times New Roman" panose="02020603050405020304" pitchFamily="18" charset="0"/>
            </a:endParaRPr>
          </a:p>
          <a:p>
            <a:pPr marL="342900" indent="-342900">
              <a:lnSpc>
                <a:spcPct val="90000"/>
              </a:lnSpc>
              <a:spcBef>
                <a:spcPts val="900"/>
              </a:spcBef>
              <a:spcAft>
                <a:spcPts val="150"/>
              </a:spcAft>
              <a:buSzPct val="100000"/>
              <a:buFont typeface="Wingdings" panose="05000000000000000000" pitchFamily="2" charset="2"/>
              <a:buChar char="v"/>
            </a:pPr>
            <a:r>
              <a:rPr lang="ar-SA" altLang="en-US" sz="3200" dirty="0">
                <a:solidFill>
                  <a:srgbClr val="000000"/>
                </a:solidFill>
                <a:latin typeface="Times New Roman" panose="02020603050405020304" pitchFamily="18" charset="0"/>
                <a:cs typeface="Times New Roman" panose="02020603050405020304" pitchFamily="18" charset="0"/>
              </a:rPr>
              <a:t>ذوات الأربع:</a:t>
            </a:r>
            <a:endParaRPr lang="ar-EG" altLang="en-US" sz="3200" dirty="0">
              <a:solidFill>
                <a:srgbClr val="000000"/>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3- طائفة البرمائيات</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4- طائفة الزواحف</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5- طائفة الطيور</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latin typeface="Times New Roman" panose="02020603050405020304" pitchFamily="18" charset="0"/>
                <a:cs typeface="Times New Roman" panose="02020603050405020304" pitchFamily="18" charset="0"/>
              </a:rPr>
              <a:t>6- طائفة الثدييات</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431460"/>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8667055" cy="6196055"/>
          </a:xfrm>
          <a:prstGeom prst="rect">
            <a:avLst/>
          </a:prstGeom>
        </p:spPr>
        <p:txBody>
          <a:bodyPr wrap="square">
            <a:spAutoFit/>
          </a:bodyPr>
          <a:lstStyle/>
          <a:p>
            <a:pPr marL="68580" indent="-68580" algn="ctr">
              <a:lnSpc>
                <a:spcPct val="90000"/>
              </a:lnSpc>
              <a:spcBef>
                <a:spcPts val="900"/>
              </a:spcBef>
              <a:buClr>
                <a:srgbClr val="E48312"/>
              </a:buClr>
              <a:buSzPct val="100000"/>
              <a:buFont typeface="Calibri" panose="020F0502020204030204" pitchFamily="34" charset="0"/>
              <a:buChar char=" "/>
              <a:defRPr/>
            </a:pPr>
            <a:r>
              <a:rPr lang="ar-EG" altLang="en-US" sz="3600" spc="-38" dirty="0">
                <a:solidFill>
                  <a:srgbClr val="000000"/>
                </a:solidFill>
              </a:rPr>
              <a:t>تحت شعبة (شعيبة) الفقاريات</a:t>
            </a:r>
            <a:endParaRPr lang="en-US" sz="3600" dirty="0">
              <a:solidFill>
                <a:srgbClr val="000000"/>
              </a:solidFill>
            </a:endParaRPr>
          </a:p>
          <a:p>
            <a:pPr marL="68580" indent="-68580">
              <a:lnSpc>
                <a:spcPct val="90000"/>
              </a:lnSpc>
              <a:spcBef>
                <a:spcPts val="900"/>
              </a:spcBef>
              <a:buClr>
                <a:srgbClr val="E48312"/>
              </a:buClr>
              <a:buSzPct val="100000"/>
              <a:buFont typeface="Calibri" panose="020F0502020204030204" pitchFamily="34" charset="0"/>
              <a:buChar char=" "/>
              <a:defRPr/>
            </a:pPr>
            <a:r>
              <a:rPr lang="ar-EG" sz="2400" dirty="0">
                <a:solidFill>
                  <a:srgbClr val="000000"/>
                </a:solidFill>
              </a:rPr>
              <a:t>تنقسم الي اسماك وذوات الأربع</a:t>
            </a:r>
          </a:p>
          <a:p>
            <a:pPr>
              <a:lnSpc>
                <a:spcPct val="90000"/>
              </a:lnSpc>
              <a:spcBef>
                <a:spcPts val="900"/>
              </a:spcBef>
              <a:buClr>
                <a:srgbClr val="E48312"/>
              </a:buClr>
              <a:buSzPct val="100000"/>
              <a:defRPr/>
            </a:pPr>
            <a:r>
              <a:rPr lang="ar-EG" sz="3000" dirty="0">
                <a:solidFill>
                  <a:srgbClr val="000000"/>
                </a:solidFill>
              </a:rPr>
              <a:t>1- الأسماك</a:t>
            </a:r>
          </a:p>
          <a:p>
            <a:pPr marL="342900" indent="-342900">
              <a:lnSpc>
                <a:spcPct val="90000"/>
              </a:lnSpc>
              <a:spcBef>
                <a:spcPts val="900"/>
              </a:spcBef>
              <a:buSzPct val="100000"/>
              <a:buFont typeface="Arial" panose="020B0604020202020204" pitchFamily="34" charset="0"/>
              <a:buChar char="•"/>
              <a:defRPr/>
            </a:pPr>
            <a:r>
              <a:rPr lang="ar-EG" sz="2400" dirty="0">
                <a:solidFill>
                  <a:srgbClr val="000000"/>
                </a:solidFill>
              </a:rPr>
              <a:t>تتحرك باستخدام الزعانف.</a:t>
            </a:r>
          </a:p>
          <a:p>
            <a:pPr marL="342900" indent="-342900">
              <a:lnSpc>
                <a:spcPct val="90000"/>
              </a:lnSpc>
              <a:spcBef>
                <a:spcPts val="900"/>
              </a:spcBef>
              <a:buSzPct val="100000"/>
              <a:buFont typeface="Arial" panose="020B0604020202020204" pitchFamily="34" charset="0"/>
              <a:buChar char="•"/>
              <a:defRPr/>
            </a:pPr>
            <a:r>
              <a:rPr lang="ar-EG" sz="2400" dirty="0">
                <a:solidFill>
                  <a:srgbClr val="000000"/>
                </a:solidFill>
              </a:rPr>
              <a:t>تتنفس عن طريق الخياشيم.</a:t>
            </a:r>
          </a:p>
          <a:p>
            <a:pPr marL="342900" indent="-342900">
              <a:lnSpc>
                <a:spcPct val="90000"/>
              </a:lnSpc>
              <a:spcBef>
                <a:spcPts val="900"/>
              </a:spcBef>
              <a:buSzPct val="100000"/>
              <a:buFont typeface="Arial" panose="020B0604020202020204" pitchFamily="34" charset="0"/>
              <a:buChar char="•"/>
              <a:defRPr/>
            </a:pPr>
            <a:r>
              <a:rPr lang="ar-EG" sz="2400" dirty="0">
                <a:solidFill>
                  <a:srgbClr val="000000"/>
                </a:solidFill>
              </a:rPr>
              <a:t>اما اسماك غضروفية او عظمية تبعا لنوع الهيكل العظمي.</a:t>
            </a:r>
          </a:p>
          <a:p>
            <a:pPr marL="385763" indent="-385763">
              <a:spcBef>
                <a:spcPts val="900"/>
              </a:spcBef>
              <a:buSzPct val="100000"/>
              <a:buFontTx/>
              <a:buAutoNum type="arabic1Minus"/>
              <a:defRPr/>
            </a:pPr>
            <a:r>
              <a:rPr lang="ar-EG" sz="2700" dirty="0">
                <a:solidFill>
                  <a:srgbClr val="000000"/>
                </a:solidFill>
              </a:rPr>
              <a:t>طائفة الأسماك العظمية: </a:t>
            </a:r>
          </a:p>
          <a:p>
            <a:pPr marL="68580" indent="-68580">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الهيكل بالكامل (عمود فقري وجمجمة) </a:t>
            </a:r>
            <a:r>
              <a:rPr lang="ar-SA" altLang="en-US" sz="2400" dirty="0" smtClean="0">
                <a:solidFill>
                  <a:srgbClr val="000000"/>
                </a:solidFill>
              </a:rPr>
              <a:t>مخلوق </a:t>
            </a:r>
            <a:r>
              <a:rPr lang="ar-EG" altLang="en-US" sz="2400" dirty="0" smtClean="0">
                <a:solidFill>
                  <a:srgbClr val="000000"/>
                </a:solidFill>
              </a:rPr>
              <a:t>من </a:t>
            </a:r>
            <a:r>
              <a:rPr lang="ar-EG" altLang="en-US" sz="2400" dirty="0">
                <a:solidFill>
                  <a:srgbClr val="000000"/>
                </a:solidFill>
              </a:rPr>
              <a:t>العظام </a:t>
            </a:r>
            <a:r>
              <a:rPr lang="ar-SA" altLang="en-US" sz="2400" dirty="0" smtClean="0">
                <a:solidFill>
                  <a:srgbClr val="000000"/>
                </a:solidFill>
              </a:rPr>
              <a:t>أي </a:t>
            </a:r>
            <a:r>
              <a:rPr lang="ar-EG" altLang="en-US" sz="2400" dirty="0" smtClean="0">
                <a:solidFill>
                  <a:srgbClr val="000000"/>
                </a:solidFill>
              </a:rPr>
              <a:t>ذات </a:t>
            </a:r>
            <a:r>
              <a:rPr lang="ar-EG" altLang="en-US" sz="2400" dirty="0">
                <a:solidFill>
                  <a:srgbClr val="000000"/>
                </a:solidFill>
              </a:rPr>
              <a:t>هيكل عظمي</a:t>
            </a:r>
          </a:p>
          <a:p>
            <a:pPr marL="68580" indent="-68580">
              <a:spcBef>
                <a:spcPts val="900"/>
              </a:spcBef>
              <a:spcAft>
                <a:spcPts val="150"/>
              </a:spcAft>
              <a:buClr>
                <a:srgbClr val="E48312"/>
              </a:buClr>
              <a:buSzPct val="100000"/>
              <a:buFont typeface="Calibri" panose="020F0502020204030204" pitchFamily="34" charset="0"/>
              <a:buChar char=" "/>
            </a:pPr>
            <a:r>
              <a:rPr lang="ar-EG" altLang="en-US" sz="2400" dirty="0">
                <a:solidFill>
                  <a:srgbClr val="000000"/>
                </a:solidFill>
              </a:rPr>
              <a:t>مثال: الهامور- الناجل- البلطي ومعظم الأسماك الشائعة في الأسواق.</a:t>
            </a:r>
            <a:endParaRPr lang="en-US" altLang="en-US" sz="2400" dirty="0">
              <a:solidFill>
                <a:srgbClr val="000000"/>
              </a:solidFill>
            </a:endParaRPr>
          </a:p>
          <a:p>
            <a:pPr>
              <a:lnSpc>
                <a:spcPct val="150000"/>
              </a:lnSpc>
            </a:pPr>
            <a:r>
              <a:rPr lang="ar-EG" sz="2700" spc="-38" dirty="0">
                <a:solidFill>
                  <a:srgbClr val="000000"/>
                </a:solidFill>
              </a:rPr>
              <a:t>ب- طائفة الأسماك الغضروفية:</a:t>
            </a:r>
          </a:p>
          <a:p>
            <a:pPr>
              <a:lnSpc>
                <a:spcPct val="150000"/>
              </a:lnSpc>
              <a:buFont typeface="Arial" panose="020B0604020202020204" pitchFamily="34" charset="0"/>
              <a:buChar char="•"/>
            </a:pPr>
            <a:r>
              <a:rPr lang="ar-EG" altLang="en-US" sz="2400" dirty="0">
                <a:solidFill>
                  <a:srgbClr val="000000"/>
                </a:solidFill>
              </a:rPr>
              <a:t>الهيكل بالكامل (عمود فقري وجمجمة) </a:t>
            </a:r>
            <a:r>
              <a:rPr lang="ar-SA" altLang="en-US" sz="2400" dirty="0" smtClean="0">
                <a:solidFill>
                  <a:srgbClr val="000000"/>
                </a:solidFill>
              </a:rPr>
              <a:t>مخلوق </a:t>
            </a:r>
            <a:r>
              <a:rPr lang="ar-EG" altLang="en-US" sz="2400" dirty="0" smtClean="0">
                <a:solidFill>
                  <a:srgbClr val="000000"/>
                </a:solidFill>
              </a:rPr>
              <a:t>من </a:t>
            </a:r>
            <a:r>
              <a:rPr lang="ar-EG" altLang="en-US" sz="2400" dirty="0">
                <a:solidFill>
                  <a:srgbClr val="000000"/>
                </a:solidFill>
              </a:rPr>
              <a:t>الغضاريف </a:t>
            </a:r>
            <a:r>
              <a:rPr lang="ar-SA" altLang="en-US" sz="2400" dirty="0" smtClean="0">
                <a:solidFill>
                  <a:srgbClr val="000000"/>
                </a:solidFill>
              </a:rPr>
              <a:t>أي </a:t>
            </a:r>
            <a:r>
              <a:rPr lang="ar-EG" altLang="en-US" sz="2400" dirty="0" smtClean="0">
                <a:solidFill>
                  <a:srgbClr val="000000"/>
                </a:solidFill>
              </a:rPr>
              <a:t>ذات </a:t>
            </a:r>
            <a:r>
              <a:rPr lang="ar-EG" altLang="en-US" sz="2400" dirty="0">
                <a:solidFill>
                  <a:srgbClr val="000000"/>
                </a:solidFill>
              </a:rPr>
              <a:t>هيكل غضروفي</a:t>
            </a:r>
          </a:p>
          <a:p>
            <a:pPr>
              <a:lnSpc>
                <a:spcPct val="150000"/>
              </a:lnSpc>
              <a:buFont typeface="Arial" panose="020B0604020202020204" pitchFamily="34" charset="0"/>
              <a:buChar char="•"/>
            </a:pPr>
            <a:r>
              <a:rPr lang="ar-EG" altLang="en-US" sz="2400" dirty="0">
                <a:solidFill>
                  <a:srgbClr val="000000"/>
                </a:solidFill>
              </a:rPr>
              <a:t>مثال: أسماك القرش</a:t>
            </a:r>
            <a:endParaRPr lang="ar-EG" sz="2400" dirty="0">
              <a:solidFill>
                <a:srgbClr val="000000">
                  <a:lumMod val="75000"/>
                  <a:lumOff val="25000"/>
                </a:srgbClr>
              </a:solidFill>
            </a:endParaRPr>
          </a:p>
        </p:txBody>
      </p:sp>
      <p:pic>
        <p:nvPicPr>
          <p:cNvPr id="5" name="Picture 7">
            <a:extLst>
              <a:ext uri="{FF2B5EF4-FFF2-40B4-BE49-F238E27FC236}">
                <a16:creationId xmlns="" xmlns:a16="http://schemas.microsoft.com/office/drawing/2014/main" id="{67CEF9D0-2CBF-4C58-9D5D-391A79FC8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96222"/>
            <a:ext cx="2500313" cy="1028700"/>
          </a:xfrm>
          <a:prstGeom prst="rect">
            <a:avLst/>
          </a:prstGeom>
        </p:spPr>
      </p:pic>
      <p:pic>
        <p:nvPicPr>
          <p:cNvPr id="6" name="Picture 7">
            <a:extLst>
              <a:ext uri="{FF2B5EF4-FFF2-40B4-BE49-F238E27FC236}">
                <a16:creationId xmlns="" xmlns:a16="http://schemas.microsoft.com/office/drawing/2014/main" id="{7D0EEC3C-4CB0-4DB7-B65C-DCAE41457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1878806" cy="1371600"/>
          </a:xfrm>
          <a:prstGeom prst="rect">
            <a:avLst/>
          </a:prstGeom>
        </p:spPr>
      </p:pic>
    </p:spTree>
    <p:extLst>
      <p:ext uri="{BB962C8B-B14F-4D97-AF65-F5344CB8AC3E}">
        <p14:creationId xmlns:p14="http://schemas.microsoft.com/office/powerpoint/2010/main" val="1018805458"/>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descr="خشب متوسط"/>
          <p:cNvSpPr>
            <a:spLocks noGrp="1" noChangeArrowheads="1"/>
          </p:cNvSpPr>
          <p:nvPr>
            <p:ph type="title"/>
          </p:nvPr>
        </p:nvSpPr>
        <p:spPr>
          <a:xfrm>
            <a:off x="1619672" y="260648"/>
            <a:ext cx="6323012" cy="864096"/>
          </a:xfrm>
          <a:solidFill>
            <a:schemeClr val="bg1">
              <a:alpha val="49019"/>
            </a:schemeClr>
          </a:solidFill>
          <a:ln w="9525">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anchor="ctr">
            <a:noAutofit/>
          </a:bodyPr>
          <a:lstStyle/>
          <a:p>
            <a:pPr marL="762000" indent="-762000" algn="ctr" eaLnBrk="1" fontAlgn="base" hangingPunct="1">
              <a:spcAft>
                <a:spcPct val="0"/>
              </a:spcAft>
            </a:pPr>
            <a:r>
              <a:rPr lang="ar-SA" sz="4400" b="1" u="sng" dirty="0">
                <a:solidFill>
                  <a:schemeClr val="tx1"/>
                </a:solidFill>
                <a:latin typeface="Times New Roman" pitchFamily="18" charset="0"/>
                <a:ea typeface="+mn-ea"/>
                <a:cs typeface="Times New Roman" pitchFamily="18" charset="0"/>
              </a:rPr>
              <a:t>علم التقسيم</a:t>
            </a:r>
            <a:r>
              <a:rPr lang="ar-SA" sz="4400" b="1" dirty="0">
                <a:solidFill>
                  <a:schemeClr val="tx1"/>
                </a:solidFill>
                <a:latin typeface="Times New Roman" pitchFamily="18" charset="0"/>
                <a:ea typeface="+mn-ea"/>
                <a:cs typeface="Times New Roman" pitchFamily="18" charset="0"/>
              </a:rPr>
              <a:t> </a:t>
            </a:r>
            <a:r>
              <a:rPr lang="en-US" sz="4400" b="1" dirty="0">
                <a:solidFill>
                  <a:schemeClr val="tx1"/>
                </a:solidFill>
                <a:latin typeface="Times New Roman" pitchFamily="18" charset="0"/>
                <a:ea typeface="+mn-ea"/>
                <a:cs typeface="Times New Roman" pitchFamily="18" charset="0"/>
              </a:rPr>
              <a:t>Taxonomy </a:t>
            </a:r>
          </a:p>
        </p:txBody>
      </p:sp>
      <p:sp>
        <p:nvSpPr>
          <p:cNvPr id="5126" name="Rectangle 92"/>
          <p:cNvSpPr>
            <a:spLocks noChangeArrowheads="1"/>
          </p:cNvSpPr>
          <p:nvPr/>
        </p:nvSpPr>
        <p:spPr bwMode="auto">
          <a:xfrm>
            <a:off x="179512" y="1268413"/>
            <a:ext cx="878497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SA" sz="3200" b="0" dirty="0">
                <a:latin typeface="Times New Roman" pitchFamily="18" charset="0"/>
                <a:cs typeface="Times New Roman" pitchFamily="18" charset="0"/>
              </a:rPr>
              <a:t>هو العلم الذي يعنى بتصنيف وترتيب الكائنات الحية من حيوان ونبات وكائنات دقيقة.</a:t>
            </a:r>
          </a:p>
          <a:p>
            <a:pPr algn="just"/>
            <a:r>
              <a:rPr lang="ar-SA" sz="3200" b="0" dirty="0">
                <a:latin typeface="Times New Roman" pitchFamily="18" charset="0"/>
                <a:cs typeface="Times New Roman" pitchFamily="18" charset="0"/>
              </a:rPr>
              <a:t>ويهدف هذا العلم إلى:</a:t>
            </a:r>
          </a:p>
          <a:p>
            <a:pPr algn="just"/>
            <a:r>
              <a:rPr lang="ar-SA" sz="3200" b="0" dirty="0">
                <a:latin typeface="Times New Roman" pitchFamily="18" charset="0"/>
                <a:cs typeface="Times New Roman" pitchFamily="18" charset="0"/>
              </a:rPr>
              <a:t>1- ترتيب وتصنيف الكائنات الحية في مجاميع متشابهة حتى يسهل دراستها.</a:t>
            </a:r>
          </a:p>
          <a:p>
            <a:pPr algn="just"/>
            <a:r>
              <a:rPr lang="ar-SA" sz="3200" b="0" dirty="0">
                <a:latin typeface="Times New Roman" pitchFamily="18" charset="0"/>
                <a:cs typeface="Times New Roman" pitchFamily="18" charset="0"/>
              </a:rPr>
              <a:t>2- يعني بتسميتها حتى يسهل التعرف عليها بين المشتغلين بعلوم الحياة.</a:t>
            </a:r>
          </a:p>
          <a:p>
            <a:pPr algn="just"/>
            <a:r>
              <a:rPr lang="ar-SA" sz="3200" b="0" dirty="0">
                <a:latin typeface="Times New Roman" pitchFamily="18" charset="0"/>
                <a:cs typeface="Times New Roman" pitchFamily="18" charset="0"/>
              </a:rPr>
              <a:t>3- كما يعني هذا العلم بالكشف والإشارة إلى درجة التشابه والاختلاف بين مجاميع الكائنات المختلفة وما يترتب على هذا التشابه والاختلاف من علاقة بين هذه المجاميع.</a:t>
            </a:r>
            <a:endParaRPr lang="en-US" sz="3200" b="0" dirty="0">
              <a:latin typeface="Times New Roman" pitchFamily="18" charset="0"/>
              <a:cs typeface="Times New Roman" pitchFamily="18" charset="0"/>
            </a:endParaRPr>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151" y="943817"/>
            <a:ext cx="8626079" cy="4539704"/>
          </a:xfrm>
          <a:prstGeom prst="rect">
            <a:avLst/>
          </a:prstGeom>
        </p:spPr>
        <p:txBody>
          <a:bodyPr wrap="square">
            <a:spAutoFit/>
          </a:bodyPr>
          <a:lstStyle/>
          <a:p>
            <a:pPr marL="68580" indent="-68580">
              <a:spcBef>
                <a:spcPts val="900"/>
              </a:spcBef>
              <a:spcAft>
                <a:spcPts val="150"/>
              </a:spcAft>
              <a:buClr>
                <a:srgbClr val="E48312"/>
              </a:buClr>
              <a:buSzPct val="100000"/>
              <a:buFont typeface="Calibri" panose="020F0502020204030204" pitchFamily="34" charset="0"/>
              <a:buChar char=" "/>
            </a:pPr>
            <a:r>
              <a:rPr lang="ar-EG" altLang="en-US" sz="3300" spc="-38" dirty="0">
                <a:solidFill>
                  <a:srgbClr val="000000"/>
                </a:solidFill>
                <a:latin typeface="Calibri Light" panose="020F0302020204030204"/>
                <a:cs typeface="Times New Roman" panose="02020603050405020304" pitchFamily="18" charset="0"/>
              </a:rPr>
              <a:t>2- </a:t>
            </a:r>
            <a:r>
              <a:rPr lang="ar-EG" altLang="en-US" sz="3300" spc="-38" dirty="0">
                <a:solidFill>
                  <a:srgbClr val="000000"/>
                </a:solidFill>
                <a:latin typeface="Calibri Light" panose="020F0302020204030204"/>
              </a:rPr>
              <a:t>ذوات الأربع </a:t>
            </a:r>
            <a:r>
              <a:rPr lang="en-US" altLang="en-US" sz="3300" spc="-38" dirty="0">
                <a:solidFill>
                  <a:srgbClr val="000000"/>
                </a:solidFill>
                <a:latin typeface="Calibri Light" panose="020F0302020204030204"/>
              </a:rPr>
              <a:t> </a:t>
            </a:r>
          </a:p>
          <a:p>
            <a:pPr marL="68580" indent="-68580">
              <a:spcBef>
                <a:spcPts val="900"/>
              </a:spcBef>
              <a:spcAft>
                <a:spcPts val="150"/>
              </a:spcAft>
              <a:buClr>
                <a:srgbClr val="E48312"/>
              </a:buClr>
              <a:buSzPct val="100000"/>
              <a:buFont typeface="Calibri" panose="020F0502020204030204" pitchFamily="34" charset="0"/>
              <a:buChar char=" "/>
            </a:pPr>
            <a:r>
              <a:rPr lang="ar-EG" altLang="en-US" sz="3300" spc="-38" dirty="0">
                <a:solidFill>
                  <a:srgbClr val="000000"/>
                </a:solidFill>
                <a:latin typeface="Calibri Light" panose="020F0302020204030204"/>
              </a:rPr>
              <a:t>تشمل أربعة طوائف:</a:t>
            </a:r>
            <a:endParaRPr lang="en-US" altLang="en-US" sz="3300" spc="-38" dirty="0">
              <a:solidFill>
                <a:srgbClr val="000000"/>
              </a:solidFill>
              <a:latin typeface="Calibri Light" panose="020F0302020204030204"/>
            </a:endParaRPr>
          </a:p>
          <a:p>
            <a:pPr marL="342900" indent="-342900">
              <a:lnSpc>
                <a:spcPct val="90000"/>
              </a:lnSpc>
              <a:spcBef>
                <a:spcPts val="900"/>
              </a:spcBef>
              <a:spcAft>
                <a:spcPts val="150"/>
              </a:spcAft>
              <a:buClr>
                <a:srgbClr val="000000"/>
              </a:buClr>
              <a:buSzPct val="100000"/>
              <a:buFont typeface="Wingdings" panose="05000000000000000000" pitchFamily="2" charset="2"/>
              <a:buChar char="§"/>
            </a:pPr>
            <a:r>
              <a:rPr lang="ar-EG" altLang="en-US" sz="3000" dirty="0">
                <a:solidFill>
                  <a:srgbClr val="000000"/>
                </a:solidFill>
              </a:rPr>
              <a:t>طائفة البرمائيات</a:t>
            </a:r>
            <a:endParaRPr lang="en-US" altLang="en-US" sz="3000" dirty="0">
              <a:solidFill>
                <a:srgbClr val="000000"/>
              </a:solidFill>
            </a:endParaRPr>
          </a:p>
          <a:p>
            <a:pPr marL="342900" indent="-342900">
              <a:lnSpc>
                <a:spcPct val="90000"/>
              </a:lnSpc>
              <a:spcBef>
                <a:spcPts val="900"/>
              </a:spcBef>
              <a:spcAft>
                <a:spcPts val="150"/>
              </a:spcAft>
              <a:buClr>
                <a:srgbClr val="000000"/>
              </a:buClr>
              <a:buSzPct val="100000"/>
              <a:buFont typeface="Wingdings" panose="05000000000000000000" pitchFamily="2" charset="2"/>
              <a:buChar char="§"/>
            </a:pPr>
            <a:r>
              <a:rPr lang="ar-EG" altLang="en-US" sz="3000" dirty="0">
                <a:solidFill>
                  <a:srgbClr val="000000"/>
                </a:solidFill>
              </a:rPr>
              <a:t>طائفة الزواحف</a:t>
            </a:r>
            <a:endParaRPr lang="en-US" altLang="en-US" sz="3000" dirty="0">
              <a:solidFill>
                <a:srgbClr val="000000"/>
              </a:solidFill>
            </a:endParaRPr>
          </a:p>
          <a:p>
            <a:pPr marL="342900" indent="-342900">
              <a:lnSpc>
                <a:spcPct val="90000"/>
              </a:lnSpc>
              <a:spcBef>
                <a:spcPts val="900"/>
              </a:spcBef>
              <a:spcAft>
                <a:spcPts val="150"/>
              </a:spcAft>
              <a:buClr>
                <a:srgbClr val="000000"/>
              </a:buClr>
              <a:buSzPct val="100000"/>
              <a:buFont typeface="Wingdings" panose="05000000000000000000" pitchFamily="2" charset="2"/>
              <a:buChar char="§"/>
            </a:pPr>
            <a:r>
              <a:rPr lang="ar-EG" altLang="en-US" sz="3000" dirty="0">
                <a:solidFill>
                  <a:srgbClr val="000000"/>
                </a:solidFill>
              </a:rPr>
              <a:t>طائفة الطيور</a:t>
            </a:r>
            <a:endParaRPr lang="en-US" altLang="en-US" sz="3000" dirty="0">
              <a:solidFill>
                <a:srgbClr val="000000"/>
              </a:solidFill>
            </a:endParaRPr>
          </a:p>
          <a:p>
            <a:pPr marL="342900" indent="-342900">
              <a:lnSpc>
                <a:spcPct val="90000"/>
              </a:lnSpc>
              <a:spcBef>
                <a:spcPts val="900"/>
              </a:spcBef>
              <a:spcAft>
                <a:spcPts val="150"/>
              </a:spcAft>
              <a:buClr>
                <a:srgbClr val="000000"/>
              </a:buClr>
              <a:buSzPct val="100000"/>
              <a:buFont typeface="Wingdings" panose="05000000000000000000" pitchFamily="2" charset="2"/>
              <a:buChar char="§"/>
            </a:pPr>
            <a:r>
              <a:rPr lang="ar-EG" altLang="en-US" sz="3000" dirty="0">
                <a:solidFill>
                  <a:srgbClr val="000000"/>
                </a:solidFill>
              </a:rPr>
              <a:t>طائفة الثدييات</a:t>
            </a:r>
            <a:endParaRPr lang="en-US" altLang="en-US" sz="3000" dirty="0">
              <a:solidFill>
                <a:srgbClr val="000000"/>
              </a:solidFill>
            </a:endParaRPr>
          </a:p>
          <a:p>
            <a:pPr marL="68580" indent="-68580">
              <a:spcBef>
                <a:spcPts val="900"/>
              </a:spcBef>
              <a:spcAft>
                <a:spcPts val="150"/>
              </a:spcAft>
              <a:buClr>
                <a:srgbClr val="E48312"/>
              </a:buClr>
              <a:buSzPct val="100000"/>
              <a:buFont typeface="Calibri" panose="020F0502020204030204" pitchFamily="34" charset="0"/>
              <a:buChar char=" "/>
            </a:pPr>
            <a:r>
              <a:rPr lang="ar-EG" altLang="en-US" sz="3000" dirty="0">
                <a:solidFill>
                  <a:srgbClr val="000000"/>
                </a:solidFill>
                <a:latin typeface="Times New Roman" panose="02020603050405020304" pitchFamily="18" charset="0"/>
              </a:rPr>
              <a:t>تتميز بوجود أربعة اطراف (طرفيين اماميين وطرفين خلفيين) قد تكون ضامرة (غير ظاهرة) في بعض الأنواع.</a:t>
            </a:r>
            <a:endParaRPr lang="en-US" altLang="en-US" sz="3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66235445"/>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733235" cy="5227072"/>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000" spc="-38" dirty="0">
                <a:solidFill>
                  <a:srgbClr val="000000"/>
                </a:solidFill>
                <a:latin typeface="Calibri Light" panose="020F0302020204030204"/>
                <a:cs typeface="Times New Roman" panose="02020603050405020304" pitchFamily="18" charset="0"/>
              </a:rPr>
              <a:t>أ- طائفة البرمائيات</a:t>
            </a:r>
            <a:endParaRPr lang="ar-EG" altLang="en-US" sz="3000" dirty="0">
              <a:solidFill>
                <a:srgbClr val="000000"/>
              </a:solidFill>
            </a:endParaRPr>
          </a:p>
          <a:p>
            <a:pPr marL="68580" indent="-68580" algn="just">
              <a:lnSpc>
                <a:spcPct val="90000"/>
              </a:lnSpc>
              <a:spcBef>
                <a:spcPts val="900"/>
              </a:spcBef>
              <a:spcAft>
                <a:spcPts val="150"/>
              </a:spcAft>
              <a:buClr>
                <a:srgbClr val="E48312"/>
              </a:buClr>
              <a:buSzPct val="100000"/>
              <a:buFont typeface="Calibri" panose="020F0502020204030204" pitchFamily="34" charset="0"/>
              <a:buChar char=" "/>
            </a:pPr>
            <a:r>
              <a:rPr lang="ar-EG" altLang="en-US" sz="3000" b="0" dirty="0">
                <a:solidFill>
                  <a:srgbClr val="000000"/>
                </a:solidFill>
                <a:latin typeface="Times New Roman" panose="02020603050405020304" pitchFamily="18" charset="0"/>
                <a:cs typeface="Times New Roman" panose="02020603050405020304" pitchFamily="18" charset="0"/>
              </a:rPr>
              <a:t>تضع الاناث </a:t>
            </a:r>
            <a:r>
              <a:rPr lang="ar-EG" altLang="en-US" sz="3000" b="0" dirty="0" smtClean="0">
                <a:solidFill>
                  <a:srgbClr val="000000"/>
                </a:solidFill>
                <a:latin typeface="Times New Roman" panose="02020603050405020304" pitchFamily="18" charset="0"/>
                <a:cs typeface="Times New Roman" panose="02020603050405020304" pitchFamily="18" charset="0"/>
              </a:rPr>
              <a:t>البا</a:t>
            </a:r>
            <a:r>
              <a:rPr lang="ar-SA" altLang="en-US" sz="3000" b="0" dirty="0" smtClean="0">
                <a:solidFill>
                  <a:srgbClr val="000000"/>
                </a:solidFill>
                <a:latin typeface="Times New Roman" panose="02020603050405020304" pitchFamily="18" charset="0"/>
                <a:cs typeface="Times New Roman" panose="02020603050405020304" pitchFamily="18" charset="0"/>
              </a:rPr>
              <a:t>ل</a:t>
            </a:r>
            <a:r>
              <a:rPr lang="ar-EG" altLang="en-US" sz="3000" b="0" dirty="0" smtClean="0">
                <a:solidFill>
                  <a:srgbClr val="000000"/>
                </a:solidFill>
                <a:latin typeface="Times New Roman" panose="02020603050405020304" pitchFamily="18" charset="0"/>
                <a:cs typeface="Times New Roman" panose="02020603050405020304" pitchFamily="18" charset="0"/>
              </a:rPr>
              <a:t>غة </a:t>
            </a:r>
            <a:r>
              <a:rPr lang="ar-EG" altLang="en-US" sz="3000" b="0" dirty="0">
                <a:solidFill>
                  <a:srgbClr val="000000"/>
                </a:solidFill>
                <a:latin typeface="Times New Roman" panose="02020603050405020304" pitchFamily="18" charset="0"/>
                <a:cs typeface="Times New Roman" panose="02020603050405020304" pitchFamily="18" charset="0"/>
              </a:rPr>
              <a:t>البيض في الماء الذي يفقس ليخرج منه يرقات صغيرة (أبو ذنيبة) تتنفس عن طريق الخياشيم. بعد فترة يحدث تحور (تغيير) لشكل الجسم ليظهر أطراف (يدين ورجلين) ثم يبدا في التنفس عن طريق الرئتين ويخرج الحيوان من الماء ليعيش الجزء الأكبر من حياته علي اليابسة.</a:t>
            </a:r>
          </a:p>
          <a:p>
            <a:pPr marL="68580" indent="-68580" algn="just">
              <a:lnSpc>
                <a:spcPct val="90000"/>
              </a:lnSpc>
              <a:spcBef>
                <a:spcPts val="900"/>
              </a:spcBef>
              <a:spcAft>
                <a:spcPts val="150"/>
              </a:spcAft>
              <a:buClr>
                <a:srgbClr val="E48312"/>
              </a:buClr>
              <a:buSzPct val="100000"/>
              <a:buFont typeface="Calibri" panose="020F0502020204030204" pitchFamily="34" charset="0"/>
              <a:buChar char=" "/>
            </a:pPr>
            <a:r>
              <a:rPr lang="ar-EG" altLang="en-US" sz="3000" b="0" dirty="0">
                <a:solidFill>
                  <a:srgbClr val="000000"/>
                </a:solidFill>
                <a:latin typeface="Times New Roman" panose="02020603050405020304" pitchFamily="18" charset="0"/>
                <a:cs typeface="Times New Roman" panose="02020603050405020304" pitchFamily="18" charset="0"/>
              </a:rPr>
              <a:t>لذا فهي تعيش المراحل </a:t>
            </a:r>
            <a:r>
              <a:rPr lang="ar-SA" altLang="en-US" sz="3000" b="0" dirty="0" smtClean="0">
                <a:solidFill>
                  <a:srgbClr val="000000"/>
                </a:solidFill>
                <a:latin typeface="Times New Roman" panose="02020603050405020304" pitchFamily="18" charset="0"/>
                <a:cs typeface="Times New Roman" panose="02020603050405020304" pitchFamily="18" charset="0"/>
              </a:rPr>
              <a:t>اليرقية </a:t>
            </a:r>
            <a:r>
              <a:rPr lang="ar-EG" altLang="en-US" sz="3000" b="0" dirty="0" smtClean="0">
                <a:solidFill>
                  <a:srgbClr val="000000"/>
                </a:solidFill>
                <a:latin typeface="Times New Roman" panose="02020603050405020304" pitchFamily="18" charset="0"/>
                <a:cs typeface="Times New Roman" panose="02020603050405020304" pitchFamily="18" charset="0"/>
              </a:rPr>
              <a:t>في </a:t>
            </a:r>
            <a:r>
              <a:rPr lang="ar-EG" altLang="en-US" sz="3000" b="0" dirty="0">
                <a:solidFill>
                  <a:srgbClr val="000000"/>
                </a:solidFill>
                <a:latin typeface="Times New Roman" panose="02020603050405020304" pitchFamily="18" charset="0"/>
                <a:cs typeface="Times New Roman" panose="02020603050405020304" pitchFamily="18" charset="0"/>
              </a:rPr>
              <a:t>الماء وتتنفس بالخياشيم اما في مراحل البلوغ فهي تعيش علي اليابسة وتتنفس بالرئتين.</a:t>
            </a:r>
          </a:p>
          <a:p>
            <a:pPr marL="68580" indent="-68580" algn="just">
              <a:lnSpc>
                <a:spcPct val="90000"/>
              </a:lnSpc>
              <a:spcBef>
                <a:spcPts val="900"/>
              </a:spcBef>
              <a:spcAft>
                <a:spcPts val="150"/>
              </a:spcAft>
              <a:buClr>
                <a:srgbClr val="E48312"/>
              </a:buClr>
              <a:buSzPct val="100000"/>
              <a:buFont typeface="Calibri" panose="020F0502020204030204" pitchFamily="34" charset="0"/>
              <a:buChar char=" "/>
            </a:pPr>
            <a:r>
              <a:rPr lang="ar-EG" altLang="en-US" sz="3000" b="0" dirty="0">
                <a:solidFill>
                  <a:srgbClr val="000000"/>
                </a:solidFill>
                <a:latin typeface="Times New Roman" panose="02020603050405020304" pitchFamily="18" charset="0"/>
                <a:cs typeface="Times New Roman" panose="02020603050405020304" pitchFamily="18" charset="0"/>
              </a:rPr>
              <a:t>الجلد رطب ولزج نتيجة وجود غدد كثيرة تحت سطحه ولا يوجد عليها قشور او حراشف</a:t>
            </a:r>
            <a:r>
              <a:rPr lang="ar-SA" altLang="en-US" sz="3000" b="0" dirty="0">
                <a:solidFill>
                  <a:srgbClr val="000000"/>
                </a:solidFill>
                <a:latin typeface="Times New Roman" panose="02020603050405020304" pitchFamily="18" charset="0"/>
                <a:cs typeface="Times New Roman" panose="02020603050405020304" pitchFamily="18" charset="0"/>
              </a:rPr>
              <a:t> - </a:t>
            </a:r>
            <a:r>
              <a:rPr lang="ar-EG" altLang="en-US" sz="3200" b="0" dirty="0">
                <a:solidFill>
                  <a:srgbClr val="000000"/>
                </a:solidFill>
                <a:latin typeface="Times New Roman" panose="02020603050405020304" pitchFamily="18" charset="0"/>
                <a:cs typeface="Times New Roman" panose="02020603050405020304" pitchFamily="18" charset="0"/>
              </a:rPr>
              <a:t>مثال: الضفدع وغيرها</a:t>
            </a:r>
          </a:p>
          <a:p>
            <a:pPr marL="68580" indent="-68580" algn="just">
              <a:lnSpc>
                <a:spcPct val="90000"/>
              </a:lnSpc>
              <a:spcBef>
                <a:spcPts val="900"/>
              </a:spcBef>
              <a:spcAft>
                <a:spcPts val="150"/>
              </a:spcAft>
              <a:buClr>
                <a:srgbClr val="E48312"/>
              </a:buClr>
              <a:buSzPct val="100000"/>
              <a:buFont typeface="Calibri" panose="020F0502020204030204" pitchFamily="34" charset="0"/>
              <a:buChar char=" "/>
            </a:pPr>
            <a:endParaRPr lang="ar-EG" altLang="en-US" sz="3000" dirty="0">
              <a:solidFill>
                <a:srgbClr val="000000"/>
              </a:solidFill>
            </a:endParaRPr>
          </a:p>
        </p:txBody>
      </p:sp>
      <p:pic>
        <p:nvPicPr>
          <p:cNvPr id="5" name="Picture 4">
            <a:extLst>
              <a:ext uri="{FF2B5EF4-FFF2-40B4-BE49-F238E27FC236}">
                <a16:creationId xmlns="" xmlns:a16="http://schemas.microsoft.com/office/drawing/2014/main" id="{CB0F1599-AC5B-40D1-8503-B6BCA853E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471922"/>
            <a:ext cx="2662197" cy="2159694"/>
          </a:xfrm>
          <a:prstGeom prst="rect">
            <a:avLst/>
          </a:prstGeom>
        </p:spPr>
      </p:pic>
    </p:spTree>
    <p:extLst>
      <p:ext uri="{BB962C8B-B14F-4D97-AF65-F5344CB8AC3E}">
        <p14:creationId xmlns:p14="http://schemas.microsoft.com/office/powerpoint/2010/main" val="1883614270"/>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881380"/>
            <a:ext cx="8733235" cy="3216265"/>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300" spc="-38" dirty="0">
                <a:solidFill>
                  <a:srgbClr val="000000"/>
                </a:solidFill>
                <a:latin typeface="Calibri Light" panose="020F0302020204030204"/>
                <a:cs typeface="Times New Roman" panose="02020603050405020304" pitchFamily="18" charset="0"/>
              </a:rPr>
              <a:t>ب- طائفة الزواحف</a:t>
            </a:r>
            <a:endParaRPr lang="ar-EG" altLang="en-US" sz="3300" dirty="0">
              <a:solidFill>
                <a:srgbClr val="000000"/>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يدل الاسم علي طريقة الحركة وهي الزحف.</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الجلد جاف ولا يوجد أي غدد تحت سطحه وهو مغطي بحراشف (مثل التمساح) او صفائح عظمية (مثل السلحفاة). لها أربعة اطراف وقد تغيب الأطراف كما في الثعابين. الزواحف تتنفس بالرئتين في كل مراحل النمو حتي الأنواع التي تعيش في الماء.</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امثلة: التمساح- السلحفاة- الثعابين- السحالي</a:t>
            </a:r>
            <a:endParaRPr lang="en-US" altLang="en-US" sz="2700" b="0"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07" y="4055326"/>
            <a:ext cx="2164784" cy="14275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022" y="4246432"/>
            <a:ext cx="2777720" cy="11721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7" y="4246433"/>
            <a:ext cx="2322011" cy="1236395"/>
          </a:xfrm>
          <a:prstGeom prst="rect">
            <a:avLst/>
          </a:prstGeom>
        </p:spPr>
      </p:pic>
    </p:spTree>
    <p:extLst>
      <p:ext uri="{BB962C8B-B14F-4D97-AF65-F5344CB8AC3E}">
        <p14:creationId xmlns:p14="http://schemas.microsoft.com/office/powerpoint/2010/main" val="4062853763"/>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8636793" cy="2468368"/>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300" spc="-38" dirty="0">
                <a:solidFill>
                  <a:srgbClr val="000000"/>
                </a:solidFill>
                <a:latin typeface="Times New Roman" panose="02020603050405020304" pitchFamily="18" charset="0"/>
                <a:cs typeface="Times New Roman" panose="02020603050405020304" pitchFamily="18" charset="0"/>
              </a:rPr>
              <a:t>ج- طائفة الطيور</a:t>
            </a:r>
            <a:endParaRPr lang="ar-EG" altLang="en-US" sz="3300" dirty="0">
              <a:solidFill>
                <a:srgbClr val="000000"/>
              </a:solidFill>
              <a:latin typeface="Times New Roman" panose="02020603050405020304" pitchFamily="18" charset="0"/>
              <a:cs typeface="Times New Roman" panose="02020603050405020304" pitchFamily="18" charset="0"/>
            </a:endParaRP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جسمها مغطي </a:t>
            </a:r>
            <a:r>
              <a:rPr lang="ar-EG" altLang="en-US" sz="2700" b="0" dirty="0" smtClean="0">
                <a:solidFill>
                  <a:srgbClr val="000000"/>
                </a:solidFill>
                <a:latin typeface="Times New Roman" panose="02020603050405020304" pitchFamily="18" charset="0"/>
                <a:cs typeface="Times New Roman" panose="02020603050405020304" pitchFamily="18" charset="0"/>
              </a:rPr>
              <a:t>بالري</a:t>
            </a:r>
            <a:r>
              <a:rPr lang="ar-SA" altLang="en-US" sz="2700" b="0" dirty="0" smtClean="0">
                <a:solidFill>
                  <a:srgbClr val="000000"/>
                </a:solidFill>
                <a:latin typeface="Times New Roman" panose="02020603050405020304" pitchFamily="18" charset="0"/>
                <a:cs typeface="Times New Roman" panose="02020603050405020304" pitchFamily="18" charset="0"/>
              </a:rPr>
              <a:t>ش</a:t>
            </a:r>
            <a:r>
              <a:rPr lang="ar-EG" altLang="en-US" sz="2700" b="0" dirty="0" smtClean="0">
                <a:solidFill>
                  <a:srgbClr val="000000"/>
                </a:solidFill>
                <a:latin typeface="Times New Roman" panose="02020603050405020304" pitchFamily="18" charset="0"/>
                <a:cs typeface="Times New Roman" panose="02020603050405020304" pitchFamily="18" charset="0"/>
              </a:rPr>
              <a:t> </a:t>
            </a:r>
            <a:r>
              <a:rPr lang="ar-EG" altLang="en-US" sz="2700" b="0" dirty="0">
                <a:solidFill>
                  <a:srgbClr val="000000"/>
                </a:solidFill>
                <a:latin typeface="Times New Roman" panose="02020603050405020304" pitchFamily="18" charset="0"/>
                <a:cs typeface="Times New Roman" panose="02020603050405020304" pitchFamily="18" charset="0"/>
              </a:rPr>
              <a:t>والارجل مغطاه بالحراشف.</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الطرف الامامي علي شكل جناح بينما الطرف الخلفي </a:t>
            </a:r>
            <a:r>
              <a:rPr lang="ar-SA" altLang="en-US" sz="2700" b="0" dirty="0" smtClean="0">
                <a:solidFill>
                  <a:srgbClr val="000000"/>
                </a:solidFill>
                <a:latin typeface="Times New Roman" panose="02020603050405020304" pitchFamily="18" charset="0"/>
                <a:cs typeface="Times New Roman" panose="02020603050405020304" pitchFamily="18" charset="0"/>
              </a:rPr>
              <a:t>الأرجل </a:t>
            </a:r>
            <a:r>
              <a:rPr lang="ar-EG" altLang="en-US" sz="2700" b="0" dirty="0" smtClean="0">
                <a:solidFill>
                  <a:srgbClr val="000000"/>
                </a:solidFill>
                <a:latin typeface="Times New Roman" panose="02020603050405020304" pitchFamily="18" charset="0"/>
                <a:cs typeface="Times New Roman" panose="02020603050405020304" pitchFamily="18" charset="0"/>
              </a:rPr>
              <a:t>والمنقار </a:t>
            </a:r>
            <a:r>
              <a:rPr lang="ar-EG" altLang="en-US" sz="2700" b="0" dirty="0">
                <a:solidFill>
                  <a:srgbClr val="000000"/>
                </a:solidFill>
                <a:latin typeface="Times New Roman" panose="02020603050405020304" pitchFamily="18" charset="0"/>
                <a:cs typeface="Times New Roman" panose="02020603050405020304" pitchFamily="18" charset="0"/>
              </a:rPr>
              <a:t>مختلف في الوظيفة والشكل من نوع لاخر.</a:t>
            </a:r>
          </a:p>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2700" b="0" dirty="0">
                <a:solidFill>
                  <a:srgbClr val="000000"/>
                </a:solidFill>
                <a:latin typeface="Times New Roman" panose="02020603050405020304" pitchFamily="18" charset="0"/>
                <a:cs typeface="Times New Roman" panose="02020603050405020304" pitchFamily="18" charset="0"/>
              </a:rPr>
              <a:t>معظمها قادر علي الطيران ما عدا </a:t>
            </a:r>
            <a:r>
              <a:rPr lang="ar-SA" altLang="en-US" sz="2700" b="0" smtClean="0">
                <a:solidFill>
                  <a:srgbClr val="000000"/>
                </a:solidFill>
                <a:latin typeface="Times New Roman" panose="02020603050405020304" pitchFamily="18" charset="0"/>
                <a:cs typeface="Times New Roman" panose="02020603050405020304" pitchFamily="18" charset="0"/>
              </a:rPr>
              <a:t>بعض الأنواع مثل </a:t>
            </a:r>
            <a:r>
              <a:rPr lang="ar-EG" altLang="en-US" sz="2700" b="0" smtClean="0">
                <a:solidFill>
                  <a:srgbClr val="000000"/>
                </a:solidFill>
                <a:latin typeface="Times New Roman" panose="02020603050405020304" pitchFamily="18" charset="0"/>
                <a:cs typeface="Times New Roman" panose="02020603050405020304" pitchFamily="18" charset="0"/>
              </a:rPr>
              <a:t>النعام </a:t>
            </a:r>
            <a:r>
              <a:rPr lang="ar-EG" altLang="en-US" sz="2700" b="0" dirty="0">
                <a:solidFill>
                  <a:srgbClr val="000000"/>
                </a:solidFill>
                <a:latin typeface="Times New Roman" panose="02020603050405020304" pitchFamily="18" charset="0"/>
                <a:cs typeface="Times New Roman" panose="02020603050405020304" pitchFamily="18" charset="0"/>
              </a:rPr>
              <a:t>وطائر البطريق.</a:t>
            </a:r>
          </a:p>
        </p:txBody>
      </p:sp>
      <p:pic>
        <p:nvPicPr>
          <p:cNvPr id="6" name="Picture 8">
            <a:extLst>
              <a:ext uri="{FF2B5EF4-FFF2-40B4-BE49-F238E27FC236}">
                <a16:creationId xmlns="" xmlns:a16="http://schemas.microsoft.com/office/drawing/2014/main" id="{7B44511A-8A3A-4F5B-A303-5C251F4FE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7133" y="2924944"/>
            <a:ext cx="4369734" cy="342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15408"/>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8" y="404664"/>
            <a:ext cx="9200083" cy="3268074"/>
          </a:xfrm>
          <a:prstGeom prst="rect">
            <a:avLst/>
          </a:prstGeom>
        </p:spPr>
        <p:txBody>
          <a:bodyPr wrap="square">
            <a:spAutoFit/>
          </a:bodyPr>
          <a:lstStyle/>
          <a:p>
            <a:pPr marL="68580" indent="-68580">
              <a:lnSpc>
                <a:spcPct val="90000"/>
              </a:lnSpc>
              <a:spcBef>
                <a:spcPts val="900"/>
              </a:spcBef>
              <a:spcAft>
                <a:spcPts val="150"/>
              </a:spcAft>
              <a:buClr>
                <a:srgbClr val="E48312"/>
              </a:buClr>
              <a:buSzPct val="100000"/>
              <a:buFont typeface="Calibri" panose="020F0502020204030204" pitchFamily="34" charset="0"/>
              <a:buChar char=" "/>
            </a:pPr>
            <a:r>
              <a:rPr lang="ar-EG" altLang="en-US" sz="3300" spc="-38" dirty="0">
                <a:solidFill>
                  <a:srgbClr val="000000">
                    <a:lumMod val="75000"/>
                    <a:lumOff val="25000"/>
                  </a:srgbClr>
                </a:solidFill>
                <a:latin typeface="Calibri Light" panose="020F0302020204030204"/>
              </a:rPr>
              <a:t>د- طائفة الثدييات</a:t>
            </a:r>
            <a:endParaRPr lang="en-US" altLang="en-US" sz="3300" dirty="0">
              <a:solidFill>
                <a:srgbClr val="000000">
                  <a:lumMod val="75000"/>
                  <a:lumOff val="25000"/>
                </a:srgbClr>
              </a:solidFill>
            </a:endParaRPr>
          </a:p>
          <a:p>
            <a:pPr marL="68580" indent="-68580">
              <a:spcBef>
                <a:spcPts val="900"/>
              </a:spcBef>
              <a:spcAft>
                <a:spcPts val="150"/>
              </a:spcAft>
              <a:buClr>
                <a:srgbClr val="E48312"/>
              </a:buClr>
              <a:buSzPct val="100000"/>
              <a:buFont typeface="Calibri" panose="020F0502020204030204" pitchFamily="34" charset="0"/>
              <a:buChar char=" "/>
            </a:pPr>
            <a:r>
              <a:rPr lang="ar-SA"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EG"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سميت بذلك نظرا لوجود الغدد الثديية عند الاناث لإرضاع الصغار.</a:t>
            </a:r>
          </a:p>
          <a:p>
            <a:pPr marL="68580" indent="-68580">
              <a:spcBef>
                <a:spcPts val="900"/>
              </a:spcBef>
              <a:spcAft>
                <a:spcPts val="150"/>
              </a:spcAft>
              <a:buClr>
                <a:srgbClr val="E48312"/>
              </a:buClr>
              <a:buSzPct val="100000"/>
              <a:buFont typeface="Calibri" panose="020F0502020204030204" pitchFamily="34" charset="0"/>
              <a:buChar char=" "/>
            </a:pPr>
            <a:r>
              <a:rPr lang="ar-SA"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EG"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الجسم مغطي بالشعر وهي صفة تميزها عن باقي الفقاريات.</a:t>
            </a:r>
          </a:p>
          <a:p>
            <a:pPr marL="68580" indent="-68580">
              <a:spcBef>
                <a:spcPts val="900"/>
              </a:spcBef>
              <a:spcAft>
                <a:spcPts val="150"/>
              </a:spcAft>
              <a:buClr>
                <a:srgbClr val="E48312"/>
              </a:buClr>
              <a:buSzPct val="100000"/>
              <a:buFont typeface="Calibri" panose="020F0502020204030204" pitchFamily="34" charset="0"/>
              <a:buChar char=" "/>
            </a:pPr>
            <a:r>
              <a:rPr lang="ar-SA"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EG"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يحتوي الجلد علي غدد (عرقية- دهنية).</a:t>
            </a:r>
          </a:p>
          <a:p>
            <a:pPr marL="68580" indent="-68580">
              <a:spcBef>
                <a:spcPts val="900"/>
              </a:spcBef>
              <a:spcAft>
                <a:spcPts val="150"/>
              </a:spcAft>
              <a:buClr>
                <a:srgbClr val="E48312"/>
              </a:buClr>
              <a:buSzPct val="100000"/>
              <a:buFont typeface="Calibri" panose="020F0502020204030204" pitchFamily="34" charset="0"/>
              <a:buChar char=" "/>
            </a:pPr>
            <a:r>
              <a:rPr lang="ar-SA"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 </a:t>
            </a:r>
            <a:r>
              <a:rPr lang="ar-EG"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في الثدييات البحرية (الدرفيل والحوت</a:t>
            </a:r>
            <a:r>
              <a:rPr lang="en-US"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a:t>
            </a:r>
            <a:r>
              <a:rPr lang="ar-EG" altLang="en-US" sz="2800" b="0" dirty="0">
                <a:solidFill>
                  <a:srgbClr val="000000">
                    <a:lumMod val="75000"/>
                    <a:lumOff val="25000"/>
                  </a:srgbClr>
                </a:solidFill>
                <a:latin typeface="Times New Roman" panose="02020603050405020304" pitchFamily="18" charset="0"/>
                <a:cs typeface="Times New Roman" panose="02020603050405020304" pitchFamily="18" charset="0"/>
              </a:rPr>
              <a:t> يتحور الطرف الامامي علي شكل زعنفة ولا يظهر الطرف الخلفي رغم وجوده بشكل ضامر تحت الجلد.</a:t>
            </a:r>
            <a:endParaRPr lang="en-US" altLang="en-US" sz="2800" b="0"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5" name="Picture 5">
            <a:extLst>
              <a:ext uri="{FF2B5EF4-FFF2-40B4-BE49-F238E27FC236}">
                <a16:creationId xmlns="" xmlns:a16="http://schemas.microsoft.com/office/drawing/2014/main" id="{983C2D2B-4049-46E3-A411-9D1C35A15F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026" y="3861048"/>
            <a:ext cx="3975947" cy="289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49898"/>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 xmlns:a16="http://schemas.microsoft.com/office/drawing/2014/main" id="{6E681FBD-8964-4E94-AAC7-B09B3ACCB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5" y="1052736"/>
            <a:ext cx="9010424" cy="4043139"/>
          </a:xfrm>
          <a:prstGeom prst="rect">
            <a:avLst/>
          </a:prstGeom>
        </p:spPr>
      </p:pic>
    </p:spTree>
    <p:extLst>
      <p:ext uri="{BB962C8B-B14F-4D97-AF65-F5344CB8AC3E}">
        <p14:creationId xmlns:p14="http://schemas.microsoft.com/office/powerpoint/2010/main" val="688324722"/>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descr="خشب متوسط"/>
          <p:cNvSpPr>
            <a:spLocks noGrp="1" noChangeArrowheads="1"/>
          </p:cNvSpPr>
          <p:nvPr>
            <p:ph type="title"/>
          </p:nvPr>
        </p:nvSpPr>
        <p:spPr>
          <a:xfrm>
            <a:off x="1331640" y="44624"/>
            <a:ext cx="6323012" cy="777875"/>
          </a:xfrm>
          <a:solidFill>
            <a:schemeClr val="bg1">
              <a:alpha val="49019"/>
            </a:schemeClr>
          </a:solidFill>
          <a:ln w="9525">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vert="horz" lIns="0" rIns="0" bIns="0" anchor="ctr">
            <a:normAutofit/>
          </a:bodyPr>
          <a:lstStyle/>
          <a:p>
            <a:pPr marL="762000" indent="-762000" algn="ctr" fontAlgn="base">
              <a:spcAft>
                <a:spcPct val="0"/>
              </a:spcAft>
            </a:pPr>
            <a:r>
              <a:rPr lang="ar-SA" sz="4000" b="1" u="sng" dirty="0">
                <a:solidFill>
                  <a:schemeClr val="tx1"/>
                </a:solidFill>
                <a:latin typeface="Times New Roman" pitchFamily="18" charset="0"/>
                <a:ea typeface="+mn-ea"/>
                <a:cs typeface="Times New Roman" pitchFamily="18" charset="0"/>
              </a:rPr>
              <a:t>التصنيف </a:t>
            </a:r>
            <a:r>
              <a:rPr lang="en-US" sz="4000" b="1" u="sng" dirty="0">
                <a:solidFill>
                  <a:schemeClr val="tx1"/>
                </a:solidFill>
                <a:latin typeface="Times New Roman" pitchFamily="18" charset="0"/>
                <a:ea typeface="+mn-ea"/>
                <a:cs typeface="Times New Roman" pitchFamily="18" charset="0"/>
              </a:rPr>
              <a:t>Classification</a:t>
            </a:r>
          </a:p>
        </p:txBody>
      </p:sp>
      <p:sp>
        <p:nvSpPr>
          <p:cNvPr id="6150" name="Rectangle 11"/>
          <p:cNvSpPr>
            <a:spLocks noChangeArrowheads="1"/>
          </p:cNvSpPr>
          <p:nvPr/>
        </p:nvSpPr>
        <p:spPr bwMode="auto">
          <a:xfrm>
            <a:off x="109413" y="1268760"/>
            <a:ext cx="88550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SA" sz="3200" b="0" u="sng" dirty="0">
                <a:latin typeface="Times New Roman" pitchFamily="18" charset="0"/>
                <a:cs typeface="Times New Roman" pitchFamily="18" charset="0"/>
              </a:rPr>
              <a:t>المجموعات التصنيفية</a:t>
            </a:r>
            <a:r>
              <a:rPr lang="ar-SA" sz="3200" b="0" dirty="0">
                <a:latin typeface="Times New Roman" pitchFamily="18" charset="0"/>
                <a:cs typeface="Times New Roman" pitchFamily="18" charset="0"/>
              </a:rPr>
              <a:t> </a:t>
            </a:r>
            <a:r>
              <a:rPr lang="en-US" sz="3200" b="0" dirty="0">
                <a:latin typeface="Times New Roman" pitchFamily="18" charset="0"/>
                <a:cs typeface="Times New Roman" pitchFamily="18" charset="0"/>
              </a:rPr>
              <a:t>Categories of classification</a:t>
            </a:r>
            <a:endParaRPr lang="ar-SA" sz="3200" b="0" dirty="0">
              <a:latin typeface="Times New Roman" pitchFamily="18" charset="0"/>
              <a:cs typeface="Times New Roman" pitchFamily="18" charset="0"/>
            </a:endParaRPr>
          </a:p>
          <a:p>
            <a:pPr algn="just"/>
            <a:r>
              <a:rPr lang="ar-SA" sz="3200" b="0" dirty="0">
                <a:latin typeface="Times New Roman" pitchFamily="18" charset="0"/>
                <a:cs typeface="Times New Roman" pitchFamily="18" charset="0"/>
              </a:rPr>
              <a:t>ا- </a:t>
            </a:r>
            <a:r>
              <a:rPr lang="ar-SA" sz="3200" u="sng" dirty="0">
                <a:latin typeface="Times New Roman" pitchFamily="18" charset="0"/>
                <a:cs typeface="Times New Roman" pitchFamily="18" charset="0"/>
              </a:rPr>
              <a:t>النوع </a:t>
            </a:r>
            <a:r>
              <a:rPr lang="en-US" sz="3200" u="sng" dirty="0">
                <a:latin typeface="Times New Roman" pitchFamily="18" charset="0"/>
                <a:cs typeface="Times New Roman" pitchFamily="18" charset="0"/>
              </a:rPr>
              <a:t>(Species)</a:t>
            </a:r>
            <a:r>
              <a:rPr lang="ar-SA" sz="3200" b="0" dirty="0">
                <a:latin typeface="Times New Roman" pitchFamily="18" charset="0"/>
                <a:cs typeface="Times New Roman" pitchFamily="18" charset="0"/>
              </a:rPr>
              <a:t>: مجموعة من الكائنات المتشابهة في جميع صفاتها تت</a:t>
            </a:r>
            <a:r>
              <a:rPr lang="ar-EG" sz="3200" b="0" dirty="0">
                <a:latin typeface="Times New Roman" pitchFamily="18" charset="0"/>
                <a:cs typeface="Times New Roman" pitchFamily="18" charset="0"/>
              </a:rPr>
              <a:t>كاثر</a:t>
            </a:r>
            <a:r>
              <a:rPr lang="ar-SA" sz="3200" b="0" dirty="0">
                <a:latin typeface="Times New Roman" pitchFamily="18" charset="0"/>
                <a:cs typeface="Times New Roman" pitchFamily="18" charset="0"/>
              </a:rPr>
              <a:t> فيما بينها</a:t>
            </a:r>
            <a:r>
              <a:rPr lang="ar-EG" sz="3200" b="0" dirty="0">
                <a:latin typeface="Times New Roman" pitchFamily="18" charset="0"/>
                <a:cs typeface="Times New Roman" pitchFamily="18" charset="0"/>
              </a:rPr>
              <a:t> وتنتج افراد </a:t>
            </a:r>
            <a:r>
              <a:rPr lang="ar-SA" sz="3200" b="0" dirty="0">
                <a:latin typeface="Times New Roman" pitchFamily="18" charset="0"/>
                <a:cs typeface="Times New Roman" pitchFamily="18" charset="0"/>
              </a:rPr>
              <a:t>خ</a:t>
            </a:r>
            <a:r>
              <a:rPr lang="ar-EG" sz="3200" b="0" dirty="0">
                <a:latin typeface="Times New Roman" pitchFamily="18" charset="0"/>
                <a:cs typeface="Times New Roman" pitchFamily="18" charset="0"/>
              </a:rPr>
              <a:t>صيبة قادرة علي انجاب غيرها.</a:t>
            </a:r>
            <a:endParaRPr lang="ar-SA" sz="3200" b="0" dirty="0">
              <a:latin typeface="Times New Roman" pitchFamily="18" charset="0"/>
              <a:cs typeface="Times New Roman" pitchFamily="18" charset="0"/>
            </a:endParaRPr>
          </a:p>
          <a:p>
            <a:pPr algn="just"/>
            <a:r>
              <a:rPr lang="ar-SA" sz="3200" b="0" dirty="0">
                <a:latin typeface="Times New Roman" pitchFamily="18" charset="0"/>
                <a:cs typeface="Times New Roman" pitchFamily="18" charset="0"/>
              </a:rPr>
              <a:t>2- </a:t>
            </a:r>
            <a:r>
              <a:rPr lang="ar-SA" sz="3200" u="sng" dirty="0">
                <a:latin typeface="Times New Roman" pitchFamily="18" charset="0"/>
                <a:cs typeface="Times New Roman" pitchFamily="18" charset="0"/>
              </a:rPr>
              <a:t>الجنس </a:t>
            </a:r>
            <a:r>
              <a:rPr lang="en-US" sz="3200" u="sng" dirty="0">
                <a:latin typeface="Times New Roman" pitchFamily="18" charset="0"/>
                <a:cs typeface="Times New Roman" pitchFamily="18" charset="0"/>
              </a:rPr>
              <a:t>(Genus)</a:t>
            </a:r>
            <a:r>
              <a:rPr lang="ar-SA" sz="3200" b="0" dirty="0">
                <a:latin typeface="Times New Roman" pitchFamily="18" charset="0"/>
                <a:cs typeface="Times New Roman" pitchFamily="18" charset="0"/>
              </a:rPr>
              <a:t>: وتضم كل الأنواع المتشابهة في جنس واحد.</a:t>
            </a:r>
          </a:p>
          <a:p>
            <a:pPr algn="just"/>
            <a:r>
              <a:rPr lang="ar-SA" sz="3200" b="0" dirty="0">
                <a:latin typeface="Times New Roman" pitchFamily="18" charset="0"/>
                <a:cs typeface="Times New Roman" pitchFamily="18" charset="0"/>
              </a:rPr>
              <a:t>3- </a:t>
            </a:r>
            <a:r>
              <a:rPr lang="ar-SA" sz="3200" u="sng" dirty="0">
                <a:latin typeface="Times New Roman" pitchFamily="18" charset="0"/>
                <a:cs typeface="Times New Roman" pitchFamily="18" charset="0"/>
              </a:rPr>
              <a:t>العائلة </a:t>
            </a:r>
            <a:r>
              <a:rPr lang="en-US" sz="3200" u="sng" dirty="0">
                <a:latin typeface="Times New Roman" pitchFamily="18" charset="0"/>
                <a:cs typeface="Times New Roman" pitchFamily="18" charset="0"/>
              </a:rPr>
              <a:t>(Family)</a:t>
            </a:r>
            <a:r>
              <a:rPr lang="ar-SA" sz="3200" b="0" dirty="0">
                <a:latin typeface="Times New Roman" pitchFamily="18" charset="0"/>
                <a:cs typeface="Times New Roman" pitchFamily="18" charset="0"/>
              </a:rPr>
              <a:t>: تضم كل الأجناس المتشابهة في عائلة واحدة.</a:t>
            </a:r>
          </a:p>
          <a:p>
            <a:pPr algn="just"/>
            <a:r>
              <a:rPr lang="ar-SA" sz="3200" b="0" dirty="0">
                <a:latin typeface="Times New Roman" pitchFamily="18" charset="0"/>
                <a:cs typeface="Times New Roman" pitchFamily="18" charset="0"/>
              </a:rPr>
              <a:t>4- </a:t>
            </a:r>
            <a:r>
              <a:rPr lang="ar-SA" sz="3200" u="sng" dirty="0">
                <a:latin typeface="Times New Roman" pitchFamily="18" charset="0"/>
                <a:cs typeface="Times New Roman" pitchFamily="18" charset="0"/>
              </a:rPr>
              <a:t>الرتبة </a:t>
            </a:r>
            <a:r>
              <a:rPr lang="en-US" sz="3200" u="sng" dirty="0">
                <a:latin typeface="Times New Roman" pitchFamily="18" charset="0"/>
                <a:cs typeface="Times New Roman" pitchFamily="18" charset="0"/>
              </a:rPr>
              <a:t>(Order)</a:t>
            </a:r>
            <a:r>
              <a:rPr lang="ar-SA" sz="3200" b="0" dirty="0">
                <a:latin typeface="Times New Roman" pitchFamily="18" charset="0"/>
                <a:cs typeface="Times New Roman" pitchFamily="18" charset="0"/>
              </a:rPr>
              <a:t>: تضم كل </a:t>
            </a:r>
            <a:r>
              <a:rPr lang="ar-SA" sz="3200" b="0" dirty="0" err="1">
                <a:latin typeface="Times New Roman" pitchFamily="18" charset="0"/>
                <a:cs typeface="Times New Roman" pitchFamily="18" charset="0"/>
              </a:rPr>
              <a:t>العوائل</a:t>
            </a:r>
            <a:r>
              <a:rPr lang="ar-SA" sz="3200" b="0" dirty="0">
                <a:latin typeface="Times New Roman" pitchFamily="18" charset="0"/>
                <a:cs typeface="Times New Roman" pitchFamily="18" charset="0"/>
              </a:rPr>
              <a:t> المتشابهة في رتبة واحدة.</a:t>
            </a:r>
          </a:p>
          <a:p>
            <a:pPr algn="just"/>
            <a:r>
              <a:rPr lang="ar-SA" sz="3200" b="0" dirty="0">
                <a:latin typeface="Times New Roman" pitchFamily="18" charset="0"/>
                <a:cs typeface="Times New Roman" pitchFamily="18" charset="0"/>
              </a:rPr>
              <a:t>5- </a:t>
            </a:r>
            <a:r>
              <a:rPr lang="ar-SA" sz="3200" u="sng" dirty="0">
                <a:latin typeface="Times New Roman" pitchFamily="18" charset="0"/>
                <a:cs typeface="Times New Roman" pitchFamily="18" charset="0"/>
              </a:rPr>
              <a:t>الطائفة </a:t>
            </a:r>
            <a:r>
              <a:rPr lang="en-US" sz="3200" u="sng" dirty="0">
                <a:latin typeface="Times New Roman" pitchFamily="18" charset="0"/>
                <a:cs typeface="Times New Roman" pitchFamily="18" charset="0"/>
              </a:rPr>
              <a:t>(Class)</a:t>
            </a:r>
            <a:r>
              <a:rPr lang="ar-SA" sz="3200" b="0" dirty="0">
                <a:latin typeface="Times New Roman" pitchFamily="18" charset="0"/>
                <a:cs typeface="Times New Roman" pitchFamily="18" charset="0"/>
              </a:rPr>
              <a:t>: تضم كل الرتب المتشابهة في طائفة واحدة.</a:t>
            </a:r>
          </a:p>
          <a:p>
            <a:pPr algn="just"/>
            <a:r>
              <a:rPr lang="ar-SA" sz="3200" b="0" dirty="0">
                <a:latin typeface="Times New Roman" pitchFamily="18" charset="0"/>
                <a:cs typeface="Times New Roman" pitchFamily="18" charset="0"/>
              </a:rPr>
              <a:t>6- </a:t>
            </a:r>
            <a:r>
              <a:rPr lang="ar-SA" sz="3200" u="sng" dirty="0">
                <a:latin typeface="Times New Roman" pitchFamily="18" charset="0"/>
                <a:cs typeface="Times New Roman" pitchFamily="18" charset="0"/>
              </a:rPr>
              <a:t>الشعبة</a:t>
            </a:r>
            <a:r>
              <a:rPr lang="en-US" sz="3200" u="sng" dirty="0">
                <a:latin typeface="Times New Roman" pitchFamily="18" charset="0"/>
                <a:cs typeface="Times New Roman" pitchFamily="18" charset="0"/>
              </a:rPr>
              <a:t> </a:t>
            </a:r>
            <a:r>
              <a:rPr lang="ar-SA" sz="3200" u="sng" dirty="0">
                <a:latin typeface="Times New Roman" pitchFamily="18" charset="0"/>
                <a:cs typeface="Times New Roman" pitchFamily="18" charset="0"/>
              </a:rPr>
              <a:t>(</a:t>
            </a:r>
            <a:r>
              <a:rPr lang="en-US" sz="3200" u="sng" dirty="0">
                <a:latin typeface="Times New Roman" pitchFamily="18" charset="0"/>
                <a:cs typeface="Times New Roman" pitchFamily="18" charset="0"/>
              </a:rPr>
              <a:t>Phylum</a:t>
            </a:r>
            <a:r>
              <a:rPr lang="ar-SA" sz="3200" u="sng" dirty="0">
                <a:latin typeface="Times New Roman" pitchFamily="18" charset="0"/>
                <a:cs typeface="Times New Roman" pitchFamily="18" charset="0"/>
              </a:rPr>
              <a:t>):</a:t>
            </a:r>
            <a:r>
              <a:rPr lang="ar-SA" sz="3200" b="0" dirty="0">
                <a:latin typeface="Times New Roman" pitchFamily="18" charset="0"/>
                <a:cs typeface="Times New Roman" pitchFamily="18" charset="0"/>
              </a:rPr>
              <a:t> تضم كل الطوائف المتشابهة في شعبة واحدة.</a:t>
            </a:r>
            <a:r>
              <a:rPr lang="en-US" sz="3200" b="0" dirty="0">
                <a:latin typeface="Times New Roman" pitchFamily="18" charset="0"/>
                <a:cs typeface="Times New Roman" pitchFamily="18" charset="0"/>
              </a:rPr>
              <a:t> </a:t>
            </a: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21566_11261659242"/>
          <p:cNvPicPr>
            <a:picLocks noGrp="1" noChangeAspect="1" noChangeArrowheads="1"/>
          </p:cNvPicPr>
          <p:nvPr>
            <p:ph sz="half" idx="1"/>
          </p:nvPr>
        </p:nvPicPr>
        <p:blipFill>
          <a:blip r:embed="rId2" cstate="print">
            <a:lum bright="-20000" contrast="20000"/>
            <a:grayscl/>
          </a:blip>
          <a:srcRect/>
          <a:stretch>
            <a:fillRect/>
          </a:stretch>
        </p:blipFill>
        <p:spPr bwMode="auto">
          <a:xfrm>
            <a:off x="74286" y="476672"/>
            <a:ext cx="8933090" cy="5976664"/>
          </a:xfrm>
          <a:prstGeom prst="rect">
            <a:avLst/>
          </a:prstGeom>
          <a:noFill/>
          <a:ln w="9525">
            <a:noFill/>
            <a:miter lim="800000"/>
            <a:headEnd/>
            <a:tailEnd/>
          </a:ln>
        </p:spPr>
      </p:pic>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descr="خشب متوسط"/>
          <p:cNvSpPr>
            <a:spLocks noGrp="1" noChangeArrowheads="1"/>
          </p:cNvSpPr>
          <p:nvPr>
            <p:ph type="title"/>
          </p:nvPr>
        </p:nvSpPr>
        <p:spPr>
          <a:xfrm>
            <a:off x="251520" y="188640"/>
            <a:ext cx="8712968" cy="1224136"/>
          </a:xfrm>
          <a:solidFill>
            <a:schemeClr val="bg1">
              <a:alpha val="49019"/>
            </a:schemeClr>
          </a:solidFill>
          <a:ln w="9525">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vert="horz" lIns="0" rIns="0" bIns="0" anchor="ctr">
            <a:noAutofit/>
          </a:bodyPr>
          <a:lstStyle/>
          <a:p>
            <a:pPr marL="762000" indent="-762000" algn="ctr" fontAlgn="base">
              <a:spcAft>
                <a:spcPct val="0"/>
              </a:spcAft>
            </a:pPr>
            <a:r>
              <a:rPr lang="ar-SA" sz="3600" b="1" u="sng" dirty="0">
                <a:solidFill>
                  <a:schemeClr val="tx1"/>
                </a:solidFill>
                <a:latin typeface="Times New Roman" pitchFamily="18" charset="0"/>
                <a:ea typeface="+mn-ea"/>
                <a:cs typeface="Times New Roman" pitchFamily="18" charset="0"/>
              </a:rPr>
              <a:t>النظام الثنائي للتسمية</a:t>
            </a:r>
            <a:br>
              <a:rPr lang="ar-SA" sz="3600" b="1" u="sng" dirty="0">
                <a:solidFill>
                  <a:schemeClr val="tx1"/>
                </a:solidFill>
                <a:latin typeface="Times New Roman" pitchFamily="18" charset="0"/>
                <a:ea typeface="+mn-ea"/>
                <a:cs typeface="Times New Roman" pitchFamily="18" charset="0"/>
              </a:rPr>
            </a:br>
            <a:r>
              <a:rPr lang="en-US" sz="3600" b="1" dirty="0">
                <a:solidFill>
                  <a:schemeClr val="tx1"/>
                </a:solidFill>
                <a:latin typeface="Times New Roman" pitchFamily="18" charset="0"/>
                <a:ea typeface="+mn-ea"/>
                <a:cs typeface="Times New Roman" pitchFamily="18" charset="0"/>
              </a:rPr>
              <a:t> The Binomial System of Nomenclature</a:t>
            </a:r>
          </a:p>
        </p:txBody>
      </p:sp>
      <p:sp>
        <p:nvSpPr>
          <p:cNvPr id="10247" name="Rectangle 39"/>
          <p:cNvSpPr>
            <a:spLocks noChangeArrowheads="1"/>
          </p:cNvSpPr>
          <p:nvPr/>
        </p:nvSpPr>
        <p:spPr bwMode="auto">
          <a:xfrm>
            <a:off x="107504" y="1484784"/>
            <a:ext cx="89644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0"/>
              </a:spcBef>
              <a:buFontTx/>
              <a:buChar char="•"/>
            </a:pPr>
            <a:r>
              <a:rPr lang="ar-SA" sz="2800" b="0" dirty="0">
                <a:latin typeface="Times New Roman" pitchFamily="18" charset="0"/>
                <a:cs typeface="Times New Roman" pitchFamily="18" charset="0"/>
              </a:rPr>
              <a:t>النظام الثنائي للتسمية </a:t>
            </a:r>
            <a:r>
              <a:rPr lang="ar-EG" sz="2800" b="0" dirty="0">
                <a:latin typeface="Times New Roman" pitchFamily="18" charset="0"/>
                <a:cs typeface="Times New Roman" pitchFamily="18" charset="0"/>
              </a:rPr>
              <a:t>يستخدم ل</a:t>
            </a:r>
            <a:r>
              <a:rPr lang="ar-SA" sz="2800" b="0" dirty="0">
                <a:latin typeface="Times New Roman" pitchFamily="18" charset="0"/>
                <a:cs typeface="Times New Roman" pitchFamily="18" charset="0"/>
              </a:rPr>
              <a:t>لأسماء العلمية </a:t>
            </a:r>
            <a:r>
              <a:rPr lang="en-US" sz="2800" b="0" dirty="0">
                <a:latin typeface="Times New Roman" pitchFamily="18" charset="0"/>
                <a:cs typeface="Times New Roman" pitchFamily="18" charset="0"/>
              </a:rPr>
              <a:t>(Scientific names)</a:t>
            </a:r>
            <a:r>
              <a:rPr lang="ar-SA" sz="2800" b="0" dirty="0" err="1">
                <a:latin typeface="Times New Roman" pitchFamily="18" charset="0"/>
                <a:cs typeface="Times New Roman" pitchFamily="18" charset="0"/>
              </a:rPr>
              <a:t>.</a:t>
            </a:r>
            <a:endParaRPr lang="ar-SA" sz="2800" b="0" dirty="0">
              <a:latin typeface="Times New Roman" pitchFamily="18" charset="0"/>
              <a:cs typeface="Times New Roman" pitchFamily="18" charset="0"/>
            </a:endParaRPr>
          </a:p>
          <a:p>
            <a:pPr marL="342900" indent="-342900" algn="just">
              <a:spcBef>
                <a:spcPts val="0"/>
              </a:spcBef>
              <a:buFontTx/>
              <a:buChar char="•"/>
            </a:pPr>
            <a:r>
              <a:rPr lang="ar-SA" sz="2800" b="0" dirty="0">
                <a:latin typeface="Times New Roman" pitchFamily="18" charset="0"/>
                <a:cs typeface="Times New Roman" pitchFamily="18" charset="0"/>
              </a:rPr>
              <a:t>و</a:t>
            </a:r>
            <a:r>
              <a:rPr lang="ar-EG" sz="2800" b="0" dirty="0">
                <a:latin typeface="Times New Roman" pitchFamily="18" charset="0"/>
                <a:cs typeface="Times New Roman" pitchFamily="18" charset="0"/>
              </a:rPr>
              <a:t>ا</a:t>
            </a:r>
            <a:r>
              <a:rPr lang="ar-SA" sz="2800" b="0" dirty="0">
                <a:latin typeface="Times New Roman" pitchFamily="18" charset="0"/>
                <a:cs typeface="Times New Roman" pitchFamily="18" charset="0"/>
              </a:rPr>
              <a:t>ضع هذا النظام هو العالم كارلوس لينياس</a:t>
            </a:r>
            <a:r>
              <a:rPr lang="ar-EG" sz="2800" b="0" dirty="0">
                <a:latin typeface="Times New Roman" pitchFamily="18" charset="0"/>
                <a:cs typeface="Times New Roman" pitchFamily="18" charset="0"/>
              </a:rPr>
              <a:t> </a:t>
            </a:r>
            <a:r>
              <a:rPr lang="en-US" sz="2800" b="0" dirty="0">
                <a:latin typeface="Times New Roman" pitchFamily="18" charset="0"/>
                <a:cs typeface="Times New Roman" pitchFamily="18" charset="0"/>
              </a:rPr>
              <a:t>(</a:t>
            </a:r>
            <a:r>
              <a:rPr lang="en-US" sz="2800" b="0" dirty="0" err="1">
                <a:latin typeface="Times New Roman" pitchFamily="18" charset="0"/>
                <a:cs typeface="Times New Roman" pitchFamily="18" charset="0"/>
              </a:rPr>
              <a:t>Carolus</a:t>
            </a:r>
            <a:r>
              <a:rPr lang="en-US" sz="2800" b="0" dirty="0">
                <a:latin typeface="Times New Roman" pitchFamily="18" charset="0"/>
                <a:cs typeface="Times New Roman" pitchFamily="18" charset="0"/>
              </a:rPr>
              <a:t> Linnaeus)</a:t>
            </a:r>
            <a:r>
              <a:rPr lang="ar-EG" sz="2800" b="0" dirty="0">
                <a:latin typeface="Times New Roman" pitchFamily="18" charset="0"/>
                <a:cs typeface="Times New Roman" pitchFamily="18" charset="0"/>
              </a:rPr>
              <a:t>.</a:t>
            </a:r>
            <a:endParaRPr lang="ar-SA" sz="2800" b="0" dirty="0">
              <a:latin typeface="Times New Roman" pitchFamily="18" charset="0"/>
              <a:cs typeface="Times New Roman" pitchFamily="18" charset="0"/>
            </a:endParaRPr>
          </a:p>
          <a:p>
            <a:pPr marL="342900" indent="-342900" algn="just">
              <a:spcBef>
                <a:spcPts val="0"/>
              </a:spcBef>
              <a:buFontTx/>
              <a:buChar char="•"/>
            </a:pPr>
            <a:r>
              <a:rPr lang="ar-SA" sz="2800" b="0" dirty="0">
                <a:latin typeface="Times New Roman" pitchFamily="18" charset="0"/>
                <a:cs typeface="Times New Roman" pitchFamily="18" charset="0"/>
              </a:rPr>
              <a:t>ينص هذا النظام على أن كل كائن حي يطلق عليه اسما ثنائيا يتكون من:</a:t>
            </a:r>
            <a:r>
              <a:rPr lang="en-US" sz="2800" b="0" dirty="0">
                <a:latin typeface="Times New Roman" pitchFamily="18" charset="0"/>
                <a:cs typeface="Times New Roman" pitchFamily="18" charset="0"/>
              </a:rPr>
              <a:t> </a:t>
            </a:r>
            <a:endParaRPr lang="ar-SA" sz="2800" b="0" dirty="0">
              <a:latin typeface="Times New Roman" pitchFamily="18" charset="0"/>
              <a:cs typeface="Times New Roman" pitchFamily="18" charset="0"/>
            </a:endParaRPr>
          </a:p>
          <a:p>
            <a:pPr marL="401638" indent="-342900" algn="just">
              <a:spcBef>
                <a:spcPts val="0"/>
              </a:spcBef>
              <a:tabLst>
                <a:tab pos="623888" algn="l"/>
              </a:tabLst>
            </a:pPr>
            <a:r>
              <a:rPr lang="ar-SA" sz="2800" b="0" dirty="0">
                <a:latin typeface="Times New Roman" pitchFamily="18" charset="0"/>
                <a:cs typeface="Times New Roman" pitchFamily="18" charset="0"/>
              </a:rPr>
              <a:t>1 - اسم الجنس</a:t>
            </a:r>
            <a:r>
              <a:rPr lang="en-US" sz="2800" b="0" dirty="0">
                <a:latin typeface="Times New Roman" pitchFamily="18" charset="0"/>
                <a:cs typeface="Times New Roman" pitchFamily="18" charset="0"/>
              </a:rPr>
              <a:t> (Genus name) </a:t>
            </a:r>
            <a:r>
              <a:rPr lang="ar-SA" sz="2800" b="0" dirty="0">
                <a:latin typeface="Times New Roman" pitchFamily="18" charset="0"/>
                <a:cs typeface="Times New Roman" pitchFamily="18" charset="0"/>
              </a:rPr>
              <a:t>ويبدأ بحرف كبير. </a:t>
            </a:r>
            <a:r>
              <a:rPr lang="en-US" sz="2800" b="0" dirty="0">
                <a:latin typeface="Times New Roman" pitchFamily="18" charset="0"/>
                <a:cs typeface="Times New Roman" pitchFamily="18" charset="0"/>
              </a:rPr>
              <a:t> (Capital Latter)</a:t>
            </a:r>
            <a:endParaRPr lang="ar-SA" sz="2800" b="0" dirty="0">
              <a:latin typeface="Times New Roman" pitchFamily="18" charset="0"/>
              <a:cs typeface="Times New Roman" pitchFamily="18" charset="0"/>
            </a:endParaRPr>
          </a:p>
          <a:p>
            <a:pPr marL="793750" indent="-342900" algn="just">
              <a:spcBef>
                <a:spcPts val="0"/>
              </a:spcBef>
            </a:pPr>
            <a:r>
              <a:rPr lang="ar-SA" sz="2800" b="0" dirty="0">
                <a:latin typeface="Times New Roman" pitchFamily="18" charset="0"/>
                <a:cs typeface="Times New Roman" pitchFamily="18" charset="0"/>
              </a:rPr>
              <a:t>2- اسم النوع (</a:t>
            </a:r>
            <a:r>
              <a:rPr lang="en-US" sz="2800" b="0" dirty="0">
                <a:latin typeface="Times New Roman" pitchFamily="18" charset="0"/>
                <a:cs typeface="Times New Roman" pitchFamily="18" charset="0"/>
              </a:rPr>
              <a:t>Species name</a:t>
            </a:r>
            <a:r>
              <a:rPr lang="ar-SA" sz="2800" b="0" dirty="0">
                <a:latin typeface="Times New Roman" pitchFamily="18" charset="0"/>
                <a:cs typeface="Times New Roman" pitchFamily="18" charset="0"/>
              </a:rPr>
              <a:t>) ولا يبدأ بحروف كبير </a:t>
            </a:r>
          </a:p>
          <a:p>
            <a:pPr marL="342900" indent="-342900" algn="just">
              <a:spcBef>
                <a:spcPts val="0"/>
              </a:spcBef>
              <a:buFontTx/>
              <a:buChar char="•"/>
            </a:pPr>
            <a:r>
              <a:rPr lang="ar-SA" sz="2800" b="0" dirty="0">
                <a:latin typeface="Times New Roman" pitchFamily="18" charset="0"/>
                <a:cs typeface="Times New Roman" pitchFamily="18" charset="0"/>
              </a:rPr>
              <a:t>هذان الاسمان هما الاسم العلمي للنوع.</a:t>
            </a:r>
            <a:r>
              <a:rPr lang="ar-EG" sz="2800" b="0" dirty="0">
                <a:latin typeface="Times New Roman" pitchFamily="18" charset="0"/>
                <a:cs typeface="Times New Roman" pitchFamily="18" charset="0"/>
              </a:rPr>
              <a:t> </a:t>
            </a:r>
            <a:r>
              <a:rPr lang="ar-SA" sz="2800" b="0" dirty="0">
                <a:latin typeface="Times New Roman" pitchFamily="18" charset="0"/>
                <a:cs typeface="Times New Roman" pitchFamily="18" charset="0"/>
              </a:rPr>
              <a:t>مثال:</a:t>
            </a:r>
            <a:endParaRPr lang="en-US" sz="2800" b="0" dirty="0">
              <a:latin typeface="Times New Roman" pitchFamily="18" charset="0"/>
              <a:cs typeface="Times New Roman" pitchFamily="18" charset="0"/>
            </a:endParaRPr>
          </a:p>
          <a:p>
            <a:pPr marL="342900" indent="-342900" algn="just">
              <a:spcBef>
                <a:spcPts val="0"/>
              </a:spcBef>
              <a:buFontTx/>
              <a:buChar char="•"/>
            </a:pPr>
            <a:r>
              <a:rPr lang="en-US" sz="2800" b="0" dirty="0">
                <a:latin typeface="Times New Roman" pitchFamily="18" charset="0"/>
                <a:cs typeface="Times New Roman" pitchFamily="18" charset="0"/>
              </a:rPr>
              <a:t>  </a:t>
            </a:r>
            <a:r>
              <a:rPr lang="en-US" sz="2800" b="0" i="1" dirty="0" err="1">
                <a:latin typeface="Times New Roman" pitchFamily="18" charset="0"/>
                <a:cs typeface="Times New Roman" pitchFamily="18" charset="0"/>
              </a:rPr>
              <a:t>Anopholus</a:t>
            </a:r>
            <a:r>
              <a:rPr lang="en-US" sz="2800" b="0" i="1" dirty="0">
                <a:latin typeface="Times New Roman" pitchFamily="18" charset="0"/>
                <a:cs typeface="Times New Roman" pitchFamily="18" charset="0"/>
              </a:rPr>
              <a:t> </a:t>
            </a:r>
            <a:r>
              <a:rPr lang="en-US" sz="2800" b="0" i="1" dirty="0" err="1">
                <a:latin typeface="Times New Roman" pitchFamily="18" charset="0"/>
                <a:cs typeface="Times New Roman" pitchFamily="18" charset="0"/>
              </a:rPr>
              <a:t>pharoensis</a:t>
            </a:r>
            <a:r>
              <a:rPr lang="en-US" sz="2800" b="0" i="1" dirty="0">
                <a:latin typeface="Times New Roman" pitchFamily="18" charset="0"/>
                <a:cs typeface="Times New Roman" pitchFamily="18" charset="0"/>
              </a:rPr>
              <a:t> </a:t>
            </a:r>
            <a:r>
              <a:rPr lang="ar-SA" sz="2800" b="0" dirty="0">
                <a:latin typeface="Times New Roman" pitchFamily="18" charset="0"/>
                <a:cs typeface="Times New Roman" pitchFamily="18" charset="0"/>
              </a:rPr>
              <a:t>بعوضة </a:t>
            </a:r>
            <a:r>
              <a:rPr lang="ar-SA" sz="2800" b="0" dirty="0" err="1">
                <a:latin typeface="Times New Roman" pitchFamily="18" charset="0"/>
                <a:cs typeface="Times New Roman" pitchFamily="18" charset="0"/>
              </a:rPr>
              <a:t>الملاريا.</a:t>
            </a:r>
            <a:endParaRPr lang="en-US" sz="2800" b="0" i="1" dirty="0">
              <a:latin typeface="Times New Roman" pitchFamily="18" charset="0"/>
              <a:cs typeface="Times New Roman" pitchFamily="18" charset="0"/>
            </a:endParaRPr>
          </a:p>
          <a:p>
            <a:pPr marL="342900" indent="-342900" algn="just">
              <a:spcBef>
                <a:spcPts val="0"/>
              </a:spcBef>
              <a:buFontTx/>
              <a:buChar char="•"/>
            </a:pPr>
            <a:r>
              <a:rPr lang="en-US" sz="2800" b="0" i="1" dirty="0" err="1">
                <a:latin typeface="Times New Roman" pitchFamily="18" charset="0"/>
                <a:cs typeface="Times New Roman" pitchFamily="18" charset="0"/>
              </a:rPr>
              <a:t>Dorosophila</a:t>
            </a:r>
            <a:r>
              <a:rPr lang="en-US" sz="2800" b="0" i="1" dirty="0">
                <a:latin typeface="Times New Roman" pitchFamily="18" charset="0"/>
                <a:cs typeface="Times New Roman" pitchFamily="18" charset="0"/>
              </a:rPr>
              <a:t> </a:t>
            </a:r>
            <a:r>
              <a:rPr lang="en-US" sz="2800" b="0" i="1" dirty="0" err="1">
                <a:latin typeface="Times New Roman" pitchFamily="18" charset="0"/>
                <a:cs typeface="Times New Roman" pitchFamily="18" charset="0"/>
              </a:rPr>
              <a:t>melanogaster</a:t>
            </a:r>
            <a:r>
              <a:rPr lang="ar-SA" sz="2800" b="0" dirty="0">
                <a:latin typeface="Times New Roman" pitchFamily="18" charset="0"/>
                <a:cs typeface="Times New Roman" pitchFamily="18" charset="0"/>
              </a:rPr>
              <a:t>  ذبابة الفاكهة.</a:t>
            </a:r>
            <a:endParaRPr lang="en-US" sz="2800" b="0" i="1" dirty="0">
              <a:latin typeface="Times New Roman" pitchFamily="18" charset="0"/>
              <a:cs typeface="Times New Roman" pitchFamily="18" charset="0"/>
            </a:endParaRPr>
          </a:p>
          <a:p>
            <a:pPr marL="342900" indent="-342900" algn="just">
              <a:spcBef>
                <a:spcPts val="0"/>
              </a:spcBef>
              <a:buFontTx/>
              <a:buChar char="•"/>
            </a:pPr>
            <a:r>
              <a:rPr lang="en-US" sz="2800" b="0" i="1" dirty="0" err="1">
                <a:latin typeface="Times New Roman" pitchFamily="18" charset="0"/>
                <a:cs typeface="Times New Roman" pitchFamily="18" charset="0"/>
              </a:rPr>
              <a:t>Zea</a:t>
            </a:r>
            <a:r>
              <a:rPr lang="en-US" sz="2800" b="0" i="1" dirty="0">
                <a:latin typeface="Times New Roman" pitchFamily="18" charset="0"/>
                <a:cs typeface="Times New Roman" pitchFamily="18" charset="0"/>
              </a:rPr>
              <a:t> </a:t>
            </a:r>
            <a:r>
              <a:rPr lang="en-US" sz="2800" b="0" i="1" dirty="0" err="1">
                <a:latin typeface="Times New Roman" pitchFamily="18" charset="0"/>
                <a:cs typeface="Times New Roman" pitchFamily="18" charset="0"/>
              </a:rPr>
              <a:t>mays</a:t>
            </a:r>
            <a:r>
              <a:rPr lang="ar-SA" sz="2800" b="0" dirty="0">
                <a:latin typeface="Times New Roman" pitchFamily="18" charset="0"/>
                <a:cs typeface="Times New Roman" pitchFamily="18" charset="0"/>
              </a:rPr>
              <a:t>  الذرة الشامي.</a:t>
            </a:r>
          </a:p>
          <a:p>
            <a:pPr marL="342900" indent="-342900" algn="just">
              <a:spcBef>
                <a:spcPts val="0"/>
              </a:spcBef>
              <a:buFontTx/>
              <a:buChar char="•"/>
            </a:pPr>
            <a:r>
              <a:rPr lang="ar-SA" sz="2800" b="0" dirty="0">
                <a:latin typeface="Times New Roman" pitchFamily="18" charset="0"/>
                <a:cs typeface="Times New Roman" pitchFamily="18" charset="0"/>
              </a:rPr>
              <a:t>يكتب بحروف مائلة في صورة لاتينية للأسباب </a:t>
            </a:r>
            <a:r>
              <a:rPr lang="ar-SA" sz="2800" b="0" dirty="0" err="1">
                <a:latin typeface="Times New Roman" pitchFamily="18" charset="0"/>
                <a:cs typeface="Times New Roman" pitchFamily="18" charset="0"/>
              </a:rPr>
              <a:t>التالية:</a:t>
            </a:r>
            <a:r>
              <a:rPr lang="ar-SA" sz="2800" b="0" dirty="0">
                <a:latin typeface="Times New Roman" pitchFamily="18" charset="0"/>
                <a:cs typeface="Times New Roman" pitchFamily="18" charset="0"/>
              </a:rPr>
              <a:t> </a:t>
            </a:r>
          </a:p>
          <a:p>
            <a:pPr marL="739775" indent="-333375" algn="just">
              <a:spcBef>
                <a:spcPts val="0"/>
              </a:spcBef>
            </a:pPr>
            <a:r>
              <a:rPr lang="ar-SA" sz="2800" b="0" dirty="0">
                <a:latin typeface="Times New Roman" pitchFamily="18" charset="0"/>
                <a:cs typeface="Times New Roman" pitchFamily="18" charset="0"/>
              </a:rPr>
              <a:t>أ- لأنها كانت لغة عالمية للعلماء.</a:t>
            </a:r>
          </a:p>
          <a:p>
            <a:pPr marL="793750" indent="-342900" algn="just">
              <a:spcBef>
                <a:spcPts val="0"/>
              </a:spcBef>
            </a:pPr>
            <a:r>
              <a:rPr lang="ar-SA" sz="2800" b="0" dirty="0">
                <a:latin typeface="Times New Roman" pitchFamily="18" charset="0"/>
                <a:cs typeface="Times New Roman" pitchFamily="18" charset="0"/>
              </a:rPr>
              <a:t>ب- لغة بائدة غير قابلة للتغير.</a:t>
            </a:r>
            <a:endParaRPr lang="en-US" sz="2800" b="0" dirty="0">
              <a:latin typeface="Times New Roman" pitchFamily="18" charset="0"/>
              <a:cs typeface="Times New Roman" pitchFamily="18" charset="0"/>
            </a:endParaRP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ÙØªÙØ¬Ø© Ø¨Ø­Ø« Ø§ÙØµÙØ± Ø¹Ù Ø§Ø³Ø³ ØªØµÙÙÙ Ø§ÙÙØ§Ø¦ÙØ§Øª Ø§Ù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79" y="1787077"/>
            <a:ext cx="8124240" cy="43509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4979" y="719982"/>
            <a:ext cx="3054042" cy="584775"/>
          </a:xfrm>
          <a:prstGeom prst="rect">
            <a:avLst/>
          </a:prstGeom>
        </p:spPr>
        <p:txBody>
          <a:bodyPr wrap="none">
            <a:spAutoFit/>
          </a:bodyPr>
          <a:lstStyle/>
          <a:p>
            <a:pPr algn="ctr"/>
            <a:r>
              <a:rPr lang="ar-SA" sz="3200" dirty="0">
                <a:solidFill>
                  <a:srgbClr val="000000"/>
                </a:solidFill>
                <a:latin typeface="Times New Roman" panose="02020603050405020304" pitchFamily="18" charset="0"/>
                <a:cs typeface="Times New Roman" panose="02020603050405020304" pitchFamily="18" charset="0"/>
              </a:rPr>
              <a:t>تصنيف الكائنات الحية</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19904"/>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945" y="260648"/>
            <a:ext cx="8622109" cy="3354765"/>
          </a:xfrm>
          <a:prstGeom prst="rect">
            <a:avLst/>
          </a:prstGeom>
          <a:noFill/>
        </p:spPr>
        <p:txBody>
          <a:bodyPr wrap="square" rtlCol="1">
            <a:spAutoFit/>
          </a:bodyPr>
          <a:lstStyle/>
          <a:p>
            <a:pPr algn="ctr" rtl="1"/>
            <a:r>
              <a:rPr lang="ar-SA" sz="3300" dirty="0">
                <a:solidFill>
                  <a:srgbClr val="000000"/>
                </a:solidFill>
                <a:latin typeface="Times New Roman" panose="02020603050405020304" pitchFamily="18" charset="0"/>
                <a:cs typeface="Times New Roman" panose="02020603050405020304" pitchFamily="18" charset="0"/>
              </a:rPr>
              <a:t>تقسم الكائنات الحية إلي خمس ممالك تصنيفية</a:t>
            </a:r>
          </a:p>
          <a:p>
            <a:pPr algn="ctr" rtl="1"/>
            <a:endParaRPr lang="ar-EG" sz="3300" dirty="0">
              <a:solidFill>
                <a:srgbClr val="000000"/>
              </a:solidFill>
              <a:latin typeface="Times New Roman" panose="02020603050405020304" pitchFamily="18" charset="0"/>
              <a:cs typeface="Times New Roman" panose="02020603050405020304" pitchFamily="18" charset="0"/>
            </a:endParaRPr>
          </a:p>
          <a:p>
            <a:pPr algn="r" rtl="1"/>
            <a:r>
              <a:rPr lang="ar-SA" sz="3300" dirty="0">
                <a:solidFill>
                  <a:srgbClr val="000000"/>
                </a:solidFill>
                <a:latin typeface="Times New Roman" panose="02020603050405020304" pitchFamily="18" charset="0"/>
                <a:cs typeface="Times New Roman" panose="02020603050405020304" pitchFamily="18" charset="0"/>
              </a:rPr>
              <a:t> </a:t>
            </a:r>
            <a:r>
              <a:rPr lang="ar-SA" sz="2700" dirty="0">
                <a:solidFill>
                  <a:srgbClr val="000000"/>
                </a:solidFill>
                <a:latin typeface="Times New Roman" panose="02020603050405020304" pitchFamily="18" charset="0"/>
                <a:cs typeface="Times New Roman" panose="02020603050405020304" pitchFamily="18" charset="0"/>
              </a:rPr>
              <a:t>هي:- </a:t>
            </a:r>
            <a:r>
              <a:rPr lang="ar-EG" sz="2700" dirty="0">
                <a:solidFill>
                  <a:srgbClr val="000000"/>
                </a:solidFill>
                <a:latin typeface="Times New Roman" panose="02020603050405020304" pitchFamily="18" charset="0"/>
                <a:cs typeface="Times New Roman" panose="02020603050405020304" pitchFamily="18" charset="0"/>
              </a:rPr>
              <a:t> </a:t>
            </a:r>
            <a:r>
              <a:rPr lang="ar-SA" sz="2700" dirty="0">
                <a:solidFill>
                  <a:srgbClr val="000000"/>
                </a:solidFill>
                <a:latin typeface="Times New Roman" panose="02020603050405020304" pitchFamily="18" charset="0"/>
                <a:cs typeface="Times New Roman" panose="02020603050405020304" pitchFamily="18" charset="0"/>
              </a:rPr>
              <a:t>البدائيات</a:t>
            </a:r>
            <a:r>
              <a:rPr lang="ar-EG" sz="2700" dirty="0">
                <a:solidFill>
                  <a:srgbClr val="000000"/>
                </a:solidFill>
                <a:latin typeface="Times New Roman" panose="02020603050405020304" pitchFamily="18" charset="0"/>
                <a:cs typeface="Times New Roman" panose="02020603050405020304" pitchFamily="18" charset="0"/>
              </a:rPr>
              <a:t> -</a:t>
            </a:r>
            <a:r>
              <a:rPr lang="ar-SA" sz="2700" dirty="0">
                <a:solidFill>
                  <a:srgbClr val="000000"/>
                </a:solidFill>
                <a:latin typeface="Times New Roman" panose="02020603050405020304" pitchFamily="18" charset="0"/>
                <a:cs typeface="Times New Roman" panose="02020603050405020304" pitchFamily="18" charset="0"/>
              </a:rPr>
              <a:t> الطلائعيات </a:t>
            </a:r>
            <a:r>
              <a:rPr lang="ar-EG" sz="2700" dirty="0">
                <a:solidFill>
                  <a:srgbClr val="000000"/>
                </a:solidFill>
                <a:latin typeface="Times New Roman" panose="02020603050405020304" pitchFamily="18" charset="0"/>
                <a:cs typeface="Times New Roman" panose="02020603050405020304" pitchFamily="18" charset="0"/>
              </a:rPr>
              <a:t>-</a:t>
            </a:r>
            <a:r>
              <a:rPr lang="ar-SA" sz="2700" dirty="0">
                <a:solidFill>
                  <a:srgbClr val="000000"/>
                </a:solidFill>
                <a:latin typeface="Times New Roman" panose="02020603050405020304" pitchFamily="18" charset="0"/>
                <a:cs typeface="Times New Roman" panose="02020603050405020304" pitchFamily="18" charset="0"/>
              </a:rPr>
              <a:t> الفطريات </a:t>
            </a:r>
            <a:r>
              <a:rPr lang="ar-EG" sz="2700" dirty="0">
                <a:solidFill>
                  <a:srgbClr val="000000"/>
                </a:solidFill>
                <a:latin typeface="Times New Roman" panose="02020603050405020304" pitchFamily="18" charset="0"/>
                <a:cs typeface="Times New Roman" panose="02020603050405020304" pitchFamily="18" charset="0"/>
              </a:rPr>
              <a:t>-</a:t>
            </a:r>
            <a:r>
              <a:rPr lang="ar-SA" sz="2700" dirty="0">
                <a:solidFill>
                  <a:srgbClr val="000000"/>
                </a:solidFill>
                <a:latin typeface="Times New Roman" panose="02020603050405020304" pitchFamily="18" charset="0"/>
                <a:cs typeface="Times New Roman" panose="02020603050405020304" pitchFamily="18" charset="0"/>
              </a:rPr>
              <a:t> النبات </a:t>
            </a:r>
            <a:r>
              <a:rPr lang="ar-EG" sz="2700" dirty="0">
                <a:solidFill>
                  <a:srgbClr val="000000"/>
                </a:solidFill>
                <a:latin typeface="Times New Roman" panose="02020603050405020304" pitchFamily="18" charset="0"/>
                <a:cs typeface="Times New Roman" panose="02020603050405020304" pitchFamily="18" charset="0"/>
              </a:rPr>
              <a:t>-</a:t>
            </a:r>
            <a:r>
              <a:rPr lang="ar-SA" sz="2700" dirty="0">
                <a:solidFill>
                  <a:srgbClr val="000000"/>
                </a:solidFill>
                <a:latin typeface="Times New Roman" panose="02020603050405020304" pitchFamily="18" charset="0"/>
                <a:cs typeface="Times New Roman" panose="02020603050405020304" pitchFamily="18" charset="0"/>
              </a:rPr>
              <a:t> الحيوان.</a:t>
            </a:r>
          </a:p>
          <a:p>
            <a:pPr algn="r" rtl="1"/>
            <a:r>
              <a:rPr lang="ar-SA" sz="3200" dirty="0">
                <a:solidFill>
                  <a:srgbClr val="000000"/>
                </a:solidFill>
                <a:latin typeface="Times New Roman" panose="02020603050405020304" pitchFamily="18" charset="0"/>
                <a:cs typeface="Times New Roman" panose="02020603050405020304" pitchFamily="18" charset="0"/>
              </a:rPr>
              <a:t>1- مملكة البدائيات: </a:t>
            </a:r>
            <a:r>
              <a:rPr lang="en-US" sz="3200" dirty="0">
                <a:solidFill>
                  <a:srgbClr val="000000"/>
                </a:solidFill>
                <a:latin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cs typeface="Times New Roman" panose="02020603050405020304" pitchFamily="18" charset="0"/>
              </a:rPr>
              <a:t>Monera</a:t>
            </a:r>
            <a:r>
              <a:rPr lang="en-US" sz="3200" dirty="0">
                <a:solidFill>
                  <a:srgbClr val="000000"/>
                </a:solidFill>
                <a:latin typeface="Times New Roman" panose="02020603050405020304" pitchFamily="18" charset="0"/>
                <a:cs typeface="Times New Roman" panose="02020603050405020304" pitchFamily="18" charset="0"/>
              </a:rPr>
              <a:t>)</a:t>
            </a:r>
            <a:r>
              <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EG"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يتركب جسمها من خلية (تركيبها بدائي)، تحتوي علي نواة أولية غير محاطة بغشاء لذا تسمي أوليات (بدائيات) النواة </a:t>
            </a:r>
            <a:r>
              <a:rPr lang="en-US"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Prokaryotes</a:t>
            </a:r>
            <a:r>
              <a:rPr lang="ar-EG"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SA"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وهي التي تضّم البكتيريا بمختلف أنواعها. وحديثاً تم إضافة "الفيروسات" في علم التصنيف إلى هذه الممالك</a:t>
            </a:r>
            <a:r>
              <a:rPr lang="en-US"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ar-SA" sz="27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utoShape 2" descr="نتيجة بحث الصور عن بكتيريا">
            <a:extLst>
              <a:ext uri="{FF2B5EF4-FFF2-40B4-BE49-F238E27FC236}">
                <a16:creationId xmlns="" xmlns:a16="http://schemas.microsoft.com/office/drawing/2014/main" id="{83142C7F-A938-4856-8ED8-CE29508557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9" name="صورة 8">
            <a:extLst>
              <a:ext uri="{FF2B5EF4-FFF2-40B4-BE49-F238E27FC236}">
                <a16:creationId xmlns="" xmlns:a16="http://schemas.microsoft.com/office/drawing/2014/main" id="{B45548B5-F727-47AA-A1E7-CFAE8C936161}"/>
              </a:ext>
            </a:extLst>
          </p:cNvPr>
          <p:cNvPicPr>
            <a:picLocks noChangeAspect="1"/>
          </p:cNvPicPr>
          <p:nvPr/>
        </p:nvPicPr>
        <p:blipFill>
          <a:blip r:embed="rId3"/>
          <a:stretch>
            <a:fillRect/>
          </a:stretch>
        </p:blipFill>
        <p:spPr>
          <a:xfrm>
            <a:off x="6857503" y="3629550"/>
            <a:ext cx="1860669" cy="1393706"/>
          </a:xfrm>
          <a:prstGeom prst="rect">
            <a:avLst/>
          </a:prstGeom>
        </p:spPr>
      </p:pic>
      <p:pic>
        <p:nvPicPr>
          <p:cNvPr id="10" name="صورة 9">
            <a:extLst>
              <a:ext uri="{FF2B5EF4-FFF2-40B4-BE49-F238E27FC236}">
                <a16:creationId xmlns="" xmlns:a16="http://schemas.microsoft.com/office/drawing/2014/main" id="{2CD91224-FF92-44C0-B486-28FE37F26C75}"/>
              </a:ext>
            </a:extLst>
          </p:cNvPr>
          <p:cNvPicPr>
            <a:picLocks noChangeAspect="1"/>
          </p:cNvPicPr>
          <p:nvPr/>
        </p:nvPicPr>
        <p:blipFill>
          <a:blip r:embed="rId4"/>
          <a:stretch>
            <a:fillRect/>
          </a:stretch>
        </p:blipFill>
        <p:spPr>
          <a:xfrm>
            <a:off x="6857503" y="5275654"/>
            <a:ext cx="1860669" cy="1393706"/>
          </a:xfrm>
          <a:prstGeom prst="rect">
            <a:avLst/>
          </a:prstGeom>
        </p:spPr>
      </p:pic>
      <p:pic>
        <p:nvPicPr>
          <p:cNvPr id="2058" name="Picture 10" descr="نتيجة بحث الصور عن الاوليات">
            <a:extLst>
              <a:ext uri="{FF2B5EF4-FFF2-40B4-BE49-F238E27FC236}">
                <a16:creationId xmlns="" xmlns:a16="http://schemas.microsoft.com/office/drawing/2014/main" id="{F8DD6708-D27E-4745-B8B5-704A4EA19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656404"/>
            <a:ext cx="2819400" cy="30129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نتيجة بحث الصور عن طحالب طلائعيات">
            <a:extLst>
              <a:ext uri="{FF2B5EF4-FFF2-40B4-BE49-F238E27FC236}">
                <a16:creationId xmlns="" xmlns:a16="http://schemas.microsoft.com/office/drawing/2014/main" id="{7365A0A6-5079-4C30-9C3F-A586F7C6D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46" y="3656404"/>
            <a:ext cx="2793127" cy="301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28153"/>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B87A12AB-684B-42A8-AF28-7F2B8CDE672C}"/>
              </a:ext>
            </a:extLst>
          </p:cNvPr>
          <p:cNvSpPr/>
          <p:nvPr/>
        </p:nvSpPr>
        <p:spPr>
          <a:xfrm>
            <a:off x="179512" y="260648"/>
            <a:ext cx="8784976" cy="5816977"/>
          </a:xfrm>
          <a:prstGeom prst="rect">
            <a:avLst/>
          </a:prstGeom>
        </p:spPr>
        <p:txBody>
          <a:bodyPr wrap="square">
            <a:spAutoFit/>
          </a:bodyPr>
          <a:lstStyle/>
          <a:p>
            <a:r>
              <a:rPr lang="ar-SA" sz="3200" dirty="0">
                <a:solidFill>
                  <a:srgbClr val="000000"/>
                </a:solidFill>
                <a:latin typeface="Times New Roman" panose="02020603050405020304" pitchFamily="18" charset="0"/>
                <a:cs typeface="Times New Roman" panose="02020603050405020304" pitchFamily="18" charset="0"/>
              </a:rPr>
              <a:t>2- مملكة الأوليات (الطلائعيات): </a:t>
            </a:r>
            <a:r>
              <a:rPr lang="en-US" sz="3200" dirty="0">
                <a:solidFill>
                  <a:srgbClr val="000000"/>
                </a:solidFill>
                <a:latin typeface="Times New Roman" panose="02020603050405020304" pitchFamily="18" charset="0"/>
                <a:cs typeface="Times New Roman" panose="02020603050405020304" pitchFamily="18" charset="0"/>
              </a:rPr>
              <a:t>(Protista)</a:t>
            </a:r>
            <a:r>
              <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endPar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2800" b="0" dirty="0">
                <a:latin typeface="Times New Roman" panose="02020603050405020304" pitchFamily="18" charset="0"/>
                <a:cs typeface="Times New Roman" panose="02020603050405020304" pitchFamily="18" charset="0"/>
              </a:rPr>
              <a:t>مجموعة غير متجانسة  </a:t>
            </a:r>
            <a:r>
              <a:rPr lang="en-US" sz="2800" b="0" dirty="0">
                <a:latin typeface="Times New Roman" panose="02020603050405020304" pitchFamily="18" charset="0"/>
                <a:cs typeface="Times New Roman" panose="02020603050405020304" pitchFamily="18" charset="0"/>
              </a:rPr>
              <a:t> </a:t>
            </a:r>
            <a:r>
              <a:rPr lang="ar-SA" sz="2800" b="0" dirty="0">
                <a:latin typeface="Times New Roman" panose="02020603050405020304" pitchFamily="18" charset="0"/>
                <a:cs typeface="Times New Roman" panose="02020603050405020304" pitchFamily="18" charset="0"/>
              </a:rPr>
              <a:t>من الكائنات الحية حقيقية النواة، لكن لا يمكن تصنيفها لا كحيوانات ولا كنباتات ولا حتي كفطريات. لذلك تشكل مملكة مستقلة. </a:t>
            </a:r>
          </a:p>
          <a:p>
            <a:r>
              <a:rPr lang="ar-SA" sz="2800" b="0" dirty="0">
                <a:latin typeface="Times New Roman" panose="02020603050405020304" pitchFamily="18" charset="0"/>
                <a:cs typeface="Times New Roman" panose="02020603050405020304" pitchFamily="18" charset="0"/>
              </a:rPr>
              <a:t>كائنات وحيدة الخلية ،حقيقية النواة </a:t>
            </a:r>
            <a:r>
              <a:rPr lang="ar-SA" sz="2800" b="0" dirty="0"/>
              <a:t> والحركة اما ان تكون عن طريق الأسواط أو الأهداب أو الأقدام الكاذبة.</a:t>
            </a:r>
            <a:r>
              <a:rPr lang="ar-SA" sz="2800" b="0" dirty="0">
                <a:latin typeface="Times New Roman" panose="02020603050405020304" pitchFamily="18" charset="0"/>
                <a:cs typeface="Times New Roman" panose="02020603050405020304" pitchFamily="18" charset="0"/>
              </a:rPr>
              <a:t> </a:t>
            </a:r>
            <a:r>
              <a:rPr lang="ar-SA" sz="2700" b="0" dirty="0">
                <a:latin typeface="Times New Roman" panose="02020603050405020304" pitchFamily="18" charset="0"/>
                <a:ea typeface="Calibri" panose="020F0502020204030204" pitchFamily="34" charset="0"/>
                <a:cs typeface="Times New Roman" panose="02020603050405020304" pitchFamily="18" charset="0"/>
              </a:rPr>
              <a:t>وهي تقسّم إلى قسمين أساسيين، هما: الأوليّات، والطحالب. </a:t>
            </a:r>
            <a:r>
              <a:rPr lang="ar-SA" sz="2800" b="0" dirty="0">
                <a:latin typeface="Times New Roman" panose="02020603050405020304" pitchFamily="18" charset="0"/>
                <a:cs typeface="Times New Roman" panose="02020603050405020304" pitchFamily="18" charset="0"/>
              </a:rPr>
              <a:t>القسم الأول : </a:t>
            </a:r>
            <a:r>
              <a:rPr lang="ar-SA" sz="2800" dirty="0">
                <a:latin typeface="Times New Roman" panose="02020603050405020304" pitchFamily="18" charset="0"/>
                <a:cs typeface="Times New Roman" panose="02020603050405020304" pitchFamily="18" charset="0"/>
                <a:hlinkClick r:id="rId2" tooltip="أولي (كائن)">
                  <a:extLst>
                    <a:ext uri="{A12FA001-AC4F-418D-AE19-62706E023703}">
                      <ahyp:hlinkClr xmlns="" xmlns:ahyp="http://schemas.microsoft.com/office/drawing/2018/hyperlinkcolor" val="tx"/>
                    </a:ext>
                  </a:extLst>
                </a:hlinkClick>
              </a:rPr>
              <a:t>الأوليات</a:t>
            </a:r>
            <a:r>
              <a:rPr lang="ar-SA" sz="2800" b="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protozoa </a:t>
            </a:r>
            <a:r>
              <a:rPr lang="ar-SA" sz="2800" b="0" dirty="0">
                <a:latin typeface="Times New Roman" panose="02020603050405020304" pitchFamily="18" charset="0"/>
                <a:cs typeface="Times New Roman" panose="02020603050405020304" pitchFamily="18" charset="0"/>
              </a:rPr>
              <a:t> الشبيهة بالحيوانات تكون غالبا وحيدة الخلية، متحركة</a:t>
            </a:r>
            <a:r>
              <a:rPr lang="en-US" sz="2800" b="0" dirty="0">
                <a:latin typeface="Times New Roman" panose="02020603050405020304" pitchFamily="18" charset="0"/>
                <a:cs typeface="Times New Roman" panose="02020603050405020304" pitchFamily="18" charset="0"/>
              </a:rPr>
              <a:t>، </a:t>
            </a:r>
            <a:r>
              <a:rPr lang="ar-SA" sz="2800" b="0" dirty="0">
                <a:latin typeface="Times New Roman" panose="02020603050405020304" pitchFamily="18" charset="0"/>
                <a:cs typeface="Times New Roman" panose="02020603050405020304" pitchFamily="18" charset="0"/>
              </a:rPr>
              <a:t>وتتغذى بالبلعمة</a:t>
            </a:r>
            <a:r>
              <a:rPr lang="en-US" sz="2800" b="0" dirty="0">
                <a:latin typeface="Times New Roman" panose="02020603050405020304" pitchFamily="18" charset="0"/>
                <a:cs typeface="Times New Roman" panose="02020603050405020304" pitchFamily="18" charset="0"/>
              </a:rPr>
              <a:t>، </a:t>
            </a:r>
            <a:r>
              <a:rPr lang="ar-SA" sz="2800" b="0" dirty="0">
                <a:latin typeface="Times New Roman" panose="02020603050405020304" pitchFamily="18" charset="0"/>
                <a:cs typeface="Times New Roman" panose="02020603050405020304" pitchFamily="18" charset="0"/>
              </a:rPr>
              <a:t>مع وجود استثناءات.</a:t>
            </a:r>
          </a:p>
          <a:p>
            <a:r>
              <a:rPr lang="ar-SA" sz="2800" b="0" dirty="0">
                <a:latin typeface="Times New Roman" panose="02020603050405020304" pitchFamily="18" charset="0"/>
                <a:cs typeface="Times New Roman" panose="02020603050405020304" pitchFamily="18" charset="0"/>
              </a:rPr>
              <a:t>القسم الثاني: </a:t>
            </a:r>
            <a:r>
              <a:rPr lang="ar-SA" sz="2800" dirty="0">
                <a:latin typeface="Times New Roman" panose="02020603050405020304" pitchFamily="18" charset="0"/>
                <a:cs typeface="Times New Roman" panose="02020603050405020304" pitchFamily="18" charset="0"/>
                <a:hlinkClick r:id="rId3" tooltip="طحالب">
                  <a:extLst>
                    <a:ext uri="{A12FA001-AC4F-418D-AE19-62706E023703}">
                      <ahyp:hlinkClr xmlns="" xmlns:ahyp="http://schemas.microsoft.com/office/drawing/2018/hyperlinkcolor" val="tx"/>
                    </a:ext>
                  </a:extLst>
                </a:hlinkClick>
              </a:rPr>
              <a:t>الطحالب</a:t>
            </a:r>
            <a:r>
              <a:rPr lang="ar-SA" sz="2800" b="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algae </a:t>
            </a:r>
            <a:r>
              <a:rPr lang="ar-SA" sz="2800" b="0" dirty="0">
                <a:latin typeface="Times New Roman" panose="02020603050405020304" pitchFamily="18" charset="0"/>
                <a:cs typeface="Times New Roman" panose="02020603050405020304" pitchFamily="18" charset="0"/>
              </a:rPr>
              <a:t>الشبيهة بالنباتات التي تستخدم الضوء في عملية </a:t>
            </a:r>
            <a:r>
              <a:rPr lang="ar-SA" sz="2800" b="0" dirty="0" err="1">
                <a:latin typeface="Times New Roman" panose="02020603050405020304" pitchFamily="18" charset="0"/>
                <a:cs typeface="Times New Roman" panose="02020603050405020304" pitchFamily="18" charset="0"/>
              </a:rPr>
              <a:t>البناءالضوئي</a:t>
            </a:r>
            <a:r>
              <a:rPr lang="ar-SA" sz="2800" b="0" dirty="0">
                <a:latin typeface="Times New Roman" panose="02020603050405020304" pitchFamily="18" charset="0"/>
                <a:cs typeface="Times New Roman" panose="02020603050405020304" pitchFamily="18" charset="0"/>
              </a:rPr>
              <a:t>. وهي تتضمن بنى وحيدة الخلية يمكن اعتبارها أيضا </a:t>
            </a:r>
            <a:r>
              <a:rPr lang="ar-SA" sz="2800" dirty="0">
                <a:latin typeface="Times New Roman" panose="02020603050405020304" pitchFamily="18" charset="0"/>
                <a:cs typeface="Times New Roman" panose="02020603050405020304" pitchFamily="18" charset="0"/>
              </a:rPr>
              <a:t>أوليات</a:t>
            </a:r>
            <a:r>
              <a:rPr lang="ar-SA" sz="2800" b="0" dirty="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protozoa، </a:t>
            </a:r>
            <a:r>
              <a:rPr lang="ar-SA" sz="2800" b="0" dirty="0">
                <a:latin typeface="Times New Roman" panose="02020603050405020304" pitchFamily="18" charset="0"/>
                <a:cs typeface="Times New Roman" panose="02020603050405020304" pitchFamily="18" charset="0"/>
              </a:rPr>
              <a:t>مثل </a:t>
            </a:r>
            <a:r>
              <a:rPr lang="en-US" sz="2800" b="0" i="1" dirty="0">
                <a:latin typeface="Times New Roman" panose="02020603050405020304" pitchFamily="18" charset="0"/>
                <a:cs typeface="Times New Roman" panose="02020603050405020304" pitchFamily="18" charset="0"/>
              </a:rPr>
              <a:t>Euglena</a:t>
            </a:r>
            <a:r>
              <a:rPr lang="en-US" sz="2800" b="0" dirty="0">
                <a:latin typeface="Times New Roman" panose="02020603050405020304" pitchFamily="18" charset="0"/>
                <a:cs typeface="Times New Roman" panose="02020603050405020304" pitchFamily="18" charset="0"/>
              </a:rPr>
              <a:t> </a:t>
            </a:r>
            <a:r>
              <a:rPr lang="ar-SA" sz="2800" b="0" dirty="0">
                <a:latin typeface="Times New Roman" panose="02020603050405020304" pitchFamily="18" charset="0"/>
                <a:cs typeface="Times New Roman" panose="02020603050405020304" pitchFamily="18" charset="0"/>
              </a:rPr>
              <a:t>و</a:t>
            </a:r>
            <a:r>
              <a:rPr lang="en-US" sz="2800" b="0" i="1" dirty="0">
                <a:latin typeface="Times New Roman" panose="02020603050405020304" pitchFamily="18" charset="0"/>
                <a:cs typeface="Times New Roman" panose="02020603050405020304" pitchFamily="18" charset="0"/>
              </a:rPr>
              <a:t>Paramecium </a:t>
            </a:r>
            <a:r>
              <a:rPr lang="en-US" sz="2800" b="0" i="1" dirty="0" err="1">
                <a:latin typeface="Times New Roman" panose="02020603050405020304" pitchFamily="18" charset="0"/>
                <a:cs typeface="Times New Roman" panose="02020603050405020304" pitchFamily="18" charset="0"/>
              </a:rPr>
              <a:t>bursaria</a:t>
            </a:r>
            <a:r>
              <a:rPr lang="en-US" sz="2800" b="0" dirty="0">
                <a:latin typeface="Times New Roman" panose="02020603050405020304" pitchFamily="18" charset="0"/>
                <a:cs typeface="Times New Roman" panose="02020603050405020304" pitchFamily="18" charset="0"/>
              </a:rPr>
              <a:t> </a:t>
            </a:r>
            <a:r>
              <a:rPr lang="ar-SA" sz="2800" b="0" dirty="0">
                <a:latin typeface="Times New Roman" panose="02020603050405020304" pitchFamily="18" charset="0"/>
                <a:cs typeface="Times New Roman" panose="02020603050405020304" pitchFamily="18" charset="0"/>
              </a:rPr>
              <a:t>التي تحتوي صانعات خضراء </a:t>
            </a:r>
            <a:r>
              <a:rPr lang="en-US" sz="2800" b="0" dirty="0">
                <a:latin typeface="Times New Roman" panose="02020603050405020304" pitchFamily="18" charset="0"/>
                <a:cs typeface="Times New Roman" panose="02020603050405020304" pitchFamily="18" charset="0"/>
              </a:rPr>
              <a:t>chloroplasts. </a:t>
            </a:r>
            <a:r>
              <a:rPr lang="ar-SA" sz="2800" b="0" dirty="0">
                <a:latin typeface="Times New Roman" panose="02020603050405020304" pitchFamily="18" charset="0"/>
                <a:cs typeface="Times New Roman" panose="02020603050405020304" pitchFamily="18" charset="0"/>
              </a:rPr>
              <a:t> في أن معظم الطحالب غير متحركة، وبعضها متعدد الخلايا مختلف الاحجام.</a:t>
            </a:r>
          </a:p>
        </p:txBody>
      </p:sp>
    </p:spTree>
    <p:extLst>
      <p:ext uri="{BB962C8B-B14F-4D97-AF65-F5344CB8AC3E}">
        <p14:creationId xmlns:p14="http://schemas.microsoft.com/office/powerpoint/2010/main" val="1556633417"/>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35" y="620688"/>
            <a:ext cx="8722519" cy="5601726"/>
          </a:xfrm>
          <a:prstGeom prst="rect">
            <a:avLst/>
          </a:prstGeom>
        </p:spPr>
        <p:txBody>
          <a:bodyPr wrap="square">
            <a:spAutoFit/>
          </a:bodyPr>
          <a:lstStyle/>
          <a:p>
            <a:pPr algn="r" rtl="1"/>
            <a:r>
              <a:rPr lang="ar-SA" sz="3200" dirty="0">
                <a:solidFill>
                  <a:srgbClr val="000000"/>
                </a:solidFill>
                <a:latin typeface="Times New Roman" panose="02020603050405020304" pitchFamily="18" charset="0"/>
                <a:cs typeface="Times New Roman" panose="02020603050405020304" pitchFamily="18" charset="0"/>
              </a:rPr>
              <a:t>3- مملكة الفطريات: </a:t>
            </a:r>
            <a:r>
              <a:rPr lang="en-US" sz="3200" dirty="0">
                <a:solidFill>
                  <a:srgbClr val="000000"/>
                </a:solidFill>
                <a:latin typeface="Times New Roman" panose="02020603050405020304" pitchFamily="18" charset="0"/>
                <a:cs typeface="Times New Roman" panose="02020603050405020304" pitchFamily="18" charset="0"/>
              </a:rPr>
              <a:t>(Fungi)</a:t>
            </a:r>
            <a:r>
              <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EG"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كائنات هذه المملكة وحيدة او متعددة الخلايا وتمتص غذائها من أجساد الكائنات الأخرى الحية أو الميتة، </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كالفطر بمختلف أنواعه.</a:t>
            </a:r>
            <a:endParaRPr lang="en-US"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ar-SA" sz="3200" dirty="0">
                <a:solidFill>
                  <a:srgbClr val="000000"/>
                </a:solidFill>
                <a:latin typeface="Times New Roman" panose="02020603050405020304" pitchFamily="18" charset="0"/>
                <a:cs typeface="Times New Roman" panose="02020603050405020304" pitchFamily="18" charset="0"/>
              </a:rPr>
              <a:t>4- مملكة النبات: </a:t>
            </a:r>
            <a:r>
              <a:rPr lang="en-US" sz="3200" dirty="0">
                <a:solidFill>
                  <a:srgbClr val="000000"/>
                </a:solidFill>
                <a:latin typeface="Times New Roman" panose="02020603050405020304" pitchFamily="18" charset="0"/>
                <a:cs typeface="Times New Roman" panose="02020603050405020304" pitchFamily="18" charset="0"/>
              </a:rPr>
              <a:t>(Plantae)</a:t>
            </a:r>
            <a:r>
              <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EG"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كائنات تصنع غذائها بنفسها عن طريق عملية البناء الضوئي </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وهي تقسّم إلى قسمين أساسيين، هما: النباتات الوعائيّة، والنباتات </a:t>
            </a:r>
            <a:r>
              <a:rPr lang="ar-SA" sz="2800" b="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اللاوعائيّة</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ar-SA" sz="3200" dirty="0">
                <a:solidFill>
                  <a:srgbClr val="000000"/>
                </a:solidFill>
                <a:latin typeface="Times New Roman" panose="02020603050405020304" pitchFamily="18" charset="0"/>
                <a:cs typeface="Times New Roman" panose="02020603050405020304" pitchFamily="18" charset="0"/>
              </a:rPr>
              <a:t>5- مملكة الحيوان: </a:t>
            </a:r>
            <a:r>
              <a:rPr lang="en-US" sz="3200" dirty="0">
                <a:solidFill>
                  <a:srgbClr val="000000"/>
                </a:solidFill>
                <a:latin typeface="Times New Roman" panose="02020603050405020304" pitchFamily="18" charset="0"/>
                <a:cs typeface="Times New Roman" panose="02020603050405020304" pitchFamily="18" charset="0"/>
              </a:rPr>
              <a:t>(Animalia)</a:t>
            </a:r>
            <a:r>
              <a:rPr lang="ar-SA"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EG"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كائنات لا تستطيع صنع غذائها بنفسها </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وهي تقسّم إلى قسمين أساسيين: أولاً: الفقاريّات</a:t>
            </a:r>
            <a:r>
              <a:rPr lang="en-US"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Vertebrates</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وهي الحيوانات التي تمتلك عموداً فقاريّاً؛ والتي تضمّ الأسماك، والثدييّات - منهم الإنسان - ، والبرمائيّات، والزّواحف، والطّيور. ثانياً: اللافقاريّات</a:t>
            </a:r>
            <a:r>
              <a:rPr lang="ar-EG"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Invertebrates</a:t>
            </a:r>
            <a:r>
              <a:rPr lang="ar-SA" sz="2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وهي الحيوانات التي لا تمتلك عموداً فقاريّاً، وهي التّي تضمّ الإسفنجيّات، والرخوّيات، والديدان، والعناكب، وأنواعاً أخرى.</a:t>
            </a:r>
            <a:endParaRPr lang="ar-SA" sz="2800" b="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212053"/>
      </p:ext>
    </p:extLst>
  </p:cSld>
  <p:clrMapOvr>
    <a:masterClrMapping/>
  </p:clrMapOvr>
  <p:transition spd="slow">
    <p:circl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900</TotalTime>
  <Words>1490</Words>
  <Application>Microsoft Office PowerPoint</Application>
  <PresentationFormat>On-screen Show (4:3)</PresentationFormat>
  <Paragraphs>139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الباب الخامس التنوع الحيوي Biodiversity</vt:lpstr>
      <vt:lpstr>علم التقسيم Taxonomy </vt:lpstr>
      <vt:lpstr>التصنيف Classification</vt:lpstr>
      <vt:lpstr>PowerPoint Presentation</vt:lpstr>
      <vt:lpstr>النظام الثنائي للتسمية  The Binomial System of Nomenclature</vt:lpstr>
      <vt:lpstr>PowerPoint Presentation</vt:lpstr>
      <vt:lpstr>PowerPoint Presentation</vt:lpstr>
      <vt:lpstr>PowerPoint Presentation</vt:lpstr>
      <vt:lpstr>PowerPoint Presentation</vt:lpstr>
      <vt:lpstr>3- مملكة الفطريات  [Kingdom of Fungi (Myceteae)]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حيوان عام 101حين الجزء العملي  1424- 1425هـ</dc:title>
  <dc:creator>user33</dc:creator>
  <cp:lastModifiedBy>ABIN ABDAN FORCOMPUT</cp:lastModifiedBy>
  <cp:revision>717</cp:revision>
  <dcterms:created xsi:type="dcterms:W3CDTF">2004-01-24T12:12:46Z</dcterms:created>
  <dcterms:modified xsi:type="dcterms:W3CDTF">2020-03-11T12:45:43Z</dcterms:modified>
</cp:coreProperties>
</file>