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83" r:id="rId4"/>
    <p:sldId id="292" r:id="rId5"/>
    <p:sldId id="284" r:id="rId6"/>
    <p:sldId id="285" r:id="rId7"/>
    <p:sldId id="293" r:id="rId8"/>
    <p:sldId id="294" r:id="rId9"/>
    <p:sldId id="295" r:id="rId10"/>
    <p:sldId id="297" r:id="rId11"/>
    <p:sldId id="298" r:id="rId12"/>
    <p:sldId id="303" r:id="rId13"/>
    <p:sldId id="300" r:id="rId14"/>
    <p:sldId id="301" r:id="rId15"/>
    <p:sldId id="291" r:id="rId16"/>
    <p:sldId id="299" r:id="rId17"/>
    <p:sldId id="274" r:id="rId18"/>
    <p:sldId id="302" r:id="rId19"/>
    <p:sldId id="289" r:id="rId20"/>
    <p:sldId id="290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ar-SA" sz="6000" b="1" dirty="0" smtClean="0"/>
              <a:t>المعمل السادس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496944" cy="2952328"/>
          </a:xfrm>
        </p:spPr>
        <p:txBody>
          <a:bodyPr>
            <a:normAutofit lnSpcReduction="10000"/>
          </a:bodyPr>
          <a:lstStyle/>
          <a:p>
            <a:r>
              <a:rPr lang="ar-SA" sz="8800" b="1" dirty="0" smtClean="0">
                <a:solidFill>
                  <a:schemeClr val="tx1"/>
                </a:solidFill>
                <a:cs typeface="+mj-cs"/>
              </a:rPr>
              <a:t>الأنسجة النباتية</a:t>
            </a:r>
          </a:p>
          <a:p>
            <a:r>
              <a:rPr lang="ar-SA" sz="8800" b="1" dirty="0" smtClean="0">
                <a:solidFill>
                  <a:schemeClr val="tx1"/>
                </a:solidFill>
                <a:cs typeface="+mj-cs"/>
              </a:rPr>
              <a:t>(الجزء الثاني</a:t>
            </a:r>
            <a:r>
              <a:rPr lang="ar-SA" sz="8800" b="1" dirty="0" err="1" smtClean="0">
                <a:solidFill>
                  <a:schemeClr val="tx1"/>
                </a:solidFill>
                <a:cs typeface="+mj-cs"/>
              </a:rPr>
              <a:t>)</a:t>
            </a:r>
            <a:endParaRPr lang="en-US" sz="8800" b="1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92500" lnSpcReduction="10000"/>
          </a:bodyPr>
          <a:lstStyle/>
          <a:p>
            <a:pPr marL="463550" lvl="0" indent="-463550" algn="ctr">
              <a:buFont typeface="+mj-lt"/>
              <a:buAutoNum type="arabicPeriod" startAt="2"/>
            </a:pPr>
            <a:r>
              <a:rPr lang="ar-SA" sz="3900" b="1" u="sng" dirty="0" smtClean="0">
                <a:latin typeface="Times New Roman" pitchFamily="18" charset="0"/>
                <a:cs typeface="Times New Roman" pitchFamily="18" charset="0"/>
              </a:rPr>
              <a:t>الأنسجة المستديمة</a:t>
            </a:r>
          </a:p>
          <a:p>
            <a:pPr marL="519113" lvl="0" indent="-519113" algn="ctr">
              <a:buNone/>
            </a:pPr>
            <a:r>
              <a:rPr lang="ar-SA" sz="3900" b="1" dirty="0" smtClean="0">
                <a:latin typeface="Times New Roman" pitchFamily="18" charset="0"/>
                <a:cs typeface="Times New Roman" pitchFamily="18" charset="0"/>
              </a:rPr>
              <a:t>ج- </a:t>
            </a:r>
            <a:r>
              <a:rPr lang="ar-SA" sz="3900" b="1" u="sng" dirty="0" smtClean="0">
                <a:latin typeface="Times New Roman" pitchFamily="18" charset="0"/>
                <a:cs typeface="Times New Roman" pitchFamily="18" charset="0"/>
              </a:rPr>
              <a:t>الأنسجة المستديمة الوعائية</a:t>
            </a:r>
            <a:r>
              <a:rPr lang="ar-SA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-231775" algn="just"/>
            <a:r>
              <a:rPr lang="ar-SA" sz="3600" dirty="0" smtClean="0">
                <a:latin typeface="Times New Roman" pitchFamily="18" charset="0"/>
                <a:cs typeface="Times New Roman" pitchFamily="18" charset="0"/>
              </a:rPr>
              <a:t>تسمي أنسجة </a:t>
            </a:r>
            <a:r>
              <a:rPr lang="ar-SA" sz="3600" dirty="0" err="1" smtClean="0">
                <a:latin typeface="Times New Roman" pitchFamily="18" charset="0"/>
                <a:cs typeface="Times New Roman" pitchFamily="18" charset="0"/>
              </a:rPr>
              <a:t>مركبة </a:t>
            </a:r>
            <a:r>
              <a:rPr lang="ar-SA" sz="3600" dirty="0" smtClean="0">
                <a:latin typeface="Times New Roman" pitchFamily="18" charset="0"/>
                <a:cs typeface="Times New Roman" pitchFamily="18" charset="0"/>
              </a:rPr>
              <a:t>(معقدة) لأنها تحتوي على أكثر من نوع من الأنسجة.</a:t>
            </a:r>
          </a:p>
          <a:p>
            <a:pPr marL="287338" indent="-231775" algn="just"/>
            <a:r>
              <a:rPr lang="ar-SA" sz="3600" dirty="0" smtClean="0">
                <a:latin typeface="Times New Roman" pitchFamily="18" charset="0"/>
                <a:cs typeface="Times New Roman" pitchFamily="18" charset="0"/>
              </a:rPr>
              <a:t>تتضمن نوعان هما 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الخشب</a:t>
            </a:r>
            <a:r>
              <a:rPr lang="ar-SA" sz="3600" dirty="0" smtClean="0">
                <a:latin typeface="Times New Roman" pitchFamily="18" charset="0"/>
                <a:cs typeface="Times New Roman" pitchFamily="18" charset="0"/>
              </a:rPr>
              <a:t> و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اللحاء</a:t>
            </a:r>
            <a:r>
              <a:rPr lang="ar-SA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3550" indent="-409575" algn="just">
              <a:buFont typeface="+mj-lt"/>
              <a:buAutoNum type="arabicParenR"/>
              <a:tabLst>
                <a:tab pos="463550" algn="l"/>
              </a:tabLst>
            </a:pP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الخشب:</a:t>
            </a:r>
            <a:endParaRPr lang="ar-SA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-231775" algn="just"/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يعمل على نقل الماء والمواد الذائبة فيه من الجذر إلى باقي أجزاء النبات.</a:t>
            </a:r>
          </a:p>
          <a:p>
            <a:pPr marL="287338" indent="-231775" algn="just"/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يتركب </a:t>
            </a:r>
            <a:r>
              <a:rPr lang="ar-SA" sz="3000" b="1" dirty="0" err="1" smtClean="0">
                <a:latin typeface="Times New Roman" pitchFamily="18" charset="0"/>
                <a:cs typeface="Times New Roman" pitchFamily="18" charset="0"/>
              </a:rPr>
              <a:t>من</a:t>
            </a:r>
            <a:r>
              <a:rPr lang="ar-SA" sz="3000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ar-SA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-231775" algn="just">
              <a:buFontTx/>
              <a:buChar char="-"/>
            </a:pPr>
            <a:r>
              <a:rPr lang="ar-SA" sz="3000" dirty="0" err="1" smtClean="0">
                <a:latin typeface="Times New Roman" pitchFamily="18" charset="0"/>
                <a:cs typeface="Times New Roman" pitchFamily="18" charset="0"/>
              </a:rPr>
              <a:t>القصيبات</a:t>
            </a: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 (هي العنصر الرئيسي في الخشب</a:t>
            </a:r>
            <a:r>
              <a:rPr lang="ar-SA" sz="30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-231775" algn="just">
              <a:buFontTx/>
              <a:buChar char="-"/>
            </a:pP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الأوعية.</a:t>
            </a:r>
          </a:p>
          <a:p>
            <a:pPr marL="287338" indent="-231775" algn="just">
              <a:buFontTx/>
              <a:buChar char="-"/>
            </a:pP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ألياف الخشب.</a:t>
            </a:r>
          </a:p>
          <a:p>
            <a:pPr marL="287338" indent="-231775" algn="just">
              <a:buFontTx/>
              <a:buChar char="-"/>
            </a:pP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خلايا </a:t>
            </a:r>
            <a:r>
              <a:rPr lang="ar-SA" sz="3000" dirty="0" err="1" smtClean="0">
                <a:latin typeface="Times New Roman" pitchFamily="18" charset="0"/>
                <a:cs typeface="Times New Roman" pitchFamily="18" charset="0"/>
              </a:rPr>
              <a:t>بارنشيما</a:t>
            </a: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 الخشب.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2880320"/>
          </a:xfrm>
        </p:spPr>
        <p:txBody>
          <a:bodyPr>
            <a:normAutofit fontScale="85000" lnSpcReduction="20000"/>
          </a:bodyPr>
          <a:lstStyle/>
          <a:p>
            <a:pPr marL="463550" indent="-409575" algn="just">
              <a:buFont typeface="+mj-lt"/>
              <a:buAutoNum type="arabicParenR" startAt="2"/>
              <a:tabLst>
                <a:tab pos="463550" algn="l"/>
              </a:tabLst>
            </a:pP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اللحاء:</a:t>
            </a:r>
            <a:endParaRPr lang="ar-SA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-231775" algn="just"/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يعمل على نقل الغذاء المجهز من الأوراق إلى باقي أجزاء النبات.</a:t>
            </a:r>
          </a:p>
          <a:p>
            <a:pPr marL="287338" indent="-231775" algn="just"/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يتركب </a:t>
            </a:r>
            <a:r>
              <a:rPr lang="ar-SA" sz="3000" b="1" dirty="0" err="1" smtClean="0">
                <a:latin typeface="Times New Roman" pitchFamily="18" charset="0"/>
                <a:cs typeface="Times New Roman" pitchFamily="18" charset="0"/>
              </a:rPr>
              <a:t>من</a:t>
            </a:r>
            <a:r>
              <a:rPr lang="ar-SA" sz="3000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ar-SA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-231775" algn="just">
              <a:buFontTx/>
              <a:buChar char="-"/>
            </a:pP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أنابيب </a:t>
            </a:r>
            <a:r>
              <a:rPr lang="ar-SA" sz="3000" dirty="0" err="1" smtClean="0">
                <a:latin typeface="Times New Roman" pitchFamily="18" charset="0"/>
                <a:cs typeface="Times New Roman" pitchFamily="18" charset="0"/>
              </a:rPr>
              <a:t>غربالية</a:t>
            </a: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 (هي العنصر الرئيسي في اللحاء</a:t>
            </a:r>
            <a:r>
              <a:rPr lang="ar-SA" sz="30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-231775" algn="just">
              <a:buFontTx/>
              <a:buChar char="-"/>
            </a:pP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خلايا مرافقة.</a:t>
            </a:r>
          </a:p>
          <a:p>
            <a:pPr marL="287338" indent="-231775" algn="just">
              <a:buFontTx/>
              <a:buChar char="-"/>
            </a:pP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ألياف اللحاء.</a:t>
            </a:r>
          </a:p>
          <a:p>
            <a:pPr marL="287338" indent="-231775" algn="just">
              <a:buFontTx/>
              <a:buChar char="-"/>
            </a:pP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خلايا </a:t>
            </a:r>
            <a:r>
              <a:rPr lang="ar-SA" sz="3000" dirty="0" err="1" smtClean="0">
                <a:latin typeface="Times New Roman" pitchFamily="18" charset="0"/>
                <a:cs typeface="Times New Roman" pitchFamily="18" charset="0"/>
              </a:rPr>
              <a:t>بارنشيما</a:t>
            </a: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 اللحاء.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1" y="692696"/>
          <a:ext cx="8712966" cy="5482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/>
                <a:gridCol w="1368152"/>
                <a:gridCol w="1395747"/>
                <a:gridCol w="2097980"/>
                <a:gridCol w="1330808"/>
              </a:tblGrid>
              <a:tr h="721646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chemeClr val="tx1"/>
                          </a:solidFill>
                          <a:cs typeface="+mj-cs"/>
                        </a:rPr>
                        <a:t>الوظيفة</a:t>
                      </a:r>
                      <a:endParaRPr lang="en-US" sz="24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chemeClr val="tx1"/>
                          </a:solidFill>
                          <a:cs typeface="+mj-cs"/>
                        </a:rPr>
                        <a:t>طبيعة التركيب</a:t>
                      </a:r>
                      <a:endParaRPr lang="en-US" sz="24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التغلظ</a:t>
                      </a:r>
                      <a:endParaRPr lang="en-US" sz="24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chemeClr val="tx1"/>
                          </a:solidFill>
                          <a:cs typeface="+mj-cs"/>
                        </a:rPr>
                        <a:t>المكونات</a:t>
                      </a:r>
                      <a:endParaRPr lang="en-US" sz="24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chemeClr val="tx1"/>
                          </a:solidFill>
                          <a:cs typeface="+mj-cs"/>
                        </a:rPr>
                        <a:t>نوع النسيج</a:t>
                      </a:r>
                      <a:endParaRPr lang="en-US" sz="24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33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+mj-cs"/>
                        </a:rPr>
                        <a:t>التدعيم </a:t>
                      </a:r>
                      <a:r>
                        <a:rPr lang="ar-SA" sz="2400" b="0" dirty="0" smtClean="0">
                          <a:cs typeface="+mj-cs"/>
                        </a:rPr>
                        <a:t>والتوصيل</a:t>
                      </a:r>
                      <a:endParaRPr lang="ar-SA" sz="2400" b="0" dirty="0"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+mj-cs"/>
                        </a:rPr>
                        <a:t>ميتة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+mj-cs"/>
                        </a:rPr>
                        <a:t>اللجنين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/>
                      <a:r>
                        <a:rPr lang="ar-SA" sz="2200" b="1" dirty="0" err="1" smtClean="0">
                          <a:cs typeface="+mj-cs"/>
                        </a:rPr>
                        <a:t>القصيبات</a:t>
                      </a:r>
                      <a:endParaRPr lang="en-US" sz="2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0" algn="ctr"/>
                      <a:r>
                        <a:rPr lang="ar-SA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الخشب</a:t>
                      </a:r>
                      <a:endParaRPr lang="en-US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33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+mj-cs"/>
                        </a:rPr>
                        <a:t>التوصيل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+mj-cs"/>
                        </a:rPr>
                        <a:t>ميتة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+mj-cs"/>
                        </a:rPr>
                        <a:t>اللجنين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/>
                      <a:r>
                        <a:rPr lang="ar-SA" sz="2200" b="1" dirty="0" smtClean="0">
                          <a:cs typeface="+mj-cs"/>
                        </a:rPr>
                        <a:t>الأوعية</a:t>
                      </a:r>
                      <a:endParaRPr lang="en-US" sz="2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33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+mj-cs"/>
                        </a:rPr>
                        <a:t>التدعيم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+mj-cs"/>
                        </a:rPr>
                        <a:t>ميتة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+mj-cs"/>
                        </a:rPr>
                        <a:t>اللجنين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/>
                      <a:r>
                        <a:rPr lang="ar-SA" sz="2200" b="1" dirty="0" smtClean="0">
                          <a:cs typeface="+mj-cs"/>
                        </a:rPr>
                        <a:t>ألياف الخشب</a:t>
                      </a:r>
                      <a:endParaRPr lang="en-US" sz="2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33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+mj-cs"/>
                        </a:rPr>
                        <a:t>التخزين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rgbClr val="FF0000"/>
                          </a:solidFill>
                          <a:cs typeface="+mj-cs"/>
                        </a:rPr>
                        <a:t>حية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+mj-cs"/>
                        </a:rPr>
                        <a:t>لا </a:t>
                      </a:r>
                      <a:r>
                        <a:rPr lang="ar-SA" sz="2400" b="0" dirty="0" smtClean="0">
                          <a:cs typeface="+mj-cs"/>
                        </a:rPr>
                        <a:t>يوجد تغلظ</a:t>
                      </a:r>
                      <a:endParaRPr lang="ar-SA" sz="2400" b="0" dirty="0"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/>
                      <a:r>
                        <a:rPr lang="ar-SA" sz="22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خلايا </a:t>
                      </a:r>
                      <a:r>
                        <a:rPr lang="ar-SA" sz="2200" b="1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بارنشيما</a:t>
                      </a:r>
                      <a:r>
                        <a:rPr lang="ar-SA" sz="22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 الخشب</a:t>
                      </a:r>
                      <a:endParaRPr lang="en-US" sz="2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731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dirty="0" smtClean="0">
                          <a:cs typeface="+mj-cs"/>
                        </a:rPr>
                        <a:t>التوصيل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+mj-cs"/>
                        </a:rPr>
                        <a:t>حية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لا يوجد تغلظ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cs typeface="+mj-cs"/>
                        </a:rPr>
                        <a:t>أنابيب </a:t>
                      </a:r>
                      <a:r>
                        <a:rPr lang="ar-SA" sz="2200" b="1" dirty="0" err="1" smtClean="0">
                          <a:cs typeface="+mj-cs"/>
                        </a:rPr>
                        <a:t>غربالية</a:t>
                      </a:r>
                      <a:endParaRPr lang="ar-SA" sz="2200" b="1" dirty="0" smtClean="0"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0" algn="ctr"/>
                      <a:r>
                        <a:rPr lang="ar-SA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اللحاء</a:t>
                      </a:r>
                      <a:endParaRPr lang="en-US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33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dirty="0" smtClean="0">
                          <a:cs typeface="+mj-cs"/>
                        </a:rPr>
                        <a:t>المساعدة في التوصيل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+mj-cs"/>
                        </a:rPr>
                        <a:t>حية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لا يوجد تغلظ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dirty="0" smtClean="0">
                          <a:cs typeface="+mj-cs"/>
                        </a:rPr>
                        <a:t>خلايا مرافقة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164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dirty="0" smtClean="0">
                          <a:cs typeface="+mj-cs"/>
                        </a:rPr>
                        <a:t>التدعيم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dirty="0" smtClean="0">
                          <a:solidFill>
                            <a:srgbClr val="FF0000"/>
                          </a:solidFill>
                          <a:cs typeface="+mj-cs"/>
                        </a:rPr>
                        <a:t>ميتة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اللجنين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/>
                      <a:r>
                        <a:rPr lang="ar-SA" sz="22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ألياف اللحاء</a:t>
                      </a:r>
                      <a:endParaRPr lang="en-US" sz="2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33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dirty="0" smtClean="0">
                          <a:cs typeface="+mj-cs"/>
                        </a:rPr>
                        <a:t>التخزين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dirty="0" smtClean="0">
                          <a:cs typeface="+mj-cs"/>
                        </a:rPr>
                        <a:t>حية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لا يوجد تغلظ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/>
                      <a:r>
                        <a:rPr lang="ar-SA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خلايا </a:t>
                      </a:r>
                      <a:r>
                        <a:rPr lang="ar-SA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بارنشيما</a:t>
                      </a:r>
                      <a:r>
                        <a:rPr lang="ar-SA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 اللحاء</a:t>
                      </a:r>
                      <a:endParaRPr lang="en-US" sz="2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Wael Documents\AA محاضرات\الأحياء العامة\صور\الانسجة النباتية\20171015_180806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84757" y="66248"/>
            <a:ext cx="8951739" cy="66751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Wael Documents\AA محاضرات\الأحياء العامة\صور\الانسجة النباتية\20171015_181636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448" y="177120"/>
            <a:ext cx="8969048" cy="64922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332657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14350" algn="ctr"/>
            <a:r>
              <a:rPr lang="ar-SA" sz="6000" b="1" u="sng" dirty="0" smtClean="0">
                <a:latin typeface="Times New Roman" pitchFamily="18" charset="0"/>
                <a:cs typeface="Times New Roman" pitchFamily="18" charset="0"/>
              </a:rPr>
              <a:t>تذكر</a:t>
            </a:r>
          </a:p>
        </p:txBody>
      </p:sp>
      <p:pic>
        <p:nvPicPr>
          <p:cNvPr id="4" name="Picture 3" descr="E:\Wael Documents\AA محاضرات\الأحياء العامة\صور\الانسجة النباتية\تقسيم الأنسجة النباتية.JPG"/>
          <p:cNvPicPr>
            <a:picLocks noChangeAspect="1" noChangeArrowheads="1"/>
          </p:cNvPicPr>
          <p:nvPr/>
        </p:nvPicPr>
        <p:blipFill>
          <a:blip r:embed="rId2" cstate="print"/>
          <a:srcRect l="3705" b="7576"/>
          <a:stretch>
            <a:fillRect/>
          </a:stretch>
        </p:blipFill>
        <p:spPr bwMode="auto">
          <a:xfrm>
            <a:off x="179512" y="1556792"/>
            <a:ext cx="878497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Wael Documents\AA محاضرات\الأحياء العامة\صور\الانسجة النباتية\20171015_210239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t="7449" b="1776"/>
          <a:stretch>
            <a:fillRect/>
          </a:stretch>
        </p:blipFill>
        <p:spPr bwMode="auto">
          <a:xfrm>
            <a:off x="179513" y="732006"/>
            <a:ext cx="8731720" cy="608137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87824" y="0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14350" algn="ctr"/>
            <a:r>
              <a:rPr lang="ar-SA" sz="4000" b="1" u="sng" dirty="0" smtClean="0">
                <a:latin typeface="Times New Roman" pitchFamily="18" charset="0"/>
                <a:cs typeface="Times New Roman" pitchFamily="18" charset="0"/>
              </a:rPr>
              <a:t>ملخص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400600"/>
          </a:xfrm>
        </p:spPr>
        <p:txBody>
          <a:bodyPr>
            <a:noAutofit/>
          </a:bodyPr>
          <a:lstStyle/>
          <a:p>
            <a:pPr marL="287338" indent="-287338" algn="just"/>
            <a:r>
              <a:rPr lang="ar-EG" sz="2400" b="1" dirty="0" smtClean="0">
                <a:cs typeface="+mj-cs"/>
              </a:rPr>
              <a:t>ضع علامة </a:t>
            </a:r>
            <a:r>
              <a:rPr lang="ar-EG" sz="2400" b="1" dirty="0" err="1" smtClean="0">
                <a:cs typeface="+mj-cs"/>
              </a:rPr>
              <a:t>صح (</a:t>
            </a:r>
            <a:r>
              <a:rPr lang="en-US" sz="2400" b="1" dirty="0" smtClean="0">
                <a:cs typeface="+mj-cs"/>
                <a:sym typeface="Wingdings"/>
              </a:rPr>
              <a:t></a:t>
            </a:r>
            <a:r>
              <a:rPr lang="ar-EG" sz="2400" b="1" dirty="0" smtClean="0">
                <a:cs typeface="+mj-cs"/>
              </a:rPr>
              <a:t>) أمام العبارة الصحيحة وعلامة </a:t>
            </a:r>
            <a:r>
              <a:rPr lang="ar-EG" sz="2400" b="1" dirty="0" err="1" smtClean="0">
                <a:cs typeface="+mj-cs"/>
              </a:rPr>
              <a:t>خطأ (</a:t>
            </a:r>
            <a:r>
              <a:rPr lang="en-US" sz="2400" b="1" dirty="0" smtClean="0">
                <a:cs typeface="+mj-cs"/>
              </a:rPr>
              <a:t>x</a:t>
            </a:r>
            <a:r>
              <a:rPr lang="ar-EG" sz="2400" b="1" dirty="0" smtClean="0">
                <a:cs typeface="+mj-cs"/>
              </a:rPr>
              <a:t>) أمام العبارة الخاطئة </a:t>
            </a:r>
            <a:r>
              <a:rPr lang="ar-EG" sz="2400" b="1" u="sng" dirty="0" smtClean="0">
                <a:cs typeface="+mj-cs"/>
              </a:rPr>
              <a:t>مع تصحيح الخطأ:</a:t>
            </a:r>
            <a:endParaRPr lang="ar-SA" sz="2400" b="1" u="sng" dirty="0" smtClean="0">
              <a:cs typeface="+mj-cs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ar-SA" dirty="0" smtClean="0">
                <a:latin typeface="Times New Roman" pitchFamily="18" charset="0"/>
                <a:cs typeface="+mj-cs"/>
              </a:rPr>
              <a:t>منشأ </a:t>
            </a:r>
            <a:r>
              <a:rPr lang="ar-SA" dirty="0" err="1" smtClean="0">
                <a:latin typeface="Times New Roman" pitchFamily="18" charset="0"/>
                <a:cs typeface="+mj-cs"/>
              </a:rPr>
              <a:t>التغلظ</a:t>
            </a:r>
            <a:r>
              <a:rPr lang="ar-SA" dirty="0" smtClean="0">
                <a:latin typeface="Times New Roman" pitchFamily="18" charset="0"/>
                <a:cs typeface="+mj-cs"/>
              </a:rPr>
              <a:t> في جدار خلايا نسيج الفلين هي مادة شمعية تسمى </a:t>
            </a:r>
            <a:r>
              <a:rPr lang="ar-SA" dirty="0" err="1" smtClean="0">
                <a:latin typeface="Times New Roman" pitchFamily="18" charset="0"/>
                <a:cs typeface="+mj-cs"/>
              </a:rPr>
              <a:t>سوبرين.</a:t>
            </a:r>
            <a:endParaRPr lang="ar-SA" dirty="0" smtClean="0">
              <a:latin typeface="Times New Roman" pitchFamily="18" charset="0"/>
              <a:cs typeface="+mj-cs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ar-SA" dirty="0" smtClean="0">
                <a:latin typeface="Times New Roman" pitchFamily="18" charset="0"/>
                <a:cs typeface="+mj-cs"/>
              </a:rPr>
              <a:t>تسمى كل من الأنسجة المستديمة الأصلية والأنسجة المستديمة الوعائية بالأنسجة البسيطة.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ar-SA" dirty="0" smtClean="0">
                <a:latin typeface="Times New Roman" pitchFamily="18" charset="0"/>
                <a:cs typeface="+mj-cs"/>
              </a:rPr>
              <a:t>تتكون طبقة الأدمة في بشرة أوراق النبات من مادة </a:t>
            </a:r>
            <a:r>
              <a:rPr lang="ar-SA" dirty="0" err="1" smtClean="0">
                <a:latin typeface="Times New Roman" pitchFamily="18" charset="0"/>
                <a:cs typeface="+mj-cs"/>
              </a:rPr>
              <a:t>الكيوتين</a:t>
            </a:r>
            <a:r>
              <a:rPr lang="ar-SA" dirty="0" smtClean="0">
                <a:latin typeface="Times New Roman" pitchFamily="18" charset="0"/>
                <a:cs typeface="+mj-cs"/>
              </a:rPr>
              <a:t> الشمعية.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ar-SA" dirty="0" smtClean="0">
                <a:latin typeface="Times New Roman" pitchFamily="18" charset="0"/>
                <a:cs typeface="+mj-cs"/>
              </a:rPr>
              <a:t>من أمثلة نسيج البشرة القشرة الخارجية للبطاطس واللحاء الخارجي لسيقان الأشجار.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ar-SA" dirty="0" smtClean="0">
                <a:latin typeface="Times New Roman" pitchFamily="18" charset="0"/>
                <a:cs typeface="+mj-cs"/>
              </a:rPr>
              <a:t>توجد معظم الثغور على البشرة العلوية للأوراق.</a:t>
            </a:r>
          </a:p>
          <a:p>
            <a:pPr marL="457200" indent="-457200" algn="just">
              <a:buFont typeface="+mj-lt"/>
              <a:buAutoNum type="arabicParenR"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endParaRPr lang="ar-SA" sz="2400" dirty="0" smtClean="0">
              <a:latin typeface="Times New Roman" pitchFamily="18" charset="0"/>
              <a:cs typeface="+mj-cs"/>
            </a:endParaRPr>
          </a:p>
          <a:p>
            <a:pPr marL="457200" indent="-457200" algn="just">
              <a:buFont typeface="+mj-lt"/>
              <a:buAutoNum type="arabicParenR"/>
            </a:pPr>
            <a:endParaRPr lang="ar-SA" sz="2400" b="1" dirty="0" smtClean="0">
              <a:latin typeface="Times New Roman" pitchFamily="18" charset="0"/>
              <a:cs typeface="+mj-cs"/>
            </a:endParaRPr>
          </a:p>
          <a:p>
            <a:pPr marL="514350" indent="-514350" algn="just">
              <a:buNone/>
            </a:pPr>
            <a:endParaRPr lang="en-US" sz="2400" b="1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400600"/>
          </a:xfrm>
        </p:spPr>
        <p:txBody>
          <a:bodyPr>
            <a:noAutofit/>
          </a:bodyPr>
          <a:lstStyle/>
          <a:p>
            <a:pPr marL="287338" indent="-287338" algn="just"/>
            <a:r>
              <a:rPr lang="ar-EG" sz="2400" b="1" dirty="0" smtClean="0">
                <a:cs typeface="+mj-cs"/>
              </a:rPr>
              <a:t>ضع علامة </a:t>
            </a:r>
            <a:r>
              <a:rPr lang="ar-EG" sz="2400" b="1" dirty="0" err="1" smtClean="0">
                <a:cs typeface="+mj-cs"/>
              </a:rPr>
              <a:t>صح (</a:t>
            </a:r>
            <a:r>
              <a:rPr lang="en-US" sz="2400" b="1" dirty="0" smtClean="0">
                <a:cs typeface="+mj-cs"/>
                <a:sym typeface="Wingdings"/>
              </a:rPr>
              <a:t></a:t>
            </a:r>
            <a:r>
              <a:rPr lang="ar-EG" sz="2400" b="1" dirty="0" smtClean="0">
                <a:cs typeface="+mj-cs"/>
              </a:rPr>
              <a:t>) أمام العبارة الصحيحة وعلامة </a:t>
            </a:r>
            <a:r>
              <a:rPr lang="ar-EG" sz="2400" b="1" dirty="0" err="1" smtClean="0">
                <a:cs typeface="+mj-cs"/>
              </a:rPr>
              <a:t>خطأ (</a:t>
            </a:r>
            <a:r>
              <a:rPr lang="en-US" sz="2400" b="1" dirty="0" smtClean="0">
                <a:cs typeface="+mj-cs"/>
              </a:rPr>
              <a:t>x</a:t>
            </a:r>
            <a:r>
              <a:rPr lang="ar-EG" sz="2400" b="1" dirty="0" smtClean="0">
                <a:cs typeface="+mj-cs"/>
              </a:rPr>
              <a:t>) أمام العبارة الخاطئة </a:t>
            </a:r>
            <a:r>
              <a:rPr lang="ar-EG" sz="2400" b="1" u="sng" dirty="0" smtClean="0">
                <a:cs typeface="+mj-cs"/>
              </a:rPr>
              <a:t>مع تصحيح الخطأ:</a:t>
            </a:r>
            <a:endParaRPr lang="ar-SA" sz="2400" b="1" u="sng" dirty="0" smtClean="0">
              <a:cs typeface="+mj-cs"/>
            </a:endParaRPr>
          </a:p>
          <a:p>
            <a:pPr marL="457200" indent="-457200" algn="just">
              <a:buFont typeface="+mj-lt"/>
              <a:buAutoNum type="arabicParenR" startAt="6"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تتكون الأنسجة المستديمة الجلدية من الخشب واللحاء.</a:t>
            </a:r>
          </a:p>
          <a:p>
            <a:pPr marL="457200" indent="-457200" algn="just">
              <a:buFont typeface="+mj-lt"/>
              <a:buAutoNum type="arabicParenR" startAt="6"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تعمل الأنسجة المستديمة الجلدية على حماية الأنسجة الداخلية للنبات ضد تبخر الماء والتمزق وفقدان المواد الغذائية.</a:t>
            </a:r>
          </a:p>
          <a:p>
            <a:pPr marL="457200" indent="-457200" algn="just">
              <a:buFont typeface="+mj-lt"/>
              <a:buAutoNum type="arabicParenR" startAt="6"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يعمل الخشب على نقل الغذاء المجهز من الأوراق إلى باقي أجزاء النبات.</a:t>
            </a:r>
          </a:p>
          <a:p>
            <a:pPr marL="457200" indent="-457200" algn="just">
              <a:buFont typeface="+mj-lt"/>
              <a:buAutoNum type="arabicParenR" startAt="6"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الأنابيب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الغربالية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هي العنصر الرئيسي في اللحاء.</a:t>
            </a:r>
          </a:p>
          <a:p>
            <a:pPr marL="627063" indent="-627063" algn="just">
              <a:buFont typeface="+mj-lt"/>
              <a:buAutoNum type="arabicParenR" startAt="6"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الأنسجة المستديمة خلاياها أكبر حجماً وأقل في كمية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السيتوبلازم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من خلايا الأنسجة الإنشائية.</a:t>
            </a:r>
          </a:p>
          <a:p>
            <a:pPr marL="457200" indent="-457200" algn="just">
              <a:buFont typeface="+mj-lt"/>
              <a:buAutoNum type="arabicParenR" startAt="6"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 startAt="6"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 startAt="6"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 startAt="6"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 startAt="6"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 startAt="6"/>
            </a:pPr>
            <a:endParaRPr lang="ar-SA" sz="2400" dirty="0" smtClean="0">
              <a:latin typeface="Times New Roman" pitchFamily="18" charset="0"/>
              <a:cs typeface="+mj-cs"/>
            </a:endParaRPr>
          </a:p>
          <a:p>
            <a:pPr marL="457200" indent="-457200" algn="just">
              <a:buFont typeface="+mj-lt"/>
              <a:buAutoNum type="arabicParenR" startAt="6"/>
            </a:pPr>
            <a:endParaRPr lang="ar-SA" sz="2400" b="1" dirty="0" smtClean="0">
              <a:latin typeface="Times New Roman" pitchFamily="18" charset="0"/>
              <a:cs typeface="+mj-cs"/>
            </a:endParaRPr>
          </a:p>
          <a:p>
            <a:pPr marL="514350" indent="-514350" algn="just">
              <a:buNone/>
            </a:pPr>
            <a:endParaRPr lang="en-US" sz="2400" b="1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7606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أكمل الجدول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التالي: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556792"/>
          <a:ext cx="8424936" cy="334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240360"/>
                <a:gridCol w="2160240"/>
              </a:tblGrid>
              <a:tr h="63007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اللحاء</a:t>
                      </a:r>
                      <a:endParaRPr lang="en-US" sz="28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الخشب</a:t>
                      </a:r>
                      <a:endParaRPr lang="en-US" sz="28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نوع النسيج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يتركب من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العنصر الرئيسي في تكوينه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الوظيفة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Wael Documents\AA محاضرات\الأحياء العامة\صور\الانسجة النباتية\تقسيم الأنسجة النباتية.JPG"/>
          <p:cNvPicPr>
            <a:picLocks noChangeAspect="1" noChangeArrowheads="1"/>
          </p:cNvPicPr>
          <p:nvPr/>
        </p:nvPicPr>
        <p:blipFill>
          <a:blip r:embed="rId2" cstate="print"/>
          <a:srcRect l="3975"/>
          <a:stretch>
            <a:fillRect/>
          </a:stretch>
        </p:blipFill>
        <p:spPr bwMode="auto">
          <a:xfrm>
            <a:off x="107504" y="476671"/>
            <a:ext cx="8956404" cy="4968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2448272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ar-SA" sz="4000" b="1" dirty="0" smtClean="0">
                <a:latin typeface="Times New Roman" pitchFamily="18" charset="0"/>
                <a:cs typeface="Times New Roman" pitchFamily="18" charset="0"/>
              </a:rPr>
              <a:t>افحص العينات المعروضة أمامك وقم بعمل رسم مبسط لها يوضح طبقات الأنسجة التي تعرفت عليها وقم بكتابة البيانات على الرسم.</a:t>
            </a:r>
          </a:p>
          <a:p>
            <a:pPr marL="514350" indent="-514350" algn="just"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2880320"/>
          </a:xfrm>
        </p:spPr>
        <p:txBody>
          <a:bodyPr>
            <a:normAutofit fontScale="92500" lnSpcReduction="20000"/>
          </a:bodyPr>
          <a:lstStyle/>
          <a:p>
            <a:pPr marL="463550" lvl="0" indent="-463550" algn="ctr">
              <a:buFont typeface="+mj-lt"/>
              <a:buAutoNum type="arabicPeriod" startAt="2"/>
            </a:pPr>
            <a:r>
              <a:rPr lang="ar-SA" sz="3900" b="1" u="sng" dirty="0" smtClean="0">
                <a:latin typeface="Times New Roman" pitchFamily="18" charset="0"/>
                <a:cs typeface="Times New Roman" pitchFamily="18" charset="0"/>
              </a:rPr>
              <a:t>الأنسجة المستديمة</a:t>
            </a:r>
            <a:r>
              <a:rPr lang="ar-SA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5138" indent="-239713" algn="just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تتميز بالخصائص العامة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التاليه: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968375" indent="-338138" algn="just"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- الخلايا أكبر حجماً وأقل في كمية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السيتوبلازم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من خلايا الأنسجة الإنشائية.</a:t>
            </a:r>
          </a:p>
          <a:p>
            <a:pPr marL="1150938" indent="-520700" algn="just"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- الخلايا بها فجوات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عصارية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كبيرة.</a:t>
            </a:r>
          </a:p>
          <a:p>
            <a:pPr marL="1150938" indent="-520700" algn="just"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- توجد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فراغات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(مسافات بينية) بين الخلايا.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Wael Documents\AA محاضرات\الأحياء العامة\صور\الانسجة النباتية\المستديم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14" y="2996952"/>
            <a:ext cx="8790674" cy="3728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2880320"/>
          </a:xfrm>
        </p:spPr>
        <p:txBody>
          <a:bodyPr>
            <a:normAutofit/>
          </a:bodyPr>
          <a:lstStyle/>
          <a:p>
            <a:pPr marL="463550" lvl="0" indent="-463550" algn="ctr">
              <a:buFont typeface="+mj-lt"/>
              <a:buAutoNum type="arabicPeriod" startAt="2"/>
            </a:pPr>
            <a:r>
              <a:rPr lang="ar-SA" sz="3900" b="1" u="sng" dirty="0" smtClean="0">
                <a:latin typeface="Times New Roman" pitchFamily="18" charset="0"/>
                <a:cs typeface="Times New Roman" pitchFamily="18" charset="0"/>
              </a:rPr>
              <a:t>الأنسجة المستديمة</a:t>
            </a:r>
            <a:r>
              <a:rPr lang="ar-SA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تسمى كل من الأنسجة المستديمة الأصلية والأنسجة المستديمة الجلدية 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بالأنسجة البسيطة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بينما تسمى الأنسجة المستديمة الوعائية 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بالأنسجة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المركبة 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(المعقدة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Wael Documents\AA محاضرات\الأحياء العامة\صور\الانسجة النباتية\المستديم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14" y="2996952"/>
            <a:ext cx="8790674" cy="3728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77500" lnSpcReduction="20000"/>
          </a:bodyPr>
          <a:lstStyle/>
          <a:p>
            <a:pPr marL="463550" lvl="0" indent="-463550" algn="ctr">
              <a:buFont typeface="+mj-lt"/>
              <a:buAutoNum type="arabicPeriod" startAt="2"/>
            </a:pPr>
            <a:r>
              <a:rPr lang="ar-SA" sz="3900" b="1" u="sng" dirty="0" smtClean="0">
                <a:latin typeface="Times New Roman" pitchFamily="18" charset="0"/>
                <a:cs typeface="Times New Roman" pitchFamily="18" charset="0"/>
              </a:rPr>
              <a:t>الأنسجة المستديمة</a:t>
            </a:r>
          </a:p>
          <a:p>
            <a:pPr marL="519113" lvl="0" indent="-519113" algn="ctr">
              <a:buFont typeface="Wingdings" pitchFamily="2" charset="2"/>
              <a:buAutoNum type="arabic1Minus" startAt="2"/>
            </a:pPr>
            <a:r>
              <a:rPr lang="ar-SA" sz="3900" b="1" u="sng" dirty="0" smtClean="0">
                <a:latin typeface="Times New Roman" pitchFamily="18" charset="0"/>
                <a:cs typeface="Times New Roman" pitchFamily="18" charset="0"/>
              </a:rPr>
              <a:t>الأنسجة المستديمة </a:t>
            </a:r>
            <a:r>
              <a:rPr lang="ar-SA" sz="3900" b="1" u="sng" dirty="0" err="1" smtClean="0">
                <a:latin typeface="Times New Roman" pitchFamily="18" charset="0"/>
                <a:cs typeface="Times New Roman" pitchFamily="18" charset="0"/>
              </a:rPr>
              <a:t>الجلدية </a:t>
            </a:r>
            <a:r>
              <a:rPr lang="ar-SA" sz="3900" b="1" u="sng" dirty="0" smtClean="0">
                <a:latin typeface="Times New Roman" pitchFamily="18" charset="0"/>
                <a:cs typeface="Times New Roman" pitchFamily="18" charset="0"/>
              </a:rPr>
              <a:t>(المحيطية</a:t>
            </a:r>
            <a:r>
              <a:rPr lang="ar-SA" sz="3900" b="1" u="sng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-231775" algn="just"/>
            <a:r>
              <a:rPr lang="ar-SA" sz="3600" dirty="0" smtClean="0">
                <a:latin typeface="Times New Roman" pitchFamily="18" charset="0"/>
                <a:cs typeface="Times New Roman" pitchFamily="18" charset="0"/>
              </a:rPr>
              <a:t>تعمل هذه الأنسجة على حماية الأنسجة الداخلية للنبات ضد تبخر الماء والتمزق وفقدان المواد الغذائية.</a:t>
            </a:r>
          </a:p>
          <a:p>
            <a:pPr marL="287338" indent="-231775" algn="just"/>
            <a:r>
              <a:rPr lang="ar-SA" sz="3600" dirty="0" smtClean="0">
                <a:latin typeface="Times New Roman" pitchFamily="18" charset="0"/>
                <a:cs typeface="Times New Roman" pitchFamily="18" charset="0"/>
              </a:rPr>
              <a:t>تتضمن نوعان هما نسيج 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البشرة</a:t>
            </a:r>
            <a:r>
              <a:rPr lang="ar-SA" sz="3600" dirty="0" smtClean="0">
                <a:latin typeface="Times New Roman" pitchFamily="18" charset="0"/>
                <a:cs typeface="Times New Roman" pitchFamily="18" charset="0"/>
              </a:rPr>
              <a:t> ونسيج 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الفلين</a:t>
            </a:r>
            <a:r>
              <a:rPr lang="ar-SA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95288" indent="-339725" algn="just">
              <a:buFont typeface="+mj-lt"/>
              <a:buAutoNum type="arabicParenR"/>
            </a:pP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نسيج 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البشرة:</a:t>
            </a:r>
            <a:endParaRPr lang="ar-SA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-231775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يغطي الأوراق والأجزاء الرقيقة من الجذور والسيقان.</a:t>
            </a:r>
          </a:p>
          <a:p>
            <a:pPr marL="569913" indent="-514350" algn="just">
              <a:buNone/>
            </a:pP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تركيب نسيج البشرة في أوراق 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النبات:</a:t>
            </a:r>
            <a:endParaRPr lang="ar-SA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-231775" algn="just"/>
            <a:r>
              <a:rPr lang="ar-SA" sz="3100" b="1" u="sng" dirty="0" smtClean="0">
                <a:latin typeface="Times New Roman" pitchFamily="18" charset="0"/>
                <a:cs typeface="Times New Roman" pitchFamily="18" charset="0"/>
              </a:rPr>
              <a:t>خلايا </a:t>
            </a:r>
            <a:r>
              <a:rPr lang="ar-SA" sz="3100" b="1" u="sng" dirty="0" err="1" smtClean="0">
                <a:latin typeface="Times New Roman" pitchFamily="18" charset="0"/>
                <a:cs typeface="Times New Roman" pitchFamily="18" charset="0"/>
              </a:rPr>
              <a:t>البشرة:</a:t>
            </a:r>
            <a:r>
              <a:rPr lang="ar-SA" sz="31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63550" indent="-176213" algn="just">
              <a:buFontTx/>
              <a:buChar char="-"/>
              <a:tabLst>
                <a:tab pos="463550" algn="l"/>
              </a:tabLst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طبقة واحدة من الخلايا تغطيها طبقة الأدمة التي تتكون من مادة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الكيوتين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الشمعية.</a:t>
            </a:r>
          </a:p>
          <a:p>
            <a:pPr marL="287338" indent="-231775" algn="just"/>
            <a:r>
              <a:rPr lang="ar-SA" sz="3100" b="1" u="sng" dirty="0" err="1" smtClean="0">
                <a:latin typeface="Times New Roman" pitchFamily="18" charset="0"/>
                <a:cs typeface="Times New Roman" pitchFamily="18" charset="0"/>
              </a:rPr>
              <a:t>الثغور:</a:t>
            </a:r>
            <a:endParaRPr lang="ar-SA" sz="3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63550" indent="-231775" algn="just">
              <a:buFontTx/>
              <a:buChar char="-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فتحات في الأجزاء الخضراء من النبات يحيط بها خليتان حارستان.</a:t>
            </a:r>
          </a:p>
          <a:p>
            <a:pPr marL="463550" indent="-231775" algn="just">
              <a:buFontTx/>
              <a:buChar char="-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توجد على السطح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السفلي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(البشرة السفلية) للأوراق.</a:t>
            </a:r>
          </a:p>
          <a:p>
            <a:pPr marL="463550" indent="-231775" algn="just">
              <a:buFontTx/>
              <a:buChar char="-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تساعد في عملية تبادل الغازات.</a:t>
            </a:r>
          </a:p>
          <a:p>
            <a:pPr marL="287338" indent="-231775" algn="just"/>
            <a:r>
              <a:rPr lang="ar-SA" sz="3100" b="1" u="sng" dirty="0" err="1" smtClean="0">
                <a:latin typeface="Times New Roman" pitchFamily="18" charset="0"/>
                <a:cs typeface="Times New Roman" pitchFamily="18" charset="0"/>
              </a:rPr>
              <a:t>الشعيرات:</a:t>
            </a:r>
            <a:endParaRPr lang="ar-SA" sz="3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63550" indent="-231775" algn="just">
              <a:buFontTx/>
              <a:buChar char="-"/>
            </a:pP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تحورات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من خلايا البشرة تعمل على وقاية النبات وحمايته ضد المؤثرات الخارجية.</a:t>
            </a:r>
          </a:p>
          <a:p>
            <a:pPr marL="463550" indent="-231775" algn="just">
              <a:buFontTx/>
              <a:buChar char="-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للشعيرات أشكال عديدة.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4248" y="908720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cs typeface="+mj-cs"/>
              </a:rPr>
              <a:t>تركيب نسيج البشرة في أوراق النبات</a:t>
            </a:r>
            <a:endParaRPr lang="en-US" sz="3200" b="1" dirty="0"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15189"/>
          <a:stretch>
            <a:fillRect/>
          </a:stretch>
        </p:blipFill>
        <p:spPr bwMode="auto">
          <a:xfrm>
            <a:off x="107504" y="72008"/>
            <a:ext cx="640871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:\Wael Documents\AA محاضرات\الأحياء العامة\صور\الانسجة النباتية\20171015_180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3804" y="-27384"/>
            <a:ext cx="5854700" cy="2919413"/>
          </a:xfrm>
          <a:prstGeom prst="rect">
            <a:avLst/>
          </a:prstGeom>
          <a:noFill/>
        </p:spPr>
      </p:pic>
      <p:pic>
        <p:nvPicPr>
          <p:cNvPr id="2" name="Picture 3" descr="E:\Wael Documents\AA محاضرات\الأحياء العامة\صور\الانسجة النباتية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0813"/>
            <a:ext cx="6380163" cy="41671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2520280"/>
          </a:xfrm>
        </p:spPr>
        <p:txBody>
          <a:bodyPr>
            <a:normAutofit fontScale="92500"/>
          </a:bodyPr>
          <a:lstStyle/>
          <a:p>
            <a:pPr marL="569913" indent="-514350" algn="ctr">
              <a:buNone/>
            </a:pP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تركيب نسيج البشرة في جذور النبات</a:t>
            </a:r>
          </a:p>
          <a:p>
            <a:pPr marL="287338" indent="-231775" algn="just"/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تسمى طبقة البشرة في جذور النبات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الطبقة الوبرية </a:t>
            </a: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والشعيرات التي تخرج منها تسمى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الشعيرات الجذرية</a:t>
            </a: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7338" indent="-231775" algn="just"/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عندما تتمزق الطبقة الوبرية نتيجة </a:t>
            </a:r>
            <a:r>
              <a:rPr lang="ar-SA" sz="3000" dirty="0" err="1" smtClean="0">
                <a:latin typeface="Times New Roman" pitchFamily="18" charset="0"/>
                <a:cs typeface="Times New Roman" pitchFamily="18" charset="0"/>
              </a:rPr>
              <a:t>الإحتكاك</a:t>
            </a: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 بحبيبات التربة تتكون طبقة تحل محلها تسمى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البشرة الخارجية </a:t>
            </a: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وتكون خلاياها مغلظة بمادة </a:t>
            </a:r>
            <a:r>
              <a:rPr lang="ar-SA" sz="3000" dirty="0" err="1" smtClean="0">
                <a:latin typeface="Times New Roman" pitchFamily="18" charset="0"/>
                <a:cs typeface="Times New Roman" pitchFamily="18" charset="0"/>
              </a:rPr>
              <a:t>السوبرين.</a:t>
            </a:r>
            <a:endParaRPr lang="ar-SA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Wael Documents\AA محاضرات\الأحياء العامة\صور\الانسجة النباتية\20171015_181321 - Copy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36060" y="2924944"/>
            <a:ext cx="8900436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2952328"/>
          </a:xfrm>
        </p:spPr>
        <p:txBody>
          <a:bodyPr>
            <a:normAutofit fontScale="92500" lnSpcReduction="20000"/>
          </a:bodyPr>
          <a:lstStyle/>
          <a:p>
            <a:pPr marL="463550" indent="-407988" algn="just">
              <a:buFont typeface="+mj-lt"/>
              <a:buAutoNum type="arabicParenR" startAt="2"/>
              <a:tabLst>
                <a:tab pos="463550" algn="l"/>
              </a:tabLst>
            </a:pP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نسيج 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الفلين:</a:t>
            </a:r>
            <a:endParaRPr lang="ar-SA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-231775" algn="just"/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خلايا </a:t>
            </a:r>
            <a:r>
              <a:rPr lang="ar-SA" sz="3000" dirty="0" err="1" smtClean="0">
                <a:latin typeface="Times New Roman" pitchFamily="18" charset="0"/>
                <a:cs typeface="Times New Roman" pitchFamily="18" charset="0"/>
              </a:rPr>
              <a:t>ميته</a:t>
            </a: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 ذات جدر مغلظة بمادة </a:t>
            </a:r>
            <a:r>
              <a:rPr lang="ar-SA" sz="3000" dirty="0" err="1" smtClean="0">
                <a:latin typeface="Times New Roman" pitchFamily="18" charset="0"/>
                <a:cs typeface="Times New Roman" pitchFamily="18" charset="0"/>
              </a:rPr>
              <a:t>السوبرين</a:t>
            </a: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 التي تمنع تسرب الماء.</a:t>
            </a:r>
          </a:p>
          <a:p>
            <a:pPr marL="287338" indent="-231775" algn="just"/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تموت خلايا الفلين بمجرد تكوينها </a:t>
            </a:r>
            <a:r>
              <a:rPr lang="ar-SA" sz="3000" dirty="0" err="1" smtClean="0">
                <a:latin typeface="Times New Roman" pitchFamily="18" charset="0"/>
                <a:cs typeface="Times New Roman" pitchFamily="18" charset="0"/>
              </a:rPr>
              <a:t>ونضجها </a:t>
            </a: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(نسيج الفلين يموت عندما ينضج</a:t>
            </a:r>
            <a:r>
              <a:rPr lang="ar-SA" sz="30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-231775" algn="just"/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ينتج هذا النسيج من خلايا </a:t>
            </a:r>
            <a:r>
              <a:rPr lang="ar-SA" sz="3000" dirty="0" err="1" smtClean="0">
                <a:latin typeface="Times New Roman" pitchFamily="18" charset="0"/>
                <a:cs typeface="Times New Roman" pitchFamily="18" charset="0"/>
              </a:rPr>
              <a:t>الكامبيوم</a:t>
            </a:r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 الفليني.</a:t>
            </a:r>
          </a:p>
          <a:p>
            <a:pPr marL="287338" indent="-231775" algn="just"/>
            <a:r>
              <a:rPr lang="ar-SA" sz="3000" dirty="0" smtClean="0">
                <a:latin typeface="Times New Roman" pitchFamily="18" charset="0"/>
                <a:cs typeface="Times New Roman" pitchFamily="18" charset="0"/>
              </a:rPr>
              <a:t>من أمثلة الفلين القشرة الخارجية للبطاطس واللحاء الخارجي لسيقان الأشجار.</a:t>
            </a:r>
          </a:p>
        </p:txBody>
      </p:sp>
      <p:pic>
        <p:nvPicPr>
          <p:cNvPr id="4" name="Picture 3" descr="E:\Wael Documents\AA محاضرات\الأحياء العامة\صور\الانسجة النباتية\20171015_181749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51520" y="3284984"/>
            <a:ext cx="8681486" cy="34747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651</Words>
  <Application>Microsoft Office PowerPoint</Application>
  <PresentationFormat>عرض على الشاشة (3:4)‏</PresentationFormat>
  <Paragraphs>135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المعمل السادس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الجزء العملي</vt:lpstr>
      <vt:lpstr>الجزء العملي</vt:lpstr>
      <vt:lpstr>الجزء العملي</vt:lpstr>
      <vt:lpstr>الجزء العملي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المعمل الأول</dc:title>
  <dc:creator>Dr Wael Omar</dc:creator>
  <cp:lastModifiedBy>SONY</cp:lastModifiedBy>
  <cp:revision>269</cp:revision>
  <dcterms:created xsi:type="dcterms:W3CDTF">2017-09-24T20:35:31Z</dcterms:created>
  <dcterms:modified xsi:type="dcterms:W3CDTF">2020-09-01T21:24:34Z</dcterms:modified>
</cp:coreProperties>
</file>