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9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386" r:id="rId4"/>
    <p:sldId id="390" r:id="rId5"/>
    <p:sldId id="391" r:id="rId6"/>
    <p:sldId id="392" r:id="rId7"/>
    <p:sldId id="387" r:id="rId8"/>
    <p:sldId id="394" r:id="rId9"/>
    <p:sldId id="393" r:id="rId10"/>
    <p:sldId id="383" r:id="rId11"/>
    <p:sldId id="395" r:id="rId1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A"/>
    <a:srgbClr val="3366FF"/>
    <a:srgbClr val="1C837D"/>
    <a:srgbClr val="006666"/>
    <a:srgbClr val="D3E3EA"/>
    <a:srgbClr val="D6DEE8"/>
    <a:srgbClr val="FFFFFF"/>
    <a:srgbClr val="9D3729"/>
    <a:srgbClr val="135956"/>
    <a:srgbClr val="404E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نمط متوسط 1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نمط متوسط 3 - تميي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91" d="100"/>
          <a:sy n="91" d="100"/>
        </p:scale>
        <p:origin x="9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3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16EB314-34C5-43DD-BE80-F0FDA3C1BD79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67FC81A-8640-4502-AB35-AEFBF413AA54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56653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C626B-A863-D167-BF49-06418CC93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50B0D503-02DA-16FF-0203-85E7E51B35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E8B8E42-62D9-9897-30FD-E2A155D52F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7AA24BC-4356-C2CE-B9E1-6A7C4FACD6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31F21-7825-46ED-8EF0-0B082568713D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489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39DC4-1C37-EB82-0E42-B5CD9B898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B9A25956-4F8C-38C3-2BE9-A37EFBE797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5D0DE471-5E4F-CE25-8979-0302F6053A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F8DBCE4-DF49-30BE-71D7-85B8ADDACE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31F21-7825-46ED-8EF0-0B082568713D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615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3E886-6CB9-F102-4668-B645F3D76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97BCF70-F1E3-AC52-39E9-D1D333BE7B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68E4A66-B19E-9246-6C05-BA0008B4A6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BCF39D1-DEE4-F08D-3652-752C3CFB3E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31F21-7825-46ED-8EF0-0B082568713D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77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7E669-51F3-B413-B1DC-9339E38D8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854CDBDD-9BA7-F652-84AA-FF9CCE277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33676F74-555B-906C-801C-5393B30D0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B749EF1-31DC-6722-D22F-D06205D1D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31F21-7825-46ED-8EF0-0B082568713D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123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B9CA0-DAFB-958D-AB6E-DD08F60F9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0C95F67-5BD0-2A69-C840-F13E28FD4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7CEB24C-A10C-DE5F-8363-DB46815883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CD5B325-465B-ED4C-F858-D474FEC37E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31F21-7825-46ED-8EF0-0B082568713D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49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1C3C7-490A-612B-0659-7E8DADED9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2B28D25-8196-3A81-8C3B-0E1A13136F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AA81479-FE60-904D-3CB2-F1FE98140A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CDC2C93-3D0A-DE7D-FD65-7ECD7BB6F6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31F21-7825-46ED-8EF0-0B082568713D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4105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0FF56-299F-6BD1-A723-7CA4E94B8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6874A969-2B2D-1517-E6DA-04BC59AF9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5446E09-5297-4D4E-E116-27615ACFCE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2AC9B2C-18DE-E7EB-57BA-D54B6230D2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E31F21-7825-46ED-8EF0-0B082568713D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714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7FC81A-8640-4502-AB35-AEFBF413AA54}" type="slidenum">
              <a:rPr lang="ar-SA" smtClean="0"/>
              <a:t>10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06376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0EB41-F9B3-63D2-60AF-A72707030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6ABD95E9-F9DE-9254-C76A-E2A5B78AAD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333463B-4791-49F8-CD38-FAAB48B8B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EE95666-A509-2877-ED8C-A192D581C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7FC81A-8640-4502-AB35-AEFBF413AA54}" type="slidenum">
              <a:rPr lang="ar-SA" smtClean="0"/>
              <a:t>11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96643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13448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04746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7381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44518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74271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48125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8709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85604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277686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91688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dirty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5527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E4473-1418-4376-AC45-4C5121EFE0B4}" type="datetimeFigureOut">
              <a:rPr lang="ar-SA" smtClean="0"/>
              <a:t>21/03/1447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61ADA-C6E8-4863-8927-5382A0879F45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85424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4.png" /><Relationship Id="rId5" Type="http://schemas.openxmlformats.org/officeDocument/2006/relationships/image" Target="../media/image3.wmf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3.wmf" /><Relationship Id="rId5" Type="http://schemas.openxmlformats.org/officeDocument/2006/relationships/image" Target="../media/image6.png" /><Relationship Id="rId4" Type="http://schemas.microsoft.com/office/2007/relationships/hdphoto" Target="../media/hdphoto1.wdp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3.wmf" /><Relationship Id="rId5" Type="http://schemas.openxmlformats.org/officeDocument/2006/relationships/image" Target="../media/image6.png" /><Relationship Id="rId4" Type="http://schemas.microsoft.com/office/2007/relationships/hdphoto" Target="../media/hdphoto1.wdp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Relationship Id="rId4" Type="http://schemas.microsoft.com/office/2007/relationships/hdphoto" Target="../media/hdphoto2.wdp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.png" /><Relationship Id="rId5" Type="http://schemas.openxmlformats.org/officeDocument/2006/relationships/image" Target="../media/image3.wmf" /><Relationship Id="rId4" Type="http://schemas.microsoft.com/office/2007/relationships/hdphoto" Target="../media/hdphoto1.wdp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.png" /><Relationship Id="rId5" Type="http://schemas.openxmlformats.org/officeDocument/2006/relationships/image" Target="../media/image3.wmf" /><Relationship Id="rId4" Type="http://schemas.microsoft.com/office/2007/relationships/hdphoto" Target="../media/hdphoto1.wdp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.png" /><Relationship Id="rId5" Type="http://schemas.openxmlformats.org/officeDocument/2006/relationships/image" Target="../media/image3.wmf" /><Relationship Id="rId4" Type="http://schemas.microsoft.com/office/2007/relationships/hdphoto" Target="../media/hdphoto1.wdp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.png" /><Relationship Id="rId5" Type="http://schemas.openxmlformats.org/officeDocument/2006/relationships/image" Target="../media/image3.wmf" /><Relationship Id="rId4" Type="http://schemas.microsoft.com/office/2007/relationships/hdphoto" Target="../media/hdphoto1.wdp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.png" /><Relationship Id="rId5" Type="http://schemas.openxmlformats.org/officeDocument/2006/relationships/image" Target="../media/image3.wmf" /><Relationship Id="rId4" Type="http://schemas.microsoft.com/office/2007/relationships/hdphoto" Target="../media/hdphoto1.wdp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.png" /><Relationship Id="rId5" Type="http://schemas.openxmlformats.org/officeDocument/2006/relationships/image" Target="../media/image3.wmf" /><Relationship Id="rId4" Type="http://schemas.microsoft.com/office/2007/relationships/hdphoto" Target="../media/hdphoto1.wdp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6.png" /><Relationship Id="rId5" Type="http://schemas.openxmlformats.org/officeDocument/2006/relationships/image" Target="../media/image3.wmf" /><Relationship Id="rId4" Type="http://schemas.microsoft.com/office/2007/relationships/hdphoto" Target="../media/hdphoto1.wdp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736DB92B-739D-4B31-B51F-962BC52647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49" r="23578" b="76383"/>
          <a:stretch/>
        </p:blipFill>
        <p:spPr>
          <a:xfrm rot="10800000" flipH="1">
            <a:off x="2781300" y="5689599"/>
            <a:ext cx="7124700" cy="116839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018C18FF-5AED-4FEB-9C90-2F722D93CE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5620" cy="3724940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BEA62297-FC46-4F0F-ABB6-EAF1C089399B}"/>
              </a:ext>
            </a:extLst>
          </p:cNvPr>
          <p:cNvSpPr/>
          <p:nvPr/>
        </p:nvSpPr>
        <p:spPr>
          <a:xfrm>
            <a:off x="69310" y="0"/>
            <a:ext cx="9901866" cy="2580290"/>
          </a:xfrm>
          <a:prstGeom prst="rect">
            <a:avLst/>
          </a:prstGeom>
          <a:blipFill dpi="0" rotWithShape="1">
            <a:blip r:embed="rId4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6AF62B16-B86E-43C7-BA98-7DEDAF23C486}"/>
              </a:ext>
            </a:extLst>
          </p:cNvPr>
          <p:cNvSpPr txBox="1"/>
          <p:nvPr/>
        </p:nvSpPr>
        <p:spPr>
          <a:xfrm>
            <a:off x="1004710" y="2463738"/>
            <a:ext cx="7785099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SA" sz="48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سجل برامج الأنشطة الطلابية</a:t>
            </a:r>
          </a:p>
          <a:p>
            <a:pPr algn="ctr" rtl="1"/>
            <a:r>
              <a:rPr lang="ar-SA" sz="48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للعام الدراسي- 1447هـ</a:t>
            </a:r>
          </a:p>
          <a:p>
            <a:pPr algn="ctr" rtl="1"/>
            <a:endParaRPr lang="ar-SA" dirty="0">
              <a:solidFill>
                <a:srgbClr val="135956"/>
              </a:solidFill>
              <a:latin typeface="Sakkal Majalla" panose="02000000000000000000" pitchFamily="2" charset="-78"/>
              <a:ea typeface="GE SS Two Bold" panose="020A0503020102020204" pitchFamily="18" charset="-78"/>
              <a:cs typeface="Sakkal Majalla" panose="02000000000000000000" pitchFamily="2" charset="-78"/>
            </a:endParaRP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1BB04B69-DD95-41A5-A85A-B26C9DA5423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246" y="229436"/>
            <a:ext cx="1870828" cy="24131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289DF0B5-DA7C-4B10-9FC2-83783B5918C1}"/>
              </a:ext>
            </a:extLst>
          </p:cNvPr>
          <p:cNvSpPr/>
          <p:nvPr/>
        </p:nvSpPr>
        <p:spPr>
          <a:xfrm>
            <a:off x="1891562" y="4949259"/>
            <a:ext cx="4452088" cy="3751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b="1" dirty="0">
                <a:solidFill>
                  <a:srgbClr val="135956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المعلم/ 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0329A40D-6D71-4929-9E0B-8741DF074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0151" y="470747"/>
            <a:ext cx="2287854" cy="97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algn="ctr">
              <a:lnSpc>
                <a:spcPct val="115000"/>
              </a:lnSpc>
            </a:pPr>
            <a:endParaRPr lang="en-US" sz="650" dirty="0">
              <a:latin typeface="Arabic Typesetting" panose="03020402040406030203" pitchFamily="66" charset="-78"/>
              <a:ea typeface="Calibri" panose="020F0502020204030204" pitchFamily="34" charset="0"/>
              <a:cs typeface="AdvertisingMedium"/>
            </a:endParaRPr>
          </a:p>
          <a:p>
            <a:pPr algn="ctr">
              <a:lnSpc>
                <a:spcPct val="115000"/>
              </a:lnSpc>
            </a:pPr>
            <a:endParaRPr lang="en-US" sz="16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pic>
        <p:nvPicPr>
          <p:cNvPr id="12" name="صورة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99" y="64438"/>
            <a:ext cx="1455368" cy="1150964"/>
          </a:xfrm>
          <a:prstGeom prst="rect">
            <a:avLst/>
          </a:prstGeom>
        </p:spPr>
      </p:pic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2E9330B5-9F47-863B-AAFC-6B506461F8B8}"/>
              </a:ext>
            </a:extLst>
          </p:cNvPr>
          <p:cNvSpPr/>
          <p:nvPr/>
        </p:nvSpPr>
        <p:spPr>
          <a:xfrm>
            <a:off x="1956465" y="4391519"/>
            <a:ext cx="4452088" cy="37514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b="1" dirty="0">
                <a:solidFill>
                  <a:srgbClr val="135956"/>
                </a:solidFill>
                <a:latin typeface="Sakkal Majalla" panose="02000000000000000000" pitchFamily="2" charset="-78"/>
                <a:ea typeface="GE SS Two Bold" panose="020A0503020102020204" pitchFamily="18" charset="-78"/>
                <a:cs typeface="Sakkal Majalla" panose="02000000000000000000" pitchFamily="2" charset="-78"/>
              </a:rPr>
              <a:t>الصف / </a:t>
            </a:r>
          </a:p>
        </p:txBody>
      </p:sp>
    </p:spTree>
    <p:extLst>
      <p:ext uri="{BB962C8B-B14F-4D97-AF65-F5344CB8AC3E}">
        <p14:creationId xmlns:p14="http://schemas.microsoft.com/office/powerpoint/2010/main" val="2586117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018C18FF-5AED-4FEB-9C90-2F722D93CE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5620" cy="3724940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6278D523-E4C8-EDB4-4734-FE4C43C048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351025"/>
              </p:ext>
            </p:extLst>
          </p:nvPr>
        </p:nvGraphicFramePr>
        <p:xfrm>
          <a:off x="613250" y="1235631"/>
          <a:ext cx="8038133" cy="756000"/>
        </p:xfrm>
        <a:graphic>
          <a:graphicData uri="http://schemas.openxmlformats.org/drawingml/2006/table">
            <a:tbl>
              <a:tblPr rtl="1" firstRow="1" firstCol="1" bandRow="1"/>
              <a:tblGrid>
                <a:gridCol w="1021886">
                  <a:extLst>
                    <a:ext uri="{9D8B030D-6E8A-4147-A177-3AD203B41FA5}">
                      <a16:colId xmlns:a16="http://schemas.microsoft.com/office/drawing/2014/main" val="918576388"/>
                    </a:ext>
                  </a:extLst>
                </a:gridCol>
                <a:gridCol w="1870239">
                  <a:extLst>
                    <a:ext uri="{9D8B030D-6E8A-4147-A177-3AD203B41FA5}">
                      <a16:colId xmlns:a16="http://schemas.microsoft.com/office/drawing/2014/main" val="528682865"/>
                    </a:ext>
                  </a:extLst>
                </a:gridCol>
                <a:gridCol w="988893">
                  <a:extLst>
                    <a:ext uri="{9D8B030D-6E8A-4147-A177-3AD203B41FA5}">
                      <a16:colId xmlns:a16="http://schemas.microsoft.com/office/drawing/2014/main" val="318333834"/>
                    </a:ext>
                  </a:extLst>
                </a:gridCol>
                <a:gridCol w="1340360">
                  <a:extLst>
                    <a:ext uri="{9D8B030D-6E8A-4147-A177-3AD203B41FA5}">
                      <a16:colId xmlns:a16="http://schemas.microsoft.com/office/drawing/2014/main" val="932929614"/>
                    </a:ext>
                  </a:extLst>
                </a:gridCol>
                <a:gridCol w="983536">
                  <a:extLst>
                    <a:ext uri="{9D8B030D-6E8A-4147-A177-3AD203B41FA5}">
                      <a16:colId xmlns:a16="http://schemas.microsoft.com/office/drawing/2014/main" val="1944798528"/>
                    </a:ext>
                  </a:extLst>
                </a:gridCol>
                <a:gridCol w="1833219">
                  <a:extLst>
                    <a:ext uri="{9D8B030D-6E8A-4147-A177-3AD203B41FA5}">
                      <a16:colId xmlns:a16="http://schemas.microsoft.com/office/drawing/2014/main" val="2606113228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المدرسة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المرحلة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منسقة البرنامج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06723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اسم البرنامج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 المجال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فترة التنفيذ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7082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مكان التنفيذ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عدد المستفيدين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مدة التنفيذ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312036"/>
                  </a:ext>
                </a:extLst>
              </a:tr>
            </a:tbl>
          </a:graphicData>
        </a:graphic>
      </p:graphicFrame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A4F244F9-DBE2-6EB1-F0D8-EAEA90F9AA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777411"/>
              </p:ext>
            </p:extLst>
          </p:nvPr>
        </p:nvGraphicFramePr>
        <p:xfrm>
          <a:off x="376026" y="2080375"/>
          <a:ext cx="8844174" cy="3931252"/>
        </p:xfrm>
        <a:graphic>
          <a:graphicData uri="http://schemas.openxmlformats.org/drawingml/2006/table">
            <a:tbl>
              <a:tblPr rtl="1" firstRow="1" firstCol="1" bandRow="1"/>
              <a:tblGrid>
                <a:gridCol w="2310531">
                  <a:extLst>
                    <a:ext uri="{9D8B030D-6E8A-4147-A177-3AD203B41FA5}">
                      <a16:colId xmlns:a16="http://schemas.microsoft.com/office/drawing/2014/main" val="1676124941"/>
                    </a:ext>
                  </a:extLst>
                </a:gridCol>
                <a:gridCol w="6533643">
                  <a:extLst>
                    <a:ext uri="{9D8B030D-6E8A-4147-A177-3AD203B41FA5}">
                      <a16:colId xmlns:a16="http://schemas.microsoft.com/office/drawing/2014/main" val="151827997"/>
                    </a:ext>
                  </a:extLst>
                </a:gridCol>
              </a:tblGrid>
              <a:tr h="923881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الأهداف </a:t>
                      </a:r>
                      <a:endParaRPr lang="en-US" sz="16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 </a:t>
                      </a: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ar-SA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699193"/>
                  </a:ext>
                </a:extLst>
              </a:tr>
              <a:tr h="571724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وصف البرنامج</a:t>
                      </a:r>
                      <a:endParaRPr lang="en-US" sz="16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848176"/>
                  </a:ext>
                </a:extLst>
              </a:tr>
              <a:tr h="335648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آلية التنفيذ</a:t>
                      </a:r>
                      <a:endParaRPr lang="en-US" sz="16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71013"/>
                  </a:ext>
                </a:extLst>
              </a:tr>
              <a:tr h="335648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مؤشرات التحقق</a:t>
                      </a:r>
                      <a:endParaRPr lang="en-US" sz="16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698479"/>
                  </a:ext>
                </a:extLst>
              </a:tr>
              <a:tr h="1764351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الشواهد</a:t>
                      </a:r>
                      <a:r>
                        <a:rPr lang="ar-SA" sz="1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ar-SA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16436"/>
                  </a:ext>
                </a:extLst>
              </a:tr>
            </a:tbl>
          </a:graphicData>
        </a:graphic>
      </p:graphicFrame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0CF24CB8-2795-727B-F17E-2F71A231B2DC}"/>
              </a:ext>
            </a:extLst>
          </p:cNvPr>
          <p:cNvSpPr/>
          <p:nvPr/>
        </p:nvSpPr>
        <p:spPr>
          <a:xfrm>
            <a:off x="5437018" y="6290255"/>
            <a:ext cx="2778597" cy="4448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معد  التقرير /</a:t>
            </a:r>
            <a:endParaRPr lang="en-US" sz="11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التوقيع/</a:t>
            </a:r>
            <a:endParaRPr lang="en-US" sz="11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 </a:t>
            </a:r>
            <a:endParaRPr lang="en-US" sz="12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2E8404DE-2CC3-5689-07F1-2AE532AEC59A}"/>
              </a:ext>
            </a:extLst>
          </p:cNvPr>
          <p:cNvSpPr/>
          <p:nvPr/>
        </p:nvSpPr>
        <p:spPr>
          <a:xfrm>
            <a:off x="604342" y="6142655"/>
            <a:ext cx="3146425" cy="6407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مدير  المدرسة/ </a:t>
            </a:r>
            <a:endParaRPr lang="en-US" sz="11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التوقيع/</a:t>
            </a:r>
            <a:endParaRPr lang="en-US" sz="11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 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63D4477-DAE1-5704-BCA6-D2F280BA9BCA}"/>
              </a:ext>
            </a:extLst>
          </p:cNvPr>
          <p:cNvSpPr txBox="1"/>
          <p:nvPr/>
        </p:nvSpPr>
        <p:spPr>
          <a:xfrm>
            <a:off x="3460069" y="456135"/>
            <a:ext cx="2676088" cy="439410"/>
          </a:xfrm>
          <a:prstGeom prst="rect">
            <a:avLst/>
          </a:prstGeom>
          <a:solidFill>
            <a:srgbClr val="D6DEE8"/>
          </a:solidFill>
          <a:ln w="63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18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تقرير برنامج /............................</a:t>
            </a:r>
            <a:endParaRPr lang="en-US" sz="18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D9191E31-1242-4ABC-8A59-531DE07C9E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23153" r="15781" b="25500"/>
          <a:stretch/>
        </p:blipFill>
        <p:spPr>
          <a:xfrm>
            <a:off x="284528" y="-7537"/>
            <a:ext cx="1339902" cy="991827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1BB04B69-DD95-41A5-A85A-B26C9DA5423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419" y="173640"/>
            <a:ext cx="1870828" cy="24131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5">
            <a:extLst>
              <a:ext uri="{FF2B5EF4-FFF2-40B4-BE49-F238E27FC236}">
                <a16:creationId xmlns:a16="http://schemas.microsoft.com/office/drawing/2014/main" id="{0329A40D-6D71-4929-9E0B-8741DF074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3906" y="412652"/>
            <a:ext cx="2287854" cy="63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sz="105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algn="ctr">
              <a:lnSpc>
                <a:spcPct val="115000"/>
              </a:lnSpc>
            </a:pPr>
            <a:endParaRPr lang="en-US" sz="650" dirty="0">
              <a:latin typeface="Arabic Typesetting" panose="03020402040406030203" pitchFamily="66" charset="-78"/>
              <a:ea typeface="Calibri" panose="020F0502020204030204" pitchFamily="34" charset="0"/>
              <a:cs typeface="AdvertisingMedium"/>
            </a:endParaRPr>
          </a:p>
          <a:p>
            <a:pPr algn="ctr">
              <a:lnSpc>
                <a:spcPct val="115000"/>
              </a:lnSpc>
            </a:pPr>
            <a:endParaRPr lang="en-US" sz="6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050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71D9-4E87-ACF6-ADD7-3333D7D18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9">
            <a:extLst>
              <a:ext uri="{FF2B5EF4-FFF2-40B4-BE49-F238E27FC236}">
                <a16:creationId xmlns:a16="http://schemas.microsoft.com/office/drawing/2014/main" id="{DEB5AC66-BCEA-B23C-BD1A-DA76BD2160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5620" cy="3724940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68EDF01C-7838-E22C-428E-9B2BCF79D3ED}"/>
              </a:ext>
            </a:extLst>
          </p:cNvPr>
          <p:cNvGraphicFramePr>
            <a:graphicFrameLocks noGrp="1"/>
          </p:cNvGraphicFramePr>
          <p:nvPr/>
        </p:nvGraphicFramePr>
        <p:xfrm>
          <a:off x="613250" y="1235631"/>
          <a:ext cx="8038133" cy="756000"/>
        </p:xfrm>
        <a:graphic>
          <a:graphicData uri="http://schemas.openxmlformats.org/drawingml/2006/table">
            <a:tbl>
              <a:tblPr rtl="1" firstRow="1" firstCol="1" bandRow="1"/>
              <a:tblGrid>
                <a:gridCol w="1021886">
                  <a:extLst>
                    <a:ext uri="{9D8B030D-6E8A-4147-A177-3AD203B41FA5}">
                      <a16:colId xmlns:a16="http://schemas.microsoft.com/office/drawing/2014/main" val="918576388"/>
                    </a:ext>
                  </a:extLst>
                </a:gridCol>
                <a:gridCol w="1870239">
                  <a:extLst>
                    <a:ext uri="{9D8B030D-6E8A-4147-A177-3AD203B41FA5}">
                      <a16:colId xmlns:a16="http://schemas.microsoft.com/office/drawing/2014/main" val="528682865"/>
                    </a:ext>
                  </a:extLst>
                </a:gridCol>
                <a:gridCol w="988893">
                  <a:extLst>
                    <a:ext uri="{9D8B030D-6E8A-4147-A177-3AD203B41FA5}">
                      <a16:colId xmlns:a16="http://schemas.microsoft.com/office/drawing/2014/main" val="318333834"/>
                    </a:ext>
                  </a:extLst>
                </a:gridCol>
                <a:gridCol w="1340360">
                  <a:extLst>
                    <a:ext uri="{9D8B030D-6E8A-4147-A177-3AD203B41FA5}">
                      <a16:colId xmlns:a16="http://schemas.microsoft.com/office/drawing/2014/main" val="932929614"/>
                    </a:ext>
                  </a:extLst>
                </a:gridCol>
                <a:gridCol w="983536">
                  <a:extLst>
                    <a:ext uri="{9D8B030D-6E8A-4147-A177-3AD203B41FA5}">
                      <a16:colId xmlns:a16="http://schemas.microsoft.com/office/drawing/2014/main" val="1944798528"/>
                    </a:ext>
                  </a:extLst>
                </a:gridCol>
                <a:gridCol w="1833219">
                  <a:extLst>
                    <a:ext uri="{9D8B030D-6E8A-4147-A177-3AD203B41FA5}">
                      <a16:colId xmlns:a16="http://schemas.microsoft.com/office/drawing/2014/main" val="2606113228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المدرسة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المرحلة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منسقة البرنامج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06723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اسم البرنامج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 المجال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فترة التنفيذ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7082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مكان التنفيذ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عدد المستفيدين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مدة التنفيذ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312036"/>
                  </a:ext>
                </a:extLst>
              </a:tr>
            </a:tbl>
          </a:graphicData>
        </a:graphic>
      </p:graphicFrame>
      <p:graphicFrame>
        <p:nvGraphicFramePr>
          <p:cNvPr id="8" name="جدول 7">
            <a:extLst>
              <a:ext uri="{FF2B5EF4-FFF2-40B4-BE49-F238E27FC236}">
                <a16:creationId xmlns:a16="http://schemas.microsoft.com/office/drawing/2014/main" id="{8CBB26F6-BD22-FA23-76EB-FE0AD7A4EDF8}"/>
              </a:ext>
            </a:extLst>
          </p:cNvPr>
          <p:cNvGraphicFramePr>
            <a:graphicFrameLocks noGrp="1"/>
          </p:cNvGraphicFramePr>
          <p:nvPr/>
        </p:nvGraphicFramePr>
        <p:xfrm>
          <a:off x="376026" y="2080375"/>
          <a:ext cx="8844174" cy="3931252"/>
        </p:xfrm>
        <a:graphic>
          <a:graphicData uri="http://schemas.openxmlformats.org/drawingml/2006/table">
            <a:tbl>
              <a:tblPr rtl="1" firstRow="1" firstCol="1" bandRow="1"/>
              <a:tblGrid>
                <a:gridCol w="2310531">
                  <a:extLst>
                    <a:ext uri="{9D8B030D-6E8A-4147-A177-3AD203B41FA5}">
                      <a16:colId xmlns:a16="http://schemas.microsoft.com/office/drawing/2014/main" val="1676124941"/>
                    </a:ext>
                  </a:extLst>
                </a:gridCol>
                <a:gridCol w="6533643">
                  <a:extLst>
                    <a:ext uri="{9D8B030D-6E8A-4147-A177-3AD203B41FA5}">
                      <a16:colId xmlns:a16="http://schemas.microsoft.com/office/drawing/2014/main" val="151827997"/>
                    </a:ext>
                  </a:extLst>
                </a:gridCol>
              </a:tblGrid>
              <a:tr h="923881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الأهداف </a:t>
                      </a:r>
                      <a:endParaRPr lang="en-US" sz="16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 </a:t>
                      </a: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ar-SA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699193"/>
                  </a:ext>
                </a:extLst>
              </a:tr>
              <a:tr h="571724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وصف البرنامج</a:t>
                      </a:r>
                      <a:endParaRPr lang="en-US" sz="16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</a:t>
                      </a: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848176"/>
                  </a:ext>
                </a:extLst>
              </a:tr>
              <a:tr h="335648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آلية التنفيذ</a:t>
                      </a:r>
                      <a:endParaRPr lang="en-US" sz="16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  </a:t>
                      </a: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71013"/>
                  </a:ext>
                </a:extLst>
              </a:tr>
              <a:tr h="335648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ea typeface="GE SS Two Light" panose="020A0503020102020204" pitchFamily="18" charset="-78"/>
                          <a:cs typeface="Sakkal Majalla" panose="02000000000000000000" pitchFamily="2" charset="-78"/>
                        </a:rPr>
                        <a:t>مؤشرات التحقق</a:t>
                      </a:r>
                      <a:endParaRPr lang="en-US" sz="16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ea typeface="GE SS Two Light" panose="020A0503020102020204" pitchFamily="18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698479"/>
                  </a:ext>
                </a:extLst>
              </a:tr>
              <a:tr h="1764351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6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الشواهد</a:t>
                      </a:r>
                      <a:r>
                        <a:rPr lang="ar-SA" sz="16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endParaRPr lang="en-US" sz="16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r>
                        <a:rPr lang="ar-SA" sz="1200" b="1" kern="1200" dirty="0">
                          <a:solidFill>
                            <a:srgbClr val="135956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 </a:t>
                      </a: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ar-SA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algn="r" defTabSz="914400" rtl="1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974090" algn="l"/>
                        </a:tabLst>
                      </a:pPr>
                      <a:endParaRPr lang="en-US" sz="1200" b="1" kern="1200" dirty="0">
                        <a:solidFill>
                          <a:srgbClr val="135956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marL="65078" marR="65078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16436"/>
                  </a:ext>
                </a:extLst>
              </a:tr>
            </a:tbl>
          </a:graphicData>
        </a:graphic>
      </p:graphicFrame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D62A73E7-4F22-D433-BE9F-517B9F8750FC}"/>
              </a:ext>
            </a:extLst>
          </p:cNvPr>
          <p:cNvSpPr/>
          <p:nvPr/>
        </p:nvSpPr>
        <p:spPr>
          <a:xfrm>
            <a:off x="5437018" y="6290255"/>
            <a:ext cx="2778597" cy="4448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معد  التقرير /</a:t>
            </a:r>
            <a:endParaRPr lang="en-US" sz="11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التوقيع/</a:t>
            </a:r>
            <a:endParaRPr lang="en-US" sz="11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 </a:t>
            </a:r>
            <a:endParaRPr lang="en-US" sz="12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6B6A425E-0281-5753-ED95-96EC2D569872}"/>
              </a:ext>
            </a:extLst>
          </p:cNvPr>
          <p:cNvSpPr/>
          <p:nvPr/>
        </p:nvSpPr>
        <p:spPr>
          <a:xfrm>
            <a:off x="604342" y="6142655"/>
            <a:ext cx="3146425" cy="64071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مدير  المدرسة/ </a:t>
            </a:r>
            <a:endParaRPr lang="en-US" sz="11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التوقيع/</a:t>
            </a:r>
            <a:endParaRPr lang="en-US" sz="11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en-US" sz="11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 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BA12ADD-E62E-93FA-6167-2AFDD746396A}"/>
              </a:ext>
            </a:extLst>
          </p:cNvPr>
          <p:cNvSpPr txBox="1"/>
          <p:nvPr/>
        </p:nvSpPr>
        <p:spPr>
          <a:xfrm>
            <a:off x="3460069" y="456135"/>
            <a:ext cx="2676088" cy="439410"/>
          </a:xfrm>
          <a:prstGeom prst="rect">
            <a:avLst/>
          </a:prstGeom>
          <a:solidFill>
            <a:srgbClr val="D6DEE8"/>
          </a:solidFill>
          <a:ln w="63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SA" sz="1800" b="1" dirty="0">
                <a:solidFill>
                  <a:srgbClr val="135956"/>
                </a:solidFill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تقرير برنامج /............................</a:t>
            </a:r>
            <a:endParaRPr lang="en-US" sz="1800" b="1" dirty="0">
              <a:solidFill>
                <a:srgbClr val="135956"/>
              </a:solidFill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CD1CD450-393B-B8EF-BC21-06583D9146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23153" r="15781" b="25500"/>
          <a:stretch/>
        </p:blipFill>
        <p:spPr>
          <a:xfrm>
            <a:off x="284528" y="-7537"/>
            <a:ext cx="1339902" cy="991827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0CF26B2D-3297-DC22-47B7-849C6785B282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419" y="173640"/>
            <a:ext cx="1870828" cy="24131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5">
            <a:extLst>
              <a:ext uri="{FF2B5EF4-FFF2-40B4-BE49-F238E27FC236}">
                <a16:creationId xmlns:a16="http://schemas.microsoft.com/office/drawing/2014/main" id="{3BB78578-B7DA-148F-171C-CA0B3267A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3906" y="412652"/>
            <a:ext cx="2287854" cy="63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sz="105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algn="ctr">
              <a:lnSpc>
                <a:spcPct val="115000"/>
              </a:lnSpc>
            </a:pPr>
            <a:endParaRPr lang="en-US" sz="650" dirty="0">
              <a:latin typeface="Arabic Typesetting" panose="03020402040406030203" pitchFamily="66" charset="-78"/>
              <a:ea typeface="Calibri" panose="020F0502020204030204" pitchFamily="34" charset="0"/>
              <a:cs typeface="AdvertisingMedium"/>
            </a:endParaRPr>
          </a:p>
          <a:p>
            <a:pPr algn="ctr">
              <a:lnSpc>
                <a:spcPct val="115000"/>
              </a:lnSpc>
            </a:pPr>
            <a:endParaRPr lang="en-US" sz="6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413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>
            <a:extLst>
              <a:ext uri="{FF2B5EF4-FFF2-40B4-BE49-F238E27FC236}">
                <a16:creationId xmlns:a16="http://schemas.microsoft.com/office/drawing/2014/main" id="{C4071EA3-5727-497D-A1CE-E0ABF31D1A98}"/>
              </a:ext>
            </a:extLst>
          </p:cNvPr>
          <p:cNvSpPr/>
          <p:nvPr/>
        </p:nvSpPr>
        <p:spPr>
          <a:xfrm>
            <a:off x="0" y="12700"/>
            <a:ext cx="9901866" cy="2429502"/>
          </a:xfrm>
          <a:prstGeom prst="rect">
            <a:avLst/>
          </a:prstGeom>
          <a:blipFill dpi="0" rotWithShape="1">
            <a:blip r:embed="rId2">
              <a:alphaModFix am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91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EBF3332A-B40F-4212-8CE3-57C552CC4DB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833" y="1520059"/>
            <a:ext cx="61722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1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97C1D-47E6-D855-A6D2-1EA60C05E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9C75AA6D-9E4A-3716-2191-0B196B0C57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49" r="23578" b="76383"/>
          <a:stretch/>
        </p:blipFill>
        <p:spPr>
          <a:xfrm rot="10800000" flipH="1">
            <a:off x="2766268" y="5672549"/>
            <a:ext cx="7124700" cy="116839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144AC40-973F-1334-A20E-270C4D143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9754" cy="372494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F2F093EE-0538-3528-51E1-8824A5149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496" y="284414"/>
            <a:ext cx="1305247" cy="15576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5">
            <a:extLst>
              <a:ext uri="{FF2B5EF4-FFF2-40B4-BE49-F238E27FC236}">
                <a16:creationId xmlns:a16="http://schemas.microsoft.com/office/drawing/2014/main" id="{E7D106A0-DB5E-4418-6816-3980162A0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160" y="470747"/>
            <a:ext cx="1539845" cy="63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sz="9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CFD2419-336F-FC5A-FCAF-68508E428F30}"/>
              </a:ext>
            </a:extLst>
          </p:cNvPr>
          <p:cNvSpPr txBox="1"/>
          <p:nvPr/>
        </p:nvSpPr>
        <p:spPr>
          <a:xfrm>
            <a:off x="2970996" y="1269835"/>
            <a:ext cx="4595250" cy="439410"/>
          </a:xfrm>
          <a:prstGeom prst="rect">
            <a:avLst/>
          </a:prstGeom>
          <a:solidFill>
            <a:srgbClr val="D6DEE8"/>
          </a:solidFill>
          <a:ln w="63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تواريخ وايام المناسبات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F5405CF-A014-1AED-4DEB-5CF836F529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23153" r="15781" b="25500"/>
          <a:stretch/>
        </p:blipFill>
        <p:spPr>
          <a:xfrm>
            <a:off x="361257" y="111603"/>
            <a:ext cx="1339902" cy="991827"/>
          </a:xfrm>
          <a:prstGeom prst="rect">
            <a:avLst/>
          </a:prstGeom>
        </p:spPr>
      </p:pic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26609"/>
              </p:ext>
            </p:extLst>
          </p:nvPr>
        </p:nvGraphicFramePr>
        <p:xfrm>
          <a:off x="1966621" y="2183850"/>
          <a:ext cx="6604000" cy="2736000"/>
        </p:xfrm>
        <a:graphic>
          <a:graphicData uri="http://schemas.openxmlformats.org/drawingml/2006/table">
            <a:tbl>
              <a:tblPr rtl="1" firstRow="1" bandRow="1">
                <a:tableStyleId>{74C1A8A3-306A-4EB7-A6B1-4F7E0EB9C5D6}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1678481825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2480315464"/>
                    </a:ext>
                  </a:extLst>
                </a:gridCol>
              </a:tblGrid>
              <a:tr h="45600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الفصل الأول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الفصل الثاني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3715364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 الوطني 23 سبتمبر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 العالمي للتعليم 25 يناير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070308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يوم التسامح العالمي 11 نوفمبر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يوم التأسيس 22 فبراير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6225898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 العالمي للطفل 20 نوفمبر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يوم العلم 11 مارس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8725880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 العالمي لذوي الإعاقة 3 ديسمبر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يوم</a:t>
                      </a:r>
                      <a:r>
                        <a:rPr lang="ar-SA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السعودية الخضراء 27 مارس</a:t>
                      </a:r>
                      <a:endParaRPr lang="ar-SA" b="1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6603745"/>
                  </a:ext>
                </a:extLst>
              </a:tr>
              <a:tr h="45600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يوم اللغة العربية العالمي 18 ديسمبر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يوم الصحة العالمي 7 أبريل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1796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1015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AB7DB-9052-B500-4B1C-CE882E55A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1CC1F97A-BDD9-3788-53EA-20A97D8162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49" r="23578" b="76383"/>
          <a:stretch/>
        </p:blipFill>
        <p:spPr>
          <a:xfrm rot="10800000" flipH="1">
            <a:off x="2766268" y="5672549"/>
            <a:ext cx="7124700" cy="116839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402E877-7D7E-5CF1-D0E3-162455FADA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9754" cy="372494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C53BEE5E-EE9B-B6EB-088C-02363FDC9E9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496" y="284414"/>
            <a:ext cx="1305247" cy="15576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5">
            <a:extLst>
              <a:ext uri="{FF2B5EF4-FFF2-40B4-BE49-F238E27FC236}">
                <a16:creationId xmlns:a16="http://schemas.microsoft.com/office/drawing/2014/main" id="{100C5285-3246-1E8B-37D8-FFD1D0370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160" y="470747"/>
            <a:ext cx="1539845" cy="63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sz="9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5D12F7F-C724-73A2-56A6-93675E5B79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23153" r="15781" b="25500"/>
          <a:stretch/>
        </p:blipFill>
        <p:spPr>
          <a:xfrm>
            <a:off x="361257" y="111603"/>
            <a:ext cx="1339902" cy="991827"/>
          </a:xfrm>
          <a:prstGeom prst="rect">
            <a:avLst/>
          </a:prstGeom>
        </p:spPr>
      </p:pic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D3196427-5F97-26E4-716F-5F534F4AD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890922"/>
              </p:ext>
            </p:extLst>
          </p:nvPr>
        </p:nvGraphicFramePr>
        <p:xfrm>
          <a:off x="258390" y="1523592"/>
          <a:ext cx="9423874" cy="4941273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2169041">
                  <a:extLst>
                    <a:ext uri="{9D8B030D-6E8A-4147-A177-3AD203B41FA5}">
                      <a16:colId xmlns:a16="http://schemas.microsoft.com/office/drawing/2014/main" val="233989743"/>
                    </a:ext>
                  </a:extLst>
                </a:gridCol>
                <a:gridCol w="1249057">
                  <a:extLst>
                    <a:ext uri="{9D8B030D-6E8A-4147-A177-3AD203B41FA5}">
                      <a16:colId xmlns:a16="http://schemas.microsoft.com/office/drawing/2014/main" val="880158690"/>
                    </a:ext>
                  </a:extLst>
                </a:gridCol>
                <a:gridCol w="1532917">
                  <a:extLst>
                    <a:ext uri="{9D8B030D-6E8A-4147-A177-3AD203B41FA5}">
                      <a16:colId xmlns:a16="http://schemas.microsoft.com/office/drawing/2014/main" val="3871952251"/>
                    </a:ext>
                  </a:extLst>
                </a:gridCol>
                <a:gridCol w="1494836">
                  <a:extLst>
                    <a:ext uri="{9D8B030D-6E8A-4147-A177-3AD203B41FA5}">
                      <a16:colId xmlns:a16="http://schemas.microsoft.com/office/drawing/2014/main" val="380728963"/>
                    </a:ext>
                  </a:extLst>
                </a:gridCol>
                <a:gridCol w="1613315">
                  <a:extLst>
                    <a:ext uri="{9D8B030D-6E8A-4147-A177-3AD203B41FA5}">
                      <a16:colId xmlns:a16="http://schemas.microsoft.com/office/drawing/2014/main" val="1474942317"/>
                    </a:ext>
                  </a:extLst>
                </a:gridCol>
                <a:gridCol w="1364708">
                  <a:extLst>
                    <a:ext uri="{9D8B030D-6E8A-4147-A177-3AD203B41FA5}">
                      <a16:colId xmlns:a16="http://schemas.microsoft.com/office/drawing/2014/main" val="939410323"/>
                    </a:ext>
                  </a:extLst>
                </a:gridCol>
              </a:tblGrid>
              <a:tr h="2353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حصص البرنامج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الأولى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الثانية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الثالثة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الرابعة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الخامسة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9625780"/>
                  </a:ext>
                </a:extLst>
              </a:tr>
              <a:tr h="654120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الأسبوع (   ) </a:t>
                      </a:r>
                      <a:endParaRPr lang="ar-QA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من   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الى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برنامج/................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عدد الحصص....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55442813"/>
                  </a:ext>
                </a:extLst>
              </a:tr>
              <a:tr h="2184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السادسه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السابعة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الثامنه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التاسعة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العاشرة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4354282"/>
                  </a:ext>
                </a:extLst>
              </a:tr>
              <a:tr h="4836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4355322"/>
                  </a:ext>
                </a:extLst>
              </a:tr>
              <a:tr h="235348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حصص البرنامج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الأولى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الثانية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الثالثة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الرابعة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الخامسة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9359947"/>
                  </a:ext>
                </a:extLst>
              </a:tr>
              <a:tr h="616524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الأسبوع (   ) </a:t>
                      </a:r>
                      <a:endParaRPr lang="ar-QA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من   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الى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برنامج/................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عدد الحصص....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06128997"/>
                  </a:ext>
                </a:extLst>
              </a:tr>
              <a:tr h="2184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السادسه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السابعة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الثامنه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التاسعة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العاشرة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3893283"/>
                  </a:ext>
                </a:extLst>
              </a:tr>
              <a:tr h="669605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5083440"/>
                  </a:ext>
                </a:extLst>
              </a:tr>
              <a:tr h="269079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حصص البرنامج</a:t>
                      </a:r>
                      <a:endParaRPr lang="en-US" sz="14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الأولى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الثانية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الثالثة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الرابعة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الخامسة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5524945"/>
                  </a:ext>
                </a:extLst>
              </a:tr>
              <a:tr h="134063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الأسبوع (   ) </a:t>
                      </a:r>
                      <a:endParaRPr lang="ar-QA" sz="14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من   /  /14</a:t>
                      </a:r>
                      <a:r>
                        <a:rPr lang="ar-QA" sz="14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هـ الى</a:t>
                      </a:r>
                      <a:r>
                        <a:rPr lang="ar-QA" sz="1400" b="1" kern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/ /14</a:t>
                      </a:r>
                      <a:r>
                        <a:rPr lang="ar-QA" sz="14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هـ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برنامج/................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عدد الحصص....</a:t>
                      </a:r>
                      <a:endParaRPr lang="en-US" sz="14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10997650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3B5F6DFC-7283-FAE8-BD96-EACDBD40D548}"/>
              </a:ext>
            </a:extLst>
          </p:cNvPr>
          <p:cNvSpPr txBox="1"/>
          <p:nvPr/>
        </p:nvSpPr>
        <p:spPr>
          <a:xfrm>
            <a:off x="2672702" y="938759"/>
            <a:ext cx="4595250" cy="439410"/>
          </a:xfrm>
          <a:prstGeom prst="rect">
            <a:avLst/>
          </a:prstGeom>
          <a:solidFill>
            <a:srgbClr val="D6DEE8"/>
          </a:solidFill>
          <a:ln w="63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خطة المعلم الأسبوعية للأنشطة الطلابية  للفصل الدراسي الأول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21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ADAB2-5D7E-D4D0-840D-A91EB44FE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3CED9054-8DD9-9A0C-1F11-1DBFFBCF3F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49" r="23578" b="76383"/>
          <a:stretch/>
        </p:blipFill>
        <p:spPr>
          <a:xfrm rot="10800000" flipH="1">
            <a:off x="2766268" y="5672549"/>
            <a:ext cx="7124700" cy="116839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BDA038F0-DF6A-0B68-0FA5-5698C91FEB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9754" cy="372494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4A33A521-7C39-28BA-41F0-8447336CDD0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496" y="284414"/>
            <a:ext cx="1305247" cy="15576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5">
            <a:extLst>
              <a:ext uri="{FF2B5EF4-FFF2-40B4-BE49-F238E27FC236}">
                <a16:creationId xmlns:a16="http://schemas.microsoft.com/office/drawing/2014/main" id="{CA9161BD-C9BD-6BC0-371D-92B852FAF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160" y="470747"/>
            <a:ext cx="1539845" cy="63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sz="9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A1047D8-CFF4-CCB1-655C-6140242A89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23153" r="15781" b="25500"/>
          <a:stretch/>
        </p:blipFill>
        <p:spPr>
          <a:xfrm>
            <a:off x="361257" y="111603"/>
            <a:ext cx="1339902" cy="991827"/>
          </a:xfrm>
          <a:prstGeom prst="rect">
            <a:avLst/>
          </a:prstGeom>
        </p:spPr>
      </p:pic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DAB1DEA2-E083-46DF-5ECF-C86B6A4CF1C6}"/>
              </a:ext>
            </a:extLst>
          </p:cNvPr>
          <p:cNvGraphicFramePr>
            <a:graphicFrameLocks noGrp="1"/>
          </p:cNvGraphicFramePr>
          <p:nvPr/>
        </p:nvGraphicFramePr>
        <p:xfrm>
          <a:off x="258390" y="1523592"/>
          <a:ext cx="9423874" cy="4941273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2169041">
                  <a:extLst>
                    <a:ext uri="{9D8B030D-6E8A-4147-A177-3AD203B41FA5}">
                      <a16:colId xmlns:a16="http://schemas.microsoft.com/office/drawing/2014/main" val="233989743"/>
                    </a:ext>
                  </a:extLst>
                </a:gridCol>
                <a:gridCol w="1249057">
                  <a:extLst>
                    <a:ext uri="{9D8B030D-6E8A-4147-A177-3AD203B41FA5}">
                      <a16:colId xmlns:a16="http://schemas.microsoft.com/office/drawing/2014/main" val="880158690"/>
                    </a:ext>
                  </a:extLst>
                </a:gridCol>
                <a:gridCol w="1532917">
                  <a:extLst>
                    <a:ext uri="{9D8B030D-6E8A-4147-A177-3AD203B41FA5}">
                      <a16:colId xmlns:a16="http://schemas.microsoft.com/office/drawing/2014/main" val="3871952251"/>
                    </a:ext>
                  </a:extLst>
                </a:gridCol>
                <a:gridCol w="1494836">
                  <a:extLst>
                    <a:ext uri="{9D8B030D-6E8A-4147-A177-3AD203B41FA5}">
                      <a16:colId xmlns:a16="http://schemas.microsoft.com/office/drawing/2014/main" val="380728963"/>
                    </a:ext>
                  </a:extLst>
                </a:gridCol>
                <a:gridCol w="1613315">
                  <a:extLst>
                    <a:ext uri="{9D8B030D-6E8A-4147-A177-3AD203B41FA5}">
                      <a16:colId xmlns:a16="http://schemas.microsoft.com/office/drawing/2014/main" val="1474942317"/>
                    </a:ext>
                  </a:extLst>
                </a:gridCol>
                <a:gridCol w="1364708">
                  <a:extLst>
                    <a:ext uri="{9D8B030D-6E8A-4147-A177-3AD203B41FA5}">
                      <a16:colId xmlns:a16="http://schemas.microsoft.com/office/drawing/2014/main" val="939410323"/>
                    </a:ext>
                  </a:extLst>
                </a:gridCol>
              </a:tblGrid>
              <a:tr h="2353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حصص البرنامج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الأولى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الثانية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الثالثة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الرابعة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الخامسة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9625780"/>
                  </a:ext>
                </a:extLst>
              </a:tr>
              <a:tr h="654120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الأسبوع (   ) </a:t>
                      </a:r>
                      <a:endParaRPr lang="ar-QA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من   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الى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برنامج/................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عدد الحصص....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55442813"/>
                  </a:ext>
                </a:extLst>
              </a:tr>
              <a:tr h="2184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السادسه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السابعة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الثامنه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التاسعة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العاشرة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4354282"/>
                  </a:ext>
                </a:extLst>
              </a:tr>
              <a:tr h="4836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4355322"/>
                  </a:ext>
                </a:extLst>
              </a:tr>
              <a:tr h="235348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حصص البرنامج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الأولى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الثانية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الثالثة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الرابعة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الخامسة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9359947"/>
                  </a:ext>
                </a:extLst>
              </a:tr>
              <a:tr h="616524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الأسبوع (   ) </a:t>
                      </a:r>
                      <a:endParaRPr lang="ar-QA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من   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الى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برنامج/................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عدد الحصص....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06128997"/>
                  </a:ext>
                </a:extLst>
              </a:tr>
              <a:tr h="2184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السادسه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السابعة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الثامنه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التاسعة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العاشرة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3893283"/>
                  </a:ext>
                </a:extLst>
              </a:tr>
              <a:tr h="669605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5083440"/>
                  </a:ext>
                </a:extLst>
              </a:tr>
              <a:tr h="269079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حصص البرنامج</a:t>
                      </a:r>
                      <a:endParaRPr lang="en-US" sz="14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الأولى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الثانية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الثالثة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الرابعة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الخامسة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5524945"/>
                  </a:ext>
                </a:extLst>
              </a:tr>
              <a:tr h="134063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الأسبوع (   ) </a:t>
                      </a:r>
                      <a:endParaRPr lang="ar-QA" sz="14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من   /  /14</a:t>
                      </a:r>
                      <a:r>
                        <a:rPr lang="ar-QA" sz="14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هـ الى</a:t>
                      </a:r>
                      <a:r>
                        <a:rPr lang="ar-QA" sz="1400" b="1" kern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/ /14</a:t>
                      </a:r>
                      <a:r>
                        <a:rPr lang="ar-QA" sz="14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هـ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برنامج/................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عدد الحصص....</a:t>
                      </a:r>
                      <a:endParaRPr lang="en-US" sz="14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10997650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E3182C5B-44F7-58A6-A86D-AB03E6521506}"/>
              </a:ext>
            </a:extLst>
          </p:cNvPr>
          <p:cNvSpPr txBox="1"/>
          <p:nvPr/>
        </p:nvSpPr>
        <p:spPr>
          <a:xfrm>
            <a:off x="2672702" y="938759"/>
            <a:ext cx="4595250" cy="439410"/>
          </a:xfrm>
          <a:prstGeom prst="rect">
            <a:avLst/>
          </a:prstGeom>
          <a:solidFill>
            <a:srgbClr val="D6DEE8"/>
          </a:solidFill>
          <a:ln w="63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خطة المعلم الأسبوعية للأنشطة الطلابية  للفصل الدراسي الأول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45836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C375-E2D3-1C7B-17BA-E081C52E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69A1894B-FC01-C0EE-9B09-00B25DCEA5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49" r="23578" b="76383"/>
          <a:stretch/>
        </p:blipFill>
        <p:spPr>
          <a:xfrm rot="10800000" flipH="1">
            <a:off x="2766268" y="5672549"/>
            <a:ext cx="7124700" cy="116839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4D6174E4-CBA2-CD80-1409-CE8C5096BE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9754" cy="372494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728877F8-4C7C-0895-0FAE-5F3D22F5790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496" y="284414"/>
            <a:ext cx="1305247" cy="15576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5">
            <a:extLst>
              <a:ext uri="{FF2B5EF4-FFF2-40B4-BE49-F238E27FC236}">
                <a16:creationId xmlns:a16="http://schemas.microsoft.com/office/drawing/2014/main" id="{2EDFD348-5D37-1A3F-5E34-1DF3BE0CB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160" y="470747"/>
            <a:ext cx="1539845" cy="63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sz="9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C900F8E-17E3-295B-BD84-F5C6BCE9D6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23153" r="15781" b="25500"/>
          <a:stretch/>
        </p:blipFill>
        <p:spPr>
          <a:xfrm>
            <a:off x="361257" y="111603"/>
            <a:ext cx="1339902" cy="991827"/>
          </a:xfrm>
          <a:prstGeom prst="rect">
            <a:avLst/>
          </a:prstGeom>
        </p:spPr>
      </p:pic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9CD438DC-AB44-140D-D5C0-D56F25D27339}"/>
              </a:ext>
            </a:extLst>
          </p:cNvPr>
          <p:cNvGraphicFramePr>
            <a:graphicFrameLocks noGrp="1"/>
          </p:cNvGraphicFramePr>
          <p:nvPr/>
        </p:nvGraphicFramePr>
        <p:xfrm>
          <a:off x="258390" y="1523592"/>
          <a:ext cx="9423874" cy="4941273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2169041">
                  <a:extLst>
                    <a:ext uri="{9D8B030D-6E8A-4147-A177-3AD203B41FA5}">
                      <a16:colId xmlns:a16="http://schemas.microsoft.com/office/drawing/2014/main" val="233989743"/>
                    </a:ext>
                  </a:extLst>
                </a:gridCol>
                <a:gridCol w="1249057">
                  <a:extLst>
                    <a:ext uri="{9D8B030D-6E8A-4147-A177-3AD203B41FA5}">
                      <a16:colId xmlns:a16="http://schemas.microsoft.com/office/drawing/2014/main" val="880158690"/>
                    </a:ext>
                  </a:extLst>
                </a:gridCol>
                <a:gridCol w="1532917">
                  <a:extLst>
                    <a:ext uri="{9D8B030D-6E8A-4147-A177-3AD203B41FA5}">
                      <a16:colId xmlns:a16="http://schemas.microsoft.com/office/drawing/2014/main" val="3871952251"/>
                    </a:ext>
                  </a:extLst>
                </a:gridCol>
                <a:gridCol w="1494836">
                  <a:extLst>
                    <a:ext uri="{9D8B030D-6E8A-4147-A177-3AD203B41FA5}">
                      <a16:colId xmlns:a16="http://schemas.microsoft.com/office/drawing/2014/main" val="380728963"/>
                    </a:ext>
                  </a:extLst>
                </a:gridCol>
                <a:gridCol w="1613315">
                  <a:extLst>
                    <a:ext uri="{9D8B030D-6E8A-4147-A177-3AD203B41FA5}">
                      <a16:colId xmlns:a16="http://schemas.microsoft.com/office/drawing/2014/main" val="1474942317"/>
                    </a:ext>
                  </a:extLst>
                </a:gridCol>
                <a:gridCol w="1364708">
                  <a:extLst>
                    <a:ext uri="{9D8B030D-6E8A-4147-A177-3AD203B41FA5}">
                      <a16:colId xmlns:a16="http://schemas.microsoft.com/office/drawing/2014/main" val="939410323"/>
                    </a:ext>
                  </a:extLst>
                </a:gridCol>
              </a:tblGrid>
              <a:tr h="2353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حصص البرنامج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الأولى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الثانية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الثالثة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الرابعة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الخامسة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79625780"/>
                  </a:ext>
                </a:extLst>
              </a:tr>
              <a:tr h="654120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الأسبوع (   ) </a:t>
                      </a:r>
                      <a:endParaRPr lang="ar-QA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من   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الى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برنامج/................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عدد الحصص....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55442813"/>
                  </a:ext>
                </a:extLst>
              </a:tr>
              <a:tr h="2184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السادسه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السابعة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الثامنه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التاسعة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العاشرة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4354282"/>
                  </a:ext>
                </a:extLst>
              </a:tr>
              <a:tr h="4836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44355322"/>
                  </a:ext>
                </a:extLst>
              </a:tr>
              <a:tr h="235348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حصص البرنامج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الأولى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الثانية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الثالثة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الرابعة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الخامسة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9359947"/>
                  </a:ext>
                </a:extLst>
              </a:tr>
              <a:tr h="616524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الأسبوع (   ) </a:t>
                      </a:r>
                      <a:endParaRPr lang="ar-QA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من   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الى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/  /14</a:t>
                      </a:r>
                      <a:r>
                        <a:rPr lang="ar-QA" sz="12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هـ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برنامج/................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عدد الحصص....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06128997"/>
                  </a:ext>
                </a:extLst>
              </a:tr>
              <a:tr h="21848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السادسه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السابعة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 err="1">
                          <a:solidFill>
                            <a:schemeClr val="tx1"/>
                          </a:solidFill>
                          <a:effectLst/>
                        </a:rPr>
                        <a:t>الثامنه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التاسعة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العاشرة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3893283"/>
                  </a:ext>
                </a:extLst>
              </a:tr>
              <a:tr h="669605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200" b="1" kern="0" dirty="0">
                          <a:solidFill>
                            <a:schemeClr val="tx1"/>
                          </a:solidFill>
                          <a:effectLst/>
                        </a:rPr>
                        <a:t>............................</a:t>
                      </a:r>
                      <a:endParaRPr lang="en-US" sz="12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US" sz="12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5083440"/>
                  </a:ext>
                </a:extLst>
              </a:tr>
              <a:tr h="269079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حصص البرنامج</a:t>
                      </a:r>
                      <a:endParaRPr lang="en-US" sz="14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الأولى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الثانية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الثالثة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الرابعة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ar-SA" sz="1100" b="1" kern="0" dirty="0">
                          <a:solidFill>
                            <a:schemeClr val="tx1"/>
                          </a:solidFill>
                          <a:effectLst/>
                        </a:rPr>
                        <a:t>الخامسة</a:t>
                      </a:r>
                      <a:endParaRPr lang="en-US" sz="11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5524945"/>
                  </a:ext>
                </a:extLst>
              </a:tr>
              <a:tr h="134063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الأسبوع (   ) </a:t>
                      </a:r>
                      <a:endParaRPr lang="ar-QA" sz="1400" b="1" kern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من   /  /14</a:t>
                      </a:r>
                      <a:r>
                        <a:rPr lang="ar-QA" sz="14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هـ الى</a:t>
                      </a:r>
                      <a:r>
                        <a:rPr lang="ar-QA" sz="1400" b="1" kern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/ /14</a:t>
                      </a:r>
                      <a:r>
                        <a:rPr lang="ar-QA" sz="1400" b="1" kern="0" dirty="0">
                          <a:solidFill>
                            <a:schemeClr val="tx1"/>
                          </a:solidFill>
                          <a:effectLst/>
                        </a:rPr>
                        <a:t>47</a:t>
                      </a: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هـ 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برنامج/................</a:t>
                      </a: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0" dirty="0">
                          <a:solidFill>
                            <a:schemeClr val="tx1"/>
                          </a:solidFill>
                          <a:effectLst/>
                        </a:rPr>
                        <a:t>عدد الحصص....</a:t>
                      </a:r>
                      <a:endParaRPr lang="en-US" sz="1400" b="1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31825" marR="31825" marT="15913" marB="15913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100" b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............................</a:t>
                      </a:r>
                      <a:endParaRPr kumimoji="0" lang="en-US" sz="11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10997650"/>
                  </a:ext>
                </a:extLst>
              </a:tr>
            </a:tbl>
          </a:graphicData>
        </a:graphic>
      </p:graphicFrame>
      <p:sp>
        <p:nvSpPr>
          <p:cNvPr id="8" name="مربع نص 7">
            <a:extLst>
              <a:ext uri="{FF2B5EF4-FFF2-40B4-BE49-F238E27FC236}">
                <a16:creationId xmlns:a16="http://schemas.microsoft.com/office/drawing/2014/main" id="{71D3587B-25B1-12FE-6B07-E44914F248E4}"/>
              </a:ext>
            </a:extLst>
          </p:cNvPr>
          <p:cNvSpPr txBox="1"/>
          <p:nvPr/>
        </p:nvSpPr>
        <p:spPr>
          <a:xfrm>
            <a:off x="2672702" y="938759"/>
            <a:ext cx="4595250" cy="439410"/>
          </a:xfrm>
          <a:prstGeom prst="rect">
            <a:avLst/>
          </a:prstGeom>
          <a:solidFill>
            <a:srgbClr val="D6DEE8"/>
          </a:solidFill>
          <a:ln w="63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خطة المعلم الأسبوعية للأنشطة الطلابية  للفصل الدراسي الأول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232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97FF9-9C32-1B1D-8973-07A5BC56E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F121BED0-5B50-4809-09D3-27947F656C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49" r="23578" b="76383"/>
          <a:stretch/>
        </p:blipFill>
        <p:spPr>
          <a:xfrm rot="10800000" flipH="1">
            <a:off x="2766268" y="5672549"/>
            <a:ext cx="7124700" cy="116839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2323789F-95AC-D308-9CF2-0255A9AF03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9754" cy="372494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96AA6D32-DBB8-7D30-BC9E-3D9A486649A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496" y="284414"/>
            <a:ext cx="1305247" cy="15576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5">
            <a:extLst>
              <a:ext uri="{FF2B5EF4-FFF2-40B4-BE49-F238E27FC236}">
                <a16:creationId xmlns:a16="http://schemas.microsoft.com/office/drawing/2014/main" id="{FA988BF0-53EE-85E9-0EE6-3DB485923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160" y="470747"/>
            <a:ext cx="1539845" cy="63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sz="9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1759A0E-B277-61B9-5E2F-940AC73991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23153" r="15781" b="25500"/>
          <a:stretch/>
        </p:blipFill>
        <p:spPr>
          <a:xfrm>
            <a:off x="361257" y="111603"/>
            <a:ext cx="1339902" cy="991827"/>
          </a:xfrm>
          <a:prstGeom prst="rect">
            <a:avLst/>
          </a:prstGeom>
        </p:spPr>
      </p:pic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2E9C7673-6ED8-1697-028C-0CA7B1C9F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4278446"/>
              </p:ext>
            </p:extLst>
          </p:nvPr>
        </p:nvGraphicFramePr>
        <p:xfrm>
          <a:off x="494520" y="1068357"/>
          <a:ext cx="9183485" cy="5693060"/>
        </p:xfrm>
        <a:graphic>
          <a:graphicData uri="http://schemas.openxmlformats.org/drawingml/2006/table">
            <a:tbl>
              <a:tblPr firstRow="1" firstCol="1" bandRow="1"/>
              <a:tblGrid>
                <a:gridCol w="807229">
                  <a:extLst>
                    <a:ext uri="{9D8B030D-6E8A-4147-A177-3AD203B41FA5}">
                      <a16:colId xmlns:a16="http://schemas.microsoft.com/office/drawing/2014/main" val="954457070"/>
                    </a:ext>
                  </a:extLst>
                </a:gridCol>
                <a:gridCol w="807229">
                  <a:extLst>
                    <a:ext uri="{9D8B030D-6E8A-4147-A177-3AD203B41FA5}">
                      <a16:colId xmlns:a16="http://schemas.microsoft.com/office/drawing/2014/main" val="3232371605"/>
                    </a:ext>
                  </a:extLst>
                </a:gridCol>
                <a:gridCol w="372278">
                  <a:extLst>
                    <a:ext uri="{9D8B030D-6E8A-4147-A177-3AD203B41FA5}">
                      <a16:colId xmlns:a16="http://schemas.microsoft.com/office/drawing/2014/main" val="738220355"/>
                    </a:ext>
                  </a:extLst>
                </a:gridCol>
                <a:gridCol w="372278">
                  <a:extLst>
                    <a:ext uri="{9D8B030D-6E8A-4147-A177-3AD203B41FA5}">
                      <a16:colId xmlns:a16="http://schemas.microsoft.com/office/drawing/2014/main" val="1593167105"/>
                    </a:ext>
                  </a:extLst>
                </a:gridCol>
                <a:gridCol w="372278">
                  <a:extLst>
                    <a:ext uri="{9D8B030D-6E8A-4147-A177-3AD203B41FA5}">
                      <a16:colId xmlns:a16="http://schemas.microsoft.com/office/drawing/2014/main" val="1915159309"/>
                    </a:ext>
                  </a:extLst>
                </a:gridCol>
                <a:gridCol w="332795">
                  <a:extLst>
                    <a:ext uri="{9D8B030D-6E8A-4147-A177-3AD203B41FA5}">
                      <a16:colId xmlns:a16="http://schemas.microsoft.com/office/drawing/2014/main" val="3937381511"/>
                    </a:ext>
                  </a:extLst>
                </a:gridCol>
                <a:gridCol w="391706">
                  <a:extLst>
                    <a:ext uri="{9D8B030D-6E8A-4147-A177-3AD203B41FA5}">
                      <a16:colId xmlns:a16="http://schemas.microsoft.com/office/drawing/2014/main" val="2394546964"/>
                    </a:ext>
                  </a:extLst>
                </a:gridCol>
                <a:gridCol w="391706">
                  <a:extLst>
                    <a:ext uri="{9D8B030D-6E8A-4147-A177-3AD203B41FA5}">
                      <a16:colId xmlns:a16="http://schemas.microsoft.com/office/drawing/2014/main" val="3889336905"/>
                    </a:ext>
                  </a:extLst>
                </a:gridCol>
                <a:gridCol w="387946">
                  <a:extLst>
                    <a:ext uri="{9D8B030D-6E8A-4147-A177-3AD203B41FA5}">
                      <a16:colId xmlns:a16="http://schemas.microsoft.com/office/drawing/2014/main" val="1418338928"/>
                    </a:ext>
                  </a:extLst>
                </a:gridCol>
                <a:gridCol w="387946">
                  <a:extLst>
                    <a:ext uri="{9D8B030D-6E8A-4147-A177-3AD203B41FA5}">
                      <a16:colId xmlns:a16="http://schemas.microsoft.com/office/drawing/2014/main" val="2872725632"/>
                    </a:ext>
                  </a:extLst>
                </a:gridCol>
                <a:gridCol w="387946">
                  <a:extLst>
                    <a:ext uri="{9D8B030D-6E8A-4147-A177-3AD203B41FA5}">
                      <a16:colId xmlns:a16="http://schemas.microsoft.com/office/drawing/2014/main" val="649597469"/>
                    </a:ext>
                  </a:extLst>
                </a:gridCol>
                <a:gridCol w="352224">
                  <a:extLst>
                    <a:ext uri="{9D8B030D-6E8A-4147-A177-3AD203B41FA5}">
                      <a16:colId xmlns:a16="http://schemas.microsoft.com/office/drawing/2014/main" val="3208001521"/>
                    </a:ext>
                  </a:extLst>
                </a:gridCol>
                <a:gridCol w="399855">
                  <a:extLst>
                    <a:ext uri="{9D8B030D-6E8A-4147-A177-3AD203B41FA5}">
                      <a16:colId xmlns:a16="http://schemas.microsoft.com/office/drawing/2014/main" val="4212145307"/>
                    </a:ext>
                  </a:extLst>
                </a:gridCol>
                <a:gridCol w="429943">
                  <a:extLst>
                    <a:ext uri="{9D8B030D-6E8A-4147-A177-3AD203B41FA5}">
                      <a16:colId xmlns:a16="http://schemas.microsoft.com/office/drawing/2014/main" val="1314991757"/>
                    </a:ext>
                  </a:extLst>
                </a:gridCol>
                <a:gridCol w="342190">
                  <a:extLst>
                    <a:ext uri="{9D8B030D-6E8A-4147-A177-3AD203B41FA5}">
                      <a16:colId xmlns:a16="http://schemas.microsoft.com/office/drawing/2014/main" val="2849818043"/>
                    </a:ext>
                  </a:extLst>
                </a:gridCol>
                <a:gridCol w="397438">
                  <a:extLst>
                    <a:ext uri="{9D8B030D-6E8A-4147-A177-3AD203B41FA5}">
                      <a16:colId xmlns:a16="http://schemas.microsoft.com/office/drawing/2014/main" val="2654684698"/>
                    </a:ext>
                  </a:extLst>
                </a:gridCol>
                <a:gridCol w="467167">
                  <a:extLst>
                    <a:ext uri="{9D8B030D-6E8A-4147-A177-3AD203B41FA5}">
                      <a16:colId xmlns:a16="http://schemas.microsoft.com/office/drawing/2014/main" val="1109892734"/>
                    </a:ext>
                  </a:extLst>
                </a:gridCol>
                <a:gridCol w="1564603">
                  <a:extLst>
                    <a:ext uri="{9D8B030D-6E8A-4147-A177-3AD203B41FA5}">
                      <a16:colId xmlns:a16="http://schemas.microsoft.com/office/drawing/2014/main" val="3743599650"/>
                    </a:ext>
                  </a:extLst>
                </a:gridCol>
                <a:gridCol w="218728">
                  <a:extLst>
                    <a:ext uri="{9D8B030D-6E8A-4147-A177-3AD203B41FA5}">
                      <a16:colId xmlns:a16="http://schemas.microsoft.com/office/drawing/2014/main" val="2070993626"/>
                    </a:ext>
                  </a:extLst>
                </a:gridCol>
              </a:tblGrid>
              <a:tr h="721007">
                <a:tc rowSpan="3">
                  <a:txBody>
                    <a:bodyPr/>
                    <a:lstStyle/>
                    <a:p>
                      <a:pPr marR="9906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المتوسط</a:t>
                      </a:r>
                      <a:r>
                        <a:rPr lang="en-US" sz="1400" b="1" kern="100" dirty="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18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63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 الكلي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 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 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r>
                        <a:rPr lang="ar-SA" sz="1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cs typeface="Sakkal Majalla" panose="02000000000000000000" pitchFamily="2" charset="-78"/>
                        </a:rPr>
                        <a:t> برنامج</a:t>
                      </a:r>
                      <a:r>
                        <a:rPr lang="ar-SA" sz="1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..............</a:t>
                      </a:r>
                    </a:p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rowSpan="3">
                  <a:txBody>
                    <a:bodyPr/>
                    <a:lstStyle/>
                    <a:p>
                      <a:pPr marR="381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5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اسم الطالب/</a:t>
                      </a: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rowSpan="3">
                  <a:txBody>
                    <a:bodyPr/>
                    <a:lstStyle/>
                    <a:p>
                      <a:pPr marR="8890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endParaRPr lang="en-US" sz="2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21955"/>
                  </a:ext>
                </a:extLst>
              </a:tr>
              <a:tr h="3678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290521"/>
                  </a:ext>
                </a:extLst>
              </a:tr>
              <a:tr h="1022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509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509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0541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7239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8509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1684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7112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636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636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623332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640859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64892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6650282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276533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36874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78437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281482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10469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477817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31779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1461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283810"/>
                  </a:ext>
                </a:extLst>
              </a:tr>
            </a:tbl>
          </a:graphicData>
        </a:graphic>
      </p:graphicFrame>
      <p:sp>
        <p:nvSpPr>
          <p:cNvPr id="14" name="Rectangle 5">
            <a:extLst>
              <a:ext uri="{FF2B5EF4-FFF2-40B4-BE49-F238E27FC236}">
                <a16:creationId xmlns:a16="http://schemas.microsoft.com/office/drawing/2014/main" id="{163765CC-B483-2BCD-DCE5-8D561156C4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1825625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88511" tIns="174570" rIns="315813" bIns="1206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7EEC3CA-3C6B-561E-E1FB-56E6816C1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2828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3F6D5C4B-689D-3F36-D872-F497E9714CE1}"/>
              </a:ext>
            </a:extLst>
          </p:cNvPr>
          <p:cNvSpPr txBox="1"/>
          <p:nvPr/>
        </p:nvSpPr>
        <p:spPr>
          <a:xfrm>
            <a:off x="2719998" y="470018"/>
            <a:ext cx="4595250" cy="439410"/>
          </a:xfrm>
          <a:prstGeom prst="rect">
            <a:avLst/>
          </a:prstGeom>
          <a:solidFill>
            <a:srgbClr val="D6DEE8"/>
          </a:solidFill>
          <a:ln w="63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تقويم الطلبة  في برامج النشاط الطلابي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2509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0E911-F6BE-F00E-99AF-8E62496F8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3673A8EF-5C53-8420-7A0E-0BF44A3AB1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49" r="23578" b="76383"/>
          <a:stretch/>
        </p:blipFill>
        <p:spPr>
          <a:xfrm rot="10800000" flipH="1">
            <a:off x="2766268" y="5672549"/>
            <a:ext cx="7124700" cy="116839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CC23539C-73A0-BBB7-4247-8CBC5C4C22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9754" cy="372494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3E9A7AA1-5DC4-FA27-EB61-A0AF49BEA63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496" y="284414"/>
            <a:ext cx="1305247" cy="15576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5">
            <a:extLst>
              <a:ext uri="{FF2B5EF4-FFF2-40B4-BE49-F238E27FC236}">
                <a16:creationId xmlns:a16="http://schemas.microsoft.com/office/drawing/2014/main" id="{311F7CC8-2BFF-9A6C-48B3-8765F6260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160" y="470747"/>
            <a:ext cx="1539845" cy="63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sz="9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7B47789-38C3-9BEE-0177-5AC5B1CAC5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23153" r="15781" b="25500"/>
          <a:stretch/>
        </p:blipFill>
        <p:spPr>
          <a:xfrm>
            <a:off x="361257" y="111603"/>
            <a:ext cx="1339902" cy="991827"/>
          </a:xfrm>
          <a:prstGeom prst="rect">
            <a:avLst/>
          </a:prstGeom>
        </p:spPr>
      </p:pic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E04D0151-1142-E664-30AC-29F56FC7A3C9}"/>
              </a:ext>
            </a:extLst>
          </p:cNvPr>
          <p:cNvGraphicFramePr>
            <a:graphicFrameLocks noGrp="1"/>
          </p:cNvGraphicFramePr>
          <p:nvPr/>
        </p:nvGraphicFramePr>
        <p:xfrm>
          <a:off x="494520" y="1068357"/>
          <a:ext cx="9183485" cy="5693060"/>
        </p:xfrm>
        <a:graphic>
          <a:graphicData uri="http://schemas.openxmlformats.org/drawingml/2006/table">
            <a:tbl>
              <a:tblPr firstRow="1" firstCol="1" bandRow="1"/>
              <a:tblGrid>
                <a:gridCol w="807229">
                  <a:extLst>
                    <a:ext uri="{9D8B030D-6E8A-4147-A177-3AD203B41FA5}">
                      <a16:colId xmlns:a16="http://schemas.microsoft.com/office/drawing/2014/main" val="954457070"/>
                    </a:ext>
                  </a:extLst>
                </a:gridCol>
                <a:gridCol w="807229">
                  <a:extLst>
                    <a:ext uri="{9D8B030D-6E8A-4147-A177-3AD203B41FA5}">
                      <a16:colId xmlns:a16="http://schemas.microsoft.com/office/drawing/2014/main" val="3232371605"/>
                    </a:ext>
                  </a:extLst>
                </a:gridCol>
                <a:gridCol w="372278">
                  <a:extLst>
                    <a:ext uri="{9D8B030D-6E8A-4147-A177-3AD203B41FA5}">
                      <a16:colId xmlns:a16="http://schemas.microsoft.com/office/drawing/2014/main" val="738220355"/>
                    </a:ext>
                  </a:extLst>
                </a:gridCol>
                <a:gridCol w="372278">
                  <a:extLst>
                    <a:ext uri="{9D8B030D-6E8A-4147-A177-3AD203B41FA5}">
                      <a16:colId xmlns:a16="http://schemas.microsoft.com/office/drawing/2014/main" val="1593167105"/>
                    </a:ext>
                  </a:extLst>
                </a:gridCol>
                <a:gridCol w="372278">
                  <a:extLst>
                    <a:ext uri="{9D8B030D-6E8A-4147-A177-3AD203B41FA5}">
                      <a16:colId xmlns:a16="http://schemas.microsoft.com/office/drawing/2014/main" val="1915159309"/>
                    </a:ext>
                  </a:extLst>
                </a:gridCol>
                <a:gridCol w="332795">
                  <a:extLst>
                    <a:ext uri="{9D8B030D-6E8A-4147-A177-3AD203B41FA5}">
                      <a16:colId xmlns:a16="http://schemas.microsoft.com/office/drawing/2014/main" val="3937381511"/>
                    </a:ext>
                  </a:extLst>
                </a:gridCol>
                <a:gridCol w="391706">
                  <a:extLst>
                    <a:ext uri="{9D8B030D-6E8A-4147-A177-3AD203B41FA5}">
                      <a16:colId xmlns:a16="http://schemas.microsoft.com/office/drawing/2014/main" val="2394546964"/>
                    </a:ext>
                  </a:extLst>
                </a:gridCol>
                <a:gridCol w="391706">
                  <a:extLst>
                    <a:ext uri="{9D8B030D-6E8A-4147-A177-3AD203B41FA5}">
                      <a16:colId xmlns:a16="http://schemas.microsoft.com/office/drawing/2014/main" val="3889336905"/>
                    </a:ext>
                  </a:extLst>
                </a:gridCol>
                <a:gridCol w="387946">
                  <a:extLst>
                    <a:ext uri="{9D8B030D-6E8A-4147-A177-3AD203B41FA5}">
                      <a16:colId xmlns:a16="http://schemas.microsoft.com/office/drawing/2014/main" val="1418338928"/>
                    </a:ext>
                  </a:extLst>
                </a:gridCol>
                <a:gridCol w="387946">
                  <a:extLst>
                    <a:ext uri="{9D8B030D-6E8A-4147-A177-3AD203B41FA5}">
                      <a16:colId xmlns:a16="http://schemas.microsoft.com/office/drawing/2014/main" val="2872725632"/>
                    </a:ext>
                  </a:extLst>
                </a:gridCol>
                <a:gridCol w="387946">
                  <a:extLst>
                    <a:ext uri="{9D8B030D-6E8A-4147-A177-3AD203B41FA5}">
                      <a16:colId xmlns:a16="http://schemas.microsoft.com/office/drawing/2014/main" val="649597469"/>
                    </a:ext>
                  </a:extLst>
                </a:gridCol>
                <a:gridCol w="352224">
                  <a:extLst>
                    <a:ext uri="{9D8B030D-6E8A-4147-A177-3AD203B41FA5}">
                      <a16:colId xmlns:a16="http://schemas.microsoft.com/office/drawing/2014/main" val="3208001521"/>
                    </a:ext>
                  </a:extLst>
                </a:gridCol>
                <a:gridCol w="399855">
                  <a:extLst>
                    <a:ext uri="{9D8B030D-6E8A-4147-A177-3AD203B41FA5}">
                      <a16:colId xmlns:a16="http://schemas.microsoft.com/office/drawing/2014/main" val="4212145307"/>
                    </a:ext>
                  </a:extLst>
                </a:gridCol>
                <a:gridCol w="429943">
                  <a:extLst>
                    <a:ext uri="{9D8B030D-6E8A-4147-A177-3AD203B41FA5}">
                      <a16:colId xmlns:a16="http://schemas.microsoft.com/office/drawing/2014/main" val="1314991757"/>
                    </a:ext>
                  </a:extLst>
                </a:gridCol>
                <a:gridCol w="342190">
                  <a:extLst>
                    <a:ext uri="{9D8B030D-6E8A-4147-A177-3AD203B41FA5}">
                      <a16:colId xmlns:a16="http://schemas.microsoft.com/office/drawing/2014/main" val="2849818043"/>
                    </a:ext>
                  </a:extLst>
                </a:gridCol>
                <a:gridCol w="397438">
                  <a:extLst>
                    <a:ext uri="{9D8B030D-6E8A-4147-A177-3AD203B41FA5}">
                      <a16:colId xmlns:a16="http://schemas.microsoft.com/office/drawing/2014/main" val="2654684698"/>
                    </a:ext>
                  </a:extLst>
                </a:gridCol>
                <a:gridCol w="467167">
                  <a:extLst>
                    <a:ext uri="{9D8B030D-6E8A-4147-A177-3AD203B41FA5}">
                      <a16:colId xmlns:a16="http://schemas.microsoft.com/office/drawing/2014/main" val="1109892734"/>
                    </a:ext>
                  </a:extLst>
                </a:gridCol>
                <a:gridCol w="1564603">
                  <a:extLst>
                    <a:ext uri="{9D8B030D-6E8A-4147-A177-3AD203B41FA5}">
                      <a16:colId xmlns:a16="http://schemas.microsoft.com/office/drawing/2014/main" val="3743599650"/>
                    </a:ext>
                  </a:extLst>
                </a:gridCol>
                <a:gridCol w="218728">
                  <a:extLst>
                    <a:ext uri="{9D8B030D-6E8A-4147-A177-3AD203B41FA5}">
                      <a16:colId xmlns:a16="http://schemas.microsoft.com/office/drawing/2014/main" val="2070993626"/>
                    </a:ext>
                  </a:extLst>
                </a:gridCol>
              </a:tblGrid>
              <a:tr h="721007">
                <a:tc rowSpan="3">
                  <a:txBody>
                    <a:bodyPr/>
                    <a:lstStyle/>
                    <a:p>
                      <a:pPr marR="9906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المتوسط</a:t>
                      </a:r>
                      <a:r>
                        <a:rPr lang="en-US" sz="1400" b="1" kern="100" dirty="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18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63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 الكلي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 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 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r>
                        <a:rPr lang="ar-SA" sz="1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cs typeface="Sakkal Majalla" panose="02000000000000000000" pitchFamily="2" charset="-78"/>
                        </a:rPr>
                        <a:t> برنامج</a:t>
                      </a:r>
                      <a:r>
                        <a:rPr lang="ar-SA" sz="1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..............</a:t>
                      </a:r>
                    </a:p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rowSpan="3">
                  <a:txBody>
                    <a:bodyPr/>
                    <a:lstStyle/>
                    <a:p>
                      <a:pPr marR="381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5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اسم الطالب/ه</a:t>
                      </a: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rowSpan="3">
                  <a:txBody>
                    <a:bodyPr/>
                    <a:lstStyle/>
                    <a:p>
                      <a:pPr marR="8890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endParaRPr lang="en-US" sz="2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21955"/>
                  </a:ext>
                </a:extLst>
              </a:tr>
              <a:tr h="3678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290521"/>
                  </a:ext>
                </a:extLst>
              </a:tr>
              <a:tr h="1022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509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509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0541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7239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8509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1684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7112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636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636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623332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640859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64892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6650282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276533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36874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78437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281482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10469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477817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31779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1461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283810"/>
                  </a:ext>
                </a:extLst>
              </a:tr>
            </a:tbl>
          </a:graphicData>
        </a:graphic>
      </p:graphicFrame>
      <p:sp>
        <p:nvSpPr>
          <p:cNvPr id="14" name="Rectangle 5">
            <a:extLst>
              <a:ext uri="{FF2B5EF4-FFF2-40B4-BE49-F238E27FC236}">
                <a16:creationId xmlns:a16="http://schemas.microsoft.com/office/drawing/2014/main" id="{FFA5284D-4520-A92C-C551-6C92E197A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1825625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88511" tIns="174570" rIns="315813" bIns="1206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38CF6DA-35FB-9CE9-F2BA-F61904271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2828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AEE771A5-38A3-A6D6-7D7D-53D0B52BBBE0}"/>
              </a:ext>
            </a:extLst>
          </p:cNvPr>
          <p:cNvSpPr txBox="1"/>
          <p:nvPr/>
        </p:nvSpPr>
        <p:spPr>
          <a:xfrm>
            <a:off x="2719998" y="470018"/>
            <a:ext cx="4595250" cy="439410"/>
          </a:xfrm>
          <a:prstGeom prst="rect">
            <a:avLst/>
          </a:prstGeom>
          <a:solidFill>
            <a:srgbClr val="D6DEE8"/>
          </a:solidFill>
          <a:ln w="63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تقويم الطلبة  في برامج النشاط الطلابي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2680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EC787-BFCB-01E9-C394-F7BC434AF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صورة 10">
            <a:extLst>
              <a:ext uri="{FF2B5EF4-FFF2-40B4-BE49-F238E27FC236}">
                <a16:creationId xmlns:a16="http://schemas.microsoft.com/office/drawing/2014/main" id="{6A5C3BDE-A73D-EC47-6460-0A97CD86CF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349" r="23578" b="76383"/>
          <a:stretch/>
        </p:blipFill>
        <p:spPr>
          <a:xfrm rot="10800000" flipH="1">
            <a:off x="2766268" y="5672549"/>
            <a:ext cx="7124700" cy="116839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65D8535-7B56-AA9D-0864-B18C40E0E9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5" t="41403" r="6977"/>
          <a:stretch/>
        </p:blipFill>
        <p:spPr>
          <a:xfrm rot="10800000" flipH="1">
            <a:off x="7566246" y="3133060"/>
            <a:ext cx="2339754" cy="372494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2CA798EA-1ACB-DB13-8BD1-96FD5ECED32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496" y="284414"/>
            <a:ext cx="1305247" cy="15576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Rectangle 5">
            <a:extLst>
              <a:ext uri="{FF2B5EF4-FFF2-40B4-BE49-F238E27FC236}">
                <a16:creationId xmlns:a16="http://schemas.microsoft.com/office/drawing/2014/main" id="{2D8E6564-CC84-E8E8-9C66-4A3C4D2B6B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160" y="470747"/>
            <a:ext cx="1539845" cy="63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10319" tIns="10319" rIns="10319" bIns="10319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ar-SA" sz="9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وزارة التعليم</a:t>
            </a: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5162024-1285-170D-B8CB-198C9699D9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5" t="23153" r="15781" b="25500"/>
          <a:stretch/>
        </p:blipFill>
        <p:spPr>
          <a:xfrm>
            <a:off x="361257" y="111603"/>
            <a:ext cx="1339902" cy="991827"/>
          </a:xfrm>
          <a:prstGeom prst="rect">
            <a:avLst/>
          </a:prstGeom>
        </p:spPr>
      </p:pic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3F80C4AC-27E8-3428-4DBE-1412B649D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844472"/>
              </p:ext>
            </p:extLst>
          </p:nvPr>
        </p:nvGraphicFramePr>
        <p:xfrm>
          <a:off x="494520" y="1068357"/>
          <a:ext cx="9183485" cy="5693060"/>
        </p:xfrm>
        <a:graphic>
          <a:graphicData uri="http://schemas.openxmlformats.org/drawingml/2006/table">
            <a:tbl>
              <a:tblPr firstRow="1" firstCol="1" bandRow="1"/>
              <a:tblGrid>
                <a:gridCol w="807229">
                  <a:extLst>
                    <a:ext uri="{9D8B030D-6E8A-4147-A177-3AD203B41FA5}">
                      <a16:colId xmlns:a16="http://schemas.microsoft.com/office/drawing/2014/main" val="954457070"/>
                    </a:ext>
                  </a:extLst>
                </a:gridCol>
                <a:gridCol w="807229">
                  <a:extLst>
                    <a:ext uri="{9D8B030D-6E8A-4147-A177-3AD203B41FA5}">
                      <a16:colId xmlns:a16="http://schemas.microsoft.com/office/drawing/2014/main" val="3232371605"/>
                    </a:ext>
                  </a:extLst>
                </a:gridCol>
                <a:gridCol w="372278">
                  <a:extLst>
                    <a:ext uri="{9D8B030D-6E8A-4147-A177-3AD203B41FA5}">
                      <a16:colId xmlns:a16="http://schemas.microsoft.com/office/drawing/2014/main" val="738220355"/>
                    </a:ext>
                  </a:extLst>
                </a:gridCol>
                <a:gridCol w="372278">
                  <a:extLst>
                    <a:ext uri="{9D8B030D-6E8A-4147-A177-3AD203B41FA5}">
                      <a16:colId xmlns:a16="http://schemas.microsoft.com/office/drawing/2014/main" val="1593167105"/>
                    </a:ext>
                  </a:extLst>
                </a:gridCol>
                <a:gridCol w="372278">
                  <a:extLst>
                    <a:ext uri="{9D8B030D-6E8A-4147-A177-3AD203B41FA5}">
                      <a16:colId xmlns:a16="http://schemas.microsoft.com/office/drawing/2014/main" val="1915159309"/>
                    </a:ext>
                  </a:extLst>
                </a:gridCol>
                <a:gridCol w="332795">
                  <a:extLst>
                    <a:ext uri="{9D8B030D-6E8A-4147-A177-3AD203B41FA5}">
                      <a16:colId xmlns:a16="http://schemas.microsoft.com/office/drawing/2014/main" val="3937381511"/>
                    </a:ext>
                  </a:extLst>
                </a:gridCol>
                <a:gridCol w="391706">
                  <a:extLst>
                    <a:ext uri="{9D8B030D-6E8A-4147-A177-3AD203B41FA5}">
                      <a16:colId xmlns:a16="http://schemas.microsoft.com/office/drawing/2014/main" val="2394546964"/>
                    </a:ext>
                  </a:extLst>
                </a:gridCol>
                <a:gridCol w="391706">
                  <a:extLst>
                    <a:ext uri="{9D8B030D-6E8A-4147-A177-3AD203B41FA5}">
                      <a16:colId xmlns:a16="http://schemas.microsoft.com/office/drawing/2014/main" val="3889336905"/>
                    </a:ext>
                  </a:extLst>
                </a:gridCol>
                <a:gridCol w="387946">
                  <a:extLst>
                    <a:ext uri="{9D8B030D-6E8A-4147-A177-3AD203B41FA5}">
                      <a16:colId xmlns:a16="http://schemas.microsoft.com/office/drawing/2014/main" val="1418338928"/>
                    </a:ext>
                  </a:extLst>
                </a:gridCol>
                <a:gridCol w="387946">
                  <a:extLst>
                    <a:ext uri="{9D8B030D-6E8A-4147-A177-3AD203B41FA5}">
                      <a16:colId xmlns:a16="http://schemas.microsoft.com/office/drawing/2014/main" val="2872725632"/>
                    </a:ext>
                  </a:extLst>
                </a:gridCol>
                <a:gridCol w="387946">
                  <a:extLst>
                    <a:ext uri="{9D8B030D-6E8A-4147-A177-3AD203B41FA5}">
                      <a16:colId xmlns:a16="http://schemas.microsoft.com/office/drawing/2014/main" val="649597469"/>
                    </a:ext>
                  </a:extLst>
                </a:gridCol>
                <a:gridCol w="352224">
                  <a:extLst>
                    <a:ext uri="{9D8B030D-6E8A-4147-A177-3AD203B41FA5}">
                      <a16:colId xmlns:a16="http://schemas.microsoft.com/office/drawing/2014/main" val="3208001521"/>
                    </a:ext>
                  </a:extLst>
                </a:gridCol>
                <a:gridCol w="399855">
                  <a:extLst>
                    <a:ext uri="{9D8B030D-6E8A-4147-A177-3AD203B41FA5}">
                      <a16:colId xmlns:a16="http://schemas.microsoft.com/office/drawing/2014/main" val="4212145307"/>
                    </a:ext>
                  </a:extLst>
                </a:gridCol>
                <a:gridCol w="429943">
                  <a:extLst>
                    <a:ext uri="{9D8B030D-6E8A-4147-A177-3AD203B41FA5}">
                      <a16:colId xmlns:a16="http://schemas.microsoft.com/office/drawing/2014/main" val="1314991757"/>
                    </a:ext>
                  </a:extLst>
                </a:gridCol>
                <a:gridCol w="342190">
                  <a:extLst>
                    <a:ext uri="{9D8B030D-6E8A-4147-A177-3AD203B41FA5}">
                      <a16:colId xmlns:a16="http://schemas.microsoft.com/office/drawing/2014/main" val="2849818043"/>
                    </a:ext>
                  </a:extLst>
                </a:gridCol>
                <a:gridCol w="397438">
                  <a:extLst>
                    <a:ext uri="{9D8B030D-6E8A-4147-A177-3AD203B41FA5}">
                      <a16:colId xmlns:a16="http://schemas.microsoft.com/office/drawing/2014/main" val="2654684698"/>
                    </a:ext>
                  </a:extLst>
                </a:gridCol>
                <a:gridCol w="467167">
                  <a:extLst>
                    <a:ext uri="{9D8B030D-6E8A-4147-A177-3AD203B41FA5}">
                      <a16:colId xmlns:a16="http://schemas.microsoft.com/office/drawing/2014/main" val="1109892734"/>
                    </a:ext>
                  </a:extLst>
                </a:gridCol>
                <a:gridCol w="1564603">
                  <a:extLst>
                    <a:ext uri="{9D8B030D-6E8A-4147-A177-3AD203B41FA5}">
                      <a16:colId xmlns:a16="http://schemas.microsoft.com/office/drawing/2014/main" val="3743599650"/>
                    </a:ext>
                  </a:extLst>
                </a:gridCol>
                <a:gridCol w="218728">
                  <a:extLst>
                    <a:ext uri="{9D8B030D-6E8A-4147-A177-3AD203B41FA5}">
                      <a16:colId xmlns:a16="http://schemas.microsoft.com/office/drawing/2014/main" val="2070993626"/>
                    </a:ext>
                  </a:extLst>
                </a:gridCol>
              </a:tblGrid>
              <a:tr h="721007">
                <a:tc rowSpan="3">
                  <a:txBody>
                    <a:bodyPr/>
                    <a:lstStyle/>
                    <a:p>
                      <a:pPr marR="9906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4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المتوسط</a:t>
                      </a:r>
                      <a:r>
                        <a:rPr lang="en-US" sz="1400" b="1" kern="100" dirty="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18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R="63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1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 الكلي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 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62230" lvl="0" indent="0" algn="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135956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 برنامج..............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r>
                        <a:rPr lang="ar-SA" sz="1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cs typeface="Sakkal Majalla" panose="02000000000000000000" pitchFamily="2" charset="-78"/>
                        </a:rPr>
                        <a:t> برنامج</a:t>
                      </a:r>
                      <a:r>
                        <a:rPr lang="ar-SA" sz="1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Sakkal Majalla" panose="02000000000000000000" pitchFamily="2" charset="-78"/>
                        </a:rPr>
                        <a:t>..............</a:t>
                      </a:r>
                    </a:p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rowSpan="3">
                  <a:txBody>
                    <a:bodyPr/>
                    <a:lstStyle/>
                    <a:p>
                      <a:pPr marR="381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5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اسم الطالب/</a:t>
                      </a: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rowSpan="3">
                  <a:txBody>
                    <a:bodyPr/>
                    <a:lstStyle/>
                    <a:p>
                      <a:pPr marR="8890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1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endParaRPr lang="en-US" sz="2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21955"/>
                  </a:ext>
                </a:extLst>
              </a:tr>
              <a:tr h="3678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8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2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66675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المجموع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1905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المهام 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marR="2540"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الأدائية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R="71120" indent="11430" algn="l" rtl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ar-SA" sz="900" b="1" kern="100" dirty="0">
                          <a:solidFill>
                            <a:srgbClr val="135956"/>
                          </a:solidFill>
                          <a:effectLst/>
                          <a:latin typeface="Calibri" panose="020F0502020204030204" pitchFamily="34" charset="0"/>
                          <a:ea typeface="Sakkal Majalla" panose="02000000000000000000" pitchFamily="2" charset="-78"/>
                          <a:cs typeface="Sakkal Majalla" panose="02000000000000000000" pitchFamily="2" charset="-78"/>
                        </a:rPr>
                        <a:t>المشاركة والتفاعل</a:t>
                      </a:r>
                      <a:endParaRPr lang="en-US" sz="14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290521"/>
                  </a:ext>
                </a:extLst>
              </a:tr>
              <a:tr h="1022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9334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509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509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0541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7239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8509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1684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ctr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71120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100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636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>
                  <a:txBody>
                    <a:bodyPr/>
                    <a:lstStyle/>
                    <a:p>
                      <a:pPr marL="126365"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000" b="1" kern="100">
                          <a:solidFill>
                            <a:srgbClr val="135956"/>
                          </a:solidFill>
                          <a:effectLst/>
                          <a:latin typeface="Sakkal Majalla" panose="02000000000000000000" pitchFamily="2" charset="-78"/>
                          <a:ea typeface="Sakkal Majalla" panose="02000000000000000000" pitchFamily="2" charset="-78"/>
                        </a:rPr>
                        <a:t>50</a:t>
                      </a: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623332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640859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64892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6650282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276533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136874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0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78437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281482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10469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9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477817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31779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14618"/>
                  </a:ext>
                </a:extLst>
              </a:tr>
              <a:tr h="367824"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900" kern="1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35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1283810"/>
                  </a:ext>
                </a:extLst>
              </a:tr>
            </a:tbl>
          </a:graphicData>
        </a:graphic>
      </p:graphicFrame>
      <p:sp>
        <p:nvSpPr>
          <p:cNvPr id="14" name="Rectangle 5">
            <a:extLst>
              <a:ext uri="{FF2B5EF4-FFF2-40B4-BE49-F238E27FC236}">
                <a16:creationId xmlns:a16="http://schemas.microsoft.com/office/drawing/2014/main" id="{71A11C0D-FCC4-6F9B-8B26-65F0DD36D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1825625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988511" tIns="174570" rIns="315813" bIns="120612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C4A60BB7-7C87-E8D9-2767-B2D241505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22828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049E8C69-E583-472C-BCB4-F73ADA89E84D}"/>
              </a:ext>
            </a:extLst>
          </p:cNvPr>
          <p:cNvSpPr txBox="1"/>
          <p:nvPr/>
        </p:nvSpPr>
        <p:spPr>
          <a:xfrm>
            <a:off x="2719998" y="470018"/>
            <a:ext cx="4595250" cy="439410"/>
          </a:xfrm>
          <a:prstGeom prst="rect">
            <a:avLst/>
          </a:prstGeom>
          <a:solidFill>
            <a:srgbClr val="D6DEE8"/>
          </a:solidFill>
          <a:ln w="63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GE SS Two Light" panose="020A0503020102020204" pitchFamily="18" charset="-78"/>
                <a:cs typeface="Sakkal Majalla" panose="02000000000000000000" pitchFamily="2" charset="-78"/>
              </a:rPr>
              <a:t>تقويم الطلبة  في برامج النشاط الطلابي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GE SS Two Light" panose="020A0503020102020204" pitchFamily="18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062412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5500</TotalTime>
  <Words>1360</Words>
  <Application>Microsoft Office PowerPoint</Application>
  <PresentationFormat>A4 Paper (210x297 mm)‎</PresentationFormat>
  <Paragraphs>1023</Paragraphs>
  <Slides>11</Slides>
  <Notes>9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mony alaraby</dc:creator>
  <cp:lastModifiedBy>ahmad alshhri</cp:lastModifiedBy>
  <cp:revision>202</cp:revision>
  <dcterms:created xsi:type="dcterms:W3CDTF">2023-06-11T05:07:29Z</dcterms:created>
  <dcterms:modified xsi:type="dcterms:W3CDTF">2025-09-13T11:12:02Z</dcterms:modified>
</cp:coreProperties>
</file>