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custDataLst>
    <p:tags r:id="rId4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D3F5C9-E472-42A1-ADBD-5F403FDD23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513644D-A90A-4C13-9772-F2C9C1E36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A5E106A-13A0-41B4-8AD3-F6069E7A7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548755-53CE-436B-88A0-BB23A6CD3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139FF4-6A1B-4D84-BEEF-EF760CEF4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3206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CA8F7A-2FD6-4267-8A9A-0F772897F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1DEEAB6-737D-49DA-9B84-80951D5A2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6D2E1B-F8F5-4AD2-BCAF-E6821ED3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BEE51F-D8EE-4C4C-B17C-046B1A69F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DEE671-BD3F-426A-A26F-C58025831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047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0F7A3E8-82C6-497F-B3EA-3C637B2F19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B8A0668-3A6C-4D72-9B4D-4D120D4CEC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D9BE138-F78B-4759-B74D-A7BE7DB12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18D2F8-445D-4D11-8128-E248FAF17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000794-173C-48B6-B975-C933CA469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9993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92288A-E4FC-40D5-A041-DCAF0ECFD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FE9560D-3178-4F50-BE8C-BC84BAA61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31DC654-C488-4367-A63D-79FAAE19C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641765-B6D8-4490-9028-B84FBC96F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D15394-048F-4443-80E8-D708D4237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6964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3E52C1-3903-4C72-89BB-AA5472631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240CA7A-923B-49DD-8B1D-A46E8003E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83B6CD7-93CC-47F2-BE15-50C3C6BEC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03A0147-F18E-4BC9-9C66-380CE9DF2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B52893-932E-4F37-8496-AE3D5D21A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81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D8030B-6FF7-4140-9605-3796F22D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1A6CCD7-1514-4E31-8F04-1CF6F6CCD5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F45CE65-2B8D-4B75-928B-BD5C7457CD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5375735-483F-47E2-9642-B6F917E3F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9213904-DADF-4734-8216-2DE5F9F37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DD501CC-7A60-45BE-ABDE-2496B9E51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032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B4B548-6305-4C92-86C5-A93E99322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7B5BD50-6FE0-423A-B9AF-53B9B9E38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A166EF6-FB43-413A-85C2-0B579FDA4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FC3587C-3F43-4B20-8907-D8D0AADB5D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358F414-C635-4B31-83B3-F5242D28F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AA81C77-61BB-44D4-9D53-9E6BB692A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CF2DD32-B535-418D-BDCC-00BE28C8E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4EE89B5-7AE0-4BFC-924D-919CB0DCF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6012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6079D6-0743-41DC-9D7F-683D60E8F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D67D8A9-036F-4010-9D3E-CA488DF9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C6BFE70-7204-4A5A-A633-7F2701C7D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192940A-D9FE-4915-8E6C-705E5CA1C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368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685A583-7E87-4D6A-BD09-6776B6CBB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F8BF6B0-0320-4A64-91CC-4A5F8B1DA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855037B-73C9-481D-887E-F9BBDA4F5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243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F82B664-09E7-437A-8943-9D0B864B3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4E6E894-D63D-4498-BA7E-51A4F28A4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2C0E5CC-736F-4998-B6C0-DDEEFE118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7B14008-9668-443D-A7F1-05FA7EBD1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D8D38F2-5841-431A-B239-09263C648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F39BF15-9E0E-4B00-BEC3-5D4238E19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1209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728642-4458-4A15-A293-C6C97A393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B0ED3E8-E9CA-4DF6-BD38-A0172537C8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BDE9F54-2747-40A6-815D-84C5886DB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7E7E48C-9F2B-4738-A3CF-1A28E79D9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4ABABA3-F4D1-4F67-AE49-D9F2489DE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E749E87-9F74-46C4-A176-F031A4899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236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C0637BA-AC10-4937-B6FA-387E0CA56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5D7971B-633D-4B42-BEB9-E70AC1726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4EF19D6-8666-44BA-830C-30317963B0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08C7F-0B22-470C-AF8B-AFED15D470CF}" type="datetimeFigureOut">
              <a:rPr lang="ar-SA" smtClean="0"/>
              <a:t>05/09/43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7DB7C2-7FE1-46AA-8542-677202B7A2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210A0D-29E1-41D6-8D44-DC4BEA43B1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0F8A7-BBF9-4982-A832-B45DF44B9F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442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5">
            <a:extLst>
              <a:ext uri="{FF2B5EF4-FFF2-40B4-BE49-F238E27FC236}">
                <a16:creationId xmlns:a16="http://schemas.microsoft.com/office/drawing/2014/main" id="{385BD241-89EF-43AF-841C-E74A9229E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431503"/>
              </p:ext>
            </p:extLst>
          </p:nvPr>
        </p:nvGraphicFramePr>
        <p:xfrm>
          <a:off x="288846" y="576791"/>
          <a:ext cx="11614308" cy="61961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96240">
                  <a:extLst>
                    <a:ext uri="{9D8B030D-6E8A-4147-A177-3AD203B41FA5}">
                      <a16:colId xmlns:a16="http://schemas.microsoft.com/office/drawing/2014/main" val="331989704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698280797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776083861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3477672160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41301567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14733921"/>
                    </a:ext>
                  </a:extLst>
                </a:gridCol>
                <a:gridCol w="1003355">
                  <a:extLst>
                    <a:ext uri="{9D8B030D-6E8A-4147-A177-3AD203B41FA5}">
                      <a16:colId xmlns:a16="http://schemas.microsoft.com/office/drawing/2014/main" val="4062149164"/>
                    </a:ext>
                  </a:extLst>
                </a:gridCol>
                <a:gridCol w="1461238">
                  <a:extLst>
                    <a:ext uri="{9D8B030D-6E8A-4147-A177-3AD203B41FA5}">
                      <a16:colId xmlns:a16="http://schemas.microsoft.com/office/drawing/2014/main" val="1773533433"/>
                    </a:ext>
                  </a:extLst>
                </a:gridCol>
              </a:tblGrid>
              <a:tr h="846358"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اللقاء الصباحي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نعد و نحسب</a:t>
                      </a:r>
                    </a:p>
                    <a:p>
                      <a:pPr algn="ctr" rtl="1"/>
                      <a:r>
                        <a:rPr lang="ar-SA" dirty="0"/>
                        <a:t>نقرء وكتب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نلعب ونتعلم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الوجبة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النشاط البدني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القراءة الجهرية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اللقاء الاخير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9321"/>
                  </a:ext>
                </a:extLst>
              </a:tr>
              <a:tr h="80122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الأحد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b="1" dirty="0"/>
                        <a:t>أسئلة التوحيد ، الأسئلة الوطنية ، الحضور والغياب، التاريخ والطقس، سورة  القدر حديث </a:t>
                      </a:r>
                      <a:r>
                        <a:rPr lang="ar-SA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خيركم من تعلم القرآن وعلمه 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التعريف بالكتاب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أن يذكر الطفل أجزاء الكتاب ( الغلاف ، المؤلف ، الرسام ..الخ)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لماذا نقرء الكتاب؟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عرض الحرف     ق</a:t>
                      </a:r>
                    </a:p>
                    <a:p>
                      <a:pPr rtl="1"/>
                      <a:r>
                        <a:rPr lang="ar-SA" sz="1000" dirty="0"/>
                        <a:t>تمييز شكله و صوته</a:t>
                      </a:r>
                    </a:p>
                    <a:p>
                      <a:pPr rtl="1"/>
                      <a:r>
                        <a:rPr lang="ar-SA" sz="1000" dirty="0"/>
                        <a:t>كلمات تبدء بالحرف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أن يذكر الطفل كلمة على الحرف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ماذا يشبه حرف ق؟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ركن الفن : اعلان الوحدة + رسم حر</a:t>
                      </a:r>
                    </a:p>
                    <a:p>
                      <a:pPr rtl="1"/>
                      <a:r>
                        <a:rPr lang="ar-SA" sz="1000" dirty="0"/>
                        <a:t>الاكتشاف :  أنواع من الكتب</a:t>
                      </a:r>
                    </a:p>
                    <a:p>
                      <a:pPr rtl="1"/>
                      <a:r>
                        <a:rPr lang="ar-SA" sz="1000" dirty="0"/>
                        <a:t>الادراكي : بطاقات تمييز الحرف</a:t>
                      </a:r>
                    </a:p>
                    <a:p>
                      <a:pPr rtl="1"/>
                      <a:endParaRPr lang="ar-SA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التذكير بأدب الوجبة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أن يتناول الطفل الوجبة 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لماذا نتناول الطعام؟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اللعب الحر في الملعب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أركان الإسلام      ( قراءة من قبل المعلمة)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أن يذكر الطفل أركان الإسلام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كم عدد أركان الإسلام ؟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تسمية الوحدة + </a:t>
                      </a:r>
                      <a:r>
                        <a:rPr lang="ar-SA" sz="1000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 أن يسرد الطفل القصة من خياله </a:t>
                      </a:r>
                    </a:p>
                    <a:p>
                      <a:pPr algn="ctr" rtl="1"/>
                      <a:r>
                        <a:rPr lang="ar-SA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ماذا لو ...؟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4036597513"/>
                  </a:ext>
                </a:extLst>
              </a:tr>
              <a:tr h="80122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الاثنين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القران الكريم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أن يسمي الطفل اسم كتاب الله عز وجل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على من أنزل القران الكريم؟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عرض مواقع الحرف في الكلمة 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أن يحدد الطفل موقع الحرف من الكلمة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أين يوحد الحرف ق في كلمة قمر  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ركن التعايش : إضافة إكسسوارات للركن </a:t>
                      </a:r>
                    </a:p>
                    <a:p>
                      <a:pPr rtl="1"/>
                      <a:r>
                        <a:rPr lang="ar-SA" sz="1000" dirty="0"/>
                        <a:t>ركن الفن : عمل حر بالصلصال + رسم مسجد  ( جمع رسوم الأطفال)</a:t>
                      </a:r>
                    </a:p>
                    <a:p>
                      <a:pPr rtl="1"/>
                      <a:r>
                        <a:rPr lang="ar-SA" sz="1000" dirty="0"/>
                        <a:t>ركن المكتبة : إضافة قصص متنوعة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التذكير بأدب الوجبة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اللعب الحر في الملعب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(قراءة ونشاط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00" dirty="0"/>
                        <a:t>أنشودة القران الكريم </a:t>
                      </a:r>
                    </a:p>
                    <a:p>
                      <a:pPr algn="ctr" rtl="1"/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أن يردد الطفل الانشودة </a:t>
                      </a:r>
                    </a:p>
                    <a:p>
                      <a:pPr algn="ctr"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لماذا نضع القان فوق الكتب 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6522074"/>
                  </a:ext>
                </a:extLst>
              </a:tr>
              <a:tr h="80122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الثلاثاء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أنواع الكتب من حيث الموضوع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أن يذكر الطفل الفرق بين كتابين من حيث الموضوع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كيف عرف ان هذا الكتاب للطهي؟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مراجعة ما سبق </a:t>
                      </a:r>
                    </a:p>
                    <a:p>
                      <a:pPr rtl="1"/>
                      <a:r>
                        <a:rPr lang="ar-SA" sz="1000" dirty="0"/>
                        <a:t>كتابة الحرف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أن يكتب الطفل الحرف ق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ماذا يشبه الحرف ق؟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ركن التخطيط : كتابة الحرف</a:t>
                      </a:r>
                    </a:p>
                    <a:p>
                      <a:pPr rtl="1"/>
                      <a:r>
                        <a:rPr lang="ar-SA" sz="1000" dirty="0"/>
                        <a:t>ركن الفن : نشاط الحرف + قص أوراق ملونة </a:t>
                      </a:r>
                    </a:p>
                    <a:p>
                      <a:pPr rtl="1"/>
                      <a:r>
                        <a:rPr lang="ar-SA" sz="1000" dirty="0"/>
                        <a:t>ركن المكعبات : إضافة إكسسوارات </a:t>
                      </a:r>
                    </a:p>
                    <a:p>
                      <a:pPr rtl="1"/>
                      <a:r>
                        <a:rPr lang="ar-SA" sz="1000" dirty="0"/>
                        <a:t>ركن المطالعة "إضافة كتاب صور مساجد الأطفال المنفذ في اليوم السابق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التذكير بأدب الوجبة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لعبة منظمة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( قراءة من قبل المعلمة)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00" dirty="0"/>
                        <a:t>لعبة كم يوجد من صورة ؟</a:t>
                      </a:r>
                    </a:p>
                    <a:p>
                      <a:pPr algn="ctr" rtl="1"/>
                      <a:r>
                        <a:rPr lang="ar-SA" sz="1000" dirty="0"/>
                        <a:t>أ</a:t>
                      </a:r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ن يعد الطفل الصور الموجودة في صفحة تحددها له المعلمة.</a:t>
                      </a:r>
                    </a:p>
                    <a:p>
                      <a:pPr algn="ctr"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لماذا يوجد في كتاب الطهي صور كثيرة؟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1521293"/>
                  </a:ext>
                </a:extLst>
              </a:tr>
              <a:tr h="80122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الاربعاء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آداب التعامل مع الكتاب 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ان يذكر الطفل بعض آداب التعامل مع الكتاب 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9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لو فتحت الكتاب ويديك غير نظيفتين ماذا يمكن أن يحدث  ؟</a:t>
                      </a:r>
                      <a:endParaRPr lang="en-US" sz="9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عرض العدد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أن يرتب الطفل بطاقات الاعداد بالتسلسل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كم عدد التفاح على الشجرة ؟</a:t>
                      </a:r>
                    </a:p>
                    <a:p>
                      <a:pPr rtl="1"/>
                      <a:endParaRPr lang="ar-SA" sz="1000" dirty="0"/>
                    </a:p>
                    <a:p>
                      <a:pPr rtl="1"/>
                      <a:endParaRPr lang="ar-SA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ركن الفن : نشاط الرقم + صلصال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ركن التخطيط : كتابة العدد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التذكير بأدب الوجبة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اللعب الحر في الملعب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(قراءة ونشاط )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نشيد كتابي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chemeClr val="accent1"/>
                          </a:solidFill>
                        </a:rPr>
                        <a:t>أن يردد الطفل أنشودة كتابي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ما رأيك في أنشودة الكتاب</a:t>
                      </a:r>
                      <a:r>
                        <a:rPr lang="ar-SA" sz="1000" dirty="0"/>
                        <a:t>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8328339"/>
                  </a:ext>
                </a:extLst>
              </a:tr>
              <a:tr h="80122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الخميس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زيارة مكتبة الروضة</a:t>
                      </a:r>
                    </a:p>
                    <a:p>
                      <a:pPr rtl="1"/>
                      <a:r>
                        <a:rPr lang="ar-SA" sz="100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أن يتحدث الطفل عن بعض محتويات المكتبة</a:t>
                      </a:r>
                    </a:p>
                    <a:p>
                      <a:pPr rtl="1"/>
                      <a:r>
                        <a:rPr lang="ar-SA" sz="10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ما قوانين دخول المكتبة ؟</a:t>
                      </a:r>
                      <a:endParaRPr lang="ar-SA" sz="1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تدريبات على العدد </a:t>
                      </a:r>
                    </a:p>
                    <a:p>
                      <a:pPr rtl="1"/>
                      <a:r>
                        <a:rPr lang="ar-SA" sz="1000" dirty="0"/>
                        <a:t>كتابة العدد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ركن الفن :عمل كتاب الطفل + الرسم الحر</a:t>
                      </a:r>
                    </a:p>
                    <a:p>
                      <a:pPr rtl="1"/>
                      <a:r>
                        <a:rPr lang="ar-SA" sz="1000" dirty="0"/>
                        <a:t>ركن المكتبة : إضافة بطاقات الأرقام 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الاكتشاف : مغناطيس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التذكير بأدب الوجبة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اللعب الحر في الملعب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مراجعة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عرض أعمال الأطفال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376659"/>
                  </a:ext>
                </a:extLst>
              </a:tr>
            </a:tbl>
          </a:graphicData>
        </a:graphic>
      </p:graphicFrame>
      <p:sp>
        <p:nvSpPr>
          <p:cNvPr id="7" name="مربع نص 6">
            <a:extLst>
              <a:ext uri="{FF2B5EF4-FFF2-40B4-BE49-F238E27FC236}">
                <a16:creationId xmlns:a16="http://schemas.microsoft.com/office/drawing/2014/main" id="{F97D4920-E49D-4633-AD64-566BFD8AE206}"/>
              </a:ext>
            </a:extLst>
          </p:cNvPr>
          <p:cNvSpPr txBox="1"/>
          <p:nvPr/>
        </p:nvSpPr>
        <p:spPr>
          <a:xfrm>
            <a:off x="10321889" y="176919"/>
            <a:ext cx="95571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1200" dirty="0"/>
              <a:t>المستوى الثالث </a:t>
            </a:r>
          </a:p>
          <a:p>
            <a:r>
              <a:rPr lang="ar-SA" sz="1200" dirty="0"/>
              <a:t>الأسبوع الأول 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C8AD43C6-9BA5-4FE6-9B8A-B5BBC97BFBDF}"/>
              </a:ext>
            </a:extLst>
          </p:cNvPr>
          <p:cNvSpPr/>
          <p:nvPr/>
        </p:nvSpPr>
        <p:spPr>
          <a:xfrm>
            <a:off x="5279524" y="43391"/>
            <a:ext cx="146386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وحدة كتابي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AD619A0F-0795-41CC-8AF0-422472C494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074" y="777253"/>
            <a:ext cx="667385" cy="50260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76DAA34C-3B08-4D3E-AB70-7B324D1AD8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070" y="638584"/>
            <a:ext cx="667385" cy="6850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3220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5">
            <a:extLst>
              <a:ext uri="{FF2B5EF4-FFF2-40B4-BE49-F238E27FC236}">
                <a16:creationId xmlns:a16="http://schemas.microsoft.com/office/drawing/2014/main" id="{385BD241-89EF-43AF-841C-E74A9229E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232403"/>
              </p:ext>
            </p:extLst>
          </p:nvPr>
        </p:nvGraphicFramePr>
        <p:xfrm>
          <a:off x="288846" y="576791"/>
          <a:ext cx="11614308" cy="60437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96240">
                  <a:extLst>
                    <a:ext uri="{9D8B030D-6E8A-4147-A177-3AD203B41FA5}">
                      <a16:colId xmlns:a16="http://schemas.microsoft.com/office/drawing/2014/main" val="331989704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698280797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776083861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3477672160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41301567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14733921"/>
                    </a:ext>
                  </a:extLst>
                </a:gridCol>
                <a:gridCol w="1003355">
                  <a:extLst>
                    <a:ext uri="{9D8B030D-6E8A-4147-A177-3AD203B41FA5}">
                      <a16:colId xmlns:a16="http://schemas.microsoft.com/office/drawing/2014/main" val="4062149164"/>
                    </a:ext>
                  </a:extLst>
                </a:gridCol>
                <a:gridCol w="1461238">
                  <a:extLst>
                    <a:ext uri="{9D8B030D-6E8A-4147-A177-3AD203B41FA5}">
                      <a16:colId xmlns:a16="http://schemas.microsoft.com/office/drawing/2014/main" val="1773533433"/>
                    </a:ext>
                  </a:extLst>
                </a:gridCol>
              </a:tblGrid>
              <a:tr h="846358"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اللقاء الصباحي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نعد و نحسب</a:t>
                      </a:r>
                    </a:p>
                    <a:p>
                      <a:pPr algn="ctr" rtl="1"/>
                      <a:r>
                        <a:rPr lang="ar-SA" dirty="0"/>
                        <a:t>نقرء وكتب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نلعب ونتعلم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الوجبة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النشاط البدني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القراءة الجهرية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اللقاء الاخير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9321"/>
                  </a:ext>
                </a:extLst>
              </a:tr>
              <a:tr h="80122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الأحد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b="1" dirty="0"/>
                        <a:t>أسئلة التوحيد ، الأسئلة الوطنية ، الحضور والغياب، التاريخ والطقس، سورة  القدر حديث </a:t>
                      </a:r>
                      <a:r>
                        <a:rPr lang="ar-SA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خيركم من تعلم القرآن وعلمه 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مراحل تطور الكتابة 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يذكر الطفل مرحلة من مراحل الكتابة 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بماذا نكتب الان 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عرض الحرف     ك</a:t>
                      </a:r>
                    </a:p>
                    <a:p>
                      <a:pPr rtl="1"/>
                      <a:r>
                        <a:rPr lang="ar-SA" sz="1000" dirty="0"/>
                        <a:t>تمييز شكله و صوته</a:t>
                      </a:r>
                    </a:p>
                    <a:p>
                      <a:pPr rtl="1"/>
                      <a:r>
                        <a:rPr lang="ar-SA" sz="1000" dirty="0"/>
                        <a:t>كلمات تبدء بالحرف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يذكر الطفل كلمة على الحرف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كلمة تبدء بالحرف ك 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ركن الفن :  الطباعة على الصلصال + رسم حر</a:t>
                      </a:r>
                    </a:p>
                    <a:p>
                      <a:pPr rtl="1"/>
                      <a:r>
                        <a:rPr lang="ar-SA" sz="1000" dirty="0"/>
                        <a:t>ركن التعايش : إضافة إكسسوارات للركن </a:t>
                      </a:r>
                    </a:p>
                    <a:p>
                      <a:pPr rtl="1"/>
                      <a:r>
                        <a:rPr lang="ar-SA" sz="1000" dirty="0"/>
                        <a:t>الادراكي : بطاقات تمييز الحرف</a:t>
                      </a:r>
                    </a:p>
                    <a:p>
                      <a:pPr rtl="1"/>
                      <a:endParaRPr lang="ar-SA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التذكير بأدب الوجبة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يتناول الطفل الوجبة 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لماذا نتناول الطعام؟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اللعب الحر في الملعب</a:t>
                      </a:r>
                    </a:p>
                    <a:p>
                      <a:pPr rtl="1"/>
                      <a:r>
                        <a:rPr lang="ar-SA" sz="1000" dirty="0"/>
                        <a:t>لماذا نعمل رياضة؟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يمارس الطفل اللعب بالدراجة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أي جزء من جسدك يساعدك في نحريك الدراجة؟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في المسجد     ( قراءة من قبل المعلمة)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يذكر الطفل </a:t>
                      </a:r>
                      <a:r>
                        <a:rPr lang="ar-SA" sz="1000" dirty="0" err="1">
                          <a:solidFill>
                            <a:srgbClr val="0070C0"/>
                          </a:solidFill>
                        </a:rPr>
                        <a:t>اداب</a:t>
                      </a:r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 المسجد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لماذا نهدئ في المسجد؟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نشيد هذه كتبي</a:t>
                      </a:r>
                    </a:p>
                    <a:p>
                      <a:pPr algn="ctr" rtl="1"/>
                      <a:r>
                        <a:rPr lang="ar-SA" sz="1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ان يردد الطفل الانشودة </a:t>
                      </a:r>
                    </a:p>
                    <a:p>
                      <a:pPr algn="ctr" rtl="1"/>
                      <a:r>
                        <a:rPr lang="ar-SA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باي لغة كتب كتابك ؟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4036597513"/>
                  </a:ext>
                </a:extLst>
              </a:tr>
              <a:tr h="80122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الاثنين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صناعة الورق 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يذكر الطفل الفرق بين الورق 0 لون / سماكة / ملمس)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برأيك </a:t>
                      </a:r>
                      <a:r>
                        <a:rPr lang="ar-SA" sz="1000" dirty="0" err="1">
                          <a:solidFill>
                            <a:srgbClr val="FF0000"/>
                          </a:solidFill>
                        </a:rPr>
                        <a:t>ماهو</a:t>
                      </a:r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 افضل نوع ورق؟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عرض مواقع الحرف في الكلمة 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أين يوحد الحرف ك في كلمة  كتاب  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ركن الفن : عمل حر بالصلصال + رسم مسجد  ( جمع رسوم الأطفال)</a:t>
                      </a:r>
                    </a:p>
                    <a:p>
                      <a:pPr rtl="1"/>
                      <a:r>
                        <a:rPr lang="ar-SA" sz="1000" dirty="0"/>
                        <a:t>ركن المكتبة : إضافة قصص متنوعة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الاكتشاف :  أنواع من الورق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التذكير بأدب الوجبة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اللعب الحر في الملعب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(قراءة ونشاط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00" dirty="0"/>
                        <a:t>أنشودة حقيبتي</a:t>
                      </a:r>
                    </a:p>
                    <a:p>
                      <a:pPr algn="ctr" rtl="1"/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يذكر الطفل محتويات حقيبته </a:t>
                      </a:r>
                    </a:p>
                    <a:p>
                      <a:pPr algn="ctr" rtl="1"/>
                      <a:r>
                        <a:rPr lang="ar-SA" sz="1000" dirty="0" err="1">
                          <a:solidFill>
                            <a:srgbClr val="FF0000"/>
                          </a:solidFill>
                        </a:rPr>
                        <a:t>ماهو</a:t>
                      </a:r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 لون حقيبتك ؟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6522074"/>
                  </a:ext>
                </a:extLst>
              </a:tr>
              <a:tr h="80122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الثلاثاء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تدوير الورق 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يتحدث الطفل عن أهمية تدوير الورق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ماذا يحدث للورق بعد تدويره؟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مراجعة ما سبق </a:t>
                      </a:r>
                    </a:p>
                    <a:p>
                      <a:pPr rtl="1"/>
                      <a:r>
                        <a:rPr lang="ar-SA" sz="1000" dirty="0"/>
                        <a:t>كتابة الحرف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يكتب الطفل الحرف ق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ماذا </a:t>
                      </a:r>
                      <a:r>
                        <a:rPr lang="ar-SA" sz="1000" dirty="0" err="1">
                          <a:solidFill>
                            <a:srgbClr val="FF0000"/>
                          </a:solidFill>
                        </a:rPr>
                        <a:t>يشبة</a:t>
                      </a:r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 الحرف ك؟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ركن التخطيط : كتابة الحرف</a:t>
                      </a:r>
                    </a:p>
                    <a:p>
                      <a:pPr rtl="1"/>
                      <a:r>
                        <a:rPr lang="ar-SA" sz="1000" dirty="0"/>
                        <a:t>ركن الفن : نشاط الحرف + قص أوراق ملونة </a:t>
                      </a:r>
                    </a:p>
                    <a:p>
                      <a:pPr rtl="1"/>
                      <a:r>
                        <a:rPr lang="ar-SA" sz="1000" dirty="0"/>
                        <a:t>ركن المكعبات : إضافة إكسسوارات </a:t>
                      </a:r>
                    </a:p>
                    <a:p>
                      <a:pPr rtl="1"/>
                      <a:r>
                        <a:rPr lang="ar-SA" sz="1000" dirty="0"/>
                        <a:t>ركن المطالعة "إضافة كتاب صور مساجد الأطفال المنفذ في اليوم السابق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التذكير بأدب الوجبة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لعبة منظمة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( قراءة من قبل المعلمة)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00" dirty="0"/>
                        <a:t>لعبة كم يوجد من صورة ؟</a:t>
                      </a:r>
                    </a:p>
                    <a:p>
                      <a:pPr algn="ctr" rtl="1"/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يعد الطفل الصور الموجودة في صفحة تحددها له المعلمة.</a:t>
                      </a:r>
                    </a:p>
                    <a:p>
                      <a:pPr algn="ctr"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لماذا يوجد في كتاب الطهي صور كثيرة؟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1521293"/>
                  </a:ext>
                </a:extLst>
              </a:tr>
              <a:tr h="80122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الاربعاء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عمل البريد – قديما وحديثا</a:t>
                      </a:r>
                    </a:p>
                    <a:p>
                      <a:pPr rtl="1"/>
                      <a:r>
                        <a:rPr lang="ar-SA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أن يتحدث  الطفل طريقة ارسال رساله ( كتابة خطاب – ظرف – طابع )</a:t>
                      </a:r>
                    </a:p>
                    <a:p>
                      <a:pPr rtl="1"/>
                      <a:r>
                        <a:rPr lang="ar-SA" sz="10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كيف ترسل رسالة لصديقك؟</a:t>
                      </a:r>
                    </a:p>
                    <a:p>
                      <a:pPr rtl="1"/>
                      <a:r>
                        <a:rPr lang="ar-SA" sz="10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ناذا</a:t>
                      </a:r>
                      <a:r>
                        <a:rPr lang="ar-SA" sz="10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تستخدم ؟</a:t>
                      </a:r>
                      <a:endParaRPr lang="en-US" sz="9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عرض العدد     20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يرتب بطاقات الاعداد بتسلسل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كم عدد التفاح على الشجرة ؟</a:t>
                      </a:r>
                    </a:p>
                    <a:p>
                      <a:pPr rtl="1"/>
                      <a:endParaRPr lang="ar-SA" sz="1000" dirty="0"/>
                    </a:p>
                    <a:p>
                      <a:pPr rtl="1"/>
                      <a:endParaRPr lang="ar-SA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ركن الفن : نشاط الرقم + صلصال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ركن التخطيط : كتابة العدد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التذكير بأدب الوجبة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اللعب الحر في الملعب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(قراءة ونشاط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نشيد كتابي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>
                          <a:solidFill>
                            <a:srgbClr val="0070C0"/>
                          </a:solidFill>
                        </a:rPr>
                        <a:t>أن يردد الطفل أنشودة كتابي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 err="1">
                          <a:solidFill>
                            <a:srgbClr val="FF0000"/>
                          </a:solidFill>
                        </a:rPr>
                        <a:t>مارأيكم</a:t>
                      </a:r>
                      <a:r>
                        <a:rPr lang="ar-SA" sz="1000" dirty="0">
                          <a:solidFill>
                            <a:srgbClr val="FF0000"/>
                          </a:solidFill>
                        </a:rPr>
                        <a:t> في أنشودة الكتاب؟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8328339"/>
                  </a:ext>
                </a:extLst>
              </a:tr>
              <a:tr h="80122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الخميس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00" b="1" dirty="0">
                          <a:cs typeface="Akhbar MT" pitchFamily="2" charset="-78"/>
                        </a:rPr>
                        <a:t>مهن مرتبطة بالكتب </a:t>
                      </a:r>
                    </a:p>
                    <a:p>
                      <a:pPr algn="ctr" rtl="1"/>
                      <a:r>
                        <a:rPr lang="ar-SA" sz="1000" b="1" dirty="0">
                          <a:cs typeface="Akhbar MT" pitchFamily="2" charset="-78"/>
                        </a:rPr>
                        <a:t>(خطاط / مؤلف / رسام / مصور )</a:t>
                      </a:r>
                    </a:p>
                    <a:p>
                      <a:pPr rtl="1"/>
                      <a:r>
                        <a:rPr lang="ar-SA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ان يذكر الطفل بعض المهن المرتبطة بالكتاب </a:t>
                      </a:r>
                    </a:p>
                    <a:p>
                      <a:pPr rtl="1"/>
                      <a:r>
                        <a:rPr lang="ar-SA" sz="10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لماذا نضع رسوم و صور في الكتاب 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تدريبات على العدد </a:t>
                      </a:r>
                    </a:p>
                    <a:p>
                      <a:pPr rtl="1"/>
                      <a:r>
                        <a:rPr lang="ar-SA" sz="1000" dirty="0"/>
                        <a:t>كتابة العدد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ركن الفن :عجين+ الرسم الحر لقصة من خيال الطفل</a:t>
                      </a:r>
                    </a:p>
                    <a:p>
                      <a:pPr rtl="1"/>
                      <a:r>
                        <a:rPr lang="ar-SA" sz="1000" dirty="0"/>
                        <a:t>ركن المكتبة : إضافة بطاقات الأرقام 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الاكتشاف : مغناطيس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التذكير بأدب الوجبة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اللعب الحر في الملعب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00" dirty="0"/>
                        <a:t>مراجعة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/>
                        <a:t>مراجعة أناشيد الوحدة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376659"/>
                  </a:ext>
                </a:extLst>
              </a:tr>
            </a:tbl>
          </a:graphicData>
        </a:graphic>
      </p:graphicFrame>
      <p:sp>
        <p:nvSpPr>
          <p:cNvPr id="7" name="مربع نص 6">
            <a:extLst>
              <a:ext uri="{FF2B5EF4-FFF2-40B4-BE49-F238E27FC236}">
                <a16:creationId xmlns:a16="http://schemas.microsoft.com/office/drawing/2014/main" id="{F97D4920-E49D-4633-AD64-566BFD8AE206}"/>
              </a:ext>
            </a:extLst>
          </p:cNvPr>
          <p:cNvSpPr txBox="1"/>
          <p:nvPr/>
        </p:nvSpPr>
        <p:spPr>
          <a:xfrm>
            <a:off x="10321889" y="176919"/>
            <a:ext cx="95571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1200" dirty="0"/>
              <a:t>المستوى الثالث </a:t>
            </a:r>
          </a:p>
          <a:p>
            <a:r>
              <a:rPr lang="ar-SA" sz="1200" dirty="0"/>
              <a:t>الأسبوع الثاني 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C8AD43C6-9BA5-4FE6-9B8A-B5BBC97BFBDF}"/>
              </a:ext>
            </a:extLst>
          </p:cNvPr>
          <p:cNvSpPr/>
          <p:nvPr/>
        </p:nvSpPr>
        <p:spPr>
          <a:xfrm>
            <a:off x="5279524" y="43391"/>
            <a:ext cx="146386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وحدة كتابي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73E9A660-9C95-420B-AEB9-AF1D31C3F1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074" y="777253"/>
            <a:ext cx="667385" cy="50260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2E68D51-63EF-44AA-9732-B5EC807D4D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070" y="638584"/>
            <a:ext cx="667385" cy="6850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836935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944</Words>
  <Application>Microsoft Office PowerPoint</Application>
  <PresentationFormat>شاشة عريضة</PresentationFormat>
  <Paragraphs>195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Akhbar MT</vt:lpstr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Maha ALawwad</dc:creator>
  <cp:lastModifiedBy>Maha ALawwad</cp:lastModifiedBy>
  <cp:revision>8</cp:revision>
  <dcterms:created xsi:type="dcterms:W3CDTF">2022-01-28T10:54:23Z</dcterms:created>
  <dcterms:modified xsi:type="dcterms:W3CDTF">2022-04-06T20:13:26Z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D62713FC-ACF5-49F0-98A2-D753D85E9026</vt:lpwstr>
  </property>
  <property fmtid="{D5CDD505-2E9C-101B-9397-08002B2CF9AE}" pid="3" name="ArticulatePath">
    <vt:lpwstr>وحدة الايدي</vt:lpwstr>
  </property>
</Properties>
</file>