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86"/>
  </p:notesMasterIdLst>
  <p:sldIdLst>
    <p:sldId id="257" r:id="rId2"/>
    <p:sldId id="349" r:id="rId3"/>
    <p:sldId id="342" r:id="rId4"/>
    <p:sldId id="343" r:id="rId5"/>
    <p:sldId id="346" r:id="rId6"/>
    <p:sldId id="350" r:id="rId7"/>
    <p:sldId id="347" r:id="rId8"/>
    <p:sldId id="348" r:id="rId9"/>
    <p:sldId id="351" r:id="rId10"/>
    <p:sldId id="352" r:id="rId11"/>
    <p:sldId id="415" r:id="rId12"/>
    <p:sldId id="353" r:id="rId13"/>
    <p:sldId id="354" r:id="rId14"/>
    <p:sldId id="356" r:id="rId15"/>
    <p:sldId id="416" r:id="rId16"/>
    <p:sldId id="374" r:id="rId17"/>
    <p:sldId id="355" r:id="rId18"/>
    <p:sldId id="357" r:id="rId19"/>
    <p:sldId id="358" r:id="rId20"/>
    <p:sldId id="418" r:id="rId21"/>
    <p:sldId id="359" r:id="rId22"/>
    <p:sldId id="360" r:id="rId23"/>
    <p:sldId id="419" r:id="rId24"/>
    <p:sldId id="421" r:id="rId25"/>
    <p:sldId id="422" r:id="rId26"/>
    <p:sldId id="423" r:id="rId27"/>
    <p:sldId id="420" r:id="rId28"/>
    <p:sldId id="424" r:id="rId29"/>
    <p:sldId id="425" r:id="rId30"/>
    <p:sldId id="426" r:id="rId31"/>
    <p:sldId id="427" r:id="rId32"/>
    <p:sldId id="428" r:id="rId33"/>
    <p:sldId id="429" r:id="rId34"/>
    <p:sldId id="368" r:id="rId35"/>
    <p:sldId id="369" r:id="rId36"/>
    <p:sldId id="408" r:id="rId37"/>
    <p:sldId id="407" r:id="rId38"/>
    <p:sldId id="403" r:id="rId39"/>
    <p:sldId id="404" r:id="rId40"/>
    <p:sldId id="405" r:id="rId41"/>
    <p:sldId id="406" r:id="rId42"/>
    <p:sldId id="371" r:id="rId43"/>
    <p:sldId id="386" r:id="rId44"/>
    <p:sldId id="365" r:id="rId45"/>
    <p:sldId id="363" r:id="rId46"/>
    <p:sldId id="364" r:id="rId47"/>
    <p:sldId id="366" r:id="rId48"/>
    <p:sldId id="367" r:id="rId49"/>
    <p:sldId id="375" r:id="rId50"/>
    <p:sldId id="376" r:id="rId51"/>
    <p:sldId id="377" r:id="rId52"/>
    <p:sldId id="378" r:id="rId53"/>
    <p:sldId id="379" r:id="rId54"/>
    <p:sldId id="380" r:id="rId55"/>
    <p:sldId id="381" r:id="rId56"/>
    <p:sldId id="411" r:id="rId57"/>
    <p:sldId id="412" r:id="rId58"/>
    <p:sldId id="414" r:id="rId59"/>
    <p:sldId id="410" r:id="rId60"/>
    <p:sldId id="409" r:id="rId61"/>
    <p:sldId id="413" r:id="rId62"/>
    <p:sldId id="382" r:id="rId63"/>
    <p:sldId id="393" r:id="rId64"/>
    <p:sldId id="318" r:id="rId65"/>
    <p:sldId id="430" r:id="rId66"/>
    <p:sldId id="320" r:id="rId67"/>
    <p:sldId id="333" r:id="rId68"/>
    <p:sldId id="395" r:id="rId69"/>
    <p:sldId id="370" r:id="rId70"/>
    <p:sldId id="392" r:id="rId71"/>
    <p:sldId id="317" r:id="rId72"/>
    <p:sldId id="394" r:id="rId73"/>
    <p:sldId id="336" r:id="rId74"/>
    <p:sldId id="337" r:id="rId75"/>
    <p:sldId id="338" r:id="rId76"/>
    <p:sldId id="339" r:id="rId77"/>
    <p:sldId id="341" r:id="rId78"/>
    <p:sldId id="397" r:id="rId79"/>
    <p:sldId id="398" r:id="rId80"/>
    <p:sldId id="399" r:id="rId81"/>
    <p:sldId id="400" r:id="rId82"/>
    <p:sldId id="401" r:id="rId83"/>
    <p:sldId id="402" r:id="rId84"/>
    <p:sldId id="332" r:id="rId8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0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5FF2A5-DA05-4715-BF21-36BC8A175FE0}" type="datetimeFigureOut">
              <a:rPr lang="ar-SA" smtClean="0"/>
              <a:t>26/05/38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553692-D34A-4E4D-83FF-DFA7ED0F5393}" type="slidenum">
              <a:rPr lang="ar-SA" smtClean="0"/>
              <a:t>‹#›</a:t>
            </a:fld>
            <a:endParaRPr lang="ar-SA"/>
          </a:p>
        </p:txBody>
      </p:sp>
    </p:spTree>
    <p:extLst>
      <p:ext uri="{BB962C8B-B14F-4D97-AF65-F5344CB8AC3E}">
        <p14:creationId xmlns:p14="http://schemas.microsoft.com/office/powerpoint/2010/main" val="1472314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1553692-D34A-4E4D-83FF-DFA7ED0F5393}" type="slidenum">
              <a:rPr lang="ar-SA" smtClean="0"/>
              <a:t>67</a:t>
            </a:fld>
            <a:endParaRPr lang="ar-SA" dirty="0"/>
          </a:p>
        </p:txBody>
      </p:sp>
    </p:spTree>
    <p:extLst>
      <p:ext uri="{BB962C8B-B14F-4D97-AF65-F5344CB8AC3E}">
        <p14:creationId xmlns:p14="http://schemas.microsoft.com/office/powerpoint/2010/main" val="188250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7EA7F89-9DEF-4FA2-A9E1-6852B4E7E3E3}" type="datetimeFigureOut">
              <a:rPr lang="ar-SA" smtClean="0"/>
              <a:t>26/05/38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4A79B82-0E7B-4AF6-85F2-3D16F62DB2AF}" type="slidenum">
              <a:rPr lang="ar-SA" smtClean="0"/>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7EA7F89-9DEF-4FA2-A9E1-6852B4E7E3E3}" type="datetimeFigureOut">
              <a:rPr lang="ar-SA" smtClean="0"/>
              <a:t>26/05/38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4A79B82-0E7B-4AF6-85F2-3D16F62DB2A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7EA7F89-9DEF-4FA2-A9E1-6852B4E7E3E3}" type="datetimeFigureOut">
              <a:rPr lang="ar-SA" smtClean="0"/>
              <a:t>26/05/38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4A79B82-0E7B-4AF6-85F2-3D16F62DB2A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EA7F89-9DEF-4FA2-A9E1-6852B4E7E3E3}" type="datetimeFigureOut">
              <a:rPr lang="ar-SA" smtClean="0"/>
              <a:t>26/05/38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4A79B82-0E7B-4AF6-85F2-3D16F62DB2AF}"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7EA7F89-9DEF-4FA2-A9E1-6852B4E7E3E3}" type="datetimeFigureOut">
              <a:rPr lang="ar-SA" smtClean="0"/>
              <a:t>26/05/38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4A79B82-0E7B-4AF6-85F2-3D16F62DB2A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EA7F89-9DEF-4FA2-A9E1-6852B4E7E3E3}" type="datetimeFigureOut">
              <a:rPr lang="ar-SA" smtClean="0"/>
              <a:t>26/05/38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4A79B82-0E7B-4AF6-85F2-3D16F62DB2AF}"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7EA7F89-9DEF-4FA2-A9E1-6852B4E7E3E3}" type="datetimeFigureOut">
              <a:rPr lang="ar-SA" smtClean="0"/>
              <a:t>26/05/38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4A79B82-0E7B-4AF6-85F2-3D16F62DB2AF}" type="slidenum">
              <a:rPr lang="ar-SA" smtClean="0"/>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7EA7F89-9DEF-4FA2-A9E1-6852B4E7E3E3}" type="datetimeFigureOut">
              <a:rPr lang="ar-SA" smtClean="0"/>
              <a:t>26/05/38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4A79B82-0E7B-4AF6-85F2-3D16F62DB2A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A7F89-9DEF-4FA2-A9E1-6852B4E7E3E3}" type="datetimeFigureOut">
              <a:rPr lang="ar-SA" smtClean="0"/>
              <a:t>26/05/38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4A79B82-0E7B-4AF6-85F2-3D16F62DB2A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7EA7F89-9DEF-4FA2-A9E1-6852B4E7E3E3}" type="datetimeFigureOut">
              <a:rPr lang="ar-SA" smtClean="0"/>
              <a:t>26/05/38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4A79B82-0E7B-4AF6-85F2-3D16F62DB2AF}"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7EA7F89-9DEF-4FA2-A9E1-6852B4E7E3E3}" type="datetimeFigureOut">
              <a:rPr lang="ar-SA" smtClean="0"/>
              <a:t>26/05/38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4A79B82-0E7B-4AF6-85F2-3D16F62DB2AF}" type="slidenum">
              <a:rPr lang="ar-SA" smtClean="0"/>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D4446B70-3F84-4DCF-B9F4-DBE7DFE9D1EB}"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cutt.us/kCvHh"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cutt.us/Xchj"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1992" y="188640"/>
            <a:ext cx="8784976" cy="658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sz="quarter" idx="13"/>
          </p:nvPr>
        </p:nvSpPr>
        <p:spPr>
          <a:xfrm>
            <a:off x="1115616" y="4797152"/>
            <a:ext cx="7305976" cy="1080121"/>
          </a:xfrm>
        </p:spPr>
        <p:txBody>
          <a:bodyPr>
            <a:normAutofit fontScale="77500" lnSpcReduction="20000"/>
          </a:bodyPr>
          <a:lstStyle/>
          <a:p>
            <a:pPr algn="ctr">
              <a:lnSpc>
                <a:spcPct val="115000"/>
              </a:lnSpc>
            </a:pPr>
            <a:r>
              <a:rPr lang="ar-SA" dirty="0" smtClean="0">
                <a:solidFill>
                  <a:srgbClr val="5F497A"/>
                </a:solidFill>
                <a:effectLst/>
                <a:latin typeface="Cambria"/>
                <a:ea typeface="Times New Roman"/>
                <a:cs typeface="PT Bold Heading"/>
              </a:rPr>
              <a:t>اعداد  :</a:t>
            </a:r>
          </a:p>
          <a:p>
            <a:pPr algn="ctr">
              <a:lnSpc>
                <a:spcPct val="115000"/>
              </a:lnSpc>
            </a:pPr>
            <a:r>
              <a:rPr lang="ar-SA" dirty="0" smtClean="0">
                <a:solidFill>
                  <a:srgbClr val="5F497A"/>
                </a:solidFill>
                <a:effectLst/>
                <a:latin typeface="Cambria"/>
                <a:ea typeface="Times New Roman"/>
                <a:cs typeface="PT Bold Heading"/>
              </a:rPr>
              <a:t>أ. فوزية عبدالله  </a:t>
            </a:r>
            <a:r>
              <a:rPr lang="ar-SA" dirty="0" err="1" smtClean="0">
                <a:solidFill>
                  <a:srgbClr val="5F497A"/>
                </a:solidFill>
                <a:effectLst/>
                <a:latin typeface="Cambria"/>
                <a:ea typeface="Times New Roman"/>
                <a:cs typeface="PT Bold Heading"/>
              </a:rPr>
              <a:t>باوزير</a:t>
            </a:r>
            <a:endParaRPr lang="en-US" sz="1600" dirty="0" smtClean="0">
              <a:effectLst/>
              <a:latin typeface="Cambria"/>
              <a:ea typeface="Times New Roman"/>
              <a:cs typeface="Times New Roman"/>
            </a:endParaRPr>
          </a:p>
          <a:p>
            <a:pPr algn="ctr">
              <a:lnSpc>
                <a:spcPct val="115000"/>
              </a:lnSpc>
            </a:pPr>
            <a:r>
              <a:rPr lang="ar-SA" dirty="0" smtClean="0">
                <a:solidFill>
                  <a:srgbClr val="5F497A"/>
                </a:solidFill>
                <a:effectLst/>
                <a:latin typeface="Cambria"/>
                <a:ea typeface="Times New Roman"/>
                <a:cs typeface="PT Bold Heading"/>
              </a:rPr>
              <a:t>المشرفة التربوية بإدارة رياض الأطفال بجدة</a:t>
            </a:r>
            <a:endParaRPr lang="en-US" sz="1600" dirty="0" smtClean="0">
              <a:effectLst/>
              <a:latin typeface="Cambria"/>
              <a:ea typeface="Times New Roman"/>
              <a:cs typeface="Times New Roman"/>
            </a:endParaRPr>
          </a:p>
          <a:p>
            <a:endParaRPr lang="ar-SA" dirty="0"/>
          </a:p>
        </p:txBody>
      </p:sp>
      <p:sp>
        <p:nvSpPr>
          <p:cNvPr id="4" name="WordArt 2"/>
          <p:cNvSpPr>
            <a:spLocks noChangeArrowheads="1" noChangeShapeType="1" noTextEdit="1"/>
          </p:cNvSpPr>
          <p:nvPr/>
        </p:nvSpPr>
        <p:spPr bwMode="auto">
          <a:xfrm>
            <a:off x="1907704" y="2259767"/>
            <a:ext cx="5616623" cy="1400175"/>
          </a:xfrm>
          <a:prstGeom prst="rect">
            <a:avLst/>
          </a:prstGeom>
        </p:spPr>
        <p:txBody>
          <a:bodyPr wrap="none" fromWordArt="1">
            <a:prstTxWarp prst="textPlain">
              <a:avLst>
                <a:gd name="adj" fmla="val 50000"/>
              </a:avLst>
            </a:prstTxWarp>
          </a:bodyPr>
          <a:lstStyle/>
          <a:p>
            <a:pPr algn="ctr" rtl="1">
              <a:buNone/>
            </a:pPr>
            <a:r>
              <a:rPr lang="ar-SA" sz="3600" kern="10" spc="0" dirty="0" smtClean="0">
                <a:ln w="19050">
                  <a:solidFill>
                    <a:srgbClr val="E5DFEC"/>
                  </a:solidFill>
                  <a:round/>
                  <a:headEnd/>
                  <a:tailEnd/>
                </a:ln>
                <a:solidFill>
                  <a:schemeClr val="accent1">
                    <a:lumMod val="50000"/>
                  </a:schemeClr>
                </a:solidFill>
                <a:effectLst>
                  <a:outerShdw dist="35921" dir="2700000" algn="ctr" rotWithShape="0">
                    <a:srgbClr val="990000"/>
                  </a:outerShdw>
                </a:effectLst>
                <a:latin typeface="Impact"/>
              </a:rPr>
              <a:t>البيئة التربوية لرياض الأطفال</a:t>
            </a:r>
            <a:endParaRPr lang="ar-SA" sz="3600" kern="10" spc="0" dirty="0">
              <a:ln w="19050">
                <a:solidFill>
                  <a:srgbClr val="E5DFEC"/>
                </a:solidFill>
                <a:round/>
                <a:headEnd/>
                <a:tailEnd/>
              </a:ln>
              <a:solidFill>
                <a:schemeClr val="accent1">
                  <a:lumMod val="50000"/>
                </a:schemeClr>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543348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65"/>
          <p:cNvSpPr>
            <a:spLocks noChangeArrowheads="1"/>
          </p:cNvSpPr>
          <p:nvPr/>
        </p:nvSpPr>
        <p:spPr bwMode="auto">
          <a:xfrm>
            <a:off x="899592" y="3140968"/>
            <a:ext cx="7688942" cy="1428451"/>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2400" b="1" dirty="0" smtClean="0">
                <a:solidFill>
                  <a:srgbClr val="002060"/>
                </a:solidFill>
                <a:effectLst/>
                <a:latin typeface="Cambria"/>
                <a:ea typeface="Times New Roman"/>
                <a:cs typeface="Traditional Arabic"/>
              </a:rPr>
              <a:t>بالتعاون </a:t>
            </a:r>
            <a:r>
              <a:rPr lang="ar-SA" sz="2400" b="1" dirty="0">
                <a:solidFill>
                  <a:srgbClr val="002060"/>
                </a:solidFill>
                <a:effectLst/>
                <a:latin typeface="Cambria"/>
                <a:ea typeface="Times New Roman"/>
                <a:cs typeface="Traditional Arabic"/>
              </a:rPr>
              <a:t>مع أفراد مجموعتك اجمعي القصاصات التي امامك لتحددي أهم الأهداف التي نسعى لتحقيقها من خلال تنظيم البيئة التربوية</a:t>
            </a:r>
            <a:endParaRPr lang="en-US" sz="2400" b="1" dirty="0">
              <a:effectLst/>
              <a:latin typeface="Cambria"/>
              <a:ea typeface="Times New Roman"/>
              <a:cs typeface="Times New Roman"/>
            </a:endParaRPr>
          </a:p>
          <a:p>
            <a:pPr marL="47625" algn="r" rtl="1">
              <a:spcAft>
                <a:spcPts val="0"/>
              </a:spcAft>
            </a:pPr>
            <a:r>
              <a:rPr lang="ar-SA" sz="1600" b="1" dirty="0">
                <a:solidFill>
                  <a:srgbClr val="002060"/>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3" name="مستطيل 2"/>
          <p:cNvSpPr/>
          <p:nvPr/>
        </p:nvSpPr>
        <p:spPr>
          <a:xfrm>
            <a:off x="3634765" y="1052736"/>
            <a:ext cx="4786887" cy="707886"/>
          </a:xfrm>
          <a:prstGeom prst="rect">
            <a:avLst/>
          </a:prstGeom>
        </p:spPr>
        <p:txBody>
          <a:bodyPr wrap="none">
            <a:spAutoFit/>
          </a:bodyPr>
          <a:lstStyle/>
          <a:p>
            <a:pPr lvl="0">
              <a:defRPr/>
            </a:pPr>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1/1/ 2 :</a:t>
            </a:r>
            <a:r>
              <a:rPr lang="en-US" sz="4000" b="1" kern="0" dirty="0" smtClean="0">
                <a:solidFill>
                  <a:srgbClr val="C00000"/>
                </a:solidFill>
                <a:latin typeface="Calibri"/>
                <a:cs typeface="Akhbar MT" pitchFamily="2" charset="-78"/>
              </a:rPr>
              <a:t> </a:t>
            </a:r>
            <a:r>
              <a:rPr lang="ar-SA" sz="2800" b="1" dirty="0">
                <a:solidFill>
                  <a:srgbClr val="7030A0"/>
                </a:solidFill>
                <a:ea typeface="Times New Roman"/>
                <a:cs typeface="Arial"/>
              </a:rPr>
              <a:t>أهداف البيئة التربوية</a:t>
            </a:r>
            <a:endParaRPr lang="ar-SA" sz="2800" b="1" kern="0" dirty="0">
              <a:solidFill>
                <a:srgbClr val="7030A0"/>
              </a:solidFill>
              <a:cs typeface="Akhbar MT" pitchFamily="2" charset="-78"/>
            </a:endParaRPr>
          </a:p>
        </p:txBody>
      </p:sp>
      <p:sp>
        <p:nvSpPr>
          <p:cNvPr id="4" name="مستطيل 3"/>
          <p:cNvSpPr/>
          <p:nvPr/>
        </p:nvSpPr>
        <p:spPr>
          <a:xfrm>
            <a:off x="2657967" y="1871687"/>
            <a:ext cx="5763685" cy="461665"/>
          </a:xfrm>
          <a:prstGeom prst="rect">
            <a:avLst/>
          </a:prstGeom>
        </p:spPr>
        <p:txBody>
          <a:bodyPr wrap="square">
            <a:spAutoFit/>
          </a:bodyPr>
          <a:lstStyle/>
          <a:p>
            <a:pPr lvl="0">
              <a:spcAft>
                <a:spcPts val="600"/>
              </a:spcAft>
              <a:buSzPct val="70000"/>
            </a:pPr>
            <a:r>
              <a:rPr lang="ar-SA" sz="2400" b="1" dirty="0">
                <a:solidFill>
                  <a:srgbClr val="1F497D">
                    <a:lumMod val="75000"/>
                  </a:srgbClr>
                </a:solidFill>
                <a:latin typeface="Calibri"/>
                <a:cs typeface="Arial"/>
              </a:rPr>
              <a:t>نوع النشاط</a:t>
            </a:r>
            <a:r>
              <a:rPr lang="x-none" sz="2400" b="1">
                <a:solidFill>
                  <a:srgbClr val="1F497D">
                    <a:lumMod val="75000"/>
                  </a:srgbClr>
                </a:solidFill>
                <a:latin typeface="Calibri"/>
              </a:rPr>
              <a:t>: </a:t>
            </a:r>
            <a:r>
              <a:rPr lang="x-none" sz="2400">
                <a:solidFill>
                  <a:prstClr val="black"/>
                </a:solidFill>
                <a:latin typeface="Calibri"/>
              </a:rPr>
              <a:t>عمل جماعي ـ نقاش جماعي </a:t>
            </a:r>
            <a:endParaRPr lang="ar-SA" sz="2400" dirty="0">
              <a:solidFill>
                <a:prstClr val="black"/>
              </a:solidFill>
              <a:latin typeface="Calibri"/>
              <a:cs typeface="Arial"/>
            </a:endParaRPr>
          </a:p>
        </p:txBody>
      </p:sp>
    </p:spTree>
    <p:extLst>
      <p:ext uri="{BB962C8B-B14F-4D97-AF65-F5344CB8AC3E}">
        <p14:creationId xmlns:p14="http://schemas.microsoft.com/office/powerpoint/2010/main" val="293852286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52280" y="297522"/>
            <a:ext cx="508662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indent="-1769110"/>
            <a:r>
              <a:rPr lang="ar-SA" sz="3600" b="1" dirty="0">
                <a:solidFill>
                  <a:srgbClr val="C00000"/>
                </a:solidFill>
                <a:latin typeface="Cambria"/>
                <a:ea typeface="Times New Roman"/>
                <a:cs typeface="Arial"/>
              </a:rPr>
              <a:t>أهداف تنظيم البيئة التربوية :</a:t>
            </a:r>
            <a:endParaRPr lang="en-US" sz="1400" dirty="0">
              <a:effectLst/>
              <a:latin typeface="Cambria"/>
              <a:ea typeface="Times New Roman"/>
              <a:cs typeface="Times New Roman"/>
            </a:endParaRPr>
          </a:p>
        </p:txBody>
      </p:sp>
      <p:sp>
        <p:nvSpPr>
          <p:cNvPr id="3" name="مستطيل 2"/>
          <p:cNvSpPr/>
          <p:nvPr/>
        </p:nvSpPr>
        <p:spPr>
          <a:xfrm>
            <a:off x="323528" y="1267019"/>
            <a:ext cx="8316416" cy="5262979"/>
          </a:xfrm>
          <a:prstGeom prst="rect">
            <a:avLst/>
          </a:prstGeom>
        </p:spPr>
        <p:txBody>
          <a:bodyPr wrap="square">
            <a:spAutoFit/>
          </a:bodyPr>
          <a:lstStyle/>
          <a:p>
            <a:pPr indent="-1769110"/>
            <a:r>
              <a:rPr lang="ar-SA" sz="2800" dirty="0">
                <a:latin typeface="Cambria"/>
                <a:ea typeface="Times New Roman"/>
                <a:cs typeface="Arial"/>
              </a:rPr>
              <a:t>يحقق تنظيم البيئة العديد من الأهداف ومنها :</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توفير جو من المتعة والراحة لكل من الطفل والمعلمة </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إشباع حاجات الطفل العاطفية والنفسية ( الأمان ، الحب ، الحنان )</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تنمية قدرات الطفل الحركية والعضلية</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 مساعدة الطفل على تعلم المهارات الاجتماعية المختلفة  </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تشجع الطفل على الاعتماد على الذات </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مساعدة الطفل على اكتساب الاتجاهات والعادات والمهارات الخاصة</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تحفز الطفل على التعلم الذاتي وبالتالي الكشف عن قدراته المتعددة وتنميتها</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إكساب الطفل العديد من المفاهيم من خلال المثيرات الحسية في البيئة </a:t>
            </a:r>
            <a:endParaRPr lang="en-US" sz="1100" dirty="0">
              <a:latin typeface="Cambria"/>
              <a:ea typeface="Times New Roman"/>
              <a:cs typeface="Times New Roman"/>
            </a:endParaRPr>
          </a:p>
          <a:p>
            <a:pPr marL="342900" lvl="0" indent="-342900">
              <a:buFont typeface="Symbol"/>
              <a:buChar char=""/>
            </a:pPr>
            <a:r>
              <a:rPr lang="ar-SA" sz="2800" dirty="0">
                <a:latin typeface="Cambria"/>
                <a:ea typeface="Times New Roman"/>
                <a:cs typeface="Arial"/>
              </a:rPr>
              <a:t>تنمية الحصيلة اللغوية عند الطفل   </a:t>
            </a:r>
            <a:endParaRPr lang="en-US" sz="1100" dirty="0">
              <a:latin typeface="Cambria"/>
              <a:ea typeface="Times New Roman"/>
              <a:cs typeface="Times New Roman"/>
            </a:endParaRPr>
          </a:p>
          <a:p>
            <a:pPr indent="-1769110"/>
            <a:r>
              <a:rPr lang="ar-SA" sz="2800" dirty="0">
                <a:latin typeface="Cambria"/>
                <a:ea typeface="Times New Roman"/>
                <a:cs typeface="Arial"/>
              </a:rPr>
              <a:t> </a:t>
            </a:r>
            <a:endParaRPr lang="en-US" sz="1100" dirty="0">
              <a:effectLst/>
              <a:latin typeface="Cambria"/>
              <a:ea typeface="Times New Roman"/>
              <a:cs typeface="Times New Roman"/>
            </a:endParaRPr>
          </a:p>
        </p:txBody>
      </p:sp>
    </p:spTree>
    <p:extLst>
      <p:ext uri="{BB962C8B-B14F-4D97-AF65-F5344CB8AC3E}">
        <p14:creationId xmlns:p14="http://schemas.microsoft.com/office/powerpoint/2010/main" val="4849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41347" y="1080750"/>
            <a:ext cx="2531462" cy="523220"/>
          </a:xfrm>
          <a:prstGeom prst="rect">
            <a:avLst/>
          </a:prstGeom>
        </p:spPr>
        <p:txBody>
          <a:bodyPr wrap="none">
            <a:spAutoFit/>
          </a:bodyPr>
          <a:lstStyle/>
          <a:p>
            <a:r>
              <a:rPr lang="ar-SA" sz="2800" b="1" dirty="0">
                <a:solidFill>
                  <a:srgbClr val="7030A0"/>
                </a:solidFill>
                <a:ea typeface="Times New Roman"/>
                <a:cs typeface="Arial"/>
              </a:rPr>
              <a:t>أسس البيئة التربوية</a:t>
            </a:r>
            <a:endParaRPr lang="ar-SA" sz="2800" b="1" dirty="0">
              <a:solidFill>
                <a:srgbClr val="7030A0"/>
              </a:solidFill>
            </a:endParaRPr>
          </a:p>
        </p:txBody>
      </p:sp>
      <p:sp>
        <p:nvSpPr>
          <p:cNvPr id="3" name="مستطيل 2"/>
          <p:cNvSpPr/>
          <p:nvPr/>
        </p:nvSpPr>
        <p:spPr>
          <a:xfrm>
            <a:off x="6156176" y="980728"/>
            <a:ext cx="2337498" cy="707886"/>
          </a:xfrm>
          <a:prstGeom prst="rect">
            <a:avLst/>
          </a:prstGeom>
        </p:spPr>
        <p:txBody>
          <a:bodyPr wrap="none">
            <a:spAutoFit/>
          </a:bodyPr>
          <a:lstStyle/>
          <a:p>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a:solidFill>
                  <a:srgbClr val="C00000"/>
                </a:solidFill>
                <a:latin typeface="Calibri"/>
                <a:cs typeface="Akhbar MT" pitchFamily="2" charset="-78"/>
              </a:rPr>
              <a:t>1/1/ </a:t>
            </a:r>
            <a:r>
              <a:rPr lang="ar-SA" sz="4000" b="1" kern="0" dirty="0" smtClean="0">
                <a:solidFill>
                  <a:srgbClr val="C00000"/>
                </a:solidFill>
                <a:latin typeface="Calibri"/>
                <a:cs typeface="Akhbar MT" pitchFamily="2" charset="-78"/>
              </a:rPr>
              <a:t>3 </a:t>
            </a:r>
            <a:r>
              <a:rPr lang="ar-SA" sz="4000" b="1" kern="0" dirty="0">
                <a:solidFill>
                  <a:srgbClr val="C00000"/>
                </a:solidFill>
                <a:latin typeface="Calibri"/>
                <a:cs typeface="Akhbar MT" pitchFamily="2" charset="-78"/>
              </a:rPr>
              <a:t>:</a:t>
            </a:r>
            <a:r>
              <a:rPr lang="en-US" sz="4000" b="1" kern="0" dirty="0">
                <a:solidFill>
                  <a:srgbClr val="C00000"/>
                </a:solidFill>
                <a:latin typeface="Calibri"/>
                <a:cs typeface="Akhbar MT" pitchFamily="2" charset="-78"/>
              </a:rPr>
              <a:t> </a:t>
            </a:r>
            <a:endParaRPr lang="ar-SA" dirty="0"/>
          </a:p>
        </p:txBody>
      </p:sp>
      <p:sp>
        <p:nvSpPr>
          <p:cNvPr id="4" name="AutoShape 1274"/>
          <p:cNvSpPr>
            <a:spLocks noChangeArrowheads="1"/>
          </p:cNvSpPr>
          <p:nvPr/>
        </p:nvSpPr>
        <p:spPr bwMode="auto">
          <a:xfrm>
            <a:off x="971600" y="3284984"/>
            <a:ext cx="7522074" cy="113347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2800" b="1" dirty="0" smtClean="0">
                <a:solidFill>
                  <a:srgbClr val="002060"/>
                </a:solidFill>
                <a:effectLst/>
                <a:latin typeface="Cambria"/>
                <a:ea typeface="Times New Roman"/>
                <a:cs typeface="Traditional Arabic"/>
              </a:rPr>
              <a:t>أمامك </a:t>
            </a:r>
            <a:r>
              <a:rPr lang="ar-SA" sz="2800" b="1" dirty="0">
                <a:solidFill>
                  <a:srgbClr val="002060"/>
                </a:solidFill>
                <a:effectLst/>
                <a:latin typeface="Cambria"/>
                <a:ea typeface="Times New Roman"/>
                <a:cs typeface="Traditional Arabic"/>
              </a:rPr>
              <a:t>قائمة بأهم الأسس التي يجب أن يتم تنظيم البيئة التربوية استنادا عليها رتبيها حسب الأهمية والسبب في اهميتها </a:t>
            </a:r>
            <a:endParaRPr lang="en-US" sz="2800" b="1" dirty="0">
              <a:effectLst/>
              <a:latin typeface="Cambria"/>
              <a:ea typeface="Times New Roman"/>
              <a:cs typeface="Times New Roman"/>
            </a:endParaRPr>
          </a:p>
          <a:p>
            <a:pPr marL="47625" algn="r" rtl="1">
              <a:spcAft>
                <a:spcPts val="0"/>
              </a:spcAft>
            </a:pPr>
            <a:r>
              <a:rPr lang="ar-SA" sz="2800" b="1" dirty="0">
                <a:solidFill>
                  <a:srgbClr val="002060"/>
                </a:solidFill>
                <a:effectLst/>
                <a:latin typeface="Cambria"/>
                <a:ea typeface="Times New Roman"/>
                <a:cs typeface="Traditional Arabic"/>
              </a:rPr>
              <a:t> </a:t>
            </a:r>
            <a:endParaRPr lang="en-US" sz="2800" b="1"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4311119" y="1988840"/>
            <a:ext cx="4182555" cy="461665"/>
          </a:xfrm>
          <a:prstGeom prst="rect">
            <a:avLst/>
          </a:prstGeom>
        </p:spPr>
        <p:txBody>
          <a:bodyPr wrap="none">
            <a:spAutoFit/>
          </a:bodyPr>
          <a:lstStyle/>
          <a:p>
            <a:pPr lvl="0">
              <a:spcAft>
                <a:spcPts val="600"/>
              </a:spcAft>
              <a:buSzPct val="70000"/>
            </a:pPr>
            <a:r>
              <a:rPr lang="ar-SA" sz="2400" b="1" dirty="0">
                <a:solidFill>
                  <a:srgbClr val="1F497D">
                    <a:lumMod val="75000"/>
                  </a:srgbClr>
                </a:solidFill>
                <a:latin typeface="Calibri"/>
                <a:cs typeface="Arial"/>
              </a:rPr>
              <a:t>نوع النشاط</a:t>
            </a:r>
            <a:r>
              <a:rPr lang="x-none" sz="2400" b="1">
                <a:solidFill>
                  <a:srgbClr val="1F497D">
                    <a:lumMod val="75000"/>
                  </a:srgbClr>
                </a:solidFill>
                <a:latin typeface="Calibri"/>
              </a:rPr>
              <a:t>: </a:t>
            </a:r>
            <a:r>
              <a:rPr lang="x-none" sz="2400">
                <a:solidFill>
                  <a:prstClr val="black"/>
                </a:solidFill>
                <a:latin typeface="Calibri"/>
              </a:rPr>
              <a:t>عمل جماعي ـ نقاش جماعي </a:t>
            </a:r>
            <a:endParaRPr lang="ar-SA" sz="2400" dirty="0">
              <a:solidFill>
                <a:prstClr val="black"/>
              </a:solidFill>
              <a:latin typeface="Calibri"/>
              <a:cs typeface="Arial"/>
            </a:endParaRPr>
          </a:p>
        </p:txBody>
      </p:sp>
    </p:spTree>
    <p:extLst>
      <p:ext uri="{BB962C8B-B14F-4D97-AF65-F5344CB8AC3E}">
        <p14:creationId xmlns:p14="http://schemas.microsoft.com/office/powerpoint/2010/main" val="9285509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30537"/>
            <a:ext cx="8581030" cy="6340197"/>
          </a:xfrm>
          <a:prstGeom prst="rect">
            <a:avLst/>
          </a:prstGeom>
        </p:spPr>
        <p:txBody>
          <a:bodyPr wrap="square">
            <a:spAutoFit/>
          </a:bodyPr>
          <a:lstStyle/>
          <a:p>
            <a:pPr indent="-1769110"/>
            <a:r>
              <a:rPr lang="ar-SA" sz="2800" b="1" u="sng" dirty="0">
                <a:solidFill>
                  <a:srgbClr val="C00000"/>
                </a:solidFill>
                <a:latin typeface="Cambria"/>
                <a:ea typeface="Times New Roman"/>
                <a:cs typeface="Arial"/>
              </a:rPr>
              <a:t>أسس تنظيم البيئة التربوية :</a:t>
            </a:r>
            <a:endParaRPr lang="en-US" sz="1200" dirty="0">
              <a:latin typeface="Cambria"/>
              <a:ea typeface="Times New Roman"/>
              <a:cs typeface="Times New Roman"/>
            </a:endParaRPr>
          </a:p>
          <a:p>
            <a:pPr indent="-1769110"/>
            <a:r>
              <a:rPr lang="ar-SA" b="1" dirty="0">
                <a:solidFill>
                  <a:srgbClr val="C00000"/>
                </a:solidFill>
                <a:latin typeface="Cambria"/>
                <a:ea typeface="Times New Roman"/>
                <a:cs typeface="Arial"/>
              </a:rPr>
              <a:t> </a:t>
            </a:r>
            <a:endParaRPr lang="en-US" sz="1000" dirty="0">
              <a:latin typeface="Cambria"/>
              <a:ea typeface="Times New Roman"/>
              <a:cs typeface="Times New Roman"/>
            </a:endParaRPr>
          </a:p>
          <a:p>
            <a:pPr lvl="0">
              <a:buClr>
                <a:srgbClr val="C00000"/>
              </a:buClr>
            </a:pPr>
            <a:r>
              <a:rPr lang="ar-SA" dirty="0" smtClean="0">
                <a:latin typeface="Cambria"/>
                <a:ea typeface="Times New Roman"/>
                <a:cs typeface="Arial"/>
              </a:rPr>
              <a:t>1 - </a:t>
            </a:r>
            <a:r>
              <a:rPr lang="ar-SA" b="1" dirty="0">
                <a:latin typeface="Cambria"/>
                <a:ea typeface="Times New Roman"/>
                <a:cs typeface="Arial"/>
              </a:rPr>
              <a:t>الشمولية :</a:t>
            </a:r>
            <a:r>
              <a:rPr lang="ar-SA" dirty="0">
                <a:latin typeface="Cambria"/>
                <a:ea typeface="Times New Roman"/>
                <a:cs typeface="Arial"/>
              </a:rPr>
              <a:t> يجب أن يتناول تنظيم البيئة جميع الجوانب التعلمية للبيئة .</a:t>
            </a:r>
            <a:endParaRPr lang="en-US" dirty="0">
              <a:latin typeface="Cambria"/>
              <a:ea typeface="Times New Roman"/>
              <a:cs typeface="Times New Roman"/>
            </a:endParaRPr>
          </a:p>
          <a:p>
            <a:pPr lvl="0">
              <a:buClr>
                <a:srgbClr val="C00000"/>
              </a:buClr>
            </a:pPr>
            <a:r>
              <a:rPr lang="ar-SA" dirty="0" smtClean="0">
                <a:latin typeface="Cambria"/>
                <a:ea typeface="Times New Roman"/>
                <a:cs typeface="Arial"/>
              </a:rPr>
              <a:t>2 - </a:t>
            </a:r>
            <a:r>
              <a:rPr lang="ar-SA" b="1" dirty="0" smtClean="0">
                <a:latin typeface="Cambria"/>
                <a:ea typeface="Times New Roman"/>
                <a:cs typeface="Arial"/>
              </a:rPr>
              <a:t>التكامل    </a:t>
            </a:r>
            <a:r>
              <a:rPr lang="ar-SA" b="1" dirty="0">
                <a:latin typeface="Cambria"/>
                <a:ea typeface="Times New Roman"/>
                <a:cs typeface="Arial"/>
              </a:rPr>
              <a:t>:</a:t>
            </a:r>
            <a:r>
              <a:rPr lang="ar-SA" dirty="0">
                <a:latin typeface="Cambria"/>
                <a:ea typeface="Times New Roman"/>
                <a:cs typeface="Arial"/>
              </a:rPr>
              <a:t> كل جانب من جوانب البيئة يرتبط ارتباطا وثيقاً بالجوانب الأخرى ويؤثر فيها </a:t>
            </a:r>
            <a:r>
              <a:rPr lang="ar-SA" dirty="0" smtClean="0">
                <a:latin typeface="Cambria"/>
                <a:ea typeface="Times New Roman"/>
                <a:cs typeface="Arial"/>
              </a:rPr>
              <a:t>ويتأثر بها </a:t>
            </a:r>
          </a:p>
          <a:p>
            <a:pPr lvl="0">
              <a:buClr>
                <a:srgbClr val="C00000"/>
              </a:buClr>
            </a:pPr>
            <a:r>
              <a:rPr lang="ar-SA" dirty="0">
                <a:latin typeface="Cambria"/>
                <a:ea typeface="Times New Roman"/>
                <a:cs typeface="Arial"/>
              </a:rPr>
              <a:t> </a:t>
            </a:r>
            <a:r>
              <a:rPr lang="ar-SA" dirty="0" smtClean="0">
                <a:latin typeface="Cambria"/>
                <a:ea typeface="Times New Roman"/>
                <a:cs typeface="Arial"/>
              </a:rPr>
              <a:t>                     ((هدف مناسب ، معلمة </a:t>
            </a:r>
            <a:r>
              <a:rPr lang="ar-SA" dirty="0">
                <a:latin typeface="Cambria"/>
                <a:ea typeface="Times New Roman"/>
                <a:cs typeface="Arial"/>
              </a:rPr>
              <a:t>كفء </a:t>
            </a:r>
            <a:r>
              <a:rPr lang="ar-SA" dirty="0" smtClean="0">
                <a:latin typeface="Cambria"/>
                <a:ea typeface="Times New Roman"/>
                <a:cs typeface="Arial"/>
              </a:rPr>
              <a:t> ))</a:t>
            </a:r>
          </a:p>
          <a:p>
            <a:r>
              <a:rPr lang="ar-SA" dirty="0" smtClean="0">
                <a:latin typeface="Cambria"/>
                <a:ea typeface="Times New Roman"/>
                <a:cs typeface="Arial"/>
              </a:rPr>
              <a:t>3 -  </a:t>
            </a:r>
            <a:r>
              <a:rPr lang="ar-SA" b="1" dirty="0">
                <a:latin typeface="Cambria"/>
                <a:ea typeface="Times New Roman"/>
                <a:cs typeface="Arial"/>
              </a:rPr>
              <a:t>التوازن :</a:t>
            </a:r>
            <a:r>
              <a:rPr lang="ar-SA" dirty="0">
                <a:latin typeface="Cambria"/>
                <a:ea typeface="Times New Roman"/>
                <a:cs typeface="Arial"/>
              </a:rPr>
              <a:t> لابد من تحقيق التوازن بين قدرات وإمكانات الطفل والأنشطة الواجب توفرها لتنمية </a:t>
            </a:r>
            <a:r>
              <a:rPr lang="ar-SA" dirty="0" smtClean="0">
                <a:latin typeface="Cambria"/>
                <a:ea typeface="Times New Roman"/>
                <a:cs typeface="Arial"/>
              </a:rPr>
              <a:t>تلك </a:t>
            </a:r>
            <a:r>
              <a:rPr lang="ar-SA" dirty="0">
                <a:latin typeface="Cambria"/>
                <a:ea typeface="Times New Roman"/>
                <a:cs typeface="Arial"/>
              </a:rPr>
              <a:t>الإمكانات .</a:t>
            </a:r>
            <a:endParaRPr lang="en-US" dirty="0">
              <a:latin typeface="Cambria"/>
              <a:ea typeface="Times New Roman"/>
              <a:cs typeface="Times New Roman"/>
            </a:endParaRPr>
          </a:p>
          <a:p>
            <a:pPr lvl="0">
              <a:buClr>
                <a:srgbClr val="C00000"/>
              </a:buClr>
            </a:pPr>
            <a:r>
              <a:rPr lang="ar-SA" dirty="0" smtClean="0">
                <a:latin typeface="Cambria"/>
                <a:ea typeface="Times New Roman"/>
                <a:cs typeface="Arial"/>
              </a:rPr>
              <a:t>4 -  </a:t>
            </a:r>
            <a:r>
              <a:rPr lang="ar-SA" b="1" dirty="0">
                <a:latin typeface="Cambria"/>
                <a:ea typeface="Times New Roman"/>
                <a:cs typeface="Arial"/>
              </a:rPr>
              <a:t>الاستمرارية :</a:t>
            </a:r>
            <a:r>
              <a:rPr lang="ar-SA" dirty="0">
                <a:latin typeface="Cambria"/>
                <a:ea typeface="Times New Roman"/>
                <a:cs typeface="Arial"/>
              </a:rPr>
              <a:t> يجب أن يكون هناك استمرارية في تنظيم البيئة مبنية على عمليات تقويم لتنظيم </a:t>
            </a:r>
            <a:r>
              <a:rPr lang="ar-SA" dirty="0" smtClean="0">
                <a:latin typeface="Cambria"/>
                <a:ea typeface="Times New Roman"/>
                <a:cs typeface="Arial"/>
              </a:rPr>
              <a:t>تلك </a:t>
            </a:r>
            <a:r>
              <a:rPr lang="ar-SA" dirty="0">
                <a:latin typeface="Cambria"/>
                <a:ea typeface="Times New Roman"/>
                <a:cs typeface="Arial"/>
              </a:rPr>
              <a:t>البيئة .</a:t>
            </a:r>
            <a:endParaRPr lang="en-US" dirty="0">
              <a:latin typeface="Cambria"/>
              <a:ea typeface="Times New Roman"/>
              <a:cs typeface="Times New Roman"/>
            </a:endParaRPr>
          </a:p>
          <a:p>
            <a:pPr lvl="0">
              <a:buClr>
                <a:srgbClr val="C00000"/>
              </a:buClr>
            </a:pPr>
            <a:r>
              <a:rPr lang="ar-SA" dirty="0" smtClean="0">
                <a:latin typeface="Cambria"/>
                <a:ea typeface="Times New Roman"/>
                <a:cs typeface="Arial"/>
              </a:rPr>
              <a:t>5 – </a:t>
            </a:r>
            <a:r>
              <a:rPr lang="ar-SA" b="1" dirty="0" smtClean="0">
                <a:latin typeface="Cambria"/>
                <a:ea typeface="Times New Roman"/>
                <a:cs typeface="Arial"/>
              </a:rPr>
              <a:t>التخطيط </a:t>
            </a:r>
            <a:r>
              <a:rPr lang="ar-SA" b="1" dirty="0">
                <a:latin typeface="Cambria"/>
                <a:ea typeface="Times New Roman"/>
                <a:cs typeface="Arial"/>
              </a:rPr>
              <a:t>السليم :</a:t>
            </a:r>
            <a:r>
              <a:rPr lang="ar-SA" dirty="0">
                <a:latin typeface="Cambria"/>
                <a:ea typeface="Times New Roman"/>
                <a:cs typeface="Arial"/>
              </a:rPr>
              <a:t> من الضرورة وضع خطة شاملة تتعرض لجميع مكونات البيئة مبنية </a:t>
            </a:r>
            <a:r>
              <a:rPr lang="ar-SA" dirty="0" smtClean="0">
                <a:latin typeface="Cambria"/>
                <a:ea typeface="Times New Roman"/>
                <a:cs typeface="Arial"/>
              </a:rPr>
              <a:t>على </a:t>
            </a:r>
            <a:r>
              <a:rPr lang="ar-SA" dirty="0" smtClean="0">
                <a:latin typeface="Arial"/>
                <a:ea typeface="Times New Roman"/>
                <a:cs typeface="Times New Roman"/>
              </a:rPr>
              <a:t>أسس </a:t>
            </a:r>
            <a:r>
              <a:rPr lang="ar-SA" dirty="0">
                <a:latin typeface="Arial"/>
                <a:ea typeface="Times New Roman"/>
                <a:cs typeface="Times New Roman"/>
              </a:rPr>
              <a:t>علمية </a:t>
            </a:r>
            <a:endParaRPr lang="ar-SA" dirty="0" smtClean="0">
              <a:latin typeface="Arial"/>
              <a:ea typeface="Times New Roman"/>
              <a:cs typeface="Times New Roman"/>
            </a:endParaRPr>
          </a:p>
          <a:p>
            <a:pPr lvl="0">
              <a:buClr>
                <a:srgbClr val="C00000"/>
              </a:buClr>
            </a:pPr>
            <a:r>
              <a:rPr lang="ar-SA" dirty="0">
                <a:latin typeface="Arial"/>
                <a:ea typeface="Times New Roman"/>
                <a:cs typeface="Times New Roman"/>
              </a:rPr>
              <a:t> </a:t>
            </a:r>
            <a:r>
              <a:rPr lang="ar-SA" dirty="0" smtClean="0">
                <a:latin typeface="Arial"/>
                <a:ea typeface="Times New Roman"/>
                <a:cs typeface="Times New Roman"/>
              </a:rPr>
              <a:t>                           ومعلومات </a:t>
            </a:r>
            <a:r>
              <a:rPr lang="ar-SA" dirty="0">
                <a:latin typeface="Arial"/>
                <a:ea typeface="Times New Roman"/>
                <a:cs typeface="Times New Roman"/>
              </a:rPr>
              <a:t>وبيانات </a:t>
            </a:r>
            <a:r>
              <a:rPr lang="ar-SA" dirty="0" smtClean="0">
                <a:latin typeface="Arial"/>
                <a:ea typeface="Times New Roman"/>
                <a:cs typeface="Times New Roman"/>
              </a:rPr>
              <a:t>دقيقة</a:t>
            </a:r>
          </a:p>
          <a:p>
            <a:pPr lvl="0">
              <a:buClr>
                <a:srgbClr val="C00000"/>
              </a:buClr>
            </a:pPr>
            <a:r>
              <a:rPr lang="ar-SA" dirty="0" smtClean="0">
                <a:latin typeface="Arial"/>
                <a:ea typeface="Times New Roman"/>
                <a:cs typeface="Times New Roman"/>
              </a:rPr>
              <a:t> </a:t>
            </a:r>
            <a:r>
              <a:rPr lang="ar-SA" dirty="0" smtClean="0">
                <a:latin typeface="Cambria"/>
                <a:ea typeface="Times New Roman"/>
                <a:cs typeface="Arial"/>
              </a:rPr>
              <a:t>6 – </a:t>
            </a:r>
            <a:r>
              <a:rPr lang="ar-SA" b="1" dirty="0" smtClean="0">
                <a:latin typeface="Cambria"/>
                <a:ea typeface="Times New Roman"/>
                <a:cs typeface="Arial"/>
              </a:rPr>
              <a:t>التجريب </a:t>
            </a:r>
            <a:r>
              <a:rPr lang="ar-SA" b="1" dirty="0">
                <a:latin typeface="Cambria"/>
                <a:ea typeface="Times New Roman"/>
                <a:cs typeface="Arial"/>
              </a:rPr>
              <a:t>:</a:t>
            </a:r>
            <a:r>
              <a:rPr lang="ar-SA" dirty="0">
                <a:latin typeface="Cambria"/>
                <a:ea typeface="Times New Roman"/>
                <a:cs typeface="Arial"/>
              </a:rPr>
              <a:t>من أهداف التجريب معرفة نقاط القوة والضعف في البيئة ، والتعرف على </a:t>
            </a:r>
            <a:r>
              <a:rPr lang="ar-SA" dirty="0" smtClean="0">
                <a:latin typeface="Cambria"/>
                <a:ea typeface="Times New Roman"/>
                <a:cs typeface="Arial"/>
              </a:rPr>
              <a:t>المشكلات التي </a:t>
            </a:r>
            <a:r>
              <a:rPr lang="ar-SA" dirty="0">
                <a:latin typeface="Cambria"/>
                <a:ea typeface="Times New Roman"/>
                <a:cs typeface="Arial"/>
              </a:rPr>
              <a:t>تواجهه </a:t>
            </a:r>
            <a:r>
              <a:rPr lang="ar-SA" dirty="0" smtClean="0">
                <a:latin typeface="Cambria"/>
                <a:ea typeface="Times New Roman"/>
                <a:cs typeface="Arial"/>
              </a:rPr>
              <a:t> </a:t>
            </a:r>
          </a:p>
          <a:p>
            <a:pPr lvl="0">
              <a:buClr>
                <a:srgbClr val="C00000"/>
              </a:buClr>
            </a:pPr>
            <a:r>
              <a:rPr lang="ar-SA" dirty="0">
                <a:latin typeface="Cambria"/>
                <a:ea typeface="Times New Roman"/>
                <a:cs typeface="Arial"/>
              </a:rPr>
              <a:t> </a:t>
            </a:r>
            <a:r>
              <a:rPr lang="ar-SA" dirty="0" smtClean="0">
                <a:latin typeface="Cambria"/>
                <a:ea typeface="Times New Roman"/>
                <a:cs typeface="Arial"/>
              </a:rPr>
              <a:t>                      البيئة   </a:t>
            </a:r>
            <a:endParaRPr lang="en-US" dirty="0">
              <a:latin typeface="Cambria"/>
              <a:ea typeface="Times New Roman"/>
              <a:cs typeface="Times New Roman"/>
            </a:endParaRPr>
          </a:p>
          <a:p>
            <a:pPr lvl="0">
              <a:buClr>
                <a:srgbClr val="C00000"/>
              </a:buClr>
            </a:pPr>
            <a:r>
              <a:rPr lang="ar-SA" dirty="0" smtClean="0">
                <a:latin typeface="Cambria"/>
                <a:ea typeface="Times New Roman"/>
                <a:cs typeface="Arial"/>
              </a:rPr>
              <a:t>7– </a:t>
            </a:r>
            <a:r>
              <a:rPr lang="ar-SA" b="1" dirty="0" smtClean="0">
                <a:latin typeface="Cambria"/>
                <a:ea typeface="Times New Roman"/>
                <a:cs typeface="Arial"/>
              </a:rPr>
              <a:t>التعاون </a:t>
            </a:r>
            <a:r>
              <a:rPr lang="ar-SA" b="1" dirty="0">
                <a:latin typeface="Cambria"/>
                <a:ea typeface="Times New Roman"/>
                <a:cs typeface="Arial"/>
              </a:rPr>
              <a:t>:</a:t>
            </a:r>
            <a:r>
              <a:rPr lang="ar-SA" dirty="0">
                <a:latin typeface="Cambria"/>
                <a:ea typeface="Times New Roman"/>
                <a:cs typeface="Arial"/>
              </a:rPr>
              <a:t> تنظيم البيئة عملية جماعية يشترك فيها جميع الأطراف التي لها صلة مباشرة أو </a:t>
            </a:r>
            <a:r>
              <a:rPr lang="ar-SA" dirty="0" smtClean="0">
                <a:latin typeface="Cambria"/>
                <a:ea typeface="Times New Roman"/>
                <a:cs typeface="Arial"/>
              </a:rPr>
              <a:t>غير</a:t>
            </a:r>
            <a:r>
              <a:rPr lang="ar-SA" dirty="0" smtClean="0">
                <a:latin typeface="Arial"/>
                <a:ea typeface="Times New Roman"/>
                <a:cs typeface="Times New Roman"/>
              </a:rPr>
              <a:t> </a:t>
            </a:r>
            <a:r>
              <a:rPr lang="ar-SA" dirty="0">
                <a:latin typeface="Arial"/>
                <a:ea typeface="Times New Roman"/>
                <a:cs typeface="Times New Roman"/>
              </a:rPr>
              <a:t>مباشرة بالبرنامج </a:t>
            </a:r>
            <a:endParaRPr lang="ar-SA" dirty="0" smtClean="0">
              <a:latin typeface="Arial"/>
              <a:ea typeface="Times New Roman"/>
              <a:cs typeface="Times New Roman"/>
            </a:endParaRPr>
          </a:p>
          <a:p>
            <a:pPr lvl="0">
              <a:buClr>
                <a:srgbClr val="C00000"/>
              </a:buClr>
            </a:pPr>
            <a:r>
              <a:rPr lang="ar-SA" dirty="0">
                <a:latin typeface="Arial"/>
                <a:ea typeface="Times New Roman"/>
                <a:cs typeface="Times New Roman"/>
              </a:rPr>
              <a:t> </a:t>
            </a:r>
            <a:r>
              <a:rPr lang="ar-SA" dirty="0" smtClean="0">
                <a:latin typeface="Arial"/>
                <a:ea typeface="Times New Roman"/>
                <a:cs typeface="Times New Roman"/>
              </a:rPr>
              <a:t>                مثل </a:t>
            </a:r>
            <a:r>
              <a:rPr lang="ar-SA" dirty="0">
                <a:latin typeface="Arial"/>
                <a:ea typeface="Times New Roman"/>
                <a:cs typeface="Times New Roman"/>
              </a:rPr>
              <a:t>المعلمة والجهاز الإداري  والمشرفة وأولياء الأمور </a:t>
            </a:r>
            <a:r>
              <a:rPr lang="ar-SA" dirty="0" smtClean="0">
                <a:latin typeface="Arial"/>
                <a:ea typeface="Times New Roman"/>
                <a:cs typeface="Times New Roman"/>
              </a:rPr>
              <a:t>والطفل </a:t>
            </a:r>
            <a:r>
              <a:rPr lang="ar-SA" dirty="0" smtClean="0">
                <a:latin typeface="Cambria"/>
                <a:ea typeface="Times New Roman"/>
                <a:cs typeface="Arial"/>
              </a:rPr>
              <a:t>نفسه </a:t>
            </a:r>
            <a:r>
              <a:rPr lang="ar-SA" dirty="0">
                <a:latin typeface="Cambria"/>
                <a:ea typeface="Times New Roman"/>
                <a:cs typeface="Arial"/>
              </a:rPr>
              <a:t>، والمقصود بالتعاون المشاركة </a:t>
            </a:r>
            <a:endParaRPr lang="ar-SA" dirty="0" smtClean="0">
              <a:latin typeface="Cambria"/>
              <a:ea typeface="Times New Roman"/>
              <a:cs typeface="Arial"/>
            </a:endParaRPr>
          </a:p>
          <a:p>
            <a:pPr lvl="0">
              <a:buClr>
                <a:srgbClr val="C00000"/>
              </a:buClr>
            </a:pPr>
            <a:r>
              <a:rPr lang="ar-SA" dirty="0">
                <a:latin typeface="Cambria"/>
                <a:ea typeface="Times New Roman"/>
                <a:cs typeface="Arial"/>
              </a:rPr>
              <a:t> </a:t>
            </a:r>
            <a:r>
              <a:rPr lang="ar-SA" dirty="0" smtClean="0">
                <a:latin typeface="Cambria"/>
                <a:ea typeface="Times New Roman"/>
                <a:cs typeface="Arial"/>
              </a:rPr>
              <a:t>               بالرأي </a:t>
            </a:r>
            <a:r>
              <a:rPr lang="ar-SA" dirty="0">
                <a:latin typeface="Cambria"/>
                <a:ea typeface="Times New Roman"/>
                <a:cs typeface="Arial"/>
              </a:rPr>
              <a:t>وليس التنظيم الفعلي للبيئة.</a:t>
            </a:r>
            <a:endParaRPr lang="en-US" dirty="0">
              <a:latin typeface="Cambria"/>
              <a:ea typeface="Times New Roman"/>
              <a:cs typeface="Times New Roman"/>
            </a:endParaRPr>
          </a:p>
          <a:p>
            <a:pPr lvl="0">
              <a:buClr>
                <a:srgbClr val="C00000"/>
              </a:buClr>
            </a:pPr>
            <a:r>
              <a:rPr lang="ar-SA" dirty="0" smtClean="0">
                <a:latin typeface="Cambria"/>
                <a:ea typeface="Times New Roman"/>
                <a:cs typeface="Arial"/>
              </a:rPr>
              <a:t>8 – </a:t>
            </a:r>
            <a:r>
              <a:rPr lang="ar-SA" b="1" dirty="0" smtClean="0">
                <a:latin typeface="Cambria"/>
                <a:ea typeface="Times New Roman"/>
                <a:cs typeface="Arial"/>
              </a:rPr>
              <a:t>البحث </a:t>
            </a:r>
            <a:r>
              <a:rPr lang="ar-SA" b="1" dirty="0">
                <a:latin typeface="Cambria"/>
                <a:ea typeface="Times New Roman"/>
                <a:cs typeface="Arial"/>
              </a:rPr>
              <a:t>العلمي :</a:t>
            </a:r>
            <a:r>
              <a:rPr lang="ar-SA" dirty="0">
                <a:latin typeface="Cambria"/>
                <a:ea typeface="Times New Roman"/>
                <a:cs typeface="Arial"/>
              </a:rPr>
              <a:t> يحب أن يستند تنظيم بيئة التعلم على البحث العلمي للتعرف على سمات كل </a:t>
            </a:r>
            <a:r>
              <a:rPr lang="ar-SA" dirty="0" smtClean="0">
                <a:latin typeface="Cambria"/>
                <a:ea typeface="Times New Roman"/>
                <a:cs typeface="Arial"/>
              </a:rPr>
              <a:t>من الطفل </a:t>
            </a:r>
            <a:r>
              <a:rPr lang="ar-SA" dirty="0">
                <a:latin typeface="Cambria"/>
                <a:ea typeface="Times New Roman"/>
                <a:cs typeface="Arial"/>
              </a:rPr>
              <a:t>والبيئة </a:t>
            </a:r>
            <a:endParaRPr lang="ar-SA" dirty="0" smtClean="0">
              <a:latin typeface="Cambria"/>
              <a:ea typeface="Times New Roman"/>
              <a:cs typeface="Arial"/>
            </a:endParaRPr>
          </a:p>
          <a:p>
            <a:pPr lvl="0">
              <a:buClr>
                <a:srgbClr val="C00000"/>
              </a:buClr>
            </a:pPr>
            <a:r>
              <a:rPr lang="ar-SA" dirty="0">
                <a:latin typeface="Cambria"/>
                <a:ea typeface="Times New Roman"/>
                <a:cs typeface="Arial"/>
              </a:rPr>
              <a:t> </a:t>
            </a:r>
            <a:r>
              <a:rPr lang="ar-SA" dirty="0" smtClean="0">
                <a:latin typeface="Cambria"/>
                <a:ea typeface="Times New Roman"/>
                <a:cs typeface="Arial"/>
              </a:rPr>
              <a:t>                       والمجتمع </a:t>
            </a:r>
            <a:r>
              <a:rPr lang="ar-SA" dirty="0">
                <a:latin typeface="Cambria"/>
                <a:ea typeface="Times New Roman"/>
                <a:cs typeface="Arial"/>
              </a:rPr>
              <a:t>، وتحديد التغيرات التي طرأت على ميول الطفل وقدراته </a:t>
            </a:r>
            <a:r>
              <a:rPr lang="ar-SA" dirty="0" smtClean="0">
                <a:latin typeface="Cambria"/>
                <a:ea typeface="Times New Roman"/>
                <a:cs typeface="Arial"/>
              </a:rPr>
              <a:t>وحاجاته </a:t>
            </a:r>
            <a:r>
              <a:rPr lang="ar-SA" dirty="0">
                <a:latin typeface="Cambria"/>
                <a:ea typeface="Times New Roman"/>
                <a:cs typeface="Arial"/>
              </a:rPr>
              <a:t>وكذلك دراسة </a:t>
            </a:r>
            <a:r>
              <a:rPr lang="ar-SA" dirty="0" smtClean="0">
                <a:latin typeface="Cambria"/>
                <a:ea typeface="Times New Roman"/>
                <a:cs typeface="Arial"/>
              </a:rPr>
              <a:t>    </a:t>
            </a:r>
          </a:p>
          <a:p>
            <a:pPr lvl="0">
              <a:buClr>
                <a:srgbClr val="C00000"/>
              </a:buClr>
            </a:pPr>
            <a:r>
              <a:rPr lang="ar-SA" dirty="0">
                <a:latin typeface="Cambria"/>
                <a:ea typeface="Times New Roman"/>
                <a:cs typeface="Arial"/>
              </a:rPr>
              <a:t> </a:t>
            </a:r>
            <a:r>
              <a:rPr lang="ar-SA" dirty="0" smtClean="0">
                <a:latin typeface="Cambria"/>
                <a:ea typeface="Times New Roman"/>
                <a:cs typeface="Arial"/>
              </a:rPr>
              <a:t>                       التغيرات </a:t>
            </a:r>
            <a:r>
              <a:rPr lang="ar-SA" dirty="0">
                <a:latin typeface="Cambria"/>
                <a:ea typeface="Times New Roman"/>
                <a:cs typeface="Arial"/>
              </a:rPr>
              <a:t>البيئية المتوقع حدوثها بحيث تعمل بيئة التعلم </a:t>
            </a:r>
            <a:r>
              <a:rPr lang="ar-SA" dirty="0" smtClean="0">
                <a:latin typeface="Cambria"/>
                <a:ea typeface="Times New Roman"/>
                <a:cs typeface="Arial"/>
              </a:rPr>
              <a:t>على </a:t>
            </a:r>
            <a:r>
              <a:rPr lang="ar-SA" dirty="0">
                <a:latin typeface="Cambria"/>
                <a:ea typeface="Times New Roman"/>
                <a:cs typeface="Arial"/>
              </a:rPr>
              <a:t>مراعاتها.</a:t>
            </a:r>
            <a:endParaRPr lang="en-US" dirty="0">
              <a:latin typeface="Cambria"/>
              <a:ea typeface="Times New Roman"/>
              <a:cs typeface="Times New Roman"/>
            </a:endParaRPr>
          </a:p>
          <a:p>
            <a:pPr lvl="0">
              <a:buClr>
                <a:srgbClr val="C00000"/>
              </a:buClr>
              <a:tabLst>
                <a:tab pos="31115" algn="l"/>
              </a:tabLst>
            </a:pPr>
            <a:r>
              <a:rPr lang="ar-SA" dirty="0" smtClean="0">
                <a:latin typeface="Cambria"/>
                <a:ea typeface="Times New Roman"/>
                <a:cs typeface="Arial"/>
              </a:rPr>
              <a:t>9– </a:t>
            </a:r>
            <a:r>
              <a:rPr lang="ar-SA" b="1" dirty="0" smtClean="0">
                <a:latin typeface="Cambria"/>
                <a:ea typeface="Times New Roman"/>
                <a:cs typeface="Arial"/>
              </a:rPr>
              <a:t>الموضوعية </a:t>
            </a:r>
            <a:r>
              <a:rPr lang="ar-SA" b="1" dirty="0">
                <a:latin typeface="Cambria"/>
                <a:ea typeface="Times New Roman"/>
                <a:cs typeface="Arial"/>
              </a:rPr>
              <a:t>:</a:t>
            </a:r>
            <a:r>
              <a:rPr lang="ar-SA" dirty="0">
                <a:latin typeface="Cambria"/>
                <a:ea typeface="Times New Roman"/>
                <a:cs typeface="Arial"/>
              </a:rPr>
              <a:t> من الضرورة أن يكون الحكم على بيئة التعلم موضوعيا وبعيدا عن الذاتية ووفق </a:t>
            </a:r>
            <a:r>
              <a:rPr lang="ar-SA" dirty="0" smtClean="0">
                <a:latin typeface="Cambria"/>
                <a:ea typeface="Times New Roman"/>
                <a:cs typeface="Arial"/>
              </a:rPr>
              <a:t>معايير </a:t>
            </a:r>
            <a:r>
              <a:rPr lang="ar-SA" dirty="0">
                <a:latin typeface="Cambria"/>
                <a:ea typeface="Times New Roman"/>
                <a:cs typeface="Arial"/>
              </a:rPr>
              <a:t>محددة </a:t>
            </a:r>
            <a:endParaRPr lang="ar-SA" dirty="0" smtClean="0">
              <a:latin typeface="Cambria"/>
              <a:ea typeface="Times New Roman"/>
              <a:cs typeface="Arial"/>
            </a:endParaRPr>
          </a:p>
          <a:p>
            <a:pPr lvl="0">
              <a:buClr>
                <a:srgbClr val="C00000"/>
              </a:buClr>
              <a:tabLst>
                <a:tab pos="31115" algn="l"/>
              </a:tabLst>
            </a:pPr>
            <a:r>
              <a:rPr lang="ar-SA" dirty="0">
                <a:latin typeface="Cambria"/>
                <a:ea typeface="Times New Roman"/>
                <a:cs typeface="Arial"/>
              </a:rPr>
              <a:t> </a:t>
            </a:r>
            <a:r>
              <a:rPr lang="ar-SA" dirty="0" smtClean="0">
                <a:latin typeface="Cambria"/>
                <a:ea typeface="Times New Roman"/>
                <a:cs typeface="Arial"/>
              </a:rPr>
              <a:t>                      وثابتة </a:t>
            </a:r>
            <a:r>
              <a:rPr lang="ar-SA" dirty="0">
                <a:latin typeface="Cambria"/>
                <a:ea typeface="Times New Roman"/>
                <a:cs typeface="Arial"/>
              </a:rPr>
              <a:t>وصادقة . </a:t>
            </a:r>
            <a:endParaRPr lang="en-US" dirty="0">
              <a:latin typeface="Cambria"/>
              <a:ea typeface="Times New Roman"/>
              <a:cs typeface="Times New Roman"/>
            </a:endParaRPr>
          </a:p>
          <a:p>
            <a:pPr lvl="0">
              <a:buClr>
                <a:srgbClr val="C00000"/>
              </a:buClr>
              <a:tabLst>
                <a:tab pos="-59055" algn="l"/>
              </a:tabLst>
            </a:pPr>
            <a:r>
              <a:rPr lang="ar-SA" b="1" dirty="0" smtClean="0">
                <a:latin typeface="Cambria"/>
                <a:ea typeface="Times New Roman"/>
                <a:cs typeface="Arial"/>
              </a:rPr>
              <a:t>10– </a:t>
            </a:r>
            <a:r>
              <a:rPr lang="ar-SA" b="1" dirty="0">
                <a:latin typeface="Cambria"/>
                <a:ea typeface="Times New Roman"/>
                <a:cs typeface="Arial"/>
              </a:rPr>
              <a:t>النظرة المستقبلية :</a:t>
            </a:r>
            <a:r>
              <a:rPr lang="ar-SA" dirty="0">
                <a:latin typeface="Cambria"/>
                <a:ea typeface="Times New Roman"/>
                <a:cs typeface="Arial"/>
              </a:rPr>
              <a:t>يتم تنظيم بيئة التعلم في ضوء الاتجاهات الحديثة والمستقبلية ، كما </a:t>
            </a:r>
            <a:r>
              <a:rPr lang="ar-SA" dirty="0" smtClean="0">
                <a:latin typeface="Cambria"/>
                <a:ea typeface="Times New Roman"/>
                <a:cs typeface="Arial"/>
              </a:rPr>
              <a:t>يستدعي </a:t>
            </a:r>
            <a:r>
              <a:rPr lang="ar-SA" dirty="0">
                <a:latin typeface="Cambria"/>
                <a:ea typeface="Times New Roman"/>
                <a:cs typeface="Arial"/>
              </a:rPr>
              <a:t>ذلك تحديد </a:t>
            </a:r>
            <a:endParaRPr lang="ar-SA" dirty="0" smtClean="0">
              <a:latin typeface="Cambria"/>
              <a:ea typeface="Times New Roman"/>
              <a:cs typeface="Arial"/>
            </a:endParaRPr>
          </a:p>
          <a:p>
            <a:pPr lvl="0">
              <a:buClr>
                <a:srgbClr val="C00000"/>
              </a:buClr>
              <a:tabLst>
                <a:tab pos="-59055" algn="l"/>
              </a:tabLst>
            </a:pPr>
            <a:r>
              <a:rPr lang="ar-SA" dirty="0">
                <a:latin typeface="Cambria"/>
                <a:ea typeface="Times New Roman"/>
                <a:cs typeface="Arial"/>
              </a:rPr>
              <a:t> </a:t>
            </a:r>
            <a:r>
              <a:rPr lang="ar-SA" dirty="0" smtClean="0">
                <a:latin typeface="Cambria"/>
                <a:ea typeface="Times New Roman"/>
                <a:cs typeface="Arial"/>
              </a:rPr>
              <a:t>                           خصائص </a:t>
            </a:r>
            <a:r>
              <a:rPr lang="ar-SA" dirty="0">
                <a:latin typeface="Cambria"/>
                <a:ea typeface="Times New Roman"/>
                <a:cs typeface="Arial"/>
              </a:rPr>
              <a:t>المستقبل وسماته تحديدا دقيقاً.</a:t>
            </a:r>
            <a:endParaRPr lang="en-US" dirty="0">
              <a:latin typeface="Cambria"/>
              <a:ea typeface="Times New Roman"/>
              <a:cs typeface="Times New Roman"/>
            </a:endParaRPr>
          </a:p>
          <a:p>
            <a:r>
              <a:rPr lang="ar-SA" dirty="0">
                <a:latin typeface="Cambria"/>
                <a:ea typeface="Times New Roman"/>
                <a:cs typeface="Arial"/>
              </a:rPr>
              <a:t> </a:t>
            </a:r>
            <a:endParaRPr lang="en-US" dirty="0">
              <a:effectLst/>
              <a:latin typeface="Cambria"/>
              <a:ea typeface="Times New Roman"/>
              <a:cs typeface="Times New Roman"/>
            </a:endParaRPr>
          </a:p>
        </p:txBody>
      </p:sp>
    </p:spTree>
    <p:extLst>
      <p:ext uri="{BB962C8B-B14F-4D97-AF65-F5344CB8AC3E}">
        <p14:creationId xmlns:p14="http://schemas.microsoft.com/office/powerpoint/2010/main" val="26731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circle(in)">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circle(in)">
                                      <p:cBhvr>
                                        <p:cTn id="25" dur="20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heel(1)">
                                      <p:cBhvr>
                                        <p:cTn id="35" dur="2000"/>
                                        <p:tgtEl>
                                          <p:spTgt spid="2">
                                            <p:txEl>
                                              <p:pRg st="7" end="7"/>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wheel(1)">
                                      <p:cBhvr>
                                        <p:cTn id="38" dur="2000"/>
                                        <p:tgtEl>
                                          <p:spTgt spid="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heel(1)">
                                      <p:cBhvr>
                                        <p:cTn id="43" dur="2000"/>
                                        <p:tgtEl>
                                          <p:spTgt spid="2">
                                            <p:txEl>
                                              <p:pRg st="9" end="9"/>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wheel(1)">
                                      <p:cBhvr>
                                        <p:cTn id="46" dur="2000"/>
                                        <p:tgtEl>
                                          <p:spTgt spid="2">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wheel(1)">
                                      <p:cBhvr>
                                        <p:cTn id="51" dur="2000"/>
                                        <p:tgtEl>
                                          <p:spTgt spid="2">
                                            <p:txEl>
                                              <p:pRg st="11" end="11"/>
                                            </p:txEl>
                                          </p:spTgt>
                                        </p:tgtEl>
                                      </p:cBhvr>
                                    </p:animEffect>
                                  </p:childTnLst>
                                </p:cTn>
                              </p:par>
                              <p:par>
                                <p:cTn id="52" presetID="21" presetClass="entr" presetSubtype="1" fill="hold" nodeType="with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wheel(1)">
                                      <p:cBhvr>
                                        <p:cTn id="54" dur="2000"/>
                                        <p:tgtEl>
                                          <p:spTgt spid="2">
                                            <p:txEl>
                                              <p:pRg st="12" end="12"/>
                                            </p:txEl>
                                          </p:spTgt>
                                        </p:tgtEl>
                                      </p:cBhvr>
                                    </p:animEffect>
                                  </p:childTnLst>
                                </p:cTn>
                              </p:par>
                              <p:par>
                                <p:cTn id="55" presetID="21" presetClass="entr" presetSubtype="1" fill="hold" nodeType="with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wheel(1)">
                                      <p:cBhvr>
                                        <p:cTn id="57" dur="20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wheel(1)">
                                      <p:cBhvr>
                                        <p:cTn id="62" dur="2000"/>
                                        <p:tgtEl>
                                          <p:spTgt spid="2">
                                            <p:txEl>
                                              <p:pRg st="14" end="14"/>
                                            </p:txEl>
                                          </p:spTgt>
                                        </p:tgtEl>
                                      </p:cBhvr>
                                    </p:animEffect>
                                  </p:childTnLst>
                                </p:cTn>
                              </p:par>
                              <p:par>
                                <p:cTn id="63" presetID="21" presetClass="entr" presetSubtype="1" fill="hold" nodeType="withEffect">
                                  <p:stCondLst>
                                    <p:cond delay="0"/>
                                  </p:stCondLst>
                                  <p:childTnLst>
                                    <p:set>
                                      <p:cBhvr>
                                        <p:cTn id="64" dur="1" fill="hold">
                                          <p:stCondLst>
                                            <p:cond delay="0"/>
                                          </p:stCondLst>
                                        </p:cTn>
                                        <p:tgtEl>
                                          <p:spTgt spid="2">
                                            <p:txEl>
                                              <p:pRg st="15" end="15"/>
                                            </p:txEl>
                                          </p:spTgt>
                                        </p:tgtEl>
                                        <p:attrNameLst>
                                          <p:attrName>style.visibility</p:attrName>
                                        </p:attrNameLst>
                                      </p:cBhvr>
                                      <p:to>
                                        <p:strVal val="visible"/>
                                      </p:to>
                                    </p:set>
                                    <p:animEffect transition="in" filter="wheel(1)">
                                      <p:cBhvr>
                                        <p:cTn id="65" dur="2000"/>
                                        <p:tgtEl>
                                          <p:spTgt spid="2">
                                            <p:txEl>
                                              <p:pRg st="15" end="15"/>
                                            </p:txEl>
                                          </p:spTgt>
                                        </p:tgtEl>
                                      </p:cBhvr>
                                    </p:animEffect>
                                  </p:childTnLst>
                                </p:cTn>
                              </p:par>
                              <p:par>
                                <p:cTn id="66" presetID="21" presetClass="entr" presetSubtype="1" fill="hold" nodeType="withEffect">
                                  <p:stCondLst>
                                    <p:cond delay="0"/>
                                  </p:stCondLst>
                                  <p:childTnLst>
                                    <p:set>
                                      <p:cBhvr>
                                        <p:cTn id="67" dur="1" fill="hold">
                                          <p:stCondLst>
                                            <p:cond delay="0"/>
                                          </p:stCondLst>
                                        </p:cTn>
                                        <p:tgtEl>
                                          <p:spTgt spid="2">
                                            <p:txEl>
                                              <p:pRg st="16" end="16"/>
                                            </p:txEl>
                                          </p:spTgt>
                                        </p:tgtEl>
                                        <p:attrNameLst>
                                          <p:attrName>style.visibility</p:attrName>
                                        </p:attrNameLst>
                                      </p:cBhvr>
                                      <p:to>
                                        <p:strVal val="visible"/>
                                      </p:to>
                                    </p:set>
                                    <p:animEffect transition="in" filter="wheel(1)">
                                      <p:cBhvr>
                                        <p:cTn id="68" dur="2000"/>
                                        <p:tgtEl>
                                          <p:spTgt spid="2">
                                            <p:txEl>
                                              <p:pRg st="16" end="1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2">
                                            <p:txEl>
                                              <p:pRg st="17" end="17"/>
                                            </p:txEl>
                                          </p:spTgt>
                                        </p:tgtEl>
                                        <p:attrNameLst>
                                          <p:attrName>style.visibility</p:attrName>
                                        </p:attrNameLst>
                                      </p:cBhvr>
                                      <p:to>
                                        <p:strVal val="visible"/>
                                      </p:to>
                                    </p:set>
                                    <p:animEffect transition="in" filter="wheel(1)">
                                      <p:cBhvr>
                                        <p:cTn id="73" dur="2000"/>
                                        <p:tgtEl>
                                          <p:spTgt spid="2">
                                            <p:txEl>
                                              <p:pRg st="17" end="17"/>
                                            </p:txEl>
                                          </p:spTgt>
                                        </p:tgtEl>
                                      </p:cBhvr>
                                    </p:animEffect>
                                  </p:childTnLst>
                                </p:cTn>
                              </p:par>
                              <p:par>
                                <p:cTn id="74" presetID="21" presetClass="entr" presetSubtype="1" fill="hold" nodeType="withEffect">
                                  <p:stCondLst>
                                    <p:cond delay="0"/>
                                  </p:stCondLst>
                                  <p:childTnLst>
                                    <p:set>
                                      <p:cBhvr>
                                        <p:cTn id="75" dur="1" fill="hold">
                                          <p:stCondLst>
                                            <p:cond delay="0"/>
                                          </p:stCondLst>
                                        </p:cTn>
                                        <p:tgtEl>
                                          <p:spTgt spid="2">
                                            <p:txEl>
                                              <p:pRg st="18" end="18"/>
                                            </p:txEl>
                                          </p:spTgt>
                                        </p:tgtEl>
                                        <p:attrNameLst>
                                          <p:attrName>style.visibility</p:attrName>
                                        </p:attrNameLst>
                                      </p:cBhvr>
                                      <p:to>
                                        <p:strVal val="visible"/>
                                      </p:to>
                                    </p:set>
                                    <p:animEffect transition="in" filter="wheel(1)">
                                      <p:cBhvr>
                                        <p:cTn id="76" dur="2000"/>
                                        <p:tgtEl>
                                          <p:spTgt spid="2">
                                            <p:txEl>
                                              <p:pRg st="18" end="1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2">
                                            <p:txEl>
                                              <p:pRg st="19" end="19"/>
                                            </p:txEl>
                                          </p:spTgt>
                                        </p:tgtEl>
                                        <p:attrNameLst>
                                          <p:attrName>style.visibility</p:attrName>
                                        </p:attrNameLst>
                                      </p:cBhvr>
                                      <p:to>
                                        <p:strVal val="visible"/>
                                      </p:to>
                                    </p:set>
                                    <p:animEffect transition="in" filter="wheel(1)">
                                      <p:cBhvr>
                                        <p:cTn id="81" dur="2000"/>
                                        <p:tgtEl>
                                          <p:spTgt spid="2">
                                            <p:txEl>
                                              <p:pRg st="19" end="19"/>
                                            </p:txEl>
                                          </p:spTgt>
                                        </p:tgtEl>
                                      </p:cBhvr>
                                    </p:animEffect>
                                  </p:childTnLst>
                                </p:cTn>
                              </p:par>
                              <p:par>
                                <p:cTn id="82" presetID="21" presetClass="entr" presetSubtype="1" fill="hold" nodeType="withEffect">
                                  <p:stCondLst>
                                    <p:cond delay="0"/>
                                  </p:stCondLst>
                                  <p:childTnLst>
                                    <p:set>
                                      <p:cBhvr>
                                        <p:cTn id="83" dur="1" fill="hold">
                                          <p:stCondLst>
                                            <p:cond delay="0"/>
                                          </p:stCondLst>
                                        </p:cTn>
                                        <p:tgtEl>
                                          <p:spTgt spid="2">
                                            <p:txEl>
                                              <p:pRg st="20" end="20"/>
                                            </p:txEl>
                                          </p:spTgt>
                                        </p:tgtEl>
                                        <p:attrNameLst>
                                          <p:attrName>style.visibility</p:attrName>
                                        </p:attrNameLst>
                                      </p:cBhvr>
                                      <p:to>
                                        <p:strVal val="visible"/>
                                      </p:to>
                                    </p:set>
                                    <p:animEffect transition="in" filter="wheel(1)">
                                      <p:cBhvr>
                                        <p:cTn id="84" dur="2000"/>
                                        <p:tgtEl>
                                          <p:spTgt spid="2">
                                            <p:txEl>
                                              <p:pRg st="20" end="20"/>
                                            </p:txEl>
                                          </p:spTgt>
                                        </p:tgtEl>
                                      </p:cBhvr>
                                    </p:animEffect>
                                  </p:childTnLst>
                                </p:cTn>
                              </p:par>
                              <p:par>
                                <p:cTn id="85" presetID="21" presetClass="entr" presetSubtype="1" fill="hold" nodeType="withEffect">
                                  <p:stCondLst>
                                    <p:cond delay="0"/>
                                  </p:stCondLst>
                                  <p:childTnLst>
                                    <p:set>
                                      <p:cBhvr>
                                        <p:cTn id="86" dur="1" fill="hold">
                                          <p:stCondLst>
                                            <p:cond delay="0"/>
                                          </p:stCondLst>
                                        </p:cTn>
                                        <p:tgtEl>
                                          <p:spTgt spid="2">
                                            <p:txEl>
                                              <p:pRg st="21" end="21"/>
                                            </p:txEl>
                                          </p:spTgt>
                                        </p:tgtEl>
                                        <p:attrNameLst>
                                          <p:attrName>style.visibility</p:attrName>
                                        </p:attrNameLst>
                                      </p:cBhvr>
                                      <p:to>
                                        <p:strVal val="visible"/>
                                      </p:to>
                                    </p:set>
                                    <p:animEffect transition="in" filter="wheel(1)">
                                      <p:cBhvr>
                                        <p:cTn id="87" dur="20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6635" y="981212"/>
            <a:ext cx="3312125" cy="523220"/>
          </a:xfrm>
          <a:prstGeom prst="rect">
            <a:avLst/>
          </a:prstGeom>
        </p:spPr>
        <p:txBody>
          <a:bodyPr wrap="none">
            <a:spAutoFit/>
          </a:bodyPr>
          <a:lstStyle/>
          <a:p>
            <a:r>
              <a:rPr lang="ar-SA" sz="2800" dirty="0" err="1">
                <a:solidFill>
                  <a:srgbClr val="7030A0"/>
                </a:solidFill>
                <a:ea typeface="Times New Roman"/>
                <a:cs typeface="Arial"/>
              </a:rPr>
              <a:t>محكات</a:t>
            </a:r>
            <a:r>
              <a:rPr lang="ar-SA" sz="2800" dirty="0">
                <a:solidFill>
                  <a:srgbClr val="7030A0"/>
                </a:solidFill>
                <a:ea typeface="Times New Roman"/>
                <a:cs typeface="Arial"/>
              </a:rPr>
              <a:t> تنظيم البيئة التربوية</a:t>
            </a:r>
            <a:endParaRPr lang="ar-SA" sz="2800" dirty="0">
              <a:solidFill>
                <a:srgbClr val="7030A0"/>
              </a:solidFill>
            </a:endParaRPr>
          </a:p>
        </p:txBody>
      </p:sp>
      <p:sp>
        <p:nvSpPr>
          <p:cNvPr id="3" name="مستطيل 2"/>
          <p:cNvSpPr/>
          <p:nvPr/>
        </p:nvSpPr>
        <p:spPr>
          <a:xfrm>
            <a:off x="6300192" y="908720"/>
            <a:ext cx="2222082" cy="707886"/>
          </a:xfrm>
          <a:prstGeom prst="rect">
            <a:avLst/>
          </a:prstGeom>
        </p:spPr>
        <p:txBody>
          <a:bodyPr wrap="none">
            <a:spAutoFit/>
          </a:bodyPr>
          <a:lstStyle/>
          <a:p>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1/1</a:t>
            </a:r>
            <a:r>
              <a:rPr lang="ar-SA"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4 </a:t>
            </a:r>
            <a:r>
              <a:rPr lang="ar-SA" sz="4000" b="1" kern="0" dirty="0">
                <a:solidFill>
                  <a:srgbClr val="C00000"/>
                </a:solidFill>
                <a:latin typeface="Calibri"/>
                <a:cs typeface="Akhbar MT" pitchFamily="2" charset="-78"/>
              </a:rPr>
              <a:t>:</a:t>
            </a:r>
            <a:endParaRPr lang="ar-SA" dirty="0"/>
          </a:p>
        </p:txBody>
      </p:sp>
      <p:sp>
        <p:nvSpPr>
          <p:cNvPr id="4" name="مستطيل 3"/>
          <p:cNvSpPr/>
          <p:nvPr/>
        </p:nvSpPr>
        <p:spPr>
          <a:xfrm>
            <a:off x="4208914" y="1844824"/>
            <a:ext cx="4182555" cy="461665"/>
          </a:xfrm>
          <a:prstGeom prst="rect">
            <a:avLst/>
          </a:prstGeom>
        </p:spPr>
        <p:txBody>
          <a:bodyPr wrap="none">
            <a:spAutoFit/>
          </a:bodyPr>
          <a:lstStyle/>
          <a:p>
            <a:pPr lvl="0">
              <a:spcAft>
                <a:spcPts val="600"/>
              </a:spcAft>
              <a:buSzPct val="70000"/>
            </a:pPr>
            <a:r>
              <a:rPr lang="ar-SA" sz="2400" b="1" dirty="0">
                <a:solidFill>
                  <a:srgbClr val="1F497D">
                    <a:lumMod val="75000"/>
                  </a:srgbClr>
                </a:solidFill>
                <a:latin typeface="Calibri"/>
                <a:cs typeface="Arial"/>
              </a:rPr>
              <a:t>نوع النشاط</a:t>
            </a:r>
            <a:r>
              <a:rPr lang="x-none" sz="2400" b="1">
                <a:solidFill>
                  <a:srgbClr val="1F497D">
                    <a:lumMod val="75000"/>
                  </a:srgbClr>
                </a:solidFill>
                <a:latin typeface="Calibri"/>
              </a:rPr>
              <a:t>: </a:t>
            </a:r>
            <a:r>
              <a:rPr lang="x-none" sz="2400">
                <a:solidFill>
                  <a:prstClr val="black"/>
                </a:solidFill>
                <a:latin typeface="Calibri"/>
              </a:rPr>
              <a:t>عمل جماعي ـ نقاش جماعي </a:t>
            </a:r>
            <a:endParaRPr lang="ar-SA" sz="2400" dirty="0">
              <a:solidFill>
                <a:prstClr val="black"/>
              </a:solidFill>
              <a:latin typeface="Calibri"/>
              <a:cs typeface="Arial"/>
            </a:endParaRPr>
          </a:p>
        </p:txBody>
      </p:sp>
      <p:sp>
        <p:nvSpPr>
          <p:cNvPr id="5" name="AutoShape 1266"/>
          <p:cNvSpPr>
            <a:spLocks noChangeArrowheads="1"/>
          </p:cNvSpPr>
          <p:nvPr/>
        </p:nvSpPr>
        <p:spPr bwMode="auto">
          <a:xfrm>
            <a:off x="827584" y="3420931"/>
            <a:ext cx="7694690" cy="1376221"/>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1600" b="1" dirty="0" smtClean="0">
                <a:solidFill>
                  <a:srgbClr val="C00000"/>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2800" b="1" dirty="0">
                <a:solidFill>
                  <a:srgbClr val="002060"/>
                </a:solidFill>
                <a:effectLst/>
                <a:latin typeface="Cambria"/>
                <a:ea typeface="Times New Roman"/>
                <a:cs typeface="Traditional Arabic"/>
              </a:rPr>
              <a:t>بين يديك قائمة لمفاتيح </a:t>
            </a:r>
            <a:r>
              <a:rPr lang="ar-SA" sz="2800" b="1" dirty="0" err="1">
                <a:solidFill>
                  <a:srgbClr val="002060"/>
                </a:solidFill>
                <a:effectLst/>
                <a:latin typeface="Cambria"/>
                <a:ea typeface="Times New Roman"/>
                <a:cs typeface="Traditional Arabic"/>
              </a:rPr>
              <a:t>المحكات</a:t>
            </a:r>
            <a:r>
              <a:rPr lang="ar-SA" sz="2800" b="1" dirty="0">
                <a:solidFill>
                  <a:srgbClr val="002060"/>
                </a:solidFill>
                <a:effectLst/>
                <a:latin typeface="Cambria"/>
                <a:ea typeface="Times New Roman"/>
                <a:cs typeface="Traditional Arabic"/>
              </a:rPr>
              <a:t> الواجب توفرها عند تنظيم البيئة التربوية اقرئي القائمة ثم اشرحي المقصود منها والهدف منه .  </a:t>
            </a:r>
            <a:endParaRPr lang="en-US" sz="1200" dirty="0">
              <a:effectLst/>
              <a:latin typeface="Cambria"/>
              <a:ea typeface="Times New Roman"/>
              <a:cs typeface="Times New Roman"/>
            </a:endParaRPr>
          </a:p>
          <a:p>
            <a:pPr marL="47625" algn="r" rtl="1">
              <a:spcAft>
                <a:spcPts val="0"/>
              </a:spcAft>
            </a:pPr>
            <a:r>
              <a:rPr lang="ar-SA" sz="1600" b="1" dirty="0">
                <a:solidFill>
                  <a:srgbClr val="002060"/>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Tree>
    <p:extLst>
      <p:ext uri="{BB962C8B-B14F-4D97-AF65-F5344CB8AC3E}">
        <p14:creationId xmlns:p14="http://schemas.microsoft.com/office/powerpoint/2010/main" val="144256283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39772" y="260648"/>
            <a:ext cx="45720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ar-SA" sz="3200" b="1" dirty="0" smtClean="0">
                <a:solidFill>
                  <a:srgbClr val="C00000"/>
                </a:solidFill>
                <a:latin typeface="Cambria"/>
                <a:ea typeface="Times New Roman"/>
                <a:cs typeface="Arial"/>
              </a:rPr>
              <a:t>   </a:t>
            </a:r>
            <a:r>
              <a:rPr lang="ar-SA" sz="3200" b="1" dirty="0" err="1" smtClean="0">
                <a:solidFill>
                  <a:srgbClr val="C00000"/>
                </a:solidFill>
                <a:latin typeface="Cambria"/>
                <a:ea typeface="Times New Roman"/>
                <a:cs typeface="Arial"/>
              </a:rPr>
              <a:t>محكات</a:t>
            </a:r>
            <a:r>
              <a:rPr lang="ar-SA" sz="3200" b="1" dirty="0" smtClean="0">
                <a:solidFill>
                  <a:srgbClr val="C00000"/>
                </a:solidFill>
                <a:latin typeface="Cambria"/>
                <a:ea typeface="Times New Roman"/>
                <a:cs typeface="Arial"/>
              </a:rPr>
              <a:t> </a:t>
            </a:r>
            <a:r>
              <a:rPr lang="ar-SA" sz="3200" b="1" dirty="0">
                <a:solidFill>
                  <a:srgbClr val="C00000"/>
                </a:solidFill>
                <a:latin typeface="Cambria"/>
                <a:ea typeface="Times New Roman"/>
                <a:cs typeface="Arial"/>
              </a:rPr>
              <a:t>تنظيم</a:t>
            </a:r>
            <a:r>
              <a:rPr lang="ar-SA" sz="1400" dirty="0">
                <a:latin typeface="Cambria"/>
                <a:ea typeface="Times New Roman"/>
                <a:cs typeface="Times New Roman"/>
              </a:rPr>
              <a:t> </a:t>
            </a:r>
            <a:r>
              <a:rPr lang="ar-SA" sz="3200" b="1" dirty="0">
                <a:solidFill>
                  <a:srgbClr val="C00000"/>
                </a:solidFill>
                <a:latin typeface="Cambria"/>
                <a:ea typeface="Times New Roman"/>
                <a:cs typeface="Arial"/>
              </a:rPr>
              <a:t>البيئة التربوية </a:t>
            </a:r>
            <a:r>
              <a:rPr lang="ar-SA" b="1" dirty="0">
                <a:solidFill>
                  <a:srgbClr val="C00000"/>
                </a:solidFill>
                <a:latin typeface="Cambria"/>
                <a:ea typeface="Times New Roman"/>
                <a:cs typeface="Arial"/>
              </a:rPr>
              <a:t> </a:t>
            </a:r>
            <a:endParaRPr lang="en-US" sz="1000" dirty="0">
              <a:effectLst/>
              <a:latin typeface="Cambria"/>
              <a:ea typeface="Times New Roman"/>
              <a:cs typeface="Times New Roman"/>
            </a:endParaRPr>
          </a:p>
        </p:txBody>
      </p:sp>
      <p:sp>
        <p:nvSpPr>
          <p:cNvPr id="3" name="مستطيل 2"/>
          <p:cNvSpPr/>
          <p:nvPr/>
        </p:nvSpPr>
        <p:spPr>
          <a:xfrm>
            <a:off x="174171" y="969221"/>
            <a:ext cx="8964488" cy="5632311"/>
          </a:xfrm>
          <a:prstGeom prst="rect">
            <a:avLst/>
          </a:prstGeom>
        </p:spPr>
        <p:txBody>
          <a:bodyPr wrap="square">
            <a:spAutoFit/>
          </a:bodyPr>
          <a:lstStyle/>
          <a:p>
            <a:pPr marL="342900" lvl="0" indent="-342900">
              <a:buFont typeface="Wingdings"/>
              <a:buChar char=""/>
            </a:pPr>
            <a:r>
              <a:rPr lang="ar-SA" b="1" dirty="0" smtClean="0">
                <a:latin typeface="Cambria"/>
                <a:ea typeface="Times New Roman"/>
                <a:cs typeface="Arial"/>
              </a:rPr>
              <a:t>تسمح </a:t>
            </a:r>
            <a:r>
              <a:rPr lang="ar-SA" b="1" dirty="0">
                <a:latin typeface="Cambria"/>
                <a:ea typeface="Times New Roman"/>
                <a:cs typeface="Arial"/>
              </a:rPr>
              <a:t>بالتنوع في بيئة الطفل ، فاستخدام أسلوب واحد في تنظيم البيئة يصيب </a:t>
            </a:r>
            <a:r>
              <a:rPr lang="ar-SA" b="1" dirty="0" smtClean="0">
                <a:latin typeface="Cambria"/>
                <a:ea typeface="Times New Roman"/>
                <a:cs typeface="Arial"/>
              </a:rPr>
              <a:t>الأطفال </a:t>
            </a:r>
            <a:r>
              <a:rPr lang="ar-SA" b="1" dirty="0">
                <a:latin typeface="Cambria"/>
                <a:ea typeface="Times New Roman"/>
                <a:cs typeface="Arial"/>
              </a:rPr>
              <a:t>بالملل وعدم الاهتمام بما يقدم لهم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تحقق التكامل بين طرق وأساليب تنظيم بيئة التعلم والأهداف السلوكية لبرنامج طفل الروضة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زيادة دافعية الأطفال للتعلم والمشاركة بإيجابية في المواقف التعلمية بحيث يكون الطفل هو محور العملية التعلمية.</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توفير سبل النجاح المتدرج من خلال قيام الطفل بسلسلة من الأعمال القصيرة المتدرجة حتى يحقق النجاح ، كما يجب أن تكون مدة التعلم قصيرة لتتناسب مع قدرة الطفل على التركيز والانتباه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تهتم بتعجيل وتسريع العمليات العقلية لطفل الروضة وفقاً لقدراته واستعداداته مما يسهم في تفاعله مع البيئة والمجتمع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تراعي الفروق الفردية بين قدرات واستعدادات الأطفال بحيث توفر البيئة لكل طفل ما يتناسب وإمكاناته الشخصية .    </a:t>
            </a:r>
            <a:endParaRPr lang="en-US" sz="1000" b="1" dirty="0">
              <a:latin typeface="Cambria"/>
              <a:ea typeface="Times New Roman"/>
              <a:cs typeface="Times New Roman"/>
            </a:endParaRPr>
          </a:p>
          <a:p>
            <a:pPr marL="342900" lvl="0" indent="-342900">
              <a:buFont typeface="Wingdings"/>
              <a:buChar char=""/>
            </a:pPr>
            <a:r>
              <a:rPr lang="ar-SA" b="1" dirty="0" smtClean="0">
                <a:latin typeface="Cambria"/>
                <a:ea typeface="Times New Roman"/>
                <a:cs typeface="Arial"/>
              </a:rPr>
              <a:t>تهتم </a:t>
            </a:r>
            <a:r>
              <a:rPr lang="ar-SA" b="1" dirty="0">
                <a:latin typeface="Cambria"/>
                <a:ea typeface="Times New Roman"/>
                <a:cs typeface="Arial"/>
              </a:rPr>
              <a:t>بالخبرات الحسية المباشرة فالحواس هي المدخل الطبيعي لتعلم الأطفال والخبرات الحسية المباشرة تجعل التعلم أقوى وأبقى .   </a:t>
            </a:r>
            <a:endParaRPr lang="en-US" sz="1000" b="1" dirty="0">
              <a:latin typeface="Cambria"/>
              <a:ea typeface="Times New Roman"/>
              <a:cs typeface="Times New Roman"/>
            </a:endParaRPr>
          </a:p>
          <a:p>
            <a:pPr marL="342900" lvl="0" indent="-342900">
              <a:buFont typeface="Wingdings"/>
              <a:buChar char=""/>
            </a:pPr>
            <a:r>
              <a:rPr lang="ar-SA" b="1" dirty="0" smtClean="0">
                <a:latin typeface="Cambria"/>
                <a:ea typeface="Times New Roman"/>
                <a:cs typeface="Arial"/>
              </a:rPr>
              <a:t>تلبي حاجات الأطفال مما يجعل الأطفال يقبلون على الأنشطة بدافع قوي .</a:t>
            </a:r>
            <a:endParaRPr lang="en-US" sz="1000" b="1" dirty="0" smtClean="0">
              <a:latin typeface="Cambria"/>
              <a:ea typeface="Times New Roman"/>
              <a:cs typeface="Times New Roman"/>
            </a:endParaRPr>
          </a:p>
          <a:p>
            <a:pPr marL="342900" lvl="0" indent="-342900">
              <a:buFont typeface="Wingdings"/>
              <a:buChar char=""/>
            </a:pPr>
            <a:r>
              <a:rPr lang="ar-SA" b="1" dirty="0" smtClean="0">
                <a:latin typeface="Cambria"/>
                <a:ea typeface="Times New Roman"/>
                <a:cs typeface="Arial"/>
              </a:rPr>
              <a:t>تحقق </a:t>
            </a:r>
            <a:r>
              <a:rPr lang="ar-SA" b="1" dirty="0">
                <a:latin typeface="Cambria"/>
                <a:ea typeface="Times New Roman"/>
                <a:cs typeface="Arial"/>
              </a:rPr>
              <a:t>المتعة للطفل اثنا التعلم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توفر الأمن والسلامة النفسية والجسدية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تنمي المهارات اللغوية المستخدمة في التعبير عن احتياجاته ومن ثم  التفاعل مع المجتمع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 مساعدة الطفل على تنمية المهارات الحياتية والتي تساعد بدورها الطفل عل التوافق مع البيئة والمجتمع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تهتم بتنمية مهارات الاعتماد على النفس لدى الطفل مما يساعده على الاستقلال عند ممارسة متطلبات الحياة اليومية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تشجع على العمل الجماعي والتعاوني بين الأطفال .</a:t>
            </a:r>
            <a:endParaRPr lang="en-US" sz="1000" b="1" dirty="0">
              <a:latin typeface="Cambria"/>
              <a:ea typeface="Times New Roman"/>
              <a:cs typeface="Times New Roman"/>
            </a:endParaRPr>
          </a:p>
          <a:p>
            <a:pPr marL="342900" lvl="0" indent="-342900">
              <a:buFont typeface="Wingdings"/>
              <a:buChar char=""/>
            </a:pPr>
            <a:r>
              <a:rPr lang="ar-SA" b="1" dirty="0">
                <a:latin typeface="Cambria"/>
                <a:ea typeface="Times New Roman"/>
                <a:cs typeface="Arial"/>
              </a:rPr>
              <a:t>تؤكد على وحدة المعرفة وتكاملها في تقديم أنشطة البرنامج اليومي للطفل واتصالها ببيئته وحياته اليومية .</a:t>
            </a:r>
            <a:endParaRPr lang="en-US" sz="1000" b="1" dirty="0">
              <a:latin typeface="Cambria"/>
              <a:ea typeface="Times New Roman"/>
              <a:cs typeface="Times New Roman"/>
            </a:endParaRPr>
          </a:p>
          <a:p>
            <a:r>
              <a:rPr lang="ar-SA" b="1" dirty="0">
                <a:solidFill>
                  <a:srgbClr val="C00000"/>
                </a:solidFill>
                <a:latin typeface="Cambria"/>
                <a:ea typeface="Times New Roman"/>
                <a:cs typeface="Arial"/>
              </a:rPr>
              <a:t> </a:t>
            </a:r>
            <a:endParaRPr lang="en-US" sz="1000" b="1" dirty="0">
              <a:effectLst/>
              <a:latin typeface="Cambria"/>
              <a:ea typeface="Times New Roman"/>
              <a:cs typeface="Times New Roman"/>
            </a:endParaRPr>
          </a:p>
        </p:txBody>
      </p:sp>
    </p:spTree>
    <p:extLst>
      <p:ext uri="{BB962C8B-B14F-4D97-AF65-F5344CB8AC3E}">
        <p14:creationId xmlns:p14="http://schemas.microsoft.com/office/powerpoint/2010/main" val="12823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arn(inVertical)">
                                      <p:cBhvr>
                                        <p:cTn id="77" dur="500"/>
                                        <p:tgtEl>
                                          <p:spTgt spid="3">
                                            <p:txEl>
                                              <p:pRg st="14" end="14"/>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barn(inVertical)">
                                      <p:cBhvr>
                                        <p:cTn id="8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35052" y="1179971"/>
            <a:ext cx="3464410" cy="1015663"/>
          </a:xfrm>
          <a:prstGeom prst="rect">
            <a:avLst/>
          </a:prstGeom>
        </p:spPr>
        <p:txBody>
          <a:bodyPr wrap="none">
            <a:spAutoFit/>
          </a:bodyPr>
          <a:lstStyle/>
          <a:p>
            <a:r>
              <a:rPr lang="en-US" sz="6000" b="1" kern="0" cap="small" dirty="0" err="1" smtClean="0">
                <a:solidFill>
                  <a:srgbClr val="0070C0"/>
                </a:solidFill>
                <a:latin typeface="Calibri"/>
                <a:cs typeface="Arial" panose="020B0604020202020204" pitchFamily="34" charset="0"/>
              </a:rPr>
              <a:t>فترة</a:t>
            </a:r>
            <a:r>
              <a:rPr lang="en-US" sz="6000" b="1" kern="0" cap="small" dirty="0" smtClean="0">
                <a:solidFill>
                  <a:srgbClr val="0070C0"/>
                </a:solidFill>
                <a:latin typeface="Calibri"/>
                <a:cs typeface="Arial" panose="020B0604020202020204" pitchFamily="34" charset="0"/>
              </a:rPr>
              <a:t> </a:t>
            </a:r>
            <a:r>
              <a:rPr lang="en-US" sz="6000" b="1" kern="0" cap="small" dirty="0" err="1" smtClean="0">
                <a:solidFill>
                  <a:srgbClr val="0070C0"/>
                </a:solidFill>
                <a:latin typeface="Calibri"/>
                <a:cs typeface="Arial" panose="020B0604020202020204" pitchFamily="34" charset="0"/>
              </a:rPr>
              <a:t>إستراحة</a:t>
            </a:r>
            <a:endParaRPr lang="ar-SA" kern="0" dirty="0" smtClean="0">
              <a:solidFill>
                <a:sysClr val="windowText" lastClr="00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07659"/>
            <a:ext cx="4746104" cy="3150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458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55"/>
          <p:cNvSpPr>
            <a:spLocks noChangeArrowheads="1"/>
          </p:cNvSpPr>
          <p:nvPr/>
        </p:nvSpPr>
        <p:spPr bwMode="auto">
          <a:xfrm>
            <a:off x="2493961" y="764704"/>
            <a:ext cx="4156075" cy="255905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107763" dir="2700000" algn="ctr" rotWithShape="0">
              <a:srgbClr val="8064A2">
                <a:lumMod val="50000"/>
                <a:lumOff val="0"/>
                <a:alpha val="50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smtClean="0">
                <a:ln>
                  <a:noFill/>
                </a:ln>
                <a:solidFill>
                  <a:srgbClr val="632423"/>
                </a:solidFill>
                <a:effectLst/>
                <a:uLnTx/>
                <a:uFillTx/>
                <a:latin typeface="Cambria"/>
                <a:ea typeface="Times New Roman"/>
                <a:cs typeface="PT Bold Heading"/>
              </a:rPr>
              <a:t>اليوم الأول</a:t>
            </a: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smtClean="0">
                <a:ln>
                  <a:noFill/>
                </a:ln>
                <a:solidFill>
                  <a:srgbClr val="632423"/>
                </a:solidFill>
                <a:effectLst/>
                <a:uLnTx/>
                <a:uFillTx/>
                <a:latin typeface="Cambria"/>
                <a:ea typeface="Times New Roman"/>
                <a:cs typeface="PT Bold Heading"/>
              </a:rPr>
              <a:t> </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a:ln>
                  <a:noFill/>
                </a:ln>
                <a:solidFill>
                  <a:srgbClr val="365F91"/>
                </a:solidFill>
                <a:effectLst/>
                <a:uLnTx/>
                <a:uFillTx/>
                <a:latin typeface="Cambria"/>
                <a:ea typeface="Times New Roman"/>
                <a:cs typeface="PT Bold Heading"/>
              </a:rPr>
              <a:t>الجلسة الثانية</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632423"/>
                </a:solidFill>
                <a:effectLst/>
                <a:uLnTx/>
                <a:uFillTx/>
                <a:latin typeface="Cambria"/>
                <a:ea typeface="Times New Roman"/>
                <a:cs typeface="Times New Roman"/>
              </a:rPr>
              <a:t> </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p:txBody>
      </p:sp>
      <p:pic>
        <p:nvPicPr>
          <p:cNvPr id="3" name="صورة 2" descr="5909.jpg"/>
          <p:cNvPicPr/>
          <p:nvPr/>
        </p:nvPicPr>
        <p:blipFill>
          <a:blip r:embed="rId2"/>
          <a:stretch>
            <a:fillRect/>
          </a:stretch>
        </p:blipFill>
        <p:spPr>
          <a:xfrm>
            <a:off x="3152981" y="3645024"/>
            <a:ext cx="3168352" cy="2820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0508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02930" y="861973"/>
            <a:ext cx="2937022" cy="523220"/>
          </a:xfrm>
          <a:prstGeom prst="rect">
            <a:avLst/>
          </a:prstGeom>
        </p:spPr>
        <p:txBody>
          <a:bodyPr wrap="none">
            <a:spAutoFit/>
          </a:bodyPr>
          <a:lstStyle/>
          <a:p>
            <a:r>
              <a:rPr lang="ar-SA" sz="2800" b="1" dirty="0">
                <a:solidFill>
                  <a:srgbClr val="7030A0"/>
                </a:solidFill>
                <a:ea typeface="Times New Roman"/>
                <a:cs typeface="Arial"/>
              </a:rPr>
              <a:t>مواصفات مبنى الروضة</a:t>
            </a:r>
            <a:endParaRPr lang="ar-SA" sz="2800" b="1" dirty="0">
              <a:solidFill>
                <a:srgbClr val="7030A0"/>
              </a:solidFill>
            </a:endParaRPr>
          </a:p>
        </p:txBody>
      </p:sp>
      <p:sp>
        <p:nvSpPr>
          <p:cNvPr id="3" name="مستطيل 2"/>
          <p:cNvSpPr/>
          <p:nvPr/>
        </p:nvSpPr>
        <p:spPr>
          <a:xfrm>
            <a:off x="6444208" y="692696"/>
            <a:ext cx="2222082"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a:solidFill>
                  <a:srgbClr val="C00000"/>
                </a:solidFill>
                <a:latin typeface="Calibri"/>
                <a:cs typeface="Akhbar MT" pitchFamily="2" charset="-78"/>
              </a:rPr>
              <a:t>2/1/ </a:t>
            </a:r>
            <a:r>
              <a:rPr lang="ar-SA" sz="4000" b="1" kern="0" dirty="0" smtClean="0">
                <a:solidFill>
                  <a:srgbClr val="C00000"/>
                </a:solidFill>
                <a:latin typeface="Calibri"/>
                <a:cs typeface="Akhbar MT" pitchFamily="2" charset="-78"/>
              </a:rPr>
              <a:t>1 </a:t>
            </a:r>
            <a:r>
              <a:rPr lang="ar-SA" sz="4000" b="1" kern="0" dirty="0">
                <a:solidFill>
                  <a:srgbClr val="C00000"/>
                </a:solidFill>
                <a:latin typeface="Calibri"/>
                <a:cs typeface="Akhbar MT" pitchFamily="2" charset="-78"/>
              </a:rPr>
              <a:t>:</a:t>
            </a:r>
            <a:endParaRPr lang="ar-SA" dirty="0">
              <a:solidFill>
                <a:prstClr val="black"/>
              </a:solidFill>
            </a:endParaRPr>
          </a:p>
        </p:txBody>
      </p:sp>
      <p:sp>
        <p:nvSpPr>
          <p:cNvPr id="4" name="AutoShape 1297"/>
          <p:cNvSpPr>
            <a:spLocks noChangeArrowheads="1"/>
          </p:cNvSpPr>
          <p:nvPr/>
        </p:nvSpPr>
        <p:spPr bwMode="auto">
          <a:xfrm>
            <a:off x="211132" y="3012805"/>
            <a:ext cx="8560679" cy="132397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2400" b="1" dirty="0" smtClean="0">
                <a:solidFill>
                  <a:srgbClr val="002060"/>
                </a:solidFill>
                <a:effectLst/>
                <a:latin typeface="Cambria"/>
                <a:ea typeface="Times New Roman"/>
                <a:cs typeface="Arial"/>
              </a:rPr>
              <a:t>بالتعاون </a:t>
            </a:r>
            <a:r>
              <a:rPr lang="ar-SA" sz="2400" b="1" dirty="0">
                <a:solidFill>
                  <a:srgbClr val="002060"/>
                </a:solidFill>
                <a:effectLst/>
                <a:latin typeface="Cambria"/>
                <a:ea typeface="Times New Roman"/>
                <a:cs typeface="Arial"/>
              </a:rPr>
              <a:t>مع أفراد مجموعتك عددي المواصفات اللازم توفرها في ( موقع  ، مبنى )  الروضة  </a:t>
            </a:r>
            <a:r>
              <a:rPr lang="ar-SA" sz="2400" b="1" dirty="0" smtClean="0">
                <a:solidFill>
                  <a:srgbClr val="002060"/>
                </a:solidFill>
                <a:effectLst/>
                <a:latin typeface="Cambria"/>
                <a:ea typeface="Times New Roman"/>
                <a:cs typeface="Arial"/>
              </a:rPr>
              <a:t>( رسم كروكي )</a:t>
            </a:r>
            <a:endParaRPr lang="en-US" sz="1100" b="1"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2374824" y="1772816"/>
            <a:ext cx="6160661" cy="523220"/>
          </a:xfrm>
          <a:prstGeom prst="rect">
            <a:avLst/>
          </a:prstGeom>
        </p:spPr>
        <p:txBody>
          <a:bodyPr wrap="non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smtClean="0">
                <a:solidFill>
                  <a:prstClr val="black"/>
                </a:solidFill>
                <a:latin typeface="Calibri"/>
              </a:rPr>
              <a:t> رسم -  </a:t>
            </a:r>
            <a:r>
              <a:rPr lang="x-none" sz="2800" smtClean="0">
                <a:solidFill>
                  <a:prstClr val="black"/>
                </a:solidFill>
                <a:latin typeface="Calibri"/>
              </a:rPr>
              <a:t>نقاش </a:t>
            </a:r>
            <a:r>
              <a:rPr lang="x-none" sz="2800">
                <a:solidFill>
                  <a:prstClr val="black"/>
                </a:solidFill>
                <a:latin typeface="Calibri"/>
              </a:rPr>
              <a:t>جماعي </a:t>
            </a:r>
            <a:endParaRPr lang="ar-SA" sz="2800" dirty="0">
              <a:solidFill>
                <a:prstClr val="black"/>
              </a:solidFill>
              <a:latin typeface="Calibri"/>
              <a:cs typeface="Arial"/>
            </a:endParaRPr>
          </a:p>
        </p:txBody>
      </p:sp>
    </p:spTree>
    <p:extLst>
      <p:ext uri="{BB962C8B-B14F-4D97-AF65-F5344CB8AC3E}">
        <p14:creationId xmlns:p14="http://schemas.microsoft.com/office/powerpoint/2010/main" val="5654083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55976" y="449426"/>
            <a:ext cx="428791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tabLst>
                <a:tab pos="202565" algn="r"/>
              </a:tabLst>
            </a:pPr>
            <a:r>
              <a:rPr lang="ar-SA" sz="3600" b="1" dirty="0">
                <a:solidFill>
                  <a:srgbClr val="C00000"/>
                </a:solidFill>
                <a:latin typeface="Cambria"/>
                <a:ea typeface="Times New Roman"/>
                <a:cs typeface="Arial"/>
              </a:rPr>
              <a:t>مواصفات البيئة </a:t>
            </a:r>
            <a:r>
              <a:rPr lang="ar-SA" sz="3600" b="1" dirty="0" smtClean="0">
                <a:solidFill>
                  <a:srgbClr val="C00000"/>
                </a:solidFill>
                <a:latin typeface="Cambria"/>
                <a:ea typeface="Times New Roman"/>
                <a:cs typeface="Arial"/>
              </a:rPr>
              <a:t>التربوية</a:t>
            </a:r>
            <a:endParaRPr lang="en-US" sz="1600" dirty="0">
              <a:latin typeface="Cambria"/>
              <a:ea typeface="Times New Roman"/>
              <a:cs typeface="Times New Roman"/>
            </a:endParaRPr>
          </a:p>
        </p:txBody>
      </p:sp>
      <p:sp>
        <p:nvSpPr>
          <p:cNvPr id="6" name="مستطيل مستدير الزوايا 5"/>
          <p:cNvSpPr/>
          <p:nvPr/>
        </p:nvSpPr>
        <p:spPr>
          <a:xfrm>
            <a:off x="6031261" y="1453766"/>
            <a:ext cx="1656184" cy="940217"/>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spcBef>
                <a:spcPts val="1000"/>
              </a:spcBef>
            </a:pPr>
            <a:r>
              <a:rPr lang="ar-SA" sz="2400" b="1" dirty="0" smtClean="0">
                <a:solidFill>
                  <a:srgbClr val="00B050"/>
                </a:solidFill>
                <a:latin typeface="Cambria"/>
                <a:ea typeface="Times New Roman"/>
                <a:cs typeface="Arial"/>
              </a:rPr>
              <a:t>   </a:t>
            </a:r>
            <a:r>
              <a:rPr lang="ar-SA" sz="3200" b="1" dirty="0" smtClean="0">
                <a:solidFill>
                  <a:srgbClr val="FFFF00"/>
                </a:solidFill>
                <a:latin typeface="Cambria"/>
                <a:ea typeface="Times New Roman"/>
                <a:cs typeface="Arial"/>
              </a:rPr>
              <a:t>الموقع</a:t>
            </a:r>
            <a:endParaRPr lang="en-US" sz="2800" b="1" dirty="0">
              <a:solidFill>
                <a:srgbClr val="FFFF00"/>
              </a:solidFill>
              <a:latin typeface="Cambria"/>
              <a:ea typeface="Times New Roman"/>
              <a:cs typeface="Times New Roman"/>
            </a:endParaRPr>
          </a:p>
        </p:txBody>
      </p:sp>
      <p:sp>
        <p:nvSpPr>
          <p:cNvPr id="7" name="مستطيل مستدير الزوايا 6"/>
          <p:cNvSpPr/>
          <p:nvPr/>
        </p:nvSpPr>
        <p:spPr>
          <a:xfrm>
            <a:off x="1187624" y="1418211"/>
            <a:ext cx="1656184" cy="940217"/>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spcBef>
                <a:spcPts val="1000"/>
              </a:spcBef>
            </a:pPr>
            <a:r>
              <a:rPr lang="ar-SA" sz="2400" b="1" dirty="0" smtClean="0">
                <a:solidFill>
                  <a:srgbClr val="00B050"/>
                </a:solidFill>
                <a:latin typeface="Cambria"/>
                <a:ea typeface="Times New Roman"/>
                <a:cs typeface="Arial"/>
              </a:rPr>
              <a:t>   </a:t>
            </a:r>
            <a:r>
              <a:rPr lang="ar-SA" sz="3600" b="1" dirty="0" smtClean="0">
                <a:solidFill>
                  <a:srgbClr val="FFFF00"/>
                </a:solidFill>
                <a:latin typeface="Cambria"/>
                <a:ea typeface="Times New Roman"/>
                <a:cs typeface="Arial"/>
              </a:rPr>
              <a:t>المبنى </a:t>
            </a:r>
            <a:endParaRPr lang="en-US" sz="3200" b="1" dirty="0">
              <a:solidFill>
                <a:srgbClr val="FFFF00"/>
              </a:solidFill>
              <a:latin typeface="Cambria"/>
              <a:ea typeface="Times New Roman"/>
              <a:cs typeface="Times New Roman"/>
            </a:endParaRPr>
          </a:p>
        </p:txBody>
      </p:sp>
      <p:sp>
        <p:nvSpPr>
          <p:cNvPr id="3" name="مربع نص 2"/>
          <p:cNvSpPr txBox="1"/>
          <p:nvPr/>
        </p:nvSpPr>
        <p:spPr>
          <a:xfrm>
            <a:off x="5004048" y="2631097"/>
            <a:ext cx="3528392" cy="3539430"/>
          </a:xfrm>
          <a:prstGeom prst="rect">
            <a:avLst/>
          </a:prstGeom>
        </p:spPr>
        <p:style>
          <a:lnRef idx="2">
            <a:schemeClr val="accent2"/>
          </a:lnRef>
          <a:fillRef idx="1002">
            <a:schemeClr val="lt2"/>
          </a:fillRef>
          <a:effectRef idx="0">
            <a:schemeClr val="accent2"/>
          </a:effectRef>
          <a:fontRef idx="minor">
            <a:schemeClr val="dk1"/>
          </a:fontRef>
        </p:style>
        <p:txBody>
          <a:bodyPr wrap="square" rtlCol="1">
            <a:spAutoFit/>
          </a:bodyPr>
          <a:lstStyle/>
          <a:p>
            <a:pPr marL="457200" indent="-457200">
              <a:buFont typeface="Wingdings" pitchFamily="2" charset="2"/>
              <a:buChar char="§"/>
            </a:pPr>
            <a:r>
              <a:rPr lang="ar-SA" sz="2800" dirty="0" smtClean="0"/>
              <a:t>بعيدا عن الضوضاء</a:t>
            </a:r>
          </a:p>
          <a:p>
            <a:pPr marL="457200" indent="-457200">
              <a:buFont typeface="Wingdings" pitchFamily="2" charset="2"/>
              <a:buChar char="§"/>
            </a:pPr>
            <a:r>
              <a:rPr lang="ar-SA" sz="2800" dirty="0" smtClean="0"/>
              <a:t>تصله سيارات الاطفاء والاسعاف</a:t>
            </a:r>
          </a:p>
          <a:p>
            <a:pPr marL="457200" indent="-457200">
              <a:buFont typeface="Wingdings" pitchFamily="2" charset="2"/>
              <a:buChar char="§"/>
            </a:pPr>
            <a:r>
              <a:rPr lang="ar-SA" sz="2800" dirty="0" smtClean="0"/>
              <a:t>بعيد عن مصادر التلوث</a:t>
            </a:r>
          </a:p>
          <a:p>
            <a:pPr marL="457200" indent="-457200">
              <a:buFont typeface="Wingdings" pitchFamily="2" charset="2"/>
              <a:buChar char="§"/>
            </a:pPr>
            <a:r>
              <a:rPr lang="ar-SA" sz="2800" dirty="0" smtClean="0"/>
              <a:t>قريب من المجمعات السكنية</a:t>
            </a:r>
          </a:p>
          <a:p>
            <a:pPr marL="457200" indent="-457200">
              <a:buFont typeface="Wingdings" pitchFamily="2" charset="2"/>
              <a:buChar char="§"/>
            </a:pPr>
            <a:endParaRPr lang="ar-SA" sz="2800" dirty="0"/>
          </a:p>
        </p:txBody>
      </p:sp>
      <p:sp>
        <p:nvSpPr>
          <p:cNvPr id="11" name="مربع نص 10"/>
          <p:cNvSpPr txBox="1"/>
          <p:nvPr/>
        </p:nvSpPr>
        <p:spPr>
          <a:xfrm>
            <a:off x="395536" y="2631096"/>
            <a:ext cx="3960440" cy="3539430"/>
          </a:xfrm>
          <a:prstGeom prst="rect">
            <a:avLst/>
          </a:prstGeom>
        </p:spPr>
        <p:style>
          <a:lnRef idx="2">
            <a:schemeClr val="accent2"/>
          </a:lnRef>
          <a:fillRef idx="1002">
            <a:schemeClr val="lt2"/>
          </a:fillRef>
          <a:effectRef idx="0">
            <a:schemeClr val="accent2"/>
          </a:effectRef>
          <a:fontRef idx="minor">
            <a:schemeClr val="dk1"/>
          </a:fontRef>
        </p:style>
        <p:txBody>
          <a:bodyPr wrap="square" rtlCol="1">
            <a:spAutoFit/>
          </a:bodyPr>
          <a:lstStyle/>
          <a:p>
            <a:pPr marL="457200" indent="-457200">
              <a:buFont typeface="Wingdings" pitchFamily="2" charset="2"/>
              <a:buChar char="§"/>
            </a:pPr>
            <a:r>
              <a:rPr lang="ar-SA" sz="2800" dirty="0" smtClean="0"/>
              <a:t>أن يكون طابقا ارضيا </a:t>
            </a:r>
          </a:p>
          <a:p>
            <a:pPr marL="457200" indent="-457200">
              <a:buFont typeface="Wingdings" pitchFamily="2" charset="2"/>
              <a:buChar char="§"/>
            </a:pPr>
            <a:r>
              <a:rPr lang="ar-SA" sz="2800" dirty="0" smtClean="0"/>
              <a:t>يتوفر الضوء والدفء والتبريد</a:t>
            </a:r>
          </a:p>
          <a:p>
            <a:pPr marL="457200" indent="-457200">
              <a:buFont typeface="Wingdings" pitchFamily="2" charset="2"/>
              <a:buChar char="§"/>
            </a:pPr>
            <a:r>
              <a:rPr lang="ar-SA" sz="2800" dirty="0" smtClean="0"/>
              <a:t>مدخل ومخرج منفصل</a:t>
            </a:r>
          </a:p>
          <a:p>
            <a:pPr marL="457200" indent="-457200">
              <a:buFont typeface="Wingdings" pitchFamily="2" charset="2"/>
              <a:buChar char="§"/>
            </a:pPr>
            <a:r>
              <a:rPr lang="ar-SA" sz="2800" dirty="0" smtClean="0"/>
              <a:t>الارضية مغطاة </a:t>
            </a:r>
            <a:r>
              <a:rPr lang="ar-SA" sz="2800" dirty="0" err="1" smtClean="0"/>
              <a:t>بالفينيل</a:t>
            </a:r>
            <a:r>
              <a:rPr lang="ar-SA" sz="2800" dirty="0" smtClean="0"/>
              <a:t> او السيراميك خشن وسهل لتنظيف</a:t>
            </a:r>
          </a:p>
          <a:p>
            <a:pPr marL="457200" indent="-457200">
              <a:buFont typeface="Wingdings" pitchFamily="2" charset="2"/>
              <a:buChar char="§"/>
            </a:pPr>
            <a:endParaRPr lang="ar-SA" sz="2800" dirty="0"/>
          </a:p>
        </p:txBody>
      </p:sp>
    </p:spTree>
    <p:extLst>
      <p:ext uri="{BB962C8B-B14F-4D97-AF65-F5344CB8AC3E}">
        <p14:creationId xmlns:p14="http://schemas.microsoft.com/office/powerpoint/2010/main" val="34888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additive="base">
                                        <p:cTn id="4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additive="base">
                                        <p:cTn id="5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 calcmode="lin" valueType="num">
                                      <p:cBhvr additive="base">
                                        <p:cTn id="6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53"/>
          <p:cNvSpPr>
            <a:spLocks noChangeArrowheads="1"/>
          </p:cNvSpPr>
          <p:nvPr/>
        </p:nvSpPr>
        <p:spPr bwMode="auto">
          <a:xfrm>
            <a:off x="2493961" y="591820"/>
            <a:ext cx="4156075" cy="211710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107763" dir="2700000" algn="ctr" rotWithShape="0">
              <a:srgbClr val="8064A2">
                <a:lumMod val="50000"/>
                <a:lumOff val="0"/>
                <a:alpha val="50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smtClean="0">
                <a:ln>
                  <a:noFill/>
                </a:ln>
                <a:solidFill>
                  <a:srgbClr val="632423"/>
                </a:solidFill>
                <a:effectLst/>
                <a:uLnTx/>
                <a:uFillTx/>
                <a:latin typeface="Cambria"/>
                <a:ea typeface="Times New Roman"/>
                <a:cs typeface="PT Bold Heading"/>
              </a:rPr>
              <a:t>اليوم الأول</a:t>
            </a:r>
          </a:p>
          <a:p>
            <a:pPr marL="0" marR="0" lvl="0" indent="0" algn="ctr" defTabSz="914400" rtl="1" eaLnBrk="1" fontAlgn="auto" latinLnBrk="0" hangingPunct="1">
              <a:lnSpc>
                <a:spcPct val="115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a:ln>
                  <a:noFill/>
                </a:ln>
                <a:solidFill>
                  <a:srgbClr val="365F91"/>
                </a:solidFill>
                <a:effectLst/>
                <a:uLnTx/>
                <a:uFillTx/>
                <a:latin typeface="Cambria"/>
                <a:ea typeface="Times New Roman"/>
                <a:cs typeface="PT Bold Heading"/>
              </a:rPr>
              <a:t>الجلسة الأولى</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p:txBody>
      </p:sp>
      <p:pic>
        <p:nvPicPr>
          <p:cNvPr id="6" name="صورة 5" descr="untitledس.png"/>
          <p:cNvPicPr/>
          <p:nvPr/>
        </p:nvPicPr>
        <p:blipFill>
          <a:blip r:embed="rId2"/>
          <a:stretch>
            <a:fillRect/>
          </a:stretch>
        </p:blipFill>
        <p:spPr>
          <a:xfrm>
            <a:off x="2987822" y="3284984"/>
            <a:ext cx="3168352" cy="2996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862022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heel(1)">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76056" y="836712"/>
            <a:ext cx="3354847"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600" b="1" dirty="0">
                <a:solidFill>
                  <a:srgbClr val="C00000"/>
                </a:solidFill>
                <a:ea typeface="Times New Roman"/>
                <a:cs typeface="Arial"/>
              </a:rPr>
              <a:t>محتويات </a:t>
            </a:r>
            <a:r>
              <a:rPr lang="ar-SA" sz="3600" b="1" dirty="0" smtClean="0">
                <a:solidFill>
                  <a:srgbClr val="C00000"/>
                </a:solidFill>
                <a:ea typeface="Times New Roman"/>
                <a:cs typeface="Arial"/>
              </a:rPr>
              <a:t>المبني</a:t>
            </a:r>
            <a:endParaRPr lang="ar-SA" sz="3600" dirty="0">
              <a:solidFill>
                <a:prstClr val="black"/>
              </a:solidFill>
            </a:endParaRPr>
          </a:p>
        </p:txBody>
      </p:sp>
      <p:sp>
        <p:nvSpPr>
          <p:cNvPr id="8" name="شكل بيضاوي 7"/>
          <p:cNvSpPr/>
          <p:nvPr/>
        </p:nvSpPr>
        <p:spPr>
          <a:xfrm>
            <a:off x="6345298" y="1988840"/>
            <a:ext cx="2069131" cy="2016224"/>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a:solidFill>
                  <a:prstClr val="black"/>
                </a:solidFill>
              </a:rPr>
              <a:t>بيئة تربوية داخلية (الفصول</a:t>
            </a:r>
            <a:r>
              <a:rPr lang="ar-SA" sz="2400" dirty="0" smtClean="0">
                <a:solidFill>
                  <a:prstClr val="black"/>
                </a:solidFill>
              </a:rPr>
              <a:t>)</a:t>
            </a:r>
            <a:endParaRPr lang="ar-SA" sz="2400" dirty="0">
              <a:solidFill>
                <a:prstClr val="black"/>
              </a:solidFill>
            </a:endParaRPr>
          </a:p>
        </p:txBody>
      </p:sp>
      <p:sp>
        <p:nvSpPr>
          <p:cNvPr id="9" name="شكل بيضاوي 8"/>
          <p:cNvSpPr/>
          <p:nvPr/>
        </p:nvSpPr>
        <p:spPr>
          <a:xfrm>
            <a:off x="3563888" y="2996952"/>
            <a:ext cx="2069131" cy="201622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solidFill>
                  <a:prstClr val="black"/>
                </a:solidFill>
              </a:rPr>
              <a:t>بيئة تربوية خارجية (الملاعب</a:t>
            </a:r>
            <a:r>
              <a:rPr lang="ar-SA" sz="2400" dirty="0" smtClean="0">
                <a:solidFill>
                  <a:prstClr val="black"/>
                </a:solidFill>
              </a:rPr>
              <a:t>)</a:t>
            </a:r>
            <a:endParaRPr lang="ar-SA" sz="2400" dirty="0">
              <a:solidFill>
                <a:prstClr val="black"/>
              </a:solidFill>
            </a:endParaRPr>
          </a:p>
        </p:txBody>
      </p:sp>
      <p:sp>
        <p:nvSpPr>
          <p:cNvPr id="10" name="شكل بيضاوي 9"/>
          <p:cNvSpPr/>
          <p:nvPr/>
        </p:nvSpPr>
        <p:spPr>
          <a:xfrm>
            <a:off x="755576" y="4197281"/>
            <a:ext cx="2069131" cy="2016224"/>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dirty="0">
                <a:solidFill>
                  <a:prstClr val="black"/>
                </a:solidFill>
              </a:rPr>
              <a:t>المرافق </a:t>
            </a:r>
            <a:r>
              <a:rPr lang="ar-SA" sz="2800" dirty="0" smtClean="0">
                <a:solidFill>
                  <a:prstClr val="black"/>
                </a:solidFill>
              </a:rPr>
              <a:t>الأخرى</a:t>
            </a:r>
            <a:endParaRPr lang="ar-SA" sz="2800" dirty="0">
              <a:solidFill>
                <a:prstClr val="black"/>
              </a:solidFill>
            </a:endParaRPr>
          </a:p>
        </p:txBody>
      </p:sp>
    </p:spTree>
    <p:extLst>
      <p:ext uri="{BB962C8B-B14F-4D97-AF65-F5344CB8AC3E}">
        <p14:creationId xmlns:p14="http://schemas.microsoft.com/office/powerpoint/2010/main" val="35234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56742" y="933981"/>
            <a:ext cx="3387466" cy="523220"/>
          </a:xfrm>
          <a:prstGeom prst="rect">
            <a:avLst/>
          </a:prstGeom>
        </p:spPr>
        <p:txBody>
          <a:bodyPr wrap="none">
            <a:spAutoFit/>
          </a:bodyPr>
          <a:lstStyle/>
          <a:p>
            <a:r>
              <a:rPr lang="ar-SA" sz="2800" b="1" dirty="0">
                <a:solidFill>
                  <a:srgbClr val="7030A0"/>
                </a:solidFill>
                <a:ea typeface="Times New Roman"/>
                <a:cs typeface="Arial"/>
              </a:rPr>
              <a:t>البيئة الخارجية ( الملاعب )</a:t>
            </a:r>
            <a:endParaRPr lang="ar-SA" sz="2800" b="1" dirty="0">
              <a:solidFill>
                <a:srgbClr val="7030A0"/>
              </a:solidFill>
            </a:endParaRPr>
          </a:p>
        </p:txBody>
      </p:sp>
      <p:sp>
        <p:nvSpPr>
          <p:cNvPr id="3" name="مستطيل 2"/>
          <p:cNvSpPr/>
          <p:nvPr/>
        </p:nvSpPr>
        <p:spPr>
          <a:xfrm>
            <a:off x="6444208" y="764704"/>
            <a:ext cx="2222082"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a:solidFill>
                  <a:srgbClr val="C00000"/>
                </a:solidFill>
                <a:latin typeface="Calibri"/>
                <a:cs typeface="Akhbar MT" pitchFamily="2" charset="-78"/>
              </a:rPr>
              <a:t>2/1/ </a:t>
            </a:r>
            <a:r>
              <a:rPr lang="ar-SA" sz="4000" b="1" kern="0" dirty="0" smtClean="0">
                <a:solidFill>
                  <a:srgbClr val="C00000"/>
                </a:solidFill>
                <a:latin typeface="Calibri"/>
                <a:cs typeface="Akhbar MT" pitchFamily="2" charset="-78"/>
              </a:rPr>
              <a:t>2 </a:t>
            </a:r>
            <a:r>
              <a:rPr lang="ar-SA" sz="4000" b="1" kern="0" dirty="0">
                <a:solidFill>
                  <a:srgbClr val="C00000"/>
                </a:solidFill>
                <a:latin typeface="Calibri"/>
                <a:cs typeface="Akhbar MT" pitchFamily="2" charset="-78"/>
              </a:rPr>
              <a:t>:</a:t>
            </a:r>
            <a:endParaRPr lang="ar-SA" dirty="0">
              <a:solidFill>
                <a:prstClr val="black"/>
              </a:solidFill>
            </a:endParaRPr>
          </a:p>
        </p:txBody>
      </p:sp>
      <p:sp>
        <p:nvSpPr>
          <p:cNvPr id="4" name="AutoShape 1297"/>
          <p:cNvSpPr>
            <a:spLocks noChangeArrowheads="1"/>
          </p:cNvSpPr>
          <p:nvPr/>
        </p:nvSpPr>
        <p:spPr bwMode="auto">
          <a:xfrm>
            <a:off x="611560" y="3140968"/>
            <a:ext cx="7741096" cy="1728192"/>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2800" dirty="0" smtClean="0">
                <a:solidFill>
                  <a:srgbClr val="002060"/>
                </a:solidFill>
                <a:effectLst/>
                <a:latin typeface="Cambria"/>
                <a:ea typeface="Times New Roman"/>
                <a:cs typeface="Arial"/>
              </a:rPr>
              <a:t>بالتعاون </a:t>
            </a:r>
            <a:r>
              <a:rPr lang="ar-SA" sz="2800" dirty="0">
                <a:solidFill>
                  <a:srgbClr val="002060"/>
                </a:solidFill>
                <a:effectLst/>
                <a:latin typeface="Cambria"/>
                <a:ea typeface="Times New Roman"/>
                <a:cs typeface="Arial"/>
              </a:rPr>
              <a:t>مع أفراد مجموعتك ارسمي كروكي للملاعب الداخلية والخارجية مراعية المواصفات الواجب توفرها في المساحة والالعاب</a:t>
            </a:r>
            <a:endParaRPr lang="en-US" sz="12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1403648" y="1700808"/>
            <a:ext cx="7110536" cy="523220"/>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رسم -  </a:t>
            </a:r>
            <a:r>
              <a:rPr lang="x-none" sz="2800">
                <a:solidFill>
                  <a:prstClr val="black"/>
                </a:solidFill>
                <a:latin typeface="Calibri"/>
              </a:rPr>
              <a:t>نقاش جماعي </a:t>
            </a:r>
            <a:endParaRPr lang="ar-SA" sz="2800" dirty="0">
              <a:solidFill>
                <a:prstClr val="black"/>
              </a:solidFill>
              <a:latin typeface="Calibri"/>
              <a:cs typeface="Arial"/>
            </a:endParaRPr>
          </a:p>
        </p:txBody>
      </p:sp>
    </p:spTree>
    <p:extLst>
      <p:ext uri="{BB962C8B-B14F-4D97-AF65-F5344CB8AC3E}">
        <p14:creationId xmlns:p14="http://schemas.microsoft.com/office/powerpoint/2010/main" val="255650446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59643" y="378348"/>
            <a:ext cx="6089488"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marL="180340"/>
            <a:r>
              <a:rPr lang="ar-SA" sz="3200" b="1" dirty="0">
                <a:solidFill>
                  <a:srgbClr val="C00000"/>
                </a:solidFill>
                <a:latin typeface="Cambria"/>
                <a:ea typeface="Times New Roman"/>
                <a:cs typeface="Arial"/>
              </a:rPr>
              <a:t>ثانياً : البيئة التربوية الخارجية ( الملاعب )</a:t>
            </a:r>
            <a:endParaRPr lang="en-US" sz="1400" dirty="0">
              <a:solidFill>
                <a:srgbClr val="C00000"/>
              </a:solidFill>
              <a:effectLst/>
              <a:latin typeface="Cambria"/>
              <a:ea typeface="Times New Roman"/>
              <a:cs typeface="Times New Roman"/>
            </a:endParaRPr>
          </a:p>
        </p:txBody>
      </p:sp>
      <p:sp>
        <p:nvSpPr>
          <p:cNvPr id="3" name="مستطيل 2"/>
          <p:cNvSpPr/>
          <p:nvPr/>
        </p:nvSpPr>
        <p:spPr>
          <a:xfrm>
            <a:off x="539552" y="1259175"/>
            <a:ext cx="8028384" cy="2215991"/>
          </a:xfrm>
          <a:prstGeom prst="rect">
            <a:avLst/>
          </a:prstGeom>
        </p:spPr>
        <p:txBody>
          <a:bodyPr wrap="square">
            <a:spAutoFit/>
          </a:bodyPr>
          <a:lstStyle/>
          <a:p>
            <a:pPr algn="justLow"/>
            <a:r>
              <a:rPr lang="ar-SA" sz="2400" dirty="0">
                <a:latin typeface="Cambria"/>
                <a:ea typeface="Times New Roman"/>
                <a:cs typeface="Arial"/>
              </a:rPr>
              <a:t>يعتبر اللعب في الخارج مهم جداً، و إننا حين نزود الروضات بمساحات خارجية و أجهزة نكون </a:t>
            </a:r>
            <a:r>
              <a:rPr lang="ar-SA" sz="2400" dirty="0" smtClean="0">
                <a:latin typeface="Cambria"/>
                <a:ea typeface="Times New Roman"/>
                <a:cs typeface="Arial"/>
              </a:rPr>
              <a:t>قد </a:t>
            </a:r>
            <a:r>
              <a:rPr lang="ar-SA" sz="2400" dirty="0">
                <a:latin typeface="Cambria"/>
                <a:ea typeface="Times New Roman"/>
                <a:cs typeface="Arial"/>
              </a:rPr>
              <a:t>قدمنا للأطفال تجارب للتعلم و للعيش مهمة جداً، خاصة و أن مساحات اللعب المتوفرة في </a:t>
            </a:r>
            <a:r>
              <a:rPr lang="ar-SA" sz="2400" dirty="0" smtClean="0">
                <a:latin typeface="Cambria"/>
                <a:ea typeface="Times New Roman"/>
                <a:cs typeface="Arial"/>
              </a:rPr>
              <a:t>البيوت </a:t>
            </a:r>
            <a:r>
              <a:rPr lang="ar-SA" sz="2400" dirty="0">
                <a:latin typeface="Cambria"/>
                <a:ea typeface="Times New Roman"/>
                <a:cs typeface="Arial"/>
              </a:rPr>
              <a:t>محدودة. فعند تجهيز الملاعب يجب أن يراعى ما يلي  : </a:t>
            </a:r>
            <a:endParaRPr lang="en-US" sz="1100" dirty="0">
              <a:latin typeface="Cambria"/>
              <a:ea typeface="Times New Roman"/>
              <a:cs typeface="Times New Roman"/>
            </a:endParaRPr>
          </a:p>
          <a:p>
            <a:pPr marL="90170">
              <a:lnSpc>
                <a:spcPct val="150000"/>
              </a:lnSpc>
              <a:tabLst>
                <a:tab pos="421640" algn="l"/>
              </a:tabLst>
            </a:pPr>
            <a:endParaRPr lang="en-US" dirty="0" smtClean="0">
              <a:latin typeface="Calibri"/>
              <a:ea typeface="Calibri"/>
              <a:cs typeface="Arial"/>
            </a:endParaRPr>
          </a:p>
          <a:p>
            <a:pPr marR="685800">
              <a:lnSpc>
                <a:spcPct val="150000"/>
              </a:lnSpc>
              <a:spcAft>
                <a:spcPts val="600"/>
              </a:spcAft>
            </a:pPr>
            <a:endParaRPr lang="en-US" sz="1000" dirty="0">
              <a:effectLst/>
              <a:latin typeface="Cambria"/>
              <a:ea typeface="Times New Roman"/>
              <a:cs typeface="Times New Roman"/>
            </a:endParaRPr>
          </a:p>
        </p:txBody>
      </p:sp>
      <p:sp>
        <p:nvSpPr>
          <p:cNvPr id="4" name="مستطيل 3"/>
          <p:cNvSpPr/>
          <p:nvPr/>
        </p:nvSpPr>
        <p:spPr>
          <a:xfrm>
            <a:off x="899592" y="5229200"/>
            <a:ext cx="2858475"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marR="685800" lvl="0">
              <a:lnSpc>
                <a:spcPct val="150000"/>
              </a:lnSpc>
              <a:spcAft>
                <a:spcPts val="600"/>
              </a:spcAft>
            </a:pPr>
            <a:r>
              <a:rPr lang="ar-SA" sz="2400" b="1" dirty="0">
                <a:solidFill>
                  <a:prstClr val="black"/>
                </a:solidFill>
                <a:ea typeface="Times New Roman"/>
                <a:cs typeface="Arial"/>
              </a:rPr>
              <a:t>3 - أرضية الملاعب</a:t>
            </a:r>
          </a:p>
        </p:txBody>
      </p:sp>
      <p:sp>
        <p:nvSpPr>
          <p:cNvPr id="5" name="مستطيل 4"/>
          <p:cNvSpPr/>
          <p:nvPr/>
        </p:nvSpPr>
        <p:spPr>
          <a:xfrm>
            <a:off x="1979711" y="4221088"/>
            <a:ext cx="471601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R="685800" lvl="0" algn="ctr">
              <a:lnSpc>
                <a:spcPct val="150000"/>
              </a:lnSpc>
              <a:spcAft>
                <a:spcPts val="600"/>
              </a:spcAft>
            </a:pPr>
            <a:r>
              <a:rPr lang="ar-SA" sz="2400" b="1" dirty="0">
                <a:solidFill>
                  <a:prstClr val="black"/>
                </a:solidFill>
                <a:latin typeface="Calibri"/>
                <a:ea typeface="Calibri"/>
                <a:cs typeface="Arial"/>
              </a:rPr>
              <a:t>2 - عدد الأجهزة الموجودة في الملعب</a:t>
            </a:r>
          </a:p>
        </p:txBody>
      </p:sp>
      <p:sp>
        <p:nvSpPr>
          <p:cNvPr id="6" name="مستطيل 5"/>
          <p:cNvSpPr/>
          <p:nvPr/>
        </p:nvSpPr>
        <p:spPr>
          <a:xfrm>
            <a:off x="5868145" y="3096640"/>
            <a:ext cx="2039926" cy="7386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nSpc>
                <a:spcPct val="150000"/>
              </a:lnSpc>
            </a:pPr>
            <a:r>
              <a:rPr lang="ar-SA" sz="2800" b="1" dirty="0">
                <a:solidFill>
                  <a:prstClr val="black"/>
                </a:solidFill>
                <a:latin typeface="Cambria"/>
                <a:ea typeface="Times New Roman"/>
                <a:cs typeface="Arial"/>
              </a:rPr>
              <a:t>1 – المساحة</a:t>
            </a:r>
          </a:p>
        </p:txBody>
      </p:sp>
    </p:spTree>
    <p:extLst>
      <p:ext uri="{BB962C8B-B14F-4D97-AF65-F5344CB8AC3E}">
        <p14:creationId xmlns:p14="http://schemas.microsoft.com/office/powerpoint/2010/main" val="40628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12776"/>
            <a:ext cx="8280920" cy="5325194"/>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5148064" y="315279"/>
            <a:ext cx="3301297"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90170" lvl="0">
              <a:lnSpc>
                <a:spcPct val="150000"/>
              </a:lnSpc>
              <a:tabLst>
                <a:tab pos="421640" algn="l"/>
              </a:tabLst>
            </a:pPr>
            <a:r>
              <a:rPr lang="ar-SA" sz="3200" b="1" dirty="0">
                <a:solidFill>
                  <a:prstClr val="black"/>
                </a:solidFill>
                <a:latin typeface="Calibri"/>
                <a:ea typeface="Calibri"/>
                <a:cs typeface="Arial"/>
              </a:rPr>
              <a:t>4 - نوعية الأجهزة</a:t>
            </a:r>
          </a:p>
        </p:txBody>
      </p:sp>
    </p:spTree>
    <p:extLst>
      <p:ext uri="{BB962C8B-B14F-4D97-AF65-F5344CB8AC3E}">
        <p14:creationId xmlns:p14="http://schemas.microsoft.com/office/powerpoint/2010/main" val="778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16016" y="620688"/>
            <a:ext cx="3581261" cy="66909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nSpc>
                <a:spcPct val="150000"/>
              </a:lnSpc>
              <a:spcAft>
                <a:spcPts val="600"/>
              </a:spcAft>
            </a:pPr>
            <a:r>
              <a:rPr lang="ar-SA" sz="2800" b="1" dirty="0" smtClean="0">
                <a:solidFill>
                  <a:prstClr val="black"/>
                </a:solidFill>
                <a:latin typeface="Calibri"/>
                <a:ea typeface="Calibri"/>
                <a:cs typeface="Arial"/>
              </a:rPr>
              <a:t>5  </a:t>
            </a:r>
            <a:r>
              <a:rPr lang="ar-SA" sz="2800" b="1" dirty="0">
                <a:solidFill>
                  <a:prstClr val="black"/>
                </a:solidFill>
                <a:latin typeface="Calibri"/>
                <a:ea typeface="Calibri"/>
                <a:cs typeface="Arial"/>
              </a:rPr>
              <a:t>- المناطق المزروعة</a:t>
            </a:r>
            <a:endParaRPr lang="en-US" dirty="0">
              <a:solidFill>
                <a:prstClr val="black"/>
              </a:solidFill>
              <a:latin typeface="Calibri"/>
              <a:ea typeface="Calibri"/>
              <a:cs typeface="Arial"/>
            </a:endParaRPr>
          </a:p>
        </p:txBody>
      </p:sp>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l="4263" t="2746" r="3699"/>
          <a:stretch/>
        </p:blipFill>
        <p:spPr>
          <a:xfrm>
            <a:off x="827584" y="1901370"/>
            <a:ext cx="7325676" cy="45519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76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cs\DSC01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16416"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778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cs\DSC018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60432" cy="63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603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3772" t="22518" r="2920"/>
          <a:stretch/>
        </p:blipFill>
        <p:spPr>
          <a:xfrm>
            <a:off x="2460313" y="1412776"/>
            <a:ext cx="6688060" cy="4104455"/>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5139413" y="404664"/>
            <a:ext cx="2760691" cy="66909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lvl="0">
              <a:lnSpc>
                <a:spcPct val="150000"/>
              </a:lnSpc>
              <a:spcAft>
                <a:spcPts val="600"/>
              </a:spcAft>
            </a:pPr>
            <a:r>
              <a:rPr lang="ar-SA" sz="2800" b="1" dirty="0">
                <a:solidFill>
                  <a:prstClr val="black"/>
                </a:solidFill>
                <a:latin typeface="Calibri"/>
                <a:ea typeface="Calibri"/>
                <a:cs typeface="Arial"/>
              </a:rPr>
              <a:t>6 - الساحات الداخلية </a:t>
            </a:r>
            <a:endParaRPr lang="en-US" dirty="0">
              <a:solidFill>
                <a:prstClr val="black"/>
              </a:solidFill>
              <a:latin typeface="Calibri"/>
              <a:ea typeface="Calibri"/>
              <a:cs typeface="Arial"/>
            </a:endParaRPr>
          </a:p>
        </p:txBody>
      </p:sp>
      <p:pic>
        <p:nvPicPr>
          <p:cNvPr id="4" name="صورة 3"/>
          <p:cNvPicPr>
            <a:picLocks noChangeAspect="1"/>
          </p:cNvPicPr>
          <p:nvPr/>
        </p:nvPicPr>
        <p:blipFill rotWithShape="1">
          <a:blip r:embed="rId3">
            <a:extLst>
              <a:ext uri="{28A0092B-C50C-407E-A947-70E740481C1C}">
                <a14:useLocalDpi xmlns:a14="http://schemas.microsoft.com/office/drawing/2010/main" val="0"/>
              </a:ext>
            </a:extLst>
          </a:blip>
          <a:srcRect t="15657" b="17460"/>
          <a:stretch/>
        </p:blipFill>
        <p:spPr>
          <a:xfrm>
            <a:off x="395536" y="1438378"/>
            <a:ext cx="7272808" cy="4586813"/>
          </a:xfrm>
          <a:prstGeom prst="rect">
            <a:avLst/>
          </a:prstGeom>
        </p:spPr>
      </p:pic>
      <p:pic>
        <p:nvPicPr>
          <p:cNvPr id="5" name="صورة 4"/>
          <p:cNvPicPr>
            <a:picLocks noChangeAspect="1"/>
          </p:cNvPicPr>
          <p:nvPr/>
        </p:nvPicPr>
        <p:blipFill rotWithShape="1">
          <a:blip r:embed="rId4">
            <a:extLst>
              <a:ext uri="{28A0092B-C50C-407E-A947-70E740481C1C}">
                <a14:useLocalDpi xmlns:a14="http://schemas.microsoft.com/office/drawing/2010/main" val="0"/>
              </a:ext>
            </a:extLst>
          </a:blip>
          <a:srcRect t="20601" b="8994"/>
          <a:stretch/>
        </p:blipFill>
        <p:spPr>
          <a:xfrm>
            <a:off x="1331640" y="1246005"/>
            <a:ext cx="6984776" cy="5361038"/>
          </a:xfrm>
          <a:prstGeom prst="rect">
            <a:avLst/>
          </a:prstGeom>
        </p:spPr>
      </p:pic>
      <p:pic>
        <p:nvPicPr>
          <p:cNvPr id="6" name="صورة 5"/>
          <p:cNvPicPr>
            <a:picLocks noChangeAspect="1"/>
          </p:cNvPicPr>
          <p:nvPr/>
        </p:nvPicPr>
        <p:blipFill rotWithShape="1">
          <a:blip r:embed="rId5">
            <a:extLst>
              <a:ext uri="{28A0092B-C50C-407E-A947-70E740481C1C}">
                <a14:useLocalDpi xmlns:a14="http://schemas.microsoft.com/office/drawing/2010/main" val="0"/>
              </a:ext>
            </a:extLst>
          </a:blip>
          <a:srcRect t="20601" b="12592"/>
          <a:stretch/>
        </p:blipFill>
        <p:spPr>
          <a:xfrm>
            <a:off x="755576" y="1686401"/>
            <a:ext cx="7416824" cy="4920642"/>
          </a:xfrm>
          <a:prstGeom prst="rect">
            <a:avLst/>
          </a:prstGeom>
        </p:spPr>
      </p:pic>
    </p:spTree>
    <p:extLst>
      <p:ext uri="{BB962C8B-B14F-4D97-AF65-F5344CB8AC3E}">
        <p14:creationId xmlns:p14="http://schemas.microsoft.com/office/powerpoint/2010/main" val="9842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ساره\Desktop\بيئة صالة وفصول\فصول الروضة العاشرة وساحاتها\SNC101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8100392" cy="607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60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360413"/>
            <a:ext cx="7225119" cy="156966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endParaRPr lang="ar-SA" sz="3200" b="1" dirty="0" smtClean="0"/>
          </a:p>
          <a:p>
            <a:r>
              <a:rPr lang="ar-SA" sz="3200" b="1" dirty="0" smtClean="0"/>
              <a:t>الاشارات </a:t>
            </a:r>
            <a:r>
              <a:rPr lang="ar-SA" sz="3200" b="1" dirty="0"/>
              <a:t>الناطقة في البيئة الخارجية </a:t>
            </a:r>
            <a:endParaRPr lang="ar-SA" sz="3200" b="1" dirty="0" smtClean="0"/>
          </a:p>
          <a:p>
            <a:endParaRPr lang="ar-SA" sz="3200" b="1" dirty="0"/>
          </a:p>
        </p:txBody>
      </p:sp>
    </p:spTree>
    <p:extLst>
      <p:ext uri="{BB962C8B-B14F-4D97-AF65-F5344CB8AC3E}">
        <p14:creationId xmlns:p14="http://schemas.microsoft.com/office/powerpoint/2010/main" val="234260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367314" y="764704"/>
            <a:ext cx="2313454" cy="769441"/>
          </a:xfrm>
          <a:prstGeom prst="rect">
            <a:avLst/>
          </a:prstGeom>
        </p:spPr>
        <p:txBody>
          <a:bodyPr wrap="none">
            <a:spAutoFit/>
          </a:bodyPr>
          <a:lstStyle/>
          <a:p>
            <a:pPr lvl="0" algn="ctr"/>
            <a:r>
              <a:rPr lang="x-none" sz="4400" b="1">
                <a:solidFill>
                  <a:srgbClr val="0070C0"/>
                </a:solidFill>
                <a:latin typeface="Calibri"/>
                <a:cs typeface="Arial" panose="020B0604020202020204" pitchFamily="34" charset="0"/>
              </a:rPr>
              <a:t>أولا</a:t>
            </a:r>
            <a:r>
              <a:rPr lang="ar-SA" sz="4400" b="1" dirty="0">
                <a:solidFill>
                  <a:srgbClr val="0070C0"/>
                </a:solidFill>
                <a:latin typeface="Calibri"/>
                <a:cs typeface="Arial" panose="020B0604020202020204" pitchFamily="34" charset="0"/>
              </a:rPr>
              <a:t>ً:</a:t>
            </a:r>
            <a:r>
              <a:rPr lang="x-none" sz="4400" b="1">
                <a:solidFill>
                  <a:srgbClr val="0070C0"/>
                </a:solidFill>
                <a:latin typeface="Calibri"/>
                <a:cs typeface="Arial" panose="020B0604020202020204" pitchFamily="34" charset="0"/>
              </a:rPr>
              <a:t> تعارف</a:t>
            </a:r>
            <a:endParaRPr lang="en-US" sz="4400" b="1" dirty="0">
              <a:solidFill>
                <a:srgbClr val="0070C0"/>
              </a:solidFill>
              <a:latin typeface="Calibri"/>
              <a:cs typeface="Arial" panose="020B0604020202020204" pitchFamily="34" charset="0"/>
            </a:endParaRPr>
          </a:p>
        </p:txBody>
      </p:sp>
      <p:sp>
        <p:nvSpPr>
          <p:cNvPr id="4" name="مستطيل 3"/>
          <p:cNvSpPr/>
          <p:nvPr/>
        </p:nvSpPr>
        <p:spPr>
          <a:xfrm>
            <a:off x="1043608" y="2132856"/>
            <a:ext cx="6895706" cy="1446550"/>
          </a:xfrm>
          <a:prstGeom prst="rect">
            <a:avLst/>
          </a:prstGeom>
        </p:spPr>
        <p:txBody>
          <a:bodyPr wrap="square">
            <a:spAutoFit/>
          </a:bodyPr>
          <a:lstStyle/>
          <a:p>
            <a:pPr lvl="0">
              <a:buFont typeface="Wingdings" pitchFamily="2" charset="2"/>
              <a:buChar char="ü"/>
            </a:pPr>
            <a:r>
              <a:rPr lang="en-US" sz="2400" b="1" dirty="0" err="1">
                <a:solidFill>
                  <a:srgbClr val="C00000"/>
                </a:solidFill>
                <a:latin typeface="Calibri"/>
                <a:cs typeface="Arial" panose="020B0604020202020204" pitchFamily="34" charset="0"/>
              </a:rPr>
              <a:t>نشا</a:t>
            </a:r>
            <a:r>
              <a:rPr lang="ar-SA" sz="2400" b="1" dirty="0">
                <a:solidFill>
                  <a:srgbClr val="C00000"/>
                </a:solidFill>
                <a:latin typeface="Calibri"/>
                <a:cs typeface="Arial" panose="020B0604020202020204" pitchFamily="34" charset="0"/>
              </a:rPr>
              <a:t>ط</a:t>
            </a:r>
            <a:r>
              <a:rPr lang="en-US" sz="2400" b="1" dirty="0">
                <a:solidFill>
                  <a:srgbClr val="C00000"/>
                </a:solidFill>
                <a:latin typeface="Calibri"/>
                <a:cs typeface="Arial" panose="020B0604020202020204" pitchFamily="34" charset="0"/>
              </a:rPr>
              <a:t>١ </a:t>
            </a:r>
            <a:r>
              <a:rPr lang="ar-SA" sz="2400" b="1" dirty="0">
                <a:solidFill>
                  <a:srgbClr val="C00000"/>
                </a:solidFill>
                <a:latin typeface="Calibri"/>
                <a:cs typeface="Arial" panose="020B0604020202020204" pitchFamily="34" charset="0"/>
              </a:rPr>
              <a:t>:</a:t>
            </a:r>
            <a:r>
              <a:rPr lang="ar-SA" sz="2400" dirty="0">
                <a:solidFill>
                  <a:prstClr val="black"/>
                </a:solidFill>
                <a:latin typeface="Calibri"/>
                <a:cs typeface="Arial" panose="020B0604020202020204" pitchFamily="34" charset="0"/>
              </a:rPr>
              <a:t> </a:t>
            </a:r>
            <a:r>
              <a:rPr lang="ar-SA" sz="3200" b="1" dirty="0" smtClean="0">
                <a:solidFill>
                  <a:prstClr val="black"/>
                </a:solidFill>
                <a:latin typeface="Calibri"/>
                <a:cs typeface="Arial" panose="020B0604020202020204" pitchFamily="34" charset="0"/>
              </a:rPr>
              <a:t>الت</a:t>
            </a:r>
            <a:r>
              <a:rPr lang="x-none" sz="3200" b="1" smtClean="0">
                <a:solidFill>
                  <a:prstClr val="black"/>
                </a:solidFill>
                <a:latin typeface="Calibri"/>
                <a:cs typeface="Arial" panose="020B0604020202020204" pitchFamily="34" charset="0"/>
              </a:rPr>
              <a:t>عارف </a:t>
            </a:r>
            <a:r>
              <a:rPr lang="ar-SA" sz="3200" b="1" dirty="0" smtClean="0">
                <a:solidFill>
                  <a:prstClr val="black"/>
                </a:solidFill>
                <a:latin typeface="Calibri"/>
                <a:cs typeface="Arial" panose="020B0604020202020204" pitchFamily="34" charset="0"/>
              </a:rPr>
              <a:t>والتوقعات</a:t>
            </a:r>
            <a:endParaRPr lang="ar-SA" sz="3200" b="1" dirty="0">
              <a:solidFill>
                <a:prstClr val="black"/>
              </a:solidFill>
              <a:latin typeface="Calibri"/>
              <a:cs typeface="Arial" panose="020B0604020202020204" pitchFamily="34" charset="0"/>
            </a:endParaRPr>
          </a:p>
          <a:p>
            <a:pPr lvl="0"/>
            <a:endParaRPr lang="en-GB" sz="2400" dirty="0">
              <a:solidFill>
                <a:prstClr val="black"/>
              </a:solidFill>
              <a:latin typeface="Calibri"/>
              <a:cs typeface="Arial" panose="020B0604020202020204" pitchFamily="34" charset="0"/>
            </a:endParaRPr>
          </a:p>
          <a:p>
            <a:pPr lvl="0"/>
            <a:r>
              <a:rPr lang="ar-SA" sz="2800" b="1" dirty="0">
                <a:solidFill>
                  <a:srgbClr val="1F497D">
                    <a:lumMod val="75000"/>
                  </a:srgbClr>
                </a:solidFill>
                <a:latin typeface="Calibri"/>
                <a:cs typeface="Arial" panose="020B0604020202020204" pitchFamily="34" charset="0"/>
              </a:rPr>
              <a:t>نوع النشاط:</a:t>
            </a:r>
            <a:r>
              <a:rPr lang="ar-SA" sz="2800" dirty="0">
                <a:solidFill>
                  <a:srgbClr val="1F497D">
                    <a:lumMod val="75000"/>
                  </a:srgbClr>
                </a:solidFill>
                <a:latin typeface="Calibri"/>
                <a:cs typeface="Arial" panose="020B0604020202020204" pitchFamily="34" charset="0"/>
              </a:rPr>
              <a:t> </a:t>
            </a:r>
            <a:r>
              <a:rPr lang="en-GB" sz="3200" dirty="0" err="1">
                <a:solidFill>
                  <a:prstClr val="black"/>
                </a:solidFill>
                <a:latin typeface="Calibri"/>
                <a:cs typeface="Arial" panose="020B0604020202020204" pitchFamily="34" charset="0"/>
              </a:rPr>
              <a:t>تمرين</a:t>
            </a:r>
            <a:r>
              <a:rPr lang="en-GB" sz="3200" dirty="0">
                <a:solidFill>
                  <a:prstClr val="black"/>
                </a:solidFill>
                <a:latin typeface="Calibri"/>
                <a:cs typeface="Arial" panose="020B0604020202020204" pitchFamily="34" charset="0"/>
              </a:rPr>
              <a:t> </a:t>
            </a:r>
            <a:r>
              <a:rPr lang="en-GB" sz="3200" dirty="0" err="1">
                <a:solidFill>
                  <a:prstClr val="black"/>
                </a:solidFill>
                <a:latin typeface="Calibri"/>
                <a:cs typeface="Arial" panose="020B0604020202020204" pitchFamily="34" charset="0"/>
              </a:rPr>
              <a:t>جماعي</a:t>
            </a:r>
            <a:r>
              <a:rPr lang="ar-SA" sz="3200" dirty="0">
                <a:solidFill>
                  <a:prstClr val="black"/>
                </a:solidFill>
                <a:latin typeface="Calibri"/>
                <a:cs typeface="Arial" panose="020B0604020202020204" pitchFamily="34" charset="0"/>
              </a:rPr>
              <a:t>.</a:t>
            </a:r>
            <a:endParaRPr lang="en-US" sz="3200" dirty="0">
              <a:solidFill>
                <a:prstClr val="black"/>
              </a:solidFill>
              <a:latin typeface="Calibri"/>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4669" y="3933056"/>
            <a:ext cx="411358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497216"/>
      </p:ext>
    </p:extLst>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ics\DSC018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2" y="260648"/>
            <a:ext cx="8676456"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59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cs\DSC01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172400" cy="61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317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cs\DSC01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64896"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294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cs\DSC018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16416"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870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00192" y="836712"/>
            <a:ext cx="2222082"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2/1/ 3 </a:t>
            </a:r>
            <a:r>
              <a:rPr lang="ar-SA" sz="4000" b="1" kern="0" dirty="0">
                <a:solidFill>
                  <a:srgbClr val="C00000"/>
                </a:solidFill>
                <a:latin typeface="Calibri"/>
                <a:cs typeface="Akhbar MT" pitchFamily="2" charset="-78"/>
              </a:rPr>
              <a:t>:</a:t>
            </a:r>
            <a:endParaRPr lang="ar-SA" dirty="0">
              <a:solidFill>
                <a:prstClr val="black"/>
              </a:solidFill>
            </a:endParaRPr>
          </a:p>
        </p:txBody>
      </p:sp>
      <p:sp>
        <p:nvSpPr>
          <p:cNvPr id="3" name="مستطيل 2"/>
          <p:cNvSpPr/>
          <p:nvPr/>
        </p:nvSpPr>
        <p:spPr>
          <a:xfrm>
            <a:off x="1807837" y="1005989"/>
            <a:ext cx="4253087" cy="584775"/>
          </a:xfrm>
          <a:prstGeom prst="rect">
            <a:avLst/>
          </a:prstGeom>
        </p:spPr>
        <p:txBody>
          <a:bodyPr wrap="none">
            <a:spAutoFit/>
          </a:bodyPr>
          <a:lstStyle/>
          <a:p>
            <a:r>
              <a:rPr lang="ar-SA" sz="3200" b="1" dirty="0">
                <a:solidFill>
                  <a:srgbClr val="7030A0"/>
                </a:solidFill>
                <a:ea typeface="Times New Roman"/>
                <a:cs typeface="Arial"/>
              </a:rPr>
              <a:t>مواصفات مرافق </a:t>
            </a:r>
            <a:r>
              <a:rPr lang="ar-SA" sz="3200" b="1" dirty="0" smtClean="0">
                <a:solidFill>
                  <a:srgbClr val="7030A0"/>
                </a:solidFill>
                <a:ea typeface="Times New Roman"/>
                <a:cs typeface="Arial"/>
              </a:rPr>
              <a:t>الروضة (1 )</a:t>
            </a:r>
            <a:endParaRPr lang="ar-SA" sz="3200" b="1" dirty="0">
              <a:solidFill>
                <a:srgbClr val="7030A0"/>
              </a:solidFill>
            </a:endParaRPr>
          </a:p>
        </p:txBody>
      </p:sp>
      <p:sp>
        <p:nvSpPr>
          <p:cNvPr id="4" name="AutoShape 1267"/>
          <p:cNvSpPr>
            <a:spLocks noChangeArrowheads="1"/>
          </p:cNvSpPr>
          <p:nvPr/>
        </p:nvSpPr>
        <p:spPr bwMode="auto">
          <a:xfrm>
            <a:off x="740294" y="3501008"/>
            <a:ext cx="7834987" cy="1872208"/>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2400" b="1" dirty="0" smtClean="0">
                <a:solidFill>
                  <a:srgbClr val="002060"/>
                </a:solidFill>
                <a:effectLst/>
                <a:latin typeface="Cambria"/>
                <a:ea typeface="Times New Roman"/>
                <a:cs typeface="Traditional Arabic"/>
              </a:rPr>
              <a:t>الفلم </a:t>
            </a:r>
            <a:r>
              <a:rPr lang="ar-SA" sz="2400" b="1" dirty="0">
                <a:solidFill>
                  <a:srgbClr val="002060"/>
                </a:solidFill>
                <a:effectLst/>
                <a:latin typeface="Cambria"/>
                <a:ea typeface="Times New Roman"/>
                <a:cs typeface="Traditional Arabic"/>
              </a:rPr>
              <a:t>الذي شاهدته عرض مواصفات وشروط بعض المرافق الموجودة في الروضة, بالتعاون مع باقي أفراد مجموعتك حددي شروط مواقع مرافق الروضة مع التبرير لاختيار </a:t>
            </a:r>
            <a:r>
              <a:rPr lang="ar-SA" sz="2400" b="1" dirty="0" smtClean="0">
                <a:solidFill>
                  <a:srgbClr val="002060"/>
                </a:solidFill>
                <a:effectLst/>
                <a:latin typeface="Cambria"/>
                <a:ea typeface="Times New Roman"/>
                <a:cs typeface="Traditional Arabic"/>
              </a:rPr>
              <a:t>المجموعة</a:t>
            </a:r>
          </a:p>
          <a:p>
            <a:pPr marL="47625"/>
            <a:r>
              <a:rPr lang="en-US" sz="2400" b="1" dirty="0">
                <a:solidFill>
                  <a:srgbClr val="002060"/>
                </a:solidFill>
                <a:latin typeface="Cambria"/>
                <a:ea typeface="Times New Roman"/>
                <a:cs typeface="Traditional Arabic"/>
                <a:hlinkClick r:id="rId2"/>
              </a:rPr>
              <a:t>http://</a:t>
            </a:r>
            <a:r>
              <a:rPr lang="en-US" sz="2400" b="1" dirty="0" smtClean="0">
                <a:solidFill>
                  <a:srgbClr val="002060"/>
                </a:solidFill>
                <a:latin typeface="Cambria"/>
                <a:ea typeface="Times New Roman"/>
                <a:cs typeface="Traditional Arabic"/>
                <a:hlinkClick r:id="rId2"/>
              </a:rPr>
              <a:t>cutt.us/kCvHh</a:t>
            </a:r>
            <a:r>
              <a:rPr lang="ar-SA" sz="2400" b="1" dirty="0" smtClean="0">
                <a:solidFill>
                  <a:srgbClr val="002060"/>
                </a:solidFill>
                <a:latin typeface="Cambria"/>
                <a:ea typeface="Times New Roman"/>
                <a:cs typeface="Traditional Arabic"/>
              </a:rPr>
              <a:t>  </a:t>
            </a:r>
            <a:endParaRPr lang="ar-SA" sz="2400" b="1" dirty="0">
              <a:solidFill>
                <a:srgbClr val="002060"/>
              </a:solidFill>
              <a:latin typeface="Cambria"/>
              <a:ea typeface="Times New Roman"/>
              <a:cs typeface="Traditional Arabic"/>
            </a:endParaRPr>
          </a:p>
          <a:p>
            <a:pPr marL="47625" algn="r" rtl="1">
              <a:spcAft>
                <a:spcPts val="0"/>
              </a:spcAft>
            </a:pPr>
            <a:endParaRPr lang="en-US" sz="1100" dirty="0">
              <a:effectLst/>
              <a:latin typeface="Cambria"/>
              <a:ea typeface="Times New Roman"/>
              <a:cs typeface="Times New Roman"/>
            </a:endParaRPr>
          </a:p>
          <a:p>
            <a:pPr algn="r">
              <a:spcAft>
                <a:spcPts val="0"/>
              </a:spcAft>
            </a:pPr>
            <a:r>
              <a:rPr lang="en-US" sz="1100" dirty="0">
                <a:solidFill>
                  <a:srgbClr val="632423"/>
                </a:solidFill>
                <a:effectLst/>
                <a:latin typeface="Cambria"/>
                <a:ea typeface="Times New Roman"/>
                <a:cs typeface="Traditional Arabic"/>
              </a:rPr>
              <a:t> </a:t>
            </a:r>
            <a:endParaRPr lang="en-US" sz="11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2168481" y="1916832"/>
            <a:ext cx="6223196" cy="523220"/>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جماعي </a:t>
            </a:r>
            <a:endParaRPr lang="ar-SA" sz="2800" dirty="0">
              <a:solidFill>
                <a:prstClr val="black"/>
              </a:solidFill>
              <a:latin typeface="Calibri"/>
              <a:cs typeface="Arial"/>
            </a:endParaRPr>
          </a:p>
        </p:txBody>
      </p:sp>
    </p:spTree>
    <p:extLst>
      <p:ext uri="{BB962C8B-B14F-4D97-AF65-F5344CB8AC3E}">
        <p14:creationId xmlns:p14="http://schemas.microsoft.com/office/powerpoint/2010/main" val="30745836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79712" y="2636911"/>
            <a:ext cx="5112568"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6000" b="1" dirty="0">
                <a:solidFill>
                  <a:srgbClr val="C00000"/>
                </a:solidFill>
                <a:ea typeface="Times New Roman"/>
                <a:cs typeface="Arial"/>
              </a:rPr>
              <a:t>مرافق الروضة</a:t>
            </a:r>
            <a:endParaRPr lang="ar-SA" sz="4000" dirty="0">
              <a:solidFill>
                <a:srgbClr val="C00000"/>
              </a:solidFill>
            </a:endParaRPr>
          </a:p>
        </p:txBody>
      </p:sp>
    </p:spTree>
    <p:extLst>
      <p:ext uri="{BB962C8B-B14F-4D97-AF65-F5344CB8AC3E}">
        <p14:creationId xmlns:p14="http://schemas.microsoft.com/office/powerpoint/2010/main" val="21277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986"/>
          <a:stretch/>
        </p:blipFill>
        <p:spPr>
          <a:xfrm>
            <a:off x="899592" y="800089"/>
            <a:ext cx="7457807" cy="5149191"/>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5319668" y="1593666"/>
            <a:ext cx="2037737" cy="646331"/>
          </a:xfrm>
          <a:prstGeom prst="rect">
            <a:avLst/>
          </a:prstGeom>
        </p:spPr>
        <p:txBody>
          <a:bodyPr wrap="none">
            <a:spAutoFit/>
          </a:bodyPr>
          <a:lstStyle/>
          <a:p>
            <a:r>
              <a:rPr lang="ar-SA" sz="3600" b="1" dirty="0">
                <a:solidFill>
                  <a:srgbClr val="800000"/>
                </a:solidFill>
                <a:ea typeface="Times New Roman"/>
                <a:cs typeface="Arial"/>
              </a:rPr>
              <a:t>غرفة </a:t>
            </a:r>
            <a:r>
              <a:rPr lang="ar-SA" sz="3600" b="1" dirty="0" smtClean="0">
                <a:solidFill>
                  <a:srgbClr val="800000"/>
                </a:solidFill>
                <a:ea typeface="Times New Roman"/>
                <a:cs typeface="Arial"/>
              </a:rPr>
              <a:t>الإدارة</a:t>
            </a:r>
            <a:endParaRPr lang="ar-SA" sz="3600" dirty="0"/>
          </a:p>
        </p:txBody>
      </p:sp>
    </p:spTree>
    <p:extLst>
      <p:ext uri="{BB962C8B-B14F-4D97-AF65-F5344CB8AC3E}">
        <p14:creationId xmlns:p14="http://schemas.microsoft.com/office/powerpoint/2010/main" val="740910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254" r="3676"/>
          <a:stretch/>
        </p:blipFill>
        <p:spPr>
          <a:xfrm>
            <a:off x="467544" y="836712"/>
            <a:ext cx="8182145" cy="5137587"/>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2384857" y="4149079"/>
            <a:ext cx="1770036" cy="830997"/>
          </a:xfrm>
          <a:prstGeom prst="rect">
            <a:avLst/>
          </a:prstGeom>
        </p:spPr>
        <p:txBody>
          <a:bodyPr wrap="none">
            <a:spAutoFit/>
          </a:bodyPr>
          <a:lstStyle/>
          <a:p>
            <a:r>
              <a:rPr lang="ar-SA" sz="4800" b="1" dirty="0">
                <a:solidFill>
                  <a:srgbClr val="800000"/>
                </a:solidFill>
                <a:ea typeface="Times New Roman"/>
                <a:cs typeface="Arial"/>
              </a:rPr>
              <a:t>الممرات</a:t>
            </a:r>
            <a:endParaRPr lang="ar-SA" sz="4800" dirty="0"/>
          </a:p>
        </p:txBody>
      </p:sp>
    </p:spTree>
    <p:extLst>
      <p:ext uri="{BB962C8B-B14F-4D97-AF65-F5344CB8AC3E}">
        <p14:creationId xmlns:p14="http://schemas.microsoft.com/office/powerpoint/2010/main" val="4277485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3774" r="4054" b="2734"/>
          <a:stretch/>
        </p:blipFill>
        <p:spPr>
          <a:xfrm>
            <a:off x="783770" y="764704"/>
            <a:ext cx="7721601" cy="5128096"/>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3419872" y="1402025"/>
            <a:ext cx="2162772" cy="646331"/>
          </a:xfrm>
          <a:prstGeom prst="rect">
            <a:avLst/>
          </a:prstGeom>
        </p:spPr>
        <p:txBody>
          <a:bodyPr wrap="none">
            <a:spAutoFit/>
          </a:bodyPr>
          <a:lstStyle/>
          <a:p>
            <a:r>
              <a:rPr lang="ar-SA" sz="3600" b="1" dirty="0">
                <a:solidFill>
                  <a:schemeClr val="bg1"/>
                </a:solidFill>
                <a:ea typeface="Times New Roman"/>
                <a:cs typeface="Arial"/>
              </a:rPr>
              <a:t>مطبخ الأطفال</a:t>
            </a:r>
            <a:endParaRPr lang="ar-SA" sz="3600" dirty="0">
              <a:solidFill>
                <a:schemeClr val="bg1"/>
              </a:solidFill>
            </a:endParaRPr>
          </a:p>
        </p:txBody>
      </p:sp>
    </p:spTree>
    <p:extLst>
      <p:ext uri="{BB962C8B-B14F-4D97-AF65-F5344CB8AC3E}">
        <p14:creationId xmlns:p14="http://schemas.microsoft.com/office/powerpoint/2010/main" val="1427392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3820" t="53099" r="3613"/>
          <a:stretch/>
        </p:blipFill>
        <p:spPr>
          <a:xfrm>
            <a:off x="3923928" y="332656"/>
            <a:ext cx="4744052" cy="2997200"/>
          </a:xfrm>
          <a:prstGeom prst="rect">
            <a:avLst/>
          </a:prstGeom>
          <a:ln>
            <a:noFill/>
          </a:ln>
          <a:effectLst>
            <a:outerShdw blurRad="292100" dist="139700" dir="2700000" algn="tl" rotWithShape="0">
              <a:srgbClr val="333333">
                <a:alpha val="65000"/>
              </a:srgbClr>
            </a:outerShdw>
          </a:effectLst>
        </p:spPr>
      </p:pic>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l="3672" r="2830" b="54074"/>
          <a:stretch/>
        </p:blipFill>
        <p:spPr>
          <a:xfrm>
            <a:off x="897338" y="3573016"/>
            <a:ext cx="4833258" cy="3149600"/>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a:off x="1098315" y="1604250"/>
            <a:ext cx="1864613"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r-SA" sz="3200" b="1" dirty="0">
                <a:solidFill>
                  <a:srgbClr val="800000"/>
                </a:solidFill>
                <a:ea typeface="Times New Roman"/>
                <a:cs typeface="Arial"/>
              </a:rPr>
              <a:t>دورات المياه</a:t>
            </a:r>
            <a:endParaRPr lang="ar-SA" sz="3200" dirty="0"/>
          </a:p>
        </p:txBody>
      </p:sp>
    </p:spTree>
    <p:extLst>
      <p:ext uri="{BB962C8B-B14F-4D97-AF65-F5344CB8AC3E}">
        <p14:creationId xmlns:p14="http://schemas.microsoft.com/office/powerpoint/2010/main" val="106048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9271" y="764704"/>
            <a:ext cx="8334672" cy="5251694"/>
          </a:xfrm>
          <a:prstGeom prst="rect">
            <a:avLst/>
          </a:prstGeom>
        </p:spPr>
        <p:txBody>
          <a:bodyPr wrap="square">
            <a:spAutoFit/>
          </a:bodyPr>
          <a:lstStyle/>
          <a:p>
            <a:pPr marL="342900" indent="-342900"/>
            <a:r>
              <a:rPr lang="ar-SA" sz="2800" b="1" dirty="0">
                <a:solidFill>
                  <a:srgbClr val="C00000"/>
                </a:solidFill>
                <a:latin typeface="Cambria"/>
                <a:ea typeface="Calibri"/>
                <a:cs typeface="Arial"/>
              </a:rPr>
              <a:t>الهدف العام :  </a:t>
            </a:r>
            <a:endParaRPr lang="en-US" sz="1100" dirty="0">
              <a:solidFill>
                <a:srgbClr val="C00000"/>
              </a:solidFill>
              <a:latin typeface="Cambria"/>
              <a:ea typeface="Times New Roman"/>
              <a:cs typeface="Times New Roman"/>
            </a:endParaRPr>
          </a:p>
          <a:p>
            <a:pPr marL="342900" indent="-342900"/>
            <a:r>
              <a:rPr lang="ar-SA" sz="2400" dirty="0">
                <a:solidFill>
                  <a:srgbClr val="002060"/>
                </a:solidFill>
                <a:latin typeface="Cambria"/>
                <a:ea typeface="Calibri"/>
                <a:cs typeface="Arial"/>
              </a:rPr>
              <a:t>    تنمية مهارات المتدربات في تصميم بيئة تربوية فعالة لكل فئة عمرية</a:t>
            </a:r>
            <a:endParaRPr lang="en-US" sz="1100" dirty="0">
              <a:latin typeface="Cambria"/>
              <a:ea typeface="Times New Roman"/>
              <a:cs typeface="Times New Roman"/>
            </a:endParaRPr>
          </a:p>
          <a:p>
            <a:r>
              <a:rPr lang="ar-EG" sz="2400" dirty="0">
                <a:solidFill>
                  <a:srgbClr val="002060"/>
                </a:solidFill>
                <a:latin typeface="Cambria"/>
                <a:ea typeface="Calibri"/>
                <a:cs typeface="Arial"/>
              </a:rPr>
              <a:t>    </a:t>
            </a:r>
            <a:endParaRPr lang="ar-SA" sz="2400" dirty="0" smtClean="0">
              <a:solidFill>
                <a:srgbClr val="002060"/>
              </a:solidFill>
              <a:latin typeface="Cambria"/>
              <a:ea typeface="Calibri"/>
              <a:cs typeface="Arial"/>
            </a:endParaRPr>
          </a:p>
          <a:p>
            <a:r>
              <a:rPr lang="ar-EG" sz="2800" b="1" dirty="0" smtClean="0">
                <a:solidFill>
                  <a:srgbClr val="C00000"/>
                </a:solidFill>
                <a:latin typeface="Cambria"/>
                <a:ea typeface="Calibri"/>
                <a:cs typeface="Arial"/>
              </a:rPr>
              <a:t>الأهداف </a:t>
            </a:r>
            <a:r>
              <a:rPr lang="ar-EG" sz="2800" b="1" dirty="0">
                <a:solidFill>
                  <a:srgbClr val="C00000"/>
                </a:solidFill>
                <a:latin typeface="Cambria"/>
                <a:ea typeface="Calibri"/>
                <a:cs typeface="Arial"/>
              </a:rPr>
              <a:t>التفصيلية :</a:t>
            </a:r>
            <a:endParaRPr lang="en-US" sz="1100" dirty="0">
              <a:solidFill>
                <a:srgbClr val="C00000"/>
              </a:solidFill>
              <a:latin typeface="Cambria"/>
              <a:ea typeface="Times New Roman"/>
              <a:cs typeface="Times New Roman"/>
            </a:endParaRPr>
          </a:p>
          <a:p>
            <a:r>
              <a:rPr lang="ar-EG" sz="2400" dirty="0">
                <a:solidFill>
                  <a:srgbClr val="002060"/>
                </a:solidFill>
                <a:latin typeface="Cambria"/>
                <a:ea typeface="Calibri"/>
                <a:cs typeface="Arial"/>
              </a:rPr>
              <a:t>    يتوقع في نهاية البرنامج التدريبي أن تصبح المشاركة قادرة على : </a:t>
            </a:r>
            <a:endParaRPr lang="en-US" sz="1100" dirty="0">
              <a:latin typeface="Cambria"/>
              <a:ea typeface="Times New Roman"/>
              <a:cs typeface="Times New Roman"/>
            </a:endParaRPr>
          </a:p>
          <a:p>
            <a:pPr marL="342900" lvl="0" indent="-342900">
              <a:lnSpc>
                <a:spcPct val="115000"/>
              </a:lnSpc>
              <a:spcAft>
                <a:spcPts val="1000"/>
              </a:spcAft>
              <a:buFont typeface="Traditional Arabic"/>
              <a:buChar char="-"/>
            </a:pPr>
            <a:r>
              <a:rPr lang="ar-EG" sz="2400" dirty="0">
                <a:solidFill>
                  <a:srgbClr val="002060"/>
                </a:solidFill>
                <a:latin typeface="Cambria"/>
                <a:ea typeface="Calibri"/>
                <a:cs typeface="Arial"/>
              </a:rPr>
              <a:t>تحديد مواصفات البيئة التربوية العامة للروضة </a:t>
            </a:r>
            <a:endParaRPr lang="en-US" sz="1100" dirty="0">
              <a:latin typeface="Cambria"/>
              <a:ea typeface="Calibri"/>
              <a:cs typeface="Times New Roman"/>
            </a:endParaRPr>
          </a:p>
          <a:p>
            <a:pPr marL="342900" lvl="0" indent="-342900">
              <a:lnSpc>
                <a:spcPct val="115000"/>
              </a:lnSpc>
              <a:spcAft>
                <a:spcPts val="1000"/>
              </a:spcAft>
              <a:buFont typeface="Traditional Arabic"/>
              <a:buChar char="-"/>
            </a:pPr>
            <a:r>
              <a:rPr lang="ar-EG" sz="2400" dirty="0">
                <a:solidFill>
                  <a:srgbClr val="002060"/>
                </a:solidFill>
                <a:latin typeface="Cambria"/>
                <a:ea typeface="Calibri"/>
                <a:cs typeface="Arial"/>
              </a:rPr>
              <a:t>تنظيم البيئة العامة والصفية للروضة بطريقة تربوية </a:t>
            </a:r>
            <a:endParaRPr lang="en-US" sz="1100" dirty="0">
              <a:latin typeface="Cambria"/>
              <a:ea typeface="Calibri"/>
              <a:cs typeface="Times New Roman"/>
            </a:endParaRPr>
          </a:p>
          <a:p>
            <a:pPr marL="342900" lvl="0" indent="-342900">
              <a:lnSpc>
                <a:spcPct val="115000"/>
              </a:lnSpc>
              <a:spcAft>
                <a:spcPts val="1000"/>
              </a:spcAft>
              <a:buFont typeface="Traditional Arabic"/>
              <a:buChar char="-"/>
            </a:pPr>
            <a:r>
              <a:rPr lang="ar-EG" sz="2400" dirty="0">
                <a:solidFill>
                  <a:srgbClr val="002060"/>
                </a:solidFill>
                <a:latin typeface="Cambria"/>
                <a:ea typeface="Calibri"/>
                <a:cs typeface="Arial"/>
              </a:rPr>
              <a:t>تحديد أهداف تنظيم البيئة الصفية التربوية</a:t>
            </a:r>
            <a:endParaRPr lang="en-US" sz="1100" dirty="0">
              <a:latin typeface="Cambria"/>
              <a:ea typeface="Calibri"/>
              <a:cs typeface="Times New Roman"/>
            </a:endParaRPr>
          </a:p>
          <a:p>
            <a:pPr marL="342900" lvl="0" indent="-342900">
              <a:lnSpc>
                <a:spcPct val="115000"/>
              </a:lnSpc>
              <a:spcAft>
                <a:spcPts val="1000"/>
              </a:spcAft>
              <a:buFont typeface="Traditional Arabic"/>
              <a:buChar char="-"/>
            </a:pPr>
            <a:r>
              <a:rPr lang="ar-EG" sz="2400" dirty="0">
                <a:solidFill>
                  <a:srgbClr val="002060"/>
                </a:solidFill>
                <a:latin typeface="Cambria"/>
                <a:ea typeface="Calibri"/>
                <a:cs typeface="Arial"/>
              </a:rPr>
              <a:t>تنظيم الأثاث والأدوات والمواد الخاصة بالأركان التعليمية</a:t>
            </a:r>
            <a:endParaRPr lang="en-US" sz="1100" dirty="0">
              <a:latin typeface="Cambria"/>
              <a:ea typeface="Calibri"/>
              <a:cs typeface="Times New Roman"/>
            </a:endParaRPr>
          </a:p>
          <a:p>
            <a:pPr marL="342900" lvl="0" indent="-342900">
              <a:lnSpc>
                <a:spcPct val="115000"/>
              </a:lnSpc>
              <a:spcAft>
                <a:spcPts val="1000"/>
              </a:spcAft>
              <a:buFont typeface="Traditional Arabic"/>
              <a:buChar char="-"/>
            </a:pPr>
            <a:r>
              <a:rPr lang="ar-EG" sz="2400" dirty="0">
                <a:solidFill>
                  <a:srgbClr val="002060"/>
                </a:solidFill>
                <a:latin typeface="Cambria"/>
                <a:ea typeface="Calibri"/>
                <a:cs typeface="Arial"/>
              </a:rPr>
              <a:t>التغلب على مشكلات البيئة العامة والصفية للروضة إن وجدت بطرق ابتكاريه</a:t>
            </a:r>
            <a:endParaRPr lang="en-US" sz="1100" dirty="0">
              <a:latin typeface="Cambria"/>
              <a:ea typeface="Calibri"/>
              <a:cs typeface="Times New Roman"/>
            </a:endParaRPr>
          </a:p>
          <a:p>
            <a:pPr marL="342900" lvl="0" indent="-342900">
              <a:lnSpc>
                <a:spcPct val="115000"/>
              </a:lnSpc>
              <a:spcAft>
                <a:spcPts val="1000"/>
              </a:spcAft>
              <a:buFont typeface="Traditional Arabic"/>
              <a:buChar char="-"/>
            </a:pPr>
            <a:r>
              <a:rPr lang="ar-SA" sz="2400" dirty="0">
                <a:solidFill>
                  <a:srgbClr val="002060"/>
                </a:solidFill>
                <a:latin typeface="Cambria"/>
                <a:ea typeface="Calibri"/>
                <a:cs typeface="Arial"/>
              </a:rPr>
              <a:t>توفير الأمن والسلامة في البيئة التربوية</a:t>
            </a:r>
            <a:endParaRPr lang="en-US" sz="1100" dirty="0">
              <a:effectLst/>
              <a:latin typeface="Cambria"/>
              <a:ea typeface="Calibri"/>
              <a:cs typeface="Times New Roman"/>
            </a:endParaRPr>
          </a:p>
        </p:txBody>
      </p:sp>
    </p:spTree>
    <p:extLst>
      <p:ext uri="{BB962C8B-B14F-4D97-AF65-F5344CB8AC3E}">
        <p14:creationId xmlns:p14="http://schemas.microsoft.com/office/powerpoint/2010/main" val="278950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80">
                                          <p:stCondLst>
                                            <p:cond delay="0"/>
                                          </p:stCondLst>
                                        </p:cTn>
                                        <p:tgtEl>
                                          <p:spTgt spid="2">
                                            <p:txEl>
                                              <p:pRg st="3" end="3"/>
                                            </p:txEl>
                                          </p:spTgt>
                                        </p:tgtEl>
                                      </p:cBhvr>
                                    </p:animEffect>
                                    <p:anim calcmode="lin" valueType="num">
                                      <p:cBhvr>
                                        <p:cTn id="1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3" end="3"/>
                                            </p:txEl>
                                          </p:spTgt>
                                        </p:tgtEl>
                                      </p:cBhvr>
                                      <p:to x="100000" y="60000"/>
                                    </p:animScale>
                                    <p:animScale>
                                      <p:cBhvr>
                                        <p:cTn id="24" dur="166" decel="50000">
                                          <p:stCondLst>
                                            <p:cond delay="676"/>
                                          </p:stCondLst>
                                        </p:cTn>
                                        <p:tgtEl>
                                          <p:spTgt spid="2">
                                            <p:txEl>
                                              <p:pRg st="3" end="3"/>
                                            </p:txEl>
                                          </p:spTgt>
                                        </p:tgtEl>
                                      </p:cBhvr>
                                      <p:to x="100000" y="100000"/>
                                    </p:animScale>
                                    <p:animScale>
                                      <p:cBhvr>
                                        <p:cTn id="25" dur="26">
                                          <p:stCondLst>
                                            <p:cond delay="1312"/>
                                          </p:stCondLst>
                                        </p:cTn>
                                        <p:tgtEl>
                                          <p:spTgt spid="2">
                                            <p:txEl>
                                              <p:pRg st="3" end="3"/>
                                            </p:txEl>
                                          </p:spTgt>
                                        </p:tgtEl>
                                      </p:cBhvr>
                                      <p:to x="100000" y="80000"/>
                                    </p:animScale>
                                    <p:animScale>
                                      <p:cBhvr>
                                        <p:cTn id="26" dur="166" decel="50000">
                                          <p:stCondLst>
                                            <p:cond delay="1338"/>
                                          </p:stCondLst>
                                        </p:cTn>
                                        <p:tgtEl>
                                          <p:spTgt spid="2">
                                            <p:txEl>
                                              <p:pRg st="3" end="3"/>
                                            </p:txEl>
                                          </p:spTgt>
                                        </p:tgtEl>
                                      </p:cBhvr>
                                      <p:to x="100000" y="100000"/>
                                    </p:animScale>
                                    <p:animScale>
                                      <p:cBhvr>
                                        <p:cTn id="27" dur="26">
                                          <p:stCondLst>
                                            <p:cond delay="1642"/>
                                          </p:stCondLst>
                                        </p:cTn>
                                        <p:tgtEl>
                                          <p:spTgt spid="2">
                                            <p:txEl>
                                              <p:pRg st="3" end="3"/>
                                            </p:txEl>
                                          </p:spTgt>
                                        </p:tgtEl>
                                      </p:cBhvr>
                                      <p:to x="100000" y="90000"/>
                                    </p:animScale>
                                    <p:animScale>
                                      <p:cBhvr>
                                        <p:cTn id="28" dur="166" decel="50000">
                                          <p:stCondLst>
                                            <p:cond delay="1668"/>
                                          </p:stCondLst>
                                        </p:cTn>
                                        <p:tgtEl>
                                          <p:spTgt spid="2">
                                            <p:txEl>
                                              <p:pRg st="3" end="3"/>
                                            </p:txEl>
                                          </p:spTgt>
                                        </p:tgtEl>
                                      </p:cBhvr>
                                      <p:to x="100000" y="100000"/>
                                    </p:animScale>
                                    <p:animScale>
                                      <p:cBhvr>
                                        <p:cTn id="29" dur="26">
                                          <p:stCondLst>
                                            <p:cond delay="1808"/>
                                          </p:stCondLst>
                                        </p:cTn>
                                        <p:tgtEl>
                                          <p:spTgt spid="2">
                                            <p:txEl>
                                              <p:pRg st="3" end="3"/>
                                            </p:txEl>
                                          </p:spTgt>
                                        </p:tgtEl>
                                      </p:cBhvr>
                                      <p:to x="100000" y="95000"/>
                                    </p:animScale>
                                    <p:animScale>
                                      <p:cBhvr>
                                        <p:cTn id="30" dur="166" decel="50000">
                                          <p:stCondLst>
                                            <p:cond delay="1834"/>
                                          </p:stCondLst>
                                        </p:cTn>
                                        <p:tgtEl>
                                          <p:spTgt spid="2">
                                            <p:txEl>
                                              <p:pRg st="3" end="3"/>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 calcmode="lin" valueType="num">
                                      <p:cBhvr additive="base">
                                        <p:cTn id="5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 calcmode="lin" valueType="num">
                                      <p:cBhvr additive="base">
                                        <p:cTn id="5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 calcmode="lin" valueType="num">
                                      <p:cBhvr additive="base">
                                        <p:cTn id="6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 calcmode="lin" valueType="num">
                                      <p:cBhvr additive="base">
                                        <p:cTn id="7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3473" r="3473" b="2623"/>
          <a:stretch/>
        </p:blipFill>
        <p:spPr>
          <a:xfrm>
            <a:off x="827584" y="764704"/>
            <a:ext cx="7498495" cy="4938283"/>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3516284" y="3573016"/>
            <a:ext cx="2121093" cy="769441"/>
          </a:xfrm>
          <a:prstGeom prst="rect">
            <a:avLst/>
          </a:prstGeom>
        </p:spPr>
        <p:txBody>
          <a:bodyPr wrap="none">
            <a:spAutoFit/>
          </a:bodyPr>
          <a:lstStyle/>
          <a:p>
            <a:r>
              <a:rPr lang="ar-SA" sz="4400" b="1" dirty="0">
                <a:solidFill>
                  <a:schemeClr val="bg1"/>
                </a:solidFill>
                <a:ea typeface="Times New Roman"/>
                <a:cs typeface="Arial"/>
              </a:rPr>
              <a:t>الورشــــة </a:t>
            </a:r>
            <a:endParaRPr lang="ar-SA" sz="4400" dirty="0">
              <a:solidFill>
                <a:schemeClr val="bg1"/>
              </a:solidFill>
            </a:endParaRPr>
          </a:p>
        </p:txBody>
      </p:sp>
    </p:spTree>
    <p:extLst>
      <p:ext uri="{BB962C8B-B14F-4D97-AF65-F5344CB8AC3E}">
        <p14:creationId xmlns:p14="http://schemas.microsoft.com/office/powerpoint/2010/main" val="2257919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l="3904" t="2254" r="5683" b="2428"/>
          <a:stretch/>
        </p:blipFill>
        <p:spPr>
          <a:xfrm>
            <a:off x="827584" y="980728"/>
            <a:ext cx="7272808" cy="4886673"/>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flipH="1">
            <a:off x="1979712" y="1268760"/>
            <a:ext cx="2604070" cy="646331"/>
          </a:xfrm>
          <a:prstGeom prst="rect">
            <a:avLst/>
          </a:prstGeom>
        </p:spPr>
        <p:txBody>
          <a:bodyPr wrap="square">
            <a:spAutoFit/>
          </a:bodyPr>
          <a:lstStyle/>
          <a:p>
            <a:r>
              <a:rPr lang="ar-SA" sz="3600" b="1" dirty="0">
                <a:solidFill>
                  <a:srgbClr val="800000"/>
                </a:solidFill>
                <a:ea typeface="Times New Roman"/>
                <a:cs typeface="Arial"/>
              </a:rPr>
              <a:t>المستودعات</a:t>
            </a:r>
            <a:endParaRPr lang="ar-SA" sz="3600" dirty="0"/>
          </a:p>
        </p:txBody>
      </p:sp>
    </p:spTree>
    <p:extLst>
      <p:ext uri="{BB962C8B-B14F-4D97-AF65-F5344CB8AC3E}">
        <p14:creationId xmlns:p14="http://schemas.microsoft.com/office/powerpoint/2010/main" val="3111554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00192" y="836712"/>
            <a:ext cx="2222082" cy="707886"/>
          </a:xfrm>
          <a:prstGeom prst="rect">
            <a:avLst/>
          </a:prstGeom>
        </p:spPr>
        <p:txBody>
          <a:bodyPr wrap="none">
            <a:spAutoFit/>
          </a:bodyPr>
          <a:lstStyle/>
          <a:p>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2/1/ 4 </a:t>
            </a:r>
            <a:r>
              <a:rPr lang="ar-SA" sz="4000" b="1" kern="0" dirty="0">
                <a:solidFill>
                  <a:srgbClr val="C00000"/>
                </a:solidFill>
                <a:latin typeface="Calibri"/>
                <a:cs typeface="Akhbar MT" pitchFamily="2" charset="-78"/>
              </a:rPr>
              <a:t>:</a:t>
            </a:r>
            <a:endParaRPr lang="ar-SA" dirty="0">
              <a:solidFill>
                <a:prstClr val="black"/>
              </a:solidFill>
            </a:endParaRPr>
          </a:p>
        </p:txBody>
      </p:sp>
      <p:sp>
        <p:nvSpPr>
          <p:cNvPr id="3" name="مستطيل 2"/>
          <p:cNvSpPr/>
          <p:nvPr/>
        </p:nvSpPr>
        <p:spPr>
          <a:xfrm>
            <a:off x="1671581" y="1005989"/>
            <a:ext cx="4389343" cy="584775"/>
          </a:xfrm>
          <a:prstGeom prst="rect">
            <a:avLst/>
          </a:prstGeom>
        </p:spPr>
        <p:txBody>
          <a:bodyPr wrap="none">
            <a:spAutoFit/>
          </a:bodyPr>
          <a:lstStyle/>
          <a:p>
            <a:r>
              <a:rPr lang="ar-SA" sz="3200" b="1" dirty="0">
                <a:solidFill>
                  <a:srgbClr val="7030A0"/>
                </a:solidFill>
                <a:ea typeface="Times New Roman"/>
                <a:cs typeface="Arial"/>
              </a:rPr>
              <a:t>مواصفات مرافق </a:t>
            </a:r>
            <a:r>
              <a:rPr lang="ar-SA" sz="3200" b="1" dirty="0" smtClean="0">
                <a:solidFill>
                  <a:srgbClr val="7030A0"/>
                </a:solidFill>
                <a:ea typeface="Times New Roman"/>
                <a:cs typeface="Arial"/>
              </a:rPr>
              <a:t>الروضة (2 )</a:t>
            </a:r>
            <a:endParaRPr lang="ar-SA" sz="3200" b="1" dirty="0">
              <a:solidFill>
                <a:srgbClr val="7030A0"/>
              </a:solidFill>
            </a:endParaRPr>
          </a:p>
        </p:txBody>
      </p:sp>
      <p:sp>
        <p:nvSpPr>
          <p:cNvPr id="5" name="مستطيل 4"/>
          <p:cNvSpPr/>
          <p:nvPr/>
        </p:nvSpPr>
        <p:spPr>
          <a:xfrm>
            <a:off x="2168481" y="1916832"/>
            <a:ext cx="6223196" cy="523220"/>
          </a:xfrm>
          <a:prstGeom prst="rect">
            <a:avLst/>
          </a:prstGeom>
        </p:spPr>
        <p:txBody>
          <a:bodyPr wrap="square">
            <a:spAutoFit/>
          </a:bodyPr>
          <a:lstStyle/>
          <a:p>
            <a:pPr>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جماعي </a:t>
            </a:r>
            <a:endParaRPr lang="ar-SA" sz="2800" dirty="0">
              <a:solidFill>
                <a:prstClr val="black"/>
              </a:solidFill>
              <a:latin typeface="Calibri"/>
              <a:cs typeface="Arial"/>
            </a:endParaRPr>
          </a:p>
        </p:txBody>
      </p:sp>
      <p:sp>
        <p:nvSpPr>
          <p:cNvPr id="6" name="AutoShape 1305"/>
          <p:cNvSpPr>
            <a:spLocks noChangeArrowheads="1"/>
          </p:cNvSpPr>
          <p:nvPr/>
        </p:nvSpPr>
        <p:spPr bwMode="auto">
          <a:xfrm>
            <a:off x="683568" y="3645024"/>
            <a:ext cx="7544926" cy="113347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ctr" rtl="1">
              <a:spcAft>
                <a:spcPts val="0"/>
              </a:spcAft>
            </a:pPr>
            <a:r>
              <a:rPr lang="ar-SA" sz="2800" b="1" dirty="0" smtClean="0">
                <a:solidFill>
                  <a:srgbClr val="002060"/>
                </a:solidFill>
                <a:effectLst/>
                <a:latin typeface="Cambria"/>
                <a:ea typeface="Times New Roman"/>
                <a:cs typeface="Traditional Arabic"/>
              </a:rPr>
              <a:t>عددي </a:t>
            </a:r>
            <a:r>
              <a:rPr lang="ar-SA" sz="2800" b="1" dirty="0">
                <a:solidFill>
                  <a:srgbClr val="002060"/>
                </a:solidFill>
                <a:effectLst/>
                <a:latin typeface="Cambria"/>
                <a:ea typeface="Times New Roman"/>
                <a:cs typeface="Traditional Arabic"/>
              </a:rPr>
              <a:t>مقترحات للتغلب على مشكلات البيئة العامة في الروضة مع مجموعتك بطرق ابتكارية    </a:t>
            </a:r>
            <a:endParaRPr lang="en-US" sz="1200" dirty="0">
              <a:effectLst/>
              <a:latin typeface="Cambria"/>
              <a:ea typeface="Times New Roman"/>
              <a:cs typeface="Times New Roman"/>
            </a:endParaRPr>
          </a:p>
          <a:p>
            <a:pPr marL="47625" algn="ct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Tree>
    <p:extLst>
      <p:ext uri="{BB962C8B-B14F-4D97-AF65-F5344CB8AC3E}">
        <p14:creationId xmlns:p14="http://schemas.microsoft.com/office/powerpoint/2010/main" val="4080863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745232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8000" b="1" i="0" u="none" strike="noStrike" kern="0" cap="none" spc="0" normalizeH="0" baseline="0" noProof="0" dirty="0" smtClean="0">
                <a:ln>
                  <a:noFill/>
                </a:ln>
                <a:solidFill>
                  <a:srgbClr val="04617B"/>
                </a:solidFill>
                <a:effectLst/>
                <a:uLnTx/>
                <a:uFillTx/>
                <a:latin typeface="Calibri"/>
                <a:ea typeface="+mj-ea"/>
                <a:cs typeface="Traditional Arabic"/>
              </a:rPr>
              <a:t>أسعدتني</a:t>
            </a:r>
            <a:r>
              <a:rPr kumimoji="0" lang="ar-SA" sz="4400" b="0" i="0" u="none" strike="noStrike" kern="0" cap="none" spc="0" normalizeH="0" baseline="0" noProof="0" dirty="0" smtClean="0">
                <a:ln>
                  <a:noFill/>
                </a:ln>
                <a:solidFill>
                  <a:srgbClr val="04617B"/>
                </a:solidFill>
                <a:effectLst/>
                <a:uLnTx/>
                <a:uFillTx/>
                <a:latin typeface="Calibri"/>
                <a:ea typeface="+mj-ea"/>
                <a:cs typeface="Traditional Arabic"/>
              </a:rPr>
              <a:t>  </a:t>
            </a:r>
            <a:r>
              <a:rPr kumimoji="0" lang="ar-SA" sz="8000" b="1" i="0" u="none" strike="noStrike" kern="0" cap="none" spc="0" normalizeH="0" baseline="0" noProof="0" dirty="0" smtClean="0">
                <a:ln>
                  <a:noFill/>
                </a:ln>
                <a:solidFill>
                  <a:srgbClr val="04617B"/>
                </a:solidFill>
                <a:effectLst/>
                <a:uLnTx/>
                <a:uFillTx/>
                <a:latin typeface="Calibri"/>
                <a:ea typeface="+mj-ea"/>
                <a:cs typeface="Traditional Arabic"/>
              </a:rPr>
              <a:t>مشاركتكن</a:t>
            </a:r>
            <a:r>
              <a:rPr kumimoji="0" lang="ar-SA" sz="4400" b="0" i="0" u="none" strike="noStrike" kern="0" cap="none" spc="0" normalizeH="0" baseline="0" noProof="0" dirty="0" smtClean="0">
                <a:ln>
                  <a:noFill/>
                </a:ln>
                <a:solidFill>
                  <a:srgbClr val="04617B"/>
                </a:solidFill>
                <a:effectLst/>
                <a:uLnTx/>
                <a:uFillTx/>
                <a:latin typeface="Calibri"/>
                <a:ea typeface="+mj-ea"/>
                <a:cs typeface="Traditional Arabic"/>
              </a:rPr>
              <a:t> </a:t>
            </a:r>
            <a:endParaRPr kumimoji="0" lang="ar-SA" sz="1400" b="0" i="0" u="none" strike="noStrike" kern="0" cap="none" spc="0" normalizeH="0" baseline="0" noProof="0" dirty="0" smtClean="0">
              <a:ln>
                <a:noFill/>
              </a:ln>
              <a:solidFill>
                <a:sysClr val="windowText" lastClr="000000"/>
              </a:solidFill>
              <a:effectLst/>
              <a:uLnTx/>
              <a:uFillTx/>
            </a:endParaRPr>
          </a:p>
        </p:txBody>
      </p:sp>
      <p:pic>
        <p:nvPicPr>
          <p:cNvPr id="3" name="Picture 2" descr="C:\Users\نوال\Desktop\حقيبة 22\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854" y="1584087"/>
            <a:ext cx="5059669" cy="3451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51520" y="5424549"/>
            <a:ext cx="8532440" cy="769441"/>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ar-SA" sz="4400" dirty="0">
                <a:solidFill>
                  <a:prstClr val="black"/>
                </a:solidFill>
                <a:latin typeface="Constantia"/>
              </a:rPr>
              <a:t>غداً يوم جميل بإذن الله نلقاكم فيه .</a:t>
            </a:r>
          </a:p>
        </p:txBody>
      </p:sp>
    </p:spTree>
    <p:extLst>
      <p:ext uri="{BB962C8B-B14F-4D97-AF65-F5344CB8AC3E}">
        <p14:creationId xmlns:p14="http://schemas.microsoft.com/office/powerpoint/2010/main" val="2928621376"/>
      </p:ext>
    </p:extLst>
  </p:cSld>
  <p:clrMapOvr>
    <a:masterClrMapping/>
  </p:clrMapOvr>
  <mc:AlternateContent xmlns:mc="http://schemas.openxmlformats.org/markup-compatibility/2006" xmlns:p14="http://schemas.microsoft.com/office/powerpoint/2010/main">
    <mc:Choice Requires="p14">
      <p:transition spd="slow" p14:dur="3900" advClick="0">
        <p14:glitter dir="r"/>
      </p:transition>
    </mc:Choice>
    <mc:Fallback xmlns="">
      <p:transition spd="slow"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1992" y="188640"/>
            <a:ext cx="8784976" cy="658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sz="quarter" idx="13"/>
          </p:nvPr>
        </p:nvSpPr>
        <p:spPr>
          <a:xfrm>
            <a:off x="1115616" y="4797152"/>
            <a:ext cx="7305976" cy="1080121"/>
          </a:xfrm>
        </p:spPr>
        <p:txBody>
          <a:bodyPr>
            <a:normAutofit fontScale="77500" lnSpcReduction="20000"/>
          </a:bodyPr>
          <a:lstStyle/>
          <a:p>
            <a:pPr algn="ctr">
              <a:lnSpc>
                <a:spcPct val="115000"/>
              </a:lnSpc>
            </a:pPr>
            <a:r>
              <a:rPr lang="ar-SA" dirty="0" smtClean="0">
                <a:solidFill>
                  <a:srgbClr val="5F497A"/>
                </a:solidFill>
                <a:effectLst/>
                <a:latin typeface="Cambria"/>
                <a:ea typeface="Times New Roman"/>
                <a:cs typeface="PT Bold Heading"/>
              </a:rPr>
              <a:t>اعداد  :</a:t>
            </a:r>
          </a:p>
          <a:p>
            <a:pPr algn="ctr">
              <a:lnSpc>
                <a:spcPct val="115000"/>
              </a:lnSpc>
            </a:pPr>
            <a:r>
              <a:rPr lang="ar-SA" dirty="0" smtClean="0">
                <a:solidFill>
                  <a:srgbClr val="5F497A"/>
                </a:solidFill>
                <a:effectLst/>
                <a:latin typeface="Cambria"/>
                <a:ea typeface="Times New Roman"/>
                <a:cs typeface="PT Bold Heading"/>
              </a:rPr>
              <a:t>أ. فوزية عبدالله  </a:t>
            </a:r>
            <a:r>
              <a:rPr lang="ar-SA" dirty="0" err="1" smtClean="0">
                <a:solidFill>
                  <a:srgbClr val="5F497A"/>
                </a:solidFill>
                <a:effectLst/>
                <a:latin typeface="Cambria"/>
                <a:ea typeface="Times New Roman"/>
                <a:cs typeface="PT Bold Heading"/>
              </a:rPr>
              <a:t>باوزير</a:t>
            </a:r>
            <a:endParaRPr lang="en-US" sz="1600" dirty="0" smtClean="0">
              <a:effectLst/>
              <a:latin typeface="Cambria"/>
              <a:ea typeface="Times New Roman"/>
              <a:cs typeface="Times New Roman"/>
            </a:endParaRPr>
          </a:p>
          <a:p>
            <a:pPr algn="ctr">
              <a:lnSpc>
                <a:spcPct val="115000"/>
              </a:lnSpc>
            </a:pPr>
            <a:r>
              <a:rPr lang="ar-SA" dirty="0" smtClean="0">
                <a:solidFill>
                  <a:srgbClr val="5F497A"/>
                </a:solidFill>
                <a:effectLst/>
                <a:latin typeface="Cambria"/>
                <a:ea typeface="Times New Roman"/>
                <a:cs typeface="PT Bold Heading"/>
              </a:rPr>
              <a:t>المشرفة التربوية بإدارة رياض الأطفال بجدة</a:t>
            </a:r>
            <a:endParaRPr lang="en-US" sz="1600" dirty="0" smtClean="0">
              <a:effectLst/>
              <a:latin typeface="Cambria"/>
              <a:ea typeface="Times New Roman"/>
              <a:cs typeface="Times New Roman"/>
            </a:endParaRPr>
          </a:p>
          <a:p>
            <a:endParaRPr lang="ar-SA" dirty="0"/>
          </a:p>
        </p:txBody>
      </p:sp>
      <p:sp>
        <p:nvSpPr>
          <p:cNvPr id="4" name="WordArt 2"/>
          <p:cNvSpPr>
            <a:spLocks noChangeArrowheads="1" noChangeShapeType="1" noTextEdit="1"/>
          </p:cNvSpPr>
          <p:nvPr/>
        </p:nvSpPr>
        <p:spPr bwMode="auto">
          <a:xfrm>
            <a:off x="1907704" y="2259767"/>
            <a:ext cx="5616623" cy="1400175"/>
          </a:xfrm>
          <a:prstGeom prst="rect">
            <a:avLst/>
          </a:prstGeom>
        </p:spPr>
        <p:txBody>
          <a:bodyPr wrap="none" fromWordArt="1">
            <a:prstTxWarp prst="textPlain">
              <a:avLst>
                <a:gd name="adj" fmla="val 50000"/>
              </a:avLst>
            </a:prstTxWarp>
          </a:bodyPr>
          <a:lstStyle/>
          <a:p>
            <a:pPr algn="ctr"/>
            <a:r>
              <a:rPr lang="ar-SA" sz="3600" kern="10" dirty="0" smtClean="0">
                <a:ln w="19050">
                  <a:solidFill>
                    <a:srgbClr val="E5DFEC"/>
                  </a:solidFill>
                  <a:round/>
                  <a:headEnd/>
                  <a:tailEnd/>
                </a:ln>
                <a:solidFill>
                  <a:srgbClr val="4E67C8">
                    <a:lumMod val="50000"/>
                  </a:srgbClr>
                </a:solidFill>
                <a:effectLst>
                  <a:outerShdw dist="35921" dir="2700000" algn="ctr" rotWithShape="0">
                    <a:srgbClr val="990000"/>
                  </a:outerShdw>
                </a:effectLst>
                <a:latin typeface="Impact"/>
              </a:rPr>
              <a:t>البيئة التربوية لرياض الأطفال</a:t>
            </a:r>
            <a:endParaRPr lang="ar-SA" sz="3600" kern="10" dirty="0">
              <a:ln w="19050">
                <a:solidFill>
                  <a:srgbClr val="E5DFEC"/>
                </a:solidFill>
                <a:round/>
                <a:headEnd/>
                <a:tailEnd/>
              </a:ln>
              <a:solidFill>
                <a:srgbClr val="4E67C8">
                  <a:lumMod val="50000"/>
                </a:srgbClr>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3156049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794" y="1755126"/>
            <a:ext cx="4752528" cy="4752528"/>
          </a:xfrm>
          <a:prstGeom prst="rect">
            <a:avLst/>
          </a:prstGeom>
        </p:spPr>
      </p:pic>
      <p:sp>
        <p:nvSpPr>
          <p:cNvPr id="3" name="مستطيل 2"/>
          <p:cNvSpPr/>
          <p:nvPr/>
        </p:nvSpPr>
        <p:spPr>
          <a:xfrm>
            <a:off x="1403648" y="0"/>
            <a:ext cx="5998772" cy="1323439"/>
          </a:xfrm>
          <a:prstGeom prst="rect">
            <a:avLst/>
          </a:prstGeom>
        </p:spPr>
        <p:txBody>
          <a:bodyPr wrap="square">
            <a:spAutoFit/>
          </a:bodyPr>
          <a:lstStyle/>
          <a:p>
            <a:pPr marL="0" marR="45720" lvl="0" indent="0" defTabSz="914400" eaLnBrk="1" fontAlgn="auto" latinLnBrk="0" hangingPunct="1">
              <a:lnSpc>
                <a:spcPct val="100000"/>
              </a:lnSpc>
              <a:spcBef>
                <a:spcPct val="20000"/>
              </a:spcBef>
              <a:spcAft>
                <a:spcPts val="0"/>
              </a:spcAft>
              <a:buClr>
                <a:srgbClr val="0BD0D9"/>
              </a:buClr>
              <a:buSzPct val="95000"/>
              <a:buFontTx/>
              <a:buNone/>
              <a:tabLst/>
              <a:defRPr/>
            </a:pPr>
            <a:r>
              <a:rPr kumimoji="0" lang="ar-SA" sz="8000" b="0" i="0" u="none" strike="noStrike" kern="0" cap="none" spc="0" normalizeH="0" baseline="0" noProof="0" dirty="0" smtClean="0">
                <a:ln>
                  <a:noFill/>
                </a:ln>
                <a:solidFill>
                  <a:srgbClr val="FF0000"/>
                </a:solidFill>
                <a:effectLst/>
                <a:uLnTx/>
                <a:uFillTx/>
                <a:latin typeface="Constantia"/>
              </a:rPr>
              <a:t>صباحكم ورد</a:t>
            </a:r>
            <a:endParaRPr kumimoji="0" lang="ar-SA"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214708854"/>
      </p:ext>
    </p:extLst>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56"/>
          <p:cNvSpPr>
            <a:spLocks noChangeArrowheads="1"/>
          </p:cNvSpPr>
          <p:nvPr/>
        </p:nvSpPr>
        <p:spPr bwMode="auto">
          <a:xfrm>
            <a:off x="2538738" y="908720"/>
            <a:ext cx="4156075" cy="255905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107763" dir="2700000" algn="ctr" rotWithShape="0">
              <a:srgbClr val="8064A2">
                <a:lumMod val="50000"/>
                <a:lumOff val="0"/>
                <a:alpha val="50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smtClean="0">
                <a:ln>
                  <a:noFill/>
                </a:ln>
                <a:solidFill>
                  <a:srgbClr val="632423"/>
                </a:solidFill>
                <a:effectLst/>
                <a:uLnTx/>
                <a:uFillTx/>
                <a:latin typeface="Cambria"/>
                <a:ea typeface="Times New Roman"/>
                <a:cs typeface="PT Bold Heading"/>
              </a:rPr>
              <a:t>اليوم الثاني</a:t>
            </a:r>
          </a:p>
          <a:p>
            <a:pPr marL="0" marR="0" lvl="0" indent="0" algn="ctr" defTabSz="914400" rtl="1" eaLnBrk="1" fontAlgn="auto" latinLnBrk="0" hangingPunct="1">
              <a:lnSpc>
                <a:spcPct val="115000"/>
              </a:lnSpc>
              <a:spcBef>
                <a:spcPts val="0"/>
              </a:spcBef>
              <a:spcAft>
                <a:spcPts val="0"/>
              </a:spcAft>
              <a:buClrTx/>
              <a:buSzTx/>
              <a:buFontTx/>
              <a:buNone/>
              <a:tabLst/>
              <a:defRPr/>
            </a:pPr>
            <a:endParaRPr lang="ar-SA" sz="3600" kern="0" dirty="0">
              <a:solidFill>
                <a:srgbClr val="632423"/>
              </a:solidFill>
              <a:latin typeface="Cambria"/>
              <a:ea typeface="Times New Roman"/>
              <a:cs typeface="PT Bold Heading"/>
            </a:endParaRPr>
          </a:p>
          <a:p>
            <a:pPr marL="0" marR="0" lvl="0" indent="0" algn="ctr" defTabSz="914400" rtl="1" eaLnBrk="1" fontAlgn="auto" latinLnBrk="0" hangingPunct="1">
              <a:lnSpc>
                <a:spcPct val="115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a:ln>
                  <a:noFill/>
                </a:ln>
                <a:solidFill>
                  <a:srgbClr val="365F91"/>
                </a:solidFill>
                <a:effectLst/>
                <a:uLnTx/>
                <a:uFillTx/>
                <a:latin typeface="Cambria"/>
                <a:ea typeface="Times New Roman"/>
                <a:cs typeface="PT Bold Heading"/>
              </a:rPr>
              <a:t>الجلسة الأولى</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632423"/>
                </a:solidFill>
                <a:effectLst/>
                <a:uLnTx/>
                <a:uFillTx/>
                <a:latin typeface="Cambria"/>
                <a:ea typeface="Times New Roman"/>
                <a:cs typeface="Times New Roman"/>
              </a:rPr>
              <a:t> </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p:txBody>
      </p:sp>
      <p:pic>
        <p:nvPicPr>
          <p:cNvPr id="3" name="صورة 2" descr="3D_Vector_Characters_made_of_wood_Preview.jpg"/>
          <p:cNvPicPr/>
          <p:nvPr/>
        </p:nvPicPr>
        <p:blipFill>
          <a:blip r:embed="rId2"/>
          <a:stretch>
            <a:fillRect/>
          </a:stretch>
        </p:blipFill>
        <p:spPr>
          <a:xfrm>
            <a:off x="2960591" y="3861048"/>
            <a:ext cx="3312368"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9100284"/>
      </p:ext>
    </p:extLst>
  </p:cSld>
  <p:clrMapOvr>
    <a:masterClrMapping/>
  </p:clrMapOvr>
  <p:transition spd="slow">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372600" y="908720"/>
            <a:ext cx="114967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a:t>
            </a:r>
            <a:endParaRPr lang="ar-SA" dirty="0">
              <a:solidFill>
                <a:prstClr val="black"/>
              </a:solidFill>
            </a:endParaRPr>
          </a:p>
        </p:txBody>
      </p:sp>
      <p:sp>
        <p:nvSpPr>
          <p:cNvPr id="3" name="مستطيل 2"/>
          <p:cNvSpPr/>
          <p:nvPr/>
        </p:nvSpPr>
        <p:spPr>
          <a:xfrm>
            <a:off x="5110652" y="1017237"/>
            <a:ext cx="1165704" cy="584775"/>
          </a:xfrm>
          <a:prstGeom prst="rect">
            <a:avLst/>
          </a:prstGeom>
        </p:spPr>
        <p:txBody>
          <a:bodyPr wrap="none">
            <a:spAutoFit/>
          </a:bodyPr>
          <a:lstStyle/>
          <a:p>
            <a:r>
              <a:rPr lang="ar-SA" sz="3200" b="1" dirty="0">
                <a:solidFill>
                  <a:srgbClr val="7030A0"/>
                </a:solidFill>
                <a:ea typeface="Times New Roman"/>
                <a:cs typeface="Arial"/>
              </a:rPr>
              <a:t>مراجعة</a:t>
            </a:r>
            <a:endParaRPr lang="ar-SA" sz="3200" b="1" dirty="0">
              <a:solidFill>
                <a:srgbClr val="7030A0"/>
              </a:solidFill>
            </a:endParaRPr>
          </a:p>
        </p:txBody>
      </p:sp>
      <p:sp>
        <p:nvSpPr>
          <p:cNvPr id="4" name="AutoShape 1267"/>
          <p:cNvSpPr>
            <a:spLocks noChangeArrowheads="1"/>
          </p:cNvSpPr>
          <p:nvPr/>
        </p:nvSpPr>
        <p:spPr bwMode="auto">
          <a:xfrm>
            <a:off x="798286" y="3356992"/>
            <a:ext cx="7739359" cy="182880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2000" b="1" dirty="0" smtClean="0">
                <a:solidFill>
                  <a:srgbClr val="365F91"/>
                </a:solidFill>
                <a:effectLst/>
                <a:latin typeface="Cambria"/>
                <a:ea typeface="Times New Roman"/>
                <a:cs typeface="Arial"/>
              </a:rPr>
              <a:t>على جميع المشاركات </a:t>
            </a:r>
            <a:r>
              <a:rPr lang="ar-SA" sz="2000" b="1" dirty="0">
                <a:solidFill>
                  <a:srgbClr val="365F91"/>
                </a:solidFill>
                <a:effectLst/>
                <a:latin typeface="Cambria"/>
                <a:ea typeface="Times New Roman"/>
                <a:cs typeface="Arial"/>
              </a:rPr>
              <a:t>الوقوف في اماكنهن وتبدأ المدربة برمي الكرة إلى إحدى المجموعات والمجموعة التي تصلها الكرة تطرح سؤالاً عن المعلومات التي اخذتها في اليوم الاول ومن ثم ترمي الكرة لمجموعة اخرى للإجابة ومنها نفس المجموعة تطرح سؤالاً اخر وترمي الكرة لمجموعة اخرى للإجابة وهكذا   </a:t>
            </a:r>
            <a:endParaRPr lang="en-US" sz="1050" b="1" dirty="0">
              <a:effectLst/>
              <a:latin typeface="Cambria"/>
              <a:ea typeface="Times New Roman"/>
              <a:cs typeface="Times New Roman"/>
            </a:endParaRPr>
          </a:p>
        </p:txBody>
      </p:sp>
      <p:sp>
        <p:nvSpPr>
          <p:cNvPr id="5" name="مستطيل 4"/>
          <p:cNvSpPr/>
          <p:nvPr/>
        </p:nvSpPr>
        <p:spPr>
          <a:xfrm>
            <a:off x="1475656" y="2034426"/>
            <a:ext cx="6948264" cy="523220"/>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smtClean="0">
                <a:solidFill>
                  <a:prstClr val="black"/>
                </a:solidFill>
                <a:latin typeface="Calibri"/>
              </a:rPr>
              <a:t>نقاش </a:t>
            </a:r>
            <a:r>
              <a:rPr lang="x-none" sz="2800">
                <a:solidFill>
                  <a:prstClr val="black"/>
                </a:solidFill>
                <a:latin typeface="Calibri"/>
              </a:rPr>
              <a:t>جماعي </a:t>
            </a:r>
            <a:endParaRPr lang="ar-SA" sz="2800" dirty="0">
              <a:solidFill>
                <a:prstClr val="black"/>
              </a:solidFill>
              <a:latin typeface="Calibri"/>
              <a:cs typeface="Arial"/>
            </a:endParaRPr>
          </a:p>
        </p:txBody>
      </p:sp>
    </p:spTree>
    <p:extLst>
      <p:ext uri="{BB962C8B-B14F-4D97-AF65-F5344CB8AC3E}">
        <p14:creationId xmlns:p14="http://schemas.microsoft.com/office/powerpoint/2010/main" val="1913567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2286000" y="381000"/>
            <a:ext cx="4648200" cy="990600"/>
          </a:xfrm>
          <a:prstGeom prst="rect">
            <a:avLst/>
          </a:prstGeom>
          <a:gradFill rotWithShape="1">
            <a:gsLst>
              <a:gs pos="0">
                <a:srgbClr val="2DA2BF">
                  <a:tint val="62000"/>
                  <a:satMod val="180000"/>
                </a:srgbClr>
              </a:gs>
              <a:gs pos="65000">
                <a:srgbClr val="2DA2BF">
                  <a:tint val="32000"/>
                  <a:satMod val="250000"/>
                </a:srgbClr>
              </a:gs>
              <a:gs pos="100000">
                <a:srgbClr val="2DA2BF">
                  <a:tint val="23000"/>
                  <a:satMod val="300000"/>
                </a:srgbClr>
              </a:gs>
            </a:gsLst>
            <a:lin ang="16200000" scaled="0"/>
          </a:gradFill>
          <a:ln w="9525" cap="flat" cmpd="sng" algn="ctr">
            <a:noFill/>
            <a:prstDash val="solid"/>
          </a:ln>
          <a:effectLst>
            <a:glow rad="63500">
              <a:srgbClr val="2DA2B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ClrTx/>
              <a:buSzTx/>
              <a:buFont typeface="Wingdings 3"/>
              <a:buNone/>
            </a:pPr>
            <a:r>
              <a:rPr lang="ar-EG" sz="5400" b="1" dirty="0" smtClean="0">
                <a:ln w="1905"/>
                <a:solidFill>
                  <a:srgbClr val="474B78"/>
                </a:solidFill>
                <a:effectLst>
                  <a:innerShdw blurRad="69850" dist="43180" dir="5400000">
                    <a:srgbClr val="000000">
                      <a:alpha val="65000"/>
                    </a:srgbClr>
                  </a:innerShdw>
                </a:effectLst>
                <a:latin typeface="GE SS TV Bold" pitchFamily="18" charset="-78"/>
                <a:ea typeface="GE SS TV Bold" pitchFamily="18" charset="-78"/>
                <a:cs typeface="GE SS TV Bold" pitchFamily="18" charset="-78"/>
              </a:rPr>
              <a:t>أهداف اليوم </a:t>
            </a:r>
            <a:r>
              <a:rPr lang="ar-SA" sz="5400" b="1" dirty="0" smtClean="0">
                <a:ln w="1905"/>
                <a:solidFill>
                  <a:srgbClr val="474B78"/>
                </a:solidFill>
                <a:effectLst>
                  <a:innerShdw blurRad="69850" dist="43180" dir="5400000">
                    <a:srgbClr val="000000">
                      <a:alpha val="65000"/>
                    </a:srgbClr>
                  </a:innerShdw>
                </a:effectLst>
                <a:latin typeface="GE SS TV Bold" pitchFamily="18" charset="-78"/>
                <a:ea typeface="GE SS TV Bold" pitchFamily="18" charset="-78"/>
                <a:cs typeface="GE SS TV Bold" pitchFamily="18" charset="-78"/>
              </a:rPr>
              <a:t>الثاني</a:t>
            </a:r>
          </a:p>
          <a:p>
            <a:pPr>
              <a:buClr>
                <a:srgbClr val="2DA2BF"/>
              </a:buClr>
            </a:pPr>
            <a:endParaRPr lang="ar-SA" dirty="0">
              <a:solidFill>
                <a:sysClr val="window" lastClr="FFFFFF"/>
              </a:solidFill>
              <a:latin typeface="Lucida Sans Unicode"/>
              <a:cs typeface="Arial"/>
            </a:endParaRPr>
          </a:p>
        </p:txBody>
      </p:sp>
      <p:sp>
        <p:nvSpPr>
          <p:cNvPr id="3" name="شكل بيضاوي 2"/>
          <p:cNvSpPr/>
          <p:nvPr/>
        </p:nvSpPr>
        <p:spPr>
          <a:xfrm>
            <a:off x="685800" y="1752600"/>
            <a:ext cx="7924800" cy="4680520"/>
          </a:xfrm>
          <a:prstGeom prst="ellipse">
            <a:avLst/>
          </a:prstGeom>
          <a:gradFill flip="none" rotWithShape="1">
            <a:gsLst>
              <a:gs pos="0">
                <a:srgbClr val="2DA2BF">
                  <a:tint val="66000"/>
                  <a:satMod val="160000"/>
                </a:srgbClr>
              </a:gs>
              <a:gs pos="50000">
                <a:srgbClr val="2DA2BF">
                  <a:tint val="44500"/>
                  <a:satMod val="160000"/>
                </a:srgbClr>
              </a:gs>
              <a:gs pos="100000">
                <a:srgbClr val="2DA2BF">
                  <a:tint val="23500"/>
                  <a:satMod val="160000"/>
                </a:srgbClr>
              </a:gs>
            </a:gsLst>
            <a:path path="circle">
              <a:fillToRect l="100000" b="100000"/>
            </a:path>
            <a:tileRect t="-100000" r="-100000"/>
          </a:gradFill>
          <a:ln w="55000" cap="flat" cmpd="thickThin" algn="ctr">
            <a:solidFill>
              <a:srgbClr val="2DA2BF">
                <a:shade val="50000"/>
              </a:srgbClr>
            </a:solidFill>
            <a:prstDash val="solid"/>
          </a:ln>
          <a:effectLst/>
        </p:spPr>
        <p:txBody>
          <a:bodyPr rtlCol="1" anchor="ctr"/>
          <a:lstStyle/>
          <a:p>
            <a:pPr algn="ctr"/>
            <a:endParaRPr lang="ar-SA" sz="2800" b="1" kern="0" dirty="0" smtClean="0">
              <a:solidFill>
                <a:srgbClr val="7030A0"/>
              </a:solidFill>
              <a:latin typeface="Lucida Sans Unicode"/>
              <a:cs typeface="Arial"/>
            </a:endParaRPr>
          </a:p>
          <a:p>
            <a:pPr algn="ctr"/>
            <a:r>
              <a:rPr lang="ar-SA" sz="2800" b="1" kern="0" dirty="0" smtClean="0">
                <a:solidFill>
                  <a:srgbClr val="7030A0"/>
                </a:solidFill>
                <a:latin typeface="Lucida Sans Unicode"/>
                <a:cs typeface="Arial"/>
              </a:rPr>
              <a:t>أهداف تنظيم البيئة ال</a:t>
            </a:r>
          </a:p>
          <a:p>
            <a:pPr algn="ctr"/>
            <a:r>
              <a:rPr lang="ar-SA" sz="2800" b="1" kern="0" dirty="0" smtClean="0">
                <a:solidFill>
                  <a:srgbClr val="7030A0"/>
                </a:solidFill>
                <a:latin typeface="Lucida Sans Unicode"/>
                <a:cs typeface="Arial"/>
              </a:rPr>
              <a:t>تنظيم </a:t>
            </a:r>
            <a:r>
              <a:rPr lang="ar-SA" sz="2800" b="1" kern="0" dirty="0">
                <a:solidFill>
                  <a:srgbClr val="7030A0"/>
                </a:solidFill>
                <a:latin typeface="Lucida Sans Unicode"/>
                <a:cs typeface="Arial"/>
              </a:rPr>
              <a:t>أدوات ومواد الأركان </a:t>
            </a:r>
            <a:r>
              <a:rPr lang="ar-SA" sz="2800" b="1" kern="0" dirty="0" smtClean="0">
                <a:solidFill>
                  <a:srgbClr val="7030A0"/>
                </a:solidFill>
                <a:latin typeface="Lucida Sans Unicode"/>
                <a:cs typeface="Arial"/>
              </a:rPr>
              <a:t>التعلمية</a:t>
            </a:r>
          </a:p>
          <a:p>
            <a:pPr lvl="0" algn="ctr"/>
            <a:r>
              <a:rPr lang="ar-SA" sz="2800" b="1" dirty="0">
                <a:solidFill>
                  <a:srgbClr val="7030A0"/>
                </a:solidFill>
                <a:ea typeface="Times New Roman"/>
                <a:cs typeface="Arial"/>
              </a:rPr>
              <a:t>القضايا المتعلقة بأمن وسلامة الأطفال</a:t>
            </a:r>
          </a:p>
          <a:p>
            <a:pPr lvl="0" algn="ctr"/>
            <a:r>
              <a:rPr lang="ar-SA" sz="2800" b="1" dirty="0">
                <a:solidFill>
                  <a:srgbClr val="7030A0"/>
                </a:solidFill>
                <a:ea typeface="Times New Roman"/>
                <a:cs typeface="Arial"/>
              </a:rPr>
              <a:t>إجراءات حالات الطوارئ</a:t>
            </a:r>
          </a:p>
          <a:p>
            <a:pPr lvl="0" algn="ctr"/>
            <a:r>
              <a:rPr lang="ar-SA" sz="2800" b="1" dirty="0">
                <a:solidFill>
                  <a:srgbClr val="7030A0"/>
                </a:solidFill>
                <a:ea typeface="Times New Roman"/>
                <a:cs typeface="Arial"/>
              </a:rPr>
              <a:t>شروط الأمن والسلامة في البيئة</a:t>
            </a:r>
          </a:p>
          <a:p>
            <a:pPr lvl="0" algn="ctr"/>
            <a:r>
              <a:rPr lang="ar-SA" sz="2800" b="1" dirty="0">
                <a:solidFill>
                  <a:srgbClr val="7030A0"/>
                </a:solidFill>
                <a:ea typeface="Times New Roman"/>
                <a:cs typeface="Arial"/>
              </a:rPr>
              <a:t>معوقات تنظيم البيئة التربوية</a:t>
            </a:r>
          </a:p>
          <a:p>
            <a:pPr lvl="0" algn="ctr"/>
            <a:r>
              <a:rPr lang="ar-SA" sz="2800" b="1" dirty="0">
                <a:solidFill>
                  <a:srgbClr val="7030A0"/>
                </a:solidFill>
                <a:ea typeface="Times New Roman"/>
                <a:cs typeface="Arial"/>
              </a:rPr>
              <a:t>تقويم البيئة التربوية</a:t>
            </a:r>
          </a:p>
          <a:p>
            <a:pPr lvl="0" algn="ctr"/>
            <a:r>
              <a:rPr lang="ar-SA" sz="2800" b="1" dirty="0">
                <a:solidFill>
                  <a:srgbClr val="7030A0"/>
                </a:solidFill>
                <a:ea typeface="Times New Roman"/>
                <a:cs typeface="Arial"/>
              </a:rPr>
              <a:t>التقويم البعدي</a:t>
            </a:r>
          </a:p>
          <a:p>
            <a:pPr algn="ctr"/>
            <a:endParaRPr lang="ar-SA" sz="2400" b="1" kern="0" dirty="0">
              <a:solidFill>
                <a:srgbClr val="7030A0"/>
              </a:solidFill>
              <a:latin typeface="Lucida Sans Unicode"/>
              <a:cs typeface="Arial"/>
            </a:endParaRPr>
          </a:p>
          <a:p>
            <a:pPr algn="ctr"/>
            <a:endParaRPr lang="ar-SA" sz="2400" b="1" kern="0" dirty="0">
              <a:solidFill>
                <a:srgbClr val="7030A0"/>
              </a:solidFill>
              <a:latin typeface="Lucida Sans Unicode"/>
              <a:cs typeface="Arial"/>
            </a:endParaRPr>
          </a:p>
        </p:txBody>
      </p:sp>
    </p:spTree>
    <p:extLst>
      <p:ext uri="{BB962C8B-B14F-4D97-AF65-F5344CB8AC3E}">
        <p14:creationId xmlns:p14="http://schemas.microsoft.com/office/powerpoint/2010/main" val="2340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1)">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00192" y="764704"/>
            <a:ext cx="2222082"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1/2/ 1 </a:t>
            </a:r>
            <a:r>
              <a:rPr lang="ar-SA" sz="4000" b="1" kern="0" dirty="0">
                <a:solidFill>
                  <a:srgbClr val="C00000"/>
                </a:solidFill>
                <a:latin typeface="Calibri"/>
                <a:cs typeface="Akhbar MT" pitchFamily="2" charset="-78"/>
              </a:rPr>
              <a:t>:</a:t>
            </a:r>
            <a:endParaRPr lang="ar-SA" dirty="0">
              <a:solidFill>
                <a:prstClr val="black"/>
              </a:solidFill>
            </a:endParaRPr>
          </a:p>
        </p:txBody>
      </p:sp>
      <p:sp>
        <p:nvSpPr>
          <p:cNvPr id="3" name="مستطيل 2"/>
          <p:cNvSpPr/>
          <p:nvPr/>
        </p:nvSpPr>
        <p:spPr>
          <a:xfrm>
            <a:off x="3090135" y="857037"/>
            <a:ext cx="3225563" cy="523220"/>
          </a:xfrm>
          <a:prstGeom prst="rect">
            <a:avLst/>
          </a:prstGeom>
        </p:spPr>
        <p:txBody>
          <a:bodyPr wrap="none">
            <a:spAutoFit/>
          </a:bodyPr>
          <a:lstStyle/>
          <a:p>
            <a:r>
              <a:rPr lang="ar-SA" sz="2800" b="1" dirty="0">
                <a:solidFill>
                  <a:srgbClr val="7030A0"/>
                </a:solidFill>
                <a:ea typeface="Times New Roman"/>
                <a:cs typeface="Arial"/>
              </a:rPr>
              <a:t>أهداف تنظيم البيئة الصفية</a:t>
            </a:r>
            <a:endParaRPr lang="ar-SA" sz="2800" b="1" dirty="0">
              <a:solidFill>
                <a:srgbClr val="7030A0"/>
              </a:solidFill>
            </a:endParaRPr>
          </a:p>
        </p:txBody>
      </p:sp>
      <p:sp>
        <p:nvSpPr>
          <p:cNvPr id="4" name="AutoShape 1268"/>
          <p:cNvSpPr>
            <a:spLocks noChangeArrowheads="1"/>
          </p:cNvSpPr>
          <p:nvPr/>
        </p:nvSpPr>
        <p:spPr bwMode="auto">
          <a:xfrm>
            <a:off x="1907704" y="3284984"/>
            <a:ext cx="6320790" cy="113347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2400" b="1" dirty="0" smtClean="0">
                <a:solidFill>
                  <a:srgbClr val="002060"/>
                </a:solidFill>
                <a:effectLst/>
                <a:latin typeface="Cambria"/>
                <a:ea typeface="Times New Roman"/>
                <a:cs typeface="Traditional Arabic"/>
              </a:rPr>
              <a:t>بالتعاون </a:t>
            </a:r>
            <a:r>
              <a:rPr lang="ar-SA" sz="2400" b="1" dirty="0">
                <a:solidFill>
                  <a:srgbClr val="002060"/>
                </a:solidFill>
                <a:effectLst/>
                <a:latin typeface="Cambria"/>
                <a:ea typeface="Times New Roman"/>
                <a:cs typeface="Traditional Arabic"/>
              </a:rPr>
              <a:t>مع أفراد مجموعتك  أذكري أهم أهداف تنظيم البيئة الصفية .</a:t>
            </a:r>
            <a:endParaRPr lang="en-US" sz="1100" dirty="0">
              <a:effectLst/>
              <a:latin typeface="Cambria"/>
              <a:ea typeface="Times New Roman"/>
              <a:cs typeface="Times New Roman"/>
            </a:endParaRPr>
          </a:p>
          <a:p>
            <a:pPr marL="47625" algn="r" rtl="1">
              <a:spcAft>
                <a:spcPts val="0"/>
              </a:spcAft>
            </a:pPr>
            <a:r>
              <a:rPr lang="ar-SA" sz="1600" b="1" dirty="0">
                <a:solidFill>
                  <a:srgbClr val="002060"/>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2360350" y="2030721"/>
            <a:ext cx="5868144" cy="523220"/>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جماعي </a:t>
            </a:r>
            <a:endParaRPr lang="ar-SA" sz="2800" dirty="0">
              <a:solidFill>
                <a:prstClr val="black"/>
              </a:solidFill>
              <a:latin typeface="Calibri"/>
              <a:cs typeface="Arial"/>
            </a:endParaRPr>
          </a:p>
        </p:txBody>
      </p:sp>
    </p:spTree>
    <p:extLst>
      <p:ext uri="{BB962C8B-B14F-4D97-AF65-F5344CB8AC3E}">
        <p14:creationId xmlns:p14="http://schemas.microsoft.com/office/powerpoint/2010/main" val="2163917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980728"/>
            <a:ext cx="8892480" cy="5924699"/>
          </a:xfrm>
          <a:prstGeom prst="rect">
            <a:avLst/>
          </a:prstGeom>
        </p:spPr>
        <p:txBody>
          <a:bodyPr wrap="square">
            <a:spAutoFit/>
          </a:bodyPr>
          <a:lstStyle/>
          <a:p>
            <a:r>
              <a:rPr lang="ar-SA" sz="3200" b="1" u="sng" dirty="0">
                <a:solidFill>
                  <a:srgbClr val="C00000"/>
                </a:solidFill>
                <a:latin typeface="Cambria"/>
                <a:ea typeface="Times New Roman"/>
                <a:cs typeface="Arial"/>
              </a:rPr>
              <a:t>إرشادات للمتدربة: </a:t>
            </a:r>
            <a:endParaRPr lang="en-US" sz="1400" dirty="0">
              <a:latin typeface="Cambria"/>
              <a:ea typeface="Times New Roman"/>
              <a:cs typeface="Times New Roman"/>
            </a:endParaRPr>
          </a:p>
          <a:p>
            <a:pPr algn="justLow">
              <a:spcAft>
                <a:spcPts val="0"/>
              </a:spcAft>
            </a:pPr>
            <a:r>
              <a:rPr lang="ar-SA" sz="3200" b="1" dirty="0">
                <a:latin typeface="Cambria"/>
                <a:ea typeface="Times New Roman"/>
                <a:cs typeface="Arial"/>
              </a:rPr>
              <a:t> </a:t>
            </a:r>
            <a:endParaRPr lang="en-US" sz="14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الالتزام بالتوقيت الزمني للبرنامج اليومي البدء والانتهاء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إحضار الحقيبة التدريبية طوال ففترة البرنامج التدريبي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المشاركة الفاعلة وتبادل الخبرات لإثراء البرنامج التدريبي .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المناقشة الفردية والجماعية مع المدربة أثناء عرض المادة العلمية للأنشطة التدريبية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التعاون بين أفراد المجموعة أثناء النقاش وعرض الأنشطة التدريبية .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إغلاق الأجهزة المحمولة داخل القاعة ومنع التصوير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تعبئة نماذج التقييم الشخصي ، وللبرنامج بموضوعية ودقة لتطوير البرنامج مستقبلاً  .</a:t>
            </a:r>
            <a:endParaRPr lang="en-US" sz="1100" dirty="0">
              <a:latin typeface="Cambria"/>
              <a:ea typeface="Times New Roman"/>
              <a:cs typeface="Times New Roman"/>
            </a:endParaRPr>
          </a:p>
          <a:p>
            <a:pPr marL="342900" lvl="0" indent="-342900">
              <a:spcAft>
                <a:spcPts val="1000"/>
              </a:spcAft>
              <a:buFont typeface="Symbol"/>
              <a:buChar char=""/>
            </a:pPr>
            <a:r>
              <a:rPr lang="ar-SA" sz="2400" dirty="0">
                <a:solidFill>
                  <a:srgbClr val="002060"/>
                </a:solidFill>
                <a:latin typeface="Cambria"/>
                <a:ea typeface="Times New Roman"/>
                <a:cs typeface="Arial"/>
              </a:rPr>
              <a:t>ممارسة المهارات المكتسبة بعد البرنامج التدريبي لضمان الاستمرارية .</a:t>
            </a:r>
            <a:endParaRPr lang="en-US" sz="1100" dirty="0">
              <a:latin typeface="Cambria"/>
              <a:ea typeface="Times New Roman"/>
              <a:cs typeface="Times New Roman"/>
            </a:endParaRPr>
          </a:p>
          <a:p>
            <a:pPr>
              <a:spcAft>
                <a:spcPts val="1000"/>
              </a:spcAft>
            </a:pPr>
            <a:r>
              <a:rPr lang="ar-SA" sz="2400" dirty="0">
                <a:solidFill>
                  <a:srgbClr val="002060"/>
                </a:solidFill>
                <a:latin typeface="Cambria"/>
                <a:ea typeface="Times New Roman"/>
                <a:cs typeface="Arial"/>
              </a:rPr>
              <a:t> </a:t>
            </a:r>
            <a:endParaRPr lang="en-US" sz="1100" dirty="0">
              <a:latin typeface="Cambria"/>
              <a:ea typeface="Times New Roman"/>
              <a:cs typeface="Times New Roman"/>
            </a:endParaRPr>
          </a:p>
          <a:p>
            <a:pPr>
              <a:spcAft>
                <a:spcPts val="1000"/>
              </a:spcAft>
            </a:pPr>
            <a:r>
              <a:rPr lang="ar-SA" sz="2400" dirty="0">
                <a:solidFill>
                  <a:srgbClr val="002060"/>
                </a:solidFill>
                <a:latin typeface="Cambria"/>
                <a:ea typeface="Times New Roman"/>
                <a:cs typeface="Arial"/>
              </a:rPr>
              <a:t> </a:t>
            </a:r>
            <a:endParaRPr lang="en-US" sz="1100" dirty="0">
              <a:effectLst/>
              <a:latin typeface="Cambria"/>
              <a:ea typeface="Times New Roman"/>
              <a:cs typeface="Times New Roman"/>
            </a:endParaRPr>
          </a:p>
        </p:txBody>
      </p:sp>
    </p:spTree>
    <p:extLst>
      <p:ext uri="{BB962C8B-B14F-4D97-AF65-F5344CB8AC3E}">
        <p14:creationId xmlns:p14="http://schemas.microsoft.com/office/powerpoint/2010/main" val="90382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heel(1)">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heel(1)">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heel(1)">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heel(1)">
                                      <p:cBhvr>
                                        <p:cTn id="4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548680"/>
            <a:ext cx="8352928" cy="5724644"/>
          </a:xfrm>
          <a:prstGeom prst="rect">
            <a:avLst/>
          </a:prstGeom>
        </p:spPr>
        <p:txBody>
          <a:bodyPr wrap="square">
            <a:spAutoFit/>
          </a:bodyPr>
          <a:lstStyle/>
          <a:p>
            <a:pPr marL="228600">
              <a:lnSpc>
                <a:spcPct val="150000"/>
              </a:lnSpc>
            </a:pPr>
            <a:r>
              <a:rPr lang="ar-SA" sz="2800" b="1" u="sng" dirty="0">
                <a:solidFill>
                  <a:srgbClr val="C00000"/>
                </a:solidFill>
                <a:latin typeface="Cambria"/>
                <a:ea typeface="Times New Roman"/>
                <a:cs typeface="Arial"/>
              </a:rPr>
              <a:t>أهداف تنظيم البيئة التربوية:</a:t>
            </a:r>
            <a:endParaRPr lang="en-US" sz="12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تحفز على التعلم الذاتي في جو يغلب عليه الطابع الأسري .</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توفر جواً من المتعة والراحة لكل من المعلمة والطفل  </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تساعد الطفل على الاعتماد على النفس في اتخاذ القرارات والاختيار    </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تساعد الطفل على تعلم أسلوب حل المشكلة بالبحث ، والاكتشاف ، والتجربة.</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تساعد الطفل على تعلم المهارات العقلية ( تطابق ، تجميع ، تسلسل....)</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تلبي وتواكب حاجات الأطفال المختلفة والمتجددة.</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تشجع الأطفال على التواصل فيما بينهم وبناء علاقات اجتماعية.</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تشجع على زيادة الثروة اللغوية عند الطفل .</a:t>
            </a:r>
            <a:endParaRPr lang="en-US" sz="1100" dirty="0">
              <a:latin typeface="Cambria"/>
              <a:ea typeface="Times New Roman"/>
              <a:cs typeface="Times New Roman"/>
            </a:endParaRPr>
          </a:p>
          <a:p>
            <a:pPr marL="342900" lvl="0" indent="-342900">
              <a:lnSpc>
                <a:spcPct val="150000"/>
              </a:lnSpc>
              <a:buFont typeface="Wingdings"/>
              <a:buChar char=""/>
              <a:tabLst>
                <a:tab pos="457200" algn="l"/>
              </a:tabLst>
            </a:pPr>
            <a:r>
              <a:rPr lang="ar-SA" sz="2400" dirty="0">
                <a:latin typeface="Cambria"/>
                <a:ea typeface="Times New Roman"/>
                <a:cs typeface="Arial"/>
              </a:rPr>
              <a:t>إتاحة الفرصة للطفل للاختيار الذي يدفعه لتعلم أفضل وأكثر فائدة .</a:t>
            </a:r>
            <a:endParaRPr lang="en-US" sz="1100" dirty="0">
              <a:effectLst/>
              <a:latin typeface="Cambria"/>
              <a:ea typeface="Times New Roman"/>
              <a:cs typeface="Times New Roman"/>
            </a:endParaRPr>
          </a:p>
        </p:txBody>
      </p:sp>
    </p:spTree>
    <p:extLst>
      <p:ext uri="{BB962C8B-B14F-4D97-AF65-F5344CB8AC3E}">
        <p14:creationId xmlns:p14="http://schemas.microsoft.com/office/powerpoint/2010/main" val="13543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83653" y="692696"/>
            <a:ext cx="2329484" cy="707886"/>
          </a:xfrm>
          <a:prstGeom prst="rect">
            <a:avLst/>
          </a:prstGeom>
        </p:spPr>
        <p:txBody>
          <a:bodyPr wrap="none">
            <a:spAutoFit/>
          </a:bodyPr>
          <a:lstStyle/>
          <a:p>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1/2/ 2 : </a:t>
            </a:r>
            <a:endParaRPr lang="ar-SA" dirty="0"/>
          </a:p>
        </p:txBody>
      </p:sp>
      <p:sp>
        <p:nvSpPr>
          <p:cNvPr id="3" name="مستطيل 2"/>
          <p:cNvSpPr/>
          <p:nvPr/>
        </p:nvSpPr>
        <p:spPr>
          <a:xfrm>
            <a:off x="2824140" y="861973"/>
            <a:ext cx="3339376" cy="523220"/>
          </a:xfrm>
          <a:prstGeom prst="rect">
            <a:avLst/>
          </a:prstGeom>
        </p:spPr>
        <p:txBody>
          <a:bodyPr wrap="none">
            <a:spAutoFit/>
          </a:bodyPr>
          <a:lstStyle/>
          <a:p>
            <a:r>
              <a:rPr lang="ar-SA" sz="2800" b="1" dirty="0">
                <a:solidFill>
                  <a:srgbClr val="7030A0"/>
                </a:solidFill>
                <a:ea typeface="Times New Roman"/>
                <a:cs typeface="Arial"/>
              </a:rPr>
              <a:t>خطوات إعداد البيئة الصفية</a:t>
            </a:r>
            <a:endParaRPr lang="ar-SA" sz="2800" b="1" dirty="0">
              <a:solidFill>
                <a:srgbClr val="7030A0"/>
              </a:solidFill>
            </a:endParaRPr>
          </a:p>
        </p:txBody>
      </p:sp>
      <p:sp>
        <p:nvSpPr>
          <p:cNvPr id="4" name="AutoShape 1298"/>
          <p:cNvSpPr>
            <a:spLocks noChangeArrowheads="1"/>
          </p:cNvSpPr>
          <p:nvPr/>
        </p:nvSpPr>
        <p:spPr bwMode="auto">
          <a:xfrm>
            <a:off x="899592" y="3429000"/>
            <a:ext cx="7338045" cy="113347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ctr" rtl="1">
              <a:spcAft>
                <a:spcPts val="0"/>
              </a:spcAft>
            </a:pPr>
            <a:r>
              <a:rPr lang="ar-SA" sz="2800" b="1" dirty="0" smtClean="0">
                <a:solidFill>
                  <a:srgbClr val="002060"/>
                </a:solidFill>
                <a:effectLst/>
                <a:latin typeface="Cambria"/>
                <a:ea typeface="Times New Roman"/>
                <a:cs typeface="Traditional Arabic"/>
              </a:rPr>
              <a:t>بالتعاون </a:t>
            </a:r>
            <a:r>
              <a:rPr lang="ar-SA" sz="2800" b="1" dirty="0">
                <a:solidFill>
                  <a:srgbClr val="002060"/>
                </a:solidFill>
                <a:effectLst/>
                <a:latin typeface="Cambria"/>
                <a:ea typeface="Times New Roman"/>
                <a:cs typeface="Traditional Arabic"/>
              </a:rPr>
              <a:t>مع أفراد مجموعتك أذكري خطوات إعداد البيئة الصفية مع رسم كروكي لبيئة صفية نموذجية .</a:t>
            </a:r>
            <a:endParaRPr lang="en-US" sz="1200" dirty="0">
              <a:effectLst/>
              <a:latin typeface="Cambria"/>
              <a:ea typeface="Times New Roman"/>
              <a:cs typeface="Times New Roman"/>
            </a:endParaRPr>
          </a:p>
          <a:p>
            <a:pPr marL="47625" algn="r" rtl="1">
              <a:spcAft>
                <a:spcPts val="0"/>
              </a:spcAft>
            </a:pPr>
            <a:r>
              <a:rPr lang="ar-SA" b="1" dirty="0">
                <a:solidFill>
                  <a:srgbClr val="002060"/>
                </a:solidFill>
                <a:effectLst/>
                <a:latin typeface="Cambria"/>
                <a:ea typeface="Times New Roman"/>
                <a:cs typeface="Traditional Arabic"/>
              </a:rPr>
              <a:t> </a:t>
            </a:r>
            <a:endParaRPr lang="en-US" sz="1000"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1279930" y="1847813"/>
            <a:ext cx="7021989" cy="1031051"/>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smtClean="0">
                <a:solidFill>
                  <a:prstClr val="black"/>
                </a:solidFill>
                <a:latin typeface="Calibri"/>
              </a:rPr>
              <a:t>رسم - </a:t>
            </a:r>
            <a:r>
              <a:rPr lang="x-none" sz="2800">
                <a:solidFill>
                  <a:prstClr val="black"/>
                </a:solidFill>
                <a:latin typeface="Calibri"/>
              </a:rPr>
              <a:t>نقاش جماعي </a:t>
            </a:r>
            <a:endParaRPr lang="ar-SA" sz="2800" dirty="0" smtClean="0">
              <a:solidFill>
                <a:prstClr val="black"/>
              </a:solidFill>
              <a:latin typeface="Calibri"/>
            </a:endParaRPr>
          </a:p>
          <a:p>
            <a:pPr lvl="0">
              <a:spcAft>
                <a:spcPts val="600"/>
              </a:spcAft>
              <a:buSzPct val="70000"/>
            </a:pPr>
            <a:r>
              <a:rPr lang="ar-SA" sz="2800" dirty="0" smtClean="0">
                <a:solidFill>
                  <a:prstClr val="black"/>
                </a:solidFill>
                <a:latin typeface="Calibri"/>
                <a:cs typeface="Arial"/>
              </a:rPr>
              <a:t>الزمن : 20 د</a:t>
            </a:r>
            <a:endParaRPr lang="ar-SA" sz="2800" dirty="0">
              <a:solidFill>
                <a:prstClr val="black"/>
              </a:solidFill>
              <a:latin typeface="Calibri"/>
              <a:cs typeface="Arial"/>
            </a:endParaRPr>
          </a:p>
        </p:txBody>
      </p:sp>
    </p:spTree>
    <p:extLst>
      <p:ext uri="{BB962C8B-B14F-4D97-AF65-F5344CB8AC3E}">
        <p14:creationId xmlns:p14="http://schemas.microsoft.com/office/powerpoint/2010/main" val="14801839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12845"/>
            <a:ext cx="8496944" cy="5232202"/>
          </a:xfrm>
          <a:prstGeom prst="rect">
            <a:avLst/>
          </a:prstGeom>
        </p:spPr>
        <p:txBody>
          <a:bodyPr wrap="square">
            <a:spAutoFit/>
          </a:bodyPr>
          <a:lstStyle/>
          <a:p>
            <a:r>
              <a:rPr lang="ar-SA" sz="2800" b="1" dirty="0" smtClean="0">
                <a:solidFill>
                  <a:srgbClr val="C00000"/>
                </a:solidFill>
                <a:latin typeface="Cambria"/>
                <a:ea typeface="Times New Roman"/>
                <a:cs typeface="Arial"/>
              </a:rPr>
              <a:t>   أمور </a:t>
            </a:r>
            <a:r>
              <a:rPr lang="ar-SA" sz="2800" b="1" dirty="0">
                <a:solidFill>
                  <a:srgbClr val="C00000"/>
                </a:solidFill>
                <a:latin typeface="Cambria"/>
                <a:ea typeface="Times New Roman"/>
                <a:cs typeface="Arial"/>
              </a:rPr>
              <a:t>يجب مراعاتها عند تنظيم البيئة الصفية </a:t>
            </a:r>
            <a:r>
              <a:rPr lang="ar-SA" sz="2800" b="1" dirty="0">
                <a:latin typeface="Cambria"/>
                <a:ea typeface="Times New Roman"/>
                <a:cs typeface="Arial"/>
              </a:rPr>
              <a:t>:</a:t>
            </a:r>
            <a:endParaRPr lang="en-US" sz="1100" b="1" dirty="0">
              <a:latin typeface="Cambria"/>
              <a:ea typeface="Times New Roman"/>
              <a:cs typeface="Times New Roman"/>
            </a:endParaRPr>
          </a:p>
          <a:p>
            <a:pPr marL="342900" lvl="0" indent="-342900">
              <a:buFont typeface="Symbol"/>
              <a:buChar char=""/>
            </a:pPr>
            <a:r>
              <a:rPr lang="ar-SA" sz="2400" dirty="0">
                <a:latin typeface="Cambria"/>
                <a:ea typeface="Times New Roman"/>
                <a:cs typeface="Arial"/>
              </a:rPr>
              <a:t> اختيار موقع الفصل بما يتناسب مع عمر الطفل </a:t>
            </a:r>
            <a:r>
              <a:rPr lang="ar-SA" sz="2400" dirty="0" smtClean="0">
                <a:latin typeface="Cambria"/>
                <a:ea typeface="Times New Roman"/>
                <a:cs typeface="Arial"/>
              </a:rPr>
              <a:t>.</a:t>
            </a:r>
            <a:endParaRPr lang="en-US" sz="1100" dirty="0">
              <a:latin typeface="Cambria"/>
              <a:ea typeface="Times New Roman"/>
              <a:cs typeface="Times New Roman"/>
            </a:endParaRPr>
          </a:p>
          <a:p>
            <a:pPr marL="342900" lvl="0" indent="-342900">
              <a:buFont typeface="Symbol"/>
              <a:buChar char=""/>
            </a:pPr>
            <a:r>
              <a:rPr lang="ar-SA" sz="2400" dirty="0" smtClean="0">
                <a:latin typeface="Cambria"/>
                <a:ea typeface="Times New Roman"/>
                <a:cs typeface="Arial"/>
              </a:rPr>
              <a:t> تقسيم </a:t>
            </a:r>
            <a:r>
              <a:rPr lang="ar-SA" sz="2400" dirty="0">
                <a:latin typeface="Cambria"/>
                <a:ea typeface="Times New Roman"/>
                <a:cs typeface="Arial"/>
              </a:rPr>
              <a:t>غرفة الفصل بما يتناسب مع :</a:t>
            </a:r>
            <a:endParaRPr lang="en-US" sz="1100" dirty="0">
              <a:latin typeface="Cambria"/>
              <a:ea typeface="Times New Roman"/>
              <a:cs typeface="Times New Roman"/>
            </a:endParaRPr>
          </a:p>
          <a:p>
            <a:pPr marL="311785"/>
            <a:r>
              <a:rPr lang="ar-SA" sz="2400" dirty="0">
                <a:latin typeface="Cambria"/>
                <a:ea typeface="Times New Roman"/>
                <a:cs typeface="Arial"/>
              </a:rPr>
              <a:t>    - مساحة الفصل</a:t>
            </a:r>
            <a:endParaRPr lang="en-US" sz="1100" dirty="0">
              <a:latin typeface="Cambria"/>
              <a:ea typeface="Times New Roman"/>
              <a:cs typeface="Times New Roman"/>
            </a:endParaRPr>
          </a:p>
          <a:p>
            <a:pPr marL="311785"/>
            <a:r>
              <a:rPr lang="ar-SA" sz="2400" dirty="0">
                <a:latin typeface="Cambria"/>
                <a:ea typeface="Times New Roman"/>
                <a:cs typeface="Arial"/>
              </a:rPr>
              <a:t>    - عمر الأطفال</a:t>
            </a:r>
            <a:endParaRPr lang="en-US" sz="1100" dirty="0">
              <a:latin typeface="Cambria"/>
              <a:ea typeface="Times New Roman"/>
              <a:cs typeface="Times New Roman"/>
            </a:endParaRPr>
          </a:p>
          <a:p>
            <a:pPr marL="311785"/>
            <a:r>
              <a:rPr lang="ar-SA" sz="2400" dirty="0">
                <a:latin typeface="Cambria"/>
                <a:ea typeface="Times New Roman"/>
                <a:cs typeface="Arial"/>
              </a:rPr>
              <a:t>    - عدد الأطفال </a:t>
            </a:r>
            <a:endParaRPr lang="en-US" sz="1100" dirty="0">
              <a:latin typeface="Cambria"/>
              <a:ea typeface="Times New Roman"/>
              <a:cs typeface="Times New Roman"/>
            </a:endParaRPr>
          </a:p>
          <a:p>
            <a:pPr marL="342900" lvl="0" indent="-342900">
              <a:buFont typeface="Symbol"/>
              <a:buChar char=""/>
            </a:pPr>
            <a:r>
              <a:rPr lang="ar-SA" sz="2400" dirty="0">
                <a:latin typeface="Cambria"/>
                <a:ea typeface="Times New Roman"/>
                <a:cs typeface="Arial"/>
              </a:rPr>
              <a:t>رسم خريطة لتقسيم الغرفة الصفية قبل التنفيذ </a:t>
            </a:r>
            <a:r>
              <a:rPr lang="ar-SA" sz="2400" dirty="0" smtClean="0">
                <a:latin typeface="Cambria"/>
                <a:ea typeface="Times New Roman"/>
                <a:cs typeface="Arial"/>
              </a:rPr>
              <a:t>.</a:t>
            </a:r>
            <a:endParaRPr lang="en-US" sz="1100" dirty="0">
              <a:latin typeface="Cambria"/>
              <a:ea typeface="Times New Roman"/>
              <a:cs typeface="Times New Roman"/>
            </a:endParaRPr>
          </a:p>
          <a:p>
            <a:pPr marL="311785"/>
            <a:r>
              <a:rPr lang="ar-SA" sz="2400" dirty="0">
                <a:latin typeface="Cambria"/>
                <a:ea typeface="Times New Roman"/>
                <a:cs typeface="Arial"/>
              </a:rPr>
              <a:t>    ولابد من مراعاة ما يلي عند رسم الخريطة :</a:t>
            </a:r>
            <a:endParaRPr lang="en-US" sz="1100" dirty="0">
              <a:latin typeface="Cambria"/>
              <a:ea typeface="Times New Roman"/>
              <a:cs typeface="Times New Roman"/>
            </a:endParaRPr>
          </a:p>
          <a:p>
            <a:pPr marL="342900" lvl="0" indent="-342900">
              <a:buFont typeface="Traditional Arabic"/>
              <a:buChar char="-"/>
            </a:pPr>
            <a:r>
              <a:rPr lang="ar-SA" sz="2400" dirty="0">
                <a:latin typeface="Cambria"/>
                <a:ea typeface="Calibri"/>
                <a:cs typeface="Arial"/>
              </a:rPr>
              <a:t>مداخل ومخارج الغرف الصفية.</a:t>
            </a:r>
            <a:endParaRPr lang="en-US" sz="1100" dirty="0">
              <a:latin typeface="Cambria"/>
              <a:ea typeface="Calibri"/>
              <a:cs typeface="Times New Roman"/>
            </a:endParaRPr>
          </a:p>
          <a:p>
            <a:pPr marL="342900" lvl="0" indent="-342900">
              <a:buFont typeface="Traditional Arabic"/>
              <a:buChar char="-"/>
            </a:pPr>
            <a:r>
              <a:rPr lang="ar-SA" sz="2400" dirty="0">
                <a:latin typeface="Cambria"/>
                <a:ea typeface="Calibri"/>
                <a:cs typeface="Arial"/>
              </a:rPr>
              <a:t>مصادر الضوء والتهوية .</a:t>
            </a:r>
            <a:endParaRPr lang="en-US" sz="1100" dirty="0">
              <a:latin typeface="Cambria"/>
              <a:ea typeface="Calibri"/>
              <a:cs typeface="Times New Roman"/>
            </a:endParaRPr>
          </a:p>
          <a:p>
            <a:pPr marL="342900" lvl="0" indent="-342900">
              <a:buFont typeface="Traditional Arabic"/>
              <a:buChar char="-"/>
            </a:pPr>
            <a:r>
              <a:rPr lang="ar-SA" sz="2400" dirty="0">
                <a:latin typeface="Cambria"/>
                <a:ea typeface="Calibri"/>
                <a:cs typeface="Arial"/>
              </a:rPr>
              <a:t>ضرورة وجود بعض الأركان قريبا من المخارج ( ركن الفني) في حال عدم وجود </a:t>
            </a:r>
            <a:endParaRPr lang="en-US" sz="1100" dirty="0">
              <a:latin typeface="Cambria"/>
              <a:ea typeface="Calibri"/>
              <a:cs typeface="Times New Roman"/>
            </a:endParaRPr>
          </a:p>
          <a:p>
            <a:pPr marL="990600"/>
            <a:r>
              <a:rPr lang="ar-SA" sz="2400" dirty="0">
                <a:latin typeface="Cambria"/>
                <a:ea typeface="Times New Roman"/>
                <a:cs typeface="Arial"/>
              </a:rPr>
              <a:t>مصدر للمياه داخل  الفصل.</a:t>
            </a:r>
            <a:endParaRPr lang="en-US" sz="1100" dirty="0">
              <a:latin typeface="Cambria"/>
              <a:ea typeface="Times New Roman"/>
              <a:cs typeface="Times New Roman"/>
            </a:endParaRPr>
          </a:p>
          <a:p>
            <a:pPr indent="90170" algn="just"/>
            <a:r>
              <a:rPr lang="ar-SA" sz="2400" b="1" dirty="0">
                <a:solidFill>
                  <a:srgbClr val="C00000"/>
                </a:solidFill>
                <a:latin typeface="Cambria"/>
                <a:ea typeface="Times New Roman"/>
                <a:cs typeface="Arial"/>
              </a:rPr>
              <a:t> </a:t>
            </a:r>
            <a:endParaRPr lang="en-US" sz="1100" dirty="0">
              <a:latin typeface="Cambria"/>
              <a:ea typeface="Times New Roman"/>
              <a:cs typeface="Times New Roman"/>
            </a:endParaRPr>
          </a:p>
          <a:p>
            <a:pPr indent="90170" algn="just"/>
            <a:r>
              <a:rPr lang="ar-SA" b="1" dirty="0">
                <a:solidFill>
                  <a:srgbClr val="C00000"/>
                </a:solidFill>
                <a:latin typeface="Cambria"/>
                <a:ea typeface="Times New Roman"/>
                <a:cs typeface="Arial"/>
              </a:rPr>
              <a:t> </a:t>
            </a:r>
            <a:endParaRPr lang="en-US" sz="1000" dirty="0">
              <a:effectLst/>
              <a:latin typeface="Cambria"/>
              <a:ea typeface="Times New Roman"/>
              <a:cs typeface="Times New Roman"/>
            </a:endParaRPr>
          </a:p>
        </p:txBody>
      </p:sp>
    </p:spTree>
    <p:extLst>
      <p:ext uri="{BB962C8B-B14F-4D97-AF65-F5344CB8AC3E}">
        <p14:creationId xmlns:p14="http://schemas.microsoft.com/office/powerpoint/2010/main" val="25655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
                                            <p:txEl>
                                              <p:pRg st="11" end="11"/>
                                            </p:txEl>
                                          </p:spTgt>
                                        </p:tgtEl>
                                        <p:attrNameLst>
                                          <p:attrName>style.visibility</p:attrName>
                                        </p:attrNameLst>
                                      </p:cBhvr>
                                      <p:to>
                                        <p:strVal val="visible"/>
                                      </p:to>
                                    </p:set>
                                    <p:anim calcmode="lin" valueType="num">
                                      <p:cBhvr additive="base">
                                        <p:cTn id="7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 calcmode="lin" valueType="num">
                                      <p:cBhvr additive="base">
                                        <p:cTn id="7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3968" y="620688"/>
            <a:ext cx="4572000" cy="800219"/>
          </a:xfrm>
          <a:prstGeom prst="rect">
            <a:avLst/>
          </a:prstGeom>
        </p:spPr>
        <p:txBody>
          <a:bodyPr>
            <a:spAutoFit/>
          </a:bodyPr>
          <a:lstStyle/>
          <a:p>
            <a:pPr indent="90170" algn="just"/>
            <a:r>
              <a:rPr lang="ar-SA" sz="2800" b="1" u="sng" dirty="0">
                <a:solidFill>
                  <a:srgbClr val="C00000"/>
                </a:solidFill>
                <a:latin typeface="Cambria"/>
                <a:ea typeface="Times New Roman"/>
                <a:cs typeface="Arial"/>
              </a:rPr>
              <a:t>خطوات إعداد البيئة الصفية :</a:t>
            </a:r>
            <a:endParaRPr lang="en-US" sz="1200" dirty="0">
              <a:latin typeface="Cambria"/>
              <a:ea typeface="Times New Roman"/>
              <a:cs typeface="Times New Roman"/>
            </a:endParaRPr>
          </a:p>
          <a:p>
            <a:pPr indent="90170" algn="just"/>
            <a:r>
              <a:rPr lang="ar-SA" b="1" dirty="0">
                <a:solidFill>
                  <a:srgbClr val="C00000"/>
                </a:solidFill>
                <a:latin typeface="Cambria"/>
                <a:ea typeface="Times New Roman"/>
                <a:cs typeface="Arial"/>
              </a:rPr>
              <a:t> </a:t>
            </a:r>
            <a:endParaRPr lang="en-US" sz="1000" dirty="0">
              <a:effectLst/>
              <a:latin typeface="Cambria"/>
              <a:ea typeface="Times New Roman"/>
              <a:cs typeface="Times New Roman"/>
            </a:endParaRPr>
          </a:p>
        </p:txBody>
      </p:sp>
      <p:sp>
        <p:nvSpPr>
          <p:cNvPr id="6" name="مستطيل مستدير الزوايا 5"/>
          <p:cNvSpPr/>
          <p:nvPr/>
        </p:nvSpPr>
        <p:spPr>
          <a:xfrm>
            <a:off x="5680371" y="1520934"/>
            <a:ext cx="2664296" cy="1131637"/>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000" b="1" dirty="0"/>
              <a:t>1 - تقسم غرفة الصف</a:t>
            </a:r>
          </a:p>
        </p:txBody>
      </p:sp>
      <p:sp>
        <p:nvSpPr>
          <p:cNvPr id="8" name="مستطيل مستدير الزوايا 7"/>
          <p:cNvSpPr/>
          <p:nvPr/>
        </p:nvSpPr>
        <p:spPr>
          <a:xfrm>
            <a:off x="2951820" y="3068960"/>
            <a:ext cx="2664296" cy="113163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dirty="0"/>
              <a:t>2</a:t>
            </a:r>
            <a:r>
              <a:rPr lang="ar-SA" sz="2000" b="1" dirty="0"/>
              <a:t> – ترتيب المواد وحفظها</a:t>
            </a:r>
            <a:endParaRPr lang="ar-SA" b="1" dirty="0"/>
          </a:p>
        </p:txBody>
      </p:sp>
      <p:sp>
        <p:nvSpPr>
          <p:cNvPr id="9" name="مستطيل مستدير الزوايا 8"/>
          <p:cNvSpPr/>
          <p:nvPr/>
        </p:nvSpPr>
        <p:spPr>
          <a:xfrm>
            <a:off x="971600" y="4653136"/>
            <a:ext cx="2664296" cy="1131637"/>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000" b="1" dirty="0"/>
              <a:t>3 – عرض أعمال الأطفال </a:t>
            </a:r>
          </a:p>
        </p:txBody>
      </p:sp>
    </p:spTree>
    <p:extLst>
      <p:ext uri="{BB962C8B-B14F-4D97-AF65-F5344CB8AC3E}">
        <p14:creationId xmlns:p14="http://schemas.microsoft.com/office/powerpoint/2010/main" val="17539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36232" y="933981"/>
            <a:ext cx="4331635" cy="523220"/>
          </a:xfrm>
          <a:prstGeom prst="rect">
            <a:avLst/>
          </a:prstGeom>
        </p:spPr>
        <p:txBody>
          <a:bodyPr wrap="none">
            <a:spAutoFit/>
          </a:bodyPr>
          <a:lstStyle/>
          <a:p>
            <a:r>
              <a:rPr lang="ar-SA" sz="2800" b="1" dirty="0">
                <a:solidFill>
                  <a:srgbClr val="7030A0"/>
                </a:solidFill>
                <a:ea typeface="Times New Roman"/>
                <a:cs typeface="Arial"/>
              </a:rPr>
              <a:t>تنظيم أدوات ومواد الأركان التعلمية </a:t>
            </a:r>
            <a:endParaRPr lang="ar-SA" sz="2800" b="1" dirty="0">
              <a:solidFill>
                <a:srgbClr val="7030A0"/>
              </a:solidFill>
            </a:endParaRPr>
          </a:p>
        </p:txBody>
      </p:sp>
      <p:sp>
        <p:nvSpPr>
          <p:cNvPr id="3" name="مستطيل 2"/>
          <p:cNvSpPr/>
          <p:nvPr/>
        </p:nvSpPr>
        <p:spPr>
          <a:xfrm>
            <a:off x="6300192" y="764704"/>
            <a:ext cx="232948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1/2</a:t>
            </a:r>
            <a:r>
              <a:rPr lang="ar-SA"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3 </a:t>
            </a:r>
            <a:r>
              <a:rPr lang="ar-SA" sz="4000" b="1" kern="0" dirty="0">
                <a:solidFill>
                  <a:srgbClr val="C00000"/>
                </a:solidFill>
                <a:latin typeface="Calibri"/>
                <a:cs typeface="Akhbar MT" pitchFamily="2" charset="-78"/>
              </a:rPr>
              <a:t>: </a:t>
            </a:r>
            <a:endParaRPr lang="ar-SA" dirty="0">
              <a:solidFill>
                <a:prstClr val="black"/>
              </a:solidFill>
            </a:endParaRPr>
          </a:p>
        </p:txBody>
      </p:sp>
      <p:sp>
        <p:nvSpPr>
          <p:cNvPr id="4" name="AutoShape 1299"/>
          <p:cNvSpPr>
            <a:spLocks noChangeArrowheads="1"/>
          </p:cNvSpPr>
          <p:nvPr/>
        </p:nvSpPr>
        <p:spPr bwMode="auto">
          <a:xfrm>
            <a:off x="1475656" y="3140968"/>
            <a:ext cx="6904811" cy="185991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smtClean="0">
                <a:solidFill>
                  <a:srgbClr val="2C1D0E"/>
                </a:solidFill>
                <a:effectLst/>
                <a:latin typeface="Cambria"/>
                <a:ea typeface="Times New Roman"/>
                <a:cs typeface="Traditional Arabic"/>
              </a:rPr>
              <a:t> </a:t>
            </a:r>
            <a:endParaRPr lang="en-US" sz="900" dirty="0" smtClean="0">
              <a:effectLst/>
              <a:latin typeface="Cambria"/>
              <a:ea typeface="Times New Roman"/>
              <a:cs typeface="Times New Roman"/>
            </a:endParaRPr>
          </a:p>
          <a:p>
            <a:pPr algn="r">
              <a:spcAft>
                <a:spcPts val="0"/>
              </a:spcAft>
            </a:pPr>
            <a:r>
              <a:rPr lang="ar-SA" sz="1600" b="1" dirty="0" smtClean="0">
                <a:solidFill>
                  <a:srgbClr val="365F91"/>
                </a:solidFill>
                <a:effectLst/>
                <a:latin typeface="Cambria"/>
                <a:ea typeface="Times New Roman"/>
                <a:cs typeface="Arial"/>
              </a:rPr>
              <a:t>من خلال الفلم الذي شاهدته أذكري إيجابيات وسلبيات البيئة الصفية</a:t>
            </a:r>
            <a:r>
              <a:rPr lang="en-US" sz="1600" b="1" dirty="0" smtClean="0">
                <a:solidFill>
                  <a:srgbClr val="365F91"/>
                </a:solidFill>
                <a:effectLst/>
                <a:latin typeface="Arial"/>
                <a:ea typeface="Times New Roman"/>
                <a:cs typeface="Times New Roman"/>
              </a:rPr>
              <a:t> </a:t>
            </a:r>
            <a:endParaRPr lang="en-US" sz="900" dirty="0" smtClean="0">
              <a:effectLst/>
              <a:latin typeface="Cambria"/>
              <a:ea typeface="Times New Roman"/>
              <a:cs typeface="Times New Roman"/>
            </a:endParaRPr>
          </a:p>
          <a:p>
            <a:pPr>
              <a:spcAft>
                <a:spcPts val="0"/>
              </a:spcAft>
            </a:pPr>
            <a:r>
              <a:rPr lang="en-US" sz="1600" b="1" dirty="0" smtClean="0">
                <a:solidFill>
                  <a:srgbClr val="365F91"/>
                </a:solidFill>
                <a:effectLst/>
                <a:latin typeface="Arial"/>
                <a:ea typeface="Times New Roman"/>
                <a:cs typeface="Times New Roman"/>
              </a:rPr>
              <a:t> </a:t>
            </a:r>
            <a:endParaRPr lang="en-US" sz="900" dirty="0" smtClean="0">
              <a:effectLst/>
              <a:latin typeface="Cambria"/>
              <a:ea typeface="Times New Roman"/>
              <a:cs typeface="Times New Roman"/>
            </a:endParaRPr>
          </a:p>
          <a:p>
            <a:pPr algn="r">
              <a:spcAft>
                <a:spcPts val="0"/>
              </a:spcAft>
            </a:pPr>
            <a:r>
              <a:rPr lang="ar-SA" sz="1600" b="1" dirty="0" smtClean="0">
                <a:solidFill>
                  <a:srgbClr val="365F91"/>
                </a:solidFill>
                <a:effectLst/>
                <a:latin typeface="Cambria"/>
                <a:ea typeface="Times New Roman"/>
                <a:cs typeface="Arial"/>
              </a:rPr>
              <a:t>ثم اختاري ركن من الأركان وأعدي استمارة لإعداده كاملة ( تعريفه ، موقعه ،أثاثه ) مع أفراد مجموعتك.</a:t>
            </a:r>
            <a:r>
              <a:rPr lang="ar-SA" sz="1600" dirty="0" smtClean="0">
                <a:solidFill>
                  <a:srgbClr val="365F91"/>
                </a:solidFill>
                <a:effectLst/>
                <a:latin typeface="Cambria"/>
                <a:ea typeface="Times New Roman"/>
                <a:cs typeface="Arial"/>
              </a:rPr>
              <a:t> </a:t>
            </a:r>
          </a:p>
          <a:p>
            <a:r>
              <a:rPr lang="en-US" sz="2800" b="1" dirty="0">
                <a:latin typeface="Calibri"/>
                <a:hlinkClick r:id="rId2"/>
              </a:rPr>
              <a:t>http://cutt.us/Xch</a:t>
            </a:r>
            <a:r>
              <a:rPr lang="en-US" sz="1600" dirty="0">
                <a:latin typeface="Calibri"/>
                <a:hlinkClick r:id="rId2"/>
              </a:rPr>
              <a:t>j</a:t>
            </a:r>
            <a:endParaRPr lang="ar-SA" sz="1600" dirty="0" smtClean="0">
              <a:solidFill>
                <a:srgbClr val="365F91"/>
              </a:solidFill>
              <a:effectLst/>
              <a:latin typeface="Cambria"/>
              <a:ea typeface="Times New Roman"/>
              <a:cs typeface="Arial"/>
            </a:endParaRPr>
          </a:p>
        </p:txBody>
      </p:sp>
      <p:sp>
        <p:nvSpPr>
          <p:cNvPr id="5" name="مستطيل 4"/>
          <p:cNvSpPr/>
          <p:nvPr/>
        </p:nvSpPr>
        <p:spPr>
          <a:xfrm>
            <a:off x="1836232" y="1930816"/>
            <a:ext cx="6617635" cy="1031051"/>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a:t>
            </a:r>
            <a:r>
              <a:rPr lang="x-none" sz="2800" smtClean="0">
                <a:solidFill>
                  <a:prstClr val="black"/>
                </a:solidFill>
                <a:latin typeface="Calibri"/>
              </a:rPr>
              <a:t>ـ</a:t>
            </a:r>
            <a:r>
              <a:rPr lang="ar-SA" sz="2800" dirty="0" smtClean="0">
                <a:solidFill>
                  <a:prstClr val="black"/>
                </a:solidFill>
                <a:latin typeface="Calibri"/>
              </a:rPr>
              <a:t> </a:t>
            </a:r>
            <a:r>
              <a:rPr lang="x-none" sz="2800" smtClean="0">
                <a:solidFill>
                  <a:prstClr val="black"/>
                </a:solidFill>
                <a:latin typeface="Calibri"/>
              </a:rPr>
              <a:t>نقاش </a:t>
            </a:r>
            <a:r>
              <a:rPr lang="x-none" sz="2800">
                <a:solidFill>
                  <a:prstClr val="black"/>
                </a:solidFill>
                <a:latin typeface="Calibri"/>
              </a:rPr>
              <a:t>جماعي </a:t>
            </a:r>
            <a:endParaRPr lang="ar-SA" sz="2800" dirty="0" smtClean="0">
              <a:solidFill>
                <a:prstClr val="black"/>
              </a:solidFill>
              <a:latin typeface="Calibri"/>
            </a:endParaRPr>
          </a:p>
          <a:p>
            <a:pPr lvl="0">
              <a:spcAft>
                <a:spcPts val="600"/>
              </a:spcAft>
              <a:buSzPct val="70000"/>
            </a:pPr>
            <a:r>
              <a:rPr lang="ar-SA" sz="2800" dirty="0" smtClean="0">
                <a:solidFill>
                  <a:prstClr val="black"/>
                </a:solidFill>
                <a:latin typeface="Calibri"/>
                <a:cs typeface="Arial"/>
              </a:rPr>
              <a:t>الزمن : 60 د</a:t>
            </a:r>
            <a:endParaRPr lang="ar-SA" sz="2800" dirty="0">
              <a:solidFill>
                <a:prstClr val="black"/>
              </a:solidFill>
              <a:latin typeface="Calibri"/>
              <a:cs typeface="Arial"/>
            </a:endParaRPr>
          </a:p>
        </p:txBody>
      </p:sp>
    </p:spTree>
    <p:extLst>
      <p:ext uri="{BB962C8B-B14F-4D97-AF65-F5344CB8AC3E}">
        <p14:creationId xmlns:p14="http://schemas.microsoft.com/office/powerpoint/2010/main" val="76469177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23728" y="548680"/>
            <a:ext cx="504056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50000"/>
              </a:lnSpc>
            </a:pPr>
            <a:r>
              <a:rPr lang="ar-SA" sz="3200" b="1" dirty="0">
                <a:solidFill>
                  <a:srgbClr val="002060"/>
                </a:solidFill>
                <a:latin typeface="Cambria"/>
                <a:ea typeface="Times New Roman"/>
                <a:cs typeface="Arial"/>
              </a:rPr>
              <a:t>طريقة تنظيم الأركان التعلمية</a:t>
            </a:r>
            <a:endParaRPr lang="en-US" sz="1400" dirty="0">
              <a:solidFill>
                <a:srgbClr val="002060"/>
              </a:solidFill>
              <a:effectLst/>
              <a:latin typeface="Cambria"/>
              <a:ea typeface="Times New Roman"/>
              <a:cs typeface="Times New Roman"/>
            </a:endParaRP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62" y="1700808"/>
            <a:ext cx="7734692" cy="4887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52040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59572" y="548680"/>
            <a:ext cx="2767104" cy="7397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Low">
              <a:lnSpc>
                <a:spcPct val="150000"/>
              </a:lnSpc>
            </a:pPr>
            <a:r>
              <a:rPr lang="ar-SA" sz="3200" b="1" dirty="0">
                <a:solidFill>
                  <a:srgbClr val="00B050"/>
                </a:solidFill>
                <a:latin typeface="Cambria"/>
                <a:ea typeface="Times New Roman"/>
                <a:cs typeface="Arial"/>
              </a:rPr>
              <a:t>أولاً: ركن المطالعة.</a:t>
            </a:r>
            <a:endParaRPr lang="en-US" sz="1400" dirty="0">
              <a:effectLst/>
              <a:latin typeface="Cambria"/>
              <a:ea typeface="Times New Roman"/>
              <a:cs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556792"/>
            <a:ext cx="6192688" cy="489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4079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18861" y="620688"/>
            <a:ext cx="2751074" cy="7397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Low">
              <a:lnSpc>
                <a:spcPct val="150000"/>
              </a:lnSpc>
            </a:pPr>
            <a:r>
              <a:rPr lang="ar-SA" sz="3200" b="1" dirty="0">
                <a:solidFill>
                  <a:srgbClr val="00B050"/>
                </a:solidFill>
                <a:latin typeface="Cambria"/>
                <a:ea typeface="Times New Roman"/>
                <a:cs typeface="Arial"/>
              </a:rPr>
              <a:t>ثانياً: ركن المكعبات</a:t>
            </a:r>
            <a:endParaRPr lang="en-US" sz="1400" dirty="0">
              <a:effectLst/>
              <a:latin typeface="Cambria"/>
              <a:ea typeface="Times New Roman"/>
              <a:cs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72816"/>
            <a:ext cx="7128792" cy="468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072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75379" y="548680"/>
            <a:ext cx="3502882" cy="7397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Low">
              <a:lnSpc>
                <a:spcPct val="150000"/>
              </a:lnSpc>
            </a:pPr>
            <a:r>
              <a:rPr lang="ar-SA" sz="3200" b="1" dirty="0">
                <a:solidFill>
                  <a:srgbClr val="00B050"/>
                </a:solidFill>
                <a:latin typeface="Cambria"/>
                <a:ea typeface="Times New Roman"/>
                <a:cs typeface="Arial"/>
              </a:rPr>
              <a:t>ثالثاً: ركن اللعب الإدراكي</a:t>
            </a:r>
            <a:endParaRPr lang="en-US" sz="1400" dirty="0">
              <a:effectLst/>
              <a:latin typeface="Cambria"/>
              <a:ea typeface="Times New Roman"/>
              <a:cs typeface="Times New Roman"/>
            </a:endParaRP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3122" t="3174" r="3122" b="7725"/>
          <a:stretch/>
        </p:blipFill>
        <p:spPr>
          <a:xfrm>
            <a:off x="1320800" y="1844824"/>
            <a:ext cx="6563568" cy="4701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620085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40768"/>
            <a:ext cx="6821445" cy="5344676"/>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a:off x="3282180" y="476672"/>
            <a:ext cx="2956259" cy="65883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Low">
              <a:lnSpc>
                <a:spcPct val="150000"/>
              </a:lnSpc>
            </a:pPr>
            <a:r>
              <a:rPr lang="ar-SA" sz="2800" b="1" dirty="0">
                <a:solidFill>
                  <a:srgbClr val="00B050"/>
                </a:solidFill>
                <a:latin typeface="Cambria"/>
                <a:ea typeface="Times New Roman"/>
                <a:cs typeface="Arial"/>
              </a:rPr>
              <a:t>رابعاً: ركن التعبير الفني</a:t>
            </a:r>
            <a:endParaRPr lang="en-US" sz="1200" dirty="0">
              <a:effectLst/>
              <a:latin typeface="Cambria"/>
              <a:ea typeface="Times New Roman"/>
              <a:cs typeface="Times New Roman"/>
            </a:endParaRPr>
          </a:p>
        </p:txBody>
      </p:sp>
    </p:spTree>
    <p:extLst>
      <p:ext uri="{BB962C8B-B14F-4D97-AF65-F5344CB8AC3E}">
        <p14:creationId xmlns:p14="http://schemas.microsoft.com/office/powerpoint/2010/main" val="35753349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547664" y="908720"/>
            <a:ext cx="6444208"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x-none" sz="4400" b="1" i="0" u="none" strike="noStrike" kern="0" cap="none" spc="0" normalizeH="0" baseline="0" noProof="0" smtClean="0">
                <a:ln>
                  <a:noFill/>
                </a:ln>
                <a:solidFill>
                  <a:srgbClr val="0070C0"/>
                </a:solidFill>
                <a:effectLst/>
                <a:uLnTx/>
                <a:uFillTx/>
                <a:latin typeface="Calibri"/>
                <a:ea typeface="+mj-ea"/>
                <a:cs typeface="Arial" panose="020B0604020202020204" pitchFamily="34" charset="0"/>
              </a:rPr>
              <a:t>التقييم الذاتي القبلي للمتدربات</a:t>
            </a:r>
            <a:r>
              <a:rPr kumimoji="0" lang="en-US" sz="4400" b="1" i="0" u="none" strike="noStrike" kern="0" cap="none" spc="0" normalizeH="0" baseline="0" noProof="0" dirty="0" smtClean="0">
                <a:ln>
                  <a:noFill/>
                </a:ln>
                <a:solidFill>
                  <a:srgbClr val="0070C0"/>
                </a:solidFill>
                <a:effectLst/>
                <a:uLnTx/>
                <a:uFillTx/>
                <a:latin typeface="Calibri"/>
                <a:ea typeface="+mj-ea"/>
                <a:cs typeface="Arial" panose="020B0604020202020204" pitchFamily="34" charset="0"/>
              </a:rPr>
              <a:t> </a:t>
            </a:r>
            <a:endParaRPr kumimoji="0" lang="ar-SA" sz="1800" b="0" i="0" u="none" strike="noStrike" kern="0" cap="none" spc="0" normalizeH="0" baseline="0" noProof="0" dirty="0" smtClean="0">
              <a:ln>
                <a:noFill/>
              </a:ln>
              <a:solidFill>
                <a:sysClr val="windowText" lastClr="000000"/>
              </a:solidFill>
              <a:effectLst/>
              <a:uLnTx/>
              <a:uFillTx/>
            </a:endParaRPr>
          </a:p>
        </p:txBody>
      </p:sp>
      <p:sp>
        <p:nvSpPr>
          <p:cNvPr id="3" name="مستطيل 2"/>
          <p:cNvSpPr/>
          <p:nvPr/>
        </p:nvSpPr>
        <p:spPr>
          <a:xfrm>
            <a:off x="323528" y="2204864"/>
            <a:ext cx="8496944" cy="3083921"/>
          </a:xfrm>
          <a:prstGeom prst="rect">
            <a:avLst/>
          </a:prstGeom>
        </p:spPr>
        <p:txBody>
          <a:bodyPr wrap="square">
            <a:spAutoFit/>
          </a:bodyPr>
          <a:lstStyle/>
          <a:p>
            <a:pPr marL="342900" lvl="0" indent="-342900">
              <a:lnSpc>
                <a:spcPct val="150000"/>
              </a:lnSpc>
              <a:spcBef>
                <a:spcPct val="20000"/>
              </a:spcBef>
              <a:buSzPct val="70000"/>
              <a:buFont typeface="Wingdings" pitchFamily="2" charset="2"/>
              <a:buChar char="ü"/>
            </a:pPr>
            <a:r>
              <a:rPr lang="en-US" sz="2400" b="1" dirty="0" err="1">
                <a:solidFill>
                  <a:srgbClr val="C00000"/>
                </a:solidFill>
                <a:latin typeface="Calibri"/>
              </a:rPr>
              <a:t>نشاط</a:t>
            </a:r>
            <a:r>
              <a:rPr lang="en-US" sz="2400" b="1" dirty="0">
                <a:solidFill>
                  <a:srgbClr val="C00000"/>
                </a:solidFill>
                <a:latin typeface="Calibri"/>
              </a:rPr>
              <a:t> </a:t>
            </a:r>
            <a:r>
              <a:rPr lang="ar-SA" sz="2400" b="1" dirty="0" smtClean="0">
                <a:solidFill>
                  <a:srgbClr val="C00000"/>
                </a:solidFill>
                <a:latin typeface="Calibri"/>
              </a:rPr>
              <a:t>2</a:t>
            </a:r>
            <a:r>
              <a:rPr lang="en-US" sz="2400" b="1" dirty="0" smtClean="0">
                <a:solidFill>
                  <a:srgbClr val="C00000"/>
                </a:solidFill>
                <a:latin typeface="Calibri"/>
              </a:rPr>
              <a:t>:</a:t>
            </a:r>
            <a:r>
              <a:rPr lang="ar-SA" sz="2400" b="1" dirty="0" smtClean="0">
                <a:solidFill>
                  <a:prstClr val="black"/>
                </a:solidFill>
                <a:latin typeface="Calibri"/>
                <a:cs typeface="Arial"/>
              </a:rPr>
              <a:t> </a:t>
            </a:r>
            <a:r>
              <a:rPr lang="ar-SA" sz="2400" b="1" dirty="0">
                <a:solidFill>
                  <a:prstClr val="black"/>
                </a:solidFill>
                <a:latin typeface="Calibri"/>
                <a:cs typeface="Arial"/>
              </a:rPr>
              <a:t>م</a:t>
            </a:r>
            <a:r>
              <a:rPr lang="en-US" sz="2400" b="1" dirty="0" err="1">
                <a:solidFill>
                  <a:prstClr val="black"/>
                </a:solidFill>
                <a:latin typeface="Calibri"/>
              </a:rPr>
              <a:t>علومات</a:t>
            </a:r>
            <a:r>
              <a:rPr lang="en-US" sz="2400" b="1" dirty="0">
                <a:solidFill>
                  <a:prstClr val="black"/>
                </a:solidFill>
                <a:latin typeface="Calibri"/>
              </a:rPr>
              <a:t> </a:t>
            </a:r>
            <a:r>
              <a:rPr lang="en-US" sz="2400" b="1" dirty="0" err="1">
                <a:solidFill>
                  <a:prstClr val="black"/>
                </a:solidFill>
                <a:latin typeface="Calibri"/>
              </a:rPr>
              <a:t>وخبرات</a:t>
            </a:r>
            <a:r>
              <a:rPr lang="en-US" sz="2400" b="1" dirty="0">
                <a:solidFill>
                  <a:prstClr val="black"/>
                </a:solidFill>
                <a:latin typeface="Calibri"/>
              </a:rPr>
              <a:t> </a:t>
            </a:r>
            <a:r>
              <a:rPr lang="en-US" sz="2400" b="1" dirty="0" err="1">
                <a:solidFill>
                  <a:prstClr val="black"/>
                </a:solidFill>
                <a:latin typeface="Calibri"/>
              </a:rPr>
              <a:t>مفيدة</a:t>
            </a:r>
            <a:endParaRPr lang="en-US" sz="2400" b="1" dirty="0">
              <a:solidFill>
                <a:prstClr val="black"/>
              </a:solidFill>
              <a:latin typeface="Calibri"/>
            </a:endParaRPr>
          </a:p>
          <a:p>
            <a:pPr lvl="0">
              <a:lnSpc>
                <a:spcPct val="150000"/>
              </a:lnSpc>
              <a:spcBef>
                <a:spcPct val="20000"/>
              </a:spcBef>
              <a:buSzPct val="70000"/>
            </a:pPr>
            <a:r>
              <a:rPr lang="ar-SA" sz="2400" b="1" dirty="0">
                <a:solidFill>
                  <a:srgbClr val="1F497D">
                    <a:lumMod val="75000"/>
                  </a:srgbClr>
                </a:solidFill>
                <a:latin typeface="Calibri"/>
                <a:cs typeface="Arial"/>
              </a:rPr>
              <a:t>نوع النشاط: </a:t>
            </a:r>
            <a:r>
              <a:rPr lang="en-US" sz="2400" b="1" dirty="0" err="1">
                <a:solidFill>
                  <a:prstClr val="black"/>
                </a:solidFill>
                <a:latin typeface="Calibri"/>
              </a:rPr>
              <a:t>تمرين</a:t>
            </a:r>
            <a:r>
              <a:rPr lang="en-US" sz="2400" b="1" dirty="0">
                <a:solidFill>
                  <a:prstClr val="black"/>
                </a:solidFill>
                <a:latin typeface="Calibri"/>
              </a:rPr>
              <a:t> </a:t>
            </a:r>
            <a:r>
              <a:rPr lang="en-US" sz="2400" b="1" dirty="0" err="1">
                <a:solidFill>
                  <a:prstClr val="black"/>
                </a:solidFill>
                <a:latin typeface="Calibri"/>
              </a:rPr>
              <a:t>فردي</a:t>
            </a:r>
            <a:endParaRPr lang="en-US" sz="2400" b="1" dirty="0">
              <a:solidFill>
                <a:prstClr val="black"/>
              </a:solidFill>
              <a:latin typeface="Calibri"/>
            </a:endParaRPr>
          </a:p>
          <a:p>
            <a:pPr lvl="0">
              <a:lnSpc>
                <a:spcPct val="150000"/>
              </a:lnSpc>
              <a:spcBef>
                <a:spcPct val="20000"/>
              </a:spcBef>
              <a:buSzPct val="70000"/>
            </a:pPr>
            <a:endParaRPr lang="en-US" sz="2400" dirty="0">
              <a:solidFill>
                <a:prstClr val="black"/>
              </a:solidFill>
              <a:latin typeface="Calibri"/>
            </a:endParaRPr>
          </a:p>
          <a:p>
            <a:pPr marL="342900" lvl="0" indent="-342900">
              <a:lnSpc>
                <a:spcPct val="150000"/>
              </a:lnSpc>
              <a:spcBef>
                <a:spcPct val="20000"/>
              </a:spcBef>
              <a:buSzPct val="70000"/>
              <a:buFont typeface="Wingdings" panose="05000000000000000000" pitchFamily="2" charset="2"/>
              <a:buChar char="§"/>
            </a:pPr>
            <a:r>
              <a:rPr lang="x-none" sz="2400" b="1">
                <a:solidFill>
                  <a:prstClr val="black"/>
                </a:solidFill>
                <a:latin typeface="Calibri"/>
              </a:rPr>
              <a:t>أجيبي على الأسئلة المرفقة مع ملاحظة أن جميع النقاط ستغطى بشرح وافي داخل الحقيبة لذا لا داعي للقلق في حال عدم معرفة الإجابة</a:t>
            </a:r>
            <a:r>
              <a:rPr lang="ar-SA" sz="2400" b="1" dirty="0">
                <a:solidFill>
                  <a:prstClr val="black"/>
                </a:solidFill>
                <a:latin typeface="Calibri"/>
                <a:cs typeface="Arial"/>
              </a:rPr>
              <a:t>.</a:t>
            </a:r>
            <a:endParaRPr lang="en-US" sz="2400" b="1" dirty="0">
              <a:solidFill>
                <a:prstClr val="black"/>
              </a:solidFill>
              <a:latin typeface="Calibri"/>
            </a:endParaRPr>
          </a:p>
        </p:txBody>
      </p:sp>
    </p:spTree>
    <p:extLst>
      <p:ext uri="{BB962C8B-B14F-4D97-AF65-F5344CB8AC3E}">
        <p14:creationId xmlns:p14="http://schemas.microsoft.com/office/powerpoint/2010/main" val="42941294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8184909" cy="5164038"/>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a:off x="3138838" y="404664"/>
            <a:ext cx="3371436" cy="65883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Low">
              <a:lnSpc>
                <a:spcPct val="150000"/>
              </a:lnSpc>
            </a:pPr>
            <a:r>
              <a:rPr lang="ar-SA" sz="2800" b="1" dirty="0">
                <a:solidFill>
                  <a:srgbClr val="00B050"/>
                </a:solidFill>
                <a:latin typeface="Cambria"/>
                <a:ea typeface="Times New Roman"/>
                <a:cs typeface="Arial"/>
              </a:rPr>
              <a:t>خامساً: ركن اللعب </a:t>
            </a:r>
            <a:r>
              <a:rPr lang="ar-SA" sz="2800" b="1" dirty="0" err="1">
                <a:solidFill>
                  <a:srgbClr val="00B050"/>
                </a:solidFill>
                <a:latin typeface="Cambria"/>
                <a:ea typeface="Times New Roman"/>
                <a:cs typeface="Arial"/>
              </a:rPr>
              <a:t>الإيهامي</a:t>
            </a:r>
            <a:endParaRPr lang="en-US" sz="1200" b="1" dirty="0">
              <a:effectLst/>
              <a:latin typeface="Cambria"/>
              <a:ea typeface="Times New Roman"/>
              <a:cs typeface="Times New Roman"/>
            </a:endParaRPr>
          </a:p>
        </p:txBody>
      </p:sp>
    </p:spTree>
    <p:extLst>
      <p:ext uri="{BB962C8B-B14F-4D97-AF65-F5344CB8AC3E}">
        <p14:creationId xmlns:p14="http://schemas.microsoft.com/office/powerpoint/2010/main" val="806875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95736" y="404664"/>
            <a:ext cx="4466287" cy="73975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Low">
              <a:lnSpc>
                <a:spcPct val="150000"/>
              </a:lnSpc>
            </a:pPr>
            <a:r>
              <a:rPr lang="ar-SA" sz="3200" b="1" dirty="0">
                <a:solidFill>
                  <a:srgbClr val="00B050"/>
                </a:solidFill>
                <a:latin typeface="Cambria"/>
                <a:ea typeface="Times New Roman"/>
                <a:cs typeface="Arial"/>
              </a:rPr>
              <a:t>سادساً: ركن البحث والاستكشاف</a:t>
            </a:r>
            <a:endParaRPr lang="en-US" sz="1400" dirty="0">
              <a:effectLst/>
              <a:latin typeface="Cambria"/>
              <a:ea typeface="Times New Roman"/>
              <a:cs typeface="Times New Roman"/>
            </a:endParaRPr>
          </a:p>
        </p:txBody>
      </p:sp>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t="13755" b="11747"/>
          <a:stretch/>
        </p:blipFill>
        <p:spPr>
          <a:xfrm>
            <a:off x="1166259" y="1556792"/>
            <a:ext cx="6858000" cy="5109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4842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87823" y="466835"/>
            <a:ext cx="5796555" cy="73975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50000"/>
              </a:lnSpc>
            </a:pPr>
            <a:r>
              <a:rPr lang="ar-SA" sz="3200" b="1" dirty="0">
                <a:solidFill>
                  <a:schemeClr val="bg1"/>
                </a:solidFill>
                <a:latin typeface="Cambria"/>
                <a:ea typeface="Times New Roman"/>
                <a:cs typeface="Arial"/>
              </a:rPr>
              <a:t>العوامل المؤثرة في تنظيم البيئة الصفية</a:t>
            </a:r>
            <a:endParaRPr lang="en-US" sz="1400" dirty="0">
              <a:solidFill>
                <a:schemeClr val="bg1"/>
              </a:solidFill>
              <a:effectLst/>
              <a:latin typeface="Cambria"/>
              <a:ea typeface="Times New Roman"/>
              <a:cs typeface="Times New Roman"/>
            </a:endParaRPr>
          </a:p>
        </p:txBody>
      </p:sp>
      <p:sp>
        <p:nvSpPr>
          <p:cNvPr id="3" name="مستطيل 2"/>
          <p:cNvSpPr/>
          <p:nvPr/>
        </p:nvSpPr>
        <p:spPr>
          <a:xfrm>
            <a:off x="6713054" y="1844824"/>
            <a:ext cx="2071325" cy="5778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المساحة </a:t>
            </a:r>
            <a:r>
              <a:rPr lang="ar-SA" sz="2400" b="1" dirty="0">
                <a:solidFill>
                  <a:schemeClr val="bg1"/>
                </a:solidFill>
                <a:latin typeface="Cambria"/>
                <a:ea typeface="Times New Roman"/>
                <a:cs typeface="Arial"/>
              </a:rPr>
              <a:t>والحركة</a:t>
            </a:r>
            <a:endParaRPr lang="en-US" sz="1100" b="1" dirty="0">
              <a:solidFill>
                <a:schemeClr val="bg1"/>
              </a:solidFill>
              <a:effectLst/>
              <a:latin typeface="Cambria"/>
              <a:ea typeface="Times New Roman"/>
              <a:cs typeface="Times New Roman"/>
            </a:endParaRPr>
          </a:p>
        </p:txBody>
      </p:sp>
      <p:sp>
        <p:nvSpPr>
          <p:cNvPr id="4" name="مستطيل 3"/>
          <p:cNvSpPr/>
          <p:nvPr/>
        </p:nvSpPr>
        <p:spPr>
          <a:xfrm>
            <a:off x="3923928" y="1840039"/>
            <a:ext cx="1961904" cy="5778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المناخ</a:t>
            </a:r>
            <a:endParaRPr lang="en-US" sz="1100" dirty="0">
              <a:solidFill>
                <a:schemeClr val="bg1"/>
              </a:solidFill>
              <a:effectLst/>
              <a:latin typeface="Cambria"/>
              <a:ea typeface="Times New Roman"/>
              <a:cs typeface="Times New Roman"/>
            </a:endParaRPr>
          </a:p>
        </p:txBody>
      </p:sp>
      <p:sp>
        <p:nvSpPr>
          <p:cNvPr id="5" name="مستطيل 4"/>
          <p:cNvSpPr/>
          <p:nvPr/>
        </p:nvSpPr>
        <p:spPr>
          <a:xfrm>
            <a:off x="899592" y="1868887"/>
            <a:ext cx="2304257" cy="5778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عدد </a:t>
            </a:r>
            <a:r>
              <a:rPr lang="ar-SA" sz="2400" b="1" dirty="0">
                <a:solidFill>
                  <a:schemeClr val="bg1"/>
                </a:solidFill>
                <a:latin typeface="Cambria"/>
                <a:ea typeface="Times New Roman"/>
                <a:cs typeface="Arial"/>
              </a:rPr>
              <a:t>الأطفال</a:t>
            </a:r>
            <a:endParaRPr lang="en-US" sz="1100" dirty="0">
              <a:solidFill>
                <a:schemeClr val="bg1"/>
              </a:solidFill>
              <a:effectLst/>
              <a:latin typeface="Cambria"/>
              <a:ea typeface="Times New Roman"/>
              <a:cs typeface="Times New Roman"/>
            </a:endParaRPr>
          </a:p>
        </p:txBody>
      </p:sp>
      <p:sp>
        <p:nvSpPr>
          <p:cNvPr id="6" name="مستطيل 5"/>
          <p:cNvSpPr/>
          <p:nvPr/>
        </p:nvSpPr>
        <p:spPr>
          <a:xfrm>
            <a:off x="6693343" y="3160545"/>
            <a:ext cx="2089075" cy="5778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ممرات </a:t>
            </a:r>
            <a:r>
              <a:rPr lang="ar-SA" sz="2400" b="1" dirty="0">
                <a:solidFill>
                  <a:schemeClr val="bg1"/>
                </a:solidFill>
                <a:latin typeface="Cambria"/>
                <a:ea typeface="Times New Roman"/>
                <a:cs typeface="Arial"/>
              </a:rPr>
              <a:t>الصف</a:t>
            </a:r>
            <a:endParaRPr lang="en-US" sz="1100" dirty="0">
              <a:solidFill>
                <a:schemeClr val="bg1"/>
              </a:solidFill>
              <a:effectLst/>
              <a:latin typeface="Cambria"/>
              <a:ea typeface="Times New Roman"/>
              <a:cs typeface="Times New Roman"/>
            </a:endParaRPr>
          </a:p>
        </p:txBody>
      </p:sp>
      <p:sp>
        <p:nvSpPr>
          <p:cNvPr id="7" name="مستطيل 6"/>
          <p:cNvSpPr/>
          <p:nvPr/>
        </p:nvSpPr>
        <p:spPr>
          <a:xfrm>
            <a:off x="3923929" y="3107277"/>
            <a:ext cx="1961904" cy="5778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نوعية </a:t>
            </a:r>
            <a:r>
              <a:rPr lang="ar-SA" sz="2400" b="1" dirty="0">
                <a:solidFill>
                  <a:schemeClr val="bg1"/>
                </a:solidFill>
                <a:latin typeface="Cambria"/>
                <a:ea typeface="Times New Roman"/>
                <a:cs typeface="Arial"/>
              </a:rPr>
              <a:t>الأثاث</a:t>
            </a:r>
            <a:endParaRPr lang="en-US" sz="1100" dirty="0">
              <a:solidFill>
                <a:schemeClr val="bg1"/>
              </a:solidFill>
              <a:effectLst/>
              <a:latin typeface="Cambria"/>
              <a:ea typeface="Times New Roman"/>
              <a:cs typeface="Times New Roman"/>
            </a:endParaRPr>
          </a:p>
        </p:txBody>
      </p:sp>
      <p:sp>
        <p:nvSpPr>
          <p:cNvPr id="8" name="مستطيل 7"/>
          <p:cNvSpPr/>
          <p:nvPr/>
        </p:nvSpPr>
        <p:spPr>
          <a:xfrm>
            <a:off x="899592" y="3242892"/>
            <a:ext cx="230425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b="1" dirty="0" smtClean="0">
                <a:solidFill>
                  <a:schemeClr val="bg1"/>
                </a:solidFill>
                <a:ea typeface="Times New Roman"/>
                <a:cs typeface="Arial"/>
              </a:rPr>
              <a:t>كمية </a:t>
            </a:r>
            <a:r>
              <a:rPr lang="ar-SA" sz="2400" b="1" dirty="0">
                <a:solidFill>
                  <a:schemeClr val="bg1"/>
                </a:solidFill>
                <a:ea typeface="Times New Roman"/>
                <a:cs typeface="Arial"/>
              </a:rPr>
              <a:t>المواد وترتيبها</a:t>
            </a:r>
            <a:endParaRPr lang="ar-SA" sz="2400" dirty="0">
              <a:solidFill>
                <a:schemeClr val="bg1"/>
              </a:solidFill>
            </a:endParaRPr>
          </a:p>
        </p:txBody>
      </p:sp>
      <p:sp>
        <p:nvSpPr>
          <p:cNvPr id="9" name="مستطيل 8"/>
          <p:cNvSpPr/>
          <p:nvPr/>
        </p:nvSpPr>
        <p:spPr>
          <a:xfrm>
            <a:off x="6695304" y="4617153"/>
            <a:ext cx="2089075" cy="5778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المرحلة </a:t>
            </a:r>
            <a:r>
              <a:rPr lang="ar-SA" sz="2400" b="1" dirty="0">
                <a:solidFill>
                  <a:schemeClr val="bg1"/>
                </a:solidFill>
                <a:latin typeface="Cambria"/>
                <a:ea typeface="Times New Roman"/>
                <a:cs typeface="Arial"/>
              </a:rPr>
              <a:t>العمرية</a:t>
            </a:r>
            <a:endParaRPr lang="en-US" sz="1100" dirty="0">
              <a:solidFill>
                <a:schemeClr val="bg1"/>
              </a:solidFill>
              <a:effectLst/>
              <a:latin typeface="Cambria"/>
              <a:ea typeface="Times New Roman"/>
              <a:cs typeface="Times New Roman"/>
            </a:endParaRPr>
          </a:p>
        </p:txBody>
      </p:sp>
      <p:sp>
        <p:nvSpPr>
          <p:cNvPr id="10" name="مستطيل 9"/>
          <p:cNvSpPr/>
          <p:nvPr/>
        </p:nvSpPr>
        <p:spPr>
          <a:xfrm>
            <a:off x="899593" y="4546192"/>
            <a:ext cx="230425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ميزانية </a:t>
            </a:r>
            <a:r>
              <a:rPr lang="ar-SA" sz="2400" b="1" dirty="0">
                <a:solidFill>
                  <a:schemeClr val="bg1"/>
                </a:solidFill>
                <a:latin typeface="Cambria"/>
                <a:ea typeface="Times New Roman"/>
                <a:cs typeface="Arial"/>
              </a:rPr>
              <a:t>كل ركن</a:t>
            </a:r>
            <a:endParaRPr lang="en-US" sz="1100" dirty="0">
              <a:solidFill>
                <a:schemeClr val="bg1"/>
              </a:solidFill>
              <a:effectLst/>
              <a:latin typeface="Cambria"/>
              <a:ea typeface="Times New Roman"/>
              <a:cs typeface="Times New Roman"/>
            </a:endParaRPr>
          </a:p>
        </p:txBody>
      </p:sp>
      <p:sp>
        <p:nvSpPr>
          <p:cNvPr id="11" name="مستطيل 10"/>
          <p:cNvSpPr/>
          <p:nvPr/>
        </p:nvSpPr>
        <p:spPr>
          <a:xfrm>
            <a:off x="3923929" y="4617153"/>
            <a:ext cx="1961903" cy="5778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ar-SA" sz="2400" b="1" dirty="0">
                <a:solidFill>
                  <a:schemeClr val="bg1"/>
                </a:solidFill>
                <a:latin typeface="Cambria"/>
                <a:ea typeface="Times New Roman"/>
                <a:cs typeface="Arial"/>
              </a:rPr>
              <a:t>طبيعة كل ركن</a:t>
            </a:r>
            <a:endParaRPr lang="en-US" sz="1100" dirty="0">
              <a:solidFill>
                <a:schemeClr val="bg1"/>
              </a:solidFill>
              <a:effectLst/>
              <a:latin typeface="Cambria"/>
              <a:ea typeface="Times New Roman"/>
              <a:cs typeface="Times New Roman"/>
            </a:endParaRPr>
          </a:p>
        </p:txBody>
      </p:sp>
      <p:sp>
        <p:nvSpPr>
          <p:cNvPr id="12" name="مستطيل 11"/>
          <p:cNvSpPr/>
          <p:nvPr/>
        </p:nvSpPr>
        <p:spPr>
          <a:xfrm>
            <a:off x="5724127" y="5766786"/>
            <a:ext cx="2304255" cy="5778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ar-SA" sz="2400" b="1" dirty="0" smtClean="0">
                <a:solidFill>
                  <a:schemeClr val="bg1"/>
                </a:solidFill>
                <a:latin typeface="Cambria"/>
                <a:ea typeface="Times New Roman"/>
                <a:cs typeface="Arial"/>
              </a:rPr>
              <a:t>الأمن </a:t>
            </a:r>
            <a:r>
              <a:rPr lang="ar-SA" sz="2400" b="1" dirty="0">
                <a:solidFill>
                  <a:schemeClr val="bg1"/>
                </a:solidFill>
                <a:latin typeface="Cambria"/>
                <a:ea typeface="Times New Roman"/>
                <a:cs typeface="Arial"/>
              </a:rPr>
              <a:t>والسلامة</a:t>
            </a:r>
            <a:endParaRPr lang="en-US" sz="1100" dirty="0">
              <a:solidFill>
                <a:schemeClr val="bg1"/>
              </a:solidFill>
              <a:effectLst/>
              <a:latin typeface="Cambria"/>
              <a:ea typeface="Times New Roman"/>
              <a:cs typeface="Times New Roman"/>
            </a:endParaRPr>
          </a:p>
        </p:txBody>
      </p:sp>
      <p:sp>
        <p:nvSpPr>
          <p:cNvPr id="13" name="مستطيل 12"/>
          <p:cNvSpPr/>
          <p:nvPr/>
        </p:nvSpPr>
        <p:spPr>
          <a:xfrm>
            <a:off x="1799690" y="5824879"/>
            <a:ext cx="2808313"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2400" b="1" dirty="0">
                <a:solidFill>
                  <a:schemeClr val="bg1"/>
                </a:solidFill>
                <a:ea typeface="Times New Roman"/>
                <a:cs typeface="Arial"/>
              </a:rPr>
              <a:t>فلسفة الروضة وأهدافها</a:t>
            </a:r>
            <a:endParaRPr lang="ar-SA" sz="2400" dirty="0">
              <a:solidFill>
                <a:schemeClr val="bg1"/>
              </a:solidFill>
            </a:endParaRPr>
          </a:p>
        </p:txBody>
      </p:sp>
    </p:spTree>
    <p:extLst>
      <p:ext uri="{BB962C8B-B14F-4D97-AF65-F5344CB8AC3E}">
        <p14:creationId xmlns:p14="http://schemas.microsoft.com/office/powerpoint/2010/main" val="24593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300192" y="692696"/>
            <a:ext cx="232948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1/2/ 4 </a:t>
            </a:r>
            <a:r>
              <a:rPr lang="ar-SA" sz="4000" b="1" kern="0" dirty="0">
                <a:solidFill>
                  <a:srgbClr val="C00000"/>
                </a:solidFill>
                <a:latin typeface="Calibri"/>
                <a:cs typeface="Akhbar MT" pitchFamily="2" charset="-78"/>
              </a:rPr>
              <a:t>: </a:t>
            </a:r>
            <a:endParaRPr lang="ar-SA" dirty="0">
              <a:solidFill>
                <a:prstClr val="black"/>
              </a:solidFill>
            </a:endParaRPr>
          </a:p>
        </p:txBody>
      </p:sp>
      <p:sp>
        <p:nvSpPr>
          <p:cNvPr id="4" name="AutoShape 1271"/>
          <p:cNvSpPr>
            <a:spLocks noChangeArrowheads="1"/>
          </p:cNvSpPr>
          <p:nvPr/>
        </p:nvSpPr>
        <p:spPr bwMode="auto">
          <a:xfrm>
            <a:off x="1259632" y="2924944"/>
            <a:ext cx="7112878" cy="1512168"/>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marL="47625" algn="r" rtl="1">
              <a:spcAft>
                <a:spcPts val="0"/>
              </a:spcAft>
            </a:pPr>
            <a:r>
              <a:rPr lang="ar-SA" sz="2400" dirty="0" smtClean="0">
                <a:solidFill>
                  <a:srgbClr val="002060"/>
                </a:solidFill>
                <a:effectLst/>
                <a:latin typeface="Cambria"/>
                <a:ea typeface="Times New Roman"/>
                <a:cs typeface="Arial"/>
              </a:rPr>
              <a:t>بالتعاون </a:t>
            </a:r>
            <a:r>
              <a:rPr lang="ar-SA" sz="2400" dirty="0">
                <a:solidFill>
                  <a:srgbClr val="002060"/>
                </a:solidFill>
                <a:effectLst/>
                <a:latin typeface="Cambria"/>
                <a:ea typeface="Times New Roman"/>
                <a:cs typeface="Arial"/>
              </a:rPr>
              <a:t>مع أفراد مجموعتك حددي بعض حالات الطوارئ التي قد يتعرض لها طفل الروضة ، ثم اختاري حالة من الحالات وقمن </a:t>
            </a:r>
            <a:r>
              <a:rPr lang="ar-SA" sz="2400" dirty="0" smtClean="0">
                <a:solidFill>
                  <a:srgbClr val="002060"/>
                </a:solidFill>
                <a:effectLst/>
                <a:latin typeface="Cambria"/>
                <a:ea typeface="Times New Roman"/>
                <a:cs typeface="Arial"/>
              </a:rPr>
              <a:t>بتمثيلها</a:t>
            </a:r>
          </a:p>
          <a:p>
            <a:pPr marL="47625" algn="r" rtl="1">
              <a:spcAft>
                <a:spcPts val="0"/>
              </a:spcAft>
            </a:pPr>
            <a:r>
              <a:rPr lang="ar-SA" sz="2400" dirty="0" smtClean="0">
                <a:solidFill>
                  <a:srgbClr val="002060"/>
                </a:solidFill>
                <a:latin typeface="Cambria"/>
                <a:ea typeface="Times New Roman"/>
                <a:cs typeface="Arial"/>
              </a:rPr>
              <a:t>ثم عد</a:t>
            </a:r>
            <a:r>
              <a:rPr lang="ar-SA" sz="2800" dirty="0" smtClean="0">
                <a:solidFill>
                  <a:srgbClr val="002060"/>
                </a:solidFill>
                <a:latin typeface="Cambria"/>
                <a:ea typeface="Times New Roman"/>
                <a:cs typeface="Arial"/>
              </a:rPr>
              <a:t>دي </a:t>
            </a:r>
            <a:r>
              <a:rPr lang="ar-SA" sz="2800" dirty="0">
                <a:solidFill>
                  <a:srgbClr val="002060"/>
                </a:solidFill>
                <a:latin typeface="Cambria"/>
                <a:ea typeface="Times New Roman"/>
                <a:cs typeface="Arial"/>
              </a:rPr>
              <a:t>أهم الخطوات التي يجب اتخاذها في حالة الطوارئ</a:t>
            </a:r>
            <a:endParaRPr lang="en-US" sz="1200" dirty="0">
              <a:solidFill>
                <a:prstClr val="black"/>
              </a:solidFill>
              <a:latin typeface="Cambria"/>
              <a:ea typeface="Times New Roman"/>
              <a:cs typeface="Times New Roman"/>
            </a:endParaRPr>
          </a:p>
          <a:p>
            <a:pPr marL="47625" algn="r" rtl="1">
              <a:spcAft>
                <a:spcPts val="0"/>
              </a:spcAft>
            </a:pPr>
            <a:endParaRPr lang="en-US" sz="1100"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1259632" y="1628800"/>
            <a:ext cx="7120135" cy="1031051"/>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ar-SA" sz="2800" dirty="0" smtClean="0">
                <a:solidFill>
                  <a:prstClr val="black"/>
                </a:solidFill>
                <a:latin typeface="Calibri"/>
              </a:rPr>
              <a:t>تمثيل - </a:t>
            </a:r>
            <a:r>
              <a:rPr lang="x-none" sz="2800" smtClean="0">
                <a:solidFill>
                  <a:prstClr val="black"/>
                </a:solidFill>
                <a:latin typeface="Calibri"/>
              </a:rPr>
              <a:t>نقاش </a:t>
            </a:r>
            <a:r>
              <a:rPr lang="x-none" sz="2800">
                <a:solidFill>
                  <a:prstClr val="black"/>
                </a:solidFill>
                <a:latin typeface="Calibri"/>
              </a:rPr>
              <a:t>جماعي </a:t>
            </a:r>
            <a:endParaRPr lang="ar-SA" sz="2800" dirty="0" smtClean="0">
              <a:solidFill>
                <a:prstClr val="black"/>
              </a:solidFill>
              <a:latin typeface="Calibri"/>
            </a:endParaRPr>
          </a:p>
          <a:p>
            <a:pPr lvl="0">
              <a:spcAft>
                <a:spcPts val="600"/>
              </a:spcAft>
              <a:buSzPct val="70000"/>
            </a:pPr>
            <a:r>
              <a:rPr lang="ar-SA" sz="2800" dirty="0" smtClean="0">
                <a:solidFill>
                  <a:prstClr val="black"/>
                </a:solidFill>
                <a:latin typeface="Calibri"/>
                <a:cs typeface="Arial"/>
              </a:rPr>
              <a:t>الزمن  :   30 د</a:t>
            </a:r>
            <a:endParaRPr lang="ar-SA" sz="2800" dirty="0">
              <a:solidFill>
                <a:prstClr val="black"/>
              </a:solidFill>
              <a:latin typeface="Calibri"/>
              <a:cs typeface="Arial"/>
            </a:endParaRPr>
          </a:p>
        </p:txBody>
      </p:sp>
      <p:sp>
        <p:nvSpPr>
          <p:cNvPr id="6" name="مستطيل 5"/>
          <p:cNvSpPr/>
          <p:nvPr/>
        </p:nvSpPr>
        <p:spPr>
          <a:xfrm>
            <a:off x="539552" y="785029"/>
            <a:ext cx="5940152" cy="523220"/>
          </a:xfrm>
          <a:prstGeom prst="rect">
            <a:avLst/>
          </a:prstGeom>
        </p:spPr>
        <p:txBody>
          <a:bodyPr wrap="square">
            <a:spAutoFit/>
          </a:bodyPr>
          <a:lstStyle/>
          <a:p>
            <a:pPr lvl="0"/>
            <a:r>
              <a:rPr lang="ar-SA" sz="2800" b="1" dirty="0">
                <a:solidFill>
                  <a:srgbClr val="7030A0"/>
                </a:solidFill>
                <a:ea typeface="Times New Roman"/>
                <a:cs typeface="Arial"/>
              </a:rPr>
              <a:t>خطوات يجب اتخاذها في حالة الطوارئ</a:t>
            </a:r>
            <a:endParaRPr lang="ar-SA" sz="2800" b="1" dirty="0">
              <a:solidFill>
                <a:srgbClr val="7030A0"/>
              </a:solidFill>
            </a:endParaRPr>
          </a:p>
        </p:txBody>
      </p:sp>
    </p:spTree>
    <p:extLst>
      <p:ext uri="{BB962C8B-B14F-4D97-AF65-F5344CB8AC3E}">
        <p14:creationId xmlns:p14="http://schemas.microsoft.com/office/powerpoint/2010/main" val="152377662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999795" y="836712"/>
            <a:ext cx="224131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b="1" dirty="0">
                <a:solidFill>
                  <a:srgbClr val="C00000"/>
                </a:solidFill>
                <a:latin typeface="Cambria"/>
                <a:ea typeface="Times New Roman"/>
                <a:cs typeface="Arial"/>
              </a:rPr>
              <a:t>إجراءات </a:t>
            </a:r>
            <a:r>
              <a:rPr lang="ar-SA" sz="2800" b="1" dirty="0" smtClean="0">
                <a:solidFill>
                  <a:srgbClr val="C00000"/>
                </a:solidFill>
                <a:latin typeface="Cambria"/>
                <a:ea typeface="Times New Roman"/>
                <a:cs typeface="Arial"/>
              </a:rPr>
              <a:t>الطوارئ</a:t>
            </a:r>
            <a:endParaRPr lang="en-US" sz="1200" dirty="0">
              <a:solidFill>
                <a:srgbClr val="C00000"/>
              </a:solidFill>
              <a:effectLst/>
              <a:latin typeface="Cambria"/>
              <a:ea typeface="Times New Roman"/>
              <a:cs typeface="Times New Roman"/>
            </a:endParaRP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25349" r="16486"/>
          <a:stretch/>
        </p:blipFill>
        <p:spPr>
          <a:xfrm>
            <a:off x="6156176" y="1700808"/>
            <a:ext cx="2467428" cy="3220740"/>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56" y="3885750"/>
            <a:ext cx="2592288" cy="2686897"/>
          </a:xfrm>
          <a:prstGeom prst="rect">
            <a:avLst/>
          </a:prstGeom>
        </p:spPr>
      </p:pic>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467" y="3730284"/>
            <a:ext cx="1770328" cy="2382527"/>
          </a:xfrm>
          <a:prstGeom prst="rect">
            <a:avLst/>
          </a:prstGeom>
        </p:spPr>
      </p:pic>
      <p:pic>
        <p:nvPicPr>
          <p:cNvPr id="3" name="صورة 2"/>
          <p:cNvPicPr>
            <a:picLocks noChangeAspect="1"/>
          </p:cNvPicPr>
          <p:nvPr/>
        </p:nvPicPr>
        <p:blipFill rotWithShape="1">
          <a:blip r:embed="rId5">
            <a:extLst>
              <a:ext uri="{28A0092B-C50C-407E-A947-70E740481C1C}">
                <a14:useLocalDpi xmlns:a14="http://schemas.microsoft.com/office/drawing/2010/main" val="0"/>
              </a:ext>
            </a:extLst>
          </a:blip>
          <a:srcRect l="5451" t="9355" r="9648" b="25813"/>
          <a:stretch/>
        </p:blipFill>
        <p:spPr>
          <a:xfrm>
            <a:off x="575556" y="980728"/>
            <a:ext cx="1969831" cy="2395984"/>
          </a:xfrm>
          <a:prstGeom prst="rect">
            <a:avLst/>
          </a:prstGeom>
        </p:spPr>
      </p:pic>
      <p:pic>
        <p:nvPicPr>
          <p:cNvPr id="5" name="صورة 4"/>
          <p:cNvPicPr>
            <a:picLocks noChangeAspect="1"/>
          </p:cNvPicPr>
          <p:nvPr/>
        </p:nvPicPr>
        <p:blipFill rotWithShape="1">
          <a:blip r:embed="rId6">
            <a:extLst>
              <a:ext uri="{28A0092B-C50C-407E-A947-70E740481C1C}">
                <a14:useLocalDpi xmlns:a14="http://schemas.microsoft.com/office/drawing/2010/main" val="0"/>
              </a:ext>
            </a:extLst>
          </a:blip>
          <a:srcRect l="22774" t="9272" r="27016"/>
          <a:stretch/>
        </p:blipFill>
        <p:spPr>
          <a:xfrm>
            <a:off x="3849733" y="1237007"/>
            <a:ext cx="1579802" cy="2074171"/>
          </a:xfrm>
          <a:prstGeom prst="rect">
            <a:avLst/>
          </a:prstGeom>
        </p:spPr>
      </p:pic>
    </p:spTree>
    <p:extLst>
      <p:ext uri="{BB962C8B-B14F-4D97-AF65-F5344CB8AC3E}">
        <p14:creationId xmlns:p14="http://schemas.microsoft.com/office/powerpoint/2010/main" val="4075434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683568" y="404664"/>
            <a:ext cx="7920880" cy="1152128"/>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sp>
        <p:nvSpPr>
          <p:cNvPr id="2" name="مستطيل 1"/>
          <p:cNvSpPr/>
          <p:nvPr/>
        </p:nvSpPr>
        <p:spPr>
          <a:xfrm>
            <a:off x="251520" y="692696"/>
            <a:ext cx="8496944" cy="4410438"/>
          </a:xfrm>
          <a:prstGeom prst="rect">
            <a:avLst/>
          </a:prstGeom>
        </p:spPr>
        <p:txBody>
          <a:bodyPr wrap="square">
            <a:spAutoFit/>
          </a:bodyPr>
          <a:lstStyle/>
          <a:p>
            <a:pPr marL="457200">
              <a:lnSpc>
                <a:spcPct val="115000"/>
              </a:lnSpc>
              <a:tabLst>
                <a:tab pos="3111500" algn="l"/>
                <a:tab pos="4232910" algn="l"/>
              </a:tabLst>
            </a:pPr>
            <a:r>
              <a:rPr lang="ar-SA" sz="2800" b="1" dirty="0">
                <a:solidFill>
                  <a:srgbClr val="C00000"/>
                </a:solidFill>
                <a:latin typeface="Calibri"/>
                <a:ea typeface="Times New Roman"/>
                <a:cs typeface="Times New Roman"/>
              </a:rPr>
              <a:t>أمثلة لبعض المخاطر التي قد تتعرض لها الروضات </a:t>
            </a:r>
            <a:r>
              <a:rPr lang="ar-SA" sz="2800" b="1" dirty="0" err="1">
                <a:solidFill>
                  <a:srgbClr val="C00000"/>
                </a:solidFill>
                <a:latin typeface="Calibri"/>
                <a:ea typeface="Times New Roman"/>
                <a:cs typeface="Times New Roman"/>
              </a:rPr>
              <a:t>لاسمح</a:t>
            </a:r>
            <a:r>
              <a:rPr lang="ar-SA" sz="2800" b="1" dirty="0">
                <a:solidFill>
                  <a:srgbClr val="C00000"/>
                </a:solidFill>
                <a:latin typeface="Calibri"/>
                <a:ea typeface="Times New Roman"/>
                <a:cs typeface="Times New Roman"/>
              </a:rPr>
              <a:t> الله </a:t>
            </a:r>
            <a:r>
              <a:rPr lang="ar-SA" sz="2800" b="1" dirty="0" smtClean="0">
                <a:solidFill>
                  <a:srgbClr val="C00000"/>
                </a:solidFill>
                <a:latin typeface="Calibri"/>
                <a:ea typeface="Times New Roman"/>
                <a:cs typeface="Times New Roman"/>
              </a:rPr>
              <a:t>:</a:t>
            </a:r>
          </a:p>
          <a:p>
            <a:pPr marL="457200">
              <a:lnSpc>
                <a:spcPct val="115000"/>
              </a:lnSpc>
              <a:tabLst>
                <a:tab pos="3111500" algn="l"/>
                <a:tab pos="4232910" algn="l"/>
              </a:tabLst>
            </a:pPr>
            <a:endParaRPr lang="ar-SA" sz="2800" b="1" dirty="0">
              <a:solidFill>
                <a:srgbClr val="C00000"/>
              </a:solidFill>
              <a:latin typeface="Calibri"/>
              <a:ea typeface="Times New Roman"/>
              <a:cs typeface="Times New Roman"/>
            </a:endParaRPr>
          </a:p>
          <a:p>
            <a:pPr marL="457200">
              <a:lnSpc>
                <a:spcPct val="115000"/>
              </a:lnSpc>
              <a:tabLst>
                <a:tab pos="3111500" algn="l"/>
                <a:tab pos="4232910" algn="l"/>
              </a:tabLst>
            </a:pPr>
            <a:endParaRPr lang="en-US" sz="2000" dirty="0">
              <a:solidFill>
                <a:srgbClr val="C00000"/>
              </a:solidFill>
              <a:latin typeface="Calibri"/>
              <a:ea typeface="Times New Roman"/>
              <a:cs typeface="Arial"/>
            </a:endParaRPr>
          </a:p>
          <a:p>
            <a:pPr marL="342900" lvl="0" indent="-342900">
              <a:lnSpc>
                <a:spcPct val="115000"/>
              </a:lnSpc>
              <a:buFont typeface="+mj-lt"/>
              <a:buAutoNum type="arabicParenR"/>
              <a:tabLst>
                <a:tab pos="3111500" algn="l"/>
                <a:tab pos="4232910" algn="l"/>
              </a:tabLst>
            </a:pPr>
            <a:r>
              <a:rPr lang="ar-SA" sz="2800" dirty="0">
                <a:latin typeface="Calibri"/>
                <a:ea typeface="Times New Roman"/>
                <a:cs typeface="Times New Roman"/>
              </a:rPr>
              <a:t>الحرائق وما ينتج عنها من دخان .</a:t>
            </a:r>
            <a:endParaRPr lang="en-US" sz="2000" dirty="0">
              <a:latin typeface="Calibri"/>
              <a:ea typeface="Times New Roman"/>
              <a:cs typeface="Arial"/>
            </a:endParaRPr>
          </a:p>
          <a:p>
            <a:pPr marL="342900" lvl="0" indent="-342900">
              <a:lnSpc>
                <a:spcPct val="115000"/>
              </a:lnSpc>
              <a:buFont typeface="+mj-lt"/>
              <a:buAutoNum type="arabicParenR"/>
              <a:tabLst>
                <a:tab pos="3111500" algn="l"/>
                <a:tab pos="4232910" algn="l"/>
              </a:tabLst>
            </a:pPr>
            <a:r>
              <a:rPr lang="ar-SA" sz="2800" dirty="0">
                <a:latin typeface="Calibri"/>
                <a:ea typeface="Times New Roman"/>
                <a:cs typeface="Times New Roman"/>
              </a:rPr>
              <a:t>السيول والأمطار .</a:t>
            </a:r>
            <a:endParaRPr lang="en-US" sz="2000" dirty="0">
              <a:latin typeface="Calibri"/>
              <a:ea typeface="Times New Roman"/>
              <a:cs typeface="Arial"/>
            </a:endParaRPr>
          </a:p>
          <a:p>
            <a:pPr marL="342900" lvl="0" indent="-342900">
              <a:lnSpc>
                <a:spcPct val="115000"/>
              </a:lnSpc>
              <a:buFont typeface="+mj-lt"/>
              <a:buAutoNum type="arabicParenR"/>
              <a:tabLst>
                <a:tab pos="3111500" algn="l"/>
                <a:tab pos="4232910" algn="l"/>
              </a:tabLst>
            </a:pPr>
            <a:r>
              <a:rPr lang="ar-SA" sz="2800" dirty="0">
                <a:latin typeface="Calibri"/>
                <a:ea typeface="Times New Roman"/>
                <a:cs typeface="Times New Roman"/>
              </a:rPr>
              <a:t>الأوبئة والأمراض .</a:t>
            </a:r>
            <a:endParaRPr lang="en-US" sz="2000" dirty="0">
              <a:latin typeface="Calibri"/>
              <a:ea typeface="Times New Roman"/>
              <a:cs typeface="Arial"/>
            </a:endParaRPr>
          </a:p>
          <a:p>
            <a:pPr marL="342900" lvl="0" indent="-342900">
              <a:lnSpc>
                <a:spcPct val="115000"/>
              </a:lnSpc>
              <a:buFont typeface="+mj-lt"/>
              <a:buAutoNum type="arabicParenR"/>
              <a:tabLst>
                <a:tab pos="3111500" algn="l"/>
                <a:tab pos="4232910" algn="l"/>
              </a:tabLst>
            </a:pPr>
            <a:r>
              <a:rPr lang="ar-SA" sz="2800" dirty="0">
                <a:latin typeface="Calibri"/>
                <a:ea typeface="Times New Roman"/>
                <a:cs typeface="Times New Roman"/>
              </a:rPr>
              <a:t>الغارات الحربية .</a:t>
            </a:r>
            <a:endParaRPr lang="en-US" sz="2000" dirty="0">
              <a:latin typeface="Calibri"/>
              <a:ea typeface="Times New Roman"/>
              <a:cs typeface="Arial"/>
            </a:endParaRPr>
          </a:p>
          <a:p>
            <a:pPr marL="342900" lvl="0" indent="-342900">
              <a:lnSpc>
                <a:spcPct val="115000"/>
              </a:lnSpc>
              <a:spcAft>
                <a:spcPts val="1000"/>
              </a:spcAft>
              <a:buFont typeface="+mj-lt"/>
              <a:buAutoNum type="arabicParenR"/>
              <a:tabLst>
                <a:tab pos="3111500" algn="l"/>
                <a:tab pos="4232910" algn="l"/>
              </a:tabLst>
            </a:pPr>
            <a:r>
              <a:rPr lang="ar-SA" sz="2800" dirty="0">
                <a:latin typeface="Calibri"/>
                <a:ea typeface="Times New Roman"/>
                <a:cs typeface="Times New Roman"/>
              </a:rPr>
              <a:t>المخاطر الفردية ( السقوط ، الغرق ، الجروح ، شرب المواد السامة والمنظفات ، بلع الأجسام الصلبة ، الحالات الصحية الخاصة .....الخ )</a:t>
            </a:r>
            <a:endParaRPr lang="en-US" sz="2000" dirty="0">
              <a:effectLst/>
              <a:latin typeface="Calibri"/>
              <a:ea typeface="Times New Roman"/>
              <a:cs typeface="Arial"/>
            </a:endParaRPr>
          </a:p>
        </p:txBody>
      </p:sp>
    </p:spTree>
    <p:extLst>
      <p:ext uri="{BB962C8B-B14F-4D97-AF65-F5344CB8AC3E}">
        <p14:creationId xmlns:p14="http://schemas.microsoft.com/office/powerpoint/2010/main" val="120804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4046" y="980728"/>
            <a:ext cx="3528543" cy="4431983"/>
          </a:xfrm>
          <a:prstGeom prst="rect">
            <a:avLst/>
          </a:prstGeom>
          <a:ln/>
          <a:scene3d>
            <a:camera prst="perspectiveLeft"/>
            <a:lightRig rig="threePt" dir="t"/>
          </a:scene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endParaRPr lang="ar-SA" sz="3600" b="1" dirty="0" smtClean="0">
              <a:solidFill>
                <a:srgbClr val="C00000"/>
              </a:solidFill>
              <a:latin typeface="Cambria"/>
              <a:ea typeface="Times New Roman"/>
              <a:cs typeface="Arial"/>
            </a:endParaRPr>
          </a:p>
          <a:p>
            <a:pPr lvl="0" algn="ctr"/>
            <a:r>
              <a:rPr lang="ar-SA" sz="3600" b="1" dirty="0" smtClean="0">
                <a:solidFill>
                  <a:srgbClr val="C00000"/>
                </a:solidFill>
                <a:latin typeface="Cambria"/>
                <a:ea typeface="Times New Roman"/>
                <a:cs typeface="Arial"/>
              </a:rPr>
              <a:t>ماهي الخطوات التي </a:t>
            </a:r>
            <a:r>
              <a:rPr lang="ar-SA" sz="3600" b="1" dirty="0">
                <a:solidFill>
                  <a:srgbClr val="C00000"/>
                </a:solidFill>
                <a:latin typeface="Cambria"/>
                <a:ea typeface="Times New Roman"/>
                <a:cs typeface="Arial"/>
              </a:rPr>
              <a:t>يجب اتخاذها في حالة </a:t>
            </a:r>
            <a:r>
              <a:rPr lang="ar-SA" sz="3600" b="1" dirty="0" smtClean="0">
                <a:solidFill>
                  <a:srgbClr val="C00000"/>
                </a:solidFill>
                <a:latin typeface="Cambria"/>
                <a:ea typeface="Times New Roman"/>
                <a:cs typeface="Arial"/>
              </a:rPr>
              <a:t>الطوارئ</a:t>
            </a:r>
          </a:p>
          <a:p>
            <a:pPr lvl="0" algn="ctr"/>
            <a:endParaRPr lang="ar-SA" sz="3600" b="1" dirty="0">
              <a:solidFill>
                <a:srgbClr val="C00000"/>
              </a:solidFill>
              <a:latin typeface="Cambria"/>
              <a:ea typeface="Times New Roman"/>
              <a:cs typeface="Arial"/>
            </a:endParaRPr>
          </a:p>
          <a:p>
            <a:pPr lvl="0" algn="ctr"/>
            <a:r>
              <a:rPr lang="ar-SA" sz="3600" b="1" dirty="0" smtClean="0">
                <a:solidFill>
                  <a:srgbClr val="C00000"/>
                </a:solidFill>
                <a:latin typeface="Cambria"/>
                <a:ea typeface="Times New Roman"/>
                <a:cs typeface="Arial"/>
              </a:rPr>
              <a:t>                           </a:t>
            </a:r>
            <a:r>
              <a:rPr lang="ar-SA" sz="6600" b="1" dirty="0" smtClean="0">
                <a:solidFill>
                  <a:srgbClr val="C00000"/>
                </a:solidFill>
                <a:latin typeface="Cambria"/>
                <a:ea typeface="Times New Roman"/>
                <a:cs typeface="Arial"/>
              </a:rPr>
              <a:t>؟</a:t>
            </a:r>
            <a:endParaRPr lang="en-US" sz="1600" dirty="0">
              <a:solidFill>
                <a:srgbClr val="C00000"/>
              </a:solidFill>
              <a:latin typeface="Cambria"/>
              <a:ea typeface="Times New Roman"/>
              <a:cs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24744"/>
            <a:ext cx="3348122" cy="42484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27105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0769"/>
            <a:ext cx="2309645" cy="1730004"/>
          </a:xfrm>
          <a:prstGeom prst="rect">
            <a:avLst/>
          </a:prstGeom>
          <a:ln>
            <a:noFill/>
          </a:ln>
          <a:effectLst>
            <a:outerShdw blurRad="292100" dist="139700" dir="2700000" algn="tl" rotWithShape="0">
              <a:srgbClr val="333333">
                <a:alpha val="65000"/>
              </a:srgbClr>
            </a:outerShdw>
          </a:effectLst>
        </p:spPr>
      </p:pic>
      <p:sp>
        <p:nvSpPr>
          <p:cNvPr id="3" name="مستطيل 2"/>
          <p:cNvSpPr/>
          <p:nvPr/>
        </p:nvSpPr>
        <p:spPr>
          <a:xfrm>
            <a:off x="1619672" y="476672"/>
            <a:ext cx="7020272"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ar-SA" sz="3600" b="1" dirty="0">
                <a:solidFill>
                  <a:srgbClr val="C00000"/>
                </a:solidFill>
                <a:latin typeface="Cambria"/>
                <a:ea typeface="Times New Roman"/>
                <a:cs typeface="Arial"/>
              </a:rPr>
              <a:t>الخطوات التي يجب اتخاذها في حالة الطوارئ</a:t>
            </a:r>
            <a:endParaRPr lang="ar-SA" dirty="0"/>
          </a:p>
        </p:txBody>
      </p:sp>
      <p:sp>
        <p:nvSpPr>
          <p:cNvPr id="4" name="مربع نص 3"/>
          <p:cNvSpPr txBox="1"/>
          <p:nvPr/>
        </p:nvSpPr>
        <p:spPr>
          <a:xfrm>
            <a:off x="3851920" y="1340768"/>
            <a:ext cx="5004048" cy="5355312"/>
          </a:xfrm>
          <a:prstGeom prst="rect">
            <a:avLst/>
          </a:prstGeom>
          <a:noFill/>
        </p:spPr>
        <p:txBody>
          <a:bodyPr wrap="square" rtlCol="1">
            <a:spAutoFit/>
          </a:bodyPr>
          <a:lstStyle/>
          <a:p>
            <a:pPr marL="285750" indent="-285750">
              <a:buFontTx/>
              <a:buChar char="-"/>
            </a:pPr>
            <a:r>
              <a:rPr lang="ar-SA" dirty="0" smtClean="0"/>
              <a:t>استدعاء المساعدة الطبية الطارئة عند وجود ضرر       أو مرض يتطلب أكثر من اسعافات أولية .</a:t>
            </a:r>
          </a:p>
          <a:p>
            <a:pPr marL="285750" indent="-285750">
              <a:buFontTx/>
              <a:buChar char="-"/>
            </a:pPr>
            <a:r>
              <a:rPr lang="ar-SA" dirty="0" smtClean="0"/>
              <a:t>التزام الهدوء والسيطرة على الوضع.</a:t>
            </a:r>
          </a:p>
          <a:p>
            <a:pPr marL="285750" indent="-285750">
              <a:buFontTx/>
              <a:buChar char="-"/>
            </a:pPr>
            <a:r>
              <a:rPr lang="ar-SA" dirty="0" smtClean="0"/>
              <a:t>البقاء دائماً مع الطفل في نفس موقعة وانتظار المساعدة.</a:t>
            </a:r>
          </a:p>
          <a:p>
            <a:pPr marL="285750" indent="-285750">
              <a:buFontTx/>
              <a:buChar char="-"/>
            </a:pPr>
            <a:r>
              <a:rPr lang="ar-SA" dirty="0" smtClean="0"/>
              <a:t>الاهتمام  بمنفذ هواء مفتوح ، التنفس ، الدورة الدموية.</a:t>
            </a:r>
          </a:p>
          <a:p>
            <a:pPr marL="285750" indent="-285750">
              <a:buFontTx/>
              <a:buChar char="-"/>
            </a:pPr>
            <a:r>
              <a:rPr lang="ar-SA" dirty="0" smtClean="0"/>
              <a:t>عدم تقديم أي أدوية بدون وصفة طبيب  </a:t>
            </a:r>
          </a:p>
          <a:p>
            <a:pPr marL="285750" indent="-285750">
              <a:buFontTx/>
              <a:buChar char="-"/>
            </a:pPr>
            <a:r>
              <a:rPr lang="ar-SA" dirty="0" smtClean="0"/>
              <a:t>تبليغ والدي الطفل عن أي اصابة أو اسعافات أولية تم القيام بها .</a:t>
            </a:r>
          </a:p>
          <a:p>
            <a:pPr marL="285750" indent="-285750">
              <a:buFontTx/>
              <a:buChar char="-"/>
            </a:pPr>
            <a:r>
              <a:rPr lang="ar-SA" dirty="0" smtClean="0"/>
              <a:t>عدم تقديم أي تشخيص أو مشورة طبية للوالدين والاكتفاء بإحالتهم للمختصين .</a:t>
            </a:r>
          </a:p>
          <a:p>
            <a:pPr marL="285750" indent="-285750">
              <a:buFontTx/>
              <a:buChar char="-"/>
            </a:pPr>
            <a:r>
              <a:rPr lang="ar-SA" dirty="0" smtClean="0"/>
              <a:t>تسجيل جميع الحقائق المتعلقة بالحادث والعلاج المتخذ والاحتفاظ به في سجل الطفل </a:t>
            </a:r>
          </a:p>
          <a:p>
            <a:pPr marL="285750" indent="-285750">
              <a:buFontTx/>
              <a:buChar char="-"/>
            </a:pPr>
            <a:r>
              <a:rPr lang="ar-SA" dirty="0" smtClean="0"/>
              <a:t>توفير حقيبة إسعافات أولية في البيئة الداخلية والخارجية على ان تكون ظاهرة وسهل الوصول اليها من قبل الكبار وبعيدة عن متناول الاطفال      </a:t>
            </a:r>
          </a:p>
          <a:p>
            <a:pPr marL="285750" indent="-285750">
              <a:buFontTx/>
              <a:buChar char="-"/>
            </a:pPr>
            <a:r>
              <a:rPr lang="ar-SA" dirty="0" smtClean="0"/>
              <a:t>    </a:t>
            </a:r>
          </a:p>
          <a:p>
            <a:r>
              <a:rPr lang="ar-SA" dirty="0" smtClean="0"/>
              <a:t> </a:t>
            </a:r>
            <a:endParaRPr lang="ar-SA" dirty="0"/>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73" y="3178645"/>
            <a:ext cx="2438448" cy="1503777"/>
          </a:xfrm>
          <a:prstGeom prst="rect">
            <a:avLst/>
          </a:prstGeom>
          <a:ln>
            <a:noFill/>
          </a:ln>
          <a:effectLst>
            <a:outerShdw blurRad="292100" dist="139700" dir="2700000" algn="tl" rotWithShape="0">
              <a:srgbClr val="333333">
                <a:alpha val="65000"/>
              </a:srgbClr>
            </a:outerShdw>
          </a:effectLst>
        </p:spPr>
      </p:pic>
      <p:pic>
        <p:nvPicPr>
          <p:cNvPr id="6" name="صورة 5"/>
          <p:cNvPicPr>
            <a:picLocks noChangeAspect="1"/>
          </p:cNvPicPr>
          <p:nvPr/>
        </p:nvPicPr>
        <p:blipFill rotWithShape="1">
          <a:blip r:embed="rId5">
            <a:extLst>
              <a:ext uri="{28A0092B-C50C-407E-A947-70E740481C1C}">
                <a14:useLocalDpi xmlns:a14="http://schemas.microsoft.com/office/drawing/2010/main" val="0"/>
              </a:ext>
            </a:extLst>
          </a:blip>
          <a:srcRect l="4562" t="6001" r="8720" b="11471"/>
          <a:stretch/>
        </p:blipFill>
        <p:spPr>
          <a:xfrm>
            <a:off x="741760" y="4889876"/>
            <a:ext cx="2293473" cy="1638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03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additive="base">
                                        <p:cTn id="6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4800" y="1196752"/>
            <a:ext cx="3464410" cy="1015663"/>
          </a:xfrm>
          <a:prstGeom prst="rect">
            <a:avLst/>
          </a:prstGeom>
        </p:spPr>
        <p:txBody>
          <a:bodyPr wrap="none">
            <a:spAutoFit/>
          </a:bodyPr>
          <a:lstStyle/>
          <a:p>
            <a:r>
              <a:rPr lang="en-US" sz="6000" b="1" kern="0" cap="small" dirty="0" err="1" smtClean="0">
                <a:solidFill>
                  <a:srgbClr val="0070C0"/>
                </a:solidFill>
                <a:latin typeface="Calibri"/>
                <a:cs typeface="Arial" panose="020B0604020202020204" pitchFamily="34" charset="0"/>
              </a:rPr>
              <a:t>فترة</a:t>
            </a:r>
            <a:r>
              <a:rPr lang="en-US" sz="6000" b="1" kern="0" cap="small" dirty="0" smtClean="0">
                <a:solidFill>
                  <a:srgbClr val="0070C0"/>
                </a:solidFill>
                <a:latin typeface="Calibri"/>
                <a:cs typeface="Arial" panose="020B0604020202020204" pitchFamily="34" charset="0"/>
              </a:rPr>
              <a:t> </a:t>
            </a:r>
            <a:r>
              <a:rPr lang="en-US" sz="6000" b="1" kern="0" cap="small" dirty="0" err="1" smtClean="0">
                <a:solidFill>
                  <a:srgbClr val="0070C0"/>
                </a:solidFill>
                <a:latin typeface="Calibri"/>
                <a:cs typeface="Arial" panose="020B0604020202020204" pitchFamily="34" charset="0"/>
              </a:rPr>
              <a:t>إستراحة</a:t>
            </a:r>
            <a:endParaRPr lang="ar-SA" kern="0" dirty="0" smtClean="0">
              <a:solidFill>
                <a:sysClr val="windowText" lastClr="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690" y="2492896"/>
            <a:ext cx="534035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7752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57"/>
          <p:cNvSpPr>
            <a:spLocks noChangeArrowheads="1"/>
          </p:cNvSpPr>
          <p:nvPr/>
        </p:nvSpPr>
        <p:spPr bwMode="auto">
          <a:xfrm>
            <a:off x="2483768" y="620688"/>
            <a:ext cx="4156075" cy="255905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107763" dir="2700000" algn="ctr" rotWithShape="0">
              <a:srgbClr val="8064A2">
                <a:lumMod val="50000"/>
                <a:lumOff val="0"/>
                <a:alpha val="50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smtClean="0">
                <a:ln>
                  <a:noFill/>
                </a:ln>
                <a:solidFill>
                  <a:srgbClr val="632423"/>
                </a:solidFill>
                <a:effectLst/>
                <a:uLnTx/>
                <a:uFillTx/>
                <a:latin typeface="Cambria"/>
                <a:ea typeface="Times New Roman"/>
                <a:cs typeface="PT Bold Heading"/>
              </a:rPr>
              <a:t>اليوم الثاني</a:t>
            </a:r>
          </a:p>
          <a:p>
            <a:pPr marL="0" marR="0" lvl="0" indent="0" algn="ctr" defTabSz="914400" rtl="1" eaLnBrk="1" fontAlgn="auto" latinLnBrk="0" hangingPunct="1">
              <a:lnSpc>
                <a:spcPct val="115000"/>
              </a:lnSpc>
              <a:spcBef>
                <a:spcPts val="0"/>
              </a:spcBef>
              <a:spcAft>
                <a:spcPts val="0"/>
              </a:spcAft>
              <a:buClrTx/>
              <a:buSzTx/>
              <a:buFontTx/>
              <a:buNone/>
              <a:tabLst/>
              <a:defRPr/>
            </a:pPr>
            <a:endParaRPr lang="ar-SA" sz="3600" kern="0" dirty="0">
              <a:solidFill>
                <a:srgbClr val="632423"/>
              </a:solidFill>
              <a:latin typeface="Cambria"/>
              <a:ea typeface="Times New Roman"/>
              <a:cs typeface="PT Bold Heading"/>
            </a:endParaRPr>
          </a:p>
          <a:p>
            <a:pPr marL="0" marR="0" lvl="0" indent="0" algn="ctr" defTabSz="914400" rtl="1" eaLnBrk="1" fontAlgn="auto" latinLnBrk="0" hangingPunct="1">
              <a:lnSpc>
                <a:spcPct val="115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600" b="0" i="0" u="none" strike="noStrike" kern="0" cap="none" spc="0" normalizeH="0" baseline="0" noProof="0" dirty="0">
                <a:ln>
                  <a:noFill/>
                </a:ln>
                <a:solidFill>
                  <a:srgbClr val="365F91"/>
                </a:solidFill>
                <a:effectLst/>
                <a:uLnTx/>
                <a:uFillTx/>
                <a:latin typeface="Cambria"/>
                <a:ea typeface="Times New Roman"/>
                <a:cs typeface="PT Bold Heading"/>
              </a:rPr>
              <a:t>الجلسة الثانية</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632423"/>
                </a:solidFill>
                <a:effectLst/>
                <a:uLnTx/>
                <a:uFillTx/>
                <a:latin typeface="Cambria"/>
                <a:ea typeface="Times New Roman"/>
                <a:cs typeface="Times New Roman"/>
              </a:rPr>
              <a:t> </a:t>
            </a:r>
            <a:endParaRPr kumimoji="0" lang="en-US" sz="90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p:txBody>
      </p:sp>
      <p:pic>
        <p:nvPicPr>
          <p:cNvPr id="4" name="صورة 3" descr="16307.jpg"/>
          <p:cNvPicPr/>
          <p:nvPr/>
        </p:nvPicPr>
        <p:blipFill>
          <a:blip r:embed="rId2"/>
          <a:stretch>
            <a:fillRect/>
          </a:stretch>
        </p:blipFill>
        <p:spPr>
          <a:xfrm>
            <a:off x="2987824" y="3429000"/>
            <a:ext cx="2931795" cy="3256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8306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2286000" y="381000"/>
            <a:ext cx="4648200" cy="990600"/>
          </a:xfrm>
          <a:prstGeom prst="rect">
            <a:avLst/>
          </a:prstGeom>
          <a:gradFill rotWithShape="1">
            <a:gsLst>
              <a:gs pos="0">
                <a:srgbClr val="2DA2BF">
                  <a:tint val="62000"/>
                  <a:satMod val="180000"/>
                </a:srgbClr>
              </a:gs>
              <a:gs pos="65000">
                <a:srgbClr val="2DA2BF">
                  <a:tint val="32000"/>
                  <a:satMod val="250000"/>
                </a:srgbClr>
              </a:gs>
              <a:gs pos="100000">
                <a:srgbClr val="2DA2BF">
                  <a:tint val="23000"/>
                  <a:satMod val="300000"/>
                </a:srgbClr>
              </a:gs>
            </a:gsLst>
            <a:lin ang="16200000" scaled="0"/>
          </a:gradFill>
          <a:ln w="9525" cap="flat" cmpd="sng" algn="ctr">
            <a:noFill/>
            <a:prstDash val="solid"/>
          </a:ln>
          <a:effectLst>
            <a:glow rad="63500">
              <a:srgbClr val="2DA2BF">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marR="0" lvl="0" indent="0" algn="ctr" defTabSz="914400" rtl="1" eaLnBrk="1" fontAlgn="auto" latinLnBrk="0" hangingPunct="1">
              <a:lnSpc>
                <a:spcPct val="100000"/>
              </a:lnSpc>
              <a:spcBef>
                <a:spcPts val="0"/>
              </a:spcBef>
              <a:spcAft>
                <a:spcPts val="0"/>
              </a:spcAft>
              <a:buClrTx/>
              <a:buSzTx/>
              <a:buFont typeface="Wingdings 3"/>
              <a:buNone/>
              <a:tabLst/>
              <a:defRPr/>
            </a:pPr>
            <a:r>
              <a:rPr kumimoji="0" lang="ar-EG" sz="5400" b="1" i="0" u="none" strike="noStrike" kern="1200" cap="none" spc="0" normalizeH="0" baseline="0" noProof="0" dirty="0" smtClean="0">
                <a:ln w="1905"/>
                <a:solidFill>
                  <a:srgbClr val="474B78"/>
                </a:solidFill>
                <a:effectLst>
                  <a:innerShdw blurRad="69850" dist="43180" dir="5400000">
                    <a:srgbClr val="000000">
                      <a:alpha val="65000"/>
                    </a:srgbClr>
                  </a:innerShdw>
                </a:effectLst>
                <a:uLnTx/>
                <a:uFillTx/>
                <a:latin typeface="GE SS TV Bold" pitchFamily="18" charset="-78"/>
                <a:ea typeface="GE SS TV Bold" pitchFamily="18" charset="-78"/>
                <a:cs typeface="GE SS TV Bold" pitchFamily="18" charset="-78"/>
              </a:rPr>
              <a:t>أهداف اليوم الأول</a:t>
            </a:r>
            <a:endParaRPr kumimoji="0" lang="ar-SA" sz="5400" b="1" i="0" u="none" strike="noStrike" kern="1200" cap="none" spc="0" normalizeH="0" baseline="0" noProof="0" dirty="0" smtClean="0">
              <a:ln w="1905"/>
              <a:solidFill>
                <a:srgbClr val="474B78"/>
              </a:solidFill>
              <a:effectLst>
                <a:innerShdw blurRad="69850" dist="43180" dir="5400000">
                  <a:srgbClr val="000000">
                    <a:alpha val="65000"/>
                  </a:srgbClr>
                </a:innerShdw>
              </a:effectLst>
              <a:uLnTx/>
              <a:uFillTx/>
              <a:latin typeface="GE SS TV Bold" pitchFamily="18" charset="-78"/>
              <a:ea typeface="GE SS TV Bold" pitchFamily="18" charset="-78"/>
              <a:cs typeface="GE SS TV Bold" pitchFamily="18" charset="-78"/>
            </a:endParaRPr>
          </a:p>
          <a:p>
            <a:pPr marL="365760" marR="0" lvl="0" indent="-256032" algn="r" defTabSz="914400" rtl="1"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ar-SA" sz="2700" b="0" i="0" u="none" strike="noStrike" kern="1200" cap="none" spc="0" normalizeH="0" baseline="0" noProof="0" dirty="0">
              <a:ln>
                <a:noFill/>
              </a:ln>
              <a:solidFill>
                <a:sysClr val="window" lastClr="FFFFFF"/>
              </a:solidFill>
              <a:effectLst/>
              <a:uLnTx/>
              <a:uFillTx/>
              <a:latin typeface="Lucida Sans Unicode"/>
              <a:ea typeface="+mn-ea"/>
              <a:cs typeface="Arial"/>
            </a:endParaRPr>
          </a:p>
        </p:txBody>
      </p:sp>
      <p:sp>
        <p:nvSpPr>
          <p:cNvPr id="3" name="شكل بيضاوي 2"/>
          <p:cNvSpPr/>
          <p:nvPr/>
        </p:nvSpPr>
        <p:spPr>
          <a:xfrm>
            <a:off x="685800" y="1734457"/>
            <a:ext cx="7924800" cy="4680520"/>
          </a:xfrm>
          <a:prstGeom prst="ellipse">
            <a:avLst/>
          </a:prstGeom>
          <a:gradFill flip="none" rotWithShape="1">
            <a:gsLst>
              <a:gs pos="0">
                <a:srgbClr val="2DA2BF">
                  <a:tint val="66000"/>
                  <a:satMod val="160000"/>
                </a:srgbClr>
              </a:gs>
              <a:gs pos="50000">
                <a:srgbClr val="2DA2BF">
                  <a:tint val="44500"/>
                  <a:satMod val="160000"/>
                </a:srgbClr>
              </a:gs>
              <a:gs pos="100000">
                <a:srgbClr val="2DA2BF">
                  <a:tint val="23500"/>
                  <a:satMod val="160000"/>
                </a:srgbClr>
              </a:gs>
            </a:gsLst>
            <a:path path="circle">
              <a:fillToRect l="100000" b="100000"/>
            </a:path>
            <a:tileRect t="-100000" r="-100000"/>
          </a:gradFill>
          <a:ln w="55000" cap="flat" cmpd="thickThin" algn="ctr">
            <a:solidFill>
              <a:srgbClr val="2DA2BF">
                <a:shade val="50000"/>
              </a:srgbClr>
            </a:solidFill>
            <a:prstDash val="solid"/>
          </a:ln>
          <a:effectLst/>
        </p:spPr>
        <p:txBody>
          <a:bodyPr rtlCol="1" anchor="ctr"/>
          <a:lstStyle/>
          <a:p>
            <a:pPr lvl="0" algn="ctr"/>
            <a:endParaRPr lang="ar-SA" sz="2000" b="1" dirty="0" smtClean="0">
              <a:solidFill>
                <a:srgbClr val="7030A0"/>
              </a:solidFill>
              <a:ea typeface="Times New Roman"/>
              <a:cs typeface="Arial"/>
            </a:endParaRPr>
          </a:p>
          <a:p>
            <a:pPr lvl="0" algn="ctr"/>
            <a:endParaRPr lang="ar-SA" sz="2000" b="1" dirty="0">
              <a:solidFill>
                <a:srgbClr val="7030A0"/>
              </a:solidFill>
              <a:ea typeface="Times New Roman"/>
              <a:cs typeface="Arial"/>
            </a:endParaRPr>
          </a:p>
          <a:p>
            <a:pPr lvl="0" algn="ctr"/>
            <a:endParaRPr lang="ar-SA" sz="2000" b="1" dirty="0" smtClean="0">
              <a:solidFill>
                <a:srgbClr val="7030A0"/>
              </a:solidFill>
              <a:ea typeface="Times New Roman"/>
              <a:cs typeface="Arial"/>
            </a:endParaRPr>
          </a:p>
          <a:p>
            <a:pPr lvl="0" algn="ctr"/>
            <a:r>
              <a:rPr lang="ar-SA" sz="2400" b="1" dirty="0" smtClean="0">
                <a:solidFill>
                  <a:srgbClr val="7030A0"/>
                </a:solidFill>
                <a:ea typeface="Times New Roman"/>
                <a:cs typeface="Arial"/>
              </a:rPr>
              <a:t>مفهوم </a:t>
            </a:r>
            <a:r>
              <a:rPr lang="ar-SA" sz="2400" b="1" dirty="0">
                <a:solidFill>
                  <a:srgbClr val="7030A0"/>
                </a:solidFill>
                <a:ea typeface="Times New Roman"/>
                <a:cs typeface="Arial"/>
              </a:rPr>
              <a:t>البيئة التربوية ،أهدفها وأسس </a:t>
            </a:r>
            <a:r>
              <a:rPr lang="ar-SA" sz="2400" b="1" dirty="0" smtClean="0">
                <a:solidFill>
                  <a:srgbClr val="7030A0"/>
                </a:solidFill>
                <a:ea typeface="Times New Roman"/>
                <a:cs typeface="Arial"/>
              </a:rPr>
              <a:t>تنظيمها</a:t>
            </a:r>
          </a:p>
          <a:p>
            <a:pPr lvl="0" algn="ctr"/>
            <a:r>
              <a:rPr lang="ar-SA" sz="2400" b="1" dirty="0" err="1" smtClean="0">
                <a:solidFill>
                  <a:srgbClr val="7030A0"/>
                </a:solidFill>
                <a:ea typeface="Times New Roman"/>
                <a:cs typeface="Arial"/>
              </a:rPr>
              <a:t>محكات</a:t>
            </a:r>
            <a:r>
              <a:rPr lang="ar-SA" sz="2400" b="1" dirty="0" smtClean="0">
                <a:solidFill>
                  <a:srgbClr val="7030A0"/>
                </a:solidFill>
                <a:ea typeface="Times New Roman"/>
                <a:cs typeface="Arial"/>
              </a:rPr>
              <a:t> </a:t>
            </a:r>
            <a:r>
              <a:rPr lang="ar-SA" sz="2400" b="1" dirty="0">
                <a:solidFill>
                  <a:srgbClr val="7030A0"/>
                </a:solidFill>
                <a:ea typeface="Times New Roman"/>
                <a:cs typeface="Arial"/>
              </a:rPr>
              <a:t>تنظيم </a:t>
            </a:r>
            <a:r>
              <a:rPr lang="ar-SA" sz="2400" b="1" dirty="0" smtClean="0">
                <a:solidFill>
                  <a:srgbClr val="7030A0"/>
                </a:solidFill>
                <a:ea typeface="Times New Roman"/>
                <a:cs typeface="Arial"/>
              </a:rPr>
              <a:t>البيئة التربوية</a:t>
            </a:r>
          </a:p>
          <a:p>
            <a:pPr lvl="0" algn="ctr"/>
            <a:r>
              <a:rPr lang="ar-SA" sz="2400" b="1" dirty="0" smtClean="0">
                <a:solidFill>
                  <a:srgbClr val="7030A0"/>
                </a:solidFill>
                <a:ea typeface="Times New Roman"/>
                <a:cs typeface="Arial"/>
              </a:rPr>
              <a:t>مواصفات </a:t>
            </a:r>
            <a:r>
              <a:rPr lang="ar-SA" sz="2400" b="1" dirty="0">
                <a:solidFill>
                  <a:srgbClr val="7030A0"/>
                </a:solidFill>
                <a:ea typeface="Times New Roman"/>
                <a:cs typeface="Arial"/>
              </a:rPr>
              <a:t>مبنى </a:t>
            </a:r>
            <a:r>
              <a:rPr lang="ar-SA" sz="2400" b="1" dirty="0" smtClean="0">
                <a:solidFill>
                  <a:srgbClr val="7030A0"/>
                </a:solidFill>
                <a:ea typeface="Times New Roman"/>
                <a:cs typeface="Arial"/>
              </a:rPr>
              <a:t>الروضة</a:t>
            </a:r>
          </a:p>
          <a:p>
            <a:pPr lvl="0" algn="ctr"/>
            <a:r>
              <a:rPr lang="ar-SA" sz="2400" b="1" dirty="0" smtClean="0">
                <a:solidFill>
                  <a:srgbClr val="7030A0"/>
                </a:solidFill>
                <a:ea typeface="Times New Roman"/>
                <a:cs typeface="Arial"/>
              </a:rPr>
              <a:t>البيئة </a:t>
            </a:r>
            <a:r>
              <a:rPr lang="ar-SA" sz="2400" b="1" dirty="0">
                <a:solidFill>
                  <a:srgbClr val="7030A0"/>
                </a:solidFill>
                <a:ea typeface="Times New Roman"/>
                <a:cs typeface="Arial"/>
              </a:rPr>
              <a:t>الخارجية ( الملاعب </a:t>
            </a:r>
            <a:r>
              <a:rPr lang="ar-SA" sz="2400" b="1" dirty="0" smtClean="0">
                <a:solidFill>
                  <a:srgbClr val="7030A0"/>
                </a:solidFill>
                <a:ea typeface="Times New Roman"/>
                <a:cs typeface="Arial"/>
              </a:rPr>
              <a:t>)</a:t>
            </a:r>
          </a:p>
          <a:p>
            <a:pPr lvl="0" algn="ctr"/>
            <a:r>
              <a:rPr lang="ar-SA" sz="2400" b="1" dirty="0">
                <a:solidFill>
                  <a:srgbClr val="7030A0"/>
                </a:solidFill>
                <a:ea typeface="Times New Roman"/>
                <a:cs typeface="Arial"/>
              </a:rPr>
              <a:t>مكونات البيئة التربوية </a:t>
            </a:r>
            <a:endParaRPr lang="ar-SA" sz="2400" b="1" kern="0" dirty="0">
              <a:solidFill>
                <a:srgbClr val="7030A0"/>
              </a:solidFill>
              <a:latin typeface="Lucida Sans Unicode"/>
              <a:cs typeface="Arial"/>
            </a:endParaRPr>
          </a:p>
          <a:p>
            <a:pPr lvl="0" algn="ctr"/>
            <a:r>
              <a:rPr lang="ar-SA" sz="2400" b="1" kern="0" dirty="0">
                <a:solidFill>
                  <a:srgbClr val="7030A0"/>
                </a:solidFill>
                <a:latin typeface="Lucida Sans Unicode"/>
                <a:cs typeface="Arial"/>
              </a:rPr>
              <a:t>مواصفات مرافق الروضة</a:t>
            </a:r>
          </a:p>
          <a:p>
            <a:pPr lvl="0" algn="ctr"/>
            <a:r>
              <a:rPr lang="ar-SA" sz="2400" b="1" kern="0" dirty="0" smtClean="0">
                <a:solidFill>
                  <a:srgbClr val="7030A0"/>
                </a:solidFill>
                <a:latin typeface="Lucida Sans Unicode"/>
                <a:cs typeface="Arial"/>
              </a:rPr>
              <a:t>مكونات </a:t>
            </a:r>
            <a:r>
              <a:rPr lang="ar-SA" sz="2400" b="1" kern="0" dirty="0">
                <a:solidFill>
                  <a:srgbClr val="7030A0"/>
                </a:solidFill>
                <a:latin typeface="Lucida Sans Unicode"/>
                <a:cs typeface="Arial"/>
              </a:rPr>
              <a:t>البيئة الصفية</a:t>
            </a:r>
          </a:p>
          <a:p>
            <a:pPr lvl="0" algn="ctr"/>
            <a:r>
              <a:rPr lang="ar-SA" sz="2400" b="1" dirty="0">
                <a:solidFill>
                  <a:srgbClr val="7030A0"/>
                </a:solidFill>
                <a:ea typeface="Times New Roman"/>
                <a:cs typeface="Arial"/>
              </a:rPr>
              <a:t>أهداف تنظيم البيئة الصفية</a:t>
            </a:r>
          </a:p>
          <a:p>
            <a:pPr lvl="0" algn="ctr"/>
            <a:r>
              <a:rPr lang="ar-SA" sz="2400" b="1" kern="0" dirty="0">
                <a:solidFill>
                  <a:srgbClr val="7030A0"/>
                </a:solidFill>
                <a:latin typeface="Lucida Sans Unicode"/>
                <a:cs typeface="Arial"/>
              </a:rPr>
              <a:t>خطوات إعداد البيئة الصفية</a:t>
            </a:r>
          </a:p>
          <a:p>
            <a:pPr lvl="0" algn="ctr"/>
            <a:endParaRPr lang="ar-SA" sz="2400" b="1" dirty="0" smtClean="0">
              <a:solidFill>
                <a:srgbClr val="7030A0"/>
              </a:solidFill>
              <a:ea typeface="Times New Roman"/>
              <a:cs typeface="Arial"/>
            </a:endParaRPr>
          </a:p>
          <a:p>
            <a:pPr lvl="0" algn="ctr"/>
            <a:endParaRPr kumimoji="0" lang="ar-SA" sz="2400" b="1" i="0" u="none" strike="noStrike" kern="0" cap="none" spc="0" normalizeH="0" baseline="0" noProof="0" dirty="0">
              <a:ln>
                <a:noFill/>
              </a:ln>
              <a:solidFill>
                <a:srgbClr val="7030A0"/>
              </a:solidFill>
              <a:effectLst/>
              <a:uLnTx/>
              <a:uFillTx/>
              <a:latin typeface="Lucida Sans Unicode"/>
              <a:cs typeface="Arial"/>
            </a:endParaRPr>
          </a:p>
          <a:p>
            <a:pPr lvl="0" algn="ctr"/>
            <a:endParaRPr kumimoji="0" lang="ar-SA" sz="2400" b="1" i="0" u="none" strike="noStrike" kern="0" cap="none" spc="0" normalizeH="0" baseline="0" noProof="0" dirty="0">
              <a:ln>
                <a:noFill/>
              </a:ln>
              <a:solidFill>
                <a:srgbClr val="7030A0"/>
              </a:solidFill>
              <a:effectLst/>
              <a:uLnTx/>
              <a:uFillTx/>
              <a:latin typeface="Lucida Sans Unicode"/>
              <a:cs typeface="Arial"/>
            </a:endParaRPr>
          </a:p>
        </p:txBody>
      </p:sp>
    </p:spTree>
    <p:extLst>
      <p:ext uri="{BB962C8B-B14F-4D97-AF65-F5344CB8AC3E}">
        <p14:creationId xmlns:p14="http://schemas.microsoft.com/office/powerpoint/2010/main" val="243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7704" y="924533"/>
            <a:ext cx="4501553" cy="523220"/>
          </a:xfrm>
          <a:prstGeom prst="rect">
            <a:avLst/>
          </a:prstGeom>
        </p:spPr>
        <p:txBody>
          <a:bodyPr wrap="none">
            <a:spAutoFit/>
          </a:bodyPr>
          <a:lstStyle/>
          <a:p>
            <a:r>
              <a:rPr lang="ar-SA" sz="2800" b="1" dirty="0">
                <a:solidFill>
                  <a:srgbClr val="7030A0"/>
                </a:solidFill>
                <a:ea typeface="Times New Roman"/>
                <a:cs typeface="Arial"/>
              </a:rPr>
              <a:t>القضايا المتعلقة بأمن وسلامة الأطفال</a:t>
            </a:r>
            <a:endParaRPr lang="ar-SA" sz="2800" b="1" dirty="0">
              <a:solidFill>
                <a:srgbClr val="7030A0"/>
              </a:solidFill>
            </a:endParaRPr>
          </a:p>
        </p:txBody>
      </p:sp>
      <p:sp>
        <p:nvSpPr>
          <p:cNvPr id="3" name="مستطيل 2"/>
          <p:cNvSpPr/>
          <p:nvPr/>
        </p:nvSpPr>
        <p:spPr>
          <a:xfrm>
            <a:off x="6228184" y="764704"/>
            <a:ext cx="232948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2/2/ 1 </a:t>
            </a:r>
            <a:r>
              <a:rPr lang="ar-SA" sz="4000" b="1" kern="0" dirty="0">
                <a:solidFill>
                  <a:srgbClr val="C00000"/>
                </a:solidFill>
                <a:latin typeface="Calibri"/>
                <a:cs typeface="Akhbar MT" pitchFamily="2" charset="-78"/>
              </a:rPr>
              <a:t>: </a:t>
            </a:r>
            <a:endParaRPr lang="ar-SA" dirty="0">
              <a:solidFill>
                <a:prstClr val="black"/>
              </a:solidFill>
            </a:endParaRPr>
          </a:p>
        </p:txBody>
      </p:sp>
      <p:sp>
        <p:nvSpPr>
          <p:cNvPr id="4" name="مستطيل 3"/>
          <p:cNvSpPr/>
          <p:nvPr/>
        </p:nvSpPr>
        <p:spPr>
          <a:xfrm>
            <a:off x="1403648" y="1628800"/>
            <a:ext cx="7020272" cy="1031051"/>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جماعي </a:t>
            </a:r>
            <a:endParaRPr lang="ar-SA" sz="2800" dirty="0" smtClean="0">
              <a:solidFill>
                <a:prstClr val="black"/>
              </a:solidFill>
              <a:latin typeface="Calibri"/>
            </a:endParaRPr>
          </a:p>
          <a:p>
            <a:pPr lvl="0">
              <a:spcAft>
                <a:spcPts val="600"/>
              </a:spcAft>
              <a:buSzPct val="70000"/>
            </a:pPr>
            <a:r>
              <a:rPr lang="ar-SA" sz="2800" dirty="0" smtClean="0">
                <a:solidFill>
                  <a:prstClr val="black"/>
                </a:solidFill>
                <a:latin typeface="Calibri"/>
                <a:cs typeface="Arial"/>
              </a:rPr>
              <a:t>الزمن : 20 د</a:t>
            </a:r>
            <a:endParaRPr lang="ar-SA" sz="2800" dirty="0">
              <a:solidFill>
                <a:prstClr val="black"/>
              </a:solidFill>
              <a:latin typeface="Calibri"/>
              <a:cs typeface="Arial"/>
            </a:endParaRPr>
          </a:p>
        </p:txBody>
      </p:sp>
      <p:sp>
        <p:nvSpPr>
          <p:cNvPr id="5" name="AutoShape 1270"/>
          <p:cNvSpPr>
            <a:spLocks noChangeArrowheads="1"/>
          </p:cNvSpPr>
          <p:nvPr/>
        </p:nvSpPr>
        <p:spPr bwMode="auto">
          <a:xfrm>
            <a:off x="1115616" y="2708920"/>
            <a:ext cx="7308304" cy="108012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ctr" rtl="1">
              <a:spcAft>
                <a:spcPts val="0"/>
              </a:spcAft>
            </a:pPr>
            <a:r>
              <a:rPr lang="ar-SA" sz="2800" b="1" dirty="0" smtClean="0">
                <a:solidFill>
                  <a:srgbClr val="002060"/>
                </a:solidFill>
                <a:effectLst/>
                <a:latin typeface="Cambria"/>
                <a:ea typeface="Times New Roman"/>
                <a:cs typeface="Traditional Arabic"/>
              </a:rPr>
              <a:t>بالتعاون </a:t>
            </a:r>
            <a:r>
              <a:rPr lang="ar-SA" sz="2800" b="1" dirty="0">
                <a:solidFill>
                  <a:srgbClr val="002060"/>
                </a:solidFill>
                <a:effectLst/>
                <a:latin typeface="Cambria"/>
                <a:ea typeface="Times New Roman"/>
                <a:cs typeface="Traditional Arabic"/>
              </a:rPr>
              <a:t>مع أفراد مجموعتك ما هي أهم القضايا التي تتعلق بأمن وسلامة الأطفال . ومدى أهميتها وتأثيرها على سلامة الطفل  .</a:t>
            </a:r>
            <a:endParaRPr lang="en-US" sz="1200" dirty="0">
              <a:effectLst/>
              <a:latin typeface="Cambria"/>
              <a:ea typeface="Times New Roman"/>
              <a:cs typeface="Times New Roman"/>
            </a:endParaRPr>
          </a:p>
          <a:p>
            <a:pPr marL="47625" algn="ctr" rtl="1">
              <a:spcAft>
                <a:spcPts val="0"/>
              </a:spcAft>
            </a:pPr>
            <a:r>
              <a:rPr lang="ar-SA" sz="2800" b="1" dirty="0">
                <a:solidFill>
                  <a:srgbClr val="002060"/>
                </a:solidFill>
                <a:effectLst/>
                <a:latin typeface="Cambria"/>
                <a:ea typeface="Times New Roman"/>
                <a:cs typeface="Traditional Arabic"/>
              </a:rPr>
              <a:t> </a:t>
            </a:r>
            <a:endParaRPr lang="en-US" sz="1200" dirty="0">
              <a:effectLst/>
              <a:latin typeface="Cambria"/>
              <a:ea typeface="Times New Roman"/>
              <a:cs typeface="Times New Roman"/>
            </a:endParaRPr>
          </a:p>
          <a:p>
            <a:pPr marL="47625" algn="ctr" rtl="1">
              <a:spcAft>
                <a:spcPts val="0"/>
              </a:spcAft>
            </a:pPr>
            <a:r>
              <a:rPr lang="ar-SA" sz="2400" dirty="0">
                <a:solidFill>
                  <a:srgbClr val="244061"/>
                </a:solidFill>
                <a:effectLst/>
                <a:latin typeface="Cambria"/>
                <a:ea typeface="Times New Roman"/>
                <a:cs typeface="PT Bold Heading"/>
              </a:rPr>
              <a:t> </a:t>
            </a:r>
            <a:endParaRPr lang="en-US" sz="12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107596"/>
            <a:ext cx="2099862" cy="25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928210"/>
            <a:ext cx="2232248" cy="27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4485304" y="4338355"/>
            <a:ext cx="758726" cy="2215991"/>
          </a:xfrm>
          <a:prstGeom prst="rect">
            <a:avLst/>
          </a:prstGeom>
        </p:spPr>
        <p:txBody>
          <a:bodyPr wrap="square">
            <a:spAutoFit/>
          </a:bodyPr>
          <a:lstStyle/>
          <a:p>
            <a:pPr lvl="0" algn="ctr"/>
            <a:r>
              <a:rPr lang="ar-SA" sz="13800" b="1" dirty="0">
                <a:solidFill>
                  <a:srgbClr val="C00000"/>
                </a:solidFill>
              </a:rPr>
              <a:t>؟</a:t>
            </a:r>
          </a:p>
        </p:txBody>
      </p:sp>
    </p:spTree>
    <p:extLst>
      <p:ext uri="{BB962C8B-B14F-4D97-AF65-F5344CB8AC3E}">
        <p14:creationId xmlns:p14="http://schemas.microsoft.com/office/powerpoint/2010/main" val="26295746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916832"/>
            <a:ext cx="8136904"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buSzPts val="1600"/>
              <a:buFont typeface="Wingdings"/>
              <a:buChar char=""/>
            </a:pPr>
            <a:r>
              <a:rPr lang="ar-SA" sz="3200" dirty="0">
                <a:latin typeface="Cambria"/>
                <a:ea typeface="Times New Roman"/>
                <a:cs typeface="Arial"/>
              </a:rPr>
              <a:t>معاملة </a:t>
            </a:r>
            <a:r>
              <a:rPr lang="ar-SA" sz="3200" dirty="0" smtClean="0">
                <a:latin typeface="Cambria"/>
                <a:ea typeface="Times New Roman"/>
                <a:cs typeface="Arial"/>
              </a:rPr>
              <a:t>ورعاية </a:t>
            </a:r>
            <a:r>
              <a:rPr lang="ar-SA" sz="3200" dirty="0">
                <a:latin typeface="Cambria"/>
                <a:ea typeface="Times New Roman"/>
                <a:cs typeface="Arial"/>
              </a:rPr>
              <a:t>الأطفال، والأسر، والموظفين باحترام</a:t>
            </a:r>
            <a:endParaRPr lang="en-US" sz="1400" dirty="0">
              <a:latin typeface="Cambria"/>
              <a:ea typeface="Times New Roman"/>
              <a:cs typeface="Times New Roman"/>
            </a:endParaRPr>
          </a:p>
          <a:p>
            <a:pPr marL="342900" lvl="0" indent="-342900">
              <a:buSzPts val="1600"/>
              <a:buFont typeface="Wingdings"/>
              <a:buChar char=""/>
            </a:pPr>
            <a:r>
              <a:rPr lang="ar-SA" sz="3200" dirty="0">
                <a:latin typeface="Cambria"/>
                <a:ea typeface="Times New Roman"/>
                <a:cs typeface="Arial"/>
              </a:rPr>
              <a:t>سرية </a:t>
            </a:r>
            <a:r>
              <a:rPr lang="ar-SA" sz="3200" dirty="0" smtClean="0">
                <a:latin typeface="Cambria"/>
                <a:ea typeface="Times New Roman"/>
                <a:cs typeface="Arial"/>
              </a:rPr>
              <a:t>سجلات </a:t>
            </a:r>
            <a:r>
              <a:rPr lang="ar-SA" sz="3200" dirty="0">
                <a:latin typeface="Cambria"/>
                <a:ea typeface="Times New Roman"/>
                <a:cs typeface="Arial"/>
              </a:rPr>
              <a:t>الأطفال</a:t>
            </a:r>
            <a:endParaRPr lang="en-US" sz="1400" dirty="0">
              <a:latin typeface="Cambria"/>
              <a:ea typeface="Times New Roman"/>
              <a:cs typeface="Times New Roman"/>
            </a:endParaRPr>
          </a:p>
          <a:p>
            <a:pPr marL="342900" lvl="0" indent="-342900">
              <a:buSzPts val="1600"/>
              <a:buFont typeface="Wingdings"/>
              <a:buChar char=""/>
            </a:pPr>
            <a:r>
              <a:rPr lang="ar-SA" sz="3200" dirty="0">
                <a:latin typeface="Cambria"/>
                <a:ea typeface="Times New Roman"/>
                <a:cs typeface="Arial"/>
              </a:rPr>
              <a:t>كشف الاعتداء على الأطفال ومنعه</a:t>
            </a:r>
            <a:endParaRPr lang="en-US" sz="1400" dirty="0">
              <a:latin typeface="Cambria"/>
              <a:ea typeface="Times New Roman"/>
              <a:cs typeface="Times New Roman"/>
            </a:endParaRPr>
          </a:p>
          <a:p>
            <a:pPr marL="342900" lvl="0" indent="-342900">
              <a:buSzPts val="1600"/>
              <a:buFont typeface="Wingdings"/>
              <a:buChar char=""/>
            </a:pPr>
            <a:r>
              <a:rPr lang="ar-SA" sz="3200" dirty="0">
                <a:latin typeface="Cambria"/>
                <a:ea typeface="Times New Roman"/>
                <a:cs typeface="Arial"/>
              </a:rPr>
              <a:t>الرعاية في حالات الطوارئ وتدريب </a:t>
            </a:r>
            <a:r>
              <a:rPr lang="ar-SA" sz="3200" dirty="0" smtClean="0">
                <a:latin typeface="Cambria"/>
                <a:ea typeface="Times New Roman"/>
                <a:cs typeface="Arial"/>
              </a:rPr>
              <a:t>الموظفين عليها</a:t>
            </a:r>
            <a:endParaRPr lang="en-US" sz="1400" dirty="0">
              <a:latin typeface="Cambria"/>
              <a:ea typeface="Times New Roman"/>
              <a:cs typeface="Times New Roman"/>
            </a:endParaRPr>
          </a:p>
          <a:p>
            <a:pPr marL="342900" lvl="0" indent="-342900">
              <a:buSzPts val="1600"/>
              <a:buFont typeface="Wingdings"/>
              <a:buChar char=""/>
            </a:pPr>
            <a:r>
              <a:rPr lang="ar-SA" sz="3200" dirty="0">
                <a:latin typeface="Cambria"/>
                <a:ea typeface="Times New Roman"/>
                <a:cs typeface="Arial"/>
              </a:rPr>
              <a:t>الاحتفاظ بالسجلات الطبية والملفات للأطفال والموظفين محدثة</a:t>
            </a:r>
            <a:endParaRPr lang="en-US" sz="1400" dirty="0">
              <a:effectLst/>
              <a:latin typeface="Cambria"/>
              <a:ea typeface="Times New Roman"/>
              <a:cs typeface="Times New Roman"/>
            </a:endParaRPr>
          </a:p>
        </p:txBody>
      </p:sp>
      <p:sp>
        <p:nvSpPr>
          <p:cNvPr id="3" name="مستطيل 2"/>
          <p:cNvSpPr/>
          <p:nvPr/>
        </p:nvSpPr>
        <p:spPr>
          <a:xfrm>
            <a:off x="610163" y="962725"/>
            <a:ext cx="8028384" cy="523220"/>
          </a:xfrm>
          <a:prstGeom prst="rect">
            <a:avLst/>
          </a:prstGeom>
        </p:spPr>
        <p:txBody>
          <a:bodyPr wrap="square">
            <a:spAutoFit/>
          </a:bodyPr>
          <a:lstStyle/>
          <a:p>
            <a:r>
              <a:rPr lang="ar-SA" sz="2800" b="1" dirty="0">
                <a:solidFill>
                  <a:srgbClr val="C00000"/>
                </a:solidFill>
              </a:rPr>
              <a:t>القضايا المتلقة بصحة الأطفال وسلامتهم</a:t>
            </a:r>
            <a:endParaRPr lang="ar-SA" dirty="0"/>
          </a:p>
        </p:txBody>
      </p:sp>
    </p:spTree>
    <p:extLst>
      <p:ext uri="{BB962C8B-B14F-4D97-AF65-F5344CB8AC3E}">
        <p14:creationId xmlns:p14="http://schemas.microsoft.com/office/powerpoint/2010/main" val="12377338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heel(1)">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heel(1)">
                                      <p:cBhvr>
                                        <p:cTn id="23" dur="2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heel(1)">
                                      <p:cBhvr>
                                        <p:cTn id="28"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97427" y="933981"/>
            <a:ext cx="3858749" cy="523220"/>
          </a:xfrm>
          <a:prstGeom prst="rect">
            <a:avLst/>
          </a:prstGeom>
        </p:spPr>
        <p:txBody>
          <a:bodyPr wrap="none">
            <a:spAutoFit/>
          </a:bodyPr>
          <a:lstStyle/>
          <a:p>
            <a:r>
              <a:rPr lang="ar-SA" sz="2800" b="1" dirty="0">
                <a:solidFill>
                  <a:srgbClr val="7030A0"/>
                </a:solidFill>
                <a:ea typeface="Times New Roman"/>
                <a:cs typeface="Arial"/>
              </a:rPr>
              <a:t>شروط الأمن والسلامة في البيئة</a:t>
            </a:r>
            <a:endParaRPr lang="ar-SA" sz="2800" b="1" dirty="0">
              <a:solidFill>
                <a:srgbClr val="7030A0"/>
              </a:solidFill>
            </a:endParaRPr>
          </a:p>
        </p:txBody>
      </p:sp>
      <p:sp>
        <p:nvSpPr>
          <p:cNvPr id="3" name="مستطيل 2"/>
          <p:cNvSpPr/>
          <p:nvPr/>
        </p:nvSpPr>
        <p:spPr>
          <a:xfrm>
            <a:off x="6156176" y="764704"/>
            <a:ext cx="232948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2/2/ 2 </a:t>
            </a:r>
            <a:r>
              <a:rPr lang="ar-SA" sz="4000" b="1" kern="0" dirty="0">
                <a:solidFill>
                  <a:srgbClr val="C00000"/>
                </a:solidFill>
                <a:latin typeface="Calibri"/>
                <a:cs typeface="Akhbar MT" pitchFamily="2" charset="-78"/>
              </a:rPr>
              <a:t>: </a:t>
            </a:r>
            <a:endParaRPr lang="ar-SA" dirty="0">
              <a:solidFill>
                <a:prstClr val="black"/>
              </a:solidFill>
            </a:endParaRPr>
          </a:p>
        </p:txBody>
      </p:sp>
      <p:sp>
        <p:nvSpPr>
          <p:cNvPr id="4" name="مستطيل 3"/>
          <p:cNvSpPr/>
          <p:nvPr/>
        </p:nvSpPr>
        <p:spPr>
          <a:xfrm>
            <a:off x="2555776" y="1877969"/>
            <a:ext cx="5724128" cy="1538883"/>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a:t>
            </a:r>
            <a:r>
              <a:rPr lang="x-none" sz="2800" smtClean="0">
                <a:solidFill>
                  <a:prstClr val="black"/>
                </a:solidFill>
                <a:latin typeface="Calibri"/>
              </a:rPr>
              <a:t>جماعي</a:t>
            </a:r>
            <a:endParaRPr lang="ar-SA" sz="2800" dirty="0" smtClean="0">
              <a:solidFill>
                <a:prstClr val="black"/>
              </a:solidFill>
              <a:latin typeface="Calibri"/>
            </a:endParaRPr>
          </a:p>
          <a:p>
            <a:pPr lvl="0">
              <a:spcAft>
                <a:spcPts val="600"/>
              </a:spcAft>
              <a:buSzPct val="70000"/>
            </a:pPr>
            <a:r>
              <a:rPr lang="x-none" sz="2800" smtClean="0">
                <a:solidFill>
                  <a:prstClr val="black"/>
                </a:solidFill>
                <a:latin typeface="Calibri"/>
              </a:rPr>
              <a:t> </a:t>
            </a:r>
            <a:r>
              <a:rPr lang="ar-SA" sz="2800" dirty="0">
                <a:solidFill>
                  <a:prstClr val="black"/>
                </a:solidFill>
                <a:latin typeface="Calibri"/>
              </a:rPr>
              <a:t>الزمن : 20 د</a:t>
            </a:r>
          </a:p>
          <a:p>
            <a:pPr lvl="0">
              <a:spcAft>
                <a:spcPts val="600"/>
              </a:spcAft>
              <a:buSzPct val="70000"/>
            </a:pPr>
            <a:endParaRPr lang="ar-SA" sz="2800" dirty="0">
              <a:solidFill>
                <a:prstClr val="black"/>
              </a:solidFill>
              <a:latin typeface="Calibri"/>
              <a:cs typeface="Arial"/>
            </a:endParaRPr>
          </a:p>
        </p:txBody>
      </p:sp>
      <p:sp>
        <p:nvSpPr>
          <p:cNvPr id="6" name="AutoShape 1272"/>
          <p:cNvSpPr>
            <a:spLocks noChangeArrowheads="1"/>
          </p:cNvSpPr>
          <p:nvPr/>
        </p:nvSpPr>
        <p:spPr bwMode="auto">
          <a:xfrm>
            <a:off x="971600" y="3429000"/>
            <a:ext cx="7514060" cy="1512168"/>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just"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1600" b="1" dirty="0" smtClean="0">
                <a:solidFill>
                  <a:srgbClr val="C00000"/>
                </a:solidFill>
                <a:effectLst/>
                <a:latin typeface="Cambria"/>
                <a:ea typeface="Times New Roman"/>
                <a:cs typeface="Arial"/>
              </a:rPr>
              <a:t> </a:t>
            </a:r>
            <a:endParaRPr lang="en-US" sz="900" dirty="0">
              <a:effectLst/>
              <a:latin typeface="Cambria"/>
              <a:ea typeface="Times New Roman"/>
              <a:cs typeface="Times New Roman"/>
            </a:endParaRPr>
          </a:p>
          <a:p>
            <a:pPr marL="47625" algn="r" rtl="1">
              <a:spcAft>
                <a:spcPts val="0"/>
              </a:spcAft>
            </a:pPr>
            <a:r>
              <a:rPr lang="ar-SA" sz="2800" dirty="0">
                <a:solidFill>
                  <a:srgbClr val="002060"/>
                </a:solidFill>
                <a:effectLst/>
                <a:latin typeface="Cambria"/>
                <a:ea typeface="Times New Roman"/>
                <a:cs typeface="Arial"/>
              </a:rPr>
              <a:t>بالتعاون مع أفراد مجموعتك حددي أهم شروط الأمن والسلامة الواجب توفرها في البيئة التربوية .</a:t>
            </a:r>
            <a:endParaRPr lang="en-US" sz="1200" dirty="0">
              <a:effectLst/>
              <a:latin typeface="Cambria"/>
              <a:ea typeface="Times New Roman"/>
              <a:cs typeface="Times New Roman"/>
            </a:endParaRPr>
          </a:p>
          <a:p>
            <a:pPr marL="47625" algn="r" rtl="1">
              <a:spcAft>
                <a:spcPts val="0"/>
              </a:spcAft>
            </a:pPr>
            <a:r>
              <a:rPr lang="ar-SA" sz="1600" b="1" dirty="0">
                <a:solidFill>
                  <a:srgbClr val="002060"/>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Tree>
    <p:extLst>
      <p:ext uri="{BB962C8B-B14F-4D97-AF65-F5344CB8AC3E}">
        <p14:creationId xmlns:p14="http://schemas.microsoft.com/office/powerpoint/2010/main" val="326827910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298" y="1772816"/>
            <a:ext cx="8640960" cy="4555093"/>
          </a:xfrm>
          <a:prstGeom prst="rect">
            <a:avLst/>
          </a:prstGeom>
        </p:spPr>
        <p:txBody>
          <a:bodyPr wrap="square">
            <a:spAutoFit/>
          </a:bodyPr>
          <a:lstStyle/>
          <a:p>
            <a:pPr marL="342900" lvl="0" indent="-342900">
              <a:buSzPts val="1600"/>
              <a:buFont typeface="Wingdings"/>
              <a:buChar char=""/>
              <a:tabLst>
                <a:tab pos="202565" algn="r"/>
              </a:tabLst>
            </a:pPr>
            <a:r>
              <a:rPr lang="ar-SA" sz="2000" dirty="0">
                <a:latin typeface="Cambria"/>
                <a:ea typeface="Times New Roman"/>
                <a:cs typeface="Arial"/>
              </a:rPr>
              <a:t>وضع نظام أمني لمداخل الروضة ومخارجها </a:t>
            </a:r>
            <a:endParaRPr lang="ar-SA" sz="2000" dirty="0" smtClean="0">
              <a:latin typeface="Cambria"/>
              <a:ea typeface="Times New Roman"/>
              <a:cs typeface="Arial"/>
            </a:endParaRPr>
          </a:p>
          <a:p>
            <a:pPr marL="342900" lvl="0" indent="-342900">
              <a:buSzPts val="1600"/>
              <a:buFont typeface="Wingdings"/>
              <a:buChar char=""/>
              <a:tabLst>
                <a:tab pos="202565" algn="r"/>
              </a:tabLst>
            </a:pPr>
            <a:r>
              <a:rPr lang="ar-SA" sz="2000" dirty="0" smtClean="0">
                <a:latin typeface="Cambria"/>
                <a:ea typeface="Times New Roman"/>
                <a:cs typeface="Arial"/>
              </a:rPr>
              <a:t>أن </a:t>
            </a:r>
            <a:r>
              <a:rPr lang="ar-SA" sz="2000" dirty="0">
                <a:latin typeface="Cambria"/>
                <a:ea typeface="Times New Roman"/>
                <a:cs typeface="Arial"/>
              </a:rPr>
              <a:t>يكون المبنى مكشوفاً وصحياً تدخله الشمس لقسم كبير في النهار وأن تكون الإنارة فيه </a:t>
            </a:r>
            <a:r>
              <a:rPr lang="ar-SA" sz="2000" dirty="0" smtClean="0">
                <a:latin typeface="Cambria"/>
                <a:ea typeface="Times New Roman"/>
                <a:cs typeface="Arial"/>
              </a:rPr>
              <a:t>كافية </a:t>
            </a:r>
            <a:r>
              <a:rPr lang="ar-SA" sz="2000" dirty="0">
                <a:latin typeface="Cambria"/>
                <a:ea typeface="Times New Roman"/>
                <a:cs typeface="Arial"/>
              </a:rPr>
              <a:t>وجميع الغرف لها نوافذ</a:t>
            </a:r>
            <a:endParaRPr lang="en-US" sz="1050" dirty="0">
              <a:latin typeface="Cambria"/>
              <a:ea typeface="Times New Roman"/>
              <a:cs typeface="Times New Roman"/>
            </a:endParaRPr>
          </a:p>
          <a:p>
            <a:pPr marL="342900" lvl="0" indent="-342900">
              <a:buSzPts val="1600"/>
              <a:buFont typeface="Wingdings"/>
              <a:buChar char=""/>
              <a:tabLst>
                <a:tab pos="202565" algn="r"/>
              </a:tabLst>
            </a:pPr>
            <a:r>
              <a:rPr lang="ar-SA" sz="2000" dirty="0">
                <a:latin typeface="Cambria"/>
                <a:ea typeface="Times New Roman"/>
                <a:cs typeface="Arial"/>
              </a:rPr>
              <a:t>أن يكون المبنى خالياً من أي أثر للرطوبة.</a:t>
            </a:r>
            <a:endParaRPr lang="en-US" sz="1050" dirty="0">
              <a:latin typeface="Cambria"/>
              <a:ea typeface="Times New Roman"/>
              <a:cs typeface="Times New Roman"/>
            </a:endParaRPr>
          </a:p>
          <a:p>
            <a:pPr marL="342900" lvl="0" indent="-342900">
              <a:buSzPts val="1600"/>
              <a:buFont typeface="Wingdings"/>
              <a:buChar char=""/>
              <a:tabLst>
                <a:tab pos="202565" algn="r"/>
              </a:tabLst>
            </a:pPr>
            <a:r>
              <a:rPr lang="ar-SA" sz="2000" dirty="0">
                <a:latin typeface="Cambria"/>
                <a:ea typeface="Times New Roman"/>
                <a:cs typeface="Arial"/>
              </a:rPr>
              <a:t>أن يغطى أرض المبنى كاملاً بمادة </a:t>
            </a:r>
            <a:r>
              <a:rPr lang="ar-SA" sz="2000" dirty="0" err="1">
                <a:latin typeface="Cambria"/>
                <a:ea typeface="Times New Roman"/>
                <a:cs typeface="Arial"/>
              </a:rPr>
              <a:t>الفينيل</a:t>
            </a:r>
            <a:r>
              <a:rPr lang="ar-SA" sz="2000" dirty="0">
                <a:latin typeface="Cambria"/>
                <a:ea typeface="Times New Roman"/>
                <a:cs typeface="Arial"/>
              </a:rPr>
              <a:t> وليس بالموكيت الذي هو عرضة لأن يكون </a:t>
            </a:r>
            <a:r>
              <a:rPr lang="ar-SA" sz="2000" dirty="0" smtClean="0">
                <a:latin typeface="Cambria"/>
                <a:ea typeface="Times New Roman"/>
                <a:cs typeface="Arial"/>
              </a:rPr>
              <a:t>مصدر </a:t>
            </a:r>
            <a:r>
              <a:rPr lang="ar-SA" sz="2000" dirty="0">
                <a:latin typeface="Cambria"/>
                <a:ea typeface="Times New Roman"/>
                <a:cs typeface="Arial"/>
              </a:rPr>
              <a:t>حساسية وميكروبات (يستثنى السجاد داخل قاعات الدرس والذي يستعمل في زاوية </a:t>
            </a:r>
            <a:r>
              <a:rPr lang="ar-SA" sz="2000" dirty="0" smtClean="0">
                <a:latin typeface="Cambria"/>
                <a:ea typeface="Times New Roman"/>
                <a:cs typeface="Arial"/>
              </a:rPr>
              <a:t>التجمع</a:t>
            </a:r>
            <a:r>
              <a:rPr lang="ar-SA" sz="2000" dirty="0">
                <a:latin typeface="Cambria"/>
                <a:ea typeface="Times New Roman"/>
                <a:cs typeface="Arial"/>
              </a:rPr>
              <a:t>) على أن تبقى أرض المراحيض والمطبخ وغرفة الطعام فقط بدون أي </a:t>
            </a:r>
            <a:r>
              <a:rPr lang="ar-SA" sz="2000" dirty="0" smtClean="0">
                <a:latin typeface="Cambria"/>
                <a:ea typeface="Times New Roman"/>
                <a:cs typeface="Arial"/>
              </a:rPr>
              <a:t>تغطية </a:t>
            </a:r>
            <a:r>
              <a:rPr lang="ar-SA" sz="2000" dirty="0">
                <a:latin typeface="Cambria"/>
                <a:ea typeface="Times New Roman"/>
                <a:cs typeface="Arial"/>
              </a:rPr>
              <a:t>وذلك ليتم تنظيفها كما يجب</a:t>
            </a:r>
            <a:endParaRPr lang="en-US" sz="1050" dirty="0">
              <a:latin typeface="Cambria"/>
              <a:ea typeface="Times New Roman"/>
              <a:cs typeface="Times New Roman"/>
            </a:endParaRPr>
          </a:p>
          <a:p>
            <a:pPr marL="342900" lvl="0" indent="-342900">
              <a:buSzPts val="1600"/>
              <a:buFont typeface="Wingdings"/>
              <a:buChar char=""/>
              <a:tabLst>
                <a:tab pos="202565" algn="r"/>
              </a:tabLst>
            </a:pPr>
            <a:r>
              <a:rPr lang="ar-SA" sz="2000" dirty="0" smtClean="0">
                <a:latin typeface="Cambria"/>
                <a:ea typeface="Times New Roman"/>
                <a:cs typeface="Arial"/>
              </a:rPr>
              <a:t>تحديد </a:t>
            </a:r>
            <a:r>
              <a:rPr lang="ar-SA" sz="2000" dirty="0">
                <a:latin typeface="Cambria"/>
                <a:ea typeface="Times New Roman"/>
                <a:cs typeface="Arial"/>
              </a:rPr>
              <a:t>سياسات واضحة و إجراءات للسلامة مكتوبة ومعلقة في مكان واضح في الروضة مثل (استخدام وتخزين الأدوية, تعليمات مواد التعقيم والنظافة , إجراءات إخلاء المبنى , التعليمات الغذائية ) .</a:t>
            </a:r>
            <a:endParaRPr lang="en-US" sz="1050" dirty="0">
              <a:latin typeface="Cambria"/>
              <a:ea typeface="Times New Roman"/>
              <a:cs typeface="Times New Roman"/>
            </a:endParaRPr>
          </a:p>
          <a:p>
            <a:pPr marL="342900" lvl="0" indent="-342900">
              <a:buSzPts val="1600"/>
              <a:buFont typeface="Wingdings"/>
              <a:buChar char=""/>
              <a:tabLst>
                <a:tab pos="202565" algn="r"/>
              </a:tabLst>
            </a:pPr>
            <a:r>
              <a:rPr lang="ar-SA" sz="2000" dirty="0" smtClean="0">
                <a:latin typeface="Cambria"/>
                <a:ea typeface="Times New Roman"/>
                <a:cs typeface="Arial"/>
              </a:rPr>
              <a:t>طلاء كل الجدران بمادة يسهل غسلها على الأقل حتى علو المتر والنصف</a:t>
            </a:r>
            <a:endParaRPr lang="en-US" sz="1050" dirty="0" smtClean="0">
              <a:latin typeface="Cambria"/>
              <a:ea typeface="Times New Roman"/>
              <a:cs typeface="Times New Roman"/>
            </a:endParaRPr>
          </a:p>
          <a:p>
            <a:pPr marL="342900" lvl="0" indent="-342900" algn="justLow">
              <a:lnSpc>
                <a:spcPts val="2100"/>
              </a:lnSpc>
              <a:buSzPts val="1600"/>
              <a:buFont typeface="Wingdings"/>
              <a:buChar char=""/>
            </a:pPr>
            <a:r>
              <a:rPr lang="ar-SA" sz="2000" dirty="0" smtClean="0">
                <a:latin typeface="Times New Roman"/>
                <a:ea typeface="Times New Roman"/>
                <a:cs typeface="Arial"/>
              </a:rPr>
              <a:t>التعرف </a:t>
            </a:r>
            <a:r>
              <a:rPr lang="ar-SA" sz="2000" dirty="0">
                <a:latin typeface="Times New Roman"/>
                <a:ea typeface="Times New Roman"/>
                <a:cs typeface="Arial"/>
              </a:rPr>
              <a:t>على مخارج الطوارئ .</a:t>
            </a:r>
            <a:endParaRPr lang="en-US" sz="1100" dirty="0">
              <a:latin typeface="Times New Roman"/>
              <a:ea typeface="Times New Roman"/>
              <a:cs typeface="Simplified Arabic"/>
            </a:endParaRPr>
          </a:p>
          <a:p>
            <a:pPr marL="342900" lvl="0" indent="-342900" algn="justLow">
              <a:lnSpc>
                <a:spcPts val="2100"/>
              </a:lnSpc>
              <a:buSzPts val="1600"/>
              <a:buFont typeface="Wingdings"/>
              <a:buChar char=""/>
            </a:pPr>
            <a:r>
              <a:rPr lang="ar-SA" sz="2000" dirty="0">
                <a:latin typeface="Times New Roman"/>
                <a:ea typeface="Times New Roman"/>
                <a:cs typeface="Arial"/>
              </a:rPr>
              <a:t>التعرف على نقاط التجمع في الحالات الطارئة .</a:t>
            </a:r>
            <a:endParaRPr lang="en-US" sz="1100" dirty="0">
              <a:latin typeface="Times New Roman"/>
              <a:ea typeface="Times New Roman"/>
              <a:cs typeface="Simplified Arabic"/>
            </a:endParaRPr>
          </a:p>
          <a:p>
            <a:pPr marL="342900" lvl="0" indent="-342900" algn="justLow">
              <a:lnSpc>
                <a:spcPts val="2100"/>
              </a:lnSpc>
              <a:buSzPts val="1600"/>
              <a:buFont typeface="Wingdings"/>
              <a:buChar char=""/>
            </a:pPr>
            <a:r>
              <a:rPr lang="ar-SA" sz="2000" dirty="0">
                <a:latin typeface="Times New Roman"/>
                <a:ea typeface="Times New Roman"/>
                <a:cs typeface="Arial"/>
              </a:rPr>
              <a:t>التعرف على الاستخدام الصحيح لمعدات الإطفاء .</a:t>
            </a:r>
            <a:endParaRPr lang="en-US" sz="1100" dirty="0">
              <a:latin typeface="Times New Roman"/>
              <a:ea typeface="Times New Roman"/>
              <a:cs typeface="Simplified Arabic"/>
            </a:endParaRPr>
          </a:p>
          <a:p>
            <a:pPr marL="342900" lvl="0" indent="-342900" algn="justLow">
              <a:lnSpc>
                <a:spcPts val="2100"/>
              </a:lnSpc>
              <a:buSzPts val="1600"/>
              <a:buFont typeface="Wingdings"/>
              <a:buChar char=""/>
            </a:pPr>
            <a:r>
              <a:rPr lang="ar-SA" sz="2000" dirty="0">
                <a:latin typeface="Times New Roman"/>
                <a:ea typeface="Times New Roman"/>
                <a:cs typeface="Arial"/>
              </a:rPr>
              <a:t>التدريب على الإسعافات الأولية</a:t>
            </a:r>
            <a:endParaRPr lang="en-US" sz="1100" dirty="0">
              <a:latin typeface="Times New Roman"/>
              <a:ea typeface="Times New Roman"/>
              <a:cs typeface="Simplified Arabic"/>
            </a:endParaRPr>
          </a:p>
          <a:p>
            <a:pPr marL="342900" lvl="0" indent="-342900">
              <a:buSzPts val="1600"/>
              <a:buFont typeface="Wingdings"/>
              <a:buChar char=""/>
              <a:tabLst>
                <a:tab pos="202565" algn="r"/>
              </a:tabLst>
            </a:pPr>
            <a:r>
              <a:rPr lang="ar-SA" sz="2000" dirty="0">
                <a:latin typeface="Cambria"/>
                <a:ea typeface="Times New Roman"/>
                <a:cs typeface="Arial"/>
              </a:rPr>
              <a:t>وضع حماية كافية للسلالم وأحواض السباحة (إن وجدت) </a:t>
            </a:r>
            <a:endParaRPr lang="ar-SA" sz="2000" dirty="0" smtClean="0">
              <a:latin typeface="Cambria"/>
              <a:ea typeface="Times New Roman"/>
              <a:cs typeface="Arial"/>
            </a:endParaRPr>
          </a:p>
        </p:txBody>
      </p:sp>
      <p:sp>
        <p:nvSpPr>
          <p:cNvPr id="3" name="مستطيل 2"/>
          <p:cNvSpPr/>
          <p:nvPr/>
        </p:nvSpPr>
        <p:spPr>
          <a:xfrm>
            <a:off x="3570265" y="1231503"/>
            <a:ext cx="5129930" cy="461665"/>
          </a:xfrm>
          <a:prstGeom prst="rect">
            <a:avLst/>
          </a:prstGeom>
        </p:spPr>
        <p:txBody>
          <a:bodyPr wrap="none">
            <a:spAutoFit/>
          </a:bodyPr>
          <a:lstStyle/>
          <a:p>
            <a:pPr lvl="0"/>
            <a:r>
              <a:rPr lang="ar-SA" sz="2400" b="1" dirty="0" smtClean="0">
                <a:solidFill>
                  <a:srgbClr val="00B050"/>
                </a:solidFill>
                <a:latin typeface="Cambria"/>
                <a:ea typeface="Times New Roman"/>
                <a:cs typeface="Arial"/>
              </a:rPr>
              <a:t>اولاً : الأمن </a:t>
            </a:r>
            <a:r>
              <a:rPr lang="ar-SA" sz="2400" b="1" dirty="0">
                <a:solidFill>
                  <a:srgbClr val="00B050"/>
                </a:solidFill>
                <a:latin typeface="Cambria"/>
                <a:ea typeface="Times New Roman"/>
                <a:cs typeface="Arial"/>
              </a:rPr>
              <a:t>والسلامة في المبنى ومرافق الروضة </a:t>
            </a:r>
            <a:endParaRPr lang="en-US" sz="1100" dirty="0">
              <a:solidFill>
                <a:prstClr val="black"/>
              </a:solidFill>
              <a:latin typeface="Cambria"/>
              <a:ea typeface="Times New Roman"/>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291"/>
            <a:ext cx="38401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anim calcmode="lin" valueType="num">
                                      <p:cBhvr additive="base">
                                        <p:cTn id="7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0" end="10"/>
                                            </p:txEl>
                                          </p:spTgt>
                                        </p:tgtEl>
                                        <p:attrNameLst>
                                          <p:attrName>style.visibility</p:attrName>
                                        </p:attrNameLst>
                                      </p:cBhvr>
                                      <p:to>
                                        <p:strVal val="visible"/>
                                      </p:to>
                                    </p:set>
                                    <p:anim calcmode="lin" valueType="num">
                                      <p:cBhvr additive="base">
                                        <p:cTn id="7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922169"/>
            <a:ext cx="8565302" cy="3416320"/>
          </a:xfrm>
          <a:prstGeom prst="rect">
            <a:avLst/>
          </a:prstGeom>
        </p:spPr>
        <p:txBody>
          <a:bodyPr wrap="square">
            <a:spAutoFit/>
          </a:bodyPr>
          <a:lstStyle/>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رشّ المبنى بكامله وكل الأسطح ضد الحشرات على الأقل مرتين في السنة</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تنظيف وتعقيم كافة خزانات المياه وصيانتها على الأقل مرتين في السنة واستعمال أقراص تعقيم خاصة على الدوام</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تأمين مياه الشرب من مصادر موثوق وفحصها بصورة دورية مرتين في السنة على الأقل </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في الحدائق يمنع وجود أي مزروعات سامة ومضرة ومسببة للحساسية.</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 رش المكان بشكل دوري للحماية من القوارض والحشرات خارج دوام الأطفال .</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وجود نظام شامل للتنظيف والتطهير والتعقيم لضمان حماية الأطفال في كافة الأوقات.</a:t>
            </a:r>
            <a:endParaRPr lang="en-US" sz="1100" dirty="0">
              <a:solidFill>
                <a:prstClr val="black"/>
              </a:solidFill>
              <a:latin typeface="Cambria"/>
              <a:ea typeface="Times New Roman"/>
              <a:cs typeface="Times New Roman"/>
            </a:endParaRPr>
          </a:p>
        </p:txBody>
      </p:sp>
      <p:sp>
        <p:nvSpPr>
          <p:cNvPr id="3" name="مستطيل 2"/>
          <p:cNvSpPr/>
          <p:nvPr/>
        </p:nvSpPr>
        <p:spPr>
          <a:xfrm>
            <a:off x="348833" y="244513"/>
            <a:ext cx="8226660" cy="2677656"/>
          </a:xfrm>
          <a:prstGeom prst="rect">
            <a:avLst/>
          </a:prstGeom>
        </p:spPr>
        <p:txBody>
          <a:bodyPr wrap="square">
            <a:spAutoFit/>
          </a:bodyPr>
          <a:lstStyle/>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توفير حماية مناسبة للأبواب والنوافذ الزجاجية.</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أن تكون المنافذ الكهربائية بعيدة عن متناول الأطفال وأن تزود بالحماية المناسبة </a:t>
            </a:r>
            <a:r>
              <a:rPr lang="ar-SA" sz="2400" dirty="0" smtClean="0">
                <a:solidFill>
                  <a:prstClr val="black"/>
                </a:solidFill>
                <a:latin typeface="Cambria"/>
                <a:ea typeface="Times New Roman"/>
                <a:cs typeface="Arial"/>
              </a:rPr>
              <a:t>حفظ </a:t>
            </a:r>
            <a:r>
              <a:rPr lang="ar-SA" sz="2400" dirty="0">
                <a:solidFill>
                  <a:prstClr val="black"/>
                </a:solidFill>
                <a:latin typeface="Cambria"/>
                <a:ea typeface="Times New Roman"/>
                <a:cs typeface="Arial"/>
              </a:rPr>
              <a:t>المواد التي قد تؤذي الأطفال (مثل مواد التنظيف أو الأدوية أو الأدوات الحادة أو الأجهزة الكهربائية ) في مكان مغلق بعيد عن متناول الأطفال .</a:t>
            </a:r>
            <a:endParaRPr lang="en-US" sz="1100" dirty="0">
              <a:solidFill>
                <a:prstClr val="black"/>
              </a:solidFill>
              <a:latin typeface="Cambria"/>
              <a:ea typeface="Times New Roman"/>
              <a:cs typeface="Times New Roman"/>
            </a:endParaRPr>
          </a:p>
          <a:p>
            <a:pPr marL="342900" lvl="0" indent="-342900">
              <a:buSzPts val="1600"/>
              <a:buFont typeface="Wingdings"/>
              <a:buChar char=""/>
              <a:tabLst>
                <a:tab pos="202565" algn="r"/>
              </a:tabLst>
            </a:pPr>
            <a:r>
              <a:rPr lang="ar-SA" sz="2400" dirty="0">
                <a:solidFill>
                  <a:prstClr val="black"/>
                </a:solidFill>
                <a:latin typeface="Cambria"/>
                <a:ea typeface="Times New Roman"/>
                <a:cs typeface="Arial"/>
              </a:rPr>
              <a:t>يجب تأمين كافة الاحتياط اللازمة لسلامة الأطفال أثناء الانتقال أو الرحلات خارج الروضة مع استخدام وسائل نقل مناسبة للفئة العمرية وزيادة عدد الموظفات المرافقات للأطفال.</a:t>
            </a:r>
            <a:endParaRPr lang="en-US" sz="1100" dirty="0">
              <a:solidFill>
                <a:prstClr val="black"/>
              </a:solidFill>
              <a:latin typeface="Cambria"/>
              <a:ea typeface="Times New Roman"/>
              <a:cs typeface="Times New Roman"/>
            </a:endParaRPr>
          </a:p>
        </p:txBody>
      </p:sp>
    </p:spTree>
    <p:extLst>
      <p:ext uri="{BB962C8B-B14F-4D97-AF65-F5344CB8AC3E}">
        <p14:creationId xmlns:p14="http://schemas.microsoft.com/office/powerpoint/2010/main" val="277309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additive="base">
                                        <p:cTn id="4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 calcmode="lin" valueType="num">
                                      <p:cBhvr additive="base">
                                        <p:cTn id="5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19872" y="908720"/>
            <a:ext cx="507605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SA" sz="2400" b="1" dirty="0" smtClean="0">
                <a:solidFill>
                  <a:srgbClr val="C00000"/>
                </a:solidFill>
                <a:latin typeface="Cambria"/>
                <a:ea typeface="Times New Roman"/>
                <a:cs typeface="Arial"/>
              </a:rPr>
              <a:t> </a:t>
            </a:r>
            <a:r>
              <a:rPr lang="ar-SA" sz="3200" b="1" dirty="0" smtClean="0">
                <a:solidFill>
                  <a:srgbClr val="C00000"/>
                </a:solidFill>
                <a:latin typeface="Cambria"/>
                <a:ea typeface="Times New Roman"/>
                <a:cs typeface="Arial"/>
              </a:rPr>
              <a:t>شروط </a:t>
            </a:r>
            <a:r>
              <a:rPr lang="ar-SA" sz="3200" b="1" dirty="0">
                <a:solidFill>
                  <a:srgbClr val="C00000"/>
                </a:solidFill>
                <a:latin typeface="Cambria"/>
                <a:ea typeface="Times New Roman"/>
                <a:cs typeface="Arial"/>
              </a:rPr>
              <a:t>الأمن والسلامة في البيئة </a:t>
            </a:r>
            <a:r>
              <a:rPr lang="ar-SA" sz="2400" b="1" dirty="0">
                <a:solidFill>
                  <a:srgbClr val="C00000"/>
                </a:solidFill>
                <a:latin typeface="Cambria"/>
                <a:ea typeface="Times New Roman"/>
                <a:cs typeface="Arial"/>
              </a:rPr>
              <a:t> </a:t>
            </a:r>
            <a:endParaRPr lang="en-US" sz="1100" dirty="0">
              <a:solidFill>
                <a:prstClr val="black"/>
              </a:solidFill>
              <a:latin typeface="Cambria"/>
              <a:ea typeface="Times New Roman"/>
              <a:cs typeface="Times New Roman"/>
            </a:endParaRPr>
          </a:p>
        </p:txBody>
      </p:sp>
      <p:sp>
        <p:nvSpPr>
          <p:cNvPr id="4" name="مستطيل 3"/>
          <p:cNvSpPr/>
          <p:nvPr/>
        </p:nvSpPr>
        <p:spPr>
          <a:xfrm>
            <a:off x="4198117" y="2036311"/>
            <a:ext cx="4302845" cy="1308050"/>
          </a:xfrm>
          <a:prstGeom prst="rect">
            <a:avLst/>
          </a:prstGeom>
        </p:spPr>
        <p:txBody>
          <a:bodyPr wrap="none">
            <a:spAutoFit/>
          </a:bodyPr>
          <a:lstStyle/>
          <a:p>
            <a:r>
              <a:rPr lang="ar-SA" sz="2400" b="1" dirty="0">
                <a:solidFill>
                  <a:srgbClr val="00B050"/>
                </a:solidFill>
                <a:latin typeface="Cambria"/>
                <a:ea typeface="Times New Roman"/>
                <a:cs typeface="Arial"/>
              </a:rPr>
              <a:t>ثانياً :  الأمن والسلامة في قاعات النشاط</a:t>
            </a:r>
            <a:r>
              <a:rPr lang="ar-SA" sz="2400" b="1" dirty="0" smtClean="0">
                <a:solidFill>
                  <a:srgbClr val="00B050"/>
                </a:solidFill>
                <a:latin typeface="Cambria"/>
                <a:ea typeface="Times New Roman"/>
                <a:cs typeface="Arial"/>
              </a:rPr>
              <a:t>:</a:t>
            </a:r>
          </a:p>
          <a:p>
            <a:endParaRPr lang="ar-SA" sz="1100" b="1" dirty="0">
              <a:solidFill>
                <a:srgbClr val="00B050"/>
              </a:solidFill>
              <a:latin typeface="Cambria"/>
              <a:ea typeface="Times New Roman"/>
              <a:cs typeface="Arial"/>
            </a:endParaRPr>
          </a:p>
          <a:p>
            <a:endParaRPr lang="ar-SA" sz="1000" b="1" dirty="0" smtClean="0">
              <a:solidFill>
                <a:srgbClr val="00B050"/>
              </a:solidFill>
              <a:latin typeface="Cambria"/>
              <a:ea typeface="Times New Roman"/>
              <a:cs typeface="Arial"/>
            </a:endParaRPr>
          </a:p>
          <a:p>
            <a:endParaRPr lang="ar-SA" sz="2400" b="1" dirty="0">
              <a:solidFill>
                <a:srgbClr val="7030A0"/>
              </a:solidFill>
              <a:latin typeface="Cambria"/>
              <a:ea typeface="Times New Roman"/>
              <a:cs typeface="Arial"/>
            </a:endParaRPr>
          </a:p>
          <a:p>
            <a:endParaRPr lang="en-US" sz="1000" dirty="0">
              <a:solidFill>
                <a:prstClr val="black"/>
              </a:solidFill>
              <a:latin typeface="Cambria"/>
              <a:ea typeface="Times New Roman"/>
              <a:cs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429000"/>
            <a:ext cx="3667892" cy="2940068"/>
          </a:xfrm>
          <a:prstGeom prst="rect">
            <a:avLst/>
          </a:prstGeom>
          <a:ln>
            <a:noFill/>
          </a:ln>
          <a:effectLst>
            <a:outerShdw blurRad="292100" dist="139700" dir="2700000" algn="tl" rotWithShape="0">
              <a:srgbClr val="333333">
                <a:alpha val="65000"/>
              </a:srgbClr>
            </a:outerShdw>
          </a:effectLst>
        </p:spPr>
      </p:pic>
      <p:sp>
        <p:nvSpPr>
          <p:cNvPr id="5" name="مستطيل 4"/>
          <p:cNvSpPr/>
          <p:nvPr/>
        </p:nvSpPr>
        <p:spPr>
          <a:xfrm>
            <a:off x="5259144" y="2821141"/>
            <a:ext cx="3236784"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ar-SA" sz="2800" b="1" dirty="0">
                <a:solidFill>
                  <a:srgbClr val="7030A0"/>
                </a:solidFill>
                <a:ea typeface="Times New Roman"/>
                <a:cs typeface="Arial"/>
              </a:rPr>
              <a:t>1 - العناية الصحية بالطفل</a:t>
            </a:r>
          </a:p>
        </p:txBody>
      </p:sp>
    </p:spTree>
    <p:extLst>
      <p:ext uri="{BB962C8B-B14F-4D97-AF65-F5344CB8AC3E}">
        <p14:creationId xmlns:p14="http://schemas.microsoft.com/office/powerpoint/2010/main" val="303787903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268760"/>
            <a:ext cx="8640960" cy="5078313"/>
          </a:xfrm>
          <a:prstGeom prst="rect">
            <a:avLst/>
          </a:prstGeom>
        </p:spPr>
        <p:txBody>
          <a:bodyPr wrap="square">
            <a:spAutoFit/>
          </a:bodyPr>
          <a:lstStyle/>
          <a:p>
            <a:pPr marL="342900" lvl="0" indent="-342900">
              <a:buSzPts val="1600"/>
              <a:buFont typeface="Wingdings"/>
              <a:buChar char=""/>
              <a:tabLst>
                <a:tab pos="202565" algn="r"/>
              </a:tabLst>
            </a:pPr>
            <a:r>
              <a:rPr lang="ar-SA" b="1" dirty="0">
                <a:latin typeface="Cambria"/>
                <a:ea typeface="Times New Roman"/>
                <a:cs typeface="Arial"/>
              </a:rPr>
              <a:t>أن يكون الأطفال تحت المراقبة في كافة الأوقات .</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توفير حقيبة إسعافات أولية كاملة التجهيزات مناسبة للفئة العمرية بحيث تكون بحالة جيدة مع حفظها </a:t>
            </a:r>
            <a:r>
              <a:rPr lang="ar-SA" b="1" dirty="0" smtClean="0">
                <a:latin typeface="Cambria"/>
                <a:ea typeface="Times New Roman"/>
                <a:cs typeface="Arial"/>
              </a:rPr>
              <a:t>في </a:t>
            </a:r>
            <a:r>
              <a:rPr lang="ar-SA" b="1" dirty="0">
                <a:latin typeface="Cambria"/>
                <a:ea typeface="Times New Roman"/>
                <a:cs typeface="Arial"/>
              </a:rPr>
              <a:t>مكان معروف لكافة العاملات في الروضة .</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عدم  إحضار الأطفال المرضى للروضة حتى يتم شفاؤهم .</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smtClean="0">
                <a:latin typeface="Cambria"/>
                <a:ea typeface="Times New Roman"/>
                <a:cs typeface="Arial"/>
              </a:rPr>
              <a:t>كشف </a:t>
            </a:r>
            <a:r>
              <a:rPr lang="ar-SA" b="1" dirty="0">
                <a:latin typeface="Cambria"/>
                <a:ea typeface="Times New Roman"/>
                <a:cs typeface="Arial"/>
              </a:rPr>
              <a:t>دوري على شعر الأطفال للتأكد من عدم وجود القمل وفي حال اكتشاف أي حالة </a:t>
            </a:r>
            <a:r>
              <a:rPr lang="ar-SA" b="1" dirty="0" smtClean="0">
                <a:latin typeface="Cambria"/>
                <a:ea typeface="Times New Roman"/>
                <a:cs typeface="Arial"/>
              </a:rPr>
              <a:t>ويجب </a:t>
            </a:r>
            <a:r>
              <a:rPr lang="ar-SA" b="1" dirty="0">
                <a:latin typeface="Cambria"/>
                <a:ea typeface="Times New Roman"/>
                <a:cs typeface="Arial"/>
              </a:rPr>
              <a:t>تنبيه الأهل كافة لاتخاذ التدابير اللازمة</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الحفاظ على أظافر </a:t>
            </a:r>
            <a:r>
              <a:rPr lang="ar-SA" b="1" dirty="0" smtClean="0">
                <a:latin typeface="Cambria"/>
                <a:ea typeface="Times New Roman"/>
                <a:cs typeface="Arial"/>
              </a:rPr>
              <a:t>الأطفال نظيفة </a:t>
            </a:r>
            <a:r>
              <a:rPr lang="ar-SA" b="1" dirty="0">
                <a:latin typeface="Cambria"/>
                <a:ea typeface="Times New Roman"/>
                <a:cs typeface="Arial"/>
              </a:rPr>
              <a:t>وقصيرة</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smtClean="0">
                <a:latin typeface="Cambria"/>
                <a:ea typeface="Times New Roman"/>
                <a:cs typeface="Arial"/>
              </a:rPr>
              <a:t>في حال </a:t>
            </a:r>
            <a:r>
              <a:rPr lang="ar-SA" b="1" dirty="0">
                <a:latin typeface="Cambria"/>
                <a:ea typeface="Times New Roman"/>
                <a:cs typeface="Arial"/>
              </a:rPr>
              <a:t>اكتشاف أي مرض خطير أو معدي لدى الأطفال يجب تنبيه الأهل كافة و وزارة الصحة </a:t>
            </a:r>
            <a:r>
              <a:rPr lang="ar-SA" b="1" dirty="0" smtClean="0">
                <a:latin typeface="Cambria"/>
                <a:ea typeface="Times New Roman"/>
                <a:cs typeface="Arial"/>
              </a:rPr>
              <a:t>لاتخاذ التدابير اللازمة</a:t>
            </a:r>
            <a:endParaRPr lang="en-US" sz="1000" b="1" dirty="0" smtClean="0">
              <a:latin typeface="Cambria"/>
              <a:ea typeface="Times New Roman"/>
              <a:cs typeface="Times New Roman"/>
            </a:endParaRPr>
          </a:p>
          <a:p>
            <a:pPr marL="342900" lvl="0" indent="-342900">
              <a:buSzPts val="1600"/>
              <a:buFont typeface="Wingdings"/>
              <a:buChar char=""/>
              <a:tabLst>
                <a:tab pos="202565" algn="r"/>
              </a:tabLst>
            </a:pPr>
            <a:r>
              <a:rPr lang="ar-SA" b="1" dirty="0" smtClean="0">
                <a:latin typeface="Cambria"/>
                <a:ea typeface="Times New Roman"/>
                <a:cs typeface="Arial"/>
              </a:rPr>
              <a:t>إعلام </a:t>
            </a:r>
            <a:r>
              <a:rPr lang="ar-SA" b="1" dirty="0">
                <a:latin typeface="Cambria"/>
                <a:ea typeface="Times New Roman"/>
                <a:cs typeface="Arial"/>
              </a:rPr>
              <a:t>السلطات المختصة بحال الشك بتعرض أي </a:t>
            </a:r>
            <a:r>
              <a:rPr lang="ar-SA" b="1" dirty="0" smtClean="0">
                <a:latin typeface="Cambria"/>
                <a:ea typeface="Times New Roman"/>
                <a:cs typeface="Arial"/>
              </a:rPr>
              <a:t>طفل </a:t>
            </a:r>
            <a:r>
              <a:rPr lang="ar-SA" b="1" dirty="0">
                <a:latin typeface="Cambria"/>
                <a:ea typeface="Times New Roman"/>
                <a:cs typeface="Arial"/>
              </a:rPr>
              <a:t>لأي اعتداء أو إهمال من قبل عائلته</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وجود الأطفال تحت المراقبة طوال الوقت.</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عدم إعطاء الأطفال أي دواء كان دون إبلاغ وموافقة الأهل.</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مراقبة الأطفال خلال وقت الطعام وإجبارهم على مضغ الطعام جيداً خوفاً من الاختناق.</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في حالة ملاحظة أعراض مرضية على أحد الأطفال يتم عزله والاتصال بأهله لتلقي العلاج اللازم.</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يجب الالتزام بإعطاء العلاج للطفل وفقاً للتعليمات الخطية من الأهل </a:t>
            </a:r>
            <a:r>
              <a:rPr lang="ar-SA" b="1" dirty="0" smtClean="0">
                <a:latin typeface="Cambria"/>
                <a:ea typeface="Times New Roman"/>
                <a:cs typeface="Arial"/>
              </a:rPr>
              <a:t>ومرفق </a:t>
            </a:r>
            <a:r>
              <a:rPr lang="ar-SA" b="1" dirty="0">
                <a:latin typeface="Cambria"/>
                <a:ea typeface="Times New Roman"/>
                <a:cs typeface="Arial"/>
              </a:rPr>
              <a:t>بها وصفة الطبيب التي تحدد اسم الدواء والكمية ومواعيد تقديمها.</a:t>
            </a:r>
            <a:endParaRPr lang="en-US" sz="1000" b="1" dirty="0">
              <a:latin typeface="Cambria"/>
              <a:ea typeface="Times New Roman"/>
              <a:cs typeface="Times New Roman"/>
            </a:endParaRPr>
          </a:p>
          <a:p>
            <a:pPr marL="342900" lvl="0" indent="-342900">
              <a:buSzPts val="1600"/>
              <a:buFont typeface="Wingdings"/>
              <a:buChar char=""/>
              <a:tabLst>
                <a:tab pos="202565" algn="r"/>
              </a:tabLst>
            </a:pPr>
            <a:r>
              <a:rPr lang="ar-SA" b="1" dirty="0">
                <a:latin typeface="Cambria"/>
                <a:ea typeface="Times New Roman"/>
                <a:cs typeface="Arial"/>
              </a:rPr>
              <a:t>وجود سجل يدون به كافة الحوادث التي يتعرض لها الأطفال والإجراءات التي اتخذت للتعامل معها مع تزويد الأهل بصورة من التقرير .</a:t>
            </a:r>
            <a:endParaRPr lang="en-US" sz="1000" b="1" dirty="0">
              <a:effectLst/>
              <a:latin typeface="Cambria"/>
              <a:ea typeface="Times New Roman"/>
              <a:cs typeface="Times New Roman"/>
            </a:endParaRPr>
          </a:p>
        </p:txBody>
      </p:sp>
      <p:sp>
        <p:nvSpPr>
          <p:cNvPr id="3" name="مستطيل 2"/>
          <p:cNvSpPr/>
          <p:nvPr/>
        </p:nvSpPr>
        <p:spPr>
          <a:xfrm>
            <a:off x="5220072" y="548680"/>
            <a:ext cx="321441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r>
              <a:rPr lang="ar-SA" sz="2800" b="1" dirty="0">
                <a:solidFill>
                  <a:srgbClr val="7030A0"/>
                </a:solidFill>
                <a:ea typeface="Times New Roman"/>
                <a:cs typeface="Arial"/>
              </a:rPr>
              <a:t>العناية الصحية بالطفل</a:t>
            </a:r>
          </a:p>
        </p:txBody>
      </p:sp>
    </p:spTree>
    <p:extLst>
      <p:ext uri="{BB962C8B-B14F-4D97-AF65-F5344CB8AC3E}">
        <p14:creationId xmlns:p14="http://schemas.microsoft.com/office/powerpoint/2010/main" val="41607031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barn(inVertical)">
                                      <p:cBhvr>
                                        <p:cTn id="48" dur="500"/>
                                        <p:tgtEl>
                                          <p:spTgt spid="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barn(inVertical)">
                                      <p:cBhvr>
                                        <p:cTn id="53" dur="500"/>
                                        <p:tgtEl>
                                          <p:spTgt spid="2">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barn(inVertical)">
                                      <p:cBhvr>
                                        <p:cTn id="58" dur="500"/>
                                        <p:tgtEl>
                                          <p:spTgt spid="2">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barn(inVertical)">
                                      <p:cBhvr>
                                        <p:cTn id="63" dur="500"/>
                                        <p:tgtEl>
                                          <p:spTgt spid="2">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
                                            <p:txEl>
                                              <p:pRg st="12" end="12"/>
                                            </p:txEl>
                                          </p:spTgt>
                                        </p:tgtEl>
                                        <p:attrNameLst>
                                          <p:attrName>style.visibility</p:attrName>
                                        </p:attrNameLst>
                                      </p:cBhvr>
                                      <p:to>
                                        <p:strVal val="visible"/>
                                      </p:to>
                                    </p:set>
                                    <p:animEffect transition="in" filter="barn(inVertical)">
                                      <p:cBhvr>
                                        <p:cTn id="6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556792"/>
            <a:ext cx="8496944" cy="3108543"/>
          </a:xfrm>
          <a:prstGeom prst="rect">
            <a:avLst/>
          </a:prstGeom>
        </p:spPr>
        <p:txBody>
          <a:bodyPr wrap="square">
            <a:spAutoFit/>
          </a:bodyPr>
          <a:lstStyle/>
          <a:p>
            <a:pPr marL="342900" lvl="0" indent="-342900">
              <a:buSzPts val="1600"/>
              <a:buFont typeface="Wingdings"/>
              <a:buChar char=""/>
              <a:tabLst>
                <a:tab pos="202565" algn="r"/>
              </a:tabLst>
            </a:pPr>
            <a:r>
              <a:rPr lang="ar-SA" sz="2800" dirty="0" smtClean="0">
                <a:latin typeface="Cambria"/>
                <a:ea typeface="Times New Roman"/>
                <a:cs typeface="Arial"/>
              </a:rPr>
              <a:t> القيام </a:t>
            </a:r>
            <a:r>
              <a:rPr lang="ar-SA" sz="2800" dirty="0">
                <a:latin typeface="Cambria"/>
                <a:ea typeface="Times New Roman"/>
                <a:cs typeface="Arial"/>
              </a:rPr>
              <a:t>بتنظيف وتعقيم كافة الألعاب والأدوات بشكل منتظم.</a:t>
            </a:r>
            <a:endParaRPr lang="en-US" sz="1200" dirty="0">
              <a:latin typeface="Cambria"/>
              <a:ea typeface="Times New Roman"/>
              <a:cs typeface="Times New Roman"/>
            </a:endParaRPr>
          </a:p>
          <a:p>
            <a:pPr marL="342900" lvl="0" indent="-342900">
              <a:buSzPts val="1600"/>
              <a:buFont typeface="Wingdings"/>
              <a:buChar char=""/>
              <a:tabLst>
                <a:tab pos="202565" algn="r"/>
              </a:tabLst>
            </a:pPr>
            <a:r>
              <a:rPr lang="ar-SA" sz="2800" dirty="0">
                <a:latin typeface="Cambria"/>
                <a:ea typeface="Times New Roman"/>
                <a:cs typeface="Arial"/>
              </a:rPr>
              <a:t> الحفاظ على كل القاعات </a:t>
            </a:r>
            <a:r>
              <a:rPr lang="ar-SA" sz="2800" dirty="0" smtClean="0">
                <a:latin typeface="Cambria"/>
                <a:ea typeface="Times New Roman"/>
                <a:cs typeface="Arial"/>
              </a:rPr>
              <a:t>والساحات </a:t>
            </a:r>
            <a:r>
              <a:rPr lang="ar-SA" sz="2800" dirty="0">
                <a:latin typeface="Cambria"/>
                <a:ea typeface="Times New Roman"/>
                <a:cs typeface="Arial"/>
              </a:rPr>
              <a:t>نظيفة ومعقمة على الدوام وخالية </a:t>
            </a:r>
            <a:r>
              <a:rPr lang="ar-SA" sz="2800" dirty="0" smtClean="0">
                <a:latin typeface="Cambria"/>
                <a:ea typeface="Times New Roman"/>
                <a:cs typeface="Arial"/>
              </a:rPr>
              <a:t>  من </a:t>
            </a:r>
            <a:r>
              <a:rPr lang="ar-SA" sz="2800" dirty="0">
                <a:latin typeface="Cambria"/>
                <a:ea typeface="Times New Roman"/>
                <a:cs typeface="Arial"/>
              </a:rPr>
              <a:t>الأوساخ.</a:t>
            </a:r>
            <a:endParaRPr lang="en-US" sz="1200" dirty="0">
              <a:latin typeface="Cambria"/>
              <a:ea typeface="Times New Roman"/>
              <a:cs typeface="Times New Roman"/>
            </a:endParaRPr>
          </a:p>
          <a:p>
            <a:pPr marL="342900" lvl="0" indent="-342900">
              <a:buSzPts val="1600"/>
              <a:buFont typeface="Wingdings"/>
              <a:buChar char=""/>
              <a:tabLst>
                <a:tab pos="202565" algn="r"/>
              </a:tabLst>
            </a:pPr>
            <a:r>
              <a:rPr lang="ar-SA" sz="2800" dirty="0">
                <a:latin typeface="Cambria"/>
                <a:ea typeface="Times New Roman"/>
                <a:cs typeface="Arial"/>
              </a:rPr>
              <a:t>تفريغ سلال المهملات باستمرار خلال النهار عند امتلائها داخل حاويات كبيرة موضوعة خارج المبنى على أن يقوم فريق خاص بتفريغ تلك الحاويات يومياً.</a:t>
            </a:r>
            <a:endParaRPr lang="en-US" sz="1200" dirty="0">
              <a:latin typeface="Cambria"/>
              <a:ea typeface="Times New Roman"/>
              <a:cs typeface="Times New Roman"/>
            </a:endParaRPr>
          </a:p>
          <a:p>
            <a:pPr marL="342900" lvl="0" indent="-342900">
              <a:buSzPts val="1600"/>
              <a:buFont typeface="Wingdings"/>
              <a:buChar char=""/>
              <a:tabLst>
                <a:tab pos="202565" algn="r"/>
              </a:tabLst>
            </a:pPr>
            <a:r>
              <a:rPr lang="ar-SA" sz="2800" dirty="0">
                <a:latin typeface="Cambria"/>
                <a:ea typeface="Times New Roman"/>
                <a:cs typeface="Arial"/>
              </a:rPr>
              <a:t>استعمال مواد تنظيف فعّالة ، غير سامة وخالية من الروائح .</a:t>
            </a:r>
            <a:endParaRPr lang="en-US" sz="1200" dirty="0">
              <a:effectLst/>
              <a:latin typeface="Cambria"/>
              <a:ea typeface="Times New Roman"/>
              <a:cs typeface="Times New Roman"/>
            </a:endParaRPr>
          </a:p>
        </p:txBody>
      </p:sp>
      <p:sp>
        <p:nvSpPr>
          <p:cNvPr id="3" name="مستطيل 2"/>
          <p:cNvSpPr/>
          <p:nvPr/>
        </p:nvSpPr>
        <p:spPr>
          <a:xfrm>
            <a:off x="4427985" y="548680"/>
            <a:ext cx="394571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ar-SA" sz="3200" b="1" dirty="0" smtClean="0">
                <a:solidFill>
                  <a:srgbClr val="7030A0"/>
                </a:solidFill>
                <a:ea typeface="Times New Roman"/>
                <a:cs typeface="Arial"/>
              </a:rPr>
              <a:t>2 - العناية </a:t>
            </a:r>
            <a:r>
              <a:rPr lang="ar-SA" sz="3200" b="1" dirty="0">
                <a:solidFill>
                  <a:srgbClr val="7030A0"/>
                </a:solidFill>
                <a:ea typeface="Times New Roman"/>
                <a:cs typeface="Arial"/>
              </a:rPr>
              <a:t>الصحية بالأدوات</a:t>
            </a:r>
            <a:endParaRPr lang="ar-SA" sz="3200" b="1" dirty="0">
              <a:solidFill>
                <a:srgbClr val="7030A0"/>
              </a:solidFill>
              <a:latin typeface="Cambria"/>
              <a:ea typeface="Times New Roman"/>
              <a:cs typeface="Arial"/>
            </a:endParaRPr>
          </a:p>
        </p:txBody>
      </p:sp>
    </p:spTree>
    <p:extLst>
      <p:ext uri="{BB962C8B-B14F-4D97-AF65-F5344CB8AC3E}">
        <p14:creationId xmlns:p14="http://schemas.microsoft.com/office/powerpoint/2010/main" val="25762346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10134" y="861973"/>
            <a:ext cx="3490058" cy="523220"/>
          </a:xfrm>
          <a:prstGeom prst="rect">
            <a:avLst/>
          </a:prstGeom>
        </p:spPr>
        <p:txBody>
          <a:bodyPr wrap="none">
            <a:spAutoFit/>
          </a:bodyPr>
          <a:lstStyle/>
          <a:p>
            <a:r>
              <a:rPr lang="ar-SA" sz="2800" b="1" dirty="0">
                <a:solidFill>
                  <a:srgbClr val="7030A0"/>
                </a:solidFill>
                <a:ea typeface="Times New Roman"/>
                <a:cs typeface="Arial"/>
              </a:rPr>
              <a:t>معوقات تنظيم البيئة التربوية</a:t>
            </a:r>
            <a:endParaRPr lang="ar-SA" sz="2800" b="1" dirty="0">
              <a:solidFill>
                <a:srgbClr val="7030A0"/>
              </a:solidFill>
            </a:endParaRPr>
          </a:p>
        </p:txBody>
      </p:sp>
      <p:sp>
        <p:nvSpPr>
          <p:cNvPr id="3" name="مستطيل 2"/>
          <p:cNvSpPr/>
          <p:nvPr/>
        </p:nvSpPr>
        <p:spPr>
          <a:xfrm>
            <a:off x="6300192" y="692696"/>
            <a:ext cx="232948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2/2/ 3 </a:t>
            </a:r>
            <a:r>
              <a:rPr lang="ar-SA" sz="4000" b="1" kern="0" dirty="0">
                <a:solidFill>
                  <a:srgbClr val="C00000"/>
                </a:solidFill>
                <a:latin typeface="Calibri"/>
                <a:cs typeface="Akhbar MT" pitchFamily="2" charset="-78"/>
              </a:rPr>
              <a:t>: </a:t>
            </a:r>
            <a:endParaRPr lang="ar-SA" dirty="0">
              <a:solidFill>
                <a:prstClr val="black"/>
              </a:solidFill>
            </a:endParaRPr>
          </a:p>
        </p:txBody>
      </p:sp>
      <p:sp>
        <p:nvSpPr>
          <p:cNvPr id="4" name="مستطيل 3"/>
          <p:cNvSpPr/>
          <p:nvPr/>
        </p:nvSpPr>
        <p:spPr>
          <a:xfrm>
            <a:off x="1979712" y="1988645"/>
            <a:ext cx="6516216" cy="1538883"/>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a:t>
            </a:r>
            <a:r>
              <a:rPr lang="x-none" sz="2800" smtClean="0">
                <a:solidFill>
                  <a:prstClr val="black"/>
                </a:solidFill>
                <a:latin typeface="Calibri"/>
              </a:rPr>
              <a:t>جماعي</a:t>
            </a:r>
            <a:endParaRPr lang="ar-SA" sz="2800" dirty="0" smtClean="0">
              <a:solidFill>
                <a:prstClr val="black"/>
              </a:solidFill>
              <a:latin typeface="Calibri"/>
            </a:endParaRPr>
          </a:p>
          <a:p>
            <a:pPr lvl="0">
              <a:spcAft>
                <a:spcPts val="600"/>
              </a:spcAft>
              <a:buSzPct val="70000"/>
            </a:pPr>
            <a:r>
              <a:rPr lang="x-none" sz="2800" smtClean="0">
                <a:solidFill>
                  <a:prstClr val="black"/>
                </a:solidFill>
                <a:latin typeface="Calibri"/>
              </a:rPr>
              <a:t> </a:t>
            </a:r>
            <a:r>
              <a:rPr lang="ar-SA" sz="2800" dirty="0">
                <a:solidFill>
                  <a:prstClr val="black"/>
                </a:solidFill>
                <a:latin typeface="Calibri"/>
              </a:rPr>
              <a:t>الزمن : 20 د</a:t>
            </a:r>
          </a:p>
          <a:p>
            <a:pPr lvl="0">
              <a:spcAft>
                <a:spcPts val="600"/>
              </a:spcAft>
              <a:buSzPct val="70000"/>
            </a:pPr>
            <a:endParaRPr lang="ar-SA" sz="2800" dirty="0">
              <a:solidFill>
                <a:prstClr val="black"/>
              </a:solidFill>
              <a:latin typeface="Calibri"/>
              <a:cs typeface="Arial"/>
            </a:endParaRPr>
          </a:p>
        </p:txBody>
      </p:sp>
      <p:sp>
        <p:nvSpPr>
          <p:cNvPr id="5" name="AutoShape 1273"/>
          <p:cNvSpPr>
            <a:spLocks noChangeArrowheads="1"/>
          </p:cNvSpPr>
          <p:nvPr/>
        </p:nvSpPr>
        <p:spPr bwMode="auto">
          <a:xfrm>
            <a:off x="827584" y="3404727"/>
            <a:ext cx="7454684" cy="1198880"/>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ctr" rtl="1">
              <a:spcAft>
                <a:spcPts val="0"/>
              </a:spcAft>
            </a:pPr>
            <a:r>
              <a:rPr lang="ar-SA" sz="500" b="1" dirty="0">
                <a:solidFill>
                  <a:srgbClr val="2C1D0E"/>
                </a:solidFill>
                <a:effectLst/>
                <a:latin typeface="Cambria"/>
                <a:ea typeface="Times New Roman"/>
                <a:cs typeface="Traditional Arabic"/>
              </a:rPr>
              <a:t> </a:t>
            </a:r>
            <a:endParaRPr lang="en-US" sz="1000" dirty="0">
              <a:effectLst/>
              <a:latin typeface="Cambria"/>
              <a:ea typeface="Times New Roman"/>
              <a:cs typeface="Times New Roman"/>
            </a:endParaRPr>
          </a:p>
          <a:p>
            <a:pPr marL="47625" algn="ctr" rtl="1">
              <a:spcAft>
                <a:spcPts val="0"/>
              </a:spcAft>
            </a:pPr>
            <a:r>
              <a:rPr lang="ar-SA" sz="2800" b="1" dirty="0" smtClean="0">
                <a:solidFill>
                  <a:srgbClr val="002060"/>
                </a:solidFill>
                <a:effectLst/>
                <a:latin typeface="Cambria"/>
                <a:ea typeface="Times New Roman"/>
                <a:cs typeface="Traditional Arabic"/>
              </a:rPr>
              <a:t>بالتعاون </a:t>
            </a:r>
            <a:r>
              <a:rPr lang="ar-SA" sz="2800" b="1" dirty="0">
                <a:solidFill>
                  <a:srgbClr val="002060"/>
                </a:solidFill>
                <a:effectLst/>
                <a:latin typeface="Cambria"/>
                <a:ea typeface="Times New Roman"/>
                <a:cs typeface="Traditional Arabic"/>
              </a:rPr>
              <a:t>مع أفراد مجموعتك عددي أهم المعوقات التي تواجهه تنظيم البيئة التربوية وما هي الحلول من وجهة نظرك</a:t>
            </a:r>
            <a:endParaRPr lang="en-US" sz="1200" dirty="0">
              <a:effectLst/>
              <a:latin typeface="Cambria"/>
              <a:ea typeface="Times New Roman"/>
              <a:cs typeface="Times New Roman"/>
            </a:endParaRPr>
          </a:p>
          <a:p>
            <a:pPr marL="47625" algn="ctr" rtl="1">
              <a:spcAft>
                <a:spcPts val="0"/>
              </a:spcAft>
            </a:pPr>
            <a:r>
              <a:rPr lang="ar-SA" sz="2800" b="1" dirty="0">
                <a:solidFill>
                  <a:srgbClr val="002060"/>
                </a:solidFill>
                <a:effectLst/>
                <a:latin typeface="Cambria"/>
                <a:ea typeface="Times New Roman"/>
                <a:cs typeface="Traditional Arabic"/>
              </a:rPr>
              <a:t> </a:t>
            </a:r>
            <a:endParaRPr lang="en-US" sz="1200" dirty="0">
              <a:effectLst/>
              <a:latin typeface="Cambria"/>
              <a:ea typeface="Times New Roman"/>
              <a:cs typeface="Times New Roman"/>
            </a:endParaRPr>
          </a:p>
          <a:p>
            <a:pPr marL="47625" algn="ctr" rtl="1">
              <a:spcAft>
                <a:spcPts val="0"/>
              </a:spcAft>
            </a:pPr>
            <a:r>
              <a:rPr lang="ar-SA" sz="1600" dirty="0">
                <a:solidFill>
                  <a:srgbClr val="244061"/>
                </a:solidFill>
                <a:effectLst/>
                <a:latin typeface="Cambria"/>
                <a:ea typeface="Times New Roman"/>
                <a:cs typeface="PT Bold Heading"/>
              </a:rPr>
              <a:t> </a:t>
            </a:r>
            <a:endParaRPr lang="en-US" sz="1000" dirty="0">
              <a:effectLst/>
              <a:latin typeface="Cambria"/>
              <a:ea typeface="Times New Roman"/>
              <a:cs typeface="Times New Roman"/>
            </a:endParaRPr>
          </a:p>
          <a:p>
            <a:pPr algn="ctr">
              <a:spcAft>
                <a:spcPts val="0"/>
              </a:spcAft>
            </a:pPr>
            <a:r>
              <a:rPr lang="en-US" sz="1000" dirty="0">
                <a:solidFill>
                  <a:srgbClr val="632423"/>
                </a:solidFill>
                <a:effectLst/>
                <a:latin typeface="Cambria"/>
                <a:ea typeface="Times New Roman"/>
                <a:cs typeface="Traditional Arabic"/>
              </a:rPr>
              <a:t> </a:t>
            </a:r>
            <a:endParaRPr lang="en-US" sz="1000" dirty="0">
              <a:effectLst/>
              <a:latin typeface="Cambria"/>
              <a:ea typeface="Times New Roman"/>
              <a:cs typeface="Times New Roman"/>
            </a:endParaRPr>
          </a:p>
          <a:p>
            <a:pPr algn="ctr" rtl="1">
              <a:spcAft>
                <a:spcPts val="0"/>
              </a:spcAft>
            </a:pPr>
            <a:r>
              <a:rPr lang="ar-SA" dirty="0">
                <a:solidFill>
                  <a:srgbClr val="544E2E"/>
                </a:solidFill>
                <a:effectLst/>
                <a:latin typeface="Cambria"/>
                <a:ea typeface="Times New Roman"/>
                <a:cs typeface="Traditional Arabic"/>
              </a:rPr>
              <a:t> </a:t>
            </a:r>
            <a:endParaRPr lang="en-US" sz="1000" dirty="0">
              <a:effectLst/>
              <a:latin typeface="Cambria"/>
              <a:ea typeface="Times New Roman"/>
              <a:cs typeface="Times New Roman"/>
            </a:endParaRPr>
          </a:p>
        </p:txBody>
      </p:sp>
    </p:spTree>
    <p:extLst>
      <p:ext uri="{BB962C8B-B14F-4D97-AF65-F5344CB8AC3E}">
        <p14:creationId xmlns:p14="http://schemas.microsoft.com/office/powerpoint/2010/main" val="24287099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67944" y="836712"/>
            <a:ext cx="4591057" cy="65883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50000"/>
              </a:lnSpc>
            </a:pPr>
            <a:r>
              <a:rPr lang="ar-SA" sz="2800" b="1" dirty="0">
                <a:solidFill>
                  <a:schemeClr val="bg1"/>
                </a:solidFill>
                <a:latin typeface="Cambria"/>
                <a:ea typeface="Times New Roman"/>
                <a:cs typeface="Arial"/>
              </a:rPr>
              <a:t>معوقات تنظيم البيئة </a:t>
            </a:r>
            <a:r>
              <a:rPr lang="ar-SA" sz="2800" b="1" dirty="0" smtClean="0">
                <a:solidFill>
                  <a:schemeClr val="bg1"/>
                </a:solidFill>
                <a:latin typeface="Cambria"/>
                <a:ea typeface="Times New Roman"/>
                <a:cs typeface="Arial"/>
              </a:rPr>
              <a:t>التربوية</a:t>
            </a:r>
            <a:endParaRPr lang="en-US" sz="1200" dirty="0">
              <a:solidFill>
                <a:schemeClr val="bg1"/>
              </a:solidFill>
              <a:effectLst/>
              <a:latin typeface="Cambria"/>
              <a:ea typeface="Times New Roman"/>
              <a:cs typeface="Times New Roman"/>
            </a:endParaRPr>
          </a:p>
        </p:txBody>
      </p:sp>
      <p:sp>
        <p:nvSpPr>
          <p:cNvPr id="3" name="مستطيل 2"/>
          <p:cNvSpPr/>
          <p:nvPr/>
        </p:nvSpPr>
        <p:spPr>
          <a:xfrm>
            <a:off x="5310808" y="2166851"/>
            <a:ext cx="2943433"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ar-SA" sz="2000" b="1" dirty="0" smtClean="0">
                <a:ea typeface="Times New Roman"/>
                <a:cs typeface="Arial"/>
              </a:rPr>
              <a:t>معوقات </a:t>
            </a:r>
            <a:r>
              <a:rPr lang="ar-SA" sz="2000" b="1" dirty="0">
                <a:ea typeface="Times New Roman"/>
                <a:cs typeface="Arial"/>
              </a:rPr>
              <a:t>مرتبطة بإمكانات الروضة</a:t>
            </a:r>
            <a:endParaRPr lang="ar-SA" sz="2000" dirty="0"/>
          </a:p>
        </p:txBody>
      </p:sp>
      <p:sp>
        <p:nvSpPr>
          <p:cNvPr id="4" name="مستطيل 3"/>
          <p:cNvSpPr/>
          <p:nvPr/>
        </p:nvSpPr>
        <p:spPr>
          <a:xfrm>
            <a:off x="1345559" y="2166851"/>
            <a:ext cx="2994730"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ar-SA" sz="2000" b="1" dirty="0">
                <a:ea typeface="Times New Roman"/>
                <a:cs typeface="Arial"/>
              </a:rPr>
              <a:t>معوقات مرتبطة بكفايات المعلمات </a:t>
            </a:r>
            <a:endParaRPr lang="ar-SA" sz="2000" dirty="0"/>
          </a:p>
        </p:txBody>
      </p:sp>
      <p:sp>
        <p:nvSpPr>
          <p:cNvPr id="5" name="مستطيل 4"/>
          <p:cNvSpPr/>
          <p:nvPr/>
        </p:nvSpPr>
        <p:spPr>
          <a:xfrm>
            <a:off x="5707550" y="3654699"/>
            <a:ext cx="2149948" cy="49699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Low">
              <a:lnSpc>
                <a:spcPct val="150000"/>
              </a:lnSpc>
            </a:pPr>
            <a:r>
              <a:rPr lang="ar-SA" sz="2000" b="1" dirty="0">
                <a:latin typeface="Cambria"/>
                <a:ea typeface="Times New Roman"/>
                <a:cs typeface="Arial"/>
              </a:rPr>
              <a:t>معوقات مرتبطة </a:t>
            </a:r>
            <a:r>
              <a:rPr lang="ar-SA" sz="2000" b="1" dirty="0" smtClean="0">
                <a:latin typeface="Cambria"/>
                <a:ea typeface="Times New Roman"/>
                <a:cs typeface="Arial"/>
              </a:rPr>
              <a:t>بالأسرة</a:t>
            </a:r>
            <a:endParaRPr lang="en-US" sz="1050" dirty="0">
              <a:effectLst/>
              <a:latin typeface="Cambria"/>
              <a:ea typeface="Times New Roman"/>
              <a:cs typeface="Times New Roman"/>
            </a:endParaRPr>
          </a:p>
        </p:txBody>
      </p:sp>
      <p:sp>
        <p:nvSpPr>
          <p:cNvPr id="6" name="مستطيل 5"/>
          <p:cNvSpPr/>
          <p:nvPr/>
        </p:nvSpPr>
        <p:spPr>
          <a:xfrm>
            <a:off x="1867336" y="3654699"/>
            <a:ext cx="1951175" cy="49699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Low">
              <a:lnSpc>
                <a:spcPct val="150000"/>
              </a:lnSpc>
            </a:pPr>
            <a:r>
              <a:rPr lang="ar-SA" sz="2000" b="1" dirty="0">
                <a:latin typeface="Cambria"/>
                <a:ea typeface="Times New Roman"/>
                <a:cs typeface="Arial"/>
              </a:rPr>
              <a:t>الكثافة العالية </a:t>
            </a:r>
            <a:r>
              <a:rPr lang="ar-SA" sz="2000" b="1" dirty="0" smtClean="0">
                <a:latin typeface="Cambria"/>
                <a:ea typeface="Times New Roman"/>
                <a:cs typeface="Arial"/>
              </a:rPr>
              <a:t>للأطفال</a:t>
            </a:r>
            <a:endParaRPr lang="en-US" sz="1050" dirty="0">
              <a:effectLst/>
              <a:latin typeface="Cambria"/>
              <a:ea typeface="Times New Roman"/>
              <a:cs typeface="Times New Roman"/>
            </a:endParaRPr>
          </a:p>
        </p:txBody>
      </p:sp>
    </p:spTree>
    <p:extLst>
      <p:ext uri="{BB962C8B-B14F-4D97-AF65-F5344CB8AC3E}">
        <p14:creationId xmlns:p14="http://schemas.microsoft.com/office/powerpoint/2010/main" val="39679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295842" y="908720"/>
            <a:ext cx="201529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C00000"/>
                </a:solidFill>
                <a:effectLst/>
                <a:uLnTx/>
                <a:uFillTx/>
                <a:latin typeface="Calibri"/>
              </a:rPr>
              <a:t>نشاط</a:t>
            </a:r>
            <a:r>
              <a:rPr kumimoji="0" lang="en-US" sz="2800" b="1" i="0" u="none" strike="noStrike" kern="0" cap="none" spc="0" normalizeH="0" baseline="0" noProof="0" dirty="0" smtClean="0">
                <a:ln>
                  <a:noFill/>
                </a:ln>
                <a:solidFill>
                  <a:srgbClr val="C00000"/>
                </a:solidFill>
                <a:effectLst/>
                <a:uLnTx/>
                <a:uFillTx/>
                <a:latin typeface="Calibri"/>
              </a:rPr>
              <a:t> </a:t>
            </a:r>
            <a:r>
              <a:rPr kumimoji="0" lang="ar-SA" sz="2800" b="1" i="0" u="none" strike="noStrike" kern="0" cap="none" spc="0" normalizeH="0" baseline="0" noProof="0" dirty="0" smtClean="0">
                <a:ln>
                  <a:noFill/>
                </a:ln>
                <a:solidFill>
                  <a:srgbClr val="C00000"/>
                </a:solidFill>
                <a:effectLst/>
                <a:uLnTx/>
                <a:uFillTx/>
                <a:latin typeface="Calibri"/>
                <a:cs typeface="Arial"/>
              </a:rPr>
              <a:t>1/1 </a:t>
            </a:r>
            <a:r>
              <a:rPr kumimoji="0" lang="x-none" sz="2800" b="1" i="0" u="none" strike="noStrike" kern="0" cap="none" spc="0" normalizeH="0" baseline="0" noProof="0" smtClean="0">
                <a:ln>
                  <a:noFill/>
                </a:ln>
                <a:solidFill>
                  <a:srgbClr val="C00000"/>
                </a:solidFill>
                <a:effectLst/>
                <a:uLnTx/>
                <a:uFillTx/>
                <a:latin typeface="Calibri"/>
              </a:rPr>
              <a:t>/١</a:t>
            </a:r>
            <a:r>
              <a:rPr kumimoji="0" lang="ar-SA" sz="2800" b="1" i="0" u="none" strike="noStrike" kern="0" cap="none" spc="0" normalizeH="0" baseline="0" noProof="0" dirty="0" smtClean="0">
                <a:ln>
                  <a:noFill/>
                </a:ln>
                <a:solidFill>
                  <a:srgbClr val="C00000"/>
                </a:solidFill>
                <a:effectLst/>
                <a:uLnTx/>
                <a:uFillTx/>
                <a:latin typeface="Calibri"/>
                <a:cs typeface="Arial"/>
              </a:rPr>
              <a:t>:</a:t>
            </a:r>
            <a:r>
              <a:rPr kumimoji="0" lang="en-US" sz="2800" b="1" i="0" u="none" strike="noStrike" kern="0" cap="none" spc="0" normalizeH="0" baseline="0" noProof="0" dirty="0" smtClean="0">
                <a:ln>
                  <a:noFill/>
                </a:ln>
                <a:solidFill>
                  <a:srgbClr val="C00000"/>
                </a:solidFill>
                <a:effectLst/>
                <a:uLnTx/>
                <a:uFillTx/>
                <a:latin typeface="Calibri"/>
              </a:rPr>
              <a:t> </a:t>
            </a:r>
            <a:endParaRPr kumimoji="0" lang="ar-SA" sz="2800" b="0" i="0" u="none" strike="noStrike" kern="0" cap="none" spc="0" normalizeH="0" baseline="0" noProof="0" dirty="0" smtClean="0">
              <a:ln>
                <a:noFill/>
              </a:ln>
              <a:solidFill>
                <a:sysClr val="windowText" lastClr="000000"/>
              </a:solidFill>
              <a:effectLst/>
              <a:uLnTx/>
              <a:uFillTx/>
            </a:endParaRPr>
          </a:p>
        </p:txBody>
      </p:sp>
      <p:sp>
        <p:nvSpPr>
          <p:cNvPr id="3" name="مستطيل 2"/>
          <p:cNvSpPr/>
          <p:nvPr/>
        </p:nvSpPr>
        <p:spPr>
          <a:xfrm>
            <a:off x="3663390" y="989217"/>
            <a:ext cx="2632452" cy="523220"/>
          </a:xfrm>
          <a:prstGeom prst="rect">
            <a:avLst/>
          </a:prstGeom>
        </p:spPr>
        <p:txBody>
          <a:bodyPr wrap="none">
            <a:spAutoFit/>
          </a:bodyPr>
          <a:lstStyle/>
          <a:p>
            <a:r>
              <a:rPr lang="ar-SA" sz="2800" b="1" dirty="0">
                <a:solidFill>
                  <a:srgbClr val="7030A0"/>
                </a:solidFill>
                <a:ea typeface="Times New Roman"/>
                <a:cs typeface="Arial"/>
              </a:rPr>
              <a:t>مفهوم البيئة التربوية</a:t>
            </a:r>
            <a:endParaRPr lang="ar-SA" sz="2800" b="1" dirty="0">
              <a:solidFill>
                <a:srgbClr val="7030A0"/>
              </a:solidFill>
            </a:endParaRPr>
          </a:p>
        </p:txBody>
      </p:sp>
      <p:sp>
        <p:nvSpPr>
          <p:cNvPr id="4" name="مستطيل 3"/>
          <p:cNvSpPr/>
          <p:nvPr/>
        </p:nvSpPr>
        <p:spPr>
          <a:xfrm>
            <a:off x="2627784" y="2025422"/>
            <a:ext cx="5796844" cy="2123658"/>
          </a:xfrm>
          <a:prstGeom prst="rect">
            <a:avLst/>
          </a:prstGeom>
        </p:spPr>
        <p:txBody>
          <a:bodyPr wrap="none">
            <a:spAutoFit/>
          </a:bodyPr>
          <a:lstStyle/>
          <a:p>
            <a:pPr lvl="0">
              <a:lnSpc>
                <a:spcPct val="150000"/>
              </a:lnSpc>
              <a:buSzPct val="70000"/>
            </a:pPr>
            <a:r>
              <a:rPr lang="ar-SA" sz="2400" b="1" dirty="0">
                <a:solidFill>
                  <a:srgbClr val="1F497D">
                    <a:lumMod val="75000"/>
                  </a:srgbClr>
                </a:solidFill>
                <a:latin typeface="Calibri"/>
                <a:cs typeface="Arial"/>
              </a:rPr>
              <a:t>نوع النشاط </a:t>
            </a:r>
            <a:r>
              <a:rPr lang="en-US" sz="2400" b="1" dirty="0">
                <a:solidFill>
                  <a:srgbClr val="1F497D">
                    <a:lumMod val="75000"/>
                  </a:srgbClr>
                </a:solidFill>
                <a:latin typeface="Calibri"/>
              </a:rPr>
              <a:t>:</a:t>
            </a:r>
            <a:r>
              <a:rPr lang="ar-SA" sz="2400" b="1" dirty="0">
                <a:solidFill>
                  <a:srgbClr val="1F497D">
                    <a:lumMod val="75000"/>
                  </a:srgbClr>
                </a:solidFill>
                <a:latin typeface="Calibri"/>
                <a:cs typeface="Arial"/>
              </a:rPr>
              <a:t> </a:t>
            </a:r>
            <a:r>
              <a:rPr lang="x-none" sz="2400">
                <a:solidFill>
                  <a:prstClr val="black"/>
                </a:solidFill>
                <a:latin typeface="Calibri"/>
              </a:rPr>
              <a:t>عمل جماعي  </a:t>
            </a:r>
            <a:r>
              <a:rPr lang="x-none" sz="2400" smtClean="0">
                <a:solidFill>
                  <a:prstClr val="black"/>
                </a:solidFill>
                <a:latin typeface="Calibri"/>
              </a:rPr>
              <a:t>ـ  نقاش</a:t>
            </a:r>
            <a:endParaRPr lang="ar-SA" sz="2400" dirty="0" smtClean="0">
              <a:solidFill>
                <a:prstClr val="black"/>
              </a:solidFill>
              <a:latin typeface="Calibri"/>
            </a:endParaRPr>
          </a:p>
          <a:p>
            <a:pPr lvl="0">
              <a:lnSpc>
                <a:spcPct val="150000"/>
              </a:lnSpc>
              <a:buSzPct val="70000"/>
            </a:pPr>
            <a:endParaRPr lang="ar-SA" sz="2400" dirty="0">
              <a:solidFill>
                <a:prstClr val="black"/>
              </a:solidFill>
              <a:latin typeface="Calibri"/>
              <a:cs typeface="Arial"/>
            </a:endParaRPr>
          </a:p>
          <a:p>
            <a:pPr marL="47625"/>
            <a:r>
              <a:rPr lang="ar-SA" sz="2400" b="1" dirty="0">
                <a:solidFill>
                  <a:srgbClr val="002060"/>
                </a:solidFill>
                <a:latin typeface="Cambria"/>
                <a:ea typeface="Times New Roman"/>
                <a:cs typeface="Traditional Arabic"/>
              </a:rPr>
              <a:t>بالتعاون مع أفراد مجموعتك ضعي تعريفًا واضحة لمفهوم البيئة التربوية</a:t>
            </a:r>
            <a:endParaRPr lang="en-US" sz="1100" dirty="0">
              <a:latin typeface="Cambria"/>
              <a:ea typeface="Times New Roman"/>
              <a:cs typeface="Times New Roman"/>
            </a:endParaRPr>
          </a:p>
          <a:p>
            <a:pPr lvl="0">
              <a:lnSpc>
                <a:spcPct val="150000"/>
              </a:lnSpc>
              <a:buSzPct val="70000"/>
            </a:pPr>
            <a:endParaRPr lang="ar-SA" sz="2400" dirty="0">
              <a:solidFill>
                <a:prstClr val="black"/>
              </a:solidFill>
              <a:latin typeface="Calibri"/>
              <a:cs typeface="Arial"/>
            </a:endParaRPr>
          </a:p>
        </p:txBody>
      </p:sp>
      <p:pic>
        <p:nvPicPr>
          <p:cNvPr id="5" name="صورة 4" descr="C:\Users\asus\Desktop\تنزيل.jpg"/>
          <p:cNvPicPr/>
          <p:nvPr/>
        </p:nvPicPr>
        <p:blipFill>
          <a:blip r:embed="rId2" cstate="print"/>
          <a:srcRect/>
          <a:stretch>
            <a:fillRect/>
          </a:stretch>
        </p:blipFill>
        <p:spPr bwMode="auto">
          <a:xfrm>
            <a:off x="1619672" y="4149080"/>
            <a:ext cx="6120680" cy="2349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8866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21452" y="802003"/>
            <a:ext cx="4899098" cy="57785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justLow">
              <a:lnSpc>
                <a:spcPct val="150000"/>
              </a:lnSpc>
            </a:pPr>
            <a:r>
              <a:rPr lang="ar-SA" sz="2400" b="1" dirty="0">
                <a:latin typeface="Cambria"/>
                <a:ea typeface="Times New Roman"/>
                <a:cs typeface="Arial"/>
              </a:rPr>
              <a:t>الصعوبات التي تواجهنا عند إعداد البيئة </a:t>
            </a:r>
            <a:r>
              <a:rPr lang="ar-SA" sz="2400" b="1" dirty="0" smtClean="0">
                <a:latin typeface="Cambria"/>
                <a:ea typeface="Times New Roman"/>
                <a:cs typeface="Arial"/>
              </a:rPr>
              <a:t>الصفية</a:t>
            </a:r>
            <a:endParaRPr lang="en-US" sz="1100" dirty="0">
              <a:effectLst/>
              <a:latin typeface="Cambria"/>
              <a:ea typeface="Times New Roman"/>
              <a:cs typeface="Times New Roman"/>
            </a:endParaRPr>
          </a:p>
        </p:txBody>
      </p:sp>
      <p:sp>
        <p:nvSpPr>
          <p:cNvPr id="3" name="مستطيل 2"/>
          <p:cNvSpPr/>
          <p:nvPr/>
        </p:nvSpPr>
        <p:spPr>
          <a:xfrm>
            <a:off x="5830767" y="2026731"/>
            <a:ext cx="2778325" cy="577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Low">
              <a:lnSpc>
                <a:spcPct val="150000"/>
              </a:lnSpc>
            </a:pPr>
            <a:r>
              <a:rPr lang="ar-SA" sz="2400" b="1" dirty="0">
                <a:latin typeface="Cambria"/>
                <a:ea typeface="Times New Roman"/>
                <a:cs typeface="Arial"/>
              </a:rPr>
              <a:t>أولاً: نقص الموارد المادية</a:t>
            </a:r>
            <a:endParaRPr lang="en-US" sz="1100" dirty="0">
              <a:effectLst/>
              <a:latin typeface="Cambria"/>
              <a:ea typeface="Times New Roman"/>
              <a:cs typeface="Times New Roman"/>
            </a:endParaRPr>
          </a:p>
        </p:txBody>
      </p:sp>
      <p:sp>
        <p:nvSpPr>
          <p:cNvPr id="4" name="مستطيل 3"/>
          <p:cNvSpPr/>
          <p:nvPr/>
        </p:nvSpPr>
        <p:spPr>
          <a:xfrm>
            <a:off x="3663187" y="3501008"/>
            <a:ext cx="2821606" cy="5778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Low">
              <a:lnSpc>
                <a:spcPct val="150000"/>
              </a:lnSpc>
            </a:pPr>
            <a:r>
              <a:rPr lang="ar-SA" sz="2400" b="1" dirty="0">
                <a:latin typeface="Cambria"/>
                <a:ea typeface="Times New Roman"/>
                <a:cs typeface="Arial"/>
              </a:rPr>
              <a:t>ثانياً : ضيق البيئة الصفية.</a:t>
            </a:r>
            <a:endParaRPr lang="en-US" sz="1100" dirty="0">
              <a:effectLst/>
              <a:latin typeface="Cambria"/>
              <a:ea typeface="Times New Roman"/>
              <a:cs typeface="Times New Roman"/>
            </a:endParaRPr>
          </a:p>
        </p:txBody>
      </p:sp>
      <p:sp>
        <p:nvSpPr>
          <p:cNvPr id="5" name="مستطيل 4"/>
          <p:cNvSpPr/>
          <p:nvPr/>
        </p:nvSpPr>
        <p:spPr>
          <a:xfrm>
            <a:off x="1095293" y="4725144"/>
            <a:ext cx="2642070" cy="5778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Low">
              <a:lnSpc>
                <a:spcPct val="150000"/>
              </a:lnSpc>
            </a:pPr>
            <a:r>
              <a:rPr lang="ar-SA" sz="2400" b="1" dirty="0">
                <a:latin typeface="Cambria"/>
                <a:ea typeface="Times New Roman"/>
                <a:cs typeface="Arial"/>
              </a:rPr>
              <a:t>ثالثاً: سعة البيئة الصفية.</a:t>
            </a:r>
            <a:endParaRPr lang="en-US" sz="1100" dirty="0">
              <a:effectLst/>
              <a:latin typeface="Cambria"/>
              <a:ea typeface="Times New Roman"/>
              <a:cs typeface="Times New Roman"/>
            </a:endParaRPr>
          </a:p>
        </p:txBody>
      </p:sp>
    </p:spTree>
    <p:extLst>
      <p:ext uri="{BB962C8B-B14F-4D97-AF65-F5344CB8AC3E}">
        <p14:creationId xmlns:p14="http://schemas.microsoft.com/office/powerpoint/2010/main" val="27163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88623" y="861973"/>
            <a:ext cx="2517036" cy="523220"/>
          </a:xfrm>
          <a:prstGeom prst="rect">
            <a:avLst/>
          </a:prstGeom>
        </p:spPr>
        <p:txBody>
          <a:bodyPr wrap="none">
            <a:spAutoFit/>
          </a:bodyPr>
          <a:lstStyle/>
          <a:p>
            <a:r>
              <a:rPr lang="ar-SA" sz="2800" b="1" dirty="0">
                <a:solidFill>
                  <a:srgbClr val="7030A0"/>
                </a:solidFill>
                <a:ea typeface="Times New Roman"/>
                <a:cs typeface="Arial"/>
              </a:rPr>
              <a:t>تقويم البيئة التربوية</a:t>
            </a:r>
            <a:endParaRPr lang="ar-SA" sz="2800" b="1" dirty="0">
              <a:solidFill>
                <a:srgbClr val="7030A0"/>
              </a:solidFill>
            </a:endParaRPr>
          </a:p>
        </p:txBody>
      </p:sp>
      <p:sp>
        <p:nvSpPr>
          <p:cNvPr id="3" name="مستطيل 2"/>
          <p:cNvSpPr/>
          <p:nvPr/>
        </p:nvSpPr>
        <p:spPr>
          <a:xfrm>
            <a:off x="6372200" y="692696"/>
            <a:ext cx="2329484" cy="707886"/>
          </a:xfrm>
          <a:prstGeom prst="rect">
            <a:avLst/>
          </a:prstGeom>
        </p:spPr>
        <p:txBody>
          <a:bodyPr wrap="none">
            <a:spAutoFit/>
          </a:bodyPr>
          <a:lstStyle/>
          <a:p>
            <a:pPr lvl="0"/>
            <a:r>
              <a:rPr lang="en-US" sz="4000" b="1" kern="0" dirty="0" err="1">
                <a:solidFill>
                  <a:srgbClr val="C00000"/>
                </a:solidFill>
                <a:latin typeface="Calibri"/>
                <a:cs typeface="Akhbar MT" pitchFamily="2" charset="-78"/>
              </a:rPr>
              <a:t>نشاط</a:t>
            </a:r>
            <a:r>
              <a:rPr lang="en-US" sz="4000" b="1" kern="0" dirty="0">
                <a:solidFill>
                  <a:srgbClr val="C00000"/>
                </a:solidFill>
                <a:latin typeface="Calibri"/>
                <a:cs typeface="Akhbar MT" pitchFamily="2" charset="-78"/>
              </a:rPr>
              <a:t> </a:t>
            </a:r>
            <a:r>
              <a:rPr lang="ar-SA" sz="4000" b="1" kern="0" dirty="0" smtClean="0">
                <a:solidFill>
                  <a:srgbClr val="C00000"/>
                </a:solidFill>
                <a:latin typeface="Calibri"/>
                <a:cs typeface="Akhbar MT" pitchFamily="2" charset="-78"/>
              </a:rPr>
              <a:t>2/2/ 4 </a:t>
            </a:r>
            <a:r>
              <a:rPr lang="ar-SA" sz="4000" b="1" kern="0" dirty="0">
                <a:solidFill>
                  <a:srgbClr val="C00000"/>
                </a:solidFill>
                <a:latin typeface="Calibri"/>
                <a:cs typeface="Akhbar MT" pitchFamily="2" charset="-78"/>
              </a:rPr>
              <a:t>: </a:t>
            </a:r>
            <a:endParaRPr lang="ar-SA" dirty="0">
              <a:solidFill>
                <a:prstClr val="black"/>
              </a:solidFill>
            </a:endParaRPr>
          </a:p>
        </p:txBody>
      </p:sp>
      <p:sp>
        <p:nvSpPr>
          <p:cNvPr id="4" name="AutoShape 1300"/>
          <p:cNvSpPr>
            <a:spLocks noChangeArrowheads="1"/>
          </p:cNvSpPr>
          <p:nvPr/>
        </p:nvSpPr>
        <p:spPr bwMode="auto">
          <a:xfrm>
            <a:off x="971600" y="3284984"/>
            <a:ext cx="6984775" cy="1133475"/>
          </a:xfrm>
          <a:prstGeom prst="flowChartAlternateProcess">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miter lim="800000"/>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algn="ctr" rtl="1">
              <a:spcAft>
                <a:spcPts val="0"/>
              </a:spcAft>
            </a:pPr>
            <a:r>
              <a:rPr lang="ar-SA" sz="400" b="1" dirty="0">
                <a:solidFill>
                  <a:srgbClr val="2C1D0E"/>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ctr" rtl="1">
              <a:spcAft>
                <a:spcPts val="0"/>
              </a:spcAft>
            </a:pPr>
            <a:r>
              <a:rPr lang="ar-SA" sz="2800" b="1" dirty="0" smtClean="0">
                <a:solidFill>
                  <a:srgbClr val="002060"/>
                </a:solidFill>
                <a:effectLst/>
                <a:latin typeface="Cambria"/>
                <a:ea typeface="Times New Roman"/>
                <a:cs typeface="Traditional Arabic"/>
              </a:rPr>
              <a:t>بالتعاون </a:t>
            </a:r>
            <a:r>
              <a:rPr lang="ar-SA" sz="2800" b="1" dirty="0">
                <a:solidFill>
                  <a:srgbClr val="002060"/>
                </a:solidFill>
                <a:effectLst/>
                <a:latin typeface="Cambria"/>
                <a:ea typeface="Times New Roman"/>
                <a:cs typeface="Traditional Arabic"/>
              </a:rPr>
              <a:t>مع أفراد مجموعتك ماهي أهم جوانب تقويم البيئة التربوية مع مناقشة المعايير الواجب مراعاتها في هذه الجوانب </a:t>
            </a:r>
            <a:endParaRPr lang="en-US" sz="1200" dirty="0">
              <a:effectLst/>
              <a:latin typeface="Cambria"/>
              <a:ea typeface="Times New Roman"/>
              <a:cs typeface="Times New Roman"/>
            </a:endParaRPr>
          </a:p>
          <a:p>
            <a:pPr marL="47625" algn="ctr" rtl="1">
              <a:spcAft>
                <a:spcPts val="0"/>
              </a:spcAft>
            </a:pPr>
            <a:r>
              <a:rPr lang="ar-SA" sz="2800" b="1" dirty="0">
                <a:solidFill>
                  <a:srgbClr val="002060"/>
                </a:solidFill>
                <a:effectLst/>
                <a:latin typeface="Cambria"/>
                <a:ea typeface="Times New Roman"/>
                <a:cs typeface="Traditional Arabic"/>
              </a:rPr>
              <a:t> </a:t>
            </a:r>
            <a:endParaRPr lang="en-US" sz="1200" dirty="0">
              <a:effectLst/>
              <a:latin typeface="Cambria"/>
              <a:ea typeface="Times New Roman"/>
              <a:cs typeface="Times New Roman"/>
            </a:endParaRPr>
          </a:p>
          <a:p>
            <a:pPr marL="47625" algn="ctr" rtl="1">
              <a:spcAft>
                <a:spcPts val="0"/>
              </a:spcAft>
            </a:pPr>
            <a:r>
              <a:rPr lang="ar-SA" sz="1600" b="1" dirty="0">
                <a:solidFill>
                  <a:srgbClr val="002060"/>
                </a:solidFill>
                <a:effectLst/>
                <a:latin typeface="Cambria"/>
                <a:ea typeface="Times New Roman"/>
                <a:cs typeface="Traditional Arabic"/>
              </a:rPr>
              <a:t> </a:t>
            </a:r>
            <a:endParaRPr lang="en-US" sz="900" dirty="0">
              <a:effectLst/>
              <a:latin typeface="Cambria"/>
              <a:ea typeface="Times New Roman"/>
              <a:cs typeface="Times New Roman"/>
            </a:endParaRPr>
          </a:p>
          <a:p>
            <a:pPr marL="47625" algn="ctr" rtl="1">
              <a:spcAft>
                <a:spcPts val="0"/>
              </a:spcAft>
            </a:pPr>
            <a:r>
              <a:rPr lang="ar-SA" sz="1400" dirty="0">
                <a:solidFill>
                  <a:srgbClr val="244061"/>
                </a:solidFill>
                <a:effectLst/>
                <a:latin typeface="Cambria"/>
                <a:ea typeface="Times New Roman"/>
                <a:cs typeface="PT Bold Heading"/>
              </a:rPr>
              <a:t> </a:t>
            </a:r>
            <a:endParaRPr lang="en-US" sz="900" dirty="0">
              <a:effectLst/>
              <a:latin typeface="Cambria"/>
              <a:ea typeface="Times New Roman"/>
              <a:cs typeface="Times New Roman"/>
            </a:endParaRPr>
          </a:p>
          <a:p>
            <a:pPr algn="ctr">
              <a:spcAft>
                <a:spcPts val="0"/>
              </a:spcAft>
            </a:pPr>
            <a:r>
              <a:rPr lang="en-US" sz="900" dirty="0">
                <a:solidFill>
                  <a:srgbClr val="632423"/>
                </a:solidFill>
                <a:effectLst/>
                <a:latin typeface="Cambria"/>
                <a:ea typeface="Times New Roman"/>
                <a:cs typeface="Traditional Arabic"/>
              </a:rPr>
              <a:t> </a:t>
            </a:r>
            <a:endParaRPr lang="en-US" sz="900" dirty="0">
              <a:effectLst/>
              <a:latin typeface="Cambria"/>
              <a:ea typeface="Times New Roman"/>
              <a:cs typeface="Times New Roman"/>
            </a:endParaRPr>
          </a:p>
          <a:p>
            <a:pPr algn="ctr" rtl="1">
              <a:spcAft>
                <a:spcPts val="0"/>
              </a:spcAft>
            </a:pPr>
            <a:r>
              <a:rPr lang="ar-SA" sz="1600" dirty="0">
                <a:solidFill>
                  <a:srgbClr val="544E2E"/>
                </a:solidFill>
                <a:effectLst/>
                <a:latin typeface="Cambria"/>
                <a:ea typeface="Times New Roman"/>
                <a:cs typeface="Traditional Arabic"/>
              </a:rPr>
              <a:t> </a:t>
            </a:r>
            <a:endParaRPr lang="en-US" sz="900" dirty="0">
              <a:effectLst/>
              <a:latin typeface="Cambria"/>
              <a:ea typeface="Times New Roman"/>
              <a:cs typeface="Times New Roman"/>
            </a:endParaRPr>
          </a:p>
        </p:txBody>
      </p:sp>
      <p:sp>
        <p:nvSpPr>
          <p:cNvPr id="5" name="مستطيل 4"/>
          <p:cNvSpPr/>
          <p:nvPr/>
        </p:nvSpPr>
        <p:spPr>
          <a:xfrm>
            <a:off x="2555776" y="1700808"/>
            <a:ext cx="5940152" cy="1538883"/>
          </a:xfrm>
          <a:prstGeom prst="rect">
            <a:avLst/>
          </a:prstGeom>
        </p:spPr>
        <p:txBody>
          <a:bodyPr wrap="square">
            <a:spAutoFit/>
          </a:bodyPr>
          <a:lstStyle/>
          <a:p>
            <a:pPr lvl="0">
              <a:spcAft>
                <a:spcPts val="600"/>
              </a:spcAft>
              <a:buSzPct val="70000"/>
            </a:pPr>
            <a:r>
              <a:rPr lang="ar-SA" sz="2800" b="1" dirty="0">
                <a:solidFill>
                  <a:srgbClr val="1F497D">
                    <a:lumMod val="75000"/>
                  </a:srgbClr>
                </a:solidFill>
                <a:latin typeface="Calibri"/>
                <a:cs typeface="Arial"/>
              </a:rPr>
              <a:t>نوع النشاط</a:t>
            </a:r>
            <a:r>
              <a:rPr lang="x-none" sz="2800" b="1">
                <a:solidFill>
                  <a:srgbClr val="1F497D">
                    <a:lumMod val="75000"/>
                  </a:srgbClr>
                </a:solidFill>
                <a:latin typeface="Calibri"/>
              </a:rPr>
              <a:t>: </a:t>
            </a:r>
            <a:r>
              <a:rPr lang="x-none" sz="2800">
                <a:solidFill>
                  <a:prstClr val="black"/>
                </a:solidFill>
                <a:latin typeface="Calibri"/>
              </a:rPr>
              <a:t>عمل جماعي ـ </a:t>
            </a:r>
            <a:r>
              <a:rPr lang="ar-SA" sz="2800" dirty="0">
                <a:solidFill>
                  <a:prstClr val="black"/>
                </a:solidFill>
                <a:latin typeface="Calibri"/>
              </a:rPr>
              <a:t> </a:t>
            </a:r>
            <a:r>
              <a:rPr lang="x-none" sz="2800">
                <a:solidFill>
                  <a:prstClr val="black"/>
                </a:solidFill>
                <a:latin typeface="Calibri"/>
              </a:rPr>
              <a:t>نقاش جماعي </a:t>
            </a:r>
            <a:endParaRPr lang="ar-SA" sz="2800" dirty="0" smtClean="0">
              <a:solidFill>
                <a:prstClr val="black"/>
              </a:solidFill>
              <a:latin typeface="Calibri"/>
            </a:endParaRPr>
          </a:p>
          <a:p>
            <a:pPr lvl="0">
              <a:spcAft>
                <a:spcPts val="600"/>
              </a:spcAft>
              <a:buSzPct val="70000"/>
            </a:pPr>
            <a:r>
              <a:rPr lang="ar-SA" sz="2800" dirty="0">
                <a:solidFill>
                  <a:prstClr val="black"/>
                </a:solidFill>
                <a:latin typeface="Calibri"/>
                <a:cs typeface="Arial"/>
              </a:rPr>
              <a:t>الزمن : 20 د</a:t>
            </a:r>
          </a:p>
          <a:p>
            <a:pPr lvl="0">
              <a:spcAft>
                <a:spcPts val="600"/>
              </a:spcAft>
              <a:buSzPct val="70000"/>
            </a:pPr>
            <a:endParaRPr lang="ar-SA" sz="2800" dirty="0">
              <a:solidFill>
                <a:prstClr val="black"/>
              </a:solidFill>
              <a:latin typeface="Calibri"/>
              <a:cs typeface="Arial"/>
            </a:endParaRPr>
          </a:p>
        </p:txBody>
      </p:sp>
    </p:spTree>
    <p:extLst>
      <p:ext uri="{BB962C8B-B14F-4D97-AF65-F5344CB8AC3E}">
        <p14:creationId xmlns:p14="http://schemas.microsoft.com/office/powerpoint/2010/main" val="8211521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95936" y="581199"/>
            <a:ext cx="4236749"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200" b="1" dirty="0" smtClean="0">
                <a:solidFill>
                  <a:schemeClr val="bg1"/>
                </a:solidFill>
                <a:latin typeface="Cambria"/>
                <a:ea typeface="Times New Roman"/>
                <a:cs typeface="Arial"/>
              </a:rPr>
              <a:t>تقويم </a:t>
            </a:r>
            <a:r>
              <a:rPr lang="ar-SA" sz="3200" b="1" dirty="0">
                <a:solidFill>
                  <a:schemeClr val="bg1"/>
                </a:solidFill>
                <a:latin typeface="Cambria"/>
                <a:ea typeface="Times New Roman"/>
                <a:cs typeface="Arial"/>
              </a:rPr>
              <a:t>البيئة </a:t>
            </a:r>
            <a:r>
              <a:rPr lang="ar-SA" sz="3200" b="1" dirty="0" smtClean="0">
                <a:solidFill>
                  <a:schemeClr val="bg1"/>
                </a:solidFill>
                <a:latin typeface="Cambria"/>
                <a:ea typeface="Times New Roman"/>
                <a:cs typeface="Arial"/>
              </a:rPr>
              <a:t>التربوية</a:t>
            </a:r>
            <a:endParaRPr lang="en-US" sz="1400" dirty="0">
              <a:solidFill>
                <a:schemeClr val="bg1"/>
              </a:solidFill>
              <a:latin typeface="Cambria"/>
              <a:ea typeface="Times New Roman"/>
              <a:cs typeface="Times New Roman"/>
            </a:endParaRPr>
          </a:p>
          <a:p>
            <a:pPr algn="ctr"/>
            <a:r>
              <a:rPr lang="ar-SA" sz="3200" dirty="0">
                <a:solidFill>
                  <a:schemeClr val="bg1"/>
                </a:solidFill>
                <a:latin typeface="Cambria"/>
                <a:ea typeface="Times New Roman"/>
                <a:cs typeface="Arial"/>
              </a:rPr>
              <a:t> </a:t>
            </a:r>
            <a:endParaRPr lang="en-US" sz="1400" dirty="0">
              <a:solidFill>
                <a:schemeClr val="bg1"/>
              </a:solidFill>
              <a:effectLst/>
              <a:latin typeface="Cambria"/>
              <a:ea typeface="Times New Roman"/>
              <a:cs typeface="Times New Roman"/>
            </a:endParaRPr>
          </a:p>
        </p:txBody>
      </p:sp>
      <p:sp>
        <p:nvSpPr>
          <p:cNvPr id="3" name="مستطيل 2"/>
          <p:cNvSpPr/>
          <p:nvPr/>
        </p:nvSpPr>
        <p:spPr>
          <a:xfrm>
            <a:off x="5525676" y="2325951"/>
            <a:ext cx="287450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sz="2400" b="1" dirty="0">
                <a:latin typeface="Cambria"/>
                <a:ea typeface="Times New Roman"/>
                <a:cs typeface="Arial"/>
              </a:rPr>
              <a:t>معايير تقويم البيئة </a:t>
            </a:r>
            <a:r>
              <a:rPr lang="ar-SA" sz="2400" b="1" dirty="0" smtClean="0">
                <a:latin typeface="Cambria"/>
                <a:ea typeface="Times New Roman"/>
                <a:cs typeface="Arial"/>
              </a:rPr>
              <a:t>التربوية</a:t>
            </a:r>
            <a:endParaRPr lang="en-US" sz="1100" dirty="0">
              <a:effectLst/>
              <a:latin typeface="Cambria"/>
              <a:ea typeface="Times New Roman"/>
              <a:cs typeface="Times New Roman"/>
            </a:endParaRPr>
          </a:p>
        </p:txBody>
      </p:sp>
      <p:sp>
        <p:nvSpPr>
          <p:cNvPr id="4" name="مستطيل 3"/>
          <p:cNvSpPr/>
          <p:nvPr/>
        </p:nvSpPr>
        <p:spPr>
          <a:xfrm>
            <a:off x="4013115" y="3153448"/>
            <a:ext cx="2311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sz="2400" b="1" dirty="0">
                <a:latin typeface="Cambria"/>
                <a:ea typeface="Times New Roman"/>
                <a:cs typeface="Arial"/>
              </a:rPr>
              <a:t>معايير مرتبطة </a:t>
            </a:r>
            <a:r>
              <a:rPr lang="ar-SA" sz="2400" b="1" dirty="0" smtClean="0">
                <a:latin typeface="Cambria"/>
                <a:ea typeface="Times New Roman"/>
                <a:cs typeface="Arial"/>
              </a:rPr>
              <a:t>بالطفل</a:t>
            </a:r>
            <a:endParaRPr lang="en-US" sz="1100" dirty="0">
              <a:effectLst/>
              <a:latin typeface="Cambria"/>
              <a:ea typeface="Times New Roman"/>
              <a:cs typeface="Times New Roman"/>
            </a:endParaRPr>
          </a:p>
        </p:txBody>
      </p:sp>
      <p:sp>
        <p:nvSpPr>
          <p:cNvPr id="5" name="مستطيل 4"/>
          <p:cNvSpPr/>
          <p:nvPr/>
        </p:nvSpPr>
        <p:spPr>
          <a:xfrm>
            <a:off x="996656" y="4316469"/>
            <a:ext cx="514275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sz="2400" b="1" dirty="0">
                <a:latin typeface="Cambria"/>
                <a:ea typeface="Times New Roman"/>
                <a:cs typeface="Arial"/>
              </a:rPr>
              <a:t>معايير مرتبطة بمحتوى الأنشطة التي تقدمها </a:t>
            </a:r>
            <a:r>
              <a:rPr lang="ar-SA" sz="2400" b="1" dirty="0" smtClean="0">
                <a:latin typeface="Cambria"/>
                <a:ea typeface="Times New Roman"/>
                <a:cs typeface="Arial"/>
              </a:rPr>
              <a:t>البيئة</a:t>
            </a:r>
            <a:endParaRPr lang="en-US" sz="1100" dirty="0">
              <a:effectLst/>
              <a:latin typeface="Cambria"/>
              <a:ea typeface="Times New Roman"/>
              <a:cs typeface="Times New Roman"/>
            </a:endParaRPr>
          </a:p>
        </p:txBody>
      </p:sp>
      <p:sp>
        <p:nvSpPr>
          <p:cNvPr id="6" name="مستطيل 5"/>
          <p:cNvSpPr/>
          <p:nvPr/>
        </p:nvSpPr>
        <p:spPr>
          <a:xfrm>
            <a:off x="3995936" y="5428216"/>
            <a:ext cx="1846980"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sz="2800" b="1" u="sng" dirty="0">
                <a:solidFill>
                  <a:srgbClr val="00B050"/>
                </a:solidFill>
                <a:latin typeface="Cambria"/>
                <a:ea typeface="Times New Roman"/>
                <a:cs typeface="Arial"/>
              </a:rPr>
              <a:t>مقياس </a:t>
            </a:r>
            <a:r>
              <a:rPr lang="ar-SA" sz="2800" b="1" u="sng" dirty="0" err="1">
                <a:solidFill>
                  <a:srgbClr val="00B050"/>
                </a:solidFill>
                <a:latin typeface="Cambria"/>
                <a:ea typeface="Times New Roman"/>
                <a:cs typeface="Arial"/>
              </a:rPr>
              <a:t>الايكرز</a:t>
            </a:r>
            <a:endParaRPr lang="en-US" sz="1200" dirty="0">
              <a:effectLst/>
              <a:latin typeface="Cambria"/>
              <a:ea typeface="Times New Roman"/>
              <a:cs typeface="Times New Roman"/>
            </a:endParaRPr>
          </a:p>
        </p:txBody>
      </p:sp>
    </p:spTree>
    <p:extLst>
      <p:ext uri="{BB962C8B-B14F-4D97-AF65-F5344CB8AC3E}">
        <p14:creationId xmlns:p14="http://schemas.microsoft.com/office/powerpoint/2010/main" val="42466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47664" y="908720"/>
            <a:ext cx="6444208" cy="769441"/>
          </a:xfrm>
          <a:prstGeom prst="rect">
            <a:avLst/>
          </a:prstGeom>
        </p:spPr>
        <p:txBody>
          <a:bodyPr wrap="square">
            <a:spAutoFit/>
          </a:bodyPr>
          <a:lstStyle/>
          <a:p>
            <a:pPr>
              <a:defRPr/>
            </a:pPr>
            <a:r>
              <a:rPr lang="x-none" sz="4400" b="1" kern="0" smtClean="0">
                <a:solidFill>
                  <a:srgbClr val="0070C0"/>
                </a:solidFill>
                <a:latin typeface="Calibri"/>
                <a:cs typeface="Arial" panose="020B0604020202020204" pitchFamily="34" charset="0"/>
              </a:rPr>
              <a:t>التقييم الذاتي </a:t>
            </a:r>
            <a:r>
              <a:rPr lang="ar-SA" sz="4400" b="1" kern="0" dirty="0" smtClean="0">
                <a:solidFill>
                  <a:srgbClr val="0070C0"/>
                </a:solidFill>
                <a:latin typeface="Calibri"/>
                <a:cs typeface="Arial" panose="020B0604020202020204" pitchFamily="34" charset="0"/>
              </a:rPr>
              <a:t>البعدي</a:t>
            </a:r>
            <a:r>
              <a:rPr lang="x-none" sz="4400" b="1" kern="0" smtClean="0">
                <a:solidFill>
                  <a:srgbClr val="0070C0"/>
                </a:solidFill>
                <a:latin typeface="Calibri"/>
                <a:cs typeface="Arial" panose="020B0604020202020204" pitchFamily="34" charset="0"/>
              </a:rPr>
              <a:t> للمتدربات</a:t>
            </a:r>
            <a:r>
              <a:rPr lang="en-US" sz="4400" b="1" kern="0" dirty="0" smtClean="0">
                <a:solidFill>
                  <a:srgbClr val="0070C0"/>
                </a:solidFill>
                <a:latin typeface="Calibri"/>
                <a:cs typeface="Arial" panose="020B0604020202020204" pitchFamily="34" charset="0"/>
              </a:rPr>
              <a:t> </a:t>
            </a:r>
            <a:endParaRPr lang="ar-SA" kern="0" dirty="0" smtClean="0">
              <a:solidFill>
                <a:sysClr val="windowText" lastClr="000000"/>
              </a:solidFill>
            </a:endParaRPr>
          </a:p>
        </p:txBody>
      </p:sp>
      <p:sp>
        <p:nvSpPr>
          <p:cNvPr id="3" name="مستطيل 2"/>
          <p:cNvSpPr/>
          <p:nvPr/>
        </p:nvSpPr>
        <p:spPr>
          <a:xfrm>
            <a:off x="179512" y="2708920"/>
            <a:ext cx="8496944" cy="1902059"/>
          </a:xfrm>
          <a:prstGeom prst="rect">
            <a:avLst/>
          </a:prstGeom>
        </p:spPr>
        <p:txBody>
          <a:bodyPr wrap="square">
            <a:spAutoFit/>
          </a:bodyPr>
          <a:lstStyle/>
          <a:p>
            <a:pPr marL="342900" indent="-342900">
              <a:lnSpc>
                <a:spcPct val="150000"/>
              </a:lnSpc>
              <a:spcBef>
                <a:spcPct val="20000"/>
              </a:spcBef>
              <a:buSzPct val="70000"/>
              <a:buFont typeface="Wingdings" pitchFamily="2" charset="2"/>
              <a:buChar char="ü"/>
            </a:pPr>
            <a:r>
              <a:rPr lang="en-US" sz="2400" b="1" dirty="0" err="1">
                <a:solidFill>
                  <a:srgbClr val="C00000"/>
                </a:solidFill>
                <a:latin typeface="Calibri"/>
              </a:rPr>
              <a:t>نشاط</a:t>
            </a:r>
            <a:r>
              <a:rPr lang="en-US" sz="2400" b="1" dirty="0">
                <a:solidFill>
                  <a:srgbClr val="C00000"/>
                </a:solidFill>
                <a:latin typeface="Calibri"/>
              </a:rPr>
              <a:t> </a:t>
            </a:r>
            <a:r>
              <a:rPr lang="ar-SA" sz="2400" b="1" dirty="0" smtClean="0">
                <a:solidFill>
                  <a:srgbClr val="C00000"/>
                </a:solidFill>
                <a:latin typeface="Calibri"/>
              </a:rPr>
              <a:t>2</a:t>
            </a:r>
            <a:r>
              <a:rPr lang="en-US" sz="2400" b="1" dirty="0" smtClean="0">
                <a:solidFill>
                  <a:srgbClr val="C00000"/>
                </a:solidFill>
                <a:latin typeface="Calibri"/>
              </a:rPr>
              <a:t>:</a:t>
            </a:r>
            <a:r>
              <a:rPr lang="ar-SA" sz="2400" b="1" dirty="0" smtClean="0">
                <a:solidFill>
                  <a:prstClr val="black"/>
                </a:solidFill>
                <a:latin typeface="Calibri"/>
                <a:cs typeface="Arial"/>
              </a:rPr>
              <a:t> </a:t>
            </a:r>
            <a:r>
              <a:rPr lang="ar-SA" sz="2400" b="1" dirty="0">
                <a:solidFill>
                  <a:prstClr val="black"/>
                </a:solidFill>
                <a:latin typeface="Calibri"/>
                <a:cs typeface="Arial"/>
              </a:rPr>
              <a:t>م</a:t>
            </a:r>
            <a:r>
              <a:rPr lang="en-US" sz="2400" b="1" dirty="0" err="1">
                <a:solidFill>
                  <a:prstClr val="black"/>
                </a:solidFill>
                <a:latin typeface="Calibri"/>
              </a:rPr>
              <a:t>علومات</a:t>
            </a:r>
            <a:r>
              <a:rPr lang="en-US" sz="2400" b="1" dirty="0">
                <a:solidFill>
                  <a:prstClr val="black"/>
                </a:solidFill>
                <a:latin typeface="Calibri"/>
              </a:rPr>
              <a:t> </a:t>
            </a:r>
            <a:r>
              <a:rPr lang="en-US" sz="2400" b="1" dirty="0" err="1">
                <a:solidFill>
                  <a:prstClr val="black"/>
                </a:solidFill>
                <a:latin typeface="Calibri"/>
              </a:rPr>
              <a:t>وخبرات</a:t>
            </a:r>
            <a:r>
              <a:rPr lang="en-US" sz="2400" b="1" dirty="0">
                <a:solidFill>
                  <a:prstClr val="black"/>
                </a:solidFill>
                <a:latin typeface="Calibri"/>
              </a:rPr>
              <a:t> </a:t>
            </a:r>
            <a:r>
              <a:rPr lang="en-US" sz="2400" b="1" dirty="0" err="1">
                <a:solidFill>
                  <a:prstClr val="black"/>
                </a:solidFill>
                <a:latin typeface="Calibri"/>
              </a:rPr>
              <a:t>مفيدة</a:t>
            </a:r>
            <a:endParaRPr lang="en-US" sz="2400" b="1" dirty="0">
              <a:solidFill>
                <a:prstClr val="black"/>
              </a:solidFill>
              <a:latin typeface="Calibri"/>
            </a:endParaRPr>
          </a:p>
          <a:p>
            <a:pPr>
              <a:lnSpc>
                <a:spcPct val="150000"/>
              </a:lnSpc>
              <a:spcBef>
                <a:spcPct val="20000"/>
              </a:spcBef>
              <a:buSzPct val="70000"/>
            </a:pPr>
            <a:r>
              <a:rPr lang="ar-SA" sz="2400" b="1" dirty="0">
                <a:solidFill>
                  <a:srgbClr val="1F497D">
                    <a:lumMod val="75000"/>
                  </a:srgbClr>
                </a:solidFill>
                <a:latin typeface="Calibri"/>
                <a:cs typeface="Arial"/>
              </a:rPr>
              <a:t>نوع النشاط: </a:t>
            </a:r>
            <a:r>
              <a:rPr lang="en-US" sz="2400" b="1" dirty="0" err="1">
                <a:solidFill>
                  <a:prstClr val="black"/>
                </a:solidFill>
                <a:latin typeface="Calibri"/>
              </a:rPr>
              <a:t>تمرين</a:t>
            </a:r>
            <a:r>
              <a:rPr lang="en-US" sz="2400" b="1" dirty="0">
                <a:solidFill>
                  <a:prstClr val="black"/>
                </a:solidFill>
                <a:latin typeface="Calibri"/>
              </a:rPr>
              <a:t> </a:t>
            </a:r>
            <a:r>
              <a:rPr lang="en-US" sz="2400" b="1" dirty="0" err="1">
                <a:solidFill>
                  <a:prstClr val="black"/>
                </a:solidFill>
                <a:latin typeface="Calibri"/>
              </a:rPr>
              <a:t>فردي</a:t>
            </a:r>
            <a:endParaRPr lang="en-US" sz="2400" b="1" dirty="0">
              <a:solidFill>
                <a:prstClr val="black"/>
              </a:solidFill>
              <a:latin typeface="Calibri"/>
            </a:endParaRPr>
          </a:p>
          <a:p>
            <a:pPr>
              <a:lnSpc>
                <a:spcPct val="150000"/>
              </a:lnSpc>
              <a:spcBef>
                <a:spcPct val="20000"/>
              </a:spcBef>
              <a:buSzPct val="70000"/>
            </a:pPr>
            <a:endParaRPr lang="en-US" sz="2400" dirty="0">
              <a:solidFill>
                <a:prstClr val="black"/>
              </a:solidFill>
              <a:latin typeface="Calibri"/>
            </a:endParaRPr>
          </a:p>
        </p:txBody>
      </p:sp>
    </p:spTree>
    <p:extLst>
      <p:ext uri="{BB962C8B-B14F-4D97-AF65-F5344CB8AC3E}">
        <p14:creationId xmlns:p14="http://schemas.microsoft.com/office/powerpoint/2010/main" val="8089585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052736"/>
            <a:ext cx="8352928" cy="3157788"/>
          </a:xfrm>
          <a:prstGeom prst="rect">
            <a:avLst/>
          </a:prstGeom>
        </p:spPr>
        <p:txBody>
          <a:bodyPr wrap="square">
            <a:spAutoFit/>
          </a:bodyPr>
          <a:lstStyle/>
          <a:p>
            <a:pPr lvl="0">
              <a:spcBef>
                <a:spcPct val="20000"/>
              </a:spcBef>
              <a:buClr>
                <a:srgbClr val="0BD0D9"/>
              </a:buClr>
              <a:buSzPct val="95000"/>
            </a:pPr>
            <a:r>
              <a:rPr lang="ar-SA" sz="2400" dirty="0" smtClean="0">
                <a:solidFill>
                  <a:prstClr val="black"/>
                </a:solidFill>
                <a:latin typeface="Constantia"/>
              </a:rPr>
              <a:t>اسأل </a:t>
            </a:r>
            <a:r>
              <a:rPr lang="ar-SA" sz="2400" dirty="0">
                <a:solidFill>
                  <a:prstClr val="black"/>
                </a:solidFill>
                <a:latin typeface="Constantia"/>
              </a:rPr>
              <a:t>الله </a:t>
            </a:r>
            <a:r>
              <a:rPr lang="ar-SA" sz="2400" dirty="0" smtClean="0">
                <a:solidFill>
                  <a:prstClr val="black"/>
                </a:solidFill>
                <a:latin typeface="Constantia"/>
              </a:rPr>
              <a:t>أن </a:t>
            </a:r>
            <a:r>
              <a:rPr lang="ar-SA" sz="2400" dirty="0">
                <a:solidFill>
                  <a:prstClr val="black"/>
                </a:solidFill>
                <a:latin typeface="Constantia"/>
              </a:rPr>
              <a:t>نكون قد حققنا أهداف البرنامج التدريبي </a:t>
            </a:r>
          </a:p>
          <a:p>
            <a:pPr lvl="0">
              <a:spcBef>
                <a:spcPct val="20000"/>
              </a:spcBef>
              <a:buClr>
                <a:srgbClr val="0BD0D9"/>
              </a:buClr>
              <a:buSzPct val="95000"/>
            </a:pPr>
            <a:endParaRPr lang="ar-SA" sz="2400" dirty="0">
              <a:solidFill>
                <a:prstClr val="black"/>
              </a:solidFill>
              <a:latin typeface="Constantia"/>
            </a:endParaRPr>
          </a:p>
          <a:p>
            <a:pPr lvl="0">
              <a:spcBef>
                <a:spcPct val="20000"/>
              </a:spcBef>
              <a:buClr>
                <a:srgbClr val="0BD0D9"/>
              </a:buClr>
              <a:buSzPct val="95000"/>
            </a:pPr>
            <a:endParaRPr lang="ar-SA" sz="2600" dirty="0">
              <a:solidFill>
                <a:prstClr val="black"/>
              </a:solidFill>
              <a:latin typeface="Constantia"/>
            </a:endParaRPr>
          </a:p>
          <a:p>
            <a:pPr lvl="0" algn="ctr">
              <a:spcBef>
                <a:spcPct val="20000"/>
              </a:spcBef>
              <a:buClr>
                <a:srgbClr val="0BD0D9"/>
              </a:buClr>
              <a:buSzPct val="95000"/>
            </a:pPr>
            <a:r>
              <a:rPr lang="ar-SA" sz="4800" dirty="0" smtClean="0">
                <a:solidFill>
                  <a:srgbClr val="04617B"/>
                </a:solidFill>
                <a:latin typeface="Constantia"/>
              </a:rPr>
              <a:t>أراكم </a:t>
            </a:r>
            <a:r>
              <a:rPr lang="ar-SA" sz="4800" dirty="0">
                <a:solidFill>
                  <a:srgbClr val="04617B"/>
                </a:solidFill>
                <a:latin typeface="Constantia"/>
              </a:rPr>
              <a:t>على خير </a:t>
            </a:r>
          </a:p>
          <a:p>
            <a:pPr lvl="0" algn="ctr">
              <a:spcBef>
                <a:spcPct val="20000"/>
              </a:spcBef>
              <a:buClr>
                <a:srgbClr val="0BD0D9"/>
              </a:buClr>
              <a:buSzPct val="95000"/>
            </a:pPr>
            <a:r>
              <a:rPr lang="ar-SA" sz="4800" dirty="0">
                <a:solidFill>
                  <a:srgbClr val="04617B"/>
                </a:solidFill>
                <a:latin typeface="Constantia"/>
              </a:rPr>
              <a:t>دعواتي لكم بالتوفيق </a:t>
            </a:r>
          </a:p>
        </p:txBody>
      </p:sp>
    </p:spTree>
    <p:extLst>
      <p:ext uri="{BB962C8B-B14F-4D97-AF65-F5344CB8AC3E}">
        <p14:creationId xmlns:p14="http://schemas.microsoft.com/office/powerpoint/2010/main" val="42049326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53"/>
          <p:cNvSpPr>
            <a:spLocks noChangeArrowheads="1"/>
          </p:cNvSpPr>
          <p:nvPr/>
        </p:nvSpPr>
        <p:spPr bwMode="auto">
          <a:xfrm>
            <a:off x="5652120" y="836712"/>
            <a:ext cx="2417440" cy="567690"/>
          </a:xfrm>
          <a:prstGeom prst="roundRect">
            <a:avLst>
              <a:gd name="adj" fmla="val 16667"/>
            </a:avLst>
          </a:prstGeom>
          <a:gradFill rotWithShape="0">
            <a:gsLst>
              <a:gs pos="0">
                <a:sysClr val="window" lastClr="FFFFFF">
                  <a:lumMod val="100000"/>
                  <a:lumOff val="0"/>
                </a:sysClr>
              </a:gs>
              <a:gs pos="100000">
                <a:srgbClr val="8064A2">
                  <a:lumMod val="40000"/>
                  <a:lumOff val="60000"/>
                </a:srgbClr>
              </a:gs>
            </a:gsLst>
            <a:lin ang="5400000" scaled="1"/>
          </a:gradFill>
          <a:ln w="12700">
            <a:solidFill>
              <a:srgbClr val="8064A2">
                <a:lumMod val="60000"/>
                <a:lumOff val="40000"/>
              </a:srgbClr>
            </a:solidFill>
            <a:round/>
            <a:headEnd/>
            <a:tailEnd/>
          </a:ln>
          <a:effectLst>
            <a:outerShdw dist="28398" dir="3806097" algn="ctr" rotWithShape="0">
              <a:srgbClr val="8064A2">
                <a:lumMod val="50000"/>
                <a:lumOff val="0"/>
                <a:alpha val="50000"/>
              </a:srgbClr>
            </a:outerShdw>
          </a:effectLst>
        </p:spPr>
        <p:txBody>
          <a:bodyPr rot="0" vert="horz" wrap="square" lIns="91440" tIns="45720" rIns="91440" bIns="45720" anchor="t" anchorCtr="0" upright="1">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0" cap="none" spc="0" normalizeH="0" baseline="0" noProof="0" dirty="0">
                <a:ln>
                  <a:noFill/>
                </a:ln>
                <a:solidFill>
                  <a:srgbClr val="632423"/>
                </a:solidFill>
                <a:effectLst/>
                <a:uLnTx/>
                <a:uFillTx/>
                <a:latin typeface="Cambria"/>
                <a:ea typeface="Times New Roman"/>
                <a:cs typeface="PT Bold Heading"/>
              </a:rPr>
              <a:t>البيئة التربوية  </a:t>
            </a:r>
            <a:endParaRPr kumimoji="0" lang="en-US" sz="1050" b="0" i="0" u="none" strike="noStrike" kern="0" cap="none" spc="0" normalizeH="0" baseline="0" noProof="0" dirty="0">
              <a:ln>
                <a:noFill/>
              </a:ln>
              <a:solidFill>
                <a:sysClr val="windowText" lastClr="000000"/>
              </a:solidFill>
              <a:effectLst/>
              <a:uLnTx/>
              <a:uFillTx/>
              <a:latin typeface="Cambria"/>
              <a:ea typeface="Times New Roman"/>
              <a:cs typeface="Times New Roman"/>
            </a:endParaRPr>
          </a:p>
        </p:txBody>
      </p:sp>
      <p:sp>
        <p:nvSpPr>
          <p:cNvPr id="3" name="مستطيل 2"/>
          <p:cNvSpPr/>
          <p:nvPr/>
        </p:nvSpPr>
        <p:spPr>
          <a:xfrm>
            <a:off x="395536" y="2005412"/>
            <a:ext cx="8352928" cy="3046988"/>
          </a:xfrm>
          <a:prstGeom prst="rect">
            <a:avLst/>
          </a:prstGeom>
        </p:spPr>
        <p:txBody>
          <a:bodyPr wrap="square">
            <a:spAutoFit/>
          </a:bodyPr>
          <a:lstStyle/>
          <a:p>
            <a:r>
              <a:rPr lang="ar-SA" sz="2400" b="1" dirty="0">
                <a:solidFill>
                  <a:srgbClr val="00B050"/>
                </a:solidFill>
                <a:latin typeface="Cambria"/>
                <a:ea typeface="Times New Roman"/>
                <a:cs typeface="Arial"/>
              </a:rPr>
              <a:t>وقد تعددت المفاهيم حول بيئة التعلم ومنها :</a:t>
            </a:r>
            <a:endParaRPr lang="en-US" sz="1050" dirty="0">
              <a:latin typeface="Cambria"/>
              <a:ea typeface="Times New Roman"/>
              <a:cs typeface="Times New Roman"/>
            </a:endParaRPr>
          </a:p>
          <a:p>
            <a:r>
              <a:rPr lang="ar-SA" sz="2400" b="1" dirty="0">
                <a:solidFill>
                  <a:srgbClr val="00B050"/>
                </a:solidFill>
                <a:latin typeface="Cambria"/>
                <a:ea typeface="Times New Roman"/>
                <a:cs typeface="Arial"/>
              </a:rPr>
              <a:t> </a:t>
            </a:r>
            <a:endParaRPr lang="en-US" sz="1050" dirty="0">
              <a:latin typeface="Cambria"/>
              <a:ea typeface="Times New Roman"/>
              <a:cs typeface="Times New Roman"/>
            </a:endParaRPr>
          </a:p>
          <a:p>
            <a:pPr marL="342900" lvl="0" indent="-342900">
              <a:buFont typeface="Traditional Arabic"/>
              <a:buChar char="-"/>
              <a:tabLst>
                <a:tab pos="31115" algn="l"/>
              </a:tabLst>
            </a:pPr>
            <a:r>
              <a:rPr lang="ar-SA" sz="2400" dirty="0">
                <a:latin typeface="Cambria"/>
                <a:ea typeface="Calibri"/>
                <a:cs typeface="Arial"/>
              </a:rPr>
              <a:t>هي ذلك المكان الذي تقدم فيه الخدمات التربوية والتعليمية للأطفال وفق أهداف محددة .</a:t>
            </a:r>
            <a:endParaRPr lang="en-US" sz="1050" dirty="0">
              <a:latin typeface="Cambria"/>
              <a:ea typeface="Calibri"/>
              <a:cs typeface="Times New Roman"/>
            </a:endParaRPr>
          </a:p>
          <a:p>
            <a:pPr marL="342900" lvl="0" indent="-342900">
              <a:buFont typeface="Traditional Arabic"/>
              <a:buChar char="-"/>
              <a:tabLst>
                <a:tab pos="31115" algn="l"/>
              </a:tabLst>
            </a:pPr>
            <a:r>
              <a:rPr lang="ar-SA" sz="2400" dirty="0">
                <a:latin typeface="Cambria"/>
                <a:ea typeface="Calibri"/>
                <a:cs typeface="Arial"/>
              </a:rPr>
              <a:t>هي مجموعة الظروف والعوامل الخارجية المادية والبشرية التي تحيط بعملية تعلم الطفل </a:t>
            </a:r>
            <a:r>
              <a:rPr lang="ar-SA" sz="2400" dirty="0" smtClean="0">
                <a:latin typeface="Cambria"/>
                <a:ea typeface="Times New Roman"/>
                <a:cs typeface="Arial"/>
              </a:rPr>
              <a:t>والتي </a:t>
            </a:r>
            <a:r>
              <a:rPr lang="ar-SA" sz="2400" dirty="0">
                <a:latin typeface="Cambria"/>
                <a:ea typeface="Times New Roman"/>
                <a:cs typeface="Arial"/>
              </a:rPr>
              <a:t>تؤثر في سرعة وفعالية التعلم لديه .</a:t>
            </a:r>
            <a:endParaRPr lang="en-US" sz="1050" dirty="0">
              <a:latin typeface="Cambria"/>
              <a:ea typeface="Times New Roman"/>
              <a:cs typeface="Times New Roman"/>
            </a:endParaRPr>
          </a:p>
          <a:p>
            <a:pPr marL="342900" lvl="0" indent="-342900">
              <a:buFont typeface="Traditional Arabic"/>
              <a:buChar char="-"/>
              <a:tabLst>
                <a:tab pos="31115" algn="l"/>
              </a:tabLst>
            </a:pPr>
            <a:r>
              <a:rPr lang="ar-SA" sz="2400" dirty="0">
                <a:latin typeface="Cambria"/>
                <a:ea typeface="Calibri"/>
                <a:cs typeface="Arial"/>
              </a:rPr>
              <a:t>الجوانب المادية والمعنوية التي تحقق التفاعل لأفرادها داخل منظومة معينة.</a:t>
            </a:r>
            <a:endParaRPr lang="en-US" sz="1050" dirty="0">
              <a:latin typeface="Cambria"/>
              <a:ea typeface="Calibri"/>
              <a:cs typeface="Times New Roman"/>
            </a:endParaRPr>
          </a:p>
          <a:p>
            <a:r>
              <a:rPr lang="ar-SA" sz="2400" dirty="0">
                <a:latin typeface="Cambria"/>
                <a:ea typeface="Times New Roman"/>
                <a:cs typeface="Arial"/>
              </a:rPr>
              <a:t> </a:t>
            </a:r>
            <a:endParaRPr lang="en-US" sz="1050" dirty="0">
              <a:effectLst/>
              <a:latin typeface="Cambria"/>
              <a:ea typeface="Times New Roman"/>
              <a:cs typeface="Times New Roman"/>
            </a:endParaRPr>
          </a:p>
        </p:txBody>
      </p:sp>
    </p:spTree>
    <p:extLst>
      <p:ext uri="{BB962C8B-B14F-4D97-AF65-F5344CB8AC3E}">
        <p14:creationId xmlns:p14="http://schemas.microsoft.com/office/powerpoint/2010/main" val="217407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36775</TotalTime>
  <Words>2311</Words>
  <Application>Microsoft Office PowerPoint</Application>
  <PresentationFormat>عرض على الشاشة (3:4)‏</PresentationFormat>
  <Paragraphs>471</Paragraphs>
  <Slides>84</Slides>
  <Notes>1</Notes>
  <HiddenSlides>1</HiddenSlides>
  <MMClips>0</MMClips>
  <ScaleCrop>false</ScaleCrop>
  <HeadingPairs>
    <vt:vector size="4" baseType="variant">
      <vt:variant>
        <vt:lpstr>نسق</vt:lpstr>
      </vt:variant>
      <vt:variant>
        <vt:i4>1</vt:i4>
      </vt:variant>
      <vt:variant>
        <vt:lpstr>عناوين الشرائح</vt:lpstr>
      </vt:variant>
      <vt:variant>
        <vt:i4>84</vt:i4>
      </vt:variant>
    </vt:vector>
  </HeadingPairs>
  <TitlesOfParts>
    <vt:vector size="85" baseType="lpstr">
      <vt:lpstr>دفق الهواء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183</cp:revision>
  <dcterms:created xsi:type="dcterms:W3CDTF">2016-03-24T05:17:22Z</dcterms:created>
  <dcterms:modified xsi:type="dcterms:W3CDTF">2017-02-22T05:26:06Z</dcterms:modified>
</cp:coreProperties>
</file>