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0"/>
  </p:notesMasterIdLst>
  <p:handoutMasterIdLst>
    <p:handoutMasterId r:id="rId31"/>
  </p:handoutMasterIdLst>
  <p:sldIdLst>
    <p:sldId id="257" r:id="rId2"/>
    <p:sldId id="338" r:id="rId3"/>
    <p:sldId id="337" r:id="rId4"/>
    <p:sldId id="262" r:id="rId5"/>
    <p:sldId id="341" r:id="rId6"/>
    <p:sldId id="342" r:id="rId7"/>
    <p:sldId id="343" r:id="rId8"/>
    <p:sldId id="362" r:id="rId9"/>
    <p:sldId id="344" r:id="rId10"/>
    <p:sldId id="345" r:id="rId11"/>
    <p:sldId id="346" r:id="rId12"/>
    <p:sldId id="364" r:id="rId13"/>
    <p:sldId id="365" r:id="rId14"/>
    <p:sldId id="349" r:id="rId15"/>
    <p:sldId id="348" r:id="rId16"/>
    <p:sldId id="350" r:id="rId17"/>
    <p:sldId id="351" r:id="rId18"/>
    <p:sldId id="353" r:id="rId19"/>
    <p:sldId id="352" r:id="rId20"/>
    <p:sldId id="354" r:id="rId21"/>
    <p:sldId id="355" r:id="rId22"/>
    <p:sldId id="356" r:id="rId23"/>
    <p:sldId id="357" r:id="rId24"/>
    <p:sldId id="359" r:id="rId25"/>
    <p:sldId id="358" r:id="rId26"/>
    <p:sldId id="360" r:id="rId27"/>
    <p:sldId id="361" r:id="rId28"/>
    <p:sldId id="330"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3" autoAdjust="0"/>
    <p:restoredTop sz="86384" autoAdjust="0"/>
  </p:normalViewPr>
  <p:slideViewPr>
    <p:cSldViewPr>
      <p:cViewPr>
        <p:scale>
          <a:sx n="85" d="100"/>
          <a:sy n="85" d="100"/>
        </p:scale>
        <p:origin x="-1404"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20697D-9FAB-4B3A-A70A-1D62C906C4DB}" type="datetimeFigureOut">
              <a:rPr lang="en-US" smtClean="0"/>
              <a:pPr/>
              <a:t>8/31/2019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CC7948-574B-4A85-88D7-DE2530B525D2}" type="slidenum">
              <a:rPr lang="en-US" smtClean="0"/>
              <a:pPr/>
              <a:t>‹#›</a:t>
            </a:fld>
            <a:endParaRPr lang="en-US" dirty="0"/>
          </a:p>
        </p:txBody>
      </p:sp>
    </p:spTree>
    <p:extLst>
      <p:ext uri="{BB962C8B-B14F-4D97-AF65-F5344CB8AC3E}">
        <p14:creationId xmlns:p14="http://schemas.microsoft.com/office/powerpoint/2010/main" val="206536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8/31/2019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10</a:t>
            </a:fld>
            <a:endParaRPr lang="en-US" dirty="0"/>
          </a:p>
        </p:txBody>
      </p:sp>
    </p:spTree>
    <p:extLst>
      <p:ext uri="{BB962C8B-B14F-4D97-AF65-F5344CB8AC3E}">
        <p14:creationId xmlns:p14="http://schemas.microsoft.com/office/powerpoint/2010/main" val="118775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11</a:t>
            </a:fld>
            <a:endParaRPr lang="en-US" dirty="0"/>
          </a:p>
        </p:txBody>
      </p:sp>
    </p:spTree>
    <p:extLst>
      <p:ext uri="{BB962C8B-B14F-4D97-AF65-F5344CB8AC3E}">
        <p14:creationId xmlns:p14="http://schemas.microsoft.com/office/powerpoint/2010/main" val="376067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12</a:t>
            </a:fld>
            <a:endParaRPr lang="en-US" dirty="0"/>
          </a:p>
        </p:txBody>
      </p:sp>
    </p:spTree>
    <p:extLst>
      <p:ext uri="{BB962C8B-B14F-4D97-AF65-F5344CB8AC3E}">
        <p14:creationId xmlns:p14="http://schemas.microsoft.com/office/powerpoint/2010/main" val="34103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13</a:t>
            </a:fld>
            <a:endParaRPr lang="en-US" dirty="0"/>
          </a:p>
        </p:txBody>
      </p:sp>
    </p:spTree>
    <p:extLst>
      <p:ext uri="{BB962C8B-B14F-4D97-AF65-F5344CB8AC3E}">
        <p14:creationId xmlns:p14="http://schemas.microsoft.com/office/powerpoint/2010/main" val="9066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14</a:t>
            </a:fld>
            <a:endParaRPr lang="en-US" dirty="0"/>
          </a:p>
        </p:txBody>
      </p:sp>
    </p:spTree>
    <p:extLst>
      <p:ext uri="{BB962C8B-B14F-4D97-AF65-F5344CB8AC3E}">
        <p14:creationId xmlns:p14="http://schemas.microsoft.com/office/powerpoint/2010/main" val="317693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16</a:t>
            </a:fld>
            <a:endParaRPr lang="en-US" dirty="0"/>
          </a:p>
        </p:txBody>
      </p:sp>
    </p:spTree>
    <p:extLst>
      <p:ext uri="{BB962C8B-B14F-4D97-AF65-F5344CB8AC3E}">
        <p14:creationId xmlns:p14="http://schemas.microsoft.com/office/powerpoint/2010/main" val="307934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17</a:t>
            </a:fld>
            <a:endParaRPr lang="en-US" dirty="0"/>
          </a:p>
        </p:txBody>
      </p:sp>
    </p:spTree>
    <p:extLst>
      <p:ext uri="{BB962C8B-B14F-4D97-AF65-F5344CB8AC3E}">
        <p14:creationId xmlns:p14="http://schemas.microsoft.com/office/powerpoint/2010/main" val="940230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28</a:t>
            </a:fld>
            <a:endParaRPr lang="en-US" dirty="0"/>
          </a:p>
        </p:txBody>
      </p:sp>
    </p:spTree>
    <p:extLst>
      <p:ext uri="{BB962C8B-B14F-4D97-AF65-F5344CB8AC3E}">
        <p14:creationId xmlns:p14="http://schemas.microsoft.com/office/powerpoint/2010/main" val="184035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2</a:t>
            </a:fld>
            <a:endParaRPr lang="en-US" dirty="0"/>
          </a:p>
        </p:txBody>
      </p:sp>
    </p:spTree>
    <p:extLst>
      <p:ext uri="{BB962C8B-B14F-4D97-AF65-F5344CB8AC3E}">
        <p14:creationId xmlns:p14="http://schemas.microsoft.com/office/powerpoint/2010/main" val="184024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3</a:t>
            </a:fld>
            <a:endParaRPr lang="en-US" dirty="0"/>
          </a:p>
        </p:txBody>
      </p:sp>
    </p:spTree>
    <p:extLst>
      <p:ext uri="{BB962C8B-B14F-4D97-AF65-F5344CB8AC3E}">
        <p14:creationId xmlns:p14="http://schemas.microsoft.com/office/powerpoint/2010/main" val="24286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4</a:t>
            </a:fld>
            <a:endParaRPr lang="en-US" dirty="0"/>
          </a:p>
        </p:txBody>
      </p:sp>
    </p:spTree>
    <p:extLst>
      <p:ext uri="{BB962C8B-B14F-4D97-AF65-F5344CB8AC3E}">
        <p14:creationId xmlns:p14="http://schemas.microsoft.com/office/powerpoint/2010/main" val="139635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5</a:t>
            </a:fld>
            <a:endParaRPr lang="en-US" dirty="0"/>
          </a:p>
        </p:txBody>
      </p:sp>
    </p:spTree>
    <p:extLst>
      <p:ext uri="{BB962C8B-B14F-4D97-AF65-F5344CB8AC3E}">
        <p14:creationId xmlns:p14="http://schemas.microsoft.com/office/powerpoint/2010/main" val="29138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6</a:t>
            </a:fld>
            <a:endParaRPr lang="en-US" dirty="0"/>
          </a:p>
        </p:txBody>
      </p:sp>
    </p:spTree>
    <p:extLst>
      <p:ext uri="{BB962C8B-B14F-4D97-AF65-F5344CB8AC3E}">
        <p14:creationId xmlns:p14="http://schemas.microsoft.com/office/powerpoint/2010/main" val="141497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7</a:t>
            </a:fld>
            <a:endParaRPr lang="en-US" dirty="0"/>
          </a:p>
        </p:txBody>
      </p:sp>
    </p:spTree>
    <p:extLst>
      <p:ext uri="{BB962C8B-B14F-4D97-AF65-F5344CB8AC3E}">
        <p14:creationId xmlns:p14="http://schemas.microsoft.com/office/powerpoint/2010/main" val="351486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8</a:t>
            </a:fld>
            <a:endParaRPr lang="en-US" dirty="0"/>
          </a:p>
        </p:txBody>
      </p:sp>
    </p:spTree>
    <p:extLst>
      <p:ext uri="{BB962C8B-B14F-4D97-AF65-F5344CB8AC3E}">
        <p14:creationId xmlns:p14="http://schemas.microsoft.com/office/powerpoint/2010/main" val="266509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04E23-57C8-46BF-A38E-3B9709954C77}" type="slidenum">
              <a:rPr lang="en-US" smtClean="0"/>
              <a:pPr/>
              <a:t>9</a:t>
            </a:fld>
            <a:endParaRPr lang="en-US" dirty="0"/>
          </a:p>
        </p:txBody>
      </p:sp>
    </p:spTree>
    <p:extLst>
      <p:ext uri="{BB962C8B-B14F-4D97-AF65-F5344CB8AC3E}">
        <p14:creationId xmlns:p14="http://schemas.microsoft.com/office/powerpoint/2010/main" val="879985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274605" y="6508775"/>
            <a:ext cx="8401308" cy="235463"/>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2000" y="6553200"/>
            <a:ext cx="551783" cy="182880"/>
          </a:xfrm>
          <a:prstGeom prst="rect">
            <a:avLst/>
          </a:prstGeom>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0" y="6435724"/>
            <a:ext cx="7492573" cy="430823"/>
            <a:chOff x="0" y="6339009"/>
            <a:chExt cx="7492573" cy="430823"/>
          </a:xfrm>
          <a:solidFill>
            <a:srgbClr val="0070C0"/>
          </a:solidFill>
        </p:grpSpPr>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0" y="6339009"/>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56104" y="6345970"/>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grpSp>
      <p:sp>
        <p:nvSpPr>
          <p:cNvPr id="13" name="TextBox 12"/>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4-</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194353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0495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76270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3175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TextBox 10"/>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4-</a:t>
            </a:r>
            <a:fld id="{CCCDB388-9340-4FD2-A520-1C193286466A}" type="slidenum">
              <a:rPr lang="en-US" sz="1100" smtClean="0">
                <a:solidFill>
                  <a:schemeClr val="bg1"/>
                </a:solidFill>
              </a:rPr>
              <a:pPr/>
              <a:t>‹#›</a:t>
            </a:fld>
            <a:endParaRPr lang="en-US" sz="1100" dirty="0">
              <a:solidFill>
                <a:schemeClr val="bg1"/>
              </a:solidFill>
            </a:endParaRPr>
          </a:p>
        </p:txBody>
      </p:sp>
      <p:grpSp>
        <p:nvGrpSpPr>
          <p:cNvPr id="12" name="Group 11"/>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034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05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0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grpSp>
        <p:nvGrpSpPr>
          <p:cNvPr id="7" name="Group 6"/>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4-</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Microeconomics</a:t>
            </a:r>
          </a:p>
        </p:txBody>
      </p:sp>
      <p:sp>
        <p:nvSpPr>
          <p:cNvPr id="3" name="Text Placeholder 2"/>
          <p:cNvSpPr>
            <a:spLocks noGrp="1"/>
          </p:cNvSpPr>
          <p:nvPr>
            <p:ph type="body" sz="quarter" idx="13"/>
          </p:nvPr>
        </p:nvSpPr>
        <p:spPr/>
        <p:txBody>
          <a:bodyPr/>
          <a:lstStyle/>
          <a:p>
            <a:r>
              <a:rPr lang="en-US" dirty="0"/>
              <a:t>Twelfth Edition, Global Edition</a:t>
            </a:r>
          </a:p>
        </p:txBody>
      </p:sp>
      <p:sp>
        <p:nvSpPr>
          <p:cNvPr id="4" name="Text Placeholder 3"/>
          <p:cNvSpPr>
            <a:spLocks noGrp="1"/>
          </p:cNvSpPr>
          <p:nvPr>
            <p:ph type="body" sz="quarter" idx="14"/>
          </p:nvPr>
        </p:nvSpPr>
        <p:spPr/>
        <p:txBody>
          <a:bodyPr/>
          <a:lstStyle/>
          <a:p>
            <a:r>
              <a:rPr lang="en-US" dirty="0"/>
              <a:t>Chapter 4</a:t>
            </a:r>
          </a:p>
        </p:txBody>
      </p:sp>
      <p:sp>
        <p:nvSpPr>
          <p:cNvPr id="5" name="Text Placeholder 4"/>
          <p:cNvSpPr>
            <a:spLocks noGrp="1"/>
          </p:cNvSpPr>
          <p:nvPr>
            <p:ph type="body" sz="quarter" idx="15"/>
          </p:nvPr>
        </p:nvSpPr>
        <p:spPr/>
        <p:txBody>
          <a:bodyPr/>
          <a:lstStyle/>
          <a:p>
            <a:r>
              <a:rPr lang="en-IN" dirty="0"/>
              <a:t>Demand and Supply Applications</a:t>
            </a:r>
          </a:p>
        </p:txBody>
      </p:sp>
      <p:pic>
        <p:nvPicPr>
          <p:cNvPr id="8" name="Picture 7"/>
          <p:cNvPicPr>
            <a:picLocks noChangeAspect="1"/>
          </p:cNvPicPr>
          <p:nvPr/>
        </p:nvPicPr>
        <p:blipFill>
          <a:blip r:embed="rId3" cstate="print"/>
          <a:stretch>
            <a:fillRect/>
          </a:stretch>
        </p:blipFill>
        <p:spPr>
          <a:xfrm>
            <a:off x="381000" y="1524000"/>
            <a:ext cx="3763296" cy="4744390"/>
          </a:xfrm>
          <a:prstGeom prst="rect">
            <a:avLst/>
          </a:prstGeom>
        </p:spPr>
      </p:pic>
    </p:spTree>
    <p:extLst>
      <p:ext uri="{BB962C8B-B14F-4D97-AF65-F5344CB8AC3E}">
        <p14:creationId xmlns:p14="http://schemas.microsoft.com/office/powerpoint/2010/main" val="108221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7924800" cy="1066800"/>
          </a:xfrm>
        </p:spPr>
        <p:txBody>
          <a:bodyPr/>
          <a:lstStyle/>
          <a:p>
            <a:pPr rtl="0" eaLnBrk="1" latinLnBrk="0" hangingPunct="1"/>
            <a:r>
              <a:rPr lang="en-US" sz="2000" b="1" kern="1200" dirty="0">
                <a:solidFill>
                  <a:srgbClr val="000000"/>
                </a:solidFill>
                <a:effectLst/>
                <a:ea typeface="+mn-ea"/>
                <a:cs typeface="+mn-cs"/>
              </a:rPr>
              <a:t>FIGURE 4.3  Excess Demand (Shortage) Created by a Price Ceiling</a:t>
            </a:r>
            <a:endParaRPr lang="en-US" b="1" dirty="0">
              <a:effectLst/>
            </a:endParaRPr>
          </a:p>
        </p:txBody>
      </p:sp>
      <p:sp>
        <p:nvSpPr>
          <p:cNvPr id="4" name="Text Placeholder 3"/>
          <p:cNvSpPr>
            <a:spLocks noGrp="1"/>
          </p:cNvSpPr>
          <p:nvPr>
            <p:ph type="body" sz="quarter" idx="13"/>
          </p:nvPr>
        </p:nvSpPr>
        <p:spPr>
          <a:xfrm>
            <a:off x="495300" y="1381284"/>
            <a:ext cx="2895599" cy="4338637"/>
          </a:xfrm>
        </p:spPr>
        <p:txBody>
          <a:bodyPr/>
          <a:lstStyle/>
          <a:p>
            <a:pPr rtl="0" eaLnBrk="1" latinLnBrk="0" hangingPunct="1"/>
            <a:r>
              <a:rPr lang="en-US" sz="1600" b="0" kern="1200" dirty="0">
                <a:solidFill>
                  <a:schemeClr val="tx1"/>
                </a:solidFill>
                <a:effectLst/>
                <a:latin typeface="+mn-lt"/>
                <a:ea typeface="+mn-ea"/>
                <a:cs typeface="+mn-cs"/>
              </a:rPr>
              <a:t>In 1974, a ceiling price of $0.57 per gallon of leaded regular gasoline was imposed. </a:t>
            </a:r>
            <a:endParaRPr lang="en-US" dirty="0">
              <a:effectLst/>
            </a:endParaRPr>
          </a:p>
          <a:p>
            <a:pPr rtl="0" eaLnBrk="1" latinLnBrk="0" hangingPunct="1"/>
            <a:r>
              <a:rPr lang="en-US" sz="1600" b="0" kern="1200" dirty="0">
                <a:solidFill>
                  <a:schemeClr val="tx1"/>
                </a:solidFill>
                <a:effectLst/>
                <a:latin typeface="+mn-lt"/>
                <a:ea typeface="+mn-ea"/>
                <a:cs typeface="+mn-cs"/>
              </a:rPr>
              <a:t>If the price had been set by </a:t>
            </a:r>
            <a:br>
              <a:rPr lang="en-US" sz="1600" b="0" kern="1200" dirty="0">
                <a:solidFill>
                  <a:schemeClr val="tx1"/>
                </a:solidFill>
                <a:effectLst/>
                <a:latin typeface="+mn-lt"/>
                <a:ea typeface="+mn-ea"/>
                <a:cs typeface="+mn-cs"/>
              </a:rPr>
            </a:br>
            <a:r>
              <a:rPr lang="en-US" sz="1600" b="0" kern="1200" dirty="0">
                <a:solidFill>
                  <a:schemeClr val="tx1"/>
                </a:solidFill>
                <a:effectLst/>
                <a:latin typeface="+mn-lt"/>
                <a:ea typeface="+mn-ea"/>
                <a:cs typeface="+mn-cs"/>
              </a:rPr>
              <a:t>the interaction of supply and demand instead, it would have increased to approximately $1.50 per gallon. </a:t>
            </a:r>
            <a:endParaRPr lang="en-US" dirty="0">
              <a:effectLst/>
            </a:endParaRPr>
          </a:p>
          <a:p>
            <a:pPr rtl="0" eaLnBrk="1" latinLnBrk="0" hangingPunct="1"/>
            <a:r>
              <a:rPr lang="en-US" sz="1600" b="0" kern="1200" dirty="0">
                <a:solidFill>
                  <a:schemeClr val="tx1"/>
                </a:solidFill>
                <a:effectLst/>
                <a:latin typeface="+mn-lt"/>
                <a:ea typeface="+mn-ea"/>
                <a:cs typeface="+mn-cs"/>
              </a:rPr>
              <a:t>At $0.57 per gallon, the quantity demanded exceeded the quantity supplied. </a:t>
            </a:r>
            <a:endParaRPr lang="en-US" dirty="0">
              <a:effectLst/>
            </a:endParaRPr>
          </a:p>
          <a:p>
            <a:pPr rtl="0" eaLnBrk="1" latinLnBrk="0" hangingPunct="1"/>
            <a:r>
              <a:rPr lang="en-US" sz="1600" b="0" kern="1200" dirty="0">
                <a:solidFill>
                  <a:schemeClr val="tx1"/>
                </a:solidFill>
                <a:effectLst/>
                <a:latin typeface="+mn-lt"/>
                <a:ea typeface="+mn-ea"/>
                <a:cs typeface="+mn-cs"/>
              </a:rPr>
              <a:t>Because the price system was not allowed to function, an alternative rationing system had to be found to distribute the available supply of gasoline.</a:t>
            </a:r>
            <a:endParaRPr lang="en-US" dirty="0">
              <a:effectLst/>
            </a:endParaRPr>
          </a:p>
        </p:txBody>
      </p:sp>
      <p:pic>
        <p:nvPicPr>
          <p:cNvPr id="2" name="Picture 1" descr="An x-y graph presents excess demand (shortage) created by a price ceiling&#10;"/>
          <p:cNvPicPr>
            <a:picLocks noChangeAspect="1"/>
          </p:cNvPicPr>
          <p:nvPr/>
        </p:nvPicPr>
        <p:blipFill>
          <a:blip r:embed="rId3" cstate="print"/>
          <a:stretch>
            <a:fillRect/>
          </a:stretch>
        </p:blipFill>
        <p:spPr>
          <a:xfrm>
            <a:off x="4114800" y="964205"/>
            <a:ext cx="3962400" cy="4779162"/>
          </a:xfrm>
          <a:prstGeom prst="rect">
            <a:avLst/>
          </a:prstGeom>
        </p:spPr>
      </p:pic>
    </p:spTree>
    <p:extLst>
      <p:ext uri="{BB962C8B-B14F-4D97-AF65-F5344CB8AC3E}">
        <p14:creationId xmlns:p14="http://schemas.microsoft.com/office/powerpoint/2010/main" val="262162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8229600" cy="1097280"/>
          </a:xfrm>
        </p:spPr>
        <p:txBody>
          <a:bodyPr/>
          <a:lstStyle/>
          <a:p>
            <a:pPr rtl="0" eaLnBrk="1" latinLnBrk="0" hangingPunct="1"/>
            <a:r>
              <a:rPr lang="en-US" sz="3600" dirty="0">
                <a:solidFill>
                  <a:srgbClr val="FFFFFF"/>
                </a:solidFill>
                <a:effectLst/>
                <a:latin typeface="Arial"/>
                <a:ea typeface="+mn-ea"/>
                <a:cs typeface="+mn-cs"/>
              </a:rPr>
              <a:t>Constraints on the Market and Alternative Rationing Mechanisms </a:t>
            </a:r>
            <a:r>
              <a:rPr lang="en-US" sz="2000" i="1" dirty="0">
                <a:solidFill>
                  <a:srgbClr val="FFFFFF"/>
                </a:solidFill>
                <a:effectLst/>
                <a:latin typeface="Arial"/>
                <a:ea typeface="+mn-ea"/>
                <a:cs typeface="+mn-cs"/>
              </a:rPr>
              <a:t>(4 of 6)</a:t>
            </a:r>
            <a:endParaRPr lang="en-US" dirty="0">
              <a:effectLst/>
            </a:endParaRPr>
          </a:p>
        </p:txBody>
      </p:sp>
      <p:sp>
        <p:nvSpPr>
          <p:cNvPr id="4" name="Text Placeholder 3"/>
          <p:cNvSpPr>
            <a:spLocks noGrp="1"/>
          </p:cNvSpPr>
          <p:nvPr>
            <p:ph type="body" idx="4294967295"/>
          </p:nvPr>
        </p:nvSpPr>
        <p:spPr>
          <a:xfrm>
            <a:off x="457200" y="1600200"/>
            <a:ext cx="8229600" cy="4525963"/>
          </a:xfrm>
        </p:spPr>
        <p:txBody>
          <a:bodyPr/>
          <a:lstStyle/>
          <a:p>
            <a:pPr rtl="0" eaLnBrk="1" latinLnBrk="0" hangingPunct="1"/>
            <a:r>
              <a:rPr lang="en-US" sz="2400" b="1" kern="1200" dirty="0">
                <a:solidFill>
                  <a:schemeClr val="tx1"/>
                </a:solidFill>
                <a:effectLst/>
              </a:rPr>
              <a:t>price ceiling  </a:t>
            </a:r>
            <a:r>
              <a:rPr lang="en-US" sz="2400" b="0" kern="1200" dirty="0">
                <a:solidFill>
                  <a:schemeClr val="tx1"/>
                </a:solidFill>
                <a:effectLst/>
              </a:rPr>
              <a:t>A maximum price that sellers may charge for a good, usually set by government.</a:t>
            </a:r>
            <a:endParaRPr lang="en-US" sz="2400" dirty="0">
              <a:effectLst/>
            </a:endParaRPr>
          </a:p>
          <a:p>
            <a:pPr rtl="0" eaLnBrk="1" latinLnBrk="0" hangingPunct="1"/>
            <a:r>
              <a:rPr lang="en-US" sz="2400" b="1" kern="1200" dirty="0">
                <a:solidFill>
                  <a:schemeClr val="tx1"/>
                </a:solidFill>
                <a:effectLst/>
              </a:rPr>
              <a:t>queuing </a:t>
            </a:r>
            <a:r>
              <a:rPr lang="en-US" sz="2400" b="0" kern="1200" dirty="0">
                <a:solidFill>
                  <a:schemeClr val="tx1"/>
                </a:solidFill>
                <a:effectLst/>
              </a:rPr>
              <a:t> Waiting in line as a means of distributing goods and services: a </a:t>
            </a:r>
            <a:r>
              <a:rPr lang="en-US" sz="2400" b="0" kern="1200" dirty="0" err="1">
                <a:solidFill>
                  <a:schemeClr val="tx1"/>
                </a:solidFill>
                <a:effectLst/>
              </a:rPr>
              <a:t>nonprice</a:t>
            </a:r>
            <a:r>
              <a:rPr lang="en-US" sz="2400" b="0" kern="1200" dirty="0">
                <a:solidFill>
                  <a:schemeClr val="tx1"/>
                </a:solidFill>
                <a:effectLst/>
              </a:rPr>
              <a:t> rationing mechanism.</a:t>
            </a:r>
            <a:endParaRPr lang="en-US" sz="2400" dirty="0">
              <a:effectLst/>
            </a:endParaRPr>
          </a:p>
          <a:p>
            <a:pPr rtl="0" eaLnBrk="1" latinLnBrk="0" hangingPunct="1"/>
            <a:r>
              <a:rPr lang="en-US" sz="2400" b="1" kern="1200" dirty="0">
                <a:solidFill>
                  <a:schemeClr val="tx1"/>
                </a:solidFill>
                <a:effectLst/>
              </a:rPr>
              <a:t>favored customers  </a:t>
            </a:r>
            <a:r>
              <a:rPr lang="en-US" sz="2400" b="0" kern="1200" dirty="0">
                <a:solidFill>
                  <a:schemeClr val="tx1"/>
                </a:solidFill>
                <a:effectLst/>
              </a:rPr>
              <a:t>Those who receive special treatment from dealers during situations of excess demand.</a:t>
            </a:r>
            <a:endParaRPr lang="en-US" sz="2400" dirty="0">
              <a:effectLst/>
            </a:endParaRPr>
          </a:p>
        </p:txBody>
      </p:sp>
    </p:spTree>
    <p:extLst>
      <p:ext uri="{BB962C8B-B14F-4D97-AF65-F5344CB8AC3E}">
        <p14:creationId xmlns:p14="http://schemas.microsoft.com/office/powerpoint/2010/main" val="176784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097280"/>
          </a:xfrm>
        </p:spPr>
        <p:txBody>
          <a:bodyPr/>
          <a:lstStyle/>
          <a:p>
            <a:pPr rtl="0" eaLnBrk="1" latinLnBrk="0" hangingPunct="1"/>
            <a:r>
              <a:rPr lang="en-US" sz="3600" dirty="0">
                <a:solidFill>
                  <a:srgbClr val="FFFFFF"/>
                </a:solidFill>
                <a:effectLst/>
                <a:latin typeface="Arial"/>
                <a:ea typeface="+mn-ea"/>
                <a:cs typeface="+mn-cs"/>
              </a:rPr>
              <a:t>Constraints on the Market and Alternative Rationing Mechanisms </a:t>
            </a:r>
            <a:r>
              <a:rPr lang="en-US" sz="2000" i="1" dirty="0">
                <a:solidFill>
                  <a:srgbClr val="FFFFFF"/>
                </a:solidFill>
                <a:effectLst/>
                <a:latin typeface="Arial"/>
                <a:ea typeface="+mn-ea"/>
                <a:cs typeface="+mn-cs"/>
              </a:rPr>
              <a:t>(5 of 6)</a:t>
            </a:r>
            <a:endParaRPr lang="en-US" dirty="0">
              <a:effectLst/>
            </a:endParaRPr>
          </a:p>
        </p:txBody>
      </p:sp>
      <p:sp>
        <p:nvSpPr>
          <p:cNvPr id="3" name="Text Placeholder 2"/>
          <p:cNvSpPr>
            <a:spLocks noGrp="1"/>
          </p:cNvSpPr>
          <p:nvPr>
            <p:ph type="body" idx="4294967295"/>
          </p:nvPr>
        </p:nvSpPr>
        <p:spPr>
          <a:xfrm>
            <a:off x="457200" y="1676401"/>
            <a:ext cx="8229600" cy="2590800"/>
          </a:xfrm>
        </p:spPr>
        <p:txBody>
          <a:bodyPr/>
          <a:lstStyle/>
          <a:p>
            <a:pPr rtl="0" eaLnBrk="1" latinLnBrk="0" hangingPunct="1"/>
            <a:r>
              <a:rPr lang="en-US" sz="2400" b="1" kern="1200" dirty="0">
                <a:solidFill>
                  <a:schemeClr val="tx1"/>
                </a:solidFill>
                <a:effectLst/>
              </a:rPr>
              <a:t>ration coupons  </a:t>
            </a:r>
            <a:r>
              <a:rPr lang="en-US" sz="2400" b="0" kern="1200" dirty="0">
                <a:solidFill>
                  <a:schemeClr val="tx1"/>
                </a:solidFill>
                <a:effectLst/>
              </a:rPr>
              <a:t>Tickets or coupons that entitle individuals to purchase a certain amount of a given product per month.</a:t>
            </a:r>
            <a:endParaRPr lang="en-US" sz="2400" dirty="0">
              <a:effectLst/>
            </a:endParaRPr>
          </a:p>
          <a:p>
            <a:pPr rtl="0" eaLnBrk="1" latinLnBrk="0" hangingPunct="1"/>
            <a:r>
              <a:rPr lang="en-US" sz="2400" b="1" kern="1200" dirty="0">
                <a:solidFill>
                  <a:schemeClr val="tx1"/>
                </a:solidFill>
                <a:effectLst/>
              </a:rPr>
              <a:t>black market  </a:t>
            </a:r>
            <a:r>
              <a:rPr lang="en-US" sz="2400" b="0" kern="1200" dirty="0">
                <a:solidFill>
                  <a:schemeClr val="tx1"/>
                </a:solidFill>
                <a:effectLst/>
              </a:rPr>
              <a:t>A market in which illegal trading takes place at market-determined prices.</a:t>
            </a:r>
            <a:endParaRPr lang="en-US" sz="2400" dirty="0">
              <a:effectLst/>
            </a:endParaRPr>
          </a:p>
        </p:txBody>
      </p:sp>
    </p:spTree>
    <p:extLst>
      <p:ext uri="{BB962C8B-B14F-4D97-AF65-F5344CB8AC3E}">
        <p14:creationId xmlns:p14="http://schemas.microsoft.com/office/powerpoint/2010/main" val="144498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15372"/>
            <a:ext cx="8229600" cy="546628"/>
          </a:xfrm>
        </p:spPr>
        <p:txBody>
          <a:bodyPr/>
          <a:lstStyle/>
          <a:p>
            <a:r>
              <a:rPr lang="pt-BR" sz="3200" dirty="0"/>
              <a:t>ECONOMICS IN PRACTICE</a:t>
            </a:r>
          </a:p>
        </p:txBody>
      </p:sp>
      <p:sp>
        <p:nvSpPr>
          <p:cNvPr id="11" name="Text Placeholder 2"/>
          <p:cNvSpPr>
            <a:spLocks noGrp="1"/>
          </p:cNvSpPr>
          <p:nvPr>
            <p:ph type="body" sz="quarter" idx="13"/>
          </p:nvPr>
        </p:nvSpPr>
        <p:spPr>
          <a:xfrm>
            <a:off x="457200" y="816430"/>
            <a:ext cx="8229600" cy="402770"/>
          </a:xfrm>
        </p:spPr>
        <p:txBody>
          <a:bodyPr/>
          <a:lstStyle/>
          <a:p>
            <a:r>
              <a:rPr lang="en-US" sz="1800" dirty="0"/>
              <a:t>Why Do I Have To Pay More For My Food? The Truth Behind The Flood Crises</a:t>
            </a:r>
          </a:p>
        </p:txBody>
      </p:sp>
      <p:sp>
        <p:nvSpPr>
          <p:cNvPr id="12" name="Content Placeholder 3"/>
          <p:cNvSpPr>
            <a:spLocks noGrp="1"/>
          </p:cNvSpPr>
          <p:nvPr>
            <p:ph sz="quarter" idx="14"/>
          </p:nvPr>
        </p:nvSpPr>
        <p:spPr>
          <a:xfrm>
            <a:off x="457200" y="1473200"/>
            <a:ext cx="3733800" cy="2565400"/>
          </a:xfrm>
        </p:spPr>
        <p:txBody>
          <a:bodyPr/>
          <a:lstStyle/>
          <a:p>
            <a:pPr marL="0" indent="0">
              <a:buNone/>
            </a:pPr>
            <a:r>
              <a:rPr lang="en-US" sz="1600" dirty="0"/>
              <a:t>To anticipate which prices would rise after a devastating flood, all we need to do is look at businesses facing large shifts in either their demand or supply curves after the flooding.</a:t>
            </a:r>
          </a:p>
          <a:p>
            <a:pPr marL="0" indent="0">
              <a:buNone/>
            </a:pPr>
            <a:r>
              <a:rPr lang="en-US" sz="1600" dirty="0"/>
              <a:t>The food industry saw a large outward shift of the demand curve in its market. Higher prices and price gouging became possible.</a:t>
            </a:r>
          </a:p>
        </p:txBody>
      </p:sp>
      <p:pic>
        <p:nvPicPr>
          <p:cNvPr id="13" name="Picture 12"/>
          <p:cNvPicPr>
            <a:picLocks noChangeAspect="1"/>
          </p:cNvPicPr>
          <p:nvPr/>
        </p:nvPicPr>
        <p:blipFill>
          <a:blip r:embed="rId3" cstate="print"/>
          <a:stretch>
            <a:fillRect/>
          </a:stretch>
        </p:blipFill>
        <p:spPr>
          <a:xfrm>
            <a:off x="4479370" y="1638301"/>
            <a:ext cx="4203003" cy="2796398"/>
          </a:xfrm>
          <a:prstGeom prst="rect">
            <a:avLst/>
          </a:prstGeom>
        </p:spPr>
      </p:pic>
      <p:sp>
        <p:nvSpPr>
          <p:cNvPr id="14" name="Rectangle 13"/>
          <p:cNvSpPr/>
          <p:nvPr/>
        </p:nvSpPr>
        <p:spPr>
          <a:xfrm>
            <a:off x="381000" y="4540984"/>
            <a:ext cx="8305800" cy="1300356"/>
          </a:xfrm>
          <a:prstGeom prst="rect">
            <a:avLst/>
          </a:prstGeom>
        </p:spPr>
        <p:txBody>
          <a:bodyPr wrap="square">
            <a:spAutoFit/>
          </a:bodyPr>
          <a:lstStyle/>
          <a:p>
            <a:pPr>
              <a:spcBef>
                <a:spcPts val="1200"/>
              </a:spcBef>
            </a:pPr>
            <a:r>
              <a:rPr lang="en-IN" dirty="0"/>
              <a:t>THINKING PRACTICALLY</a:t>
            </a:r>
            <a:endParaRPr lang="en-US" dirty="0"/>
          </a:p>
          <a:p>
            <a:pPr marL="342900" indent="-342900">
              <a:spcBef>
                <a:spcPts val="1500"/>
              </a:spcBef>
              <a:buClr>
                <a:srgbClr val="0070C0"/>
              </a:buClr>
              <a:buFont typeface="+mj-lt"/>
              <a:buAutoNum type="arabicPeriod"/>
            </a:pPr>
            <a:r>
              <a:rPr lang="en-US" sz="1600" dirty="0"/>
              <a:t>In what ways can governments reduce the severity of the leftward shift of the supply curve during emergency situations? When would price gouging be considered good within the economics perspective? Should it be legalized? Why or why not?</a:t>
            </a:r>
          </a:p>
        </p:txBody>
      </p:sp>
    </p:spTree>
    <p:extLst>
      <p:ext uri="{BB962C8B-B14F-4D97-AF65-F5344CB8AC3E}">
        <p14:creationId xmlns:p14="http://schemas.microsoft.com/office/powerpoint/2010/main" val="115439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52400"/>
            <a:ext cx="8229600" cy="1097280"/>
          </a:xfrm>
        </p:spPr>
        <p:txBody>
          <a:bodyPr/>
          <a:lstStyle/>
          <a:p>
            <a:pPr rtl="0" eaLnBrk="1" latinLnBrk="0" hangingPunct="1"/>
            <a:r>
              <a:rPr lang="en-US" sz="3600" dirty="0">
                <a:solidFill>
                  <a:srgbClr val="FFFFFF"/>
                </a:solidFill>
                <a:effectLst/>
                <a:latin typeface="Arial"/>
                <a:ea typeface="+mn-ea"/>
                <a:cs typeface="+mn-cs"/>
              </a:rPr>
              <a:t>Constraints on the Market and Alternative Rationing Mechanisms </a:t>
            </a:r>
            <a:r>
              <a:rPr lang="en-US" sz="2000" i="1" dirty="0">
                <a:solidFill>
                  <a:srgbClr val="FFFFFF"/>
                </a:solidFill>
                <a:effectLst/>
                <a:latin typeface="Arial"/>
                <a:ea typeface="+mn-ea"/>
                <a:cs typeface="+mn-cs"/>
              </a:rPr>
              <a:t>(6 of 6)</a:t>
            </a:r>
            <a:endParaRPr lang="en-US" dirty="0">
              <a:effectLst/>
            </a:endParaRPr>
          </a:p>
        </p:txBody>
      </p:sp>
      <p:sp>
        <p:nvSpPr>
          <p:cNvPr id="4" name="Text Placeholder 3"/>
          <p:cNvSpPr>
            <a:spLocks noGrp="1"/>
          </p:cNvSpPr>
          <p:nvPr>
            <p:ph type="body" idx="4294967295"/>
          </p:nvPr>
        </p:nvSpPr>
        <p:spPr>
          <a:xfrm>
            <a:off x="381000" y="1524000"/>
            <a:ext cx="8229600" cy="4525963"/>
          </a:xfrm>
        </p:spPr>
        <p:txBody>
          <a:bodyPr/>
          <a:lstStyle/>
          <a:p>
            <a:pPr marL="0" indent="0" rtl="0" eaLnBrk="1" latinLnBrk="0" hangingPunct="1">
              <a:buNone/>
            </a:pPr>
            <a:r>
              <a:rPr lang="en-US" sz="2400" b="1" kern="1200" dirty="0">
                <a:solidFill>
                  <a:schemeClr val="tx1"/>
                </a:solidFill>
                <a:effectLst/>
              </a:rPr>
              <a:t>Rationing Mechanisms for Concert and Sports Tickets</a:t>
            </a:r>
            <a:endParaRPr lang="en-US" sz="2400" b="1" dirty="0">
              <a:effectLst/>
            </a:endParaRPr>
          </a:p>
          <a:p>
            <a:pPr rtl="0" eaLnBrk="1" latinLnBrk="0" hangingPunct="1"/>
            <a:r>
              <a:rPr lang="en-US" sz="2400" b="0" kern="1200" dirty="0">
                <a:solidFill>
                  <a:schemeClr val="tx1"/>
                </a:solidFill>
                <a:effectLst/>
              </a:rPr>
              <a:t>It is very difficult to prevent the price system from operating and to stop people’s willingness to pay from asserting itself. </a:t>
            </a:r>
            <a:endParaRPr lang="en-US" sz="2400" dirty="0">
              <a:effectLst/>
            </a:endParaRPr>
          </a:p>
          <a:p>
            <a:pPr rtl="0" eaLnBrk="1" latinLnBrk="0" hangingPunct="1"/>
            <a:r>
              <a:rPr lang="en-US" sz="2400" b="0" kern="1200" dirty="0">
                <a:solidFill>
                  <a:schemeClr val="tx1"/>
                </a:solidFill>
                <a:effectLst/>
              </a:rPr>
              <a:t>Every time an alternative is tried, the price system seems to sneak in the back door. </a:t>
            </a:r>
            <a:endParaRPr lang="en-US" sz="2400" dirty="0">
              <a:effectLst/>
            </a:endParaRPr>
          </a:p>
          <a:p>
            <a:pPr rtl="0" eaLnBrk="1" latinLnBrk="0" hangingPunct="1"/>
            <a:r>
              <a:rPr lang="en-US" sz="2400" b="0" kern="1200" dirty="0">
                <a:solidFill>
                  <a:schemeClr val="tx1"/>
                </a:solidFill>
                <a:effectLst/>
              </a:rPr>
              <a:t>With favored customers and black markets, the final distribution may be even more unfair than what would result from simple price rationing.</a:t>
            </a:r>
            <a:endParaRPr lang="en-US" sz="2400" dirty="0">
              <a:effectLst/>
            </a:endParaRPr>
          </a:p>
        </p:txBody>
      </p:sp>
    </p:spTree>
    <p:extLst>
      <p:ext uri="{BB962C8B-B14F-4D97-AF65-F5344CB8AC3E}">
        <p14:creationId xmlns:p14="http://schemas.microsoft.com/office/powerpoint/2010/main" val="275353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sz="2000" b="1" kern="1200" dirty="0">
                <a:solidFill>
                  <a:srgbClr val="000000"/>
                </a:solidFill>
                <a:effectLst/>
                <a:ea typeface="+mn-ea"/>
                <a:cs typeface="+mn-cs"/>
              </a:rPr>
              <a:t>FIGURE 4.4  Supply of and Demand for a Concert at the Staples Center</a:t>
            </a:r>
            <a:endParaRPr lang="en-US" b="1" dirty="0">
              <a:effectLst/>
            </a:endParaRPr>
          </a:p>
        </p:txBody>
      </p:sp>
      <p:sp>
        <p:nvSpPr>
          <p:cNvPr id="3" name="Text Placeholder 2"/>
          <p:cNvSpPr>
            <a:spLocks noGrp="1"/>
          </p:cNvSpPr>
          <p:nvPr>
            <p:ph type="body" sz="quarter" idx="13"/>
          </p:nvPr>
        </p:nvSpPr>
        <p:spPr>
          <a:xfrm>
            <a:off x="533399" y="1400405"/>
            <a:ext cx="3276600" cy="3382504"/>
          </a:xfrm>
        </p:spPr>
        <p:txBody>
          <a:bodyPr/>
          <a:lstStyle/>
          <a:p>
            <a:pPr rtl="0" eaLnBrk="1" latinLnBrk="0" hangingPunct="1">
              <a:spcBef>
                <a:spcPts val="1800"/>
              </a:spcBef>
            </a:pPr>
            <a:r>
              <a:rPr lang="en-US" sz="1600" b="0" kern="1200" dirty="0">
                <a:solidFill>
                  <a:schemeClr val="tx1"/>
                </a:solidFill>
                <a:effectLst/>
                <a:latin typeface="+mn-lt"/>
                <a:ea typeface="+mn-ea"/>
                <a:cs typeface="+mn-cs"/>
              </a:rPr>
              <a:t>At the face-value price of $50, there is excess demand for seats to the concert.</a:t>
            </a:r>
            <a:endParaRPr lang="en-US" dirty="0">
              <a:effectLst/>
            </a:endParaRPr>
          </a:p>
          <a:p>
            <a:pPr rtl="0" eaLnBrk="1" latinLnBrk="0" hangingPunct="1">
              <a:spcBef>
                <a:spcPts val="1800"/>
              </a:spcBef>
            </a:pPr>
            <a:r>
              <a:rPr lang="en-US" sz="1600" b="0" kern="1200" dirty="0">
                <a:solidFill>
                  <a:schemeClr val="tx1"/>
                </a:solidFill>
                <a:effectLst/>
                <a:latin typeface="+mn-lt"/>
                <a:ea typeface="+mn-ea"/>
                <a:cs typeface="+mn-cs"/>
              </a:rPr>
              <a:t>At $50 the quantity demanded is greater than the quantity supplied, which is fixed at 20,000 seats.</a:t>
            </a:r>
            <a:endParaRPr lang="en-US" dirty="0">
              <a:effectLst/>
            </a:endParaRPr>
          </a:p>
          <a:p>
            <a:pPr rtl="0" eaLnBrk="1" latinLnBrk="0" hangingPunct="1">
              <a:spcBef>
                <a:spcPts val="1800"/>
              </a:spcBef>
            </a:pPr>
            <a:r>
              <a:rPr lang="en-US" sz="1600" b="0" kern="1200" dirty="0">
                <a:solidFill>
                  <a:schemeClr val="tx1"/>
                </a:solidFill>
                <a:effectLst/>
                <a:latin typeface="+mn-lt"/>
                <a:ea typeface="+mn-ea"/>
                <a:cs typeface="+mn-cs"/>
              </a:rPr>
              <a:t>The diagram shows that the quantity demanded would equal the quantity supplied at a price of $300 per ticket.</a:t>
            </a:r>
            <a:endParaRPr lang="en-US" dirty="0">
              <a:effectLst/>
            </a:endParaRPr>
          </a:p>
        </p:txBody>
      </p:sp>
      <p:pic>
        <p:nvPicPr>
          <p:cNvPr id="4" name="Picture 3" descr="An x-y graph presents supply of and demand for a concert at the Staples Center&#10;"/>
          <p:cNvPicPr>
            <a:picLocks noChangeAspect="1"/>
          </p:cNvPicPr>
          <p:nvPr/>
        </p:nvPicPr>
        <p:blipFill>
          <a:blip r:embed="rId2" cstate="print"/>
          <a:stretch>
            <a:fillRect/>
          </a:stretch>
        </p:blipFill>
        <p:spPr>
          <a:xfrm>
            <a:off x="4442791" y="1066800"/>
            <a:ext cx="3962400" cy="4912151"/>
          </a:xfrm>
          <a:prstGeom prst="rect">
            <a:avLst/>
          </a:prstGeom>
        </p:spPr>
      </p:pic>
    </p:spTree>
    <p:extLst>
      <p:ext uri="{BB962C8B-B14F-4D97-AF65-F5344CB8AC3E}">
        <p14:creationId xmlns:p14="http://schemas.microsoft.com/office/powerpoint/2010/main" val="245094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097280"/>
          </a:xfrm>
        </p:spPr>
        <p:txBody>
          <a:bodyPr/>
          <a:lstStyle/>
          <a:p>
            <a:pPr rtl="0" eaLnBrk="1" latinLnBrk="0" hangingPunct="1"/>
            <a:r>
              <a:rPr lang="en-US" sz="3600" b="0" dirty="0">
                <a:solidFill>
                  <a:srgbClr val="FFFFFF"/>
                </a:solidFill>
                <a:effectLst/>
                <a:latin typeface="Arial"/>
                <a:ea typeface="+mn-ea"/>
                <a:cs typeface="+mn-cs"/>
              </a:rPr>
              <a:t>Prices and the Allocation of Resources</a:t>
            </a:r>
            <a:endParaRPr lang="en-US" dirty="0">
              <a:effectLst/>
            </a:endParaRPr>
          </a:p>
        </p:txBody>
      </p:sp>
      <p:sp>
        <p:nvSpPr>
          <p:cNvPr id="3" name="Text Placeholder 2"/>
          <p:cNvSpPr>
            <a:spLocks noGrp="1"/>
          </p:cNvSpPr>
          <p:nvPr>
            <p:ph type="body" idx="4294967295"/>
          </p:nvPr>
        </p:nvSpPr>
        <p:spPr>
          <a:xfrm>
            <a:off x="381000" y="1600200"/>
            <a:ext cx="8229600" cy="4525963"/>
          </a:xfrm>
        </p:spPr>
        <p:txBody>
          <a:bodyPr/>
          <a:lstStyle/>
          <a:p>
            <a:pPr rtl="0" eaLnBrk="1" latinLnBrk="0" hangingPunct="1"/>
            <a:r>
              <a:rPr lang="en-US" sz="2400" b="0" kern="1200" dirty="0">
                <a:solidFill>
                  <a:schemeClr val="tx1"/>
                </a:solidFill>
                <a:effectLst/>
              </a:rPr>
              <a:t>Price changes resulting from shifts of demand in output markets cause profits to rise or fall. Profits attract capital; losses lead to disinvestment.</a:t>
            </a:r>
            <a:endParaRPr lang="en-US" sz="2400" dirty="0">
              <a:effectLst/>
            </a:endParaRPr>
          </a:p>
          <a:p>
            <a:pPr rtl="0" eaLnBrk="1" latinLnBrk="0" hangingPunct="1"/>
            <a:r>
              <a:rPr lang="en-US" sz="2400" b="0" kern="1200" dirty="0">
                <a:solidFill>
                  <a:schemeClr val="tx1"/>
                </a:solidFill>
                <a:effectLst/>
              </a:rPr>
              <a:t>Higher wages attract labor and encourage workers to acquire skills. </a:t>
            </a:r>
            <a:endParaRPr lang="en-US" sz="2400" dirty="0">
              <a:effectLst/>
            </a:endParaRPr>
          </a:p>
          <a:p>
            <a:r>
              <a:rPr lang="en-US" sz="2400" b="0" kern="1200" dirty="0">
                <a:solidFill>
                  <a:schemeClr val="tx1"/>
                </a:solidFill>
                <a:effectLst/>
              </a:rPr>
              <a:t>At the core of the system, supply, demand, and prices in input and output markets determine the allocation of resources and the ultimate combinations of goods and services produced</a:t>
            </a:r>
            <a:endParaRPr lang="en-US" sz="2400" dirty="0"/>
          </a:p>
        </p:txBody>
      </p:sp>
    </p:spTree>
    <p:extLst>
      <p:ext uri="{BB962C8B-B14F-4D97-AF65-F5344CB8AC3E}">
        <p14:creationId xmlns:p14="http://schemas.microsoft.com/office/powerpoint/2010/main" val="233329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097280"/>
          </a:xfrm>
        </p:spPr>
        <p:txBody>
          <a:bodyPr/>
          <a:lstStyle/>
          <a:p>
            <a:pPr rtl="0" eaLnBrk="1" latinLnBrk="0" hangingPunct="1"/>
            <a:r>
              <a:rPr lang="en-US" sz="3600" b="0" dirty="0">
                <a:solidFill>
                  <a:srgbClr val="FFFFFF"/>
                </a:solidFill>
                <a:effectLst/>
                <a:latin typeface="Arial"/>
                <a:ea typeface="+mn-ea"/>
                <a:cs typeface="+mn-cs"/>
              </a:rPr>
              <a:t>Price Floor</a:t>
            </a:r>
            <a:endParaRPr lang="en-US" dirty="0">
              <a:effectLst/>
            </a:endParaRPr>
          </a:p>
        </p:txBody>
      </p:sp>
      <p:sp>
        <p:nvSpPr>
          <p:cNvPr id="4" name="Text Placeholder 3"/>
          <p:cNvSpPr>
            <a:spLocks noGrp="1"/>
          </p:cNvSpPr>
          <p:nvPr>
            <p:ph type="body" idx="4294967295"/>
          </p:nvPr>
        </p:nvSpPr>
        <p:spPr>
          <a:xfrm>
            <a:off x="457200" y="1600201"/>
            <a:ext cx="8229600" cy="2133600"/>
          </a:xfrm>
        </p:spPr>
        <p:txBody>
          <a:bodyPr/>
          <a:lstStyle/>
          <a:p>
            <a:pPr rtl="0" eaLnBrk="1" latinLnBrk="0" hangingPunct="1"/>
            <a:r>
              <a:rPr lang="en-US" sz="2400" b="1" kern="1200" dirty="0">
                <a:solidFill>
                  <a:schemeClr val="tx1"/>
                </a:solidFill>
                <a:effectLst/>
              </a:rPr>
              <a:t>price floor  </a:t>
            </a:r>
            <a:r>
              <a:rPr lang="en-US" sz="2400" b="0" kern="1200" dirty="0">
                <a:solidFill>
                  <a:schemeClr val="tx1"/>
                </a:solidFill>
                <a:effectLst/>
              </a:rPr>
              <a:t>A minimum price below which exchange is not permitted.</a:t>
            </a:r>
            <a:endParaRPr lang="en-US" sz="2400" dirty="0">
              <a:effectLst/>
            </a:endParaRPr>
          </a:p>
          <a:p>
            <a:pPr rtl="0" eaLnBrk="1" latinLnBrk="0" hangingPunct="1"/>
            <a:r>
              <a:rPr lang="en-US" sz="2400" b="1" kern="1200" dirty="0">
                <a:solidFill>
                  <a:schemeClr val="tx1"/>
                </a:solidFill>
                <a:effectLst/>
              </a:rPr>
              <a:t>minimum wage  </a:t>
            </a:r>
            <a:r>
              <a:rPr lang="en-US" sz="2400" b="0" kern="1200" dirty="0">
                <a:solidFill>
                  <a:schemeClr val="tx1"/>
                </a:solidFill>
                <a:effectLst/>
              </a:rPr>
              <a:t>A price floor set for the price of labor.</a:t>
            </a:r>
            <a:endParaRPr lang="en-US" sz="2400" dirty="0">
              <a:effectLst/>
            </a:endParaRPr>
          </a:p>
        </p:txBody>
      </p:sp>
    </p:spTree>
    <p:extLst>
      <p:ext uri="{BB962C8B-B14F-4D97-AF65-F5344CB8AC3E}">
        <p14:creationId xmlns:p14="http://schemas.microsoft.com/office/powerpoint/2010/main" val="382896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4.5  The U.S. Market for Crude Oil, 2012</a:t>
            </a:r>
            <a:endParaRPr lang="en-US" sz="2000" dirty="0"/>
          </a:p>
        </p:txBody>
      </p:sp>
      <p:sp>
        <p:nvSpPr>
          <p:cNvPr id="3" name="Text Placeholder 2"/>
          <p:cNvSpPr>
            <a:spLocks noGrp="1"/>
          </p:cNvSpPr>
          <p:nvPr>
            <p:ph type="body" sz="quarter" idx="13"/>
          </p:nvPr>
        </p:nvSpPr>
        <p:spPr>
          <a:xfrm>
            <a:off x="412595" y="726998"/>
            <a:ext cx="4425463" cy="5417866"/>
          </a:xfrm>
        </p:spPr>
        <p:txBody>
          <a:bodyPr/>
          <a:lstStyle/>
          <a:p>
            <a:pPr rtl="0" eaLnBrk="1" latinLnBrk="0" hangingPunct="1"/>
            <a:r>
              <a:rPr lang="en-US" sz="1600" b="0" kern="1200" dirty="0">
                <a:solidFill>
                  <a:schemeClr val="tx1"/>
                </a:solidFill>
                <a:effectLst/>
                <a:latin typeface="+mn-lt"/>
                <a:ea typeface="+mn-ea"/>
                <a:cs typeface="+mn-cs"/>
              </a:rPr>
              <a:t>In 2012 the world market price for crude oil was approximately $80 per barrel. </a:t>
            </a:r>
            <a:endParaRPr lang="en-US" dirty="0">
              <a:effectLst/>
            </a:endParaRPr>
          </a:p>
          <a:p>
            <a:pPr rtl="0" eaLnBrk="1" latinLnBrk="0" hangingPunct="1"/>
            <a:r>
              <a:rPr lang="en-US" sz="1600" b="0" kern="1200" dirty="0">
                <a:solidFill>
                  <a:schemeClr val="tx1"/>
                </a:solidFill>
                <a:effectLst/>
                <a:latin typeface="+mn-lt"/>
                <a:ea typeface="+mn-ea"/>
                <a:cs typeface="+mn-cs"/>
              </a:rPr>
              <a:t>Domestic production in the United States that year averaged about 7 million barrels per day,</a:t>
            </a:r>
            <a:endParaRPr lang="en-US" dirty="0">
              <a:effectLst/>
            </a:endParaRPr>
          </a:p>
          <a:p>
            <a:pPr rtl="0" eaLnBrk="1" latinLnBrk="0" hangingPunct="1"/>
            <a:r>
              <a:rPr lang="en-US" sz="1600" b="0" kern="1200" dirty="0">
                <a:solidFill>
                  <a:schemeClr val="tx1"/>
                </a:solidFill>
                <a:effectLst/>
                <a:latin typeface="+mn-lt"/>
                <a:ea typeface="+mn-ea"/>
                <a:cs typeface="+mn-cs"/>
              </a:rPr>
              <a:t>whereas crude oil demand averaged just under 13 million barrels per day. </a:t>
            </a:r>
            <a:endParaRPr lang="en-US" dirty="0">
              <a:effectLst/>
            </a:endParaRPr>
          </a:p>
          <a:p>
            <a:pPr rtl="0" eaLnBrk="1" latinLnBrk="0" hangingPunct="1"/>
            <a:r>
              <a:rPr lang="en-US" sz="1600" b="0" kern="1200" dirty="0">
                <a:solidFill>
                  <a:schemeClr val="tx1"/>
                </a:solidFill>
                <a:effectLst/>
                <a:latin typeface="+mn-lt"/>
                <a:ea typeface="+mn-ea"/>
                <a:cs typeface="+mn-cs"/>
              </a:rPr>
              <a:t>The difference between production and consumption were made up of net imports of approximately 6 million barrels per day, as we see in panel (a).</a:t>
            </a:r>
            <a:endParaRPr lang="en-US" dirty="0">
              <a:effectLst/>
            </a:endParaRPr>
          </a:p>
          <a:p>
            <a:pPr rtl="0" eaLnBrk="1" latinLnBrk="0" hangingPunct="1"/>
            <a:r>
              <a:rPr lang="en-US" sz="1600" b="0" kern="1200" dirty="0">
                <a:solidFill>
                  <a:schemeClr val="tx1"/>
                </a:solidFill>
                <a:effectLst/>
                <a:latin typeface="+mn-lt"/>
                <a:ea typeface="+mn-ea"/>
                <a:cs typeface="+mn-cs"/>
              </a:rPr>
              <a:t>If the government imposed a tax in this market of 33.33%, or $26.64, that would increase the world price to $106.64. </a:t>
            </a:r>
            <a:endParaRPr lang="en-US" dirty="0">
              <a:effectLst/>
            </a:endParaRPr>
          </a:p>
          <a:p>
            <a:pPr rtl="0" eaLnBrk="1" latinLnBrk="0" hangingPunct="1"/>
            <a:r>
              <a:rPr lang="en-US" sz="1600" b="0" kern="1200" dirty="0">
                <a:solidFill>
                  <a:schemeClr val="tx1"/>
                </a:solidFill>
                <a:effectLst/>
                <a:latin typeface="+mn-lt"/>
                <a:ea typeface="+mn-ea"/>
                <a:cs typeface="+mn-cs"/>
              </a:rPr>
              <a:t>That higher price caused quantity demanded to fall below its original level of 13 million barrels, while the price increase caused domestic production to rise above the </a:t>
            </a:r>
            <a:br>
              <a:rPr lang="en-US" sz="1600" b="0" kern="1200" dirty="0">
                <a:solidFill>
                  <a:schemeClr val="tx1"/>
                </a:solidFill>
                <a:effectLst/>
                <a:latin typeface="+mn-lt"/>
                <a:ea typeface="+mn-ea"/>
                <a:cs typeface="+mn-cs"/>
              </a:rPr>
            </a:br>
            <a:r>
              <a:rPr lang="en-US" sz="1600" b="0" kern="1200" dirty="0">
                <a:solidFill>
                  <a:schemeClr val="tx1"/>
                </a:solidFill>
                <a:effectLst/>
                <a:latin typeface="+mn-lt"/>
                <a:ea typeface="+mn-ea"/>
                <a:cs typeface="+mn-cs"/>
              </a:rPr>
              <a:t>original level. </a:t>
            </a:r>
            <a:endParaRPr lang="en-US" dirty="0">
              <a:effectLst/>
            </a:endParaRPr>
          </a:p>
          <a:p>
            <a:pPr rtl="0" eaLnBrk="1" latinLnBrk="0" hangingPunct="1"/>
            <a:r>
              <a:rPr lang="en-US" sz="1600" b="0" kern="1200" dirty="0">
                <a:solidFill>
                  <a:schemeClr val="tx1"/>
                </a:solidFill>
                <a:effectLst/>
                <a:latin typeface="+mn-lt"/>
                <a:ea typeface="+mn-ea"/>
                <a:cs typeface="+mn-cs"/>
              </a:rPr>
              <a:t>As we see in panel (b), the effect was a reduction in import levels.</a:t>
            </a:r>
            <a:endParaRPr lang="en-US" dirty="0">
              <a:effectLst/>
            </a:endParaRPr>
          </a:p>
        </p:txBody>
      </p:sp>
      <p:pic>
        <p:nvPicPr>
          <p:cNvPr id="4" name="Picture 3" descr="Two x-y graphs present the U.S. market for crude oil, 2012&#10;"/>
          <p:cNvPicPr>
            <a:picLocks noChangeAspect="1"/>
          </p:cNvPicPr>
          <p:nvPr/>
        </p:nvPicPr>
        <p:blipFill>
          <a:blip r:embed="rId2" cstate="print"/>
          <a:stretch>
            <a:fillRect/>
          </a:stretch>
        </p:blipFill>
        <p:spPr>
          <a:xfrm>
            <a:off x="4953000" y="631197"/>
            <a:ext cx="3505200" cy="5724851"/>
          </a:xfrm>
          <a:prstGeom prst="rect">
            <a:avLst/>
          </a:prstGeom>
        </p:spPr>
      </p:pic>
    </p:spTree>
    <p:extLst>
      <p:ext uri="{BB962C8B-B14F-4D97-AF65-F5344CB8AC3E}">
        <p14:creationId xmlns:p14="http://schemas.microsoft.com/office/powerpoint/2010/main" val="4928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0375" y="228600"/>
            <a:ext cx="8229600" cy="1097280"/>
          </a:xfrm>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BR" sz="3200" dirty="0"/>
              <a:t>ECONOMICS IN PRACTICE</a:t>
            </a:r>
            <a:endParaRPr lang="en-US" dirty="0"/>
          </a:p>
        </p:txBody>
      </p:sp>
      <p:sp>
        <p:nvSpPr>
          <p:cNvPr id="5" name="Text Placeholder 4"/>
          <p:cNvSpPr>
            <a:spLocks noGrp="1"/>
          </p:cNvSpPr>
          <p:nvPr>
            <p:ph type="body" idx="4294967295"/>
          </p:nvPr>
        </p:nvSpPr>
        <p:spPr>
          <a:xfrm>
            <a:off x="533399" y="1734664"/>
            <a:ext cx="3505200" cy="2806648"/>
          </a:xfrm>
        </p:spPr>
        <p:txBody>
          <a:bodyPr/>
          <a:lstStyle/>
          <a:p>
            <a:pPr marL="0" indent="0">
              <a:spcBef>
                <a:spcPct val="50000"/>
              </a:spcBef>
              <a:spcAft>
                <a:spcPct val="0"/>
              </a:spcAft>
              <a:buNone/>
            </a:pPr>
            <a:r>
              <a:rPr lang="en-US" sz="1600" dirty="0"/>
              <a:t>Every summer, New York City puts on </a:t>
            </a:r>
            <a:br>
              <a:rPr lang="en-US" sz="1600" dirty="0"/>
            </a:br>
            <a:r>
              <a:rPr lang="en-US" sz="1600" dirty="0"/>
              <a:t>free performances of Shakespeare in </a:t>
            </a:r>
            <a:br>
              <a:rPr lang="en-US" sz="1600" dirty="0"/>
            </a:br>
            <a:r>
              <a:rPr lang="en-US" sz="1600" dirty="0"/>
              <a:t>the Park.</a:t>
            </a:r>
          </a:p>
          <a:p>
            <a:pPr marL="0" indent="0">
              <a:spcBef>
                <a:spcPct val="50000"/>
              </a:spcBef>
              <a:spcAft>
                <a:spcPct val="0"/>
              </a:spcAft>
              <a:buNone/>
            </a:pPr>
            <a:r>
              <a:rPr lang="en-US" sz="1600" dirty="0"/>
              <a:t>The true cost of a ticket is $0 plus the </a:t>
            </a:r>
            <a:br>
              <a:rPr lang="en-US" sz="1600" dirty="0"/>
            </a:br>
            <a:r>
              <a:rPr lang="en-US" sz="1600" dirty="0"/>
              <a:t>opportunity cost of the time spent in </a:t>
            </a:r>
            <a:br>
              <a:rPr lang="en-US" sz="1600" dirty="0"/>
            </a:br>
            <a:r>
              <a:rPr lang="en-US" sz="1600" dirty="0"/>
              <a:t>line.</a:t>
            </a:r>
          </a:p>
          <a:p>
            <a:pPr marL="0" indent="0">
              <a:spcBef>
                <a:spcPct val="50000"/>
              </a:spcBef>
              <a:spcAft>
                <a:spcPct val="0"/>
              </a:spcAft>
              <a:buNone/>
            </a:pPr>
            <a:r>
              <a:rPr lang="en-US" sz="1600" dirty="0"/>
              <a:t>Students can produce tickets relatively </a:t>
            </a:r>
            <a:br>
              <a:rPr lang="en-US" sz="1600" dirty="0"/>
            </a:br>
            <a:r>
              <a:rPr lang="en-US" sz="1600" dirty="0"/>
              <a:t>cheaply by waiting in line. They can </a:t>
            </a:r>
            <a:br>
              <a:rPr lang="en-US" sz="1600" dirty="0"/>
            </a:br>
            <a:r>
              <a:rPr lang="en-US" sz="1600" dirty="0"/>
              <a:t>then turn around and sell those tickets </a:t>
            </a:r>
            <a:br>
              <a:rPr lang="en-US" sz="1600" dirty="0"/>
            </a:br>
            <a:r>
              <a:rPr lang="en-US" sz="1600" dirty="0"/>
              <a:t>to high-wage Shakespeare lovers.</a:t>
            </a:r>
          </a:p>
        </p:txBody>
      </p:sp>
      <p:pic>
        <p:nvPicPr>
          <p:cNvPr id="1284121"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8825" y="1600200"/>
            <a:ext cx="4117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6"/>
          <p:cNvSpPr txBox="1"/>
          <p:nvPr/>
        </p:nvSpPr>
        <p:spPr>
          <a:xfrm>
            <a:off x="460375" y="4730960"/>
            <a:ext cx="8226425" cy="1212640"/>
          </a:xfrm>
          <a:prstGeom prst="rect">
            <a:avLst/>
          </a:prstGeom>
          <a:noFill/>
          <a:effectLst>
            <a:outerShdw blurRad="12700" sx="101000" sy="101000" algn="l" rotWithShape="0">
              <a:srgbClr val="333333">
                <a:alpha val="14000"/>
              </a:srgbClr>
            </a:outerShdw>
          </a:effectLst>
        </p:spPr>
        <p:txBody>
          <a:bodyPr>
            <a:spAutoFit/>
          </a:bodyPr>
          <a:lstStyle/>
          <a:p>
            <a:pPr eaLnBrk="1" hangingPunct="1">
              <a:spcBef>
                <a:spcPct val="10000"/>
              </a:spcBef>
              <a:spcAft>
                <a:spcPct val="10000"/>
              </a:spcAft>
              <a:defRPr/>
            </a:pPr>
            <a:r>
              <a:rPr lang="en-US" sz="1600" b="0" dirty="0">
                <a:latin typeface="Arial" charset="0"/>
              </a:rPr>
              <a:t>THINKING PRACTICALLY</a:t>
            </a:r>
          </a:p>
          <a:p>
            <a:pPr eaLnBrk="1" hangingPunct="1">
              <a:spcBef>
                <a:spcPct val="10000"/>
              </a:spcBef>
              <a:spcAft>
                <a:spcPct val="10000"/>
              </a:spcAft>
              <a:defRPr/>
            </a:pPr>
            <a:endParaRPr lang="en-US" sz="600" b="0" dirty="0">
              <a:solidFill>
                <a:srgbClr val="008BAE"/>
              </a:solidFill>
              <a:latin typeface="Arial" charset="0"/>
            </a:endParaRPr>
          </a:p>
          <a:p>
            <a:pPr marL="342900" indent="-342900" eaLnBrk="1" hangingPunct="1">
              <a:spcBef>
                <a:spcPts val="0"/>
              </a:spcBef>
              <a:spcAft>
                <a:spcPts val="0"/>
              </a:spcAft>
              <a:buClr>
                <a:srgbClr val="0070C0"/>
              </a:buClr>
              <a:buFontTx/>
              <a:buAutoNum type="arabicPeriod"/>
              <a:defRPr/>
            </a:pPr>
            <a:r>
              <a:rPr lang="en-US" sz="1600" b="0" dirty="0">
                <a:solidFill>
                  <a:schemeClr val="tx1"/>
                </a:solidFill>
                <a:latin typeface="Arial" charset="0"/>
              </a:rPr>
              <a:t>Many museums offer free admission one day a week, on a weekday. On that day we observe that museum-goers are more likely to be senior citizens than on a typical Saturday. Why?</a:t>
            </a:r>
          </a:p>
        </p:txBody>
      </p:sp>
    </p:spTree>
    <p:extLst>
      <p:ext uri="{BB962C8B-B14F-4D97-AF65-F5344CB8AC3E}">
        <p14:creationId xmlns:p14="http://schemas.microsoft.com/office/powerpoint/2010/main" val="660894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03828"/>
          </a:xfrm>
        </p:spPr>
        <p:txBody>
          <a:bodyPr/>
          <a:lstStyle/>
          <a:p>
            <a:r>
              <a:rPr lang="en-US" dirty="0"/>
              <a:t>Chapter Outline and Learning Objectives</a:t>
            </a:r>
          </a:p>
        </p:txBody>
      </p:sp>
      <p:sp>
        <p:nvSpPr>
          <p:cNvPr id="5" name="Text Placeholder 4"/>
          <p:cNvSpPr>
            <a:spLocks noGrp="1"/>
          </p:cNvSpPr>
          <p:nvPr>
            <p:ph type="body" sz="quarter" idx="15"/>
          </p:nvPr>
        </p:nvSpPr>
        <p:spPr>
          <a:xfrm>
            <a:off x="609600" y="1676400"/>
            <a:ext cx="8077200" cy="4495800"/>
          </a:xfrm>
        </p:spPr>
        <p:txBody>
          <a:bodyPr/>
          <a:lstStyle/>
          <a:p>
            <a:r>
              <a:rPr lang="en-IN" sz="2400" b="1" dirty="0">
                <a:solidFill>
                  <a:srgbClr val="0070C0"/>
                </a:solidFill>
              </a:rPr>
              <a:t>4.1 </a:t>
            </a:r>
            <a:r>
              <a:rPr lang="en-US" sz="2400" b="1" dirty="0"/>
              <a:t>The Price System: Rationing and Allocating Resources</a:t>
            </a:r>
          </a:p>
          <a:p>
            <a:pPr marL="285750" indent="-285750">
              <a:spcBef>
                <a:spcPts val="600"/>
              </a:spcBef>
              <a:buFont typeface="Arial" panose="020B0604020202020204" pitchFamily="34" charset="0"/>
              <a:buChar char="•"/>
            </a:pPr>
            <a:r>
              <a:rPr lang="en-US" sz="2000" dirty="0"/>
              <a:t>Understand how price floors and price ceilings work in the market place.</a:t>
            </a:r>
          </a:p>
          <a:p>
            <a:endParaRPr lang="en-IN" sz="2000" dirty="0"/>
          </a:p>
          <a:p>
            <a:r>
              <a:rPr lang="en-IN" sz="2400" b="1" dirty="0">
                <a:solidFill>
                  <a:srgbClr val="0070C0"/>
                </a:solidFill>
              </a:rPr>
              <a:t>4.2 </a:t>
            </a:r>
            <a:r>
              <a:rPr lang="en-US" sz="2400" b="1" dirty="0"/>
              <a:t>Supply and Demand Analysis: An Oil Import Fee</a:t>
            </a:r>
          </a:p>
          <a:p>
            <a:pPr marL="285750" indent="-285750">
              <a:spcBef>
                <a:spcPts val="600"/>
              </a:spcBef>
              <a:buFont typeface="Arial" panose="020B0604020202020204" pitchFamily="34" charset="0"/>
              <a:buChar char="•"/>
            </a:pPr>
            <a:r>
              <a:rPr lang="en-US" sz="2000" dirty="0"/>
              <a:t>Analyze the economic impact of an oil import tax</a:t>
            </a:r>
            <a:r>
              <a:rPr lang="en-IN" sz="2000" dirty="0"/>
              <a:t>.</a:t>
            </a:r>
          </a:p>
          <a:p>
            <a:endParaRPr lang="en-IN" sz="2000" dirty="0"/>
          </a:p>
          <a:p>
            <a:r>
              <a:rPr lang="en-IN" sz="2400" b="1" dirty="0">
                <a:solidFill>
                  <a:srgbClr val="0070C0"/>
                </a:solidFill>
              </a:rPr>
              <a:t>4.3 </a:t>
            </a:r>
            <a:r>
              <a:rPr lang="en-US" sz="2400" b="1" dirty="0"/>
              <a:t>Supply and Demand and Market Efficiency</a:t>
            </a:r>
          </a:p>
          <a:p>
            <a:pPr marL="285750" indent="-285750">
              <a:spcBef>
                <a:spcPts val="600"/>
              </a:spcBef>
              <a:buFont typeface="Arial" panose="020B0604020202020204" pitchFamily="34" charset="0"/>
              <a:buChar char="•"/>
            </a:pPr>
            <a:r>
              <a:rPr lang="en-US" sz="2000" dirty="0"/>
              <a:t>Explain how consumer and producer surplus are generated</a:t>
            </a:r>
            <a:r>
              <a:rPr lang="en-IN" sz="2000" dirty="0"/>
              <a:t>.</a:t>
            </a:r>
          </a:p>
          <a:p>
            <a:endParaRPr lang="en-IN" sz="2000" dirty="0"/>
          </a:p>
          <a:p>
            <a:r>
              <a:rPr lang="en-IN" sz="2400" b="1" dirty="0">
                <a:solidFill>
                  <a:srgbClr val="0070C0"/>
                </a:solidFill>
              </a:rPr>
              <a:t>Looking Ahead</a:t>
            </a:r>
          </a:p>
        </p:txBody>
      </p:sp>
    </p:spTree>
    <p:extLst>
      <p:ext uri="{BB962C8B-B14F-4D97-AF65-F5344CB8AC3E}">
        <p14:creationId xmlns:p14="http://schemas.microsoft.com/office/powerpoint/2010/main" val="182631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9646" y="152400"/>
            <a:ext cx="8229600" cy="1097280"/>
          </a:xfrm>
        </p:spPr>
        <p:txBody>
          <a:bodyPr/>
          <a:lstStyle/>
          <a:p>
            <a:pPr rtl="0" eaLnBrk="1" latinLnBrk="0" hangingPunct="1"/>
            <a:r>
              <a:rPr lang="en-US" sz="3600" b="0" dirty="0">
                <a:solidFill>
                  <a:srgbClr val="FFFFFF"/>
                </a:solidFill>
                <a:effectLst/>
                <a:latin typeface="Arial"/>
                <a:ea typeface="+mn-ea"/>
                <a:cs typeface="+mn-cs"/>
              </a:rPr>
              <a:t>Supply and Demand and Market Efficiency</a:t>
            </a:r>
            <a:endParaRPr lang="en-US" dirty="0">
              <a:effectLst/>
            </a:endParaRPr>
          </a:p>
        </p:txBody>
      </p:sp>
      <p:sp>
        <p:nvSpPr>
          <p:cNvPr id="8" name="Text Placeholder 7"/>
          <p:cNvSpPr>
            <a:spLocks noGrp="1"/>
          </p:cNvSpPr>
          <p:nvPr>
            <p:ph type="body" idx="4294967295"/>
          </p:nvPr>
        </p:nvSpPr>
        <p:spPr>
          <a:xfrm>
            <a:off x="533400" y="1676400"/>
            <a:ext cx="8229600" cy="4525963"/>
          </a:xfrm>
        </p:spPr>
        <p:txBody>
          <a:bodyPr/>
          <a:lstStyle/>
          <a:p>
            <a:pPr marL="256032" marR="0" indent="-256032" algn="l" defTabSz="914400" rtl="0" eaLnBrk="1" fontAlgn="auto" latinLnBrk="0" hangingPunct="1">
              <a:lnSpc>
                <a:spcPct val="100000"/>
              </a:lnSpc>
              <a:spcBef>
                <a:spcPts val="2200"/>
              </a:spcBef>
              <a:spcAft>
                <a:spcPts val="0"/>
              </a:spcAft>
              <a:buClr>
                <a:srgbClr val="0070C0"/>
              </a:buClr>
              <a:buSzTx/>
              <a:buFont typeface="Arial" panose="020B0604020202020204" pitchFamily="34" charset="0"/>
              <a:buChar char="•"/>
              <a:tabLst/>
              <a:defRPr/>
            </a:pPr>
            <a:r>
              <a:rPr lang="en-US" sz="2400" b="0" kern="1200" dirty="0">
                <a:solidFill>
                  <a:schemeClr val="tx1"/>
                </a:solidFill>
                <a:effectLst/>
                <a:latin typeface="+mn-lt"/>
                <a:ea typeface="+mn-ea"/>
                <a:cs typeface="+mn-cs"/>
              </a:rPr>
              <a:t>Supply and demand curves can be used to illustrate market efficiency, which can be understood through the concepts of consumer and producer surplus.</a:t>
            </a:r>
            <a:endParaRPr lang="en-US" sz="2800" b="0" kern="1200" dirty="0">
              <a:solidFill>
                <a:schemeClr val="tx1"/>
              </a:solidFill>
              <a:effectLst/>
              <a:latin typeface="+mn-lt"/>
              <a:ea typeface="+mn-ea"/>
              <a:cs typeface="+mn-cs"/>
            </a:endParaRPr>
          </a:p>
          <a:p>
            <a:pPr marL="0" indent="0">
              <a:spcBef>
                <a:spcPts val="2200"/>
              </a:spcBef>
              <a:spcAft>
                <a:spcPct val="10000"/>
              </a:spcAft>
              <a:buNone/>
              <a:defRPr/>
            </a:pPr>
            <a:r>
              <a:rPr lang="en-US" sz="2400" b="1" kern="0" dirty="0"/>
              <a:t>Consumer Surplus</a:t>
            </a:r>
            <a:endParaRPr lang="en-US" sz="2800" b="1" kern="1200" dirty="0">
              <a:solidFill>
                <a:schemeClr val="tx1"/>
              </a:solidFill>
              <a:effectLst/>
              <a:latin typeface="+mn-lt"/>
              <a:ea typeface="+mn-ea"/>
              <a:cs typeface="+mn-cs"/>
            </a:endParaRPr>
          </a:p>
          <a:p>
            <a:pPr marL="285750" indent="-285750">
              <a:spcBef>
                <a:spcPts val="2200"/>
              </a:spcBef>
              <a:spcAft>
                <a:spcPct val="0"/>
              </a:spcAft>
            </a:pPr>
            <a:r>
              <a:rPr lang="en-US" sz="2400" b="1" dirty="0"/>
              <a:t>consumer surplus  </a:t>
            </a:r>
            <a:r>
              <a:rPr lang="en-US" sz="2400" dirty="0"/>
              <a:t>The difference between the maximum amount a person is willing to pay for a good and its current market price.</a:t>
            </a:r>
          </a:p>
        </p:txBody>
      </p:sp>
    </p:spTree>
    <p:extLst>
      <p:ext uri="{BB962C8B-B14F-4D97-AF65-F5344CB8AC3E}">
        <p14:creationId xmlns:p14="http://schemas.microsoft.com/office/powerpoint/2010/main" val="97788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077200" cy="762000"/>
          </a:xfrm>
        </p:spPr>
        <p:txBody>
          <a:bodyPr/>
          <a:lstStyle/>
          <a:p>
            <a:r>
              <a:rPr lang="en-US" sz="2000" b="1" dirty="0"/>
              <a:t>FIGURE 4.6  Market Demand and Consumer Surplus</a:t>
            </a:r>
          </a:p>
        </p:txBody>
      </p:sp>
      <p:pic>
        <p:nvPicPr>
          <p:cNvPr id="4" name="Picture 3" descr="Two x-y graphs present market demand and consumer surplus&#10;"/>
          <p:cNvPicPr>
            <a:picLocks noChangeAspect="1"/>
          </p:cNvPicPr>
          <p:nvPr/>
        </p:nvPicPr>
        <p:blipFill>
          <a:blip r:embed="rId2" cstate="print"/>
          <a:stretch>
            <a:fillRect/>
          </a:stretch>
        </p:blipFill>
        <p:spPr>
          <a:xfrm>
            <a:off x="723900" y="990600"/>
            <a:ext cx="7277100" cy="3276600"/>
          </a:xfrm>
          <a:prstGeom prst="rect">
            <a:avLst/>
          </a:prstGeom>
        </p:spPr>
      </p:pic>
      <p:sp>
        <p:nvSpPr>
          <p:cNvPr id="2" name="Text Placeholder 1"/>
          <p:cNvSpPr>
            <a:spLocks noGrp="1"/>
          </p:cNvSpPr>
          <p:nvPr>
            <p:ph type="body" sz="quarter" idx="13"/>
          </p:nvPr>
        </p:nvSpPr>
        <p:spPr>
          <a:xfrm>
            <a:off x="381000" y="4572000"/>
            <a:ext cx="8229600" cy="1676400"/>
          </a:xfrm>
        </p:spPr>
        <p:txBody>
          <a:bodyPr/>
          <a:lstStyle/>
          <a:p>
            <a:pPr rtl="0" eaLnBrk="1" latinLnBrk="0" hangingPunct="1">
              <a:spcBef>
                <a:spcPts val="1800"/>
              </a:spcBef>
            </a:pPr>
            <a:r>
              <a:rPr lang="en-US" sz="1400" b="0" kern="1200" dirty="0">
                <a:solidFill>
                  <a:schemeClr val="tx1"/>
                </a:solidFill>
                <a:effectLst/>
              </a:rPr>
              <a:t>As illustrated in panel (a), some consumers (see point </a:t>
            </a:r>
            <a:r>
              <a:rPr lang="en-US" sz="1400" b="0" i="1" kern="1200" dirty="0">
                <a:solidFill>
                  <a:schemeClr val="tx1"/>
                </a:solidFill>
                <a:effectLst/>
              </a:rPr>
              <a:t>A</a:t>
            </a:r>
            <a:r>
              <a:rPr lang="en-US" sz="1400" b="0" kern="1200" dirty="0">
                <a:solidFill>
                  <a:schemeClr val="tx1"/>
                </a:solidFill>
                <a:effectLst/>
              </a:rPr>
              <a:t>) are willing to pay as much as $5.00 each for hamburgers. Since the market price is just $2.50, they receive a consumer surplus of $2.50 for each hamburger that they consume.</a:t>
            </a:r>
            <a:endParaRPr lang="en-US" sz="1400" dirty="0">
              <a:effectLst/>
            </a:endParaRPr>
          </a:p>
          <a:p>
            <a:pPr rtl="0" eaLnBrk="1" latinLnBrk="0" hangingPunct="1">
              <a:spcBef>
                <a:spcPts val="1800"/>
              </a:spcBef>
            </a:pPr>
            <a:r>
              <a:rPr lang="en-US" sz="1400" b="0" kern="1200" dirty="0">
                <a:solidFill>
                  <a:schemeClr val="tx1"/>
                </a:solidFill>
                <a:effectLst/>
              </a:rPr>
              <a:t>Others (see point </a:t>
            </a:r>
            <a:r>
              <a:rPr lang="en-US" sz="1400" b="0" i="1" kern="1200" dirty="0">
                <a:solidFill>
                  <a:schemeClr val="tx1"/>
                </a:solidFill>
                <a:effectLst/>
              </a:rPr>
              <a:t>B</a:t>
            </a:r>
            <a:r>
              <a:rPr lang="en-US" sz="1400" b="0" kern="1200" dirty="0">
                <a:solidFill>
                  <a:schemeClr val="tx1"/>
                </a:solidFill>
                <a:effectLst/>
              </a:rPr>
              <a:t>) are willing to pay something less than $5.00 and receive a slightly smaller surplus.</a:t>
            </a:r>
          </a:p>
          <a:p>
            <a:pPr rtl="0" eaLnBrk="1" latinLnBrk="0" hangingPunct="1">
              <a:spcBef>
                <a:spcPts val="1800"/>
              </a:spcBef>
            </a:pPr>
            <a:r>
              <a:rPr lang="en-US" sz="1400" b="0" kern="1200" dirty="0">
                <a:solidFill>
                  <a:schemeClr val="tx1"/>
                </a:solidFill>
                <a:effectLst/>
              </a:rPr>
              <a:t>Because the market price of hamburgers is just $2.50, the area of the shaded triangle in panel (b) is equal to total consumer surplus.</a:t>
            </a:r>
            <a:endParaRPr lang="en-US" sz="1400" dirty="0">
              <a:effectLst/>
            </a:endParaRPr>
          </a:p>
        </p:txBody>
      </p:sp>
    </p:spTree>
    <p:extLst>
      <p:ext uri="{BB962C8B-B14F-4D97-AF65-F5344CB8AC3E}">
        <p14:creationId xmlns:p14="http://schemas.microsoft.com/office/powerpoint/2010/main" val="78133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097280"/>
          </a:xfrm>
        </p:spPr>
        <p:txBody>
          <a:bodyPr/>
          <a:lstStyle/>
          <a:p>
            <a:pPr rtl="0" eaLnBrk="1" latinLnBrk="0" hangingPunct="1"/>
            <a:r>
              <a:rPr lang="en-US" sz="3600" b="0" dirty="0">
                <a:solidFill>
                  <a:srgbClr val="FFFFFF"/>
                </a:solidFill>
                <a:effectLst/>
                <a:latin typeface="Arial"/>
                <a:ea typeface="+mn-ea"/>
                <a:cs typeface="+mn-cs"/>
              </a:rPr>
              <a:t>Producer Surplus</a:t>
            </a:r>
            <a:endParaRPr lang="en-US" dirty="0">
              <a:effectLst/>
            </a:endParaRPr>
          </a:p>
        </p:txBody>
      </p:sp>
      <p:sp>
        <p:nvSpPr>
          <p:cNvPr id="3" name="Text Placeholder 2"/>
          <p:cNvSpPr>
            <a:spLocks noGrp="1"/>
          </p:cNvSpPr>
          <p:nvPr>
            <p:ph type="body" idx="4294967295"/>
          </p:nvPr>
        </p:nvSpPr>
        <p:spPr>
          <a:xfrm>
            <a:off x="457200" y="1676400"/>
            <a:ext cx="8229600" cy="4525963"/>
          </a:xfrm>
        </p:spPr>
        <p:txBody>
          <a:bodyPr/>
          <a:lstStyle/>
          <a:p>
            <a:pPr marL="457200" indent="-457200">
              <a:spcBef>
                <a:spcPct val="0"/>
              </a:spcBef>
              <a:spcAft>
                <a:spcPct val="0"/>
              </a:spcAft>
            </a:pPr>
            <a:r>
              <a:rPr lang="en-US" sz="2400" b="1" dirty="0"/>
              <a:t>producer surplus  </a:t>
            </a:r>
            <a:r>
              <a:rPr lang="en-US" sz="2400" dirty="0"/>
              <a:t>The difference between the current market price and the cost of production for the firm.</a:t>
            </a:r>
          </a:p>
        </p:txBody>
      </p:sp>
    </p:spTree>
    <p:extLst>
      <p:ext uri="{BB962C8B-B14F-4D97-AF65-F5344CB8AC3E}">
        <p14:creationId xmlns:p14="http://schemas.microsoft.com/office/powerpoint/2010/main" val="227275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4.7  Market Supply and Producer Surplus</a:t>
            </a:r>
          </a:p>
        </p:txBody>
      </p:sp>
      <p:pic>
        <p:nvPicPr>
          <p:cNvPr id="4" name="Picture 3" descr="Two x-y graphs present market supply and producer surplus&#10;"/>
          <p:cNvPicPr>
            <a:picLocks noChangeAspect="1"/>
          </p:cNvPicPr>
          <p:nvPr/>
        </p:nvPicPr>
        <p:blipFill>
          <a:blip r:embed="rId2" cstate="print"/>
          <a:stretch>
            <a:fillRect/>
          </a:stretch>
        </p:blipFill>
        <p:spPr>
          <a:xfrm>
            <a:off x="457200" y="1066800"/>
            <a:ext cx="8349833" cy="3200400"/>
          </a:xfrm>
          <a:prstGeom prst="rect">
            <a:avLst/>
          </a:prstGeom>
        </p:spPr>
      </p:pic>
      <p:sp>
        <p:nvSpPr>
          <p:cNvPr id="3" name="Text Placeholder 2"/>
          <p:cNvSpPr>
            <a:spLocks noGrp="1"/>
          </p:cNvSpPr>
          <p:nvPr>
            <p:ph type="body" sz="quarter" idx="13"/>
          </p:nvPr>
        </p:nvSpPr>
        <p:spPr>
          <a:xfrm>
            <a:off x="457200" y="4648200"/>
            <a:ext cx="8229600" cy="1524000"/>
          </a:xfrm>
        </p:spPr>
        <p:txBody>
          <a:bodyPr/>
          <a:lstStyle/>
          <a:p>
            <a:pPr rtl="0" eaLnBrk="1" latinLnBrk="0" hangingPunct="1">
              <a:spcBef>
                <a:spcPts val="1800"/>
              </a:spcBef>
            </a:pPr>
            <a:r>
              <a:rPr lang="en-US" sz="1400" b="0" kern="1200" dirty="0">
                <a:solidFill>
                  <a:schemeClr val="tx1"/>
                </a:solidFill>
                <a:effectLst/>
              </a:rPr>
              <a:t>As illustrated in panel (a), some producers are willing to produce hamburgers for a price of $0.75 each. Since they are paid $2.50, they earn a producer surplus equal to $1.75. </a:t>
            </a:r>
            <a:endParaRPr lang="en-US" sz="1400" dirty="0">
              <a:effectLst/>
            </a:endParaRPr>
          </a:p>
          <a:p>
            <a:pPr rtl="0" eaLnBrk="1" latinLnBrk="0" hangingPunct="1">
              <a:spcBef>
                <a:spcPts val="1800"/>
              </a:spcBef>
            </a:pPr>
            <a:r>
              <a:rPr lang="en-US" sz="1400" b="0" kern="1200" dirty="0">
                <a:solidFill>
                  <a:schemeClr val="tx1"/>
                </a:solidFill>
                <a:effectLst/>
              </a:rPr>
              <a:t>Other producers are willing to supply hamburgers at prices less than $2.50, and they also earn producer surplus. Because the market price of hamburgers is $2.50, the area of the shaded triangle in panel (b) is equal to total producer surplus.</a:t>
            </a:r>
            <a:endParaRPr lang="en-US" sz="1400" dirty="0">
              <a:effectLst/>
            </a:endParaRPr>
          </a:p>
        </p:txBody>
      </p:sp>
    </p:spTree>
    <p:extLst>
      <p:ext uri="{BB962C8B-B14F-4D97-AF65-F5344CB8AC3E}">
        <p14:creationId xmlns:p14="http://schemas.microsoft.com/office/powerpoint/2010/main" val="343837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1097280"/>
          </a:xfrm>
        </p:spPr>
        <p:txBody>
          <a:bodyPr/>
          <a:lstStyle/>
          <a:p>
            <a:pPr rtl="0" eaLnBrk="1" latinLnBrk="0" hangingPunct="1"/>
            <a:r>
              <a:rPr lang="en-US" sz="2800" b="0" dirty="0">
                <a:solidFill>
                  <a:srgbClr val="FFFFFF"/>
                </a:solidFill>
                <a:effectLst/>
                <a:latin typeface="Arial"/>
                <a:ea typeface="+mn-ea"/>
                <a:cs typeface="+mn-cs"/>
              </a:rPr>
              <a:t>Competitive Markets Maximize the Sum of Producer and Consumer Surplus</a:t>
            </a:r>
            <a:endParaRPr lang="en-US" dirty="0">
              <a:effectLst/>
            </a:endParaRPr>
          </a:p>
        </p:txBody>
      </p:sp>
      <p:sp>
        <p:nvSpPr>
          <p:cNvPr id="4" name="Text Placeholder 3"/>
          <p:cNvSpPr>
            <a:spLocks noGrp="1"/>
          </p:cNvSpPr>
          <p:nvPr>
            <p:ph type="body" idx="4294967295"/>
          </p:nvPr>
        </p:nvSpPr>
        <p:spPr>
          <a:xfrm>
            <a:off x="457200" y="1676400"/>
            <a:ext cx="8077200" cy="4525963"/>
          </a:xfrm>
        </p:spPr>
        <p:txBody>
          <a:bodyPr/>
          <a:lstStyle/>
          <a:p>
            <a:r>
              <a:rPr lang="en-US" sz="2400" b="1" dirty="0"/>
              <a:t>deadweight loss  </a:t>
            </a:r>
            <a:r>
              <a:rPr lang="en-US" sz="2400" dirty="0"/>
              <a:t>The total loss of producer and consumer surplus from underproduction or overproduction.</a:t>
            </a:r>
          </a:p>
        </p:txBody>
      </p:sp>
    </p:spTree>
    <p:extLst>
      <p:ext uri="{BB962C8B-B14F-4D97-AF65-F5344CB8AC3E}">
        <p14:creationId xmlns:p14="http://schemas.microsoft.com/office/powerpoint/2010/main" val="26271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8229600" cy="1066800"/>
          </a:xfrm>
        </p:spPr>
        <p:txBody>
          <a:bodyPr/>
          <a:lstStyle/>
          <a:p>
            <a:r>
              <a:rPr lang="en-US" sz="2000" b="1" dirty="0"/>
              <a:t>FIGURE 4.8  Total Producer and Consumer Surplus</a:t>
            </a:r>
          </a:p>
        </p:txBody>
      </p:sp>
      <p:pic>
        <p:nvPicPr>
          <p:cNvPr id="2" name="Picture 1" descr="An x-y graph presents total producer and consumer surplus&#10;"/>
          <p:cNvPicPr>
            <a:picLocks noChangeAspect="1"/>
          </p:cNvPicPr>
          <p:nvPr/>
        </p:nvPicPr>
        <p:blipFill>
          <a:blip r:embed="rId2" cstate="print"/>
          <a:stretch>
            <a:fillRect/>
          </a:stretch>
        </p:blipFill>
        <p:spPr>
          <a:xfrm>
            <a:off x="1295400" y="1113753"/>
            <a:ext cx="5600212" cy="4255126"/>
          </a:xfrm>
          <a:prstGeom prst="rect">
            <a:avLst/>
          </a:prstGeom>
        </p:spPr>
      </p:pic>
      <p:sp>
        <p:nvSpPr>
          <p:cNvPr id="4" name="Text Placeholder 3"/>
          <p:cNvSpPr>
            <a:spLocks noGrp="1"/>
          </p:cNvSpPr>
          <p:nvPr>
            <p:ph type="body" sz="quarter" idx="13"/>
          </p:nvPr>
        </p:nvSpPr>
        <p:spPr>
          <a:xfrm>
            <a:off x="457200" y="5334000"/>
            <a:ext cx="8229600" cy="916856"/>
          </a:xfrm>
        </p:spPr>
        <p:txBody>
          <a:bodyPr/>
          <a:lstStyle/>
          <a:p>
            <a:r>
              <a:rPr lang="en-US" dirty="0"/>
              <a:t>Total producer and consumer surplus is greatest where supply and demand curves intersect at equilibrium.</a:t>
            </a:r>
          </a:p>
        </p:txBody>
      </p:sp>
    </p:spTree>
    <p:extLst>
      <p:ext uri="{BB962C8B-B14F-4D97-AF65-F5344CB8AC3E}">
        <p14:creationId xmlns:p14="http://schemas.microsoft.com/office/powerpoint/2010/main" val="388533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530086"/>
          </a:xfrm>
        </p:spPr>
        <p:txBody>
          <a:bodyPr/>
          <a:lstStyle/>
          <a:p>
            <a:r>
              <a:rPr lang="en-US" sz="2000" b="1" dirty="0"/>
              <a:t>FIGURE 4.9  Deadweight Loss</a:t>
            </a:r>
          </a:p>
        </p:txBody>
      </p:sp>
      <p:pic>
        <p:nvPicPr>
          <p:cNvPr id="4" name="Picture 3" descr="Two x-y graphs present deadweight loss&#10;"/>
          <p:cNvPicPr>
            <a:picLocks noChangeAspect="1"/>
          </p:cNvPicPr>
          <p:nvPr/>
        </p:nvPicPr>
        <p:blipFill>
          <a:blip r:embed="rId2" cstate="print"/>
          <a:stretch>
            <a:fillRect/>
          </a:stretch>
        </p:blipFill>
        <p:spPr>
          <a:xfrm>
            <a:off x="457199" y="758686"/>
            <a:ext cx="8017047" cy="3737113"/>
          </a:xfrm>
          <a:prstGeom prst="rect">
            <a:avLst/>
          </a:prstGeom>
        </p:spPr>
      </p:pic>
      <p:sp>
        <p:nvSpPr>
          <p:cNvPr id="3" name="Text Placeholder 2"/>
          <p:cNvSpPr>
            <a:spLocks noGrp="1"/>
          </p:cNvSpPr>
          <p:nvPr>
            <p:ph type="body" sz="quarter" idx="13"/>
          </p:nvPr>
        </p:nvSpPr>
        <p:spPr>
          <a:xfrm>
            <a:off x="457199" y="4572000"/>
            <a:ext cx="8229600" cy="1752600"/>
          </a:xfrm>
        </p:spPr>
        <p:txBody>
          <a:bodyPr/>
          <a:lstStyle/>
          <a:p>
            <a:pPr rtl="0" eaLnBrk="1" latinLnBrk="0" hangingPunct="1">
              <a:spcBef>
                <a:spcPts val="1800"/>
              </a:spcBef>
            </a:pPr>
            <a:r>
              <a:rPr lang="en-US" sz="1400" b="0" kern="1200" dirty="0">
                <a:solidFill>
                  <a:schemeClr val="tx1"/>
                </a:solidFill>
                <a:effectLst/>
              </a:rPr>
              <a:t>Panel (a) shows the consequences of producing 4 million hamburgers per month instead of 7 million hamburgers per month. Total producer and consumer surplus is reduced by the area of triangle </a:t>
            </a:r>
            <a:r>
              <a:rPr lang="en-US" sz="1400" b="0" i="1" kern="1200" dirty="0">
                <a:solidFill>
                  <a:schemeClr val="tx1"/>
                </a:solidFill>
                <a:effectLst/>
              </a:rPr>
              <a:t>ABC</a:t>
            </a:r>
            <a:r>
              <a:rPr lang="en-US" sz="1400" b="0" kern="1200" dirty="0">
                <a:solidFill>
                  <a:schemeClr val="tx1"/>
                </a:solidFill>
                <a:effectLst/>
              </a:rPr>
              <a:t> shaded in yellow. This is called the deadweight loss from underproduction. </a:t>
            </a:r>
            <a:endParaRPr lang="en-US" sz="1400" dirty="0">
              <a:effectLst/>
            </a:endParaRPr>
          </a:p>
          <a:p>
            <a:pPr rtl="0" eaLnBrk="1" latinLnBrk="0" hangingPunct="1">
              <a:spcBef>
                <a:spcPts val="1800"/>
              </a:spcBef>
            </a:pPr>
            <a:r>
              <a:rPr lang="en-US" sz="1400" b="0" kern="1200" dirty="0">
                <a:solidFill>
                  <a:schemeClr val="tx1"/>
                </a:solidFill>
                <a:effectLst/>
              </a:rPr>
              <a:t>Panel (b) shows the consequences of producing 10 million hamburgers per month instead of 7 million hamburgers per month. As production increases from 7 million to 10 million hamburgers, the full cost of production rises above consumers’ willingness to pay, resulting in a deadweight loss equal to the area of triangle </a:t>
            </a:r>
            <a:r>
              <a:rPr lang="en-US" sz="1400" b="0" i="1" kern="1200" dirty="0">
                <a:solidFill>
                  <a:schemeClr val="tx1"/>
                </a:solidFill>
                <a:effectLst/>
              </a:rPr>
              <a:t>ABC</a:t>
            </a:r>
            <a:r>
              <a:rPr lang="en-US" sz="1400" b="0" kern="1200" dirty="0">
                <a:solidFill>
                  <a:schemeClr val="tx1"/>
                </a:solidFill>
                <a:effectLst/>
              </a:rPr>
              <a:t>.</a:t>
            </a:r>
            <a:endParaRPr lang="en-US" sz="1400" dirty="0">
              <a:effectLst/>
            </a:endParaRPr>
          </a:p>
        </p:txBody>
      </p:sp>
    </p:spTree>
    <p:extLst>
      <p:ext uri="{BB962C8B-B14F-4D97-AF65-F5344CB8AC3E}">
        <p14:creationId xmlns:p14="http://schemas.microsoft.com/office/powerpoint/2010/main" val="2453430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pPr rtl="0" eaLnBrk="1" latinLnBrk="0" hangingPunct="1"/>
            <a:r>
              <a:rPr lang="en-US" sz="3600" b="0" dirty="0">
                <a:solidFill>
                  <a:srgbClr val="FFFFFF"/>
                </a:solidFill>
                <a:effectLst/>
                <a:latin typeface="Arial"/>
                <a:ea typeface="+mn-ea"/>
                <a:cs typeface="+mn-cs"/>
              </a:rPr>
              <a:t>Potential Causes of Deadweight Loss from Under- and Overproduction</a:t>
            </a:r>
            <a:endParaRPr lang="en-US" dirty="0">
              <a:effectLst/>
            </a:endParaRPr>
          </a:p>
        </p:txBody>
      </p:sp>
      <p:sp>
        <p:nvSpPr>
          <p:cNvPr id="3" name="Content Placeholder 2"/>
          <p:cNvSpPr>
            <a:spLocks noGrp="1"/>
          </p:cNvSpPr>
          <p:nvPr>
            <p:ph idx="1"/>
          </p:nvPr>
        </p:nvSpPr>
        <p:spPr>
          <a:xfrm>
            <a:off x="447675" y="1752600"/>
            <a:ext cx="8229600" cy="4525963"/>
          </a:xfrm>
        </p:spPr>
        <p:txBody>
          <a:bodyPr/>
          <a:lstStyle/>
          <a:p>
            <a:pPr marL="342900" indent="-342900">
              <a:spcAft>
                <a:spcPct val="0"/>
              </a:spcAft>
            </a:pPr>
            <a:r>
              <a:rPr lang="en-US" sz="2400" dirty="0"/>
              <a:t>Competitive markets are efficient because when supply and demand interact freely, markets produce what people want at the least cost.</a:t>
            </a:r>
          </a:p>
          <a:p>
            <a:pPr marL="342900" indent="-342900">
              <a:spcAft>
                <a:spcPct val="0"/>
              </a:spcAft>
            </a:pPr>
            <a:r>
              <a:rPr lang="en-US" sz="2400" dirty="0"/>
              <a:t>There are a number of sources of market failure:</a:t>
            </a:r>
          </a:p>
          <a:p>
            <a:pPr marL="829818" lvl="1" indent="-342900">
              <a:spcAft>
                <a:spcPct val="0"/>
              </a:spcAft>
            </a:pPr>
            <a:r>
              <a:rPr lang="en-US" dirty="0"/>
              <a:t>Monopoly power gives firms the incentive to underproduce and overprice.</a:t>
            </a:r>
          </a:p>
          <a:p>
            <a:pPr marL="829818" lvl="1" indent="-342900">
              <a:spcAft>
                <a:spcPct val="0"/>
              </a:spcAft>
            </a:pPr>
            <a:r>
              <a:rPr lang="en-US" dirty="0"/>
              <a:t>Taxes and subsidies may distort consumer choices.</a:t>
            </a:r>
          </a:p>
          <a:p>
            <a:pPr marL="829818" lvl="1" indent="-342900">
              <a:spcAft>
                <a:spcPct val="0"/>
              </a:spcAft>
            </a:pPr>
            <a:r>
              <a:rPr lang="en-US" dirty="0"/>
              <a:t>External costs such as pollution and congestion may lead to over- or underproduction of some goods.</a:t>
            </a:r>
          </a:p>
          <a:p>
            <a:pPr marL="829818" lvl="1" indent="-342900">
              <a:spcAft>
                <a:spcPct val="0"/>
              </a:spcAft>
            </a:pPr>
            <a:r>
              <a:rPr lang="en-US" dirty="0"/>
              <a:t>Artificial price floors and price ceilings may have the same effects.</a:t>
            </a:r>
          </a:p>
        </p:txBody>
      </p:sp>
    </p:spTree>
    <p:extLst>
      <p:ext uri="{BB962C8B-B14F-4D97-AF65-F5344CB8AC3E}">
        <p14:creationId xmlns:p14="http://schemas.microsoft.com/office/powerpoint/2010/main" val="1116452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REVIEW TERMS AND CONCEPTS</a:t>
            </a:r>
            <a:endParaRPr lang="en-IN" dirty="0"/>
          </a:p>
        </p:txBody>
      </p:sp>
      <p:sp>
        <p:nvSpPr>
          <p:cNvPr id="3" name="Content Placeholder 2"/>
          <p:cNvSpPr>
            <a:spLocks noGrp="1"/>
          </p:cNvSpPr>
          <p:nvPr>
            <p:ph idx="1"/>
          </p:nvPr>
        </p:nvSpPr>
        <p:spPr>
          <a:xfrm>
            <a:off x="457200" y="1600201"/>
            <a:ext cx="3429000" cy="4571999"/>
          </a:xfrm>
        </p:spPr>
        <p:txBody>
          <a:bodyPr/>
          <a:lstStyle/>
          <a:p>
            <a:pPr marL="256032" indent="-256032">
              <a:spcBef>
                <a:spcPts val="1200"/>
              </a:spcBef>
              <a:buClr>
                <a:srgbClr val="0070C0"/>
              </a:buClr>
              <a:buSzPct val="100000"/>
              <a:defRPr/>
            </a:pPr>
            <a:r>
              <a:rPr lang="en-US" sz="1800" dirty="0"/>
              <a:t>black market</a:t>
            </a:r>
          </a:p>
          <a:p>
            <a:pPr marL="256032" indent="-256032">
              <a:spcBef>
                <a:spcPts val="1200"/>
              </a:spcBef>
              <a:buClr>
                <a:srgbClr val="0070C0"/>
              </a:buClr>
              <a:buSzPct val="100000"/>
              <a:defRPr/>
            </a:pPr>
            <a:r>
              <a:rPr lang="en-US" sz="1800" dirty="0"/>
              <a:t>consumer surplus</a:t>
            </a:r>
          </a:p>
          <a:p>
            <a:pPr marL="256032" indent="-256032">
              <a:spcBef>
                <a:spcPts val="1200"/>
              </a:spcBef>
              <a:buClr>
                <a:srgbClr val="0070C0"/>
              </a:buClr>
              <a:buSzPct val="100000"/>
              <a:defRPr/>
            </a:pPr>
            <a:r>
              <a:rPr lang="en-US" sz="1800" dirty="0"/>
              <a:t>deadweight loss</a:t>
            </a:r>
          </a:p>
          <a:p>
            <a:pPr marL="256032" indent="-256032">
              <a:spcBef>
                <a:spcPts val="1200"/>
              </a:spcBef>
              <a:buClr>
                <a:srgbClr val="0070C0"/>
              </a:buClr>
              <a:buSzPct val="100000"/>
              <a:defRPr/>
            </a:pPr>
            <a:r>
              <a:rPr lang="en-US" sz="1800" dirty="0"/>
              <a:t>favored customers</a:t>
            </a:r>
          </a:p>
          <a:p>
            <a:pPr marL="256032" indent="-256032">
              <a:spcBef>
                <a:spcPts val="1200"/>
              </a:spcBef>
              <a:buClr>
                <a:srgbClr val="0070C0"/>
              </a:buClr>
              <a:buSzPct val="100000"/>
              <a:defRPr/>
            </a:pPr>
            <a:r>
              <a:rPr lang="en-US" sz="1800" dirty="0"/>
              <a:t>minimum wage</a:t>
            </a:r>
          </a:p>
          <a:p>
            <a:pPr marL="256032" indent="-256032">
              <a:spcBef>
                <a:spcPts val="1200"/>
              </a:spcBef>
              <a:buClr>
                <a:srgbClr val="0070C0"/>
              </a:buClr>
              <a:buSzPct val="100000"/>
              <a:defRPr/>
            </a:pPr>
            <a:r>
              <a:rPr lang="en-US" sz="1800" dirty="0"/>
              <a:t>price ceiling</a:t>
            </a:r>
          </a:p>
          <a:p>
            <a:pPr marL="256032" indent="-256032">
              <a:spcBef>
                <a:spcPts val="1200"/>
              </a:spcBef>
              <a:buClr>
                <a:srgbClr val="0070C0"/>
              </a:buClr>
              <a:buSzPct val="100000"/>
              <a:defRPr/>
            </a:pPr>
            <a:r>
              <a:rPr lang="en-US" sz="1800" dirty="0"/>
              <a:t>price floor</a:t>
            </a:r>
          </a:p>
          <a:p>
            <a:pPr marL="256032" indent="-256032">
              <a:spcBef>
                <a:spcPts val="1200"/>
              </a:spcBef>
              <a:buClr>
                <a:srgbClr val="0070C0"/>
              </a:buClr>
              <a:buSzPct val="100000"/>
              <a:defRPr/>
            </a:pPr>
            <a:r>
              <a:rPr lang="en-US" sz="1800" dirty="0"/>
              <a:t>price rationing</a:t>
            </a:r>
          </a:p>
          <a:p>
            <a:pPr marL="256032" indent="-256032">
              <a:spcBef>
                <a:spcPts val="1200"/>
              </a:spcBef>
              <a:buClr>
                <a:srgbClr val="0070C0"/>
              </a:buClr>
              <a:buSzPct val="100000"/>
              <a:defRPr/>
            </a:pPr>
            <a:r>
              <a:rPr lang="en-US" sz="1800" dirty="0"/>
              <a:t>producer surplus</a:t>
            </a:r>
          </a:p>
          <a:p>
            <a:pPr marL="256032" indent="-256032">
              <a:spcBef>
                <a:spcPts val="1200"/>
              </a:spcBef>
              <a:buClr>
                <a:srgbClr val="0070C0"/>
              </a:buClr>
              <a:buSzPct val="100000"/>
              <a:defRPr/>
            </a:pPr>
            <a:r>
              <a:rPr lang="en-US" sz="1800" dirty="0"/>
              <a:t>queuing</a:t>
            </a:r>
          </a:p>
          <a:p>
            <a:pPr marL="256032" indent="-256032">
              <a:spcBef>
                <a:spcPts val="1200"/>
              </a:spcBef>
              <a:buClr>
                <a:srgbClr val="0070C0"/>
              </a:buClr>
              <a:buSzPct val="100000"/>
              <a:defRPr/>
            </a:pPr>
            <a:r>
              <a:rPr lang="en-US" sz="1800" dirty="0"/>
              <a:t>ration coupons</a:t>
            </a:r>
          </a:p>
          <a:p>
            <a:pPr marL="256032" indent="-256032">
              <a:buClr>
                <a:srgbClr val="0070C0"/>
              </a:buClr>
              <a:buSzPct val="100000"/>
              <a:defRPr/>
            </a:pPr>
            <a:endParaRPr lang="en-US" sz="1800" dirty="0"/>
          </a:p>
        </p:txBody>
      </p:sp>
    </p:spTree>
    <p:extLst>
      <p:ext uri="{BB962C8B-B14F-4D97-AF65-F5344CB8AC3E}">
        <p14:creationId xmlns:p14="http://schemas.microsoft.com/office/powerpoint/2010/main" val="222424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082597"/>
          </a:xfrm>
        </p:spPr>
        <p:txBody>
          <a:bodyPr/>
          <a:lstStyle/>
          <a:p>
            <a:r>
              <a:rPr lang="en-IN" dirty="0"/>
              <a:t>Chapter 4  Demand and Supply Applications</a:t>
            </a:r>
          </a:p>
        </p:txBody>
      </p:sp>
      <p:sp>
        <p:nvSpPr>
          <p:cNvPr id="5" name="Rectangle 3"/>
          <p:cNvSpPr>
            <a:spLocks noGrp="1" noChangeArrowheads="1"/>
          </p:cNvSpPr>
          <p:nvPr>
            <p:ph idx="1"/>
          </p:nvPr>
        </p:nvSpPr>
        <p:spPr bwMode="auto">
          <a:xfrm>
            <a:off x="457200" y="1600200"/>
            <a:ext cx="822960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1pPr>
            <a:lvl2pPr marL="742950" indent="-28575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2pPr>
            <a:lvl3pPr marL="1143000" indent="-22860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3pPr>
            <a:lvl4pPr marL="1600200" indent="-22860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4pPr>
            <a:lvl5pPr marL="2057400" indent="-22860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5pPr>
            <a:lvl6pPr marL="25146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6pPr>
            <a:lvl7pPr marL="29718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7pPr>
            <a:lvl8pPr marL="34290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8pPr>
            <a:lvl9pPr marL="38862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9pPr>
          </a:lstStyle>
          <a:p>
            <a:pPr eaLnBrk="1" hangingPunct="1">
              <a:spcBef>
                <a:spcPts val="1500"/>
              </a:spcBef>
              <a:spcAft>
                <a:spcPct val="0"/>
              </a:spcAft>
            </a:pPr>
            <a:r>
              <a:rPr lang="en-US" sz="2400" b="0" dirty="0">
                <a:solidFill>
                  <a:schemeClr val="tx1"/>
                </a:solidFill>
              </a:rPr>
              <a:t>In every society, many decisions are made in a decentralized way, through the operation of markets.</a:t>
            </a:r>
          </a:p>
          <a:p>
            <a:pPr eaLnBrk="1" hangingPunct="1">
              <a:spcBef>
                <a:spcPts val="1500"/>
              </a:spcBef>
              <a:spcAft>
                <a:spcPct val="0"/>
              </a:spcAft>
            </a:pPr>
            <a:r>
              <a:rPr lang="en-US" sz="2400" b="0" dirty="0">
                <a:solidFill>
                  <a:schemeClr val="tx1"/>
                </a:solidFill>
              </a:rPr>
              <a:t>In Chapter 3 we looked at how markets operate.</a:t>
            </a:r>
          </a:p>
          <a:p>
            <a:pPr eaLnBrk="1" hangingPunct="1">
              <a:spcBef>
                <a:spcPts val="1500"/>
              </a:spcBef>
              <a:spcAft>
                <a:spcPct val="0"/>
              </a:spcAft>
            </a:pPr>
            <a:r>
              <a:rPr lang="en-US" sz="2400" b="0" dirty="0">
                <a:solidFill>
                  <a:schemeClr val="tx1"/>
                </a:solidFill>
              </a:rPr>
              <a:t>This chapter continues to examine demand, supply, and the price system.</a:t>
            </a:r>
          </a:p>
        </p:txBody>
      </p:sp>
    </p:spTree>
    <p:extLst>
      <p:ext uri="{BB962C8B-B14F-4D97-AF65-F5344CB8AC3E}">
        <p14:creationId xmlns:p14="http://schemas.microsoft.com/office/powerpoint/2010/main" val="134801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System: Rationing and Allocating Resources</a:t>
            </a:r>
          </a:p>
        </p:txBody>
      </p:sp>
      <p:sp>
        <p:nvSpPr>
          <p:cNvPr id="3" name="Content Placeholder 2"/>
          <p:cNvSpPr>
            <a:spLocks noGrp="1"/>
          </p:cNvSpPr>
          <p:nvPr>
            <p:ph idx="1"/>
          </p:nvPr>
        </p:nvSpPr>
        <p:spPr/>
        <p:txBody>
          <a:bodyPr/>
          <a:lstStyle/>
          <a:p>
            <a:pPr marL="0" indent="0">
              <a:buClr>
                <a:srgbClr val="0070C0"/>
              </a:buClr>
              <a:buSzPct val="100000"/>
              <a:buNone/>
            </a:pPr>
            <a:r>
              <a:rPr lang="en-US" b="1" dirty="0"/>
              <a:t>Price Rationing</a:t>
            </a:r>
          </a:p>
          <a:p>
            <a:pPr marL="256032" indent="-256032">
              <a:buClr>
                <a:srgbClr val="0070C0"/>
              </a:buClr>
              <a:buSzPct val="100000"/>
            </a:pPr>
            <a:r>
              <a:rPr lang="en-US" b="1" dirty="0"/>
              <a:t>price rationing  </a:t>
            </a:r>
            <a:r>
              <a:rPr lang="en-US" dirty="0"/>
              <a:t>The process by which the market system allocates goods and services to consumers when quantity demanded exceeds quantity supplied.</a:t>
            </a:r>
          </a:p>
          <a:p>
            <a:pPr marL="256032" indent="-256032">
              <a:buClr>
                <a:srgbClr val="0070C0"/>
              </a:buClr>
              <a:buSzPct val="100000"/>
            </a:pPr>
            <a:r>
              <a:rPr lang="en-US" dirty="0"/>
              <a:t>The adjustment of price is the rationing mechanism in free markets. </a:t>
            </a:r>
          </a:p>
          <a:p>
            <a:pPr marL="256032" indent="-256032">
              <a:buClr>
                <a:srgbClr val="0070C0"/>
              </a:buClr>
              <a:buSzPct val="100000"/>
            </a:pPr>
            <a:r>
              <a:rPr lang="en-US" dirty="0"/>
              <a:t>Price rationing means that whenever there is a need to ration a good—that is, when a shortage exists—in a free market, the price of the good will rise until quantity supplied equals quantity demanded—that is, until the market clears.</a:t>
            </a:r>
          </a:p>
        </p:txBody>
      </p:sp>
    </p:spTree>
    <p:extLst>
      <p:ext uri="{BB962C8B-B14F-4D97-AF65-F5344CB8AC3E}">
        <p14:creationId xmlns:p14="http://schemas.microsoft.com/office/powerpoint/2010/main" val="29549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4.1  The Market for Wheat</a:t>
            </a:r>
          </a:p>
        </p:txBody>
      </p:sp>
      <p:sp>
        <p:nvSpPr>
          <p:cNvPr id="4" name="Text Placeholder 3"/>
          <p:cNvSpPr>
            <a:spLocks noGrp="1"/>
          </p:cNvSpPr>
          <p:nvPr>
            <p:ph type="body" sz="quarter" idx="13"/>
          </p:nvPr>
        </p:nvSpPr>
        <p:spPr>
          <a:xfrm>
            <a:off x="380998" y="1433253"/>
            <a:ext cx="2247901" cy="2745656"/>
          </a:xfrm>
        </p:spPr>
        <p:txBody>
          <a:bodyPr/>
          <a:lstStyle/>
          <a:p>
            <a:pPr>
              <a:lnSpc>
                <a:spcPct val="105000"/>
              </a:lnSpc>
              <a:spcBef>
                <a:spcPts val="1800"/>
              </a:spcBef>
              <a:spcAft>
                <a:spcPct val="0"/>
              </a:spcAft>
            </a:pPr>
            <a:r>
              <a:rPr lang="en-US" dirty="0"/>
              <a:t>Fires in Russia in the summer of 2010 caused a shift in the world’s supply of wheat to the left, causing the price to increase from $160 per metric ton to $247.</a:t>
            </a:r>
          </a:p>
          <a:p>
            <a:pPr>
              <a:lnSpc>
                <a:spcPct val="105000"/>
              </a:lnSpc>
              <a:spcBef>
                <a:spcPts val="1800"/>
              </a:spcBef>
              <a:spcAft>
                <a:spcPct val="0"/>
              </a:spcAft>
            </a:pPr>
            <a:r>
              <a:rPr lang="en-US" dirty="0"/>
              <a:t>The equilibrium moved from </a:t>
            </a:r>
            <a:r>
              <a:rPr lang="en-US" i="1" dirty="0"/>
              <a:t>C</a:t>
            </a:r>
            <a:r>
              <a:rPr lang="en-US" dirty="0"/>
              <a:t> to </a:t>
            </a:r>
            <a:r>
              <a:rPr lang="en-US" i="1" dirty="0"/>
              <a:t>B</a:t>
            </a:r>
            <a:r>
              <a:rPr lang="en-US" dirty="0"/>
              <a:t>.</a:t>
            </a:r>
          </a:p>
        </p:txBody>
      </p:sp>
      <p:pic>
        <p:nvPicPr>
          <p:cNvPr id="3" name="Picture 2" descr="An x-y graph presents the market for wheat&#10;"/>
          <p:cNvPicPr>
            <a:picLocks noChangeAspect="1"/>
          </p:cNvPicPr>
          <p:nvPr/>
        </p:nvPicPr>
        <p:blipFill>
          <a:blip r:embed="rId3" cstate="print"/>
          <a:stretch>
            <a:fillRect/>
          </a:stretch>
        </p:blipFill>
        <p:spPr>
          <a:xfrm>
            <a:off x="3276600" y="1219200"/>
            <a:ext cx="5032634" cy="4315619"/>
          </a:xfrm>
          <a:prstGeom prst="rect">
            <a:avLst/>
          </a:prstGeom>
        </p:spPr>
      </p:pic>
    </p:spTree>
    <p:extLst>
      <p:ext uri="{BB962C8B-B14F-4D97-AF65-F5344CB8AC3E}">
        <p14:creationId xmlns:p14="http://schemas.microsoft.com/office/powerpoint/2010/main" val="142816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4.2  Market for a Rare Painting</a:t>
            </a:r>
          </a:p>
        </p:txBody>
      </p:sp>
      <p:sp>
        <p:nvSpPr>
          <p:cNvPr id="4" name="Text Placeholder 3"/>
          <p:cNvSpPr>
            <a:spLocks noGrp="1"/>
          </p:cNvSpPr>
          <p:nvPr>
            <p:ph type="body" sz="quarter" idx="13"/>
          </p:nvPr>
        </p:nvSpPr>
        <p:spPr>
          <a:xfrm>
            <a:off x="477982" y="1129648"/>
            <a:ext cx="2951018" cy="3618016"/>
          </a:xfrm>
        </p:spPr>
        <p:txBody>
          <a:bodyPr/>
          <a:lstStyle/>
          <a:p>
            <a:pPr rtl="0" eaLnBrk="1" latinLnBrk="0" hangingPunct="1">
              <a:spcBef>
                <a:spcPts val="1800"/>
              </a:spcBef>
            </a:pPr>
            <a:r>
              <a:rPr lang="en-US" sz="1600" b="0" kern="1200" dirty="0">
                <a:solidFill>
                  <a:schemeClr val="tx1"/>
                </a:solidFill>
                <a:effectLst/>
                <a:latin typeface="+mn-lt"/>
                <a:ea typeface="+mn-ea"/>
                <a:cs typeface="+mn-cs"/>
              </a:rPr>
              <a:t>There is some price that will clear any market, even if supply is strictly limited. </a:t>
            </a:r>
            <a:endParaRPr lang="en-US" dirty="0">
              <a:effectLst/>
            </a:endParaRPr>
          </a:p>
          <a:p>
            <a:pPr rtl="0" eaLnBrk="1" latinLnBrk="0" hangingPunct="1">
              <a:spcBef>
                <a:spcPts val="1800"/>
              </a:spcBef>
            </a:pPr>
            <a:r>
              <a:rPr lang="en-US" sz="1600" b="0" kern="1200" dirty="0">
                <a:solidFill>
                  <a:schemeClr val="tx1"/>
                </a:solidFill>
                <a:effectLst/>
                <a:latin typeface="+mn-lt"/>
                <a:ea typeface="+mn-ea"/>
                <a:cs typeface="+mn-cs"/>
              </a:rPr>
              <a:t>In an auction for a unique painting, the price (bid) will rise to eliminate excess demand until there is only one bidder willing to purchase the single available painting. </a:t>
            </a:r>
            <a:endParaRPr lang="en-US" dirty="0">
              <a:effectLst/>
            </a:endParaRPr>
          </a:p>
          <a:p>
            <a:pPr rtl="0" eaLnBrk="1" latinLnBrk="0" hangingPunct="1">
              <a:spcBef>
                <a:spcPts val="1800"/>
              </a:spcBef>
            </a:pPr>
            <a:r>
              <a:rPr lang="en-US" sz="1600" b="0" kern="1200" dirty="0">
                <a:solidFill>
                  <a:schemeClr val="tx1"/>
                </a:solidFill>
                <a:effectLst/>
                <a:latin typeface="+mn-lt"/>
                <a:ea typeface="+mn-ea"/>
                <a:cs typeface="+mn-cs"/>
              </a:rPr>
              <a:t>Some estimate that the </a:t>
            </a:r>
            <a:r>
              <a:rPr lang="en-US" sz="1600" b="0" i="1" kern="1200" dirty="0">
                <a:solidFill>
                  <a:schemeClr val="tx1"/>
                </a:solidFill>
                <a:effectLst/>
                <a:latin typeface="+mn-lt"/>
                <a:ea typeface="+mn-ea"/>
                <a:cs typeface="+mn-cs"/>
              </a:rPr>
              <a:t>Mona Lisa</a:t>
            </a:r>
            <a:r>
              <a:rPr lang="en-US" sz="1600" b="0" kern="1200" dirty="0">
                <a:solidFill>
                  <a:schemeClr val="tx1"/>
                </a:solidFill>
                <a:effectLst/>
                <a:latin typeface="+mn-lt"/>
                <a:ea typeface="+mn-ea"/>
                <a:cs typeface="+mn-cs"/>
              </a:rPr>
              <a:t> would sell for $600 million if auctioned.</a:t>
            </a:r>
            <a:endParaRPr lang="en-US" dirty="0">
              <a:effectLst/>
            </a:endParaRPr>
          </a:p>
        </p:txBody>
      </p:sp>
      <p:pic>
        <p:nvPicPr>
          <p:cNvPr id="3" name="Picture 2" descr="An x-y graph presents the market for a rare painting&#10;"/>
          <p:cNvPicPr>
            <a:picLocks noChangeAspect="1"/>
          </p:cNvPicPr>
          <p:nvPr/>
        </p:nvPicPr>
        <p:blipFill>
          <a:blip r:embed="rId3" cstate="print"/>
          <a:stretch>
            <a:fillRect/>
          </a:stretch>
        </p:blipFill>
        <p:spPr>
          <a:xfrm>
            <a:off x="4128052" y="1044816"/>
            <a:ext cx="4558748" cy="3787684"/>
          </a:xfrm>
          <a:prstGeom prst="rect">
            <a:avLst/>
          </a:prstGeom>
        </p:spPr>
      </p:pic>
    </p:spTree>
    <p:extLst>
      <p:ext uri="{BB962C8B-B14F-4D97-AF65-F5344CB8AC3E}">
        <p14:creationId xmlns:p14="http://schemas.microsoft.com/office/powerpoint/2010/main" val="373872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sz="3600" b="0" dirty="0">
                <a:solidFill>
                  <a:srgbClr val="FFFFFF"/>
                </a:solidFill>
                <a:effectLst/>
                <a:latin typeface="Arial"/>
                <a:ea typeface="+mn-ea"/>
                <a:cs typeface="+mn-cs"/>
              </a:rPr>
              <a:t>Constraints on the Market and Alternative Rationing Mechanisms </a:t>
            </a:r>
            <a:r>
              <a:rPr lang="en-US" sz="2000" b="0" i="1" dirty="0">
                <a:solidFill>
                  <a:srgbClr val="FFFFFF"/>
                </a:solidFill>
                <a:effectLst/>
                <a:latin typeface="Arial"/>
                <a:ea typeface="+mn-ea"/>
                <a:cs typeface="+mn-cs"/>
              </a:rPr>
              <a:t>(1 of 6)</a:t>
            </a:r>
            <a:endParaRPr lang="en-US" dirty="0"/>
          </a:p>
        </p:txBody>
      </p:sp>
      <p:sp>
        <p:nvSpPr>
          <p:cNvPr id="5" name="Text Placeholder 4"/>
          <p:cNvSpPr>
            <a:spLocks noGrp="1"/>
          </p:cNvSpPr>
          <p:nvPr>
            <p:ph type="body" idx="4294967295"/>
          </p:nvPr>
        </p:nvSpPr>
        <p:spPr/>
        <p:txBody>
          <a:bodyPr/>
          <a:lstStyle/>
          <a:p>
            <a:pPr rtl="0" eaLnBrk="1" latinLnBrk="0" hangingPunct="1"/>
            <a:r>
              <a:rPr lang="en-US" sz="2400" b="0" kern="1200" dirty="0">
                <a:solidFill>
                  <a:schemeClr val="tx1"/>
                </a:solidFill>
                <a:effectLst/>
              </a:rPr>
              <a:t>On occasion, both governments and private firms decide to use some mechanism other than the market system to ration an item for which there is excess demand at the current price. </a:t>
            </a:r>
            <a:endParaRPr lang="en-US" sz="2400" dirty="0">
              <a:effectLst/>
            </a:endParaRPr>
          </a:p>
          <a:p>
            <a:pPr rtl="0" eaLnBrk="1" latinLnBrk="0" hangingPunct="1"/>
            <a:r>
              <a:rPr lang="en-US" sz="2400" b="0" kern="1200" dirty="0">
                <a:solidFill>
                  <a:schemeClr val="tx1"/>
                </a:solidFill>
                <a:effectLst/>
              </a:rPr>
              <a:t>Policies designed to stop price rationing are justified in a number of ways, most often in the name of fairness.</a:t>
            </a:r>
            <a:endParaRPr lang="en-US" sz="2400" dirty="0">
              <a:effectLst/>
            </a:endParaRPr>
          </a:p>
        </p:txBody>
      </p:sp>
    </p:spTree>
    <p:extLst>
      <p:ext uri="{BB962C8B-B14F-4D97-AF65-F5344CB8AC3E}">
        <p14:creationId xmlns:p14="http://schemas.microsoft.com/office/powerpoint/2010/main" val="28519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534400" cy="1219200"/>
          </a:xfrm>
        </p:spPr>
        <p:txBody>
          <a:bodyPr/>
          <a:lstStyle/>
          <a:p>
            <a:pPr rtl="0" eaLnBrk="1" latinLnBrk="0" hangingPunct="1"/>
            <a:r>
              <a:rPr lang="en-US" sz="3600" b="0" dirty="0">
                <a:solidFill>
                  <a:srgbClr val="FFFFFF"/>
                </a:solidFill>
                <a:effectLst/>
                <a:latin typeface="Arial"/>
                <a:ea typeface="+mn-ea"/>
                <a:cs typeface="+mn-cs"/>
              </a:rPr>
              <a:t>Constraints on the Market and Alternative Rationing Mechanisms </a:t>
            </a:r>
            <a:r>
              <a:rPr lang="en-US" sz="2000" i="1" dirty="0">
                <a:solidFill>
                  <a:srgbClr val="FFFFFF"/>
                </a:solidFill>
                <a:effectLst/>
                <a:latin typeface="Arial"/>
                <a:ea typeface="+mn-ea"/>
                <a:cs typeface="+mn-cs"/>
              </a:rPr>
              <a:t>(2 of 6)</a:t>
            </a:r>
            <a:endParaRPr lang="en-US" dirty="0"/>
          </a:p>
        </p:txBody>
      </p:sp>
      <p:sp>
        <p:nvSpPr>
          <p:cNvPr id="3" name="Text Placeholder 2"/>
          <p:cNvSpPr>
            <a:spLocks noGrp="1"/>
          </p:cNvSpPr>
          <p:nvPr>
            <p:ph type="body" idx="4294967295"/>
          </p:nvPr>
        </p:nvSpPr>
        <p:spPr>
          <a:xfrm>
            <a:off x="457200" y="1676400"/>
            <a:ext cx="8229600" cy="4525963"/>
          </a:xfrm>
        </p:spPr>
        <p:txBody>
          <a:bodyPr/>
          <a:lstStyle/>
          <a:p>
            <a:pPr rtl="0" eaLnBrk="1" latinLnBrk="0" hangingPunct="1"/>
            <a:r>
              <a:rPr lang="en-US" sz="2400" b="0" kern="1200" dirty="0">
                <a:solidFill>
                  <a:schemeClr val="tx1"/>
                </a:solidFill>
                <a:effectLst/>
              </a:rPr>
              <a:t>Regardless of the rationale, two things are clear:</a:t>
            </a:r>
            <a:endParaRPr lang="en-US" sz="2400" dirty="0">
              <a:effectLst/>
            </a:endParaRPr>
          </a:p>
          <a:p>
            <a:pPr rtl="0" eaLnBrk="1" latinLnBrk="0" hangingPunct="1"/>
            <a:r>
              <a:rPr lang="en-US" sz="2400" kern="1200" dirty="0">
                <a:solidFill>
                  <a:schemeClr val="tx1"/>
                </a:solidFill>
                <a:effectLst/>
              </a:rPr>
              <a:t>1.   </a:t>
            </a:r>
            <a:r>
              <a:rPr lang="en-US" sz="2400" b="0" kern="1200" dirty="0">
                <a:solidFill>
                  <a:schemeClr val="tx1"/>
                </a:solidFill>
                <a:effectLst/>
              </a:rPr>
              <a:t>Attempts to bypass price rationing in the market and to use alternative rationing devices are more difficult and more costly than they would seem at first glance.</a:t>
            </a:r>
            <a:endParaRPr lang="en-US" sz="2400" dirty="0">
              <a:effectLst/>
            </a:endParaRPr>
          </a:p>
          <a:p>
            <a:pPr rtl="0" eaLnBrk="1" latinLnBrk="0" hangingPunct="1"/>
            <a:r>
              <a:rPr lang="en-US" sz="2400" kern="1200" dirty="0">
                <a:solidFill>
                  <a:schemeClr val="tx1"/>
                </a:solidFill>
                <a:effectLst/>
              </a:rPr>
              <a:t>2.   </a:t>
            </a:r>
            <a:r>
              <a:rPr lang="en-US" sz="2400" b="0" kern="1200" dirty="0">
                <a:solidFill>
                  <a:schemeClr val="tx1"/>
                </a:solidFill>
                <a:effectLst/>
              </a:rPr>
              <a:t>Very often such attempts distribute costs and benefits among households in unintended ways.</a:t>
            </a:r>
            <a:endParaRPr lang="en-US" sz="2400" dirty="0">
              <a:effectLst/>
            </a:endParaRPr>
          </a:p>
        </p:txBody>
      </p:sp>
    </p:spTree>
    <p:extLst>
      <p:ext uri="{BB962C8B-B14F-4D97-AF65-F5344CB8AC3E}">
        <p14:creationId xmlns:p14="http://schemas.microsoft.com/office/powerpoint/2010/main" val="145111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062" y="152400"/>
            <a:ext cx="8223738" cy="1219200"/>
          </a:xfrm>
        </p:spPr>
        <p:txBody>
          <a:bodyPr/>
          <a:lstStyle/>
          <a:p>
            <a:pPr rtl="0" eaLnBrk="1" latinLnBrk="0" hangingPunct="1"/>
            <a:r>
              <a:rPr lang="en-US" sz="3600" dirty="0">
                <a:solidFill>
                  <a:srgbClr val="FFFFFF"/>
                </a:solidFill>
                <a:effectLst/>
                <a:latin typeface="Arial"/>
                <a:ea typeface="+mn-ea"/>
                <a:cs typeface="+mn-cs"/>
              </a:rPr>
              <a:t>Constraints on the Market and Alternative Rationing Mechanisms </a:t>
            </a:r>
            <a:r>
              <a:rPr lang="en-US" sz="2000" i="1" dirty="0">
                <a:solidFill>
                  <a:srgbClr val="FFFFFF"/>
                </a:solidFill>
                <a:effectLst/>
                <a:latin typeface="Arial"/>
                <a:ea typeface="+mn-ea"/>
                <a:cs typeface="+mn-cs"/>
              </a:rPr>
              <a:t>(3 of 6)</a:t>
            </a:r>
          </a:p>
        </p:txBody>
      </p:sp>
      <p:sp>
        <p:nvSpPr>
          <p:cNvPr id="3" name="Text Placeholder 2"/>
          <p:cNvSpPr>
            <a:spLocks noGrp="1"/>
          </p:cNvSpPr>
          <p:nvPr>
            <p:ph type="body" idx="4294967295"/>
          </p:nvPr>
        </p:nvSpPr>
        <p:spPr>
          <a:xfrm>
            <a:off x="439615" y="1600200"/>
            <a:ext cx="8229600" cy="4525963"/>
          </a:xfrm>
        </p:spPr>
        <p:txBody>
          <a:bodyPr/>
          <a:lstStyle/>
          <a:p>
            <a:pPr marL="0" indent="0" rtl="0" eaLnBrk="1" latinLnBrk="0" hangingPunct="1">
              <a:buNone/>
            </a:pPr>
            <a:r>
              <a:rPr lang="en-US" sz="2400" b="1" kern="1200" dirty="0">
                <a:solidFill>
                  <a:schemeClr val="tx1"/>
                </a:solidFill>
                <a:effectLst/>
              </a:rPr>
              <a:t>Oil, Gasoline, and OPEC</a:t>
            </a:r>
            <a:endParaRPr lang="en-US" sz="2400" b="1" dirty="0">
              <a:effectLst/>
            </a:endParaRPr>
          </a:p>
          <a:p>
            <a:pPr rtl="0" eaLnBrk="1" latinLnBrk="0" hangingPunct="1"/>
            <a:r>
              <a:rPr lang="en-US" sz="2400" b="0" kern="1200" dirty="0">
                <a:solidFill>
                  <a:schemeClr val="tx1"/>
                </a:solidFill>
                <a:effectLst/>
              </a:rPr>
              <a:t>The Organization of the Petroleum Exporting Counties (OPEC) is an organization of 12 countries that together produce about one-third of the world’s oil today. </a:t>
            </a:r>
            <a:endParaRPr lang="en-US" sz="2400" dirty="0">
              <a:effectLst/>
            </a:endParaRPr>
          </a:p>
          <a:p>
            <a:pPr rtl="0" eaLnBrk="1" latinLnBrk="0" hangingPunct="1"/>
            <a:r>
              <a:rPr lang="en-US" sz="2400" b="0" kern="1200" dirty="0">
                <a:solidFill>
                  <a:schemeClr val="tx1"/>
                </a:solidFill>
                <a:effectLst/>
              </a:rPr>
              <a:t>In 1973 and 1974, OPEC imposed an embargo on shipments of crude oil to the United States. Congress responded by imposing a maximum price of $0.57 per gallon of leaded regular gasoline. This created a shortage as the price system was not allowed to function.</a:t>
            </a:r>
            <a:endParaRPr lang="en-US" sz="2400" dirty="0">
              <a:effectLst/>
            </a:endParaRPr>
          </a:p>
          <a:p>
            <a:pPr rtl="0" eaLnBrk="1" latinLnBrk="0" hangingPunct="1"/>
            <a:r>
              <a:rPr lang="en-US" sz="2400" b="0" kern="1200" dirty="0">
                <a:solidFill>
                  <a:schemeClr val="tx1"/>
                </a:solidFill>
                <a:effectLst/>
              </a:rPr>
              <a:t>Alternative rationing systems also occurred.</a:t>
            </a:r>
            <a:endParaRPr lang="en-US" sz="2400" dirty="0">
              <a:effectLst/>
            </a:endParaRPr>
          </a:p>
        </p:txBody>
      </p:sp>
    </p:spTree>
    <p:extLst>
      <p:ext uri="{BB962C8B-B14F-4D97-AF65-F5344CB8AC3E}">
        <p14:creationId xmlns:p14="http://schemas.microsoft.com/office/powerpoint/2010/main" val="990121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1849</TotalTime>
  <Words>1860</Words>
  <Application>Microsoft Office PowerPoint</Application>
  <PresentationFormat>On-screen Show (4:3)</PresentationFormat>
  <Paragraphs>148</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508 Lecture</vt:lpstr>
      <vt:lpstr>Principles of Microeconomics</vt:lpstr>
      <vt:lpstr>Chapter Outline and Learning Objectives</vt:lpstr>
      <vt:lpstr>Chapter 4  Demand and Supply Applications</vt:lpstr>
      <vt:lpstr>The Price System: Rationing and Allocating Resources</vt:lpstr>
      <vt:lpstr>FIGURE 4.1  The Market for Wheat</vt:lpstr>
      <vt:lpstr>FIGURE 4.2  Market for a Rare Painting</vt:lpstr>
      <vt:lpstr>Constraints on the Market and Alternative Rationing Mechanisms (1 of 6)</vt:lpstr>
      <vt:lpstr>Constraints on the Market and Alternative Rationing Mechanisms (2 of 6)</vt:lpstr>
      <vt:lpstr>Constraints on the Market and Alternative Rationing Mechanisms (3 of 6)</vt:lpstr>
      <vt:lpstr>FIGURE 4.3  Excess Demand (Shortage) Created by a Price Ceiling</vt:lpstr>
      <vt:lpstr>Constraints on the Market and Alternative Rationing Mechanisms (4 of 6)</vt:lpstr>
      <vt:lpstr>Constraints on the Market and Alternative Rationing Mechanisms (5 of 6)</vt:lpstr>
      <vt:lpstr>ECONOMICS IN PRACTICE</vt:lpstr>
      <vt:lpstr>Constraints on the Market and Alternative Rationing Mechanisms (6 of 6)</vt:lpstr>
      <vt:lpstr>FIGURE 4.4  Supply of and Demand for a Concert at the Staples Center</vt:lpstr>
      <vt:lpstr>Prices and the Allocation of Resources</vt:lpstr>
      <vt:lpstr>Price Floor</vt:lpstr>
      <vt:lpstr>FIGURE 4.5  The U.S. Market for Crude Oil, 2012</vt:lpstr>
      <vt:lpstr>ECONOMICS IN PRACTICE</vt:lpstr>
      <vt:lpstr>Supply and Demand and Market Efficiency</vt:lpstr>
      <vt:lpstr>FIGURE 4.6  Market Demand and Consumer Surplus</vt:lpstr>
      <vt:lpstr>Producer Surplus</vt:lpstr>
      <vt:lpstr>FIGURE 4.7  Market Supply and Producer Surplus</vt:lpstr>
      <vt:lpstr>Competitive Markets Maximize the Sum of Producer and Consumer Surplus</vt:lpstr>
      <vt:lpstr>FIGURE 4.8  Total Producer and Consumer Surplus</vt:lpstr>
      <vt:lpstr>FIGURE 4.9  Deadweight Loss</vt:lpstr>
      <vt:lpstr>Potential Causes of Deadweight Loss from Under- and Overproduction</vt:lpstr>
      <vt:lpstr>REVIEW TERMS AND CONCEPTS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Case/Fair/Oster, Eleventh Edition</dc:title>
  <dc:subject>Chapter 2  The Scope and Method of Economics</dc:subject>
  <dc:creator>Jim Lee</dc:creator>
  <cp:keywords>Economics</cp:keywords>
  <cp:lastModifiedBy>owner</cp:lastModifiedBy>
  <cp:revision>236</cp:revision>
  <dcterms:created xsi:type="dcterms:W3CDTF">2014-10-10T17:07:42Z</dcterms:created>
  <dcterms:modified xsi:type="dcterms:W3CDTF">2019-08-31T17:52:17Z</dcterms:modified>
</cp:coreProperties>
</file>