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62" r:id="rId3"/>
    <p:sldId id="489" r:id="rId4"/>
    <p:sldId id="491" r:id="rId5"/>
    <p:sldId id="490" r:id="rId6"/>
    <p:sldId id="454" r:id="rId7"/>
    <p:sldId id="488" r:id="rId8"/>
    <p:sldId id="494" r:id="rId9"/>
    <p:sldId id="484" r:id="rId10"/>
    <p:sldId id="495" r:id="rId11"/>
    <p:sldId id="474" r:id="rId12"/>
    <p:sldId id="496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5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06" y="-48"/>
      </p:cViewPr>
      <p:guideLst>
        <p:guide orient="horz" pos="1624"/>
        <p:guide pos="3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4.png"/><Relationship Id="rId9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المُواطَنَة المسؤولة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7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9085" y="378208"/>
            <a:ext cx="1017043" cy="2365989"/>
            <a:chOff x="1130421" y="380593"/>
            <a:chExt cx="1017043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1" y="527094"/>
              <a:ext cx="461665" cy="221948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55021" y="380593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3346744" y="194401"/>
            <a:ext cx="7832173" cy="685026"/>
            <a:chOff x="6819482" y="2432398"/>
            <a:chExt cx="7832169" cy="685026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627898" y="-906330"/>
              <a:ext cx="685026" cy="7362481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4875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47859" y="2463763"/>
              <a:ext cx="70437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FF00"/>
                  </a:solidFill>
                </a:rPr>
                <a:t>ب</a:t>
              </a:r>
              <a:r>
                <a:rPr lang="ar-SY" b="1" dirty="0" smtClean="0">
                  <a:solidFill>
                    <a:srgbClr val="FFFF00"/>
                  </a:solidFill>
                </a:rPr>
                <a:t>-</a:t>
              </a:r>
              <a:r>
                <a:rPr lang="ar-SY" b="1" dirty="0" smtClean="0">
                  <a:solidFill>
                    <a:schemeClr val="bg1"/>
                  </a:solidFill>
                </a:rPr>
                <a:t> يرجع الطلبة للنظام الأساسي للحكم بالدخول إلى الرابط الالكتروني ثم يُحددون رقم المادة و النص الكامل لها فيما يتعلَّق بالآتي: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6992400" y="1082865"/>
            <a:ext cx="3505691" cy="450427"/>
            <a:chOff x="-19388202" y="1434405"/>
            <a:chExt cx="21693402" cy="524874"/>
          </a:xfrm>
        </p:grpSpPr>
        <p:sp>
          <p:nvSpPr>
            <p:cNvPr id="40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19388202" y="1460966"/>
              <a:ext cx="21106088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غرس العقيدة الإسلامية في نفوس النشء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19388202" y="1434405"/>
              <a:ext cx="21693402" cy="524874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5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602864" y="2354348"/>
            <a:ext cx="342939" cy="3003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639399" y="2366115"/>
            <a:ext cx="247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*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67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586044" y="1769392"/>
            <a:ext cx="342938" cy="3003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629431" y="1797282"/>
            <a:ext cx="277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*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69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9278720" y="1703140"/>
            <a:ext cx="2052852" cy="457200"/>
            <a:chOff x="399398" y="2646426"/>
            <a:chExt cx="4709568" cy="457200"/>
          </a:xfrm>
        </p:grpSpPr>
        <p:sp>
          <p:nvSpPr>
            <p:cNvPr id="70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3435482" y="1526172"/>
              <a:ext cx="457200" cy="2697708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1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2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399398" y="2707446"/>
              <a:ext cx="451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رقم المادة :</a:t>
              </a:r>
              <a:endParaRPr lang="en-US" b="1" dirty="0"/>
            </a:p>
          </p:txBody>
        </p:sp>
      </p:grpSp>
      <p:grpSp>
        <p:nvGrpSpPr>
          <p:cNvPr id="73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9719325" y="2280416"/>
            <a:ext cx="1629066" cy="457200"/>
            <a:chOff x="-22747" y="3373091"/>
            <a:chExt cx="5131712" cy="457200"/>
          </a:xfrm>
        </p:grpSpPr>
        <p:sp>
          <p:nvSpPr>
            <p:cNvPr id="74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2887833" y="1705181"/>
              <a:ext cx="457200" cy="379301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5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6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22747" y="3428237"/>
              <a:ext cx="493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نص المادة :</a:t>
              </a:r>
              <a:endParaRPr lang="ar-SY" b="1" dirty="0"/>
            </a:p>
          </p:txBody>
        </p:sp>
      </p:grpSp>
      <p:sp>
        <p:nvSpPr>
          <p:cNvPr id="77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7300688" y="1693203"/>
            <a:ext cx="2591680" cy="46097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/>
              <a:t>الثالثة عشر</a:t>
            </a:r>
            <a:endParaRPr lang="en-US" b="1" dirty="0"/>
          </a:p>
        </p:txBody>
      </p:sp>
      <p:sp>
        <p:nvSpPr>
          <p:cNvPr id="78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3084382" y="2216141"/>
            <a:ext cx="6871486" cy="68141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ar-SY" b="1" dirty="0" smtClean="0">
              <a:solidFill>
                <a:schemeClr val="bg1"/>
              </a:solidFill>
            </a:endParaRPr>
          </a:p>
          <a:p>
            <a:pPr algn="r"/>
            <a:r>
              <a:rPr lang="ar-SY" b="1" dirty="0" smtClean="0">
                <a:solidFill>
                  <a:schemeClr val="bg1"/>
                </a:solidFill>
              </a:rPr>
              <a:t>يهدف </a:t>
            </a:r>
            <a:r>
              <a:rPr lang="ar-SY" b="1" dirty="0">
                <a:solidFill>
                  <a:schemeClr val="bg1"/>
                </a:solidFill>
              </a:rPr>
              <a:t>إلى غرس العقيدة الإسلامية في نفوس النشء وإكسابهم المعارف </a:t>
            </a:r>
            <a:r>
              <a:rPr lang="ar-SY" b="1" dirty="0" smtClean="0">
                <a:solidFill>
                  <a:schemeClr val="bg1"/>
                </a:solidFill>
              </a:rPr>
              <a:t>والمهارات </a:t>
            </a:r>
            <a:r>
              <a:rPr lang="ar-SY" b="1" dirty="0">
                <a:solidFill>
                  <a:schemeClr val="bg1"/>
                </a:solidFill>
                <a:latin typeface="Dubai-Bold"/>
              </a:rPr>
              <a:t>وتهيئتهم ليكونوا أعضاء نافعين في بناء مجتمعهم لوطنهم معتزين بتاريخه</a:t>
            </a:r>
            <a:endParaRPr lang="ar-SY" dirty="0">
              <a:solidFill>
                <a:schemeClr val="bg1"/>
              </a:solidFill>
            </a:endParaRPr>
          </a:p>
          <a:p>
            <a:pPr algn="r"/>
            <a:endParaRPr lang="ar-SY" b="1" dirty="0"/>
          </a:p>
        </p:txBody>
      </p:sp>
      <p:grpSp>
        <p:nvGrpSpPr>
          <p:cNvPr id="79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5216236" y="3169703"/>
            <a:ext cx="5307255" cy="450427"/>
            <a:chOff x="-30536369" y="1434404"/>
            <a:chExt cx="32841576" cy="524874"/>
          </a:xfrm>
        </p:grpSpPr>
        <p:sp>
          <p:nvSpPr>
            <p:cNvPr id="80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27707191" y="1464002"/>
              <a:ext cx="29425078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توثيق أواصر الأسرة و الحفاظ على قيمها العربية و الإسلامية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30536369" y="1434404"/>
              <a:ext cx="32841576" cy="524874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2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654557" y="4430299"/>
            <a:ext cx="342939" cy="3003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691092" y="4442066"/>
            <a:ext cx="247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*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8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637737" y="3845343"/>
            <a:ext cx="342938" cy="3003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681124" y="3873233"/>
            <a:ext cx="277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*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86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10165505" y="3779091"/>
            <a:ext cx="1217760" cy="457200"/>
            <a:chOff x="2315231" y="2646426"/>
            <a:chExt cx="2793735" cy="457200"/>
          </a:xfrm>
        </p:grpSpPr>
        <p:sp>
          <p:nvSpPr>
            <p:cNvPr id="87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3435484" y="1526173"/>
              <a:ext cx="457200" cy="269770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88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9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2389218" y="2707446"/>
              <a:ext cx="25295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رقم المادة :</a:t>
              </a:r>
              <a:endParaRPr lang="en-US" b="1" dirty="0"/>
            </a:p>
          </p:txBody>
        </p:sp>
      </p:grpSp>
      <p:grpSp>
        <p:nvGrpSpPr>
          <p:cNvPr id="90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10165505" y="4356367"/>
            <a:ext cx="1234579" cy="457200"/>
            <a:chOff x="1219923" y="3373091"/>
            <a:chExt cx="3889042" cy="457200"/>
          </a:xfrm>
        </p:grpSpPr>
        <p:sp>
          <p:nvSpPr>
            <p:cNvPr id="91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2887833" y="1705181"/>
              <a:ext cx="457200" cy="379301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2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3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1321511" y="3428237"/>
              <a:ext cx="3594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نص المادة :</a:t>
              </a:r>
              <a:endParaRPr lang="ar-SY" b="1" dirty="0"/>
            </a:p>
          </p:txBody>
        </p:sp>
      </p:grpSp>
      <p:sp>
        <p:nvSpPr>
          <p:cNvPr id="94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7300688" y="3712257"/>
            <a:ext cx="2591680" cy="46097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/>
              <a:t>العاشرة</a:t>
            </a:r>
            <a:endParaRPr lang="en-US" b="1" dirty="0"/>
          </a:p>
        </p:txBody>
      </p:sp>
      <p:sp>
        <p:nvSpPr>
          <p:cNvPr id="95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2732440" y="4240359"/>
            <a:ext cx="7159928" cy="68141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ar-SY" b="1" dirty="0" smtClean="0">
              <a:solidFill>
                <a:schemeClr val="bg1"/>
              </a:solidFill>
            </a:endParaRPr>
          </a:p>
          <a:p>
            <a:pPr algn="r"/>
            <a:r>
              <a:rPr lang="ar-SY" b="1" dirty="0">
                <a:solidFill>
                  <a:schemeClr val="bg1"/>
                </a:solidFill>
              </a:rPr>
              <a:t>تحرص الدولة على توثيق أواصر الأسرة والحفاظ على </a:t>
            </a:r>
            <a:r>
              <a:rPr lang="ar-SY" b="1" dirty="0" smtClean="0">
                <a:solidFill>
                  <a:schemeClr val="bg1"/>
                </a:solidFill>
              </a:rPr>
              <a:t>قيمتها العربية </a:t>
            </a:r>
            <a:r>
              <a:rPr lang="ar-SY" b="1" dirty="0">
                <a:solidFill>
                  <a:schemeClr val="bg1"/>
                </a:solidFill>
              </a:rPr>
              <a:t>والإسلامية ورعاية</a:t>
            </a:r>
          </a:p>
          <a:p>
            <a:pPr algn="r"/>
            <a:r>
              <a:rPr lang="ar-SY" b="1" dirty="0">
                <a:solidFill>
                  <a:schemeClr val="bg1"/>
                </a:solidFill>
              </a:rPr>
              <a:t>أفرادها وتوفير الظروف المناسبة لتنمية ملكاتهم وقدراتهم</a:t>
            </a:r>
          </a:p>
          <a:p>
            <a:pPr algn="r"/>
            <a:endParaRPr lang="ar-SY" b="1" dirty="0"/>
          </a:p>
        </p:txBody>
      </p:sp>
      <p:grpSp>
        <p:nvGrpSpPr>
          <p:cNvPr id="96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5209983" y="5142559"/>
            <a:ext cx="5307255" cy="450427"/>
            <a:chOff x="-30536369" y="1434404"/>
            <a:chExt cx="32841576" cy="524874"/>
          </a:xfrm>
        </p:grpSpPr>
        <p:sp>
          <p:nvSpPr>
            <p:cNvPr id="97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27707191" y="1449203"/>
              <a:ext cx="29425078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توثيق أواصر الأسرة و الحفاظ على قيمها العربية و الإسلامية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8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30536369" y="1434404"/>
              <a:ext cx="32841576" cy="524874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737204" y="6403155"/>
            <a:ext cx="342939" cy="3003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773739" y="6414922"/>
            <a:ext cx="247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*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101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720384" y="5818199"/>
            <a:ext cx="342938" cy="3003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763771" y="5846089"/>
            <a:ext cx="277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*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103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10197753" y="5751949"/>
            <a:ext cx="1268157" cy="457200"/>
            <a:chOff x="2199611" y="2646428"/>
            <a:chExt cx="2909355" cy="457200"/>
          </a:xfrm>
        </p:grpSpPr>
        <p:sp>
          <p:nvSpPr>
            <p:cNvPr id="104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3377673" y="1468366"/>
              <a:ext cx="457200" cy="281332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05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6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2389218" y="2707446"/>
              <a:ext cx="25295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رقم المادة :</a:t>
              </a:r>
              <a:endParaRPr lang="en-US" b="1" dirty="0"/>
            </a:p>
          </p:txBody>
        </p:sp>
      </p:grpSp>
      <p:grpSp>
        <p:nvGrpSpPr>
          <p:cNvPr id="107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10263700" y="6329224"/>
            <a:ext cx="1219031" cy="457200"/>
            <a:chOff x="1268901" y="3373092"/>
            <a:chExt cx="3840064" cy="457200"/>
          </a:xfrm>
        </p:grpSpPr>
        <p:sp>
          <p:nvSpPr>
            <p:cNvPr id="108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2912321" y="1729672"/>
              <a:ext cx="457200" cy="37440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9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0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1321511" y="3428237"/>
              <a:ext cx="35946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نص المادة :</a:t>
              </a:r>
              <a:endParaRPr lang="ar-SY" b="1" dirty="0"/>
            </a:p>
          </p:txBody>
        </p:sp>
      </p:grpSp>
      <p:sp>
        <p:nvSpPr>
          <p:cNvPr id="111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7300688" y="5660719"/>
            <a:ext cx="2591680" cy="459015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/>
              <a:t>المادة الثامنة والعشرين</a:t>
            </a:r>
            <a:endParaRPr lang="en-US" b="1" dirty="0"/>
          </a:p>
        </p:txBody>
      </p:sp>
      <p:sp>
        <p:nvSpPr>
          <p:cNvPr id="112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2732440" y="6264949"/>
            <a:ext cx="7159928" cy="48875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Y" b="1" dirty="0" smtClean="0">
                <a:solidFill>
                  <a:schemeClr val="bg1"/>
                </a:solidFill>
              </a:rPr>
              <a:t>تيّسر </a:t>
            </a:r>
            <a:r>
              <a:rPr lang="ar-SY" b="1" dirty="0">
                <a:solidFill>
                  <a:schemeClr val="bg1"/>
                </a:solidFill>
              </a:rPr>
              <a:t>الدولة مجالات العمل لكل قادر عليه وتسن </a:t>
            </a:r>
            <a:r>
              <a:rPr lang="ar-SY" b="1" dirty="0" smtClean="0">
                <a:solidFill>
                  <a:schemeClr val="bg1"/>
                </a:solidFill>
              </a:rPr>
              <a:t>الأنظمة </a:t>
            </a:r>
            <a:r>
              <a:rPr lang="ar-SY" b="1" dirty="0">
                <a:solidFill>
                  <a:schemeClr val="bg1"/>
                </a:solidFill>
              </a:rPr>
              <a:t>التي تحمي العامل وصاحب </a:t>
            </a:r>
            <a:r>
              <a:rPr lang="ar-SY" b="1" dirty="0" smtClean="0">
                <a:solidFill>
                  <a:schemeClr val="bg1"/>
                </a:solidFill>
              </a:rPr>
              <a:t>العمل</a:t>
            </a:r>
            <a:endParaRPr lang="ar-SY" b="1" dirty="0"/>
          </a:p>
        </p:txBody>
      </p:sp>
    </p:spTree>
    <p:extLst>
      <p:ext uri="{BB962C8B-B14F-4D97-AF65-F5344CB8AC3E}">
        <p14:creationId xmlns:p14="http://schemas.microsoft.com/office/powerpoint/2010/main" val="382424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5" grpId="0" animBg="1"/>
      <p:bldP spid="66" grpId="0"/>
      <p:bldP spid="67" grpId="0" animBg="1"/>
      <p:bldP spid="68" grpId="0"/>
      <p:bldP spid="77" grpId="0" animBg="1"/>
      <p:bldP spid="78" grpId="0" animBg="1"/>
      <p:bldP spid="82" grpId="0" animBg="1"/>
      <p:bldP spid="83" grpId="0"/>
      <p:bldP spid="84" grpId="0" animBg="1"/>
      <p:bldP spid="85" grpId="0"/>
      <p:bldP spid="94" grpId="0" animBg="1"/>
      <p:bldP spid="95" grpId="0" animBg="1"/>
      <p:bldP spid="99" grpId="0" animBg="1"/>
      <p:bldP spid="100" grpId="0"/>
      <p:bldP spid="101" grpId="0" animBg="1"/>
      <p:bldP spid="102" grpId="0"/>
      <p:bldP spid="111" grpId="0" animBg="1"/>
      <p:bldP spid="1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59683" y="397615"/>
            <a:ext cx="1010947" cy="2321089"/>
            <a:chOff x="1130425" y="425494"/>
            <a:chExt cx="1010947" cy="23210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5" y="425494"/>
              <a:ext cx="461665" cy="23210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9" y="425494"/>
              <a:ext cx="492443" cy="22760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968281" y="552820"/>
            <a:ext cx="3770827" cy="515925"/>
            <a:chOff x="6824238" y="2467551"/>
            <a:chExt cx="3770825" cy="515925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709463" y="1097876"/>
              <a:ext cx="515925" cy="325527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5364" y="244250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3" y="2540847"/>
              <a:ext cx="32046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ج- يُكملُ الطلبة الفراغات الآتية: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6478" y="1887519"/>
            <a:ext cx="7909774" cy="36760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5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8025466" y="2726817"/>
            <a:ext cx="271364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Century Gothic" panose="020B0502020202020204" pitchFamily="34" charset="0"/>
              </a:rPr>
              <a:t>الولاء و الانتماء للوطن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26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8025467" y="3309422"/>
            <a:ext cx="271364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الاعتزاز بالوطن و الافتخار به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27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7490429" y="3950818"/>
            <a:ext cx="32486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أداء </a:t>
            </a:r>
            <a:r>
              <a:rPr lang="ar-SY" sz="2000" b="1" dirty="0" smtClean="0">
                <a:latin typeface="Century Gothic" panose="020B0502020202020204" pitchFamily="34" charset="0"/>
              </a:rPr>
              <a:t>الواجبات </a:t>
            </a:r>
            <a:r>
              <a:rPr lang="ar-SY" sz="2000" b="1" dirty="0">
                <a:latin typeface="Century Gothic" panose="020B0502020202020204" pitchFamily="34" charset="0"/>
              </a:rPr>
              <a:t>والمسؤوليات </a:t>
            </a:r>
            <a:r>
              <a:rPr lang="ar-SY" sz="2000" b="1" dirty="0" smtClean="0">
                <a:latin typeface="Century Gothic" panose="020B0502020202020204" pitchFamily="34" charset="0"/>
              </a:rPr>
              <a:t>الوطنية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28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8025469" y="4474632"/>
            <a:ext cx="271364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الالتزام بالقوانين والأنظمة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29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8331200" y="5057237"/>
            <a:ext cx="240791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الدفاع عن الوطن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4024966" y="2747971"/>
            <a:ext cx="271364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Century Gothic" panose="020B0502020202020204" pitchFamily="34" charset="0"/>
              </a:rPr>
              <a:t>الحصول على التعليم العام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3187700" y="3343245"/>
            <a:ext cx="39497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حماية حقوق الإنسان </a:t>
            </a:r>
            <a:r>
              <a:rPr lang="ar-SY" sz="2000" b="1" dirty="0" smtClean="0">
                <a:latin typeface="Century Gothic" panose="020B0502020202020204" pitchFamily="34" charset="0"/>
              </a:rPr>
              <a:t>وفق </a:t>
            </a:r>
            <a:r>
              <a:rPr lang="ar-SY" sz="2000" b="1" dirty="0">
                <a:latin typeface="Century Gothic" panose="020B0502020202020204" pitchFamily="34" charset="0"/>
              </a:rPr>
              <a:t>الشريعة </a:t>
            </a:r>
            <a:r>
              <a:rPr lang="ar-SY" sz="2000" b="1" dirty="0" smtClean="0">
                <a:latin typeface="Century Gothic" panose="020B0502020202020204" pitchFamily="34" charset="0"/>
              </a:rPr>
              <a:t>الإسلامية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3736318" y="3913181"/>
            <a:ext cx="29591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توفير الرعاية الصحية لكل مواطن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33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4024969" y="4495786"/>
            <a:ext cx="271364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مساعدة المواطن وأسرته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34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4330700" y="5078391"/>
            <a:ext cx="240791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توفير الأمن للجميع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18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12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194846" y="1210670"/>
            <a:ext cx="8512401" cy="1817614"/>
            <a:chOff x="4423589" y="1115161"/>
            <a:chExt cx="7272656" cy="1552898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742995" y="1241398"/>
              <a:ext cx="6953250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742995" y="1407969"/>
              <a:ext cx="5575209" cy="1025514"/>
              <a:chOff x="2487254" y="518799"/>
              <a:chExt cx="6088102" cy="1406872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487254" y="518799"/>
                <a:ext cx="6088102" cy="1406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المواطن الصالح:</a:t>
                </a:r>
                <a:endParaRPr lang="ar-SY" b="1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هو المواطن المسؤول الذي يُدرك انتماءه للوطن, و يؤدي واجباته تجاهه , و يلتزم النظام و يكون فاعلاً في مجتمعه طوال سنوات حياته , له حقوق يتمتع بها و عليه واجبات يلتزمها  </a:t>
                </a:r>
                <a:endParaRPr lang="ar-SY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5816598" y="160748"/>
            <a:ext cx="2794750" cy="797811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518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المُواطَنَة المسؤولة</a:t>
              </a:r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3377994" y="3402362"/>
            <a:ext cx="8540951" cy="1817615"/>
            <a:chOff x="4399197" y="1115161"/>
            <a:chExt cx="7297048" cy="1552898"/>
          </a:xfrm>
        </p:grpSpPr>
        <p:sp>
          <p:nvSpPr>
            <p:cNvPr id="61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670633" y="1449889"/>
              <a:ext cx="5627453" cy="884215"/>
              <a:chOff x="2408236" y="576307"/>
              <a:chExt cx="6145152" cy="1213026"/>
            </a:xfrm>
          </p:grpSpPr>
          <p:sp>
            <p:nvSpPr>
              <p:cNvPr id="8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8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408236" y="707126"/>
                <a:ext cx="6145152" cy="1082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C00000"/>
                    </a:solidFill>
                    <a:latin typeface="SansSerif" panose="00000400000000000000" pitchFamily="2" charset="2"/>
                  </a:rPr>
                  <a:t>مثال آخر : </a:t>
                </a:r>
                <a:r>
                  <a:rPr lang="ar-SY" b="1" dirty="0">
                    <a:latin typeface="SansSerif" panose="00000400000000000000" pitchFamily="2" charset="2"/>
                  </a:rPr>
                  <a:t>أن يتوقّع منك والك معاملة أخوتك الصغار بلطف و استعمال جهاز الحاسب الخاص بك في الوقت المناسب و بالطريقة المُثلى و التزام ضوابط الدخول على المواقع </a:t>
                </a:r>
                <a:r>
                  <a:rPr lang="ar-SY" b="1" dirty="0" smtClean="0">
                    <a:latin typeface="SansSerif" panose="00000400000000000000" pitchFamily="2" charset="2"/>
                  </a:rPr>
                  <a:t>و </a:t>
                </a:r>
                <a:r>
                  <a:rPr lang="ar-SY" b="1" dirty="0">
                    <a:latin typeface="SansSerif" panose="00000400000000000000" pitchFamily="2" charset="2"/>
                  </a:rPr>
                  <a:t>تجنّب المبالغة في تجاوز الأوقات المحدّدة لك , فيكون ذلك من مسؤولياتك . </a:t>
                </a:r>
                <a:endParaRPr lang="ar-SY" b="1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77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8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79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80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4592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921523" y="330539"/>
            <a:ext cx="2794750" cy="568182"/>
            <a:chOff x="5203282" y="157027"/>
            <a:chExt cx="1822108" cy="637758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7"/>
              <a:ext cx="1822108" cy="637758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217382"/>
              <a:ext cx="1656522" cy="449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واجبات المواطن السعودي 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3651048" y="1284765"/>
            <a:ext cx="8540951" cy="1817615"/>
            <a:chOff x="4399197" y="1115161"/>
            <a:chExt cx="7297048" cy="1552898"/>
          </a:xfrm>
        </p:grpSpPr>
        <p:sp>
          <p:nvSpPr>
            <p:cNvPr id="61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670633" y="1445761"/>
              <a:ext cx="5627453" cy="1025514"/>
              <a:chOff x="2408236" y="570644"/>
              <a:chExt cx="6145152" cy="1406869"/>
            </a:xfrm>
          </p:grpSpPr>
          <p:sp>
            <p:nvSpPr>
              <p:cNvPr id="8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8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408236" y="570644"/>
                <a:ext cx="6145152" cy="1406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SansSerif" panose="00000400000000000000" pitchFamily="2" charset="2"/>
                  </a:rPr>
                  <a:t>1- الانتماء و الولاء للوطن : </a:t>
                </a:r>
              </a:p>
              <a:p>
                <a:pPr algn="r"/>
                <a:r>
                  <a:rPr lang="ar-SY" b="1" dirty="0" smtClean="0">
                    <a:latin typeface="SansSerif" panose="00000400000000000000" pitchFamily="2" charset="2"/>
                  </a:rPr>
                  <a:t>هو إحساس فطري يرتبط فيه المواطن بوطنه , و بكل ما يرمز إليه من قيم و ثقافة و تاريخ , مع الإخلاص في خدمته , و الحرص على سلامته و أمنه  تحقيق تقدّمه و تطوره </a:t>
                </a:r>
                <a:r>
                  <a:rPr lang="ar-SY" b="1" dirty="0" smtClean="0">
                    <a:solidFill>
                      <a:srgbClr val="C00000"/>
                    </a:solidFill>
                    <a:latin typeface="SansSerif" panose="00000400000000000000" pitchFamily="2" charset="2"/>
                  </a:rPr>
                  <a:t>و ذلك في الجوانب الآتية:</a:t>
                </a:r>
                <a:endParaRPr lang="ar-SY" b="1" dirty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77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8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79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80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4061369" y="3309422"/>
            <a:ext cx="7321453" cy="1084778"/>
            <a:chOff x="-47210859" y="1434405"/>
            <a:chExt cx="49516059" cy="1264072"/>
          </a:xfrm>
        </p:grpSpPr>
        <p:sp>
          <p:nvSpPr>
            <p:cNvPr id="42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47210859" y="1508400"/>
              <a:ext cx="48768650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accent2"/>
                  </a:solidFill>
                  <a:latin typeface="Century Gothic" panose="020B0502020202020204" pitchFamily="34" charset="0"/>
                </a:rPr>
                <a:t>*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الولاء لولي الأمر ( الملك ) و يكون بطاعته و تقديره و الوفاء له بالعهد , قال الله تعالى:</a:t>
              </a:r>
              <a:endParaRPr lang="ar-SY" dirty="0">
                <a:solidFill>
                  <a:schemeClr val="bg1"/>
                </a:solidFill>
              </a:endParaRPr>
            </a:p>
          </p:txBody>
        </p:sp>
        <p:sp>
          <p:nvSpPr>
            <p:cNvPr id="43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47050762" y="1434405"/>
              <a:ext cx="49355962" cy="126407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4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4026897" y="4668322"/>
            <a:ext cx="7375967" cy="1263828"/>
            <a:chOff x="-47837221" y="1434405"/>
            <a:chExt cx="49884745" cy="1472716"/>
          </a:xfrm>
        </p:grpSpPr>
        <p:sp>
          <p:nvSpPr>
            <p:cNvPr id="45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47837221" y="1508400"/>
              <a:ext cx="48768650" cy="1398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accent2"/>
                  </a:solidFill>
                  <a:latin typeface="Century Gothic" panose="020B0502020202020204" pitchFamily="34" charset="0"/>
                </a:rPr>
                <a:t>*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الانتماء للوطن , و يكون بمحبّته و إعماره و الدفاع عنه , و عن منجزاته , و بيئته , و تحقيق التعاون و التّكافل بين أفراد مجتمعه , و نبذ ما يؤثّر في وحدته الوطنية , سواء أكان تمييزاً أو تعصباً أو انحرافاً فكريّاً أو الإضرار بأمن الوطن أو بسمعته.</a:t>
              </a:r>
              <a:endParaRPr lang="ar-SY" dirty="0">
                <a:solidFill>
                  <a:schemeClr val="bg1"/>
                </a:solidFill>
              </a:endParaRPr>
            </a:p>
            <a:p>
              <a:pPr algn="ctr"/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9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47308438" y="1434405"/>
              <a:ext cx="49355962" cy="1219675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61"/>
          <a:stretch/>
        </p:blipFill>
        <p:spPr bwMode="auto">
          <a:xfrm>
            <a:off x="4744063" y="3731581"/>
            <a:ext cx="6166866" cy="598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32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3533731" y="1766763"/>
            <a:ext cx="8540951" cy="1817615"/>
            <a:chOff x="4399197" y="1115161"/>
            <a:chExt cx="7297048" cy="1552898"/>
          </a:xfrm>
        </p:grpSpPr>
        <p:sp>
          <p:nvSpPr>
            <p:cNvPr id="61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670633" y="1449889"/>
              <a:ext cx="5627453" cy="1120872"/>
              <a:chOff x="2408236" y="576307"/>
              <a:chExt cx="6145152" cy="1537688"/>
            </a:xfrm>
          </p:grpSpPr>
          <p:sp>
            <p:nvSpPr>
              <p:cNvPr id="8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8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408236" y="707126"/>
                <a:ext cx="6145152" cy="1406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SansSerif" panose="00000400000000000000" pitchFamily="2" charset="2"/>
                  </a:rPr>
                  <a:t>2- أداء الواجبات و المسؤوليات الوطنية:</a:t>
                </a:r>
              </a:p>
              <a:p>
                <a:pPr algn="r"/>
                <a:r>
                  <a:rPr lang="ar-SY" b="1" dirty="0" smtClean="0">
                    <a:latin typeface="SansSerif" panose="00000400000000000000" pitchFamily="2" charset="2"/>
                  </a:rPr>
                  <a:t>و يكون باحترام الأنظمة , و المحافظة على سلامة المنشآت و المرافق العامة و الخاصة و نظافتها, و الابتعاد عن الفتن و الانقسام أو ما يَمَسُّ أمن الدولة و علاقاتها العامة أو يُسيءُ إلى كرامة الإنسان و حقوقه.</a:t>
                </a:r>
                <a:endParaRPr lang="ar-SY" b="1" dirty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77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8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79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80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1066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2926432" y="857955"/>
            <a:ext cx="8512401" cy="1817615"/>
            <a:chOff x="4423589" y="1115161"/>
            <a:chExt cx="7272656" cy="1552898"/>
          </a:xfrm>
        </p:grpSpPr>
        <p:sp>
          <p:nvSpPr>
            <p:cNvPr id="61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744459" y="1241398"/>
              <a:ext cx="6951786" cy="1202474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851587" y="1449889"/>
              <a:ext cx="5557254" cy="615711"/>
              <a:chOff x="2605837" y="576307"/>
              <a:chExt cx="6068495" cy="844674"/>
            </a:xfrm>
          </p:grpSpPr>
          <p:sp>
            <p:nvSpPr>
              <p:cNvPr id="8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8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605837" y="663437"/>
                <a:ext cx="6068495" cy="7575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SansSerif" panose="00000400000000000000" pitchFamily="2" charset="2"/>
                  </a:rPr>
                  <a:t>3- الاعتزاز بالوطن و الافتخار به:</a:t>
                </a:r>
              </a:p>
              <a:p>
                <a:pPr algn="r"/>
                <a:r>
                  <a:rPr lang="ar-SY" b="1" dirty="0" smtClean="0">
                    <a:latin typeface="SansSerif" panose="00000400000000000000" pitchFamily="2" charset="2"/>
                  </a:rPr>
                  <a:t>هو شعور وجداني يُعزِّز القيم الإنسانية , و يُثري الشخصية الوطنية , و ذلك بما يأتي :</a:t>
                </a:r>
                <a:endParaRPr lang="ar-SY" b="1" dirty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77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8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79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80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3511D3EB-865D-4889-9F87-9D44BC1C5288}"/>
              </a:ext>
            </a:extLst>
          </p:cNvPr>
          <p:cNvGrpSpPr/>
          <p:nvPr/>
        </p:nvGrpSpPr>
        <p:grpSpPr>
          <a:xfrm>
            <a:off x="3287448" y="4645922"/>
            <a:ext cx="3801428" cy="1269416"/>
            <a:chOff x="3434509" y="1223092"/>
            <a:chExt cx="5310348" cy="1773293"/>
          </a:xfrm>
        </p:grpSpPr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1DB7F48-0863-484F-A5E2-22D1A4DEB065}"/>
                </a:ext>
              </a:extLst>
            </p:cNvPr>
            <p:cNvSpPr/>
            <p:nvPr/>
          </p:nvSpPr>
          <p:spPr>
            <a:xfrm>
              <a:off x="3904342" y="2212613"/>
              <a:ext cx="4122056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C30D1CF7-B671-4C58-B171-E5A72281CA7A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8">
              <a:extLst>
                <a:ext uri="{FF2B5EF4-FFF2-40B4-BE49-F238E27FC236}">
                  <a16:creationId xmlns="" xmlns:a16="http://schemas.microsoft.com/office/drawing/2014/main" id="{4A67E37C-0FFB-45C4-8DF8-F98B60B12C89}"/>
                </a:ext>
              </a:extLst>
            </p:cNvPr>
            <p:cNvSpPr txBox="1"/>
            <p:nvPr/>
          </p:nvSpPr>
          <p:spPr>
            <a:xfrm>
              <a:off x="3434509" y="1223092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4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39" name="TextBox 39">
              <a:extLst>
                <a:ext uri="{FF2B5EF4-FFF2-40B4-BE49-F238E27FC236}">
                  <a16:creationId xmlns="" xmlns:a16="http://schemas.microsoft.com/office/drawing/2014/main" id="{B1B7F90A-661A-4696-821B-B9CAA464FA3C}"/>
                </a:ext>
              </a:extLst>
            </p:cNvPr>
            <p:cNvSpPr txBox="1"/>
            <p:nvPr/>
          </p:nvSpPr>
          <p:spPr>
            <a:xfrm>
              <a:off x="3736163" y="1486641"/>
              <a:ext cx="4880200" cy="90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0066CC"/>
                  </a:solidFill>
                  <a:latin typeface="Oswald" panose="02000503000000000000" pitchFamily="2" charset="0"/>
                </a:rPr>
                <a:t>الاعتزاز بتراث الوطن و ثقافته , و إرثه الحضاري</a:t>
              </a:r>
              <a:endParaRPr lang="en-US" b="1" dirty="0">
                <a:solidFill>
                  <a:srgbClr val="0066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0" name="TextBox 40">
              <a:extLst>
                <a:ext uri="{FF2B5EF4-FFF2-40B4-BE49-F238E27FC236}">
                  <a16:creationId xmlns="" xmlns:a16="http://schemas.microsoft.com/office/drawing/2014/main" id="{DD2C8D28-2EC4-449E-BCEC-9EF7842E2321}"/>
                </a:ext>
              </a:extLst>
            </p:cNvPr>
            <p:cNvSpPr txBox="1"/>
            <p:nvPr/>
          </p:nvSpPr>
          <p:spPr>
            <a:xfrm>
              <a:off x="5333998" y="2130322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7" name="Group 41">
            <a:extLst>
              <a:ext uri="{FF2B5EF4-FFF2-40B4-BE49-F238E27FC236}">
                <a16:creationId xmlns="" xmlns:a16="http://schemas.microsoft.com/office/drawing/2014/main" id="{70FAA672-A64A-48F0-A061-B9591F075E07}"/>
              </a:ext>
            </a:extLst>
          </p:cNvPr>
          <p:cNvGrpSpPr/>
          <p:nvPr/>
        </p:nvGrpSpPr>
        <p:grpSpPr>
          <a:xfrm>
            <a:off x="7568874" y="4674752"/>
            <a:ext cx="3825583" cy="1187921"/>
            <a:chOff x="3447142" y="1248229"/>
            <a:chExt cx="5344093" cy="1659450"/>
          </a:xfrm>
        </p:grpSpPr>
        <p:sp>
          <p:nvSpPr>
            <p:cNvPr id="48" name="Freeform: Shape 42">
              <a:extLst>
                <a:ext uri="{FF2B5EF4-FFF2-40B4-BE49-F238E27FC236}">
                  <a16:creationId xmlns="" xmlns:a16="http://schemas.microsoft.com/office/drawing/2014/main" id="{B134518F-E107-4BE1-BAC8-41D1DC904D01}"/>
                </a:ext>
              </a:extLst>
            </p:cNvPr>
            <p:cNvSpPr/>
            <p:nvPr/>
          </p:nvSpPr>
          <p:spPr>
            <a:xfrm>
              <a:off x="3904342" y="2123907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3">
              <a:extLst>
                <a:ext uri="{FF2B5EF4-FFF2-40B4-BE49-F238E27FC236}">
                  <a16:creationId xmlns="" xmlns:a16="http://schemas.microsoft.com/office/drawing/2014/main" id="{B1DBD8F6-1E3F-462A-B8CF-07E53A53AAD1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5">
              <a:extLst>
                <a:ext uri="{FF2B5EF4-FFF2-40B4-BE49-F238E27FC236}">
                  <a16:creationId xmlns="" xmlns:a16="http://schemas.microsoft.com/office/drawing/2014/main" id="{76BC3025-A4C2-427A-93D5-24B5359F5B95}"/>
                </a:ext>
              </a:extLst>
            </p:cNvPr>
            <p:cNvSpPr txBox="1"/>
            <p:nvPr/>
          </p:nvSpPr>
          <p:spPr>
            <a:xfrm>
              <a:off x="3500476" y="1301659"/>
              <a:ext cx="344409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7030A0"/>
                  </a:solidFill>
                </a:rPr>
                <a:t>5</a:t>
              </a:r>
              <a:endParaRPr lang="en-US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51" name="TextBox 46">
              <a:extLst>
                <a:ext uri="{FF2B5EF4-FFF2-40B4-BE49-F238E27FC236}">
                  <a16:creationId xmlns="" xmlns:a16="http://schemas.microsoft.com/office/drawing/2014/main" id="{36B6B431-6877-4661-A2BF-0AF60446BBEC}"/>
                </a:ext>
              </a:extLst>
            </p:cNvPr>
            <p:cNvSpPr txBox="1"/>
            <p:nvPr/>
          </p:nvSpPr>
          <p:spPr>
            <a:xfrm>
              <a:off x="3833254" y="1486372"/>
              <a:ext cx="4957981" cy="90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9900CC"/>
                  </a:solidFill>
                  <a:latin typeface="Oswald" panose="02000503000000000000" pitchFamily="2" charset="0"/>
                </a:rPr>
                <a:t>الافتخار بمنجزات الوطن و المحافظة عليها , و ألّا يسمح لأي إنسان أن يضرّ بها</a:t>
              </a:r>
              <a:endParaRPr lang="en-US" b="1" dirty="0">
                <a:solidFill>
                  <a:srgbClr val="9900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2" name="TextBox 47">
              <a:extLst>
                <a:ext uri="{FF2B5EF4-FFF2-40B4-BE49-F238E27FC236}">
                  <a16:creationId xmlns="" xmlns:a16="http://schemas.microsoft.com/office/drawing/2014/main" id="{C7F4149E-1311-4032-9D77-EC2E92133D12}"/>
                </a:ext>
              </a:extLst>
            </p:cNvPr>
            <p:cNvSpPr txBox="1"/>
            <p:nvPr/>
          </p:nvSpPr>
          <p:spPr>
            <a:xfrm>
              <a:off x="5112303" y="1465054"/>
              <a:ext cx="3678931" cy="89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4934622" y="3621263"/>
            <a:ext cx="3792384" cy="1213321"/>
            <a:chOff x="3447142" y="1248229"/>
            <a:chExt cx="5297715" cy="1694932"/>
          </a:xfrm>
        </p:grpSpPr>
        <p:sp>
          <p:nvSpPr>
            <p:cNvPr id="5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159389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5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72770" y="1621633"/>
              <a:ext cx="4934570" cy="515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الاعتزاز بلغة الوطن اللغة العربية</a:t>
              </a:r>
              <a:endParaRPr lang="en-US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8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2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3210168" y="2511297"/>
            <a:ext cx="3908375" cy="1283172"/>
            <a:chOff x="3285108" y="1150652"/>
            <a:chExt cx="5459750" cy="1792509"/>
          </a:xfrm>
        </p:grpSpPr>
        <p:sp>
          <p:nvSpPr>
            <p:cNvPr id="71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159389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74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402624" y="1481803"/>
              <a:ext cx="5265679" cy="90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الاعتزاز بالدين الإسلامي , و بخدمة الحرمين الشريفين و المسلمين </a:t>
              </a:r>
            </a:p>
          </p:txBody>
        </p:sp>
        <p:sp>
          <p:nvSpPr>
            <p:cNvPr id="75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6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504705" y="2505482"/>
            <a:ext cx="3965951" cy="1250143"/>
            <a:chOff x="3352467" y="1143569"/>
            <a:chExt cx="5540176" cy="1746370"/>
          </a:xfrm>
        </p:grpSpPr>
        <p:sp>
          <p:nvSpPr>
            <p:cNvPr id="83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106167"/>
              <a:ext cx="4122056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401047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86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352467" y="1428157"/>
              <a:ext cx="5540176" cy="90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الاعتزاز بالوحدة الوطنية , و من أسهم في تحقيقها من رموز الوطن و من المواطنين </a:t>
              </a:r>
            </a:p>
          </p:txBody>
        </p:sp>
        <p:sp>
          <p:nvSpPr>
            <p:cNvPr id="87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407402" y="2133071"/>
              <a:ext cx="4040325" cy="216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88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5470957" y="5673199"/>
            <a:ext cx="3792384" cy="1226021"/>
            <a:chOff x="3447142" y="1248229"/>
            <a:chExt cx="5297715" cy="1712673"/>
          </a:xfrm>
        </p:grpSpPr>
        <p:sp>
          <p:nvSpPr>
            <p:cNvPr id="89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17713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6" y="1263102"/>
              <a:ext cx="406570" cy="558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2060"/>
                  </a:solidFill>
                </a:rPr>
                <a:t>6</a:t>
              </a:r>
              <a:endParaRPr lang="en-US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92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67648" y="1661197"/>
              <a:ext cx="4934570" cy="515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002060"/>
                  </a:solidFill>
                  <a:latin typeface="Oswald" panose="02000503000000000000" pitchFamily="2" charset="0"/>
                </a:rPr>
                <a:t>الافتخار بأداء أبناء الوطن</a:t>
              </a:r>
              <a:endParaRPr lang="en-US" b="1" dirty="0">
                <a:solidFill>
                  <a:srgbClr val="00206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93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313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75551" y="281744"/>
            <a:ext cx="1023647" cy="2565527"/>
            <a:chOff x="1130424" y="181056"/>
            <a:chExt cx="1023647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181056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2299" y="970389"/>
            <a:ext cx="6550924" cy="1363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5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054601" y="2835579"/>
            <a:ext cx="6528424" cy="438804"/>
            <a:chOff x="6819482" y="2432397"/>
            <a:chExt cx="6528421" cy="438804"/>
          </a:xfrm>
        </p:grpSpPr>
        <p:sp>
          <p:nvSpPr>
            <p:cNvPr id="26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099135" y="-377568"/>
              <a:ext cx="438804" cy="605873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536159" y="2467133"/>
              <a:ext cx="5443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</a:t>
              </a:r>
              <a:r>
                <a:rPr lang="ar-SY" b="1" dirty="0" smtClean="0">
                  <a:solidFill>
                    <a:schemeClr val="bg1"/>
                  </a:solidFill>
                </a:rPr>
                <a:t> يوضّح الطلبة معنى الولاء الوطني , و كيف يكون تحقيقه: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049208" y="4634662"/>
            <a:ext cx="6533817" cy="438804"/>
            <a:chOff x="6819482" y="2432398"/>
            <a:chExt cx="6533815" cy="438804"/>
          </a:xfrm>
        </p:grpSpPr>
        <p:sp>
          <p:nvSpPr>
            <p:cNvPr id="30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099136" y="-377567"/>
              <a:ext cx="438804" cy="605873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35032" y="2463763"/>
              <a:ext cx="60182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</a:t>
              </a:r>
              <a:r>
                <a:rPr lang="ar-SY" b="1" dirty="0" smtClean="0">
                  <a:solidFill>
                    <a:schemeClr val="bg1"/>
                  </a:solidFill>
                </a:rPr>
                <a:t> بعدُّ الاعتزاز بالوطن و الافتخار به واجباً وطنيّاً , فما أبرز مظاهر الاعتزاز؟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5295900" y="3514759"/>
            <a:ext cx="5570449" cy="787400"/>
            <a:chOff x="-35368563" y="1434405"/>
            <a:chExt cx="37673763" cy="917543"/>
          </a:xfrm>
        </p:grpSpPr>
        <p:sp>
          <p:nvSpPr>
            <p:cNvPr id="34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34509650" y="1508400"/>
              <a:ext cx="36791375" cy="753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*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الإخلاص </a:t>
              </a:r>
              <a:r>
                <a:rPr lang="ar-SY" b="1" dirty="0">
                  <a:solidFill>
                    <a:schemeClr val="bg1"/>
                  </a:solidFill>
                  <a:latin typeface="Dubai-Bold"/>
                </a:rPr>
                <a:t>غير المشروط في القول والعمل للوطن بحمايته والدفاع </a:t>
              </a:r>
              <a:r>
                <a:rPr lang="ar-SY" b="1" dirty="0" smtClean="0">
                  <a:solidFill>
                    <a:schemeClr val="bg1"/>
                  </a:solidFill>
                  <a:latin typeface="Dubai-Bold"/>
                </a:rPr>
                <a:t>عنه </a:t>
              </a:r>
              <a:r>
                <a:rPr lang="ar-SY" b="1" dirty="0" smtClean="0">
                  <a:solidFill>
                    <a:srgbClr val="FFFF00"/>
                  </a:solidFill>
                  <a:latin typeface="Dubai-Bold"/>
                </a:rPr>
                <a:t>*</a:t>
              </a:r>
              <a:r>
                <a:rPr lang="ar-SY" b="1" dirty="0" smtClean="0">
                  <a:solidFill>
                    <a:schemeClr val="bg1"/>
                  </a:solidFill>
                  <a:latin typeface="Dubai-Bold"/>
                </a:rPr>
                <a:t> </a:t>
              </a:r>
              <a:r>
                <a:rPr lang="ar-SY" b="1" dirty="0" smtClean="0">
                  <a:solidFill>
                    <a:schemeClr val="bg1"/>
                  </a:solidFill>
                </a:rPr>
                <a:t>والإخلاص </a:t>
              </a:r>
              <a:r>
                <a:rPr lang="ar-SY" b="1" dirty="0">
                  <a:solidFill>
                    <a:schemeClr val="bg1"/>
                  </a:solidFill>
                </a:rPr>
                <a:t>في العمل لقيادته </a:t>
              </a:r>
              <a:r>
                <a:rPr lang="ar-SY" b="1" dirty="0" smtClean="0">
                  <a:solidFill>
                    <a:schemeClr val="bg1"/>
                  </a:solidFill>
                </a:rPr>
                <a:t>والدفاع عنها</a:t>
              </a:r>
              <a:endParaRPr lang="ar-SY" dirty="0">
                <a:solidFill>
                  <a:schemeClr val="bg1"/>
                </a:solidFill>
              </a:endParaRPr>
            </a:p>
          </p:txBody>
        </p:sp>
        <p:sp>
          <p:nvSpPr>
            <p:cNvPr id="35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35368563" y="1434405"/>
              <a:ext cx="37673763" cy="91754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5295899" y="5389598"/>
            <a:ext cx="5668211" cy="787400"/>
            <a:chOff x="-36029748" y="1434405"/>
            <a:chExt cx="38334941" cy="917543"/>
          </a:xfrm>
        </p:grpSpPr>
        <p:sp>
          <p:nvSpPr>
            <p:cNvPr id="37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33517408" y="1508400"/>
              <a:ext cx="35137962" cy="753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*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الاعتزاز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بالدين الإسلامي وخدمة الحرمين الشريفين والمسلمين</a:t>
              </a:r>
            </a:p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*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الاعتزاز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بالوحدة الوطنية ومن أسهم في تحقيقها</a:t>
              </a:r>
              <a:endParaRPr lang="ar-SY" dirty="0">
                <a:solidFill>
                  <a:schemeClr val="bg1"/>
                </a:solidFill>
              </a:endParaRPr>
            </a:p>
          </p:txBody>
        </p:sp>
        <p:sp>
          <p:nvSpPr>
            <p:cNvPr id="38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36029748" y="1434405"/>
              <a:ext cx="38334941" cy="91754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499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04645" y="352651"/>
            <a:ext cx="1010948" cy="2411014"/>
            <a:chOff x="1130423" y="335569"/>
            <a:chExt cx="1010948" cy="2411014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335569"/>
              <a:ext cx="461665" cy="24110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882431" y="262676"/>
            <a:ext cx="2763343" cy="489723"/>
            <a:chOff x="5203282" y="157027"/>
            <a:chExt cx="1822108" cy="62277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7"/>
              <a:ext cx="1822108" cy="62277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418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حقوق المواطن السعودي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1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5638228" y="1081419"/>
            <a:ext cx="4542058" cy="403489"/>
            <a:chOff x="3763726" y="202267"/>
            <a:chExt cx="4542058" cy="403489"/>
          </a:xfrm>
        </p:grpSpPr>
        <p:sp>
          <p:nvSpPr>
            <p:cNvPr id="1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3763726" y="202267"/>
              <a:ext cx="4542058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الحكم بالعدل و الشورى و المساواة وفق الشريعة الإسلامية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Group 41">
            <a:extLst>
              <a:ext uri="{FF2B5EF4-FFF2-40B4-BE49-F238E27FC236}">
                <a16:creationId xmlns:a16="http://schemas.microsoft.com/office/drawing/2014/main" xmlns="" id="{1695F0D6-9AB7-48FF-98CE-2DA4D06C4DEB}"/>
              </a:ext>
            </a:extLst>
          </p:cNvPr>
          <p:cNvGrpSpPr/>
          <p:nvPr/>
        </p:nvGrpSpPr>
        <p:grpSpPr>
          <a:xfrm>
            <a:off x="5638229" y="1763381"/>
            <a:ext cx="4579726" cy="369332"/>
            <a:chOff x="4407945" y="300172"/>
            <a:chExt cx="4319903" cy="369332"/>
          </a:xfrm>
        </p:grpSpPr>
        <p:sp>
          <p:nvSpPr>
            <p:cNvPr id="20" name="TextBox 42">
              <a:extLst>
                <a:ext uri="{FF2B5EF4-FFF2-40B4-BE49-F238E27FC236}">
                  <a16:creationId xmlns:a16="http://schemas.microsoft.com/office/drawing/2014/main" xmlns="" id="{A3BA94AE-04AE-4354-9DAE-DACB7FAEDE81}"/>
                </a:ext>
              </a:extLst>
            </p:cNvPr>
            <p:cNvSpPr txBox="1"/>
            <p:nvPr/>
          </p:nvSpPr>
          <p:spPr>
            <a:xfrm>
              <a:off x="4407945" y="300172"/>
              <a:ext cx="4319903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حماية حقوق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الإنسان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وفق الشريعة الإسلامية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43">
              <a:extLst>
                <a:ext uri="{FF2B5EF4-FFF2-40B4-BE49-F238E27FC236}">
                  <a16:creationId xmlns:a16="http://schemas.microsoft.com/office/drawing/2014/main" xmlns="" id="{A76A3181-492E-40DD-9A53-7FF2069842A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Group 44">
            <a:extLst>
              <a:ext uri="{FF2B5EF4-FFF2-40B4-BE49-F238E27FC236}">
                <a16:creationId xmlns:a16="http://schemas.microsoft.com/office/drawing/2014/main" xmlns="" id="{6CAEE3DF-B2DB-422A-B23C-B687DA7716A9}"/>
              </a:ext>
            </a:extLst>
          </p:cNvPr>
          <p:cNvGrpSpPr/>
          <p:nvPr/>
        </p:nvGrpSpPr>
        <p:grpSpPr>
          <a:xfrm>
            <a:off x="2616200" y="2417805"/>
            <a:ext cx="7622906" cy="529070"/>
            <a:chOff x="764050" y="386615"/>
            <a:chExt cx="7622906" cy="529070"/>
          </a:xfrm>
        </p:grpSpPr>
        <p:sp>
          <p:nvSpPr>
            <p:cNvPr id="23" name="TextBox 45">
              <a:extLst>
                <a:ext uri="{FF2B5EF4-FFF2-40B4-BE49-F238E27FC236}">
                  <a16:creationId xmlns:a16="http://schemas.microsoft.com/office/drawing/2014/main" xmlns="" id="{D1753B27-D49D-499D-871E-5B846982531A}"/>
                </a:ext>
              </a:extLst>
            </p:cNvPr>
            <p:cNvSpPr txBox="1"/>
            <p:nvPr/>
          </p:nvSpPr>
          <p:spPr>
            <a:xfrm>
              <a:off x="764050" y="386615"/>
              <a:ext cx="7622906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مساعدة المواطن و أسرته في حالة الطوارئ و المرض و العجز و الشيخوخة و دعم النظام الاجتماعي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46">
              <a:extLst>
                <a:ext uri="{FF2B5EF4-FFF2-40B4-BE49-F238E27FC236}">
                  <a16:creationId xmlns:a16="http://schemas.microsoft.com/office/drawing/2014/main" xmlns="" id="{0CD80FCD-DAF5-4794-85B8-8FECD58F735E}"/>
                </a:ext>
              </a:extLst>
            </p:cNvPr>
            <p:cNvSpPr txBox="1"/>
            <p:nvPr/>
          </p:nvSpPr>
          <p:spPr>
            <a:xfrm>
              <a:off x="5383520" y="654075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5" name="Group 53">
            <a:extLst>
              <a:ext uri="{FF2B5EF4-FFF2-40B4-BE49-F238E27FC236}">
                <a16:creationId xmlns:a16="http://schemas.microsoft.com/office/drawing/2014/main" xmlns="" id="{132DF330-EBD6-4745-88BF-E674C6DA25AE}"/>
              </a:ext>
            </a:extLst>
          </p:cNvPr>
          <p:cNvGrpSpPr/>
          <p:nvPr/>
        </p:nvGrpSpPr>
        <p:grpSpPr>
          <a:xfrm>
            <a:off x="4192767" y="4391556"/>
            <a:ext cx="6025210" cy="369332"/>
            <a:chOff x="3919933" y="551473"/>
            <a:chExt cx="6025210" cy="369332"/>
          </a:xfrm>
        </p:grpSpPr>
        <p:sp>
          <p:nvSpPr>
            <p:cNvPr id="26" name="TextBox 54">
              <a:extLst>
                <a:ext uri="{FF2B5EF4-FFF2-40B4-BE49-F238E27FC236}">
                  <a16:creationId xmlns:a16="http://schemas.microsoft.com/office/drawing/2014/main" xmlns="" id="{B81A8AC2-C4F4-4D9E-BA63-909CAB9B4AF6}"/>
                </a:ext>
              </a:extLst>
            </p:cNvPr>
            <p:cNvSpPr txBox="1"/>
            <p:nvPr/>
          </p:nvSpPr>
          <p:spPr>
            <a:xfrm>
              <a:off x="3919933" y="551473"/>
              <a:ext cx="6025210" cy="3693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تيسير مجالات العمل و وضع الأنظمة التي تحمي العامل و صاحب العمل 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7" name="TextBox 55">
              <a:extLst>
                <a:ext uri="{FF2B5EF4-FFF2-40B4-BE49-F238E27FC236}">
                  <a16:creationId xmlns:a16="http://schemas.microsoft.com/office/drawing/2014/main" xmlns="" id="{5D91C35C-9C74-4DA1-BC8A-AFA933B6ACDB}"/>
                </a:ext>
              </a:extLst>
            </p:cNvPr>
            <p:cNvSpPr txBox="1"/>
            <p:nvPr/>
          </p:nvSpPr>
          <p:spPr>
            <a:xfrm>
              <a:off x="6003948" y="587571"/>
              <a:ext cx="2153856" cy="45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8" name="Group 47">
            <a:extLst>
              <a:ext uri="{FF2B5EF4-FFF2-40B4-BE49-F238E27FC236}">
                <a16:creationId xmlns:a16="http://schemas.microsoft.com/office/drawing/2014/main" xmlns="" id="{820A097F-7900-47A5-B88F-ED5F68367FAF}"/>
              </a:ext>
            </a:extLst>
          </p:cNvPr>
          <p:cNvGrpSpPr/>
          <p:nvPr/>
        </p:nvGrpSpPr>
        <p:grpSpPr>
          <a:xfrm>
            <a:off x="3836982" y="3107993"/>
            <a:ext cx="6394302" cy="409209"/>
            <a:chOff x="2242764" y="196547"/>
            <a:chExt cx="6394302" cy="409209"/>
          </a:xfrm>
        </p:grpSpPr>
        <p:sp>
          <p:nvSpPr>
            <p:cNvPr id="30" name="TextBox 48">
              <a:extLst>
                <a:ext uri="{FF2B5EF4-FFF2-40B4-BE49-F238E27FC236}">
                  <a16:creationId xmlns:a16="http://schemas.microsoft.com/office/drawing/2014/main" xmlns="" id="{74AE3D0E-3B8B-469D-AA11-52DC4A9E049A}"/>
                </a:ext>
              </a:extLst>
            </p:cNvPr>
            <p:cNvSpPr txBox="1"/>
            <p:nvPr/>
          </p:nvSpPr>
          <p:spPr>
            <a:xfrm>
              <a:off x="2242764" y="196547"/>
              <a:ext cx="6394302" cy="369332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توفير التعليم العام, و مكافحة الأُميّة و تهيئة مجالات التعليم الجامعي و الفني و غيره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TextBox 49">
              <a:extLst>
                <a:ext uri="{FF2B5EF4-FFF2-40B4-BE49-F238E27FC236}">
                  <a16:creationId xmlns:a16="http://schemas.microsoft.com/office/drawing/2014/main" xmlns="" id="{B563F699-AC80-43B9-98AC-4A2BB29E8768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2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5612830" y="3731219"/>
            <a:ext cx="4588002" cy="474459"/>
            <a:chOff x="5541787" y="405271"/>
            <a:chExt cx="4588002" cy="474459"/>
          </a:xfrm>
        </p:grpSpPr>
        <p:sp>
          <p:nvSpPr>
            <p:cNvPr id="33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5541787" y="405271"/>
              <a:ext cx="4588002" cy="36933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توفير الرعاية الصحيّة لكل مواطن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4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5891761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02485" y="1015068"/>
            <a:ext cx="515768" cy="562875"/>
            <a:chOff x="5087224" y="694918"/>
            <a:chExt cx="515768" cy="1464078"/>
          </a:xfrm>
        </p:grpSpPr>
        <p:sp>
          <p:nvSpPr>
            <p:cNvPr id="3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9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15876" y="1691219"/>
            <a:ext cx="503205" cy="561967"/>
            <a:chOff x="5099787" y="697279"/>
            <a:chExt cx="503205" cy="1461717"/>
          </a:xfrm>
        </p:grpSpPr>
        <p:sp>
          <p:nvSpPr>
            <p:cNvPr id="40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3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19762" y="2362876"/>
            <a:ext cx="504024" cy="562027"/>
            <a:chOff x="5098968" y="697125"/>
            <a:chExt cx="504024" cy="1461871"/>
          </a:xfrm>
        </p:grpSpPr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7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59953" y="3031721"/>
            <a:ext cx="512067" cy="562608"/>
            <a:chOff x="5090925" y="695613"/>
            <a:chExt cx="512067" cy="1463383"/>
          </a:xfrm>
        </p:grpSpPr>
        <p:sp>
          <p:nvSpPr>
            <p:cNvPr id="48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0925" y="695613"/>
              <a:ext cx="436098" cy="998145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4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1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49549" y="3713355"/>
            <a:ext cx="509974" cy="562457"/>
            <a:chOff x="5093018" y="696006"/>
            <a:chExt cx="509974" cy="1462990"/>
          </a:xfrm>
        </p:grpSpPr>
        <p:sp>
          <p:nvSpPr>
            <p:cNvPr id="52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3018" y="696006"/>
              <a:ext cx="436098" cy="9866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5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56634" y="4399342"/>
            <a:ext cx="528930" cy="544272"/>
            <a:chOff x="5074062" y="743307"/>
            <a:chExt cx="528930" cy="1415689"/>
          </a:xfrm>
        </p:grpSpPr>
        <p:sp>
          <p:nvSpPr>
            <p:cNvPr id="5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74062" y="743307"/>
              <a:ext cx="436098" cy="991189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44373" y="1039350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6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9" name="Group 53">
            <a:extLst>
              <a:ext uri="{FF2B5EF4-FFF2-40B4-BE49-F238E27FC236}">
                <a16:creationId xmlns:a16="http://schemas.microsoft.com/office/drawing/2014/main" xmlns="" id="{132DF330-EBD6-4745-88BF-E674C6DA25AE}"/>
              </a:ext>
            </a:extLst>
          </p:cNvPr>
          <p:cNvGrpSpPr/>
          <p:nvPr/>
        </p:nvGrpSpPr>
        <p:grpSpPr>
          <a:xfrm>
            <a:off x="3264996" y="4966263"/>
            <a:ext cx="6961235" cy="443809"/>
            <a:chOff x="2989411" y="586346"/>
            <a:chExt cx="6961235" cy="443809"/>
          </a:xfrm>
        </p:grpSpPr>
        <p:sp>
          <p:nvSpPr>
            <p:cNvPr id="60" name="TextBox 54">
              <a:extLst>
                <a:ext uri="{FF2B5EF4-FFF2-40B4-BE49-F238E27FC236}">
                  <a16:creationId xmlns:a16="http://schemas.microsoft.com/office/drawing/2014/main" xmlns="" id="{B81A8AC2-C4F4-4D9E-BA63-909CAB9B4AF6}"/>
                </a:ext>
              </a:extLst>
            </p:cNvPr>
            <p:cNvSpPr txBox="1"/>
            <p:nvPr/>
          </p:nvSpPr>
          <p:spPr>
            <a:xfrm>
              <a:off x="2989411" y="660823"/>
              <a:ext cx="6961235" cy="369332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توفير الأمن للجميع و منع تقييد تصرفات أحد أو توقيفه أو حبسه إلّا بموجب أحكام النظام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1" name="TextBox 55">
              <a:extLst>
                <a:ext uri="{FF2B5EF4-FFF2-40B4-BE49-F238E27FC236}">
                  <a16:creationId xmlns:a16="http://schemas.microsoft.com/office/drawing/2014/main" xmlns="" id="{5D91C35C-9C74-4DA1-BC8A-AFA933B6ACDB}"/>
                </a:ext>
              </a:extLst>
            </p:cNvPr>
            <p:cNvSpPr txBox="1"/>
            <p:nvPr/>
          </p:nvSpPr>
          <p:spPr>
            <a:xfrm>
              <a:off x="5553541" y="5863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2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51978" y="5027281"/>
            <a:ext cx="510404" cy="562488"/>
            <a:chOff x="5092588" y="695926"/>
            <a:chExt cx="510404" cy="1463070"/>
          </a:xfrm>
        </p:grpSpPr>
        <p:sp>
          <p:nvSpPr>
            <p:cNvPr id="63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2588" y="695926"/>
              <a:ext cx="436098" cy="988984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7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9" name="Group 53">
            <a:extLst>
              <a:ext uri="{FF2B5EF4-FFF2-40B4-BE49-F238E27FC236}">
                <a16:creationId xmlns:a16="http://schemas.microsoft.com/office/drawing/2014/main" xmlns="" id="{132DF330-EBD6-4745-88BF-E674C6DA25AE}"/>
              </a:ext>
            </a:extLst>
          </p:cNvPr>
          <p:cNvGrpSpPr/>
          <p:nvPr/>
        </p:nvGrpSpPr>
        <p:grpSpPr>
          <a:xfrm>
            <a:off x="5537229" y="5717352"/>
            <a:ext cx="4690404" cy="409499"/>
            <a:chOff x="3856443" y="196257"/>
            <a:chExt cx="4690404" cy="409499"/>
          </a:xfrm>
        </p:grpSpPr>
        <p:sp>
          <p:nvSpPr>
            <p:cNvPr id="70" name="TextBox 54">
              <a:extLst>
                <a:ext uri="{FF2B5EF4-FFF2-40B4-BE49-F238E27FC236}">
                  <a16:creationId xmlns:a16="http://schemas.microsoft.com/office/drawing/2014/main" xmlns="" id="{B81A8AC2-C4F4-4D9E-BA63-909CAB9B4AF6}"/>
                </a:ext>
              </a:extLst>
            </p:cNvPr>
            <p:cNvSpPr txBox="1"/>
            <p:nvPr/>
          </p:nvSpPr>
          <p:spPr>
            <a:xfrm>
              <a:off x="3856443" y="196257"/>
              <a:ext cx="4690404" cy="369332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منع التجريم أو العقاب إلّا بناءً على نص شرعي أو نظامي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1" name="TextBox 55">
              <a:extLst>
                <a:ext uri="{FF2B5EF4-FFF2-40B4-BE49-F238E27FC236}">
                  <a16:creationId xmlns:a16="http://schemas.microsoft.com/office/drawing/2014/main" xmlns="" id="{5D91C35C-9C74-4DA1-BC8A-AFA933B6ACDB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2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98587" y="5675517"/>
            <a:ext cx="527493" cy="563722"/>
            <a:chOff x="5075499" y="692715"/>
            <a:chExt cx="527493" cy="1466281"/>
          </a:xfrm>
        </p:grpSpPr>
        <p:sp>
          <p:nvSpPr>
            <p:cNvPr id="73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4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75499" y="692715"/>
              <a:ext cx="436098" cy="108315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5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8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6" name="Group 53">
            <a:extLst>
              <a:ext uri="{FF2B5EF4-FFF2-40B4-BE49-F238E27FC236}">
                <a16:creationId xmlns:a16="http://schemas.microsoft.com/office/drawing/2014/main" xmlns="" id="{132DF330-EBD6-4745-88BF-E674C6DA25AE}"/>
              </a:ext>
            </a:extLst>
          </p:cNvPr>
          <p:cNvGrpSpPr/>
          <p:nvPr/>
        </p:nvGrpSpPr>
        <p:grpSpPr>
          <a:xfrm>
            <a:off x="3264996" y="6355698"/>
            <a:ext cx="7002685" cy="369332"/>
            <a:chOff x="3270977" y="265246"/>
            <a:chExt cx="7002685" cy="369332"/>
          </a:xfrm>
        </p:grpSpPr>
        <p:sp>
          <p:nvSpPr>
            <p:cNvPr id="77" name="TextBox 54">
              <a:extLst>
                <a:ext uri="{FF2B5EF4-FFF2-40B4-BE49-F238E27FC236}">
                  <a16:creationId xmlns:a16="http://schemas.microsoft.com/office/drawing/2014/main" xmlns="" id="{B81A8AC2-C4F4-4D9E-BA63-909CAB9B4AF6}"/>
                </a:ext>
              </a:extLst>
            </p:cNvPr>
            <p:cNvSpPr txBox="1"/>
            <p:nvPr/>
          </p:nvSpPr>
          <p:spPr>
            <a:xfrm>
              <a:off x="3270977" y="265246"/>
              <a:ext cx="7002685" cy="369332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التعبير بالكلمة الطيبة وفق أنظمة الدولة , و هو ما يُسهم في التثقيف و دعم الوحدة الوطنية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8" name="TextBox 55">
              <a:extLst>
                <a:ext uri="{FF2B5EF4-FFF2-40B4-BE49-F238E27FC236}">
                  <a16:creationId xmlns:a16="http://schemas.microsoft.com/office/drawing/2014/main" xmlns="" id="{5D91C35C-9C74-4DA1-BC8A-AFA933B6ACDB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9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98485" y="6307202"/>
            <a:ext cx="519813" cy="563167"/>
            <a:chOff x="5083179" y="694159"/>
            <a:chExt cx="519813" cy="1464837"/>
          </a:xfrm>
        </p:grpSpPr>
        <p:sp>
          <p:nvSpPr>
            <p:cNvPr id="80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3179" y="694159"/>
              <a:ext cx="436098" cy="104083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2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9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83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750"/>
                            </p:stCondLst>
                            <p:childTnLst>
                              <p:par>
                                <p:cTn id="7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250"/>
                            </p:stCondLst>
                            <p:childTnLst>
                              <p:par>
                                <p:cTn id="9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0"/>
                            </p:stCondLst>
                            <p:childTnLst>
                              <p:par>
                                <p:cTn id="10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750"/>
                            </p:stCondLst>
                            <p:childTnLst>
                              <p:par>
                                <p:cTn id="11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04645" y="352651"/>
            <a:ext cx="1010948" cy="2411014"/>
            <a:chOff x="1130423" y="335569"/>
            <a:chExt cx="1010948" cy="2411014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335569"/>
              <a:ext cx="461665" cy="24110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945561" y="320594"/>
            <a:ext cx="2763343" cy="489723"/>
            <a:chOff x="5203282" y="157027"/>
            <a:chExt cx="1822108" cy="62277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7"/>
              <a:ext cx="1822108" cy="622775"/>
            </a:xfrm>
            <a:prstGeom prst="roundRect">
              <a:avLst>
                <a:gd name="adj" fmla="val 41068"/>
              </a:avLst>
            </a:prstGeom>
            <a:solidFill>
              <a:srgbClr val="7030A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508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فوائد الانتماء للوطن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1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4114998" y="1905713"/>
            <a:ext cx="6116286" cy="403489"/>
            <a:chOff x="2189498" y="202267"/>
            <a:chExt cx="6116286" cy="403489"/>
          </a:xfrm>
        </p:grpSpPr>
        <p:sp>
          <p:nvSpPr>
            <p:cNvPr id="1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2189498" y="202267"/>
              <a:ext cx="6116286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تحقيق أمر شرعي أمر الله به في القرآن الكريم , و أمر به نبيّه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محمد ﷺ 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Group 41">
            <a:extLst>
              <a:ext uri="{FF2B5EF4-FFF2-40B4-BE49-F238E27FC236}">
                <a16:creationId xmlns:a16="http://schemas.microsoft.com/office/drawing/2014/main" xmlns="" id="{1695F0D6-9AB7-48FF-98CE-2DA4D06C4DEB}"/>
              </a:ext>
            </a:extLst>
          </p:cNvPr>
          <p:cNvGrpSpPr/>
          <p:nvPr/>
        </p:nvGrpSpPr>
        <p:grpSpPr>
          <a:xfrm>
            <a:off x="6045200" y="2587675"/>
            <a:ext cx="4223754" cy="369332"/>
            <a:chOff x="4743722" y="300172"/>
            <a:chExt cx="3984126" cy="369332"/>
          </a:xfrm>
        </p:grpSpPr>
        <p:sp>
          <p:nvSpPr>
            <p:cNvPr id="20" name="TextBox 42">
              <a:extLst>
                <a:ext uri="{FF2B5EF4-FFF2-40B4-BE49-F238E27FC236}">
                  <a16:creationId xmlns:a16="http://schemas.microsoft.com/office/drawing/2014/main" xmlns="" id="{A3BA94AE-04AE-4354-9DAE-DACB7FAEDE81}"/>
                </a:ext>
              </a:extLst>
            </p:cNvPr>
            <p:cNvSpPr txBox="1"/>
            <p:nvPr/>
          </p:nvSpPr>
          <p:spPr>
            <a:xfrm>
              <a:off x="4743722" y="300172"/>
              <a:ext cx="3984126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تعزيز الوحدة الوطنية , و استقرار الوطن , و تماسكه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43">
              <a:extLst>
                <a:ext uri="{FF2B5EF4-FFF2-40B4-BE49-F238E27FC236}">
                  <a16:creationId xmlns:a16="http://schemas.microsoft.com/office/drawing/2014/main" xmlns="" id="{A76A3181-492E-40DD-9A53-7FF2069842A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Group 44">
            <a:extLst>
              <a:ext uri="{FF2B5EF4-FFF2-40B4-BE49-F238E27FC236}">
                <a16:creationId xmlns:a16="http://schemas.microsoft.com/office/drawing/2014/main" xmlns="" id="{6CAEE3DF-B2DB-422A-B23C-B687DA7716A9}"/>
              </a:ext>
            </a:extLst>
          </p:cNvPr>
          <p:cNvGrpSpPr/>
          <p:nvPr/>
        </p:nvGrpSpPr>
        <p:grpSpPr>
          <a:xfrm>
            <a:off x="4114997" y="3207131"/>
            <a:ext cx="6188739" cy="529070"/>
            <a:chOff x="2198216" y="386615"/>
            <a:chExt cx="6188739" cy="529070"/>
          </a:xfrm>
        </p:grpSpPr>
        <p:sp>
          <p:nvSpPr>
            <p:cNvPr id="23" name="TextBox 45">
              <a:extLst>
                <a:ext uri="{FF2B5EF4-FFF2-40B4-BE49-F238E27FC236}">
                  <a16:creationId xmlns:a16="http://schemas.microsoft.com/office/drawing/2014/main" xmlns="" id="{D1753B27-D49D-499D-871E-5B846982531A}"/>
                </a:ext>
              </a:extLst>
            </p:cNvPr>
            <p:cNvSpPr txBox="1"/>
            <p:nvPr/>
          </p:nvSpPr>
          <p:spPr>
            <a:xfrm>
              <a:off x="2198216" y="386615"/>
              <a:ext cx="6188739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تحقيق الاستقرار النفسي المؤدي إلى التفاعل الإيجابي , و المواطنة الصالحة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46">
              <a:extLst>
                <a:ext uri="{FF2B5EF4-FFF2-40B4-BE49-F238E27FC236}">
                  <a16:creationId xmlns:a16="http://schemas.microsoft.com/office/drawing/2014/main" xmlns="" id="{0CD80FCD-DAF5-4794-85B8-8FECD58F735E}"/>
                </a:ext>
              </a:extLst>
            </p:cNvPr>
            <p:cNvSpPr txBox="1"/>
            <p:nvPr/>
          </p:nvSpPr>
          <p:spPr>
            <a:xfrm>
              <a:off x="5383520" y="654075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5" name="Group 53">
            <a:extLst>
              <a:ext uri="{FF2B5EF4-FFF2-40B4-BE49-F238E27FC236}">
                <a16:creationId xmlns:a16="http://schemas.microsoft.com/office/drawing/2014/main" xmlns="" id="{132DF330-EBD6-4745-88BF-E674C6DA25AE}"/>
              </a:ext>
            </a:extLst>
          </p:cNvPr>
          <p:cNvGrpSpPr/>
          <p:nvPr/>
        </p:nvGrpSpPr>
        <p:grpSpPr>
          <a:xfrm>
            <a:off x="4243765" y="5215850"/>
            <a:ext cx="6025210" cy="369332"/>
            <a:chOff x="3919933" y="551473"/>
            <a:chExt cx="6025210" cy="369332"/>
          </a:xfrm>
        </p:grpSpPr>
        <p:sp>
          <p:nvSpPr>
            <p:cNvPr id="26" name="TextBox 54">
              <a:extLst>
                <a:ext uri="{FF2B5EF4-FFF2-40B4-BE49-F238E27FC236}">
                  <a16:creationId xmlns:a16="http://schemas.microsoft.com/office/drawing/2014/main" xmlns="" id="{B81A8AC2-C4F4-4D9E-BA63-909CAB9B4AF6}"/>
                </a:ext>
              </a:extLst>
            </p:cNvPr>
            <p:cNvSpPr txBox="1"/>
            <p:nvPr/>
          </p:nvSpPr>
          <p:spPr>
            <a:xfrm>
              <a:off x="3919933" y="551473"/>
              <a:ext cx="6025210" cy="3693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 تأمين الاستقرار المجتمعي الخالي من العنف و الإرهاب و الانحلال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7" name="TextBox 55">
              <a:extLst>
                <a:ext uri="{FF2B5EF4-FFF2-40B4-BE49-F238E27FC236}">
                  <a16:creationId xmlns:a16="http://schemas.microsoft.com/office/drawing/2014/main" xmlns="" id="{5D91C35C-9C74-4DA1-BC8A-AFA933B6ACDB}"/>
                </a:ext>
              </a:extLst>
            </p:cNvPr>
            <p:cNvSpPr txBox="1"/>
            <p:nvPr/>
          </p:nvSpPr>
          <p:spPr>
            <a:xfrm>
              <a:off x="6003948" y="587571"/>
              <a:ext cx="2153856" cy="45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8" name="Group 47">
            <a:extLst>
              <a:ext uri="{FF2B5EF4-FFF2-40B4-BE49-F238E27FC236}">
                <a16:creationId xmlns:a16="http://schemas.microsoft.com/office/drawing/2014/main" xmlns="" id="{820A097F-7900-47A5-B88F-ED5F68367FAF}"/>
              </a:ext>
            </a:extLst>
          </p:cNvPr>
          <p:cNvGrpSpPr/>
          <p:nvPr/>
        </p:nvGrpSpPr>
        <p:grpSpPr>
          <a:xfrm>
            <a:off x="4114996" y="3906887"/>
            <a:ext cx="6167285" cy="409209"/>
            <a:chOff x="2469780" y="196547"/>
            <a:chExt cx="6167285" cy="409209"/>
          </a:xfrm>
        </p:grpSpPr>
        <p:sp>
          <p:nvSpPr>
            <p:cNvPr id="30" name="TextBox 48">
              <a:extLst>
                <a:ext uri="{FF2B5EF4-FFF2-40B4-BE49-F238E27FC236}">
                  <a16:creationId xmlns:a16="http://schemas.microsoft.com/office/drawing/2014/main" xmlns="" id="{74AE3D0E-3B8B-469D-AA11-52DC4A9E049A}"/>
                </a:ext>
              </a:extLst>
            </p:cNvPr>
            <p:cNvSpPr txBox="1"/>
            <p:nvPr/>
          </p:nvSpPr>
          <p:spPr>
            <a:xfrm>
              <a:off x="2469780" y="196547"/>
              <a:ext cx="6167285" cy="369332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دفع مسيرة التقدم و التطور في البلاد سياسياً و اقتصادياً 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TextBox 49">
              <a:extLst>
                <a:ext uri="{FF2B5EF4-FFF2-40B4-BE49-F238E27FC236}">
                  <a16:creationId xmlns:a16="http://schemas.microsoft.com/office/drawing/2014/main" xmlns="" id="{B563F699-AC80-43B9-98AC-4A2BB29E8768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2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6013802" y="4555513"/>
            <a:ext cx="4238028" cy="474459"/>
            <a:chOff x="5891761" y="405271"/>
            <a:chExt cx="4238028" cy="474459"/>
          </a:xfrm>
        </p:grpSpPr>
        <p:sp>
          <p:nvSpPr>
            <p:cNvPr id="33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5891761" y="405271"/>
              <a:ext cx="4238028" cy="36933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حماية الوطن و مكتسباته 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4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5891761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53483" y="1839362"/>
            <a:ext cx="515768" cy="562875"/>
            <a:chOff x="5087224" y="694918"/>
            <a:chExt cx="515768" cy="1464078"/>
          </a:xfrm>
        </p:grpSpPr>
        <p:sp>
          <p:nvSpPr>
            <p:cNvPr id="3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9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66874" y="2515513"/>
            <a:ext cx="503205" cy="561967"/>
            <a:chOff x="5099787" y="697279"/>
            <a:chExt cx="503205" cy="1461717"/>
          </a:xfrm>
        </p:grpSpPr>
        <p:sp>
          <p:nvSpPr>
            <p:cNvPr id="40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3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70760" y="3187170"/>
            <a:ext cx="504024" cy="562027"/>
            <a:chOff x="5098968" y="697125"/>
            <a:chExt cx="504024" cy="1461871"/>
          </a:xfrm>
        </p:grpSpPr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7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310951" y="3856015"/>
            <a:ext cx="512067" cy="562608"/>
            <a:chOff x="5090925" y="695613"/>
            <a:chExt cx="512067" cy="1463383"/>
          </a:xfrm>
        </p:grpSpPr>
        <p:sp>
          <p:nvSpPr>
            <p:cNvPr id="48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0925" y="695613"/>
              <a:ext cx="436098" cy="998145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4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1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300547" y="4537649"/>
            <a:ext cx="509974" cy="562457"/>
            <a:chOff x="5093018" y="696006"/>
            <a:chExt cx="509974" cy="1462990"/>
          </a:xfrm>
        </p:grpSpPr>
        <p:sp>
          <p:nvSpPr>
            <p:cNvPr id="52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3018" y="696006"/>
              <a:ext cx="436098" cy="9866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5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307632" y="5223636"/>
            <a:ext cx="528930" cy="544272"/>
            <a:chOff x="5074062" y="743307"/>
            <a:chExt cx="528930" cy="1415689"/>
          </a:xfrm>
        </p:grpSpPr>
        <p:sp>
          <p:nvSpPr>
            <p:cNvPr id="5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74062" y="743307"/>
              <a:ext cx="436098" cy="991189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44373" y="1039350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6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409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750"/>
                            </p:stCondLst>
                            <p:childTnLst>
                              <p:par>
                                <p:cTn id="7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83068" y="374227"/>
            <a:ext cx="1037769" cy="2394682"/>
            <a:chOff x="1130423" y="351901"/>
            <a:chExt cx="1037769" cy="2394682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351902"/>
              <a:ext cx="461665" cy="239468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75749" y="351901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المُواطَنَة المسؤولة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00B0F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3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7"/>
          <a:stretch/>
        </p:blipFill>
        <p:spPr bwMode="auto">
          <a:xfrm>
            <a:off x="4780448" y="1365487"/>
            <a:ext cx="5973851" cy="9574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843947" y="2963558"/>
            <a:ext cx="6379148" cy="438804"/>
            <a:chOff x="6819482" y="2432397"/>
            <a:chExt cx="6379145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024496" y="-302929"/>
              <a:ext cx="438804" cy="590945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543631" y="2463763"/>
              <a:ext cx="5654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</a:t>
              </a:r>
              <a:r>
                <a:rPr lang="ar-SY" b="1" dirty="0" smtClean="0">
                  <a:solidFill>
                    <a:schemeClr val="bg1"/>
                  </a:solidFill>
                </a:rPr>
                <a:t> يُفسِّر الطلبة حرص الدولة على حق التعليم للمواطنين .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5195196" y="3909697"/>
            <a:ext cx="5537416" cy="593037"/>
            <a:chOff x="-35145156" y="1434405"/>
            <a:chExt cx="37450356" cy="691055"/>
          </a:xfrm>
        </p:grpSpPr>
        <p:sp>
          <p:nvSpPr>
            <p:cNvPr id="40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33635696" y="1528903"/>
              <a:ext cx="35353584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لأن التعليم ينمي قدرات ومدارك المواطن ويكسبه المعرفة والمهارات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35145156" y="1434405"/>
              <a:ext cx="37450356" cy="691055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91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3492</TotalTime>
  <Words>861</Words>
  <Application>Microsoft Office PowerPoint</Application>
  <PresentationFormat>مخصص</PresentationFormat>
  <Paragraphs>144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1998</cp:revision>
  <dcterms:created xsi:type="dcterms:W3CDTF">2020-10-10T04:32:51Z</dcterms:created>
  <dcterms:modified xsi:type="dcterms:W3CDTF">2021-08-25T07:06:02Z</dcterms:modified>
</cp:coreProperties>
</file>