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85" r:id="rId5"/>
    <p:sldId id="257" r:id="rId6"/>
    <p:sldId id="259" r:id="rId7"/>
    <p:sldId id="262" r:id="rId8"/>
    <p:sldId id="266" r:id="rId9"/>
    <p:sldId id="270" r:id="rId10"/>
    <p:sldId id="286" r:id="rId11"/>
    <p:sldId id="272" r:id="rId12"/>
    <p:sldId id="290" r:id="rId13"/>
    <p:sldId id="267" r:id="rId14"/>
    <p:sldId id="258" r:id="rId15"/>
    <p:sldId id="261" r:id="rId16"/>
    <p:sldId id="292" r:id="rId17"/>
    <p:sldId id="29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0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CE4A-B41A-4FE5-8075-23DFEF3B585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770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81A7-BD45-426D-9CF3-B742513ED8E0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03F4-DDE8-4BBB-AB32-05F99F306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36174"/>
            <a:ext cx="849694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SA" sz="6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الباب الثامن</a:t>
            </a:r>
          </a:p>
          <a:p>
            <a:pPr lvl="0" algn="ctr" rtl="1"/>
            <a:endParaRPr lang="ar-SA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rtl="1"/>
            <a:r>
              <a:rPr lang="ar-SA" sz="6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الجزء الأول</a:t>
            </a:r>
          </a:p>
          <a:p>
            <a:pPr lvl="0" algn="ctr" rtl="1"/>
            <a:endParaRPr lang="ar-SA" sz="3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rtl="1"/>
            <a:r>
              <a:rPr lang="ar-SA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التنظيم الأسموزي والإخراج في الحيوان</a:t>
            </a:r>
          </a:p>
        </p:txBody>
      </p:sp>
    </p:spTree>
    <p:extLst>
      <p:ext uri="{BB962C8B-B14F-4D97-AF65-F5344CB8AC3E}">
        <p14:creationId xmlns:p14="http://schemas.microsoft.com/office/powerpoint/2010/main" val="334724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14647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90170" algn="just" rtl="1"/>
            <a:r>
              <a:rPr lang="ar-SA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</a:t>
            </a:r>
            <a:r>
              <a:rPr lang="ar-SA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الزواحف:</a:t>
            </a:r>
            <a:endParaRPr lang="ar-EG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90170" algn="just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تتمثل معظم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الفضلات النتروجينية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في الزواحف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بحمض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البوليك</a:t>
            </a:r>
            <a:r>
              <a:rPr lang="ar-EG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هيئة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بلورية مترسبة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 الماء مكونة بول مركز على هيئة معجون شحيح الماء.</a:t>
            </a:r>
          </a:p>
          <a:p>
            <a:pPr marL="85725" indent="-90170" algn="just" rtl="1"/>
            <a:r>
              <a:rPr lang="ar-SA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 </a:t>
            </a:r>
            <a:r>
              <a:rPr lang="ar-SA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الطيور</a:t>
            </a:r>
            <a:r>
              <a:rPr lang="ar-SA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4163" indent="-173038" algn="just" rtl="1">
              <a:buFont typeface="Arial" pitchFamily="34" charset="0"/>
              <a:buChar char="•"/>
            </a:pPr>
            <a:r>
              <a:rPr lang="ar-EG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تتخلص من الفضلات النيتروجينية في صورة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حمض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البوليك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هيئة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بلورية مترسبة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 الماء مكونة بول مركز على هيئة معجون شحيح الماء.</a:t>
            </a:r>
          </a:p>
          <a:p>
            <a:pPr marL="85725" lvl="0" indent="-90170" algn="just" rtl="1"/>
            <a:r>
              <a:rPr lang="ar-SA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</a:t>
            </a:r>
            <a:r>
              <a:rPr lang="ar-SA" sz="40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الثدييات</a:t>
            </a:r>
            <a:r>
              <a:rPr lang="ar-SA" sz="4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4163" lvl="0" indent="-173038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بالإضافة إلى الكلية هناك أعضاء أخرى في الثدييات تلعب دوراً هاماً في التنظيم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الأسموزي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والإخراج وهي: الرئة والجلد والجهاز الهضمي.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الرئة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التخلص من ثاني أكسيد الكربون وبعض الماء على هيئة بخار.</a:t>
            </a:r>
          </a:p>
          <a:p>
            <a:pPr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2-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الـجـلــد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التعرق عملية تؤدى إلى التخلص من بقايا وفضلات لا يحتاجها الجسم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تنظيم درجة حرارة الجسم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3-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الكـبــد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يتخلص من بقايا الهيموجلوبين على هيئة صبغة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البليروبين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يقوم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بازالة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السموم الموجودة في الجسم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SA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يعمل على تكوين البولينا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كأحد نواتج تحلل الاحماض الامينية الفائضة عن حاجة الجسم و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ينقل الي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الكلية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4-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الجــهــاز البــولي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just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يتكون الجهاز البولي من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rtl="1"/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الكليتين - الحالبين - المثانة البولية - المجرى البولي  (القناة البولية)</a:t>
            </a:r>
            <a:r>
              <a:rPr lang="en-US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9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E59799-7CD5-478A-AFE7-3D062D7A2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9"/>
          <a:stretch/>
        </p:blipFill>
        <p:spPr bwMode="auto">
          <a:xfrm>
            <a:off x="28324" y="162673"/>
            <a:ext cx="9115676" cy="669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0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1124744"/>
            <a:ext cx="856895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SA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الجزء الثاني</a:t>
            </a:r>
          </a:p>
          <a:p>
            <a:pPr lvl="0" algn="ctr" rtl="1"/>
            <a:r>
              <a:rPr lang="ar-SA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التنظيم الأسموزي والإخراج في النبات</a:t>
            </a:r>
          </a:p>
        </p:txBody>
      </p:sp>
    </p:spTree>
    <p:extLst>
      <p:ext uri="{BB962C8B-B14F-4D97-AF65-F5344CB8AC3E}">
        <p14:creationId xmlns:p14="http://schemas.microsoft.com/office/powerpoint/2010/main" val="350892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43608" y="453097"/>
            <a:ext cx="7345362" cy="1079500"/>
          </a:xfrm>
          <a:prstGeom prst="rect">
            <a:avLst/>
          </a:prstGeom>
          <a:solidFill>
            <a:schemeClr val="bg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ar-SA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التنظيم الأسموزي والإخراج في النبات</a:t>
            </a:r>
            <a:endParaRPr lang="en-US" sz="4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576" y="1916832"/>
            <a:ext cx="7994402" cy="2554545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5425" indent="-225425" algn="r" rtl="1" eaLnBrk="1" hangingPunct="1">
              <a:buFont typeface="Arial" pitchFamily="34" charset="0"/>
              <a:buChar char="•"/>
            </a:pPr>
            <a:r>
              <a:rPr lang="ar-S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الغازات</a:t>
            </a:r>
          </a:p>
          <a:p>
            <a:pPr marL="225425" indent="-225425" algn="r" rtl="1" eaLnBrk="1" hangingPunct="1">
              <a:buFont typeface="Arial" pitchFamily="34" charset="0"/>
              <a:buChar char="•"/>
            </a:pPr>
            <a:r>
              <a:rPr lang="ar-S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المركبات </a:t>
            </a:r>
            <a:r>
              <a:rPr lang="ar-SA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النيتروجينية</a:t>
            </a:r>
            <a:endParaRPr lang="ar-SA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 algn="r" rtl="1" eaLnBrk="1" hangingPunct="1">
              <a:buFont typeface="Arial" pitchFamily="34" charset="0"/>
              <a:buChar char="•"/>
            </a:pPr>
            <a:r>
              <a:rPr lang="ar-SA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الإدماع</a:t>
            </a:r>
            <a:endParaRPr lang="ar-SA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 algn="r" rtl="1" eaLnBrk="1" hangingPunct="1">
              <a:buFont typeface="Arial" pitchFamily="34" charset="0"/>
              <a:buChar char="•"/>
            </a:pPr>
            <a:r>
              <a:rPr lang="ar-SA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الغدد الملحية</a:t>
            </a:r>
          </a:p>
          <a:p>
            <a:pPr marL="225425" indent="-225425" algn="r" rtl="1" eaLnBrk="1" hangingPunct="1">
              <a:buFont typeface="Arial" pitchFamily="34" charset="0"/>
              <a:buChar char="•"/>
            </a:pPr>
            <a:r>
              <a:rPr lang="ar-SA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النتح</a:t>
            </a:r>
            <a:endParaRPr lang="ar-SA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523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90%"/>
          <p:cNvSpPr>
            <a:spLocks noGrp="1" noChangeArrowheads="1"/>
          </p:cNvSpPr>
          <p:nvPr>
            <p:ph type="title"/>
          </p:nvPr>
        </p:nvSpPr>
        <p:spPr>
          <a:xfrm>
            <a:off x="2428860" y="44624"/>
            <a:ext cx="5170487" cy="7778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ar-SA" b="1" u="sng" dirty="0">
                <a:solidFill>
                  <a:sysClr val="windowText" lastClr="000000"/>
                </a:solidFill>
              </a:rPr>
              <a:t>الغازات</a:t>
            </a:r>
            <a:endParaRPr lang="en-US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32775" name="Rectangle 13"/>
          <p:cNvSpPr>
            <a:spLocks noChangeArrowheads="1"/>
          </p:cNvSpPr>
          <p:nvPr/>
        </p:nvSpPr>
        <p:spPr bwMode="auto">
          <a:xfrm>
            <a:off x="178579" y="1125538"/>
            <a:ext cx="8786034" cy="1871414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يتم إخراج ثاني أكسيد الكربون الناتج من التنفس عن طريق </a:t>
            </a:r>
            <a:r>
              <a:rPr lang="ar-SA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الثغور (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Stomata</a:t>
            </a:r>
            <a:r>
              <a:rPr lang="ar-SA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 rtl="1">
              <a:spcBef>
                <a:spcPct val="20000"/>
              </a:spcBef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تتحكم عملية البناء الضوئي في فتح وغلق الثغور.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7" name="Picture 15" descr="ملخص غلق وفتح الثغو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9" y="3457347"/>
            <a:ext cx="8858280" cy="3143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7976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غلق وفتح الثغو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8" y="292030"/>
            <a:ext cx="8880408" cy="6377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107504" y="116632"/>
            <a:ext cx="8856984" cy="6436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rtl="1">
              <a:buFontTx/>
              <a:buChar char="•"/>
            </a:pPr>
            <a:r>
              <a:rPr lang="ar-SA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المركبات النيتروجينية</a:t>
            </a:r>
            <a:r>
              <a:rPr lang="ar-EG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EG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يتم تحليل الفائض من الأحماض الأمينية إلى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حامض البوليك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وأحماض كيتونية خلال عملية النزع الأميني في بعض النباتات ويرسب حامض البوليك على هيئة بلورات.</a:t>
            </a:r>
          </a:p>
          <a:p>
            <a:pPr marL="342900" indent="-342900" algn="just" rtl="1"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النباتات المائية يتم تحليل الفائض من الأحماض الأمينية إلى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غاز الامونيا وأحماض كيتونية خلال عملية النزع الأميني.</a:t>
            </a:r>
            <a:endParaRPr lang="ar-EG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Tx/>
              <a:buChar char="•"/>
            </a:pPr>
            <a:r>
              <a:rPr lang="ar-SA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الإدماع</a:t>
            </a:r>
            <a:r>
              <a:rPr lang="ar-EG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rtl="1"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عملية </a:t>
            </a:r>
            <a:r>
              <a:rPr lang="ar-SA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الإدماع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لها دور في دفع العصارة من الجذر فالساق فالورقة.</a:t>
            </a:r>
          </a:p>
          <a:p>
            <a:pPr marL="342900" indent="-342900" algn="just" rtl="1"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كما تلعب دورا هاما في عملية الإخراج حيث أن الماء المفرز يحتوى على أملاح ومواد أخرى مذابة. </a:t>
            </a:r>
          </a:p>
          <a:p>
            <a:pPr marL="342900" indent="-342900" algn="just" rtl="1"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يخرج الماء والمواد المذابة فيه خلال ثغور متحورة لهذا الغرض</a:t>
            </a:r>
            <a:r>
              <a:rPr lang="ar-E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تعرف </a:t>
            </a:r>
            <a:r>
              <a:rPr lang="ar-SA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بالثغور المائية </a:t>
            </a: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التي توجد في بشرة أوراق بعض النباتات التي تعيش في بيئة رطبة.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663559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179512" y="230192"/>
            <a:ext cx="8856983" cy="45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rtl="1">
              <a:spcBef>
                <a:spcPct val="20000"/>
              </a:spcBef>
              <a:buFontTx/>
              <a:buChar char="•"/>
            </a:pPr>
            <a:r>
              <a:rPr lang="ar-SA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الغدد الملحية</a:t>
            </a:r>
            <a:r>
              <a:rPr lang="ar-EG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EG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spcBef>
                <a:spcPct val="20000"/>
              </a:spcBef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متخصصة في إفراز الأملاح الفائضة أو الضارة بالنبات إلى الخارج.</a:t>
            </a:r>
          </a:p>
          <a:p>
            <a:pPr marL="342900" indent="-342900" algn="just" rtl="1">
              <a:spcBef>
                <a:spcPct val="20000"/>
              </a:spcBef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توجد على سطح أوراق أو ساق النباتات الملحية مثل نبات الأثل.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EG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spcBef>
                <a:spcPct val="20000"/>
              </a:spcBef>
              <a:buFontTx/>
              <a:buChar char="•"/>
            </a:pPr>
            <a:r>
              <a:rPr lang="ar-SA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النتح</a:t>
            </a:r>
            <a:r>
              <a:rPr lang="ar-EG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rtl="1">
              <a:spcBef>
                <a:spcPct val="20000"/>
              </a:spcBef>
              <a:buFontTx/>
              <a:buChar char="•"/>
            </a:pPr>
            <a:r>
              <a:rPr lang="ar-S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يعتبر النتح وسيلة من وسائل الإخراج في النبات، وهو خروج الماء على هيئة بخار خلال الثغور الهوائية الموجودة على سطوح الأوراق.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84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264"/>
            <a:ext cx="4447594" cy="25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70395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دور التنظيم الأسموزي والإخراج في الاتزان الحيوي</a:t>
            </a:r>
            <a:endParaRPr lang="en-US" sz="4400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650" indent="-120650" algn="just" rtl="1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تحتاج خلايا جسم الكائن الحي إلى العديد من </a:t>
            </a: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المكونات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اللازمة للحياة. </a:t>
            </a:r>
          </a:p>
          <a:p>
            <a:pPr marL="120650" indent="-120650" algn="just" rtl="1">
              <a:buFont typeface="Arial" pitchFamily="34" charset="0"/>
              <a:buChar char="•"/>
            </a:pP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تتخلص خلايا جسم الكائن الحي باستمرار من مخلفات وفضلات عمليات الأيض والتي قد يسبب بعضها تسمماً للكائن لو تراكمت في جسمه بتركيزات عالية.</a:t>
            </a:r>
          </a:p>
          <a:p>
            <a:pPr algn="just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التنظيم </a:t>
            </a:r>
            <a:r>
              <a:rPr lang="ar-SA" sz="3200" b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الأسموزي:</a:t>
            </a:r>
            <a:endParaRPr lang="ar-SA" sz="32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20650" indent="-120650" algn="just" rtl="1">
              <a:buFont typeface="Arial" pitchFamily="34" charset="0"/>
              <a:buChar char="•"/>
            </a:pPr>
            <a:r>
              <a:rPr lang="ar-EG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المحافظة على بقاء واستقرار التوازن الطبيعي والمناسب لمحتوى الجسم من الماء والأملاح والمعادن بتركيزات معينة.</a:t>
            </a:r>
          </a:p>
        </p:txBody>
      </p:sp>
    </p:spTree>
    <p:extLst>
      <p:ext uri="{BB962C8B-B14F-4D97-AF65-F5344CB8AC3E}">
        <p14:creationId xmlns:p14="http://schemas.microsoft.com/office/powerpoint/2010/main" val="334831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74506-624A-463A-BB1D-4D729C21CA06}"/>
              </a:ext>
            </a:extLst>
          </p:cNvPr>
          <p:cNvSpPr/>
          <p:nvPr/>
        </p:nvSpPr>
        <p:spPr>
          <a:xfrm>
            <a:off x="287524" y="404664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الاخراج:</a:t>
            </a:r>
          </a:p>
          <a:p>
            <a:pPr marL="120650" indent="-1206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التخلص من المخلفات والنفايات الأيضية المختلفة وطردها إلى خارج الجسم عبر الجهاز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الاخراجي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 rtl="1"/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الاتزان الحيوي: </a:t>
            </a:r>
          </a:p>
          <a:p>
            <a:pPr marL="120650" indent="-1206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كل العمليات التي يمارسها الكائن الحي للمحافظة على ثبات الظروف الفسيولوجية لبيئته الداخلية (الدم وسوائل الجسم) في ظل تقلب البيئة الخارجية المحيطة به.</a:t>
            </a:r>
          </a:p>
          <a:p>
            <a:pPr lvl="0" algn="just" rtl="1"/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الجهاز </a:t>
            </a:r>
            <a:r>
              <a:rPr lang="ar-SA" sz="3600" b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الاخراجي</a:t>
            </a: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</a:p>
          <a:p>
            <a:pPr marL="120650" indent="-1206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هو الجهاز المتخصص المعني بعمليتي التنظيم الأسموزي والاخراج لضبط درجة الأس الهيدروجيني للدم وسوائل الجسم عند مستوى يتحقق معه الاتزان الحيوي.</a:t>
            </a:r>
            <a:endParaRPr lang="en-US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2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1447611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buFont typeface="Arial" pitchFamily="34" charset="0"/>
              <a:buChar char="•"/>
            </a:pP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أهم الفضلات الأيضية في معظم الحيوانات هي الفضلات </a:t>
            </a:r>
            <a:r>
              <a:rPr lang="ar-SA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النيتروجينية</a:t>
            </a: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وثاني أكسيد الكربون والماء.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 rtl="1">
              <a:buFont typeface="Arial" pitchFamily="34" charset="0"/>
              <a:buChar char="•"/>
            </a:pP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يتم التخلص من ثاني أكسيد الكربون بوجه عام بواسطة الجهاز التنفسي.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 rtl="1">
              <a:buFont typeface="Arial" pitchFamily="34" charset="0"/>
              <a:buChar char="•"/>
            </a:pP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أما الماء الفائض عن حاجة الجسم أو كناتج أيضي فيتسرب عبر الجهاز التنفسي والجلد والكلية إلى خارج جسم الكائن الحي. </a:t>
            </a:r>
          </a:p>
          <a:p>
            <a:pPr marL="285750" lvl="0" indent="-285750" algn="just" rtl="1">
              <a:buFont typeface="Arial" pitchFamily="34" charset="0"/>
              <a:buChar char="•"/>
            </a:pPr>
            <a:r>
              <a:rPr lang="ar-SA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تتولي الكلية (أو ما يكافئها) طرد الفضلات النيتروجينية بالإفراز إلى خارج جسم الكائن الحي.</a:t>
            </a:r>
            <a:endParaRPr lang="ar-EG" sz="3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أهم الفضلات النيتروجينية هي البولينا (اليوريا)، الأمونيا (النشادر)، وحامض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البوليك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(حامض البول).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98262"/>
            <a:ext cx="7416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SA" sz="4000" b="1" u="sng" kern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الفضلات والنفايات </a:t>
            </a:r>
            <a:r>
              <a:rPr lang="ar-SA" sz="4000" b="1" u="sng" kern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الأيضية</a:t>
            </a:r>
            <a:endParaRPr lang="en-US" sz="40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1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/>
        </p:blipFill>
        <p:spPr bwMode="auto">
          <a:xfrm>
            <a:off x="395536" y="57067"/>
            <a:ext cx="8003223" cy="68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1052736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أولاً: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الحيوانات الأولية 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65100" indent="-16510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تعيش معظم الأوليات الحيوانية كالأميبا في أوساط مائية.</a:t>
            </a:r>
          </a:p>
          <a:p>
            <a:pPr marL="165100" indent="-16510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تفتقر هذه المجموعة من الحيوانات إلى أعضاء إخراجية متخصصة.</a:t>
            </a:r>
          </a:p>
          <a:p>
            <a:pPr marL="165100" indent="-16510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تتخلص الأوليات الحيوانية من الفضلات النيتروجينية على هيئة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أمونيا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عن طريق 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الانتشار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عبر الغشاء الخلوي إلى الخارجي.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ثانياً: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الحيوانات اللافقارية</a:t>
            </a:r>
            <a:endParaRPr lang="en-US" sz="32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الحيوانات </a:t>
            </a:r>
            <a:r>
              <a:rPr lang="ar-SA" sz="3200" b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اللاسيلومية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25425" indent="-225425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تمتلك الديدان المفلطحة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بالنفريدات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الأولية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البروتونفريديا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أو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الخلايا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اللهبية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وهي من أبسط الأجهزة الإخراجية تكويناً و</a:t>
            </a:r>
            <a:r>
              <a:rPr lang="ar-SA" sz="3200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وظيفتها الأساسية </a:t>
            </a:r>
            <a:r>
              <a:rPr lang="ar-SA" sz="3200" u="sng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التنظيم الأسموزي</a:t>
            </a:r>
            <a:r>
              <a:rPr lang="ar-SA" sz="3200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EG" sz="3200" spc="-1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و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تعتبر 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النفريدات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من أكثر الأعضاء الإخراجية شيوعا في اللافقارية التي تفتقر إلى جهاز دوري.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685" y="116632"/>
            <a:ext cx="809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التنظيم </a:t>
            </a:r>
            <a:r>
              <a:rPr lang="ar-SA" sz="3600" b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الأسموزي</a:t>
            </a: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والإخراج في الأوليات واللافقاريات</a:t>
            </a:r>
            <a:r>
              <a:rPr lang="ar-SA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920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ب)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الحيوانات </a:t>
            </a:r>
            <a:r>
              <a:rPr lang="ar-SA" sz="3200" b="1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السيلومية:</a:t>
            </a:r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en-US" sz="32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الإخراج بواسطة 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النفريدات الحقيقية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أو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الميتانفريديا</a:t>
            </a:r>
            <a:r>
              <a:rPr lang="ar-EG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عبارة عن أنبوب مفتوح تخرج الفضلات علي هيئة يوريا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القشريات:</a:t>
            </a:r>
            <a:endParaRPr lang="en-US" sz="32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تعتبر 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الغدد الزبانية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أو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غدد قرون الاستشعار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بمثابة أعضاء الإخراج الرئيسية في القشريات.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وتخرج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الفضلات النيتروجينية على هيئة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أمونيا.</a:t>
            </a:r>
            <a:endParaRPr lang="ar-EG" sz="3200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rtl="1"/>
            <a:r>
              <a:rPr lang="ar-EG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الحشرات والعناكب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الجهاز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الإخراجي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في الحشرات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العناكب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يسمي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بأنيبيبات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ملبيجي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28575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تقوم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أنيبيبات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ملبيجي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بامتصاص الفضلات النيتروجينية من سائل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الليمف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الدموي. </a:t>
            </a:r>
          </a:p>
          <a:p>
            <a:pPr marL="285750" lvl="0" indent="-285750" algn="just" rtl="1"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تتخلص الحشرات من الفضلات النيتروجينية على هيئة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حامض </a:t>
            </a:r>
            <a:r>
              <a:rPr lang="ar-SA" sz="3200" u="sng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البوليك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47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ctr" rtl="1">
              <a:spcAft>
                <a:spcPts val="0"/>
              </a:spcAft>
            </a:pP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التنظيم الأسموزي والإخراج في الفقاريات</a:t>
            </a:r>
            <a:endParaRPr lang="en-US" sz="36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83671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445" algn="just" rtl="1"/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أ) الفقاريات المائية:</a:t>
            </a:r>
            <a:endParaRPr lang="en-US" sz="32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-4445" algn="just" rtl="1"/>
            <a:r>
              <a:rPr lang="ar-SA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1- </a:t>
            </a: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الأسماك:</a:t>
            </a:r>
            <a:endParaRPr lang="en-US" sz="32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231775" algn="just" rtl="1">
              <a:buSzPts val="1400"/>
              <a:buFont typeface="Symbol"/>
              <a:buChar char=""/>
            </a:pP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عبارة عن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كليتين شريطيتين تمتدان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بطول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الحيوان تحت العمود الفقري مباشرة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و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ليس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عضواً رئيساً في </a:t>
            </a:r>
            <a:r>
              <a:rPr lang="ar-EG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اخراج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الفضلات النتروجينية، إذ إن هذه الفضلات تخرج عن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طريق الخياشيم 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على شكل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أمونيا (نشادر)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ar-EG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231775" algn="just" rtl="1">
              <a:buSzPts val="1400"/>
              <a:buFont typeface="Symbol"/>
              <a:buChar char=""/>
            </a:pPr>
            <a:r>
              <a:rPr lang="ar-SA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البرمائيات</a:t>
            </a:r>
            <a:r>
              <a:rPr lang="ar-EG" sz="32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 rtl="1">
              <a:buSzPct val="101000"/>
              <a:buFont typeface="Arial" pitchFamily="34" charset="0"/>
              <a:buChar char="•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تتخلص البرمائيات من الفضلات النيتروجينية كما يلي:</a:t>
            </a:r>
          </a:p>
          <a:p>
            <a:pPr marL="342900" lvl="0" indent="-342900" algn="just" rtl="1">
              <a:buSzPct val="101000"/>
              <a:buFont typeface="+mj-lt"/>
              <a:buAutoNum type="arabicParenR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الطور اليرقي (أبو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ذنيبة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): على هيئة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أمونيا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 rtl="1">
              <a:buSzPct val="101000"/>
              <a:buFont typeface="+mj-lt"/>
              <a:buAutoNum type="arabicParenR"/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الطور البالغ: على هيئة 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يوريا (البولينا)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2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568952" cy="52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445" algn="r" rtl="1">
              <a:lnSpc>
                <a:spcPct val="150000"/>
              </a:lnSpc>
            </a:pPr>
            <a:r>
              <a:rPr lang="ar-SA" sz="36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ب) في الفقاريات الأرضية:</a:t>
            </a:r>
            <a:endParaRPr lang="en-US" sz="36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تعتبر </a:t>
            </a:r>
            <a:r>
              <a:rPr lang="ar-SA" sz="32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الكلية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عضو الإخراج الرئيسي في الحيوانات الفقارية الأرضية. فهي مسئولة عن الحفاظ على مستوى الماء وذلك بإعادة امتصاصه إلى الدم، وإخراج الفضلات النيتروجينية الضارة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بالجسم.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كما أنها تساعد في الحفاظ على التوازن المائي بضبط المحتوى المائي والملحي للبول، فهي تعمل على إفراز بول مركز أو عالي الضغط </a:t>
            </a:r>
            <a:r>
              <a:rPr lang="ar-SA" sz="3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الأسموزي</a:t>
            </a:r>
            <a:r>
              <a:rPr lang="ar-SA" sz="3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أي يحتوي على كميات قليلة من الماء.</a:t>
            </a: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4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الغازات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علاء محمد</cp:lastModifiedBy>
  <cp:revision>102</cp:revision>
  <dcterms:created xsi:type="dcterms:W3CDTF">2017-09-23T18:32:30Z</dcterms:created>
  <dcterms:modified xsi:type="dcterms:W3CDTF">2020-03-14T19:48:11Z</dcterms:modified>
</cp:coreProperties>
</file>