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A48B"/>
    <a:srgbClr val="993300"/>
    <a:srgbClr val="E1CD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118" autoAdjust="0"/>
    <p:restoredTop sz="94679"/>
  </p:normalViewPr>
  <p:slideViewPr>
    <p:cSldViewPr snapToGrid="0" snapToObjects="1">
      <p:cViewPr varScale="1">
        <p:scale>
          <a:sx n="65" d="100"/>
          <a:sy n="65" d="100"/>
        </p:scale>
        <p:origin x="696" y="6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4713B8-06A3-4646-ACD9-B2B5F5045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DE2C62F-7B44-C345-B11F-C0F9D72FC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31A30B-BBC9-334A-912E-AD553161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2F325B-7E85-B042-A9CE-1E075598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085663-892A-9D48-A19D-B9AA56016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7733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E49612-DBB3-1842-B7B5-4EDC7071B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6E12D69-615A-FE47-B9A8-F653B4D6F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ECE8EC-2FC9-D449-83A4-3C1B0A54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E12B72-5F69-F742-AF87-7CD22E49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8D4001-CEC8-9646-8CA3-60FA224B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94353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979C2B4-CCBE-A24B-A4D2-F804770A0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B2A4403-1A09-B649-8901-2085B3A3D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26E13C-5078-1A4F-A71D-E0EA4CEA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4AD75EC-30C0-3549-9B78-1A50D6FB3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FD6FEE-9974-A946-BAD3-86A8E9EB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43624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253F28-EB9C-7A4A-B37E-F6E8B94A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9D3CE43-948C-EB49-B7D6-22AAB493A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1248F3-0622-C545-8A95-5CC779AC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850772-FD18-D04D-AEB4-E438AEEC8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CABA9A-7065-0B49-A3A7-BAAC37E3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90051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2F9142-4555-C043-B401-7063FA7B3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C41C004-6F3D-A64C-A4BC-1E8D70ACB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FFAE98-A32D-8142-8FA4-E9AFB6D1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753CCD-37C4-9D41-80F9-A110F6C5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6480FC-53BB-D148-A84F-FE274EC5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4065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72C6C1-01E2-E24E-9928-E6B2EACF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2E1F02-F35B-EB4A-8B6A-7CB64E833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3C76BE9-C36F-C94D-B6C0-20B5CBC30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3F4C981-2189-784B-AD46-DC02D853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D52D2CB-5BAA-B048-B75F-36BC4C6B9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80805E-8345-2740-8A6E-86191BEB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97544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B5350A-F6D9-3E4D-B228-17BE8898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3BA93B8-7197-324B-BEFF-D0455595C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22F38C-CAB6-1346-9ECA-3683696E1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459746F-E42D-794D-9870-CE75C03B9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5C8DECC-2495-AB45-9E3C-88C0AB0AEC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91821EC-9473-6649-A94D-5785F1287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2C28F6-32C5-B146-B39C-8A7C3EAE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251FC9F-9F06-1546-AAB5-E9BFFF52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7014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F6C4A-C9B5-C244-B13A-23162EADC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2DF6E86-6F58-4746-AB1C-A3A31E1BB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10B7454-DAAF-1F42-A160-0135EEA9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40E0C6C-467B-5D45-ACE5-AA115CB5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29913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C2D7DF5-7DDA-ED48-A559-1401FBC4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2872CDD-FF0E-6648-8FC0-312B4E30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FCBDD6A-913D-8941-8246-7E161351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5363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E25A47-37A0-354D-B24B-D38D4F7F3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FCF5EEE-D008-7B46-93F3-37C74776D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755E727-A5C1-6A4E-A7FD-B67F321C4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35D5A0E-A6AE-B34C-93C7-F322F76B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46F344C-8875-AA4D-80FF-E23E37084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E468A5-11B1-2348-BD2F-D9781F14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96360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4A89BE-80BF-E64A-9AFC-3A4B2D0A7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6A45232-12FC-E44D-9C01-A7A733A455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3026875-0291-1444-8902-9EEA30AAF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530711B-209C-2F48-AB59-E47BE6F3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6818969-72A1-2E4D-AA1F-A1F8053B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C50FF4-7073-CB48-9764-B1215F16C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18429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8D852B-F290-F848-A20F-844076332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KW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FE5C905-BA58-714F-AD51-11656C8F9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KW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6A932F-55F8-C74D-A478-E6FDAECFD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BAA9-1494-244B-B5F3-51663AD68C1F}" type="datetimeFigureOut">
              <a:rPr lang="ar-KW" smtClean="0"/>
              <a:t>02/04/1443</a:t>
            </a:fld>
            <a:endParaRPr lang="ar-KW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1BA6D3-4F72-104D-AE9C-15F83F48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BC63E9-1FF5-9141-813A-D6B962895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6D7F6-CBF6-0A43-97F1-5BBAE18E743F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5433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2.xml"/><Relationship Id="rId3" Type="http://schemas.openxmlformats.org/officeDocument/2006/relationships/image" Target="../media/image6.jpeg"/><Relationship Id="rId7" Type="http://schemas.openxmlformats.org/officeDocument/2006/relationships/slide" Target="slide7.xml"/><Relationship Id="rId12" Type="http://schemas.openxmlformats.org/officeDocument/2006/relationships/slide" Target="slide9.xml"/><Relationship Id="rId2" Type="http://schemas.openxmlformats.org/officeDocument/2006/relationships/image" Target="../media/image5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5.xml"/><Relationship Id="rId15" Type="http://schemas.openxmlformats.org/officeDocument/2006/relationships/slide" Target="slide14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5.xml"/><Relationship Id="rId1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hdphoto" Target="../media/hdphoto5.wdp"/><Relationship Id="rId5" Type="http://schemas.openxmlformats.org/officeDocument/2006/relationships/image" Target="../media/image8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1CDB0"/>
            </a:gs>
            <a:gs pos="74000">
              <a:srgbClr val="E1CDB0"/>
            </a:gs>
            <a:gs pos="83000">
              <a:srgbClr val="B3A48B"/>
            </a:gs>
            <a:gs pos="100000">
              <a:srgbClr val="E1CDB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صورة 11">
            <a:extLst>
              <a:ext uri="{FF2B5EF4-FFF2-40B4-BE49-F238E27FC236}">
                <a16:creationId xmlns:a16="http://schemas.microsoft.com/office/drawing/2014/main" id="{F177C61E-45EA-4365-A06D-24EEBC570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706" l="0" r="96569">
                        <a14:foregroundMark x1="80882" y1="50920" x2="49020" y2="52761"/>
                        <a14:foregroundMark x1="73529" y1="53988" x2="82353" y2="53988"/>
                        <a14:foregroundMark x1="82353" y1="53988" x2="54412" y2="5460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63737" y="4272165"/>
            <a:ext cx="1329434" cy="1062244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E11CE987-6C05-46D5-82A0-60B8A225B3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12062" y1="82286" x2="19066" y2="9314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1649" y="5368318"/>
            <a:ext cx="1997952" cy="1360473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BED3060F-449E-4A59-A4F4-35D43C857043}"/>
              </a:ext>
            </a:extLst>
          </p:cNvPr>
          <p:cNvSpPr txBox="1"/>
          <p:nvPr/>
        </p:nvSpPr>
        <p:spPr>
          <a:xfrm>
            <a:off x="1855838" y="1926197"/>
            <a:ext cx="84803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6600" b="1" dirty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مراجعة مادة الحاسب الآلي </a:t>
            </a:r>
            <a:endParaRPr lang="en-US" sz="6600" b="1" dirty="0">
              <a:solidFill>
                <a:srgbClr val="99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C0FC9896-10A0-4CED-9C7C-4CF61EBD4520}"/>
              </a:ext>
            </a:extLst>
          </p:cNvPr>
          <p:cNvSpPr txBox="1"/>
          <p:nvPr/>
        </p:nvSpPr>
        <p:spPr>
          <a:xfrm>
            <a:off x="1855838" y="3299350"/>
            <a:ext cx="8480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B3A4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الصف الثالث متوسط</a:t>
            </a:r>
            <a:endParaRPr lang="en-US" sz="4800" b="1" dirty="0">
              <a:solidFill>
                <a:srgbClr val="B3A4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مشاهدة صورة المصدر">
            <a:extLst>
              <a:ext uri="{FF2B5EF4-FFF2-40B4-BE49-F238E27FC236}">
                <a16:creationId xmlns:a16="http://schemas.microsoft.com/office/drawing/2014/main" id="{4461ED67-476E-440B-BD03-AD2720215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34372" y1="38281" x2="47664" y2="28125"/>
                        <a14:foregroundMark x1="50571" y1="81055" x2="64798" y2="82617"/>
                        <a14:foregroundMark x1="60228" y1="83203" x2="49221" y2="83008"/>
                        <a14:foregroundMark x1="49013" y1="84277" x2="57217" y2="842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858" y="3429000"/>
            <a:ext cx="3887757" cy="413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5E2ABE8-8486-45DD-9E17-E4811C2D7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89796" l="9728" r="100000">
                        <a14:foregroundMark x1="59144" y1="33163" x2="59144" y2="33163"/>
                        <a14:foregroundMark x1="66926" y1="28061" x2="66926" y2="28061"/>
                        <a14:foregroundMark x1="60700" y1="23980" x2="60700" y2="23980"/>
                        <a14:foregroundMark x1="59144" y1="20918" x2="55642" y2="12245"/>
                        <a14:foregroundMark x1="64202" y1="33163" x2="42023" y2="33163"/>
                        <a14:foregroundMark x1="44747" y1="17347" x2="52140" y2="42347"/>
                        <a14:foregroundMark x1="59922" y1="38265" x2="70817" y2="30612"/>
                        <a14:foregroundMark x1="62646" y1="29082" x2="58755" y2="27551"/>
                        <a14:foregroundMark x1="42802" y1="48980" x2="50584" y2="47959"/>
                        <a14:foregroundMark x1="30739" y1="53061" x2="25292" y2="43878"/>
                        <a14:foregroundMark x1="51751" y1="25510" x2="59922" y2="3520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633290" y="4987458"/>
            <a:ext cx="3594055" cy="274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42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583" t="48439" r="47792" b="31433"/>
          <a:stretch/>
        </p:blipFill>
        <p:spPr>
          <a:xfrm>
            <a:off x="219161" y="838200"/>
            <a:ext cx="6844313" cy="3425089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A811AB46-34F6-AB4E-9523-15C6CBFFAB4A}"/>
              </a:ext>
            </a:extLst>
          </p:cNvPr>
          <p:cNvSpPr txBox="1"/>
          <p:nvPr/>
        </p:nvSpPr>
        <p:spPr>
          <a:xfrm>
            <a:off x="2450304" y="1262031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8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C739893-B90D-4948-8D06-6188635A0489}"/>
              </a:ext>
            </a:extLst>
          </p:cNvPr>
          <p:cNvSpPr/>
          <p:nvPr/>
        </p:nvSpPr>
        <p:spPr>
          <a:xfrm>
            <a:off x="241218" y="4420975"/>
            <a:ext cx="11096006" cy="2424208"/>
          </a:xfrm>
          <a:prstGeom prst="ribbon2">
            <a:avLst>
              <a:gd name="adj1" fmla="val 14583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en-US" sz="4800" b="1" dirty="0" err="1">
                <a:solidFill>
                  <a:schemeClr val="tx1"/>
                </a:solidFill>
              </a:rPr>
              <a:t>يقصد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بهِ</a:t>
            </a:r>
            <a:r>
              <a:rPr lang="ar-SA" sz="4800" b="1" dirty="0">
                <a:solidFill>
                  <a:schemeClr val="tx1"/>
                </a:solidFill>
              </a:rPr>
              <a:t> ترتيب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تنفيذ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التعليمات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البرمجية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تعليمه</a:t>
            </a:r>
            <a:r>
              <a:rPr lang="en-US" sz="4800" b="1" dirty="0">
                <a:solidFill>
                  <a:schemeClr val="tx1"/>
                </a:solidFill>
              </a:rPr>
              <a:t> ت</a:t>
            </a:r>
            <a:r>
              <a:rPr lang="ar-SA" sz="4800" b="1" dirty="0">
                <a:solidFill>
                  <a:schemeClr val="tx1"/>
                </a:solidFill>
              </a:rPr>
              <a:t>لو</a:t>
            </a:r>
            <a:r>
              <a:rPr lang="en-US" sz="4800" b="1" dirty="0">
                <a:solidFill>
                  <a:schemeClr val="tx1"/>
                </a:solidFill>
              </a:rPr>
              <a:t>ى </a:t>
            </a:r>
            <a:r>
              <a:rPr lang="en-US" sz="4800" b="1" dirty="0" err="1">
                <a:solidFill>
                  <a:schemeClr val="tx1"/>
                </a:solidFill>
              </a:rPr>
              <a:t>الأخرى</a:t>
            </a:r>
            <a:endParaRPr lang="ar-KW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E71BB95D-A808-4916-9936-996C45F980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370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17" t="47592" r="74792" b="29618"/>
          <a:stretch/>
        </p:blipFill>
        <p:spPr>
          <a:xfrm>
            <a:off x="406399" y="990600"/>
            <a:ext cx="5550249" cy="3594903"/>
          </a:xfrm>
          <a:prstGeom prst="rect">
            <a:avLst/>
          </a:prstGeom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7211B34F-915D-6D4B-8229-D0EB1B12C7A9}"/>
              </a:ext>
            </a:extLst>
          </p:cNvPr>
          <p:cNvSpPr txBox="1"/>
          <p:nvPr/>
        </p:nvSpPr>
        <p:spPr>
          <a:xfrm>
            <a:off x="2236231" y="1383272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9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9751094-FEF1-D24E-ABB1-DEFA1CC20627}"/>
              </a:ext>
            </a:extLst>
          </p:cNvPr>
          <p:cNvSpPr/>
          <p:nvPr/>
        </p:nvSpPr>
        <p:spPr>
          <a:xfrm>
            <a:off x="-2022516" y="4308153"/>
            <a:ext cx="15235052" cy="3594903"/>
          </a:xfrm>
          <a:prstGeom prst="ribbon2">
            <a:avLst>
              <a:gd name="adj1" fmla="val 33333"/>
              <a:gd name="adj2" fmla="val 486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 err="1">
                <a:solidFill>
                  <a:schemeClr val="tx1"/>
                </a:solidFill>
              </a:rPr>
              <a:t>ماهو</a:t>
            </a:r>
            <a:r>
              <a:rPr lang="ar-SA" sz="4800" b="1" dirty="0">
                <a:solidFill>
                  <a:schemeClr val="tx1"/>
                </a:solidFill>
              </a:rPr>
              <a:t> المقطع البرمجي؟</a:t>
            </a:r>
            <a:endParaRPr lang="ar-KW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1FD7A492-1BD6-405A-B604-0AA05362C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62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408" t="70627" r="1551" b="4591"/>
          <a:stretch/>
        </p:blipFill>
        <p:spPr>
          <a:xfrm>
            <a:off x="673100" y="915291"/>
            <a:ext cx="5118100" cy="3136009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EE1CF41-E92E-9A49-A1C8-55038C10D3BE}"/>
              </a:ext>
            </a:extLst>
          </p:cNvPr>
          <p:cNvSpPr txBox="1"/>
          <p:nvPr/>
        </p:nvSpPr>
        <p:spPr>
          <a:xfrm>
            <a:off x="2548848" y="1300825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10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4025ACA-A276-8B4A-B946-C78FCAAE9C80}"/>
              </a:ext>
            </a:extLst>
          </p:cNvPr>
          <p:cNvSpPr/>
          <p:nvPr/>
        </p:nvSpPr>
        <p:spPr>
          <a:xfrm>
            <a:off x="386195" y="4478070"/>
            <a:ext cx="11173691" cy="2126730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000" b="1" dirty="0">
                <a:solidFill>
                  <a:schemeClr val="tx1"/>
                </a:solidFill>
              </a:rPr>
              <a:t>............... يقصد به تنفيذ تعليمة أو اكثر مرات عديدة حتى يصل البرنامج الى حالة محددة.</a:t>
            </a:r>
            <a:endParaRPr lang="ar-KW" sz="40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0018FD34-C6D9-4F5F-B4A5-8D944ADD1E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253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438" t="72417" r="23645" b="6551"/>
          <a:stretch/>
        </p:blipFill>
        <p:spPr>
          <a:xfrm>
            <a:off x="647700" y="439152"/>
            <a:ext cx="5562600" cy="4255937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55CC1379-AF97-9740-BC17-E4558AC9E3FE}"/>
              </a:ext>
            </a:extLst>
          </p:cNvPr>
          <p:cNvSpPr txBox="1"/>
          <p:nvPr/>
        </p:nvSpPr>
        <p:spPr>
          <a:xfrm>
            <a:off x="2483708" y="1126389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11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3C658DCF-0A4F-BF42-8873-2F48B271FAD4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2800" b="1" dirty="0">
                <a:solidFill>
                  <a:schemeClr val="tx1"/>
                </a:solidFill>
              </a:rPr>
              <a:t>................ عبارة عن تنفيذ تعليمة او اكثر وفقاً لحالة البرنامج ونستخدم الصيغة إذا وإلا </a:t>
            </a:r>
            <a:endParaRPr lang="ar-KW" sz="2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584DF459-60D0-492F-B3CC-57CE3D27AE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378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230" t="68746" r="48958" b="5000"/>
          <a:stretch/>
        </p:blipFill>
        <p:spPr>
          <a:xfrm>
            <a:off x="478971" y="1016339"/>
            <a:ext cx="5295900" cy="3428323"/>
          </a:xfrm>
          <a:prstGeom prst="rect">
            <a:avLst/>
          </a:prstGeom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B57B2A8A-EAE5-3541-A042-4BB1E005D939}"/>
              </a:ext>
            </a:extLst>
          </p:cNvPr>
          <p:cNvSpPr txBox="1"/>
          <p:nvPr/>
        </p:nvSpPr>
        <p:spPr>
          <a:xfrm>
            <a:off x="2083658" y="1714838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12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631DCDE0-F9F9-4C4E-AF62-FE2B342D0A4D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2800" b="1" dirty="0">
                <a:solidFill>
                  <a:schemeClr val="tx1"/>
                </a:solidFill>
              </a:rPr>
              <a:t>صح أم خطأ </a:t>
            </a:r>
          </a:p>
          <a:p>
            <a:pPr marL="0" algn="ctr" defTabSz="914400" rtl="0" eaLnBrk="1" latinLnBrk="0" hangingPunct="1"/>
            <a:r>
              <a:rPr lang="ar-SA" sz="2800" b="1" dirty="0">
                <a:solidFill>
                  <a:schemeClr val="tx1"/>
                </a:solidFill>
              </a:rPr>
              <a:t>لغات البرمجة الإجرائية تعد من اللغات منخفضة المستوى</a:t>
            </a:r>
            <a:endParaRPr lang="ar-KW" sz="2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960F1D7D-B18A-47E3-8787-0CE9918093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050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7" t="68783" r="73957" b="2523"/>
          <a:stretch/>
        </p:blipFill>
        <p:spPr>
          <a:xfrm>
            <a:off x="546100" y="793674"/>
            <a:ext cx="5003800" cy="3415619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B8AD6EAD-5681-5648-AE13-7F66AA6BD355}"/>
              </a:ext>
            </a:extLst>
          </p:cNvPr>
          <p:cNvSpPr txBox="1"/>
          <p:nvPr/>
        </p:nvSpPr>
        <p:spPr>
          <a:xfrm>
            <a:off x="2304294" y="1339262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13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C721497-D472-9344-954B-6CE1D07D6C1D}"/>
              </a:ext>
            </a:extLst>
          </p:cNvPr>
          <p:cNvSpPr/>
          <p:nvPr/>
        </p:nvSpPr>
        <p:spPr>
          <a:xfrm>
            <a:off x="478971" y="4842635"/>
            <a:ext cx="11234057" cy="13353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2800" b="1" dirty="0">
                <a:solidFill>
                  <a:schemeClr val="tx1"/>
                </a:solidFill>
              </a:rPr>
              <a:t>.............. عبارة عن سلسلة من الأوامر المكتوبة بإحدى لغات البرمجة والتي يتم تخزينها في ملف قابل للتنفيذ</a:t>
            </a:r>
            <a:endParaRPr lang="ar-KW" sz="2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21D26724-509A-4096-B46B-670B8471D4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81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مجموعة 18">
            <a:extLst>
              <a:ext uri="{FF2B5EF4-FFF2-40B4-BE49-F238E27FC236}">
                <a16:creationId xmlns:a16="http://schemas.microsoft.com/office/drawing/2014/main" id="{903F02E2-7124-E24A-AB28-6DB748002304}"/>
              </a:ext>
            </a:extLst>
          </p:cNvPr>
          <p:cNvGrpSpPr/>
          <p:nvPr/>
        </p:nvGrpSpPr>
        <p:grpSpPr>
          <a:xfrm>
            <a:off x="-114300" y="-189865"/>
            <a:ext cx="12191999" cy="7047865"/>
            <a:chOff x="1" y="-189865"/>
            <a:chExt cx="12191999" cy="7047865"/>
          </a:xfrm>
        </p:grpSpPr>
        <p:pic>
          <p:nvPicPr>
            <p:cNvPr id="5" name="صورة 4">
              <a:extLst>
                <a:ext uri="{FF2B5EF4-FFF2-40B4-BE49-F238E27FC236}">
                  <a16:creationId xmlns:a16="http://schemas.microsoft.com/office/drawing/2014/main" id="{7F536FFF-21F4-0F4C-8002-72F1CDC80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0"/>
              <a:ext cx="12191999" cy="6858000"/>
            </a:xfrm>
            <a:prstGeom prst="rect">
              <a:avLst/>
            </a:prstGeom>
          </p:spPr>
        </p:pic>
        <p:sp>
          <p:nvSpPr>
            <p:cNvPr id="6" name="مربع نص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C4A2E61-4CDA-9D41-A359-AA2F6647AEDC}"/>
                </a:ext>
              </a:extLst>
            </p:cNvPr>
            <p:cNvSpPr txBox="1"/>
            <p:nvPr/>
          </p:nvSpPr>
          <p:spPr>
            <a:xfrm>
              <a:off x="2804983" y="172994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1</a:t>
              </a:r>
              <a:endParaRPr lang="ar-KW" sz="6000" b="1" dirty="0"/>
            </a:p>
          </p:txBody>
        </p:sp>
        <p:sp>
          <p:nvSpPr>
            <p:cNvPr id="7" name="مربع نص 6">
              <a:hlinkClick r:id="rId4" action="ppaction://hlinksldjump"/>
              <a:extLst>
                <a:ext uri="{FF2B5EF4-FFF2-40B4-BE49-F238E27FC236}">
                  <a16:creationId xmlns:a16="http://schemas.microsoft.com/office/drawing/2014/main" id="{953297E1-377C-8841-8499-F89759E6A9A4}"/>
                </a:ext>
              </a:extLst>
            </p:cNvPr>
            <p:cNvSpPr txBox="1"/>
            <p:nvPr/>
          </p:nvSpPr>
          <p:spPr>
            <a:xfrm>
              <a:off x="6927322" y="-175084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2</a:t>
              </a:r>
              <a:endParaRPr lang="ar-KW" sz="6000" b="1" dirty="0"/>
            </a:p>
          </p:txBody>
        </p:sp>
        <p:sp>
          <p:nvSpPr>
            <p:cNvPr id="8" name="مربع نص 7">
              <a:hlinkClick r:id="rId5" action="ppaction://hlinksldjump"/>
              <a:extLst>
                <a:ext uri="{FF2B5EF4-FFF2-40B4-BE49-F238E27FC236}">
                  <a16:creationId xmlns:a16="http://schemas.microsoft.com/office/drawing/2014/main" id="{9D7A0A2B-C6AC-0F42-B4F5-9E7051FF6661}"/>
                </a:ext>
              </a:extLst>
            </p:cNvPr>
            <p:cNvSpPr txBox="1"/>
            <p:nvPr/>
          </p:nvSpPr>
          <p:spPr>
            <a:xfrm>
              <a:off x="9916122" y="-189865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3</a:t>
              </a:r>
              <a:endParaRPr lang="ar-KW" sz="6000" b="1" dirty="0"/>
            </a:p>
          </p:txBody>
        </p:sp>
        <p:sp>
          <p:nvSpPr>
            <p:cNvPr id="9" name="مربع نص 8">
              <a:hlinkClick r:id="rId6" action="ppaction://hlinksldjump"/>
              <a:extLst>
                <a:ext uri="{FF2B5EF4-FFF2-40B4-BE49-F238E27FC236}">
                  <a16:creationId xmlns:a16="http://schemas.microsoft.com/office/drawing/2014/main" id="{4267F406-3916-F24D-9F01-A493BB395AFC}"/>
                </a:ext>
              </a:extLst>
            </p:cNvPr>
            <p:cNvSpPr txBox="1"/>
            <p:nvPr/>
          </p:nvSpPr>
          <p:spPr>
            <a:xfrm>
              <a:off x="9916122" y="1421077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4</a:t>
              </a:r>
              <a:endParaRPr lang="ar-KW" sz="6000" b="1" dirty="0"/>
            </a:p>
          </p:txBody>
        </p:sp>
        <p:sp>
          <p:nvSpPr>
            <p:cNvPr id="10" name="مربع نص 9">
              <a:hlinkClick r:id="rId7" action="ppaction://hlinksldjump"/>
              <a:extLst>
                <a:ext uri="{FF2B5EF4-FFF2-40B4-BE49-F238E27FC236}">
                  <a16:creationId xmlns:a16="http://schemas.microsoft.com/office/drawing/2014/main" id="{EF84A844-CBF6-5E4C-80E9-7977214B7389}"/>
                </a:ext>
              </a:extLst>
            </p:cNvPr>
            <p:cNvSpPr txBox="1"/>
            <p:nvPr/>
          </p:nvSpPr>
          <p:spPr>
            <a:xfrm>
              <a:off x="6927322" y="1462805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5</a:t>
              </a:r>
              <a:endParaRPr lang="ar-KW" sz="6000" b="1" dirty="0"/>
            </a:p>
          </p:txBody>
        </p:sp>
        <p:sp>
          <p:nvSpPr>
            <p:cNvPr id="11" name="مربع نص 10">
              <a:hlinkClick r:id="rId8" action="ppaction://hlinksldjump"/>
              <a:extLst>
                <a:ext uri="{FF2B5EF4-FFF2-40B4-BE49-F238E27FC236}">
                  <a16:creationId xmlns:a16="http://schemas.microsoft.com/office/drawing/2014/main" id="{B9049234-8D31-BC4D-8F80-28C4004B2211}"/>
                </a:ext>
              </a:extLst>
            </p:cNvPr>
            <p:cNvSpPr txBox="1"/>
            <p:nvPr/>
          </p:nvSpPr>
          <p:spPr>
            <a:xfrm>
              <a:off x="9916122" y="3020484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6</a:t>
              </a:r>
              <a:endParaRPr lang="ar-KW" sz="6000" b="1" dirty="0"/>
            </a:p>
          </p:txBody>
        </p:sp>
        <p:sp>
          <p:nvSpPr>
            <p:cNvPr id="14" name="مربع نص 13">
              <a:hlinkClick r:id="rId9" action="ppaction://hlinksldjump"/>
              <a:extLst>
                <a:ext uri="{FF2B5EF4-FFF2-40B4-BE49-F238E27FC236}">
                  <a16:creationId xmlns:a16="http://schemas.microsoft.com/office/drawing/2014/main" id="{B8AD6EAD-5681-5648-AE13-7F66AA6BD355}"/>
                </a:ext>
              </a:extLst>
            </p:cNvPr>
            <p:cNvSpPr txBox="1"/>
            <p:nvPr/>
          </p:nvSpPr>
          <p:spPr>
            <a:xfrm>
              <a:off x="983494" y="4826803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1" eaLnBrk="1" latinLnBrk="0" hangingPunct="1"/>
              <a:r>
                <a:rPr lang="en-US" sz="6000" b="1" dirty="0"/>
                <a:t>13</a:t>
              </a:r>
              <a:endParaRPr lang="ar-KW" sz="6000" b="1" dirty="0"/>
            </a:p>
          </p:txBody>
        </p:sp>
        <p:sp>
          <p:nvSpPr>
            <p:cNvPr id="15" name="مربع نص 14">
              <a:hlinkClick r:id="rId10" action="ppaction://hlinksldjump"/>
              <a:extLst>
                <a:ext uri="{FF2B5EF4-FFF2-40B4-BE49-F238E27FC236}">
                  <a16:creationId xmlns:a16="http://schemas.microsoft.com/office/drawing/2014/main" id="{7211B34F-915D-6D4B-8229-D0EB1B12C7A9}"/>
                </a:ext>
              </a:extLst>
            </p:cNvPr>
            <p:cNvSpPr txBox="1"/>
            <p:nvPr/>
          </p:nvSpPr>
          <p:spPr>
            <a:xfrm>
              <a:off x="983494" y="3085072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9</a:t>
              </a:r>
              <a:endParaRPr lang="ar-KW" sz="6000" b="1" dirty="0"/>
            </a:p>
          </p:txBody>
        </p:sp>
        <p:sp>
          <p:nvSpPr>
            <p:cNvPr id="16" name="مربع نص 15">
              <a:hlinkClick r:id="rId11" action="ppaction://hlinksldjump"/>
              <a:extLst>
                <a:ext uri="{FF2B5EF4-FFF2-40B4-BE49-F238E27FC236}">
                  <a16:creationId xmlns:a16="http://schemas.microsoft.com/office/drawing/2014/main" id="{A811AB46-34F6-AB4E-9523-15C6CBFFAB4A}"/>
                </a:ext>
              </a:extLst>
            </p:cNvPr>
            <p:cNvSpPr txBox="1"/>
            <p:nvPr/>
          </p:nvSpPr>
          <p:spPr>
            <a:xfrm>
              <a:off x="3936204" y="3067259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8</a:t>
              </a:r>
              <a:endParaRPr lang="ar-KW" sz="6000" b="1" dirty="0"/>
            </a:p>
          </p:txBody>
        </p:sp>
        <p:sp>
          <p:nvSpPr>
            <p:cNvPr id="17" name="مربع نص 16">
              <a:hlinkClick r:id="rId12" action="ppaction://hlinksldjump"/>
              <a:extLst>
                <a:ext uri="{FF2B5EF4-FFF2-40B4-BE49-F238E27FC236}">
                  <a16:creationId xmlns:a16="http://schemas.microsoft.com/office/drawing/2014/main" id="{1D447E35-1D9F-2048-81E4-944855B4A0C6}"/>
                </a:ext>
              </a:extLst>
            </p:cNvPr>
            <p:cNvSpPr txBox="1"/>
            <p:nvPr/>
          </p:nvSpPr>
          <p:spPr>
            <a:xfrm>
              <a:off x="6927322" y="3085072"/>
              <a:ext cx="1890584" cy="10156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ctr" defTabSz="914400" rtl="0" eaLnBrk="1" latinLnBrk="0" hangingPunct="1"/>
              <a:r>
                <a:rPr lang="en-US" sz="6000" b="1" dirty="0"/>
                <a:t>7</a:t>
              </a:r>
              <a:endParaRPr lang="ar-KW" sz="6000" b="1" dirty="0"/>
            </a:p>
          </p:txBody>
        </p:sp>
      </p:grpSp>
      <p:sp>
        <p:nvSpPr>
          <p:cNvPr id="20" name="مربع نص 19">
            <a:hlinkClick r:id="rId13" action="ppaction://hlinksldjump"/>
            <a:extLst>
              <a:ext uri="{FF2B5EF4-FFF2-40B4-BE49-F238E27FC236}">
                <a16:creationId xmlns:a16="http://schemas.microsoft.com/office/drawing/2014/main" id="{A0B4558A-5022-0F49-A3AD-B3B44107805D}"/>
              </a:ext>
            </a:extLst>
          </p:cNvPr>
          <p:cNvSpPr txBox="1"/>
          <p:nvPr/>
        </p:nvSpPr>
        <p:spPr>
          <a:xfrm>
            <a:off x="10198100" y="5060341"/>
            <a:ext cx="112470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10</a:t>
            </a:r>
            <a:endParaRPr lang="ar-KW" sz="3600" b="1" dirty="0"/>
          </a:p>
        </p:txBody>
      </p:sp>
      <p:sp>
        <p:nvSpPr>
          <p:cNvPr id="21" name="مربع نص 20">
            <a:hlinkClick r:id="rId14" action="ppaction://hlinksldjump"/>
            <a:extLst>
              <a:ext uri="{FF2B5EF4-FFF2-40B4-BE49-F238E27FC236}">
                <a16:creationId xmlns:a16="http://schemas.microsoft.com/office/drawing/2014/main" id="{18C7D2F0-6378-7A45-BF55-37F56E484EDD}"/>
              </a:ext>
            </a:extLst>
          </p:cNvPr>
          <p:cNvSpPr txBox="1"/>
          <p:nvPr/>
        </p:nvSpPr>
        <p:spPr>
          <a:xfrm>
            <a:off x="7307463" y="4826801"/>
            <a:ext cx="9017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4800" b="1" dirty="0"/>
              <a:t>11</a:t>
            </a:r>
            <a:endParaRPr lang="ar-KW" sz="4800" b="1" dirty="0"/>
          </a:p>
        </p:txBody>
      </p:sp>
      <p:sp>
        <p:nvSpPr>
          <p:cNvPr id="23" name="مربع نص 22">
            <a:hlinkClick r:id="rId15" action="ppaction://hlinksldjump"/>
            <a:extLst>
              <a:ext uri="{FF2B5EF4-FFF2-40B4-BE49-F238E27FC236}">
                <a16:creationId xmlns:a16="http://schemas.microsoft.com/office/drawing/2014/main" id="{05471CCA-02AA-3649-8822-008630973DBE}"/>
              </a:ext>
            </a:extLst>
          </p:cNvPr>
          <p:cNvSpPr txBox="1"/>
          <p:nvPr/>
        </p:nvSpPr>
        <p:spPr>
          <a:xfrm>
            <a:off x="4223050" y="5060341"/>
            <a:ext cx="109547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4000" b="1" dirty="0"/>
              <a:t>12</a:t>
            </a:r>
            <a:endParaRPr lang="ar-KW" sz="4000" b="1" dirty="0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1FCEE7BA-53F9-4D4F-8F31-421887906215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22266" t="8384" r="22266" b="8384"/>
          <a:stretch/>
        </p:blipFill>
        <p:spPr>
          <a:xfrm>
            <a:off x="-112492" y="1561963"/>
            <a:ext cx="2044338" cy="2044338"/>
          </a:xfrm>
          <a:prstGeom prst="ellipse">
            <a:avLst/>
          </a:prstGeom>
        </p:spPr>
      </p:pic>
      <p:sp>
        <p:nvSpPr>
          <p:cNvPr id="22" name="play">
            <a:extLst>
              <a:ext uri="{FF2B5EF4-FFF2-40B4-BE49-F238E27FC236}">
                <a16:creationId xmlns:a16="http://schemas.microsoft.com/office/drawing/2014/main" id="{6FBE1BFC-5F6B-4E9E-B3B2-DB6C6000C895}"/>
              </a:ext>
            </a:extLst>
          </p:cNvPr>
          <p:cNvSpPr/>
          <p:nvPr/>
        </p:nvSpPr>
        <p:spPr>
          <a:xfrm>
            <a:off x="502512" y="2176967"/>
            <a:ext cx="814330" cy="81433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1400" dirty="0">
                <a:sym typeface="Webdings" panose="05030102010509060703" pitchFamily="18" charset="2"/>
              </a:rPr>
              <a:t></a:t>
            </a:r>
            <a:endParaRPr lang="ar-EG" sz="1400" dirty="0"/>
          </a:p>
        </p:txBody>
      </p:sp>
      <p:sp>
        <p:nvSpPr>
          <p:cNvPr id="24" name="سهم: خماسي 23">
            <a:extLst>
              <a:ext uri="{FF2B5EF4-FFF2-40B4-BE49-F238E27FC236}">
                <a16:creationId xmlns:a16="http://schemas.microsoft.com/office/drawing/2014/main" id="{E47398B7-C796-45AB-887C-4530B83F01D4}"/>
              </a:ext>
            </a:extLst>
          </p:cNvPr>
          <p:cNvSpPr/>
          <p:nvPr/>
        </p:nvSpPr>
        <p:spPr>
          <a:xfrm flipH="1">
            <a:off x="1740687" y="2461260"/>
            <a:ext cx="988631" cy="225966"/>
          </a:xfrm>
          <a:prstGeom prst="homePlate">
            <a:avLst>
              <a:gd name="adj" fmla="val 182955"/>
            </a:avLst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399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17" t="-1449" r="48686" b="53540"/>
          <a:stretch/>
        </p:blipFill>
        <p:spPr>
          <a:xfrm>
            <a:off x="624114" y="143359"/>
            <a:ext cx="6487886" cy="3285641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7C4A2E61-4CDA-9D41-A359-AA2F6647AEDC}"/>
              </a:ext>
            </a:extLst>
          </p:cNvPr>
          <p:cNvSpPr txBox="1"/>
          <p:nvPr/>
        </p:nvSpPr>
        <p:spPr>
          <a:xfrm>
            <a:off x="2922765" y="679970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1</a:t>
            </a:r>
            <a:endParaRPr lang="ar-KW" sz="6000" b="1" dirty="0"/>
          </a:p>
        </p:txBody>
      </p:sp>
      <p:sp>
        <p:nvSpPr>
          <p:cNvPr id="3" name="شريط إلى الأعلى 2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81B8FA8E-0E12-3D46-A91A-D81FAFD54111}"/>
              </a:ext>
            </a:extLst>
          </p:cNvPr>
          <p:cNvSpPr/>
          <p:nvPr/>
        </p:nvSpPr>
        <p:spPr>
          <a:xfrm>
            <a:off x="87085" y="4360200"/>
            <a:ext cx="11234057" cy="1948566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3600" b="1" dirty="0">
                <a:solidFill>
                  <a:schemeClr val="tx1"/>
                </a:solidFill>
              </a:rPr>
              <a:t>إعطاء الأوامر والتعليمات للحاسب بلغة يفهمها وذلك </a:t>
            </a:r>
            <a:r>
              <a:rPr lang="ar-SA" sz="3600" b="1" dirty="0" err="1">
                <a:solidFill>
                  <a:schemeClr val="tx1"/>
                </a:solidFill>
              </a:rPr>
              <a:t>لاداء</a:t>
            </a:r>
            <a:r>
              <a:rPr lang="ar-SA" sz="3600" b="1" dirty="0">
                <a:solidFill>
                  <a:schemeClr val="tx1"/>
                </a:solidFill>
              </a:rPr>
              <a:t> مهمه معينة...........</a:t>
            </a:r>
            <a:endParaRPr lang="ar-KW" sz="36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4F05CFEF-5B07-44FE-9213-F469A5EEFD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18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438" r="23006" b="78029"/>
          <a:stretch/>
        </p:blipFill>
        <p:spPr>
          <a:xfrm>
            <a:off x="604434" y="1410345"/>
            <a:ext cx="6261315" cy="331663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953297E1-377C-8841-8499-F89759E6A9A4}"/>
              </a:ext>
            </a:extLst>
          </p:cNvPr>
          <p:cNvSpPr txBox="1"/>
          <p:nvPr/>
        </p:nvSpPr>
        <p:spPr>
          <a:xfrm>
            <a:off x="2789799" y="1768003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2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57D098CF-5D1E-0644-A1EF-936941BF6BDA}"/>
              </a:ext>
            </a:extLst>
          </p:cNvPr>
          <p:cNvSpPr/>
          <p:nvPr/>
        </p:nvSpPr>
        <p:spPr>
          <a:xfrm>
            <a:off x="330529" y="5091253"/>
            <a:ext cx="11108595" cy="1706228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3200" b="1" dirty="0">
                <a:solidFill>
                  <a:schemeClr val="tx1"/>
                </a:solidFill>
              </a:rPr>
              <a:t>عددي مستويات لغات البرمجة؟</a:t>
            </a:r>
            <a:endParaRPr lang="ar-KW" sz="32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AA173F00-B3B6-4CFF-8631-482C6CAEA3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46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576" b="78029"/>
          <a:stretch/>
        </p:blipFill>
        <p:spPr>
          <a:xfrm>
            <a:off x="551330" y="1116104"/>
            <a:ext cx="6293224" cy="3617259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9D7A0A2B-C6AC-0F42-B4F5-9E7051FF6661}"/>
              </a:ext>
            </a:extLst>
          </p:cNvPr>
          <p:cNvSpPr txBox="1"/>
          <p:nvPr/>
        </p:nvSpPr>
        <p:spPr>
          <a:xfrm>
            <a:off x="2752650" y="1531359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3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48B007DF-DD36-0B4D-9CFD-04C1BDB402FE}"/>
              </a:ext>
            </a:extLst>
          </p:cNvPr>
          <p:cNvSpPr/>
          <p:nvPr/>
        </p:nvSpPr>
        <p:spPr>
          <a:xfrm>
            <a:off x="551329" y="4733363"/>
            <a:ext cx="11305439" cy="2124637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endParaRPr lang="ar-KW" sz="36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E8FE977F-1612-4A6E-9162-8432E72F89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93B67213-78F7-49D2-BB44-7373B18BAED7}"/>
              </a:ext>
            </a:extLst>
          </p:cNvPr>
          <p:cNvSpPr/>
          <p:nvPr/>
        </p:nvSpPr>
        <p:spPr>
          <a:xfrm>
            <a:off x="551329" y="4762860"/>
            <a:ext cx="11305439" cy="2124637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en-US" sz="3600" b="1">
                <a:solidFill>
                  <a:schemeClr val="tx1"/>
                </a:solidFill>
              </a:rPr>
              <a:t>اللغة التي تمتاز بسرعة تنفيذها</a:t>
            </a:r>
            <a:r>
              <a:rPr lang="ar-SA" sz="3600" b="1">
                <a:solidFill>
                  <a:schemeClr val="tx1"/>
                </a:solidFill>
              </a:rPr>
              <a:t> هل هي </a:t>
            </a:r>
            <a:r>
              <a:rPr lang="ar-SA" sz="3600" b="1">
                <a:solidFill>
                  <a:srgbClr val="FF0000"/>
                </a:solidFill>
              </a:rPr>
              <a:t>لغة منخفضة المستوى </a:t>
            </a:r>
            <a:r>
              <a:rPr lang="ar-SA" sz="3600" b="1">
                <a:solidFill>
                  <a:schemeClr val="tx1"/>
                </a:solidFill>
              </a:rPr>
              <a:t>أو </a:t>
            </a:r>
            <a:r>
              <a:rPr lang="ar-SA" sz="3600" b="1">
                <a:solidFill>
                  <a:srgbClr val="FF0000"/>
                </a:solidFill>
              </a:rPr>
              <a:t>لغة</a:t>
            </a:r>
            <a:r>
              <a:rPr lang="ar-SA" sz="3600" b="1">
                <a:solidFill>
                  <a:schemeClr val="tx1"/>
                </a:solidFill>
              </a:rPr>
              <a:t> </a:t>
            </a:r>
            <a:r>
              <a:rPr lang="ar-SA" sz="3600" b="1">
                <a:solidFill>
                  <a:srgbClr val="FF0000"/>
                </a:solidFill>
              </a:rPr>
              <a:t>عالية المستوى</a:t>
            </a:r>
            <a:endParaRPr lang="ar-KW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96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963" t="24902" r="956" b="54539"/>
          <a:stretch/>
        </p:blipFill>
        <p:spPr>
          <a:xfrm>
            <a:off x="635256" y="836815"/>
            <a:ext cx="5563838" cy="3372113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267F406-3916-F24D-9F01-A493BB395AFC}"/>
              </a:ext>
            </a:extLst>
          </p:cNvPr>
          <p:cNvSpPr txBox="1"/>
          <p:nvPr/>
        </p:nvSpPr>
        <p:spPr>
          <a:xfrm>
            <a:off x="2471883" y="1152136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4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B66606EC-1354-3640-A4FC-1DBDDC160522}"/>
              </a:ext>
            </a:extLst>
          </p:cNvPr>
          <p:cNvSpPr/>
          <p:nvPr/>
        </p:nvSpPr>
        <p:spPr>
          <a:xfrm>
            <a:off x="503820" y="4524249"/>
            <a:ext cx="10722073" cy="216669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eaLnBrk="1" latinLnBrk="0" hangingPunct="1"/>
            <a:r>
              <a:rPr lang="ar-SA" sz="2800" b="1" dirty="0">
                <a:solidFill>
                  <a:schemeClr val="tx1"/>
                </a:solidFill>
              </a:rPr>
              <a:t>تستخدم</a:t>
            </a:r>
            <a:r>
              <a:rPr lang="ar-SA" sz="3600" b="1" dirty="0">
                <a:solidFill>
                  <a:schemeClr val="tx1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لغة بي اتش بي </a:t>
            </a:r>
            <a:r>
              <a:rPr lang="ar-SA" sz="2800" b="1" dirty="0" err="1">
                <a:solidFill>
                  <a:schemeClr val="tx1"/>
                </a:solidFill>
              </a:rPr>
              <a:t>PHPفي</a:t>
            </a:r>
            <a:r>
              <a:rPr lang="ar-SA" sz="2800" b="1" dirty="0">
                <a:solidFill>
                  <a:schemeClr val="tx1"/>
                </a:solidFill>
              </a:rPr>
              <a:t> ...................... </a:t>
            </a:r>
          </a:p>
          <a:p>
            <a:pPr marL="0" algn="ctr" defTabSz="914400" rtl="0" eaLnBrk="1" latinLnBrk="0" hangingPunct="1"/>
            <a:r>
              <a:rPr lang="ar-SA" sz="2800" b="1" dirty="0">
                <a:solidFill>
                  <a:schemeClr val="tx1"/>
                </a:solidFill>
              </a:rPr>
              <a:t>بينما تستخدم لغة فيجوال بيسك ........................</a:t>
            </a:r>
            <a:endParaRPr lang="ar-KW" sz="2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3F17B984-D8C3-4C47-9D68-E7917884A4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64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292" t="24313" r="24200" b="54200"/>
          <a:stretch/>
        </p:blipFill>
        <p:spPr>
          <a:xfrm>
            <a:off x="178511" y="928255"/>
            <a:ext cx="6730334" cy="378229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EF84A844-CBF6-5E4C-80E9-7977214B7389}"/>
              </a:ext>
            </a:extLst>
          </p:cNvPr>
          <p:cNvSpPr txBox="1"/>
          <p:nvPr/>
        </p:nvSpPr>
        <p:spPr>
          <a:xfrm>
            <a:off x="2598386" y="1461654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5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94C202FE-E6FE-9A4B-8BD8-BE7061556BF6}"/>
              </a:ext>
            </a:extLst>
          </p:cNvPr>
          <p:cNvSpPr/>
          <p:nvPr/>
        </p:nvSpPr>
        <p:spPr>
          <a:xfrm>
            <a:off x="178511" y="4710545"/>
            <a:ext cx="11266467" cy="2052922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>
                <a:solidFill>
                  <a:schemeClr val="tx1"/>
                </a:solidFill>
              </a:rPr>
              <a:t>عددي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قواعد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err="1">
                <a:solidFill>
                  <a:schemeClr val="tx1"/>
                </a:solidFill>
              </a:rPr>
              <a:t>البرمجة</a:t>
            </a:r>
            <a:r>
              <a:rPr lang="ar-SA" sz="4800" b="1" dirty="0">
                <a:solidFill>
                  <a:schemeClr val="tx1"/>
                </a:solidFill>
              </a:rPr>
              <a:t>؟</a:t>
            </a:r>
            <a:endParaRPr lang="ar-KW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B6AE0815-3FD8-455D-BC4D-BA61EB8F65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861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068" t="48081" r="1023" b="31217"/>
          <a:stretch/>
        </p:blipFill>
        <p:spPr>
          <a:xfrm>
            <a:off x="583415" y="974292"/>
            <a:ext cx="6368432" cy="3546763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9049234-8D31-BC4D-8F80-28C4004B2211}"/>
              </a:ext>
            </a:extLst>
          </p:cNvPr>
          <p:cNvSpPr txBox="1"/>
          <p:nvPr/>
        </p:nvSpPr>
        <p:spPr>
          <a:xfrm>
            <a:off x="3085830" y="1274811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6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082F7B7-EC31-7A41-91FC-D20F6355F078}"/>
              </a:ext>
            </a:extLst>
          </p:cNvPr>
          <p:cNvSpPr/>
          <p:nvPr/>
        </p:nvSpPr>
        <p:spPr>
          <a:xfrm>
            <a:off x="-188396" y="4109013"/>
            <a:ext cx="11796981" cy="2948352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3600" b="1" dirty="0">
                <a:solidFill>
                  <a:schemeClr val="tx1"/>
                </a:solidFill>
              </a:rPr>
              <a:t>............. هي لغة برمجة رسومية قائمة على السحب والافلات تسهل انشاء القصص والألعاب والرسوم المتحركة</a:t>
            </a:r>
            <a:endParaRPr lang="ar-KW" sz="36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05EF0301-6BD3-4ABF-9BEE-053FBB1CAB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205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7F536FFF-21F4-0F4C-8002-72F1CDC8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204" t="48081" r="24091" b="29618"/>
          <a:stretch/>
        </p:blipFill>
        <p:spPr>
          <a:xfrm>
            <a:off x="440394" y="987169"/>
            <a:ext cx="6289817" cy="3635293"/>
          </a:xfrm>
          <a:prstGeom prst="rect">
            <a:avLst/>
          </a:prstGeom>
        </p:spPr>
      </p:pic>
      <p:sp>
        <p:nvSpPr>
          <p:cNvPr id="17" name="مربع نص 16">
            <a:extLst>
              <a:ext uri="{FF2B5EF4-FFF2-40B4-BE49-F238E27FC236}">
                <a16:creationId xmlns:a16="http://schemas.microsoft.com/office/drawing/2014/main" id="{1D447E35-1D9F-2048-81E4-944855B4A0C6}"/>
              </a:ext>
            </a:extLst>
          </p:cNvPr>
          <p:cNvSpPr txBox="1"/>
          <p:nvPr/>
        </p:nvSpPr>
        <p:spPr>
          <a:xfrm>
            <a:off x="2640010" y="1320800"/>
            <a:ext cx="189058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algn="ctr" defTabSz="914400" rtl="0" eaLnBrk="1" latinLnBrk="0" hangingPunct="1"/>
            <a:r>
              <a:rPr lang="en-US" sz="6000" b="1" dirty="0"/>
              <a:t>7</a:t>
            </a:r>
            <a:endParaRPr lang="ar-KW" sz="6000" b="1" dirty="0"/>
          </a:p>
        </p:txBody>
      </p:sp>
      <p:sp>
        <p:nvSpPr>
          <p:cNvPr id="19" name="شريط إلى الأعلى 18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74644B73-91E5-5A4B-A754-10BB414A4E38}"/>
              </a:ext>
            </a:extLst>
          </p:cNvPr>
          <p:cNvSpPr/>
          <p:nvPr/>
        </p:nvSpPr>
        <p:spPr>
          <a:xfrm>
            <a:off x="440394" y="4828849"/>
            <a:ext cx="11272635" cy="1873225"/>
          </a:xfrm>
          <a:prstGeom prst="ribbon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SA" sz="4800" b="1" dirty="0" err="1">
                <a:solidFill>
                  <a:schemeClr val="tx1"/>
                </a:solidFill>
              </a:rPr>
              <a:t>مالفرق</a:t>
            </a:r>
            <a:r>
              <a:rPr lang="ar-SA" sz="4800" b="1" dirty="0">
                <a:solidFill>
                  <a:schemeClr val="tx1"/>
                </a:solidFill>
              </a:rPr>
              <a:t> بين الكائنات واللبنات؟</a:t>
            </a:r>
            <a:endParaRPr lang="ar-KW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vepik- صورة PNG-400319957 id الرسومات بحث - صور أيقونة بناء البيت">
            <a:hlinkClick r:id="rId4" action="ppaction://hlinksldjump"/>
            <a:extLst>
              <a:ext uri="{FF2B5EF4-FFF2-40B4-BE49-F238E27FC236}">
                <a16:creationId xmlns:a16="http://schemas.microsoft.com/office/drawing/2014/main" id="{A4B84075-B76F-4494-AC06-0B04ACC1F2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116" b="90000" l="10000" r="959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308" t="18600" r="23003" b="16090"/>
          <a:stretch/>
        </p:blipFill>
        <p:spPr bwMode="auto">
          <a:xfrm>
            <a:off x="10651590" y="601379"/>
            <a:ext cx="916296" cy="1094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8801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174</Words>
  <Application>Microsoft Office PowerPoint</Application>
  <PresentationFormat>شاشة عريضة</PresentationFormat>
  <Paragraphs>44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ايمان مطلق حمود المطيري</dc:creator>
  <cp:lastModifiedBy>أمل ناصر حمد ال داوود</cp:lastModifiedBy>
  <cp:revision>10</cp:revision>
  <dcterms:created xsi:type="dcterms:W3CDTF">2020-07-15T20:09:20Z</dcterms:created>
  <dcterms:modified xsi:type="dcterms:W3CDTF">2021-11-06T22:49:42Z</dcterms:modified>
</cp:coreProperties>
</file>