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277" r:id="rId4"/>
    <p:sldId id="300" r:id="rId5"/>
    <p:sldId id="264" r:id="rId6"/>
    <p:sldId id="292" r:id="rId7"/>
    <p:sldId id="293" r:id="rId8"/>
    <p:sldId id="296" r:id="rId9"/>
    <p:sldId id="294" r:id="rId10"/>
    <p:sldId id="297" r:id="rId11"/>
    <p:sldId id="295" r:id="rId12"/>
    <p:sldId id="298" r:id="rId13"/>
    <p:sldId id="2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53E"/>
    <a:srgbClr val="B00000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28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0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699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40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970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74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616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4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2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62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07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48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9700" y="2843048"/>
            <a:ext cx="9220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bold" pitchFamily="2" charset="-78"/>
              </a:rPr>
              <a:t>العــنـــوان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bold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0426" y="2291082"/>
            <a:ext cx="6127070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BH" sz="96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صَلاةُ الجَمَاعة</a:t>
            </a:r>
            <a:endParaRPr lang="ar-BH" sz="9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ar-BH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45943" y="4503010"/>
            <a:ext cx="4347713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4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التربية </a:t>
            </a:r>
            <a:r>
              <a:rPr lang="ar-BH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الإسلامية  </a:t>
            </a:r>
          </a:p>
          <a:p>
            <a:pPr algn="ctr"/>
            <a:r>
              <a:rPr lang="ar-BH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الصف 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43249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15" y="284683"/>
            <a:ext cx="11681138" cy="1054716"/>
          </a:xfrm>
        </p:spPr>
        <p:txBody>
          <a:bodyPr>
            <a:noAutofit/>
          </a:bodyPr>
          <a:lstStyle/>
          <a:p>
            <a:pPr algn="ctr" rtl="1"/>
            <a:r>
              <a:rPr lang="ar-BH" sz="5400" b="1" dirty="0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الأعذارُ </a:t>
            </a:r>
            <a:r>
              <a:rPr lang="ar-BH" sz="5400" b="1" dirty="0" err="1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المبيحةُ</a:t>
            </a:r>
            <a:r>
              <a:rPr lang="ar-BH" sz="5400" b="1" dirty="0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 </a:t>
            </a:r>
            <a:r>
              <a:rPr lang="ar-BH" sz="54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للتخلُّف عن </a:t>
            </a:r>
            <a:r>
              <a:rPr lang="ar-BH" sz="5400" b="1" dirty="0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صَلاة الجَماعة</a:t>
            </a:r>
            <a:endParaRPr lang="en-US" sz="54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232565" y="1442454"/>
            <a:ext cx="11681137" cy="87473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يجوز للمسلم التخلُّف عن صلاة الجماعة لعذر من الأعذار الآتية:</a:t>
            </a:r>
            <a:endParaRPr lang="en-US" sz="4400" b="1" dirty="0">
              <a:solidFill>
                <a:schemeClr val="tx1"/>
              </a:solidFill>
              <a:latin typeface="Traditional Arabic" panose="02020603050405020304" pitchFamily="18" charset="-78"/>
              <a:cs typeface="+mj-cs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9298546" y="2938270"/>
            <a:ext cx="2572939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المرض</a:t>
            </a:r>
            <a:endParaRPr lang="ar-BH" sz="6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6450139" y="2949001"/>
            <a:ext cx="2572939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المطر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3511579" y="2933974"/>
            <a:ext cx="2572939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الخوف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549409" y="2933974"/>
            <a:ext cx="2572939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السفر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8305822" y="4690340"/>
            <a:ext cx="2266130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شدة البرد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5272550" y="4692402"/>
            <a:ext cx="2355178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شدة الحر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2194560" y="4725494"/>
            <a:ext cx="2495006" cy="11309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شدة الجوع</a:t>
            </a:r>
          </a:p>
        </p:txBody>
      </p:sp>
    </p:spTree>
    <p:extLst>
      <p:ext uri="{BB962C8B-B14F-4D97-AF65-F5344CB8AC3E}">
        <p14:creationId xmlns:p14="http://schemas.microsoft.com/office/powerpoint/2010/main" val="285084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2368" y="-26629"/>
            <a:ext cx="5216311" cy="1054716"/>
          </a:xfrm>
        </p:spPr>
        <p:txBody>
          <a:bodyPr>
            <a:noAutofit/>
          </a:bodyPr>
          <a:lstStyle/>
          <a:p>
            <a:pPr algn="r" rtl="1"/>
            <a:r>
              <a:rPr lang="ar-BH" sz="36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نشاط 3</a:t>
            </a:r>
            <a:endParaRPr lang="en-US" sz="36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106017" y="1157626"/>
            <a:ext cx="11979966" cy="13485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ar-BH" sz="4400" b="1" dirty="0">
                <a:solidFill>
                  <a:srgbClr val="C00000"/>
                </a:solidFill>
                <a:latin typeface="Traditional Arabic" panose="02020603050405020304" pitchFamily="18" charset="-78"/>
                <a:cs typeface="+mj-cs"/>
              </a:rPr>
              <a:t>أكمل ما يأتي:</a:t>
            </a:r>
          </a:p>
          <a:p>
            <a:pPr algn="just">
              <a:lnSpc>
                <a:spcPct val="100000"/>
              </a:lnSpc>
            </a:pPr>
            <a:r>
              <a:rPr lang="ar-BH" sz="4400" b="1" dirty="0">
                <a:solidFill>
                  <a:prstClr val="black"/>
                </a:solidFill>
                <a:latin typeface="Traditional Arabic" panose="02020603050405020304" pitchFamily="18" charset="-78"/>
                <a:cs typeface="Times New Roman"/>
              </a:rPr>
              <a:t>- يجوز للمسلم التخلُّف عن صلاة الجماعة لعذر من الأعذار الآتية:</a:t>
            </a:r>
            <a:endParaRPr lang="en-US" sz="4400" b="1" dirty="0">
              <a:solidFill>
                <a:prstClr val="black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9298546" y="2938270"/>
            <a:ext cx="2572939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BH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1-..............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450139" y="2949001"/>
            <a:ext cx="2572939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2-..............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3511579" y="2933974"/>
            <a:ext cx="2572939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3-..............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549409" y="2933974"/>
            <a:ext cx="2572939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4-..............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8394868" y="4597513"/>
            <a:ext cx="3054451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5-..............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15390" y="4634002"/>
            <a:ext cx="3043754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6-..............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1429555" y="4672639"/>
            <a:ext cx="3037199" cy="113098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7-</a:t>
            </a:r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..............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106017" y="371504"/>
            <a:ext cx="2211323" cy="964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إجابة </a:t>
            </a:r>
            <a:r>
              <a:rPr lang="ar-BH" sz="4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النشاط</a:t>
            </a:r>
            <a:endParaRPr lang="en-US" sz="40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9664525" y="3154416"/>
            <a:ext cx="1418833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المرض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6756536" y="3182467"/>
            <a:ext cx="1418833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المطر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3858944" y="3164694"/>
            <a:ext cx="1418833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الخوف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986231" y="3154416"/>
            <a:ext cx="1418833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السفر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8497012" y="4854444"/>
            <a:ext cx="1994085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شدة البرد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5139741" y="4893081"/>
            <a:ext cx="1994085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شدة الحر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1552631" y="4923539"/>
            <a:ext cx="1994085" cy="690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شدة الجوع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13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19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4"/>
          <p:cNvGrpSpPr>
            <a:grpSpLocks/>
          </p:cNvGrpSpPr>
          <p:nvPr/>
        </p:nvGrpSpPr>
        <p:grpSpPr bwMode="auto">
          <a:xfrm>
            <a:off x="1" y="2438400"/>
            <a:ext cx="12192000" cy="1828800"/>
            <a:chOff x="3139256" y="4419110"/>
            <a:chExt cx="5959685" cy="1512168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6" name="Down Ribbon 5"/>
            <p:cNvSpPr/>
            <p:nvPr/>
          </p:nvSpPr>
          <p:spPr>
            <a:xfrm>
              <a:off x="3139256" y="4419110"/>
              <a:ext cx="5959685" cy="1512168"/>
            </a:xfrm>
            <a:prstGeom prst="ribbon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BH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54530" y="4965171"/>
              <a:ext cx="4100788" cy="53424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BH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مع تمنياتنا لكم بدوام النجاح والتوفيق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68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2C52-7C3C-43C2-9B66-8C3B972A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781" y="3599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BH" sz="80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أهداف الدرس</a:t>
            </a:r>
            <a:endParaRPr lang="en-US" sz="8000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724" y="293298"/>
            <a:ext cx="1646183" cy="1268068"/>
          </a:xfrm>
          <a:prstGeom prst="rect">
            <a:avLst/>
          </a:prstGeom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69701" y="1926568"/>
            <a:ext cx="102387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Low" rtl="1"/>
            <a:r>
              <a:rPr lang="ar-BH" sz="4800" dirty="0">
                <a:latin typeface="Traditional Arabic" panose="02020603050405020304" pitchFamily="18" charset="-78"/>
                <a:cs typeface="+mj-cs"/>
              </a:rPr>
              <a:t>1- أتعرّف على حكم صلاة الجماعة وفضلها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وآدابها.</a:t>
            </a:r>
            <a:endParaRPr lang="en-US" sz="4800" dirty="0">
              <a:cs typeface="+mj-cs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69701" y="3344734"/>
            <a:ext cx="102387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Low" rtl="1"/>
            <a:r>
              <a:rPr lang="ar-BH" sz="4800" dirty="0">
                <a:cs typeface="+mj-cs"/>
              </a:rPr>
              <a:t> 2- </a:t>
            </a:r>
            <a:r>
              <a:rPr lang="ar-BH" sz="4800" dirty="0">
                <a:latin typeface="Traditional Arabic" panose="02020603050405020304" pitchFamily="18" charset="-78"/>
                <a:cs typeface="+mj-cs"/>
              </a:rPr>
              <a:t>أوضّح أحكام صلاة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الجماعة.</a:t>
            </a:r>
            <a:endParaRPr lang="en-US" sz="4800" dirty="0">
              <a:cs typeface="+mj-cs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69701" y="4752263"/>
            <a:ext cx="102387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Low" rtl="1"/>
            <a:r>
              <a:rPr lang="ar-BH" sz="4800" dirty="0">
                <a:latin typeface="Traditional Arabic" panose="02020603050405020304" pitchFamily="18" charset="-78"/>
                <a:cs typeface="+mj-cs"/>
              </a:rPr>
              <a:t>3- أبيّن الأعذار </a:t>
            </a:r>
            <a:r>
              <a:rPr lang="ar-BH" sz="4800" dirty="0" err="1">
                <a:latin typeface="Traditional Arabic" panose="02020603050405020304" pitchFamily="18" charset="-78"/>
                <a:cs typeface="+mj-cs"/>
              </a:rPr>
              <a:t>المبيحة</a:t>
            </a:r>
            <a:r>
              <a:rPr lang="ar-BH" sz="4800" dirty="0">
                <a:latin typeface="Traditional Arabic" panose="02020603050405020304" pitchFamily="18" charset="-78"/>
                <a:cs typeface="+mj-cs"/>
              </a:rPr>
              <a:t>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للتخلّف </a:t>
            </a:r>
            <a:r>
              <a:rPr lang="ar-BH" sz="4800" dirty="0">
                <a:latin typeface="Traditional Arabic" panose="02020603050405020304" pitchFamily="18" charset="-78"/>
                <a:cs typeface="+mj-cs"/>
              </a:rPr>
              <a:t>عن صلاة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الجماعة.</a:t>
            </a:r>
            <a:endParaRPr lang="en-US" sz="4800" dirty="0">
              <a:latin typeface="Traditional Arabic" panose="020206030504050203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049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/>
          </p:cNvSpPr>
          <p:nvPr/>
        </p:nvSpPr>
        <p:spPr>
          <a:xfrm>
            <a:off x="2605032" y="201692"/>
            <a:ext cx="6593983" cy="1500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BH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1046922" y="1525131"/>
            <a:ext cx="10296938" cy="42263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Low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imes New Roman" panose="02020603050405020304" pitchFamily="18" charset="0"/>
              </a:rPr>
              <a:t>حَرص ديننا الإسلامي</a:t>
            </a:r>
            <a:r>
              <a:rPr kumimoji="0" lang="ar-BH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imes New Roman" panose="02020603050405020304" pitchFamily="18" charset="0"/>
              </a:rPr>
              <a:t> الحنيف على وحدة المسلمين وترابطهم، ودعوتهم إلى التعاون والتآخي فيما بينهم، ولا تتحق</a:t>
            </a:r>
            <a:r>
              <a:rPr kumimoji="0" lang="ar-SA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imes New Roman" panose="02020603050405020304" pitchFamily="18" charset="0"/>
              </a:rPr>
              <a:t>ّ</a:t>
            </a:r>
            <a:r>
              <a:rPr kumimoji="0" lang="ar-BH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imes New Roman" panose="02020603050405020304" pitchFamily="18" charset="0"/>
              </a:rPr>
              <a:t>ق هذه الأمور في مكان أفضل من المسجد حيث يلتقي المسلمون لأداء الصلاة كل يوم خمس مرات.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10412" y="182196"/>
            <a:ext cx="19832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8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imes New Roman"/>
              </a:rPr>
              <a:t>تمهيد</a:t>
            </a:r>
            <a:endParaRPr kumimoji="0" lang="ar-BH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269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/>
          </p:cNvSpPr>
          <p:nvPr/>
        </p:nvSpPr>
        <p:spPr>
          <a:xfrm>
            <a:off x="2605032" y="201692"/>
            <a:ext cx="6593983" cy="1500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ar-BH" b="1" dirty="0">
              <a:cs typeface="+mj-cs"/>
            </a:endParaRPr>
          </a:p>
        </p:txBody>
      </p:sp>
      <p:sp>
        <p:nvSpPr>
          <p:cNvPr id="13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5396247" y="1701878"/>
            <a:ext cx="6027313" cy="41451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>
              <a:lnSpc>
                <a:spcPct val="150000"/>
              </a:lnSpc>
            </a:pPr>
            <a:r>
              <a:rPr lang="ar-BH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  أداء الصلوات الخمس في جماعة </a:t>
            </a:r>
            <a:r>
              <a:rPr lang="ar-BH" sz="36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فرض كفاية</a:t>
            </a:r>
            <a:r>
              <a:rPr lang="ar-BH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 على الرجال المقيمين، فإن أقامها بعضهم سقط الإثم عن الباقين، وإن امتنعوا جميعًا عن إقامتها من دون عذر كانوا آثمين.</a:t>
            </a:r>
            <a:endParaRPr lang="en-US" sz="3600" b="1" dirty="0">
              <a:solidFill>
                <a:schemeClr val="tx1"/>
              </a:solidFill>
              <a:latin typeface="Traditional Arabic" panose="02020603050405020304" pitchFamily="18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99125" y="220833"/>
            <a:ext cx="63209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BH" sz="8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imes New Roman"/>
              </a:rPr>
              <a:t>حكمُ صَلاة الجَماعة</a:t>
            </a:r>
            <a:endParaRPr lang="ar-BH" b="1" dirty="0">
              <a:solidFill>
                <a:prstClr val="black"/>
              </a:solidFill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31" y="1727637"/>
            <a:ext cx="4691246" cy="414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91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/>
          </p:cNvSpPr>
          <p:nvPr/>
        </p:nvSpPr>
        <p:spPr>
          <a:xfrm>
            <a:off x="2605032" y="201692"/>
            <a:ext cx="6593983" cy="1500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ar-BH" b="1" dirty="0">
              <a:cs typeface="+mj-cs"/>
            </a:endParaRPr>
          </a:p>
        </p:txBody>
      </p:sp>
      <p:sp>
        <p:nvSpPr>
          <p:cNvPr id="13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1046922" y="2396503"/>
            <a:ext cx="10296938" cy="3124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عن عبد الله بن عمر رضي الله عنهما أنَّ رسول </a:t>
            </a:r>
            <a:r>
              <a:rPr lang="ar-BH" sz="4400" b="1" dirty="0">
                <a:solidFill>
                  <a:schemeClr val="tx1"/>
                </a:solidFill>
              </a:rPr>
              <a:t>ﷺ</a:t>
            </a:r>
            <a:r>
              <a:rPr lang="ar-BH" sz="44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 قال: </a:t>
            </a:r>
            <a:r>
              <a:rPr lang="ar-BH" sz="4400" b="1" dirty="0">
                <a:solidFill>
                  <a:schemeClr val="accent5">
                    <a:lumMod val="50000"/>
                  </a:schemeClr>
                </a:solidFill>
                <a:cs typeface="Times New Roman"/>
              </a:rPr>
              <a:t>"</a:t>
            </a:r>
            <a:r>
              <a:rPr lang="ar-BH" sz="44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  <a:cs typeface="+mj-cs"/>
              </a:rPr>
              <a:t>صلاةُ الجماعة تَفْضلُ صلاة الفذِّ (الفرد) بسبعٍ وعشرين درجة</a:t>
            </a:r>
            <a:r>
              <a:rPr lang="ar-BH" sz="4400" b="1" dirty="0">
                <a:solidFill>
                  <a:schemeClr val="accent5">
                    <a:lumMod val="50000"/>
                  </a:schemeClr>
                </a:solidFill>
                <a:cs typeface="Times New Roman"/>
              </a:rPr>
              <a:t>"</a:t>
            </a:r>
            <a:r>
              <a:rPr lang="ar-BH" sz="44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  <a:cs typeface="+mj-cs"/>
              </a:rPr>
              <a:t>.</a:t>
            </a:r>
            <a:r>
              <a:rPr lang="ar-BH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+mj-cs"/>
              </a:rPr>
              <a:t> </a:t>
            </a:r>
            <a:r>
              <a:rPr lang="ar-SA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+mj-cs"/>
              </a:rPr>
              <a:t>       </a:t>
            </a:r>
            <a:r>
              <a:rPr lang="ar-BH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متفق عليه</a:t>
            </a:r>
            <a:endParaRPr lang="en-US" sz="4400" b="1" dirty="0">
              <a:solidFill>
                <a:schemeClr val="tx1"/>
              </a:solidFill>
              <a:latin typeface="Traditional Arabic" panose="02020603050405020304" pitchFamily="18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96476" y="182196"/>
            <a:ext cx="66111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BH" sz="8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imes New Roman"/>
              </a:rPr>
              <a:t>فضلُ صَلاة الجَماعة</a:t>
            </a:r>
            <a:endParaRPr lang="ar-BH" b="1" dirty="0">
              <a:solidFill>
                <a:prstClr val="black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485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/>
          </p:cNvSpPr>
          <p:nvPr/>
        </p:nvSpPr>
        <p:spPr>
          <a:xfrm>
            <a:off x="2605032" y="201692"/>
            <a:ext cx="6593983" cy="1500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ar-BH" b="1" dirty="0">
              <a:cs typeface="+mj-cs"/>
            </a:endParaRPr>
          </a:p>
        </p:txBody>
      </p:sp>
      <p:sp>
        <p:nvSpPr>
          <p:cNvPr id="13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566670" y="1937824"/>
            <a:ext cx="10936213" cy="87473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ar-BH" sz="4800" b="1" dirty="0">
                <a:solidFill>
                  <a:schemeClr val="tx1"/>
                </a:solidFill>
                <a:latin typeface="Traditional Arabic" panose="02020603050405020304" pitchFamily="18" charset="-78"/>
                <a:cs typeface="+mj-cs"/>
              </a:rPr>
              <a:t>لصلاة الجماعة آداب يجب مراعاتها، ومن هذه الآداب:</a:t>
            </a:r>
            <a:endParaRPr lang="en-US" sz="4800" b="1" dirty="0">
              <a:solidFill>
                <a:schemeClr val="tx1"/>
              </a:solidFill>
              <a:latin typeface="Traditional Arabic" panose="02020603050405020304" pitchFamily="18" charset="-78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37353" y="182196"/>
            <a:ext cx="652935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ar-BH" sz="8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imes New Roman"/>
              </a:rPr>
              <a:t>آدابُ صَلاة الجمَاعة</a:t>
            </a:r>
            <a:endParaRPr lang="ar-BH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66670" y="3549322"/>
            <a:ext cx="10856891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Low" rtl="1"/>
            <a:r>
              <a:rPr lang="ar-BH" sz="4800" dirty="0">
                <a:latin typeface="Traditional Arabic" panose="02020603050405020304" pitchFamily="18" charset="-78"/>
                <a:cs typeface="+mj-cs"/>
              </a:rPr>
              <a:t>1- الذهاب المبكّر إلى المسجد، وانتظار إقامة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الصلاة.</a:t>
            </a:r>
            <a:endParaRPr lang="en-US" sz="4800" dirty="0">
              <a:cs typeface="+mj-cs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66670" y="4888738"/>
            <a:ext cx="10856891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Low" rtl="1"/>
            <a:r>
              <a:rPr lang="ar-BH" sz="4800" dirty="0">
                <a:latin typeface="Traditional Arabic" panose="02020603050405020304" pitchFamily="18" charset="-78"/>
                <a:cs typeface="+mj-cs"/>
              </a:rPr>
              <a:t>2- الجلوس في المكان المناسب، وعدم تخطي </a:t>
            </a:r>
            <a:r>
              <a:rPr lang="ar-BH" sz="4800" dirty="0" smtClean="0">
                <a:latin typeface="Traditional Arabic" panose="02020603050405020304" pitchFamily="18" charset="-78"/>
                <a:cs typeface="+mj-cs"/>
              </a:rPr>
              <a:t>الصفوف.</a:t>
            </a:r>
            <a:endParaRPr lang="en-US" sz="4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621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7588" y="78830"/>
            <a:ext cx="1921412" cy="745628"/>
          </a:xfrm>
        </p:spPr>
        <p:txBody>
          <a:bodyPr>
            <a:noAutofit/>
          </a:bodyPr>
          <a:lstStyle/>
          <a:p>
            <a:pPr algn="r" rtl="1"/>
            <a:r>
              <a:rPr lang="ar-BH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نشاط 1</a:t>
            </a:r>
            <a:endParaRPr lang="en-US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482625" y="4361665"/>
            <a:ext cx="388545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eaLnBrk="1" hangingPunct="1">
              <a:defRPr/>
            </a:pPr>
            <a:r>
              <a:rPr lang="ar-BH" sz="4800" b="1" kern="0" dirty="0">
                <a:cs typeface="Times New Roman"/>
              </a:rPr>
              <a:t>فضلها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482625" y="3330700"/>
            <a:ext cx="389833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eaLnBrk="1" hangingPunct="1">
              <a:defRPr/>
            </a:pPr>
            <a:r>
              <a:rPr lang="ar-BH" sz="4800" b="1" kern="0" dirty="0">
                <a:cs typeface="Times New Roman"/>
              </a:rPr>
              <a:t>حكمها</a:t>
            </a:r>
            <a:endParaRPr lang="ar-BH" sz="4800" b="1" kern="0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82625" y="5379094"/>
            <a:ext cx="389833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eaLnBrk="1" hangingPunct="1">
              <a:defRPr/>
            </a:pPr>
            <a:r>
              <a:rPr lang="ar-BH" sz="4800" b="1" kern="0" dirty="0">
                <a:solidFill>
                  <a:prstClr val="black"/>
                </a:solidFill>
                <a:latin typeface="Calibri"/>
                <a:cs typeface="Times New Roman"/>
              </a:rPr>
              <a:t>من آدابها</a:t>
            </a:r>
            <a:endParaRPr lang="ar-BH" sz="4800" b="1" kern="0" dirty="0">
              <a:cs typeface="Times New Roman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68308" y="3335349"/>
            <a:ext cx="692883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eaLnBrk="1" hangingPunct="1">
              <a:defRPr/>
            </a:pPr>
            <a:r>
              <a:rPr lang="ar-BH" sz="2400" b="1" kern="0" dirty="0">
                <a:solidFill>
                  <a:prstClr val="black"/>
                </a:solidFill>
                <a:latin typeface="Calibri"/>
                <a:cs typeface="Times New Roman"/>
              </a:rPr>
              <a:t>................................................................................................................................................................................</a:t>
            </a:r>
            <a:endParaRPr lang="ar-BH" sz="4800" b="1" kern="0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57577" y="4311905"/>
            <a:ext cx="692883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eaLnBrk="1" hangingPunct="1">
              <a:defRPr/>
            </a:pPr>
            <a:r>
              <a:rPr lang="ar-BH" sz="2400" b="1" kern="0" dirty="0">
                <a:solidFill>
                  <a:prstClr val="black"/>
                </a:solidFill>
                <a:latin typeface="Calibri"/>
                <a:cs typeface="Times New Roman"/>
              </a:rPr>
              <a:t>................................................................................................................................................................................</a:t>
            </a:r>
            <a:endParaRPr lang="ar-BH" sz="4800" b="1" kern="0" dirty="0">
              <a:solidFill>
                <a:prstClr val="black"/>
              </a:solidFill>
              <a:latin typeface="Calibri"/>
              <a:cs typeface="Times New Roman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14216" y="5291853"/>
            <a:ext cx="692883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23236B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rtl="1" eaLnBrk="1" hangingPunct="1">
              <a:defRPr/>
            </a:pPr>
            <a:r>
              <a:rPr lang="ar-BH" sz="2400" b="1" kern="0" dirty="0">
                <a:solidFill>
                  <a:prstClr val="black"/>
                </a:solidFill>
                <a:latin typeface="Calibri"/>
                <a:cs typeface="Times New Roman"/>
              </a:rPr>
              <a:t>1- .............................................................................</a:t>
            </a:r>
          </a:p>
          <a:p>
            <a:pPr lvl="0" algn="ctr" rtl="1" eaLnBrk="1" hangingPunct="1">
              <a:defRPr/>
            </a:pPr>
            <a:r>
              <a:rPr lang="ar-BH" sz="2400" b="1" kern="0" dirty="0">
                <a:solidFill>
                  <a:prstClr val="black"/>
                </a:solidFill>
                <a:latin typeface="Calibri"/>
                <a:cs typeface="Times New Roman"/>
              </a:rPr>
              <a:t>2- ..............................................................................</a:t>
            </a:r>
          </a:p>
        </p:txBody>
      </p:sp>
      <p:sp>
        <p:nvSpPr>
          <p:cNvPr id="17" name="Down Arrow 16"/>
          <p:cNvSpPr/>
          <p:nvPr/>
        </p:nvSpPr>
        <p:spPr>
          <a:xfrm rot="5400000">
            <a:off x="7070478" y="3309084"/>
            <a:ext cx="830250" cy="86551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8" name="Down Arrow 17"/>
          <p:cNvSpPr/>
          <p:nvPr/>
        </p:nvSpPr>
        <p:spPr>
          <a:xfrm rot="5400000">
            <a:off x="7083357" y="4339404"/>
            <a:ext cx="830250" cy="86551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9" name="Down Arrow 18"/>
          <p:cNvSpPr/>
          <p:nvPr/>
        </p:nvSpPr>
        <p:spPr>
          <a:xfrm rot="5400000">
            <a:off x="7083357" y="5356845"/>
            <a:ext cx="830250" cy="86551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24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 txBox="1">
            <a:spLocks/>
          </p:cNvSpPr>
          <p:nvPr/>
        </p:nvSpPr>
        <p:spPr>
          <a:xfrm>
            <a:off x="257578" y="753833"/>
            <a:ext cx="11761422" cy="2369712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ar-BH" sz="2800" b="1" dirty="0">
              <a:solidFill>
                <a:schemeClr val="tx1"/>
              </a:solidFill>
              <a:latin typeface="Traditional Arabic" panose="02020603050405020304" pitchFamily="18" charset="-78"/>
            </a:endParaRPr>
          </a:p>
          <a:p>
            <a:pPr algn="just">
              <a:lnSpc>
                <a:spcPct val="150000"/>
              </a:lnSpc>
            </a:pPr>
            <a:r>
              <a:rPr lang="ar-BH" sz="3600" b="1" dirty="0">
                <a:solidFill>
                  <a:schemeClr val="bg1"/>
                </a:solidFill>
                <a:latin typeface="Traditional Arabic" panose="02020603050405020304" pitchFamily="18" charset="-78"/>
              </a:rPr>
              <a:t>ضع العبارات التي بين القوسين في المكان المناسب في الجدول أدناه:</a:t>
            </a:r>
          </a:p>
          <a:p>
            <a:pPr algn="just">
              <a:lnSpc>
                <a:spcPct val="150000"/>
              </a:lnSpc>
            </a:pPr>
            <a:r>
              <a:rPr lang="ar-BH" sz="2800" b="1" dirty="0">
                <a:solidFill>
                  <a:schemeClr val="bg1"/>
                </a:solidFill>
                <a:latin typeface="Traditional Arabic" panose="02020603050405020304" pitchFamily="18" charset="-78"/>
              </a:rPr>
              <a:t>(الذهاب المبكّر إلى المسجد، وانتظار إقامة الصلاة - تَفْضلُ صلاة الفرد بسبعٍ وعشرين </a:t>
            </a:r>
            <a:r>
              <a:rPr lang="ar-BH" sz="2800" b="1" dirty="0" smtClean="0">
                <a:solidFill>
                  <a:schemeClr val="bg1"/>
                </a:solidFill>
                <a:latin typeface="Traditional Arabic" panose="02020603050405020304" pitchFamily="18" charset="-78"/>
              </a:rPr>
              <a:t>درجة- </a:t>
            </a:r>
            <a:r>
              <a:rPr lang="ar-BH" sz="2800" b="1" dirty="0">
                <a:solidFill>
                  <a:schemeClr val="bg1"/>
                </a:solidFill>
                <a:latin typeface="Traditional Arabic" panose="02020603050405020304" pitchFamily="18" charset="-78"/>
              </a:rPr>
              <a:t>فرض كفاية على الرجال المقيمين - الجلوس في المكان المناسب، وعدم تخطي الصفوف)</a:t>
            </a:r>
          </a:p>
          <a:p>
            <a:pPr algn="just">
              <a:lnSpc>
                <a:spcPct val="150000"/>
              </a:lnSpc>
            </a:pPr>
            <a:endParaRPr lang="en-US" sz="2800" b="1" dirty="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+mj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3074" y="209629"/>
            <a:ext cx="25248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BH" sz="36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إجابة </a:t>
            </a:r>
            <a:r>
              <a:rPr lang="ar-BH" sz="3600" b="1" dirty="0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النشاط</a:t>
            </a:r>
            <a:endParaRPr lang="en-US" sz="36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8369" y="3500776"/>
            <a:ext cx="646173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/>
            <a:r>
              <a:rPr lang="ar-BH" sz="28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فرض كفاية على الرجال المقيمين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8369" y="4473497"/>
            <a:ext cx="646173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/>
            <a:r>
              <a:rPr lang="ar-BH" sz="28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تَفْضلُ صلاة الفرد بسبعٍ وعشرين درجة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8369" y="5313277"/>
            <a:ext cx="648363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/>
            <a:r>
              <a:rPr lang="ar-BH" sz="2800" b="1" dirty="0" smtClean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1- الذهاب </a:t>
            </a:r>
            <a:r>
              <a:rPr lang="ar-BH" sz="28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المبكّر إلى المسجد، وانتظار إقامة الصلاة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8370" y="5704197"/>
            <a:ext cx="648362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ar-BH" sz="2800" b="1" dirty="0" smtClean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2- الجلوس </a:t>
            </a:r>
            <a:r>
              <a:rPr lang="ar-BH" sz="28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في المكان المناسب، وعدم تخطي الصفوف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358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132" y="284683"/>
            <a:ext cx="10515600" cy="1054716"/>
          </a:xfrm>
        </p:spPr>
        <p:txBody>
          <a:bodyPr>
            <a:normAutofit fontScale="90000"/>
          </a:bodyPr>
          <a:lstStyle/>
          <a:p>
            <a:pPr algn="ctr"/>
            <a:r>
              <a:rPr lang="ar-BH" sz="88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من </a:t>
            </a:r>
            <a:r>
              <a:rPr lang="ar-BH" sz="8800" b="1" dirty="0" smtClean="0">
                <a:solidFill>
                  <a:srgbClr val="C00000"/>
                </a:solidFill>
                <a:latin typeface="Traditional Arabic" panose="02020603050405020304" pitchFamily="18" charset="-78"/>
              </a:rPr>
              <a:t>أحكامِ صَلاة الجَماعة</a:t>
            </a:r>
            <a:endParaRPr lang="en-US" sz="88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373D41B7-E157-4433-A838-FB6033068436}"/>
              </a:ext>
            </a:extLst>
          </p:cNvPr>
          <p:cNvSpPr txBox="1">
            <a:spLocks/>
          </p:cNvSpPr>
          <p:nvPr/>
        </p:nvSpPr>
        <p:spPr>
          <a:xfrm>
            <a:off x="6490951" y="1426241"/>
            <a:ext cx="5203066" cy="18176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BH" sz="24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  <a:cs typeface="+mj-cs"/>
              </a:rPr>
              <a:t>1-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  <a:cs typeface="+mj-cs"/>
              </a:rPr>
              <a:t>أقل الجماعة اثنان (إمام ومأموم)، وكلما كثُرت الجماعة كان أفضل.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73D41B7-E157-4433-A838-FB6033068436}"/>
              </a:ext>
            </a:extLst>
          </p:cNvPr>
          <p:cNvSpPr txBox="1">
            <a:spLocks/>
          </p:cNvSpPr>
          <p:nvPr/>
        </p:nvSpPr>
        <p:spPr>
          <a:xfrm>
            <a:off x="566670" y="1426241"/>
            <a:ext cx="5499279" cy="18176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BH" sz="24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2- </a:t>
            </a:r>
            <a:r>
              <a:rPr lang="ar-BH" sz="36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يدرك</a:t>
            </a:r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ُ</a:t>
            </a:r>
            <a:r>
              <a:rPr lang="ar-BH" sz="36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 المأموم ثواب صلاة الجماعة إذا أدرك الإمام</a:t>
            </a:r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َ</a:t>
            </a:r>
            <a:r>
              <a:rPr lang="ar-BH" sz="3600" b="1" dirty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 في أيِّ جزء من الصلاة قبل أن يُسلِّم.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cs typeface="Khalid Art bold" pitchFamily="2" charset="-78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73D41B7-E157-4433-A838-FB6033068436}"/>
              </a:ext>
            </a:extLst>
          </p:cNvPr>
          <p:cNvSpPr txBox="1">
            <a:spLocks/>
          </p:cNvSpPr>
          <p:nvPr/>
        </p:nvSpPr>
        <p:spPr>
          <a:xfrm>
            <a:off x="6580922" y="3807766"/>
            <a:ext cx="5100032" cy="24754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BH" sz="2400" b="1" dirty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3- </a:t>
            </a:r>
            <a:r>
              <a:rPr lang="ar-BH" sz="3600" b="1" dirty="0">
                <a:solidFill>
                  <a:schemeClr val="accent2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إذا كان مع الإمام مأموم واحد فإنه يقف عن يمينه مع تأخر قليل، فإذا جاء ثانٍ فإنه يقف عن يساره، ثم يرجعان أو يتقدم الإمام.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cs typeface="Khalid Art bold" pitchFamily="2" charset="-78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373D41B7-E157-4433-A838-FB6033068436}"/>
              </a:ext>
            </a:extLst>
          </p:cNvPr>
          <p:cNvSpPr txBox="1">
            <a:spLocks/>
          </p:cNvSpPr>
          <p:nvPr/>
        </p:nvSpPr>
        <p:spPr>
          <a:xfrm>
            <a:off x="553607" y="3807767"/>
            <a:ext cx="5499279" cy="247546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rtl="1">
              <a:lnSpc>
                <a:spcPct val="100000"/>
              </a:lnSpc>
              <a:spcBef>
                <a:spcPts val="0"/>
              </a:spcBef>
            </a:pPr>
            <a:r>
              <a:rPr lang="ar-BH" sz="3200" b="1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imes New Roman"/>
              </a:rPr>
              <a:t>4- إذا اجتمع لصلاة الجماعة رجال وصبيان ونساء، فإنَّ الصفوف الأولى تكون للرجال، ثم الصفوف التي تليها للصبيان، ثم النساء في مؤخرة الصفوف.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cs typeface="Khalid Art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540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7131559" y="0"/>
            <a:ext cx="4766198" cy="964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BH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نشاط </a:t>
            </a:r>
            <a:r>
              <a:rPr lang="ar-BH" sz="2800" b="1" dirty="0">
                <a:solidFill>
                  <a:srgbClr val="C00000"/>
                </a:solidFill>
                <a:latin typeface="Traditional Arabic" panose="02020603050405020304" pitchFamily="18" charset="-78"/>
              </a:rPr>
              <a:t>2</a:t>
            </a:r>
            <a:endParaRPr lang="en-US" sz="28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20" name="Rectangle: Rounded Corners 5">
            <a:extLst>
              <a:ext uri="{FF2B5EF4-FFF2-40B4-BE49-F238E27FC236}">
                <a16:creationId xmlns:a16="http://schemas.microsoft.com/office/drawing/2014/main" id="{3E9D2628-235A-42EC-A5DD-EB06F8509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924066"/>
            <a:ext cx="11426733" cy="53983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أُحدّدُ أين يقف المأموم من الإمام في صلاة الجماعة في كلٍ مما يأتي:</a:t>
            </a: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1- إذا كان واحدًا.</a:t>
            </a: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.........</a:t>
            </a:r>
            <a:r>
              <a:rPr lang="ar-BH" sz="25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...................................</a:t>
            </a: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............................................................................</a:t>
            </a: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 إذا كانا اثنين.</a:t>
            </a: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</a:t>
            </a: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63500" lvl="0" indent="-6350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 إذا كانوا رجالًا ونساءً وصبيانًا.</a:t>
            </a: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BH" sz="2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.........................................................................................................................</a:t>
            </a: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Low" rtl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ar-BH" sz="25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313509" y="235131"/>
            <a:ext cx="2582214" cy="964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إجابة </a:t>
            </a:r>
            <a:r>
              <a:rPr lang="ar-BH" sz="4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النشاط</a:t>
            </a:r>
            <a:endParaRPr lang="en-US" sz="2400" b="1" dirty="0">
              <a:solidFill>
                <a:srgbClr val="C00000"/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4758282" y="2726451"/>
            <a:ext cx="4134119" cy="6956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32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يقف عن يمين </a:t>
            </a:r>
            <a:r>
              <a:rPr lang="ar-BH" sz="3200" b="1" dirty="0" smtClean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الإمام.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4807131" y="3805733"/>
            <a:ext cx="4036423" cy="8078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32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يقفان خلف </a:t>
            </a:r>
            <a:r>
              <a:rPr lang="ar-BH" sz="3200" b="1" dirty="0" smtClean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الإمام.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F1C735E-5D78-4C53-872F-38DEEDA76FF2}"/>
              </a:ext>
            </a:extLst>
          </p:cNvPr>
          <p:cNvSpPr txBox="1">
            <a:spLocks/>
          </p:cNvSpPr>
          <p:nvPr/>
        </p:nvSpPr>
        <p:spPr>
          <a:xfrm>
            <a:off x="745132" y="5257538"/>
            <a:ext cx="10805374" cy="8078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2800" b="1" dirty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الصفوف الأولى تكون للرجال، ثم الصفوف التي تليها للصبيان، ثم النساء في مؤخرة </a:t>
            </a:r>
            <a:r>
              <a:rPr lang="ar-BH" sz="2800" b="1" dirty="0" smtClean="0">
                <a:solidFill>
                  <a:schemeClr val="accent5">
                    <a:lumMod val="50000"/>
                  </a:schemeClr>
                </a:solidFill>
                <a:latin typeface="Traditional Arabic" panose="02020603050405020304" pitchFamily="18" charset="-78"/>
              </a:rPr>
              <a:t>الصفوف.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233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TMPLT.potx</Template>
  <TotalTime>788</TotalTime>
  <Words>493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Khalid Art bold</vt:lpstr>
      <vt:lpstr>Sultan bold</vt:lpstr>
      <vt:lpstr>Times New Roman</vt:lpstr>
      <vt:lpstr>Traditional Arabic</vt:lpstr>
      <vt:lpstr>Office Theme</vt:lpstr>
      <vt:lpstr>1_Office Theme</vt:lpstr>
      <vt:lpstr>PowerPoint Presentation</vt:lpstr>
      <vt:lpstr>أهداف الدرس</vt:lpstr>
      <vt:lpstr>PowerPoint Presentation</vt:lpstr>
      <vt:lpstr>PowerPoint Presentation</vt:lpstr>
      <vt:lpstr>PowerPoint Presentation</vt:lpstr>
      <vt:lpstr>PowerPoint Presentation</vt:lpstr>
      <vt:lpstr>نشاط 1</vt:lpstr>
      <vt:lpstr>من أحكامِ صَلاة الجَماعة</vt:lpstr>
      <vt:lpstr>PowerPoint Presentation</vt:lpstr>
      <vt:lpstr>الأعذارُ المبيحةُ للتخلُّف عن صَلاة الجَماعة</vt:lpstr>
      <vt:lpstr>نشاط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Khaled Mohamed Ebrahim Busaad</dc:creator>
  <cp:lastModifiedBy>Faheema Abdulla Ahmed Haji</cp:lastModifiedBy>
  <cp:revision>109</cp:revision>
  <dcterms:created xsi:type="dcterms:W3CDTF">2020-03-04T10:47:58Z</dcterms:created>
  <dcterms:modified xsi:type="dcterms:W3CDTF">2020-03-29T08:16:20Z</dcterms:modified>
</cp:coreProperties>
</file>