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0" r:id="rId3"/>
    <p:sldId id="277" r:id="rId4"/>
    <p:sldId id="300" r:id="rId5"/>
    <p:sldId id="264" r:id="rId6"/>
    <p:sldId id="292" r:id="rId7"/>
    <p:sldId id="293" r:id="rId8"/>
    <p:sldId id="296" r:id="rId9"/>
    <p:sldId id="294" r:id="rId10"/>
    <p:sldId id="297" r:id="rId11"/>
    <p:sldId id="295" r:id="rId12"/>
    <p:sldId id="298" r:id="rId13"/>
    <p:sldId id="29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853E"/>
    <a:srgbClr val="B00000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7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328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4905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6998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6401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9704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7457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6166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947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728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7620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078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48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09700" y="2843048"/>
            <a:ext cx="9220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ltan bold" pitchFamily="2" charset="-78"/>
              </a:rPr>
              <a:t>العــنـــوان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Sultan bold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90426" y="2291082"/>
            <a:ext cx="6127070" cy="1846659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 rtl="1"/>
            <a:r>
              <a:rPr lang="ar-BH" sz="96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صَلاةُ الجَمَاعة</a:t>
            </a:r>
            <a:endParaRPr lang="ar-BH" sz="9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ar-BH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45943" y="4503010"/>
            <a:ext cx="4347713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4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التربية </a:t>
            </a:r>
            <a:r>
              <a:rPr lang="ar-BH" sz="4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الإسلامية  </a:t>
            </a:r>
          </a:p>
          <a:p>
            <a:pPr algn="ctr"/>
            <a:r>
              <a:rPr lang="ar-BH" sz="4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الصف الرابع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243249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C735E-5D78-4C53-872F-38DEEDA76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215" y="284683"/>
            <a:ext cx="11681138" cy="1054716"/>
          </a:xfrm>
        </p:spPr>
        <p:txBody>
          <a:bodyPr>
            <a:noAutofit/>
          </a:bodyPr>
          <a:lstStyle/>
          <a:p>
            <a:pPr algn="ctr" rtl="1"/>
            <a:r>
              <a:rPr lang="ar-BH" sz="5400" b="1" dirty="0" smtClean="0">
                <a:solidFill>
                  <a:srgbClr val="C00000"/>
                </a:solidFill>
                <a:latin typeface="Traditional Arabic" panose="02020603050405020304" pitchFamily="18" charset="-78"/>
              </a:rPr>
              <a:t>الأعذارُ </a:t>
            </a:r>
            <a:r>
              <a:rPr lang="ar-BH" sz="5400" b="1" dirty="0" err="1" smtClean="0">
                <a:solidFill>
                  <a:srgbClr val="C00000"/>
                </a:solidFill>
                <a:latin typeface="Traditional Arabic" panose="02020603050405020304" pitchFamily="18" charset="-78"/>
              </a:rPr>
              <a:t>المبيحةُ</a:t>
            </a:r>
            <a:r>
              <a:rPr lang="ar-BH" sz="5400" b="1" dirty="0" smtClean="0">
                <a:solidFill>
                  <a:srgbClr val="C00000"/>
                </a:solidFill>
                <a:latin typeface="Traditional Arabic" panose="02020603050405020304" pitchFamily="18" charset="-78"/>
              </a:rPr>
              <a:t> </a:t>
            </a:r>
            <a:r>
              <a:rPr lang="ar-BH" sz="5400" b="1" dirty="0">
                <a:solidFill>
                  <a:srgbClr val="C00000"/>
                </a:solidFill>
                <a:latin typeface="Traditional Arabic" panose="02020603050405020304" pitchFamily="18" charset="-78"/>
              </a:rPr>
              <a:t>للتخلُّف عن </a:t>
            </a:r>
            <a:r>
              <a:rPr lang="ar-BH" sz="5400" b="1" dirty="0" smtClean="0">
                <a:solidFill>
                  <a:srgbClr val="C00000"/>
                </a:solidFill>
                <a:latin typeface="Traditional Arabic" panose="02020603050405020304" pitchFamily="18" charset="-78"/>
              </a:rPr>
              <a:t>صَلاة الجَماعة</a:t>
            </a:r>
            <a:endParaRPr lang="en-US" sz="5400" b="1" dirty="0">
              <a:solidFill>
                <a:srgbClr val="C00000"/>
              </a:solidFill>
              <a:latin typeface="Traditional Arabic" panose="02020603050405020304" pitchFamily="18" charset="-78"/>
            </a:endParaRPr>
          </a:p>
        </p:txBody>
      </p:sp>
      <p:sp>
        <p:nvSpPr>
          <p:cNvPr id="10" name="Rectangle: Rounded Corners 5">
            <a:extLst>
              <a:ext uri="{FF2B5EF4-FFF2-40B4-BE49-F238E27FC236}">
                <a16:creationId xmlns:a16="http://schemas.microsoft.com/office/drawing/2014/main" id="{3E9D2628-235A-42EC-A5DD-EB06F850937C}"/>
              </a:ext>
            </a:extLst>
          </p:cNvPr>
          <p:cNvSpPr txBox="1">
            <a:spLocks/>
          </p:cNvSpPr>
          <p:nvPr/>
        </p:nvSpPr>
        <p:spPr>
          <a:xfrm>
            <a:off x="232565" y="1442454"/>
            <a:ext cx="11681137" cy="87473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ar-BH" sz="4400" b="1" dirty="0">
                <a:solidFill>
                  <a:schemeClr val="tx1"/>
                </a:solidFill>
                <a:latin typeface="Traditional Arabic" panose="02020603050405020304" pitchFamily="18" charset="-78"/>
                <a:cs typeface="+mj-cs"/>
              </a:rPr>
              <a:t>يجوز للمسلم التخلُّف عن صلاة الجماعة لعذر من الأعذار الآتية:</a:t>
            </a:r>
            <a:endParaRPr lang="en-US" sz="4400" b="1" dirty="0">
              <a:solidFill>
                <a:schemeClr val="tx1"/>
              </a:solidFill>
              <a:latin typeface="Traditional Arabic" panose="02020603050405020304" pitchFamily="18" charset="-78"/>
              <a:cs typeface="+mj-cs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9298546" y="2938270"/>
            <a:ext cx="2572939" cy="113098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المرض</a:t>
            </a:r>
            <a:endParaRPr lang="ar-BH" sz="6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6450139" y="2949001"/>
            <a:ext cx="2572939" cy="113098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المطر</a:t>
            </a:r>
          </a:p>
        </p:txBody>
      </p:sp>
      <p:sp>
        <p:nvSpPr>
          <p:cNvPr id="16" name="Rounded Rectangle 15"/>
          <p:cNvSpPr/>
          <p:nvPr/>
        </p:nvSpPr>
        <p:spPr bwMode="auto">
          <a:xfrm>
            <a:off x="3511579" y="2933974"/>
            <a:ext cx="2572939" cy="113098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8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الخوف</a:t>
            </a:r>
          </a:p>
        </p:txBody>
      </p:sp>
      <p:sp>
        <p:nvSpPr>
          <p:cNvPr id="17" name="Rounded Rectangle 16"/>
          <p:cNvSpPr/>
          <p:nvPr/>
        </p:nvSpPr>
        <p:spPr bwMode="auto">
          <a:xfrm>
            <a:off x="549409" y="2933974"/>
            <a:ext cx="2572939" cy="113098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السفر</a:t>
            </a:r>
          </a:p>
        </p:txBody>
      </p:sp>
      <p:sp>
        <p:nvSpPr>
          <p:cNvPr id="18" name="Rounded Rectangle 17"/>
          <p:cNvSpPr/>
          <p:nvPr/>
        </p:nvSpPr>
        <p:spPr bwMode="auto">
          <a:xfrm>
            <a:off x="8305822" y="4690340"/>
            <a:ext cx="2266130" cy="113098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شدة البرد</a:t>
            </a:r>
          </a:p>
        </p:txBody>
      </p:sp>
      <p:sp>
        <p:nvSpPr>
          <p:cNvPr id="20" name="Rounded Rectangle 19"/>
          <p:cNvSpPr/>
          <p:nvPr/>
        </p:nvSpPr>
        <p:spPr bwMode="auto">
          <a:xfrm>
            <a:off x="5272550" y="4692402"/>
            <a:ext cx="2355178" cy="113098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شدة الحر</a:t>
            </a:r>
          </a:p>
        </p:txBody>
      </p:sp>
      <p:sp>
        <p:nvSpPr>
          <p:cNvPr id="21" name="Rounded Rectangle 20"/>
          <p:cNvSpPr/>
          <p:nvPr/>
        </p:nvSpPr>
        <p:spPr bwMode="auto">
          <a:xfrm>
            <a:off x="2194560" y="4725494"/>
            <a:ext cx="2495006" cy="113098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شدة الجوع</a:t>
            </a:r>
          </a:p>
        </p:txBody>
      </p:sp>
    </p:spTree>
    <p:extLst>
      <p:ext uri="{BB962C8B-B14F-4D97-AF65-F5344CB8AC3E}">
        <p14:creationId xmlns:p14="http://schemas.microsoft.com/office/powerpoint/2010/main" val="285084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C735E-5D78-4C53-872F-38DEEDA76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2368" y="-26629"/>
            <a:ext cx="5216311" cy="1054716"/>
          </a:xfrm>
        </p:spPr>
        <p:txBody>
          <a:bodyPr>
            <a:noAutofit/>
          </a:bodyPr>
          <a:lstStyle/>
          <a:p>
            <a:pPr algn="r" rtl="1"/>
            <a:r>
              <a:rPr lang="ar-BH" sz="3600" b="1" dirty="0">
                <a:solidFill>
                  <a:srgbClr val="C00000"/>
                </a:solidFill>
                <a:latin typeface="Traditional Arabic" panose="02020603050405020304" pitchFamily="18" charset="-78"/>
              </a:rPr>
              <a:t>نشاط 3</a:t>
            </a:r>
            <a:endParaRPr lang="en-US" sz="3600" b="1" dirty="0">
              <a:solidFill>
                <a:srgbClr val="C00000"/>
              </a:solidFill>
              <a:latin typeface="Traditional Arabic" panose="02020603050405020304" pitchFamily="18" charset="-78"/>
            </a:endParaRPr>
          </a:p>
        </p:txBody>
      </p:sp>
      <p:sp>
        <p:nvSpPr>
          <p:cNvPr id="10" name="Rectangle: Rounded Corners 5">
            <a:extLst>
              <a:ext uri="{FF2B5EF4-FFF2-40B4-BE49-F238E27FC236}">
                <a16:creationId xmlns:a16="http://schemas.microsoft.com/office/drawing/2014/main" id="{3E9D2628-235A-42EC-A5DD-EB06F850937C}"/>
              </a:ext>
            </a:extLst>
          </p:cNvPr>
          <p:cNvSpPr txBox="1">
            <a:spLocks/>
          </p:cNvSpPr>
          <p:nvPr/>
        </p:nvSpPr>
        <p:spPr>
          <a:xfrm>
            <a:off x="106017" y="1157626"/>
            <a:ext cx="11979966" cy="134854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ar-BH" sz="4400" b="1" dirty="0">
                <a:solidFill>
                  <a:srgbClr val="C00000"/>
                </a:solidFill>
                <a:latin typeface="Traditional Arabic" panose="02020603050405020304" pitchFamily="18" charset="-78"/>
                <a:cs typeface="+mj-cs"/>
              </a:rPr>
              <a:t>أكمل ما يأتي:</a:t>
            </a:r>
          </a:p>
          <a:p>
            <a:pPr algn="just">
              <a:lnSpc>
                <a:spcPct val="100000"/>
              </a:lnSpc>
            </a:pPr>
            <a:r>
              <a:rPr lang="ar-BH" sz="4400" b="1" dirty="0">
                <a:solidFill>
                  <a:prstClr val="black"/>
                </a:solidFill>
                <a:latin typeface="Traditional Arabic" panose="02020603050405020304" pitchFamily="18" charset="-78"/>
                <a:cs typeface="Times New Roman"/>
              </a:rPr>
              <a:t>- يجوز للمسلم التخلُّف عن صلاة الجماعة لعذر من الأعذار الآتية:</a:t>
            </a:r>
            <a:endParaRPr lang="en-US" sz="4400" b="1" dirty="0">
              <a:solidFill>
                <a:prstClr val="black"/>
              </a:solidFill>
              <a:latin typeface="Traditional Arabic" panose="02020603050405020304" pitchFamily="18" charset="-78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9298546" y="2938270"/>
            <a:ext cx="2572939" cy="113098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2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1-..............</a:t>
            </a:r>
          </a:p>
        </p:txBody>
      </p:sp>
      <p:sp>
        <p:nvSpPr>
          <p:cNvPr id="15" name="Rounded Rectangle 14"/>
          <p:cNvSpPr/>
          <p:nvPr/>
        </p:nvSpPr>
        <p:spPr bwMode="auto">
          <a:xfrm>
            <a:off x="6450139" y="2949001"/>
            <a:ext cx="2572939" cy="113098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2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2-..............</a:t>
            </a:r>
          </a:p>
        </p:txBody>
      </p:sp>
      <p:sp>
        <p:nvSpPr>
          <p:cNvPr id="16" name="Rounded Rectangle 15"/>
          <p:cNvSpPr/>
          <p:nvPr/>
        </p:nvSpPr>
        <p:spPr bwMode="auto">
          <a:xfrm>
            <a:off x="3511579" y="2933974"/>
            <a:ext cx="2572939" cy="113098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2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3-..............</a:t>
            </a:r>
          </a:p>
        </p:txBody>
      </p:sp>
      <p:sp>
        <p:nvSpPr>
          <p:cNvPr id="17" name="Rounded Rectangle 16"/>
          <p:cNvSpPr/>
          <p:nvPr/>
        </p:nvSpPr>
        <p:spPr bwMode="auto">
          <a:xfrm>
            <a:off x="549409" y="2933974"/>
            <a:ext cx="2572939" cy="113098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2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4-..............</a:t>
            </a:r>
          </a:p>
        </p:txBody>
      </p:sp>
      <p:sp>
        <p:nvSpPr>
          <p:cNvPr id="18" name="Rounded Rectangle 17"/>
          <p:cNvSpPr/>
          <p:nvPr/>
        </p:nvSpPr>
        <p:spPr bwMode="auto">
          <a:xfrm>
            <a:off x="8394868" y="4597513"/>
            <a:ext cx="3054451" cy="113098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2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5-..............</a:t>
            </a:r>
          </a:p>
        </p:txBody>
      </p:sp>
      <p:sp>
        <p:nvSpPr>
          <p:cNvPr id="20" name="Rounded Rectangle 19"/>
          <p:cNvSpPr/>
          <p:nvPr/>
        </p:nvSpPr>
        <p:spPr bwMode="auto">
          <a:xfrm>
            <a:off x="4915390" y="4634002"/>
            <a:ext cx="3043754" cy="113098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2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6-..............</a:t>
            </a:r>
          </a:p>
        </p:txBody>
      </p:sp>
      <p:sp>
        <p:nvSpPr>
          <p:cNvPr id="21" name="Rounded Rectangle 20"/>
          <p:cNvSpPr/>
          <p:nvPr/>
        </p:nvSpPr>
        <p:spPr bwMode="auto">
          <a:xfrm>
            <a:off x="1429555" y="4672639"/>
            <a:ext cx="3037199" cy="113098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2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7-</a:t>
            </a:r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..............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F1C735E-5D78-4C53-872F-38DEEDA76FF2}"/>
              </a:ext>
            </a:extLst>
          </p:cNvPr>
          <p:cNvSpPr txBox="1">
            <a:spLocks/>
          </p:cNvSpPr>
          <p:nvPr/>
        </p:nvSpPr>
        <p:spPr>
          <a:xfrm>
            <a:off x="106017" y="371504"/>
            <a:ext cx="2211323" cy="9645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إجابة </a:t>
            </a:r>
            <a:r>
              <a:rPr lang="ar-BH" sz="4000" b="1" dirty="0" smtClean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النشاط</a:t>
            </a:r>
            <a:endParaRPr lang="en-US" sz="4000" b="1" dirty="0">
              <a:solidFill>
                <a:srgbClr val="C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F1C735E-5D78-4C53-872F-38DEEDA76FF2}"/>
              </a:ext>
            </a:extLst>
          </p:cNvPr>
          <p:cNvSpPr txBox="1">
            <a:spLocks/>
          </p:cNvSpPr>
          <p:nvPr/>
        </p:nvSpPr>
        <p:spPr>
          <a:xfrm>
            <a:off x="9664525" y="3154416"/>
            <a:ext cx="1418833" cy="6901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Traditional Arabic" panose="02020603050405020304" pitchFamily="18" charset="-78"/>
              </a:rPr>
              <a:t>المرض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Traditional Arabic" panose="02020603050405020304" pitchFamily="18" charset="-78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F1C735E-5D78-4C53-872F-38DEEDA76FF2}"/>
              </a:ext>
            </a:extLst>
          </p:cNvPr>
          <p:cNvSpPr txBox="1">
            <a:spLocks/>
          </p:cNvSpPr>
          <p:nvPr/>
        </p:nvSpPr>
        <p:spPr>
          <a:xfrm>
            <a:off x="6756536" y="3182467"/>
            <a:ext cx="1418833" cy="6901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Traditional Arabic" panose="02020603050405020304" pitchFamily="18" charset="-78"/>
              </a:rPr>
              <a:t>المطر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Traditional Arabic" panose="02020603050405020304" pitchFamily="18" charset="-78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F1C735E-5D78-4C53-872F-38DEEDA76FF2}"/>
              </a:ext>
            </a:extLst>
          </p:cNvPr>
          <p:cNvSpPr txBox="1">
            <a:spLocks/>
          </p:cNvSpPr>
          <p:nvPr/>
        </p:nvSpPr>
        <p:spPr>
          <a:xfrm>
            <a:off x="3858944" y="3164694"/>
            <a:ext cx="1418833" cy="6901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Traditional Arabic" panose="02020603050405020304" pitchFamily="18" charset="-78"/>
              </a:rPr>
              <a:t>الخوف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Traditional Arabic" panose="02020603050405020304" pitchFamily="18" charset="-78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6F1C735E-5D78-4C53-872F-38DEEDA76FF2}"/>
              </a:ext>
            </a:extLst>
          </p:cNvPr>
          <p:cNvSpPr txBox="1">
            <a:spLocks/>
          </p:cNvSpPr>
          <p:nvPr/>
        </p:nvSpPr>
        <p:spPr>
          <a:xfrm>
            <a:off x="986231" y="3154416"/>
            <a:ext cx="1418833" cy="6901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Traditional Arabic" panose="02020603050405020304" pitchFamily="18" charset="-78"/>
              </a:rPr>
              <a:t>السفر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Traditional Arabic" panose="02020603050405020304" pitchFamily="18" charset="-78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6F1C735E-5D78-4C53-872F-38DEEDA76FF2}"/>
              </a:ext>
            </a:extLst>
          </p:cNvPr>
          <p:cNvSpPr txBox="1">
            <a:spLocks/>
          </p:cNvSpPr>
          <p:nvPr/>
        </p:nvSpPr>
        <p:spPr>
          <a:xfrm>
            <a:off x="8497012" y="4854444"/>
            <a:ext cx="1994085" cy="6901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Traditional Arabic" panose="02020603050405020304" pitchFamily="18" charset="-78"/>
              </a:rPr>
              <a:t>شدة البرد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Traditional Arabic" panose="02020603050405020304" pitchFamily="18" charset="-78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6F1C735E-5D78-4C53-872F-38DEEDA76FF2}"/>
              </a:ext>
            </a:extLst>
          </p:cNvPr>
          <p:cNvSpPr txBox="1">
            <a:spLocks/>
          </p:cNvSpPr>
          <p:nvPr/>
        </p:nvSpPr>
        <p:spPr>
          <a:xfrm>
            <a:off x="5139741" y="4893081"/>
            <a:ext cx="1994085" cy="6901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Traditional Arabic" panose="02020603050405020304" pitchFamily="18" charset="-78"/>
              </a:rPr>
              <a:t>شدة الحر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Traditional Arabic" panose="02020603050405020304" pitchFamily="18" charset="-78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6F1C735E-5D78-4C53-872F-38DEEDA76FF2}"/>
              </a:ext>
            </a:extLst>
          </p:cNvPr>
          <p:cNvSpPr txBox="1">
            <a:spLocks/>
          </p:cNvSpPr>
          <p:nvPr/>
        </p:nvSpPr>
        <p:spPr>
          <a:xfrm>
            <a:off x="1552631" y="4923539"/>
            <a:ext cx="1994085" cy="6901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chemeClr val="accent5">
                    <a:lumMod val="50000"/>
                  </a:schemeClr>
                </a:solidFill>
                <a:latin typeface="Traditional Arabic" panose="02020603050405020304" pitchFamily="18" charset="-78"/>
              </a:rPr>
              <a:t>شدة الجوع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7813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 animBg="1"/>
      <p:bldP spid="19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4"/>
          <p:cNvGrpSpPr>
            <a:grpSpLocks/>
          </p:cNvGrpSpPr>
          <p:nvPr/>
        </p:nvGrpSpPr>
        <p:grpSpPr bwMode="auto">
          <a:xfrm>
            <a:off x="1" y="2438400"/>
            <a:ext cx="12192000" cy="1828800"/>
            <a:chOff x="3139256" y="4419110"/>
            <a:chExt cx="5959685" cy="1512168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6" name="Down Ribbon 5"/>
            <p:cNvSpPr/>
            <p:nvPr/>
          </p:nvSpPr>
          <p:spPr>
            <a:xfrm>
              <a:off x="3139256" y="4419110"/>
              <a:ext cx="5959685" cy="1512168"/>
            </a:xfrm>
            <a:prstGeom prst="ribbon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154530" y="4965171"/>
              <a:ext cx="4100788" cy="534247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1">
              <a:spAutoFit/>
            </a:bodyPr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BH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مع تمنياتنا لكم بدوام النجاح والتوفيق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688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52C52-7C3C-43C2-9B66-8C3B972AC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781" y="35995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BH" sz="8000" b="1" dirty="0">
                <a:solidFill>
                  <a:srgbClr val="C00000"/>
                </a:solidFill>
                <a:latin typeface="Traditional Arabic" panose="02020603050405020304" pitchFamily="18" charset="-78"/>
              </a:rPr>
              <a:t>أهداف الدرس</a:t>
            </a:r>
            <a:endParaRPr lang="en-US" sz="8000" b="1" dirty="0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724" y="293298"/>
            <a:ext cx="1646183" cy="1268068"/>
          </a:xfrm>
          <a:prstGeom prst="rect">
            <a:avLst/>
          </a:prstGeom>
        </p:spPr>
      </p:pic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69701" y="1926568"/>
            <a:ext cx="10238705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justLow" rtl="1"/>
            <a:r>
              <a:rPr lang="ar-BH" sz="4800" dirty="0">
                <a:latin typeface="Traditional Arabic" panose="02020603050405020304" pitchFamily="18" charset="-78"/>
                <a:cs typeface="+mj-cs"/>
              </a:rPr>
              <a:t>1- أتعرّف على حكم صلاة الجماعة وفضلها </a:t>
            </a:r>
            <a:r>
              <a:rPr lang="ar-BH" sz="4800" dirty="0" smtClean="0">
                <a:latin typeface="Traditional Arabic" panose="02020603050405020304" pitchFamily="18" charset="-78"/>
                <a:cs typeface="+mj-cs"/>
              </a:rPr>
              <a:t>وآدابها.</a:t>
            </a:r>
            <a:endParaRPr lang="en-US" sz="4800" dirty="0">
              <a:cs typeface="+mj-cs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69701" y="3344734"/>
            <a:ext cx="10238705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justLow" rtl="1"/>
            <a:r>
              <a:rPr lang="ar-BH" sz="4800" dirty="0">
                <a:cs typeface="+mj-cs"/>
              </a:rPr>
              <a:t> 2- </a:t>
            </a:r>
            <a:r>
              <a:rPr lang="ar-BH" sz="4800" dirty="0">
                <a:latin typeface="Traditional Arabic" panose="02020603050405020304" pitchFamily="18" charset="-78"/>
                <a:cs typeface="+mj-cs"/>
              </a:rPr>
              <a:t>أوضّح أحكام صلاة </a:t>
            </a:r>
            <a:r>
              <a:rPr lang="ar-BH" sz="4800" dirty="0" smtClean="0">
                <a:latin typeface="Traditional Arabic" panose="02020603050405020304" pitchFamily="18" charset="-78"/>
                <a:cs typeface="+mj-cs"/>
              </a:rPr>
              <a:t>الجماعة.</a:t>
            </a:r>
            <a:endParaRPr lang="en-US" sz="4800" dirty="0">
              <a:cs typeface="+mj-cs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69701" y="4752263"/>
            <a:ext cx="10238705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justLow" rtl="1"/>
            <a:r>
              <a:rPr lang="ar-BH" sz="4800" dirty="0">
                <a:latin typeface="Traditional Arabic" panose="02020603050405020304" pitchFamily="18" charset="-78"/>
                <a:cs typeface="+mj-cs"/>
              </a:rPr>
              <a:t>3- أبيّن الأعذار </a:t>
            </a:r>
            <a:r>
              <a:rPr lang="ar-BH" sz="4800" dirty="0" err="1">
                <a:latin typeface="Traditional Arabic" panose="02020603050405020304" pitchFamily="18" charset="-78"/>
                <a:cs typeface="+mj-cs"/>
              </a:rPr>
              <a:t>المبيحة</a:t>
            </a:r>
            <a:r>
              <a:rPr lang="ar-BH" sz="4800" dirty="0">
                <a:latin typeface="Traditional Arabic" panose="02020603050405020304" pitchFamily="18" charset="-78"/>
                <a:cs typeface="+mj-cs"/>
              </a:rPr>
              <a:t> </a:t>
            </a:r>
            <a:r>
              <a:rPr lang="ar-BH" sz="4800" dirty="0" smtClean="0">
                <a:latin typeface="Traditional Arabic" panose="02020603050405020304" pitchFamily="18" charset="-78"/>
                <a:cs typeface="+mj-cs"/>
              </a:rPr>
              <a:t>للتخلّف </a:t>
            </a:r>
            <a:r>
              <a:rPr lang="ar-BH" sz="4800" dirty="0">
                <a:latin typeface="Traditional Arabic" panose="02020603050405020304" pitchFamily="18" charset="-78"/>
                <a:cs typeface="+mj-cs"/>
              </a:rPr>
              <a:t>عن صلاة </a:t>
            </a:r>
            <a:r>
              <a:rPr lang="ar-BH" sz="4800" dirty="0" smtClean="0">
                <a:latin typeface="Traditional Arabic" panose="02020603050405020304" pitchFamily="18" charset="-78"/>
                <a:cs typeface="+mj-cs"/>
              </a:rPr>
              <a:t>الجماعة.</a:t>
            </a:r>
            <a:endParaRPr lang="en-US" sz="4800" dirty="0">
              <a:latin typeface="Traditional Arabic" panose="02020603050405020304" pitchFamily="18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5049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 txBox="1">
            <a:spLocks/>
          </p:cNvSpPr>
          <p:nvPr/>
        </p:nvSpPr>
        <p:spPr>
          <a:xfrm>
            <a:off x="2605032" y="201692"/>
            <a:ext cx="6593983" cy="15001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ar-BH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5">
            <a:extLst>
              <a:ext uri="{FF2B5EF4-FFF2-40B4-BE49-F238E27FC236}">
                <a16:creationId xmlns:a16="http://schemas.microsoft.com/office/drawing/2014/main" id="{3E9D2628-235A-42EC-A5DD-EB06F850937C}"/>
              </a:ext>
            </a:extLst>
          </p:cNvPr>
          <p:cNvSpPr txBox="1">
            <a:spLocks/>
          </p:cNvSpPr>
          <p:nvPr/>
        </p:nvSpPr>
        <p:spPr>
          <a:xfrm>
            <a:off x="1046922" y="1525131"/>
            <a:ext cx="10296938" cy="422631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Low" defTabSz="914400" rtl="1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imes New Roman" panose="02020603050405020304" pitchFamily="18" charset="0"/>
              </a:rPr>
              <a:t>حَرص ديننا الإسلامي</a:t>
            </a:r>
            <a:r>
              <a:rPr kumimoji="0" lang="ar-BH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imes New Roman" panose="02020603050405020304" pitchFamily="18" charset="0"/>
              </a:rPr>
              <a:t> الحنيف على وحدة المسلمين وترابطهم، ودعوتهم إلى التعاون والتآخي فيما بينهم، ولا تتحق</a:t>
            </a:r>
            <a:r>
              <a:rPr kumimoji="0" lang="ar-SA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imes New Roman" panose="02020603050405020304" pitchFamily="18" charset="0"/>
              </a:rPr>
              <a:t>ّ</a:t>
            </a:r>
            <a:r>
              <a:rPr kumimoji="0" lang="ar-BH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imes New Roman" panose="02020603050405020304" pitchFamily="18" charset="0"/>
              </a:rPr>
              <a:t>ق هذه الأمور في مكان أفضل من المسجد حيث يلتقي المسلمون لأداء الصلاة كل يوم خمس مرات.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910412" y="182196"/>
            <a:ext cx="198323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8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imes New Roman"/>
              </a:rPr>
              <a:t>تمهيد</a:t>
            </a:r>
            <a:endParaRPr kumimoji="0" lang="ar-BH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02690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 txBox="1">
            <a:spLocks/>
          </p:cNvSpPr>
          <p:nvPr/>
        </p:nvSpPr>
        <p:spPr>
          <a:xfrm>
            <a:off x="2605032" y="201692"/>
            <a:ext cx="6593983" cy="15001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ar-BH" b="1" dirty="0">
              <a:cs typeface="+mj-cs"/>
            </a:endParaRPr>
          </a:p>
        </p:txBody>
      </p:sp>
      <p:sp>
        <p:nvSpPr>
          <p:cNvPr id="13" name="Rectangle: Rounded Corners 5">
            <a:extLst>
              <a:ext uri="{FF2B5EF4-FFF2-40B4-BE49-F238E27FC236}">
                <a16:creationId xmlns:a16="http://schemas.microsoft.com/office/drawing/2014/main" id="{3E9D2628-235A-42EC-A5DD-EB06F850937C}"/>
              </a:ext>
            </a:extLst>
          </p:cNvPr>
          <p:cNvSpPr txBox="1">
            <a:spLocks/>
          </p:cNvSpPr>
          <p:nvPr/>
        </p:nvSpPr>
        <p:spPr>
          <a:xfrm>
            <a:off x="5396247" y="1701878"/>
            <a:ext cx="6027313" cy="414512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>
              <a:lnSpc>
                <a:spcPct val="150000"/>
              </a:lnSpc>
            </a:pPr>
            <a:r>
              <a:rPr lang="ar-BH" sz="3600" b="1" dirty="0">
                <a:solidFill>
                  <a:schemeClr val="tx1"/>
                </a:solidFill>
                <a:latin typeface="Traditional Arabic" panose="02020603050405020304" pitchFamily="18" charset="-78"/>
                <a:cs typeface="+mj-cs"/>
              </a:rPr>
              <a:t>  أداء الصلوات الخمس في جماعة </a:t>
            </a:r>
            <a:r>
              <a:rPr lang="ar-BH" sz="36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+mj-cs"/>
              </a:rPr>
              <a:t>فرض كفاية</a:t>
            </a:r>
            <a:r>
              <a:rPr lang="ar-BH" sz="3600" b="1" dirty="0">
                <a:solidFill>
                  <a:schemeClr val="tx1"/>
                </a:solidFill>
                <a:latin typeface="Traditional Arabic" panose="02020603050405020304" pitchFamily="18" charset="-78"/>
                <a:cs typeface="+mj-cs"/>
              </a:rPr>
              <a:t> على الرجال المقيمين، فإن أقامها بعضهم سقط الإثم عن الباقين، وإن امتنعوا جميعًا عن إقامتها من دون عذر كانوا آثمين.</a:t>
            </a:r>
            <a:endParaRPr lang="en-US" sz="3600" b="1" dirty="0">
              <a:solidFill>
                <a:schemeClr val="tx1"/>
              </a:solidFill>
              <a:latin typeface="Traditional Arabic" panose="02020603050405020304" pitchFamily="18" charset="-78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999125" y="220833"/>
            <a:ext cx="632096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ar-BH" sz="8000" b="1" dirty="0" smtClean="0">
                <a:solidFill>
                  <a:srgbClr val="C00000"/>
                </a:solidFill>
                <a:latin typeface="Traditional Arabic" panose="02020603050405020304" pitchFamily="18" charset="-78"/>
                <a:cs typeface="Times New Roman"/>
              </a:rPr>
              <a:t>حكمُ صَلاة الجَماعة</a:t>
            </a:r>
            <a:endParaRPr lang="ar-BH" b="1" dirty="0">
              <a:solidFill>
                <a:prstClr val="black"/>
              </a:solidFill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31" y="1727637"/>
            <a:ext cx="4691246" cy="4145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091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 txBox="1">
            <a:spLocks/>
          </p:cNvSpPr>
          <p:nvPr/>
        </p:nvSpPr>
        <p:spPr>
          <a:xfrm>
            <a:off x="2605032" y="201692"/>
            <a:ext cx="6593983" cy="15001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ar-BH" b="1" dirty="0">
              <a:cs typeface="+mj-cs"/>
            </a:endParaRPr>
          </a:p>
        </p:txBody>
      </p:sp>
      <p:sp>
        <p:nvSpPr>
          <p:cNvPr id="13" name="Rectangle: Rounded Corners 5">
            <a:extLst>
              <a:ext uri="{FF2B5EF4-FFF2-40B4-BE49-F238E27FC236}">
                <a16:creationId xmlns:a16="http://schemas.microsoft.com/office/drawing/2014/main" id="{3E9D2628-235A-42EC-A5DD-EB06F850937C}"/>
              </a:ext>
            </a:extLst>
          </p:cNvPr>
          <p:cNvSpPr txBox="1">
            <a:spLocks/>
          </p:cNvSpPr>
          <p:nvPr/>
        </p:nvSpPr>
        <p:spPr>
          <a:xfrm>
            <a:off x="1046922" y="2396503"/>
            <a:ext cx="10296938" cy="31242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>
              <a:lnSpc>
                <a:spcPct val="150000"/>
              </a:lnSpc>
            </a:pPr>
            <a:r>
              <a:rPr lang="ar-BH" sz="4400" b="1" dirty="0">
                <a:solidFill>
                  <a:schemeClr val="tx1"/>
                </a:solidFill>
                <a:latin typeface="Traditional Arabic" panose="02020603050405020304" pitchFamily="18" charset="-78"/>
                <a:cs typeface="+mj-cs"/>
              </a:rPr>
              <a:t>عن عبد الله بن عمر رضي الله عنهما أنَّ رسول </a:t>
            </a:r>
            <a:r>
              <a:rPr lang="ar-BH" sz="4400" b="1" dirty="0">
                <a:solidFill>
                  <a:schemeClr val="tx1"/>
                </a:solidFill>
              </a:rPr>
              <a:t>ﷺ</a:t>
            </a:r>
            <a:r>
              <a:rPr lang="ar-BH" sz="4400" b="1" dirty="0">
                <a:solidFill>
                  <a:schemeClr val="tx1"/>
                </a:solidFill>
                <a:latin typeface="Traditional Arabic" panose="02020603050405020304" pitchFamily="18" charset="-78"/>
                <a:cs typeface="+mj-cs"/>
              </a:rPr>
              <a:t> قال: </a:t>
            </a:r>
            <a:r>
              <a:rPr lang="ar-BH" sz="4400" b="1" dirty="0">
                <a:solidFill>
                  <a:schemeClr val="accent5">
                    <a:lumMod val="50000"/>
                  </a:schemeClr>
                </a:solidFill>
                <a:cs typeface="Times New Roman"/>
              </a:rPr>
              <a:t>"</a:t>
            </a:r>
            <a:r>
              <a:rPr lang="ar-BH" sz="4400" b="1" dirty="0">
                <a:solidFill>
                  <a:schemeClr val="accent5">
                    <a:lumMod val="50000"/>
                  </a:schemeClr>
                </a:solidFill>
                <a:latin typeface="Traditional Arabic" panose="02020603050405020304" pitchFamily="18" charset="-78"/>
                <a:cs typeface="+mj-cs"/>
              </a:rPr>
              <a:t>صلاةُ الجماعة تَفْضلُ صلاة الفذِّ (الفرد) بسبعٍ وعشرين درجة</a:t>
            </a:r>
            <a:r>
              <a:rPr lang="ar-BH" sz="4400" b="1" dirty="0">
                <a:solidFill>
                  <a:schemeClr val="accent5">
                    <a:lumMod val="50000"/>
                  </a:schemeClr>
                </a:solidFill>
                <a:cs typeface="Times New Roman"/>
              </a:rPr>
              <a:t>"</a:t>
            </a:r>
            <a:r>
              <a:rPr lang="ar-BH" sz="4400" b="1" dirty="0">
                <a:solidFill>
                  <a:schemeClr val="accent5">
                    <a:lumMod val="50000"/>
                  </a:schemeClr>
                </a:solidFill>
                <a:latin typeface="Traditional Arabic" panose="02020603050405020304" pitchFamily="18" charset="-78"/>
                <a:cs typeface="+mj-cs"/>
              </a:rPr>
              <a:t>.</a:t>
            </a:r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+mj-cs"/>
              </a:rPr>
              <a:t> </a:t>
            </a:r>
            <a:r>
              <a:rPr lang="ar-SA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+mj-cs"/>
              </a:rPr>
              <a:t>       </a:t>
            </a:r>
            <a:r>
              <a:rPr lang="ar-BH" sz="3600" b="1" dirty="0">
                <a:solidFill>
                  <a:schemeClr val="tx1"/>
                </a:solidFill>
                <a:latin typeface="Traditional Arabic" panose="02020603050405020304" pitchFamily="18" charset="-78"/>
                <a:cs typeface="+mj-cs"/>
              </a:rPr>
              <a:t>متفق عليه</a:t>
            </a:r>
            <a:endParaRPr lang="en-US" sz="4400" b="1" dirty="0">
              <a:solidFill>
                <a:schemeClr val="tx1"/>
              </a:solidFill>
              <a:latin typeface="Traditional Arabic" panose="02020603050405020304" pitchFamily="18" charset="-78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96476" y="182196"/>
            <a:ext cx="661110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ar-BH" sz="8000" b="1" dirty="0" smtClean="0">
                <a:solidFill>
                  <a:srgbClr val="C00000"/>
                </a:solidFill>
                <a:latin typeface="Traditional Arabic" panose="02020603050405020304" pitchFamily="18" charset="-78"/>
                <a:cs typeface="Times New Roman"/>
              </a:rPr>
              <a:t>فضلُ صَلاة الجَماعة</a:t>
            </a:r>
            <a:endParaRPr lang="ar-BH" b="1" dirty="0">
              <a:solidFill>
                <a:prstClr val="black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34855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 txBox="1">
            <a:spLocks/>
          </p:cNvSpPr>
          <p:nvPr/>
        </p:nvSpPr>
        <p:spPr>
          <a:xfrm>
            <a:off x="2605032" y="201692"/>
            <a:ext cx="6593983" cy="15001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ar-BH" b="1" dirty="0">
              <a:cs typeface="+mj-cs"/>
            </a:endParaRPr>
          </a:p>
        </p:txBody>
      </p:sp>
      <p:sp>
        <p:nvSpPr>
          <p:cNvPr id="13" name="Rectangle: Rounded Corners 5">
            <a:extLst>
              <a:ext uri="{FF2B5EF4-FFF2-40B4-BE49-F238E27FC236}">
                <a16:creationId xmlns:a16="http://schemas.microsoft.com/office/drawing/2014/main" id="{3E9D2628-235A-42EC-A5DD-EB06F850937C}"/>
              </a:ext>
            </a:extLst>
          </p:cNvPr>
          <p:cNvSpPr txBox="1">
            <a:spLocks/>
          </p:cNvSpPr>
          <p:nvPr/>
        </p:nvSpPr>
        <p:spPr>
          <a:xfrm>
            <a:off x="566670" y="1937824"/>
            <a:ext cx="10936213" cy="87473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ar-BH" sz="4800" b="1" dirty="0">
                <a:solidFill>
                  <a:schemeClr val="tx1"/>
                </a:solidFill>
                <a:latin typeface="Traditional Arabic" panose="02020603050405020304" pitchFamily="18" charset="-78"/>
                <a:cs typeface="+mj-cs"/>
              </a:rPr>
              <a:t>لصلاة الجماعة آداب يجب مراعاتها، ومن هذه الآداب:</a:t>
            </a:r>
            <a:endParaRPr lang="en-US" sz="4800" b="1" dirty="0">
              <a:solidFill>
                <a:schemeClr val="tx1"/>
              </a:solidFill>
              <a:latin typeface="Traditional Arabic" panose="02020603050405020304" pitchFamily="18" charset="-78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37353" y="182196"/>
            <a:ext cx="652935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ar-BH" sz="8000" b="1" dirty="0" smtClean="0">
                <a:solidFill>
                  <a:srgbClr val="C00000"/>
                </a:solidFill>
                <a:latin typeface="Traditional Arabic" panose="02020603050405020304" pitchFamily="18" charset="-78"/>
                <a:cs typeface="Times New Roman"/>
              </a:rPr>
              <a:t>آدابُ صَلاة الجمَاعة</a:t>
            </a:r>
            <a:endParaRPr lang="ar-BH" b="1" dirty="0">
              <a:solidFill>
                <a:prstClr val="black"/>
              </a:solidFill>
              <a:cs typeface="Times New Roman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66670" y="3549322"/>
            <a:ext cx="10856891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justLow" rtl="1"/>
            <a:r>
              <a:rPr lang="ar-BH" sz="4800" dirty="0">
                <a:latin typeface="Traditional Arabic" panose="02020603050405020304" pitchFamily="18" charset="-78"/>
                <a:cs typeface="+mj-cs"/>
              </a:rPr>
              <a:t>1- الذهاب المبكّر إلى المسجد، وانتظار إقامة </a:t>
            </a:r>
            <a:r>
              <a:rPr lang="ar-BH" sz="4800" dirty="0" smtClean="0">
                <a:latin typeface="Traditional Arabic" panose="02020603050405020304" pitchFamily="18" charset="-78"/>
                <a:cs typeface="+mj-cs"/>
              </a:rPr>
              <a:t>الصلاة.</a:t>
            </a:r>
            <a:endParaRPr lang="en-US" sz="4800" dirty="0">
              <a:cs typeface="+mj-cs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66670" y="4888738"/>
            <a:ext cx="10856891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justLow" rtl="1"/>
            <a:r>
              <a:rPr lang="ar-BH" sz="4800" dirty="0">
                <a:latin typeface="Traditional Arabic" panose="02020603050405020304" pitchFamily="18" charset="-78"/>
                <a:cs typeface="+mj-cs"/>
              </a:rPr>
              <a:t>2- الجلوس في المكان المناسب، وعدم تخطي </a:t>
            </a:r>
            <a:r>
              <a:rPr lang="ar-BH" sz="4800" dirty="0" smtClean="0">
                <a:latin typeface="Traditional Arabic" panose="02020603050405020304" pitchFamily="18" charset="-78"/>
                <a:cs typeface="+mj-cs"/>
              </a:rPr>
              <a:t>الصفوف.</a:t>
            </a:r>
            <a:endParaRPr lang="en-US" sz="48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06211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F1C735E-5D78-4C53-872F-38DEEDA76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7588" y="78830"/>
            <a:ext cx="1921412" cy="745628"/>
          </a:xfrm>
        </p:spPr>
        <p:txBody>
          <a:bodyPr>
            <a:noAutofit/>
          </a:bodyPr>
          <a:lstStyle/>
          <a:p>
            <a:pPr algn="r" rtl="1"/>
            <a:r>
              <a:rPr lang="ar-BH" b="1" dirty="0">
                <a:solidFill>
                  <a:srgbClr val="C00000"/>
                </a:solidFill>
                <a:latin typeface="Traditional Arabic" panose="02020603050405020304" pitchFamily="18" charset="-78"/>
              </a:rPr>
              <a:t>نشاط 1</a:t>
            </a:r>
            <a:endParaRPr lang="en-US" b="1" dirty="0">
              <a:solidFill>
                <a:srgbClr val="C00000"/>
              </a:solidFill>
              <a:latin typeface="Traditional Arabic" panose="02020603050405020304" pitchFamily="18" charset="-78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482625" y="4361665"/>
            <a:ext cx="3885454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eaLnBrk="1" hangingPunct="1">
              <a:defRPr/>
            </a:pPr>
            <a:r>
              <a:rPr lang="ar-BH" sz="4800" b="1" kern="0" dirty="0">
                <a:cs typeface="Times New Roman"/>
              </a:rPr>
              <a:t>فضلها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7482625" y="3330700"/>
            <a:ext cx="3898332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eaLnBrk="1" hangingPunct="1">
              <a:defRPr/>
            </a:pPr>
            <a:r>
              <a:rPr lang="ar-BH" sz="4800" b="1" kern="0" dirty="0">
                <a:cs typeface="Times New Roman"/>
              </a:rPr>
              <a:t>حكمها</a:t>
            </a:r>
            <a:endParaRPr lang="ar-BH" sz="4800" b="1" kern="0" dirty="0">
              <a:solidFill>
                <a:prstClr val="black"/>
              </a:solidFill>
              <a:latin typeface="Calibri"/>
              <a:cs typeface="Times New Roman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7482625" y="5379094"/>
            <a:ext cx="3898332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eaLnBrk="1" hangingPunct="1">
              <a:defRPr/>
            </a:pPr>
            <a:r>
              <a:rPr lang="ar-BH" sz="4800" b="1" kern="0" dirty="0">
                <a:solidFill>
                  <a:prstClr val="black"/>
                </a:solidFill>
                <a:latin typeface="Calibri"/>
                <a:cs typeface="Times New Roman"/>
              </a:rPr>
              <a:t>من آدابها</a:t>
            </a:r>
            <a:endParaRPr lang="ar-BH" sz="4800" b="1" kern="0" dirty="0">
              <a:cs typeface="Times New Roman"/>
            </a:endParaRP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268308" y="3335349"/>
            <a:ext cx="6928834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eaLnBrk="1" hangingPunct="1">
              <a:defRPr/>
            </a:pPr>
            <a:r>
              <a:rPr lang="ar-BH" sz="2400" b="1" kern="0" dirty="0">
                <a:solidFill>
                  <a:prstClr val="black"/>
                </a:solidFill>
                <a:latin typeface="Calibri"/>
                <a:cs typeface="Times New Roman"/>
              </a:rPr>
              <a:t>................................................................................................................................................................................</a:t>
            </a:r>
            <a:endParaRPr lang="ar-BH" sz="4800" b="1" kern="0" dirty="0">
              <a:solidFill>
                <a:prstClr val="black"/>
              </a:solidFill>
              <a:latin typeface="Calibri"/>
              <a:cs typeface="Times New Roman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257577" y="4311905"/>
            <a:ext cx="6928834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eaLnBrk="1" hangingPunct="1">
              <a:defRPr/>
            </a:pPr>
            <a:r>
              <a:rPr lang="ar-BH" sz="2400" b="1" kern="0" dirty="0">
                <a:solidFill>
                  <a:prstClr val="black"/>
                </a:solidFill>
                <a:latin typeface="Calibri"/>
                <a:cs typeface="Times New Roman"/>
              </a:rPr>
              <a:t>................................................................................................................................................................................</a:t>
            </a:r>
            <a:endParaRPr lang="ar-BH" sz="4800" b="1" kern="0" dirty="0">
              <a:solidFill>
                <a:prstClr val="black"/>
              </a:solidFill>
              <a:latin typeface="Calibri"/>
              <a:cs typeface="Times New Roman"/>
            </a:endParaRP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314216" y="5291853"/>
            <a:ext cx="6928834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23236B"/>
            </a:solidFill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rtl="1" eaLnBrk="1" hangingPunct="1">
              <a:defRPr/>
            </a:pPr>
            <a:r>
              <a:rPr lang="ar-BH" sz="2400" b="1" kern="0" dirty="0">
                <a:solidFill>
                  <a:prstClr val="black"/>
                </a:solidFill>
                <a:latin typeface="Calibri"/>
                <a:cs typeface="Times New Roman"/>
              </a:rPr>
              <a:t>1- .............................................................................</a:t>
            </a:r>
          </a:p>
          <a:p>
            <a:pPr lvl="0" algn="ctr" rtl="1" eaLnBrk="1" hangingPunct="1">
              <a:defRPr/>
            </a:pPr>
            <a:r>
              <a:rPr lang="ar-BH" sz="2400" b="1" kern="0" dirty="0">
                <a:solidFill>
                  <a:prstClr val="black"/>
                </a:solidFill>
                <a:latin typeface="Calibri"/>
                <a:cs typeface="Times New Roman"/>
              </a:rPr>
              <a:t>2- ..............................................................................</a:t>
            </a:r>
          </a:p>
        </p:txBody>
      </p:sp>
      <p:sp>
        <p:nvSpPr>
          <p:cNvPr id="17" name="Down Arrow 16"/>
          <p:cNvSpPr/>
          <p:nvPr/>
        </p:nvSpPr>
        <p:spPr>
          <a:xfrm rot="5400000">
            <a:off x="7070478" y="3309084"/>
            <a:ext cx="830250" cy="865514"/>
          </a:xfrm>
          <a:prstGeom prst="down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8" name="Down Arrow 17"/>
          <p:cNvSpPr/>
          <p:nvPr/>
        </p:nvSpPr>
        <p:spPr>
          <a:xfrm rot="5400000">
            <a:off x="7083357" y="4339404"/>
            <a:ext cx="830250" cy="865514"/>
          </a:xfrm>
          <a:prstGeom prst="down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9" name="Down Arrow 18"/>
          <p:cNvSpPr/>
          <p:nvPr/>
        </p:nvSpPr>
        <p:spPr>
          <a:xfrm rot="5400000">
            <a:off x="7083357" y="5356845"/>
            <a:ext cx="830250" cy="865514"/>
          </a:xfrm>
          <a:prstGeom prst="down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4" name="Rectangle: Rounded Corners 5">
            <a:extLst>
              <a:ext uri="{FF2B5EF4-FFF2-40B4-BE49-F238E27FC236}">
                <a16:creationId xmlns:a16="http://schemas.microsoft.com/office/drawing/2014/main" id="{3E9D2628-235A-42EC-A5DD-EB06F850937C}"/>
              </a:ext>
            </a:extLst>
          </p:cNvPr>
          <p:cNvSpPr txBox="1">
            <a:spLocks/>
          </p:cNvSpPr>
          <p:nvPr/>
        </p:nvSpPr>
        <p:spPr>
          <a:xfrm>
            <a:off x="257578" y="753833"/>
            <a:ext cx="11761422" cy="2369712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lang="ar-BH" sz="2800" b="1" dirty="0">
              <a:solidFill>
                <a:schemeClr val="tx1"/>
              </a:solidFill>
              <a:latin typeface="Traditional Arabic" panose="02020603050405020304" pitchFamily="18" charset="-78"/>
            </a:endParaRPr>
          </a:p>
          <a:p>
            <a:pPr algn="just">
              <a:lnSpc>
                <a:spcPct val="150000"/>
              </a:lnSpc>
            </a:pPr>
            <a:r>
              <a:rPr lang="ar-BH" sz="3600" b="1" dirty="0">
                <a:solidFill>
                  <a:schemeClr val="bg1"/>
                </a:solidFill>
                <a:latin typeface="Traditional Arabic" panose="02020603050405020304" pitchFamily="18" charset="-78"/>
              </a:rPr>
              <a:t>ضع العبارات التي بين القوسين في المكان المناسب في الجدول أدناه:</a:t>
            </a:r>
          </a:p>
          <a:p>
            <a:pPr algn="just">
              <a:lnSpc>
                <a:spcPct val="150000"/>
              </a:lnSpc>
            </a:pPr>
            <a:r>
              <a:rPr lang="ar-BH" sz="2800" b="1" dirty="0">
                <a:solidFill>
                  <a:schemeClr val="bg1"/>
                </a:solidFill>
                <a:latin typeface="Traditional Arabic" panose="02020603050405020304" pitchFamily="18" charset="-78"/>
              </a:rPr>
              <a:t>(الذهاب المبكّر إلى المسجد، وانتظار إقامة الصلاة - تَفْضلُ صلاة الفرد بسبعٍ وعشرين </a:t>
            </a:r>
            <a:r>
              <a:rPr lang="ar-BH" sz="2800" b="1" dirty="0" smtClean="0">
                <a:solidFill>
                  <a:schemeClr val="bg1"/>
                </a:solidFill>
                <a:latin typeface="Traditional Arabic" panose="02020603050405020304" pitchFamily="18" charset="-78"/>
              </a:rPr>
              <a:t>درجة- </a:t>
            </a:r>
            <a:r>
              <a:rPr lang="ar-BH" sz="2800" b="1" dirty="0">
                <a:solidFill>
                  <a:schemeClr val="bg1"/>
                </a:solidFill>
                <a:latin typeface="Traditional Arabic" panose="02020603050405020304" pitchFamily="18" charset="-78"/>
              </a:rPr>
              <a:t>فرض كفاية على الرجال المقيمين - الجلوس في المكان المناسب، وعدم تخطي الصفوف)</a:t>
            </a:r>
          </a:p>
          <a:p>
            <a:pPr algn="just">
              <a:lnSpc>
                <a:spcPct val="150000"/>
              </a:lnSpc>
            </a:pPr>
            <a:endParaRPr lang="en-US" sz="2800" b="1" dirty="0">
              <a:solidFill>
                <a:schemeClr val="accent1">
                  <a:lumMod val="50000"/>
                </a:schemeClr>
              </a:solidFill>
              <a:latin typeface="Traditional Arabic" panose="02020603050405020304" pitchFamily="18" charset="-78"/>
              <a:cs typeface="+mj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53074" y="209629"/>
            <a:ext cx="25248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BH" sz="3600" b="1" dirty="0">
                <a:solidFill>
                  <a:srgbClr val="C00000"/>
                </a:solidFill>
                <a:latin typeface="Traditional Arabic" panose="02020603050405020304" pitchFamily="18" charset="-78"/>
              </a:rPr>
              <a:t>إجابة </a:t>
            </a:r>
            <a:r>
              <a:rPr lang="ar-BH" sz="3600" b="1" dirty="0" smtClean="0">
                <a:solidFill>
                  <a:srgbClr val="C00000"/>
                </a:solidFill>
                <a:latin typeface="Traditional Arabic" panose="02020603050405020304" pitchFamily="18" charset="-78"/>
              </a:rPr>
              <a:t>النشاط</a:t>
            </a:r>
            <a:endParaRPr lang="en-US" sz="3600" b="1" dirty="0">
              <a:solidFill>
                <a:srgbClr val="C00000"/>
              </a:solidFill>
              <a:latin typeface="Traditional Arabic" panose="02020603050405020304" pitchFamily="18" charset="-78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48369" y="3500776"/>
            <a:ext cx="6461735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Traditional Arabic" panose="02020603050405020304" pitchFamily="18" charset="-78"/>
              </a:rPr>
              <a:t>فرض كفاية على الرجال المقيمين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Traditional Arabic" panose="02020603050405020304" pitchFamily="18" charset="-78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48369" y="4473497"/>
            <a:ext cx="6461735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Traditional Arabic" panose="02020603050405020304" pitchFamily="18" charset="-78"/>
              </a:rPr>
              <a:t>تَفْضلُ صلاة الفرد بسبعٍ وعشرين درجة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Traditional Arabic" panose="02020603050405020304" pitchFamily="18" charset="-78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48369" y="5313277"/>
            <a:ext cx="648363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r"/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Traditional Arabic" panose="02020603050405020304" pitchFamily="18" charset="-78"/>
              </a:rPr>
              <a:t>1- الذهاب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Traditional Arabic" panose="02020603050405020304" pitchFamily="18" charset="-78"/>
              </a:rPr>
              <a:t>المبكّر إلى المسجد، وانتظار إقامة الصلاة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Traditional Arabic" panose="02020603050405020304" pitchFamily="18" charset="-78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48370" y="5704197"/>
            <a:ext cx="6483629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Traditional Arabic" panose="02020603050405020304" pitchFamily="18" charset="-78"/>
              </a:rPr>
              <a:t>2- الجلوس </a:t>
            </a:r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Traditional Arabic" panose="02020603050405020304" pitchFamily="18" charset="-78"/>
              </a:rPr>
              <a:t>في المكان المناسب، وعدم تخطي الصفوف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93583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27" grpId="0" animBg="1"/>
      <p:bldP spid="28" grpId="0" animBg="1"/>
      <p:bldP spid="2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C735E-5D78-4C53-872F-38DEEDA76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132" y="284683"/>
            <a:ext cx="10515600" cy="1054716"/>
          </a:xfrm>
        </p:spPr>
        <p:txBody>
          <a:bodyPr>
            <a:normAutofit fontScale="90000"/>
          </a:bodyPr>
          <a:lstStyle/>
          <a:p>
            <a:pPr algn="ctr"/>
            <a:r>
              <a:rPr lang="ar-BH" sz="8800" b="1" dirty="0">
                <a:solidFill>
                  <a:srgbClr val="C00000"/>
                </a:solidFill>
                <a:latin typeface="Traditional Arabic" panose="02020603050405020304" pitchFamily="18" charset="-78"/>
              </a:rPr>
              <a:t>من </a:t>
            </a:r>
            <a:r>
              <a:rPr lang="ar-BH" sz="8800" b="1" dirty="0" smtClean="0">
                <a:solidFill>
                  <a:srgbClr val="C00000"/>
                </a:solidFill>
                <a:latin typeface="Traditional Arabic" panose="02020603050405020304" pitchFamily="18" charset="-78"/>
              </a:rPr>
              <a:t>أحكامِ صَلاة الجَماعة</a:t>
            </a:r>
            <a:endParaRPr lang="en-US" sz="8800" b="1" dirty="0">
              <a:solidFill>
                <a:srgbClr val="C00000"/>
              </a:solidFill>
              <a:latin typeface="Traditional Arabic" panose="02020603050405020304" pitchFamily="18" charset="-78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373D41B7-E157-4433-A838-FB6033068436}"/>
              </a:ext>
            </a:extLst>
          </p:cNvPr>
          <p:cNvSpPr txBox="1">
            <a:spLocks/>
          </p:cNvSpPr>
          <p:nvPr/>
        </p:nvSpPr>
        <p:spPr>
          <a:xfrm>
            <a:off x="6490951" y="1426241"/>
            <a:ext cx="5203066" cy="181766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Traditional Arabic" panose="02020603050405020304" pitchFamily="18" charset="-78"/>
                <a:cs typeface="+mj-cs"/>
              </a:rPr>
              <a:t>1- 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Traditional Arabic" panose="02020603050405020304" pitchFamily="18" charset="-78"/>
                <a:cs typeface="+mj-cs"/>
              </a:rPr>
              <a:t>أقل الجماعة اثنان (إمام ومأموم)، وكلما كثُرت الجماعة كان أفضل.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cs typeface="+mj-cs"/>
            </a:endParaRP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373D41B7-E157-4433-A838-FB6033068436}"/>
              </a:ext>
            </a:extLst>
          </p:cNvPr>
          <p:cNvSpPr txBox="1">
            <a:spLocks/>
          </p:cNvSpPr>
          <p:nvPr/>
        </p:nvSpPr>
        <p:spPr>
          <a:xfrm>
            <a:off x="566670" y="1426241"/>
            <a:ext cx="5499279" cy="181766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BH" sz="2400" b="1" dirty="0">
                <a:solidFill>
                  <a:schemeClr val="accent6">
                    <a:lumMod val="50000"/>
                  </a:schemeClr>
                </a:solidFill>
                <a:latin typeface="Traditional Arabic" panose="02020603050405020304" pitchFamily="18" charset="-78"/>
                <a:cs typeface="Times New Roman"/>
              </a:rPr>
              <a:t>2- </a:t>
            </a:r>
            <a:r>
              <a:rPr lang="ar-BH" sz="3600" b="1" dirty="0">
                <a:solidFill>
                  <a:schemeClr val="accent6">
                    <a:lumMod val="50000"/>
                  </a:schemeClr>
                </a:solidFill>
                <a:latin typeface="Traditional Arabic" panose="02020603050405020304" pitchFamily="18" charset="-78"/>
                <a:cs typeface="Times New Roman"/>
              </a:rPr>
              <a:t>يدرك</a:t>
            </a:r>
            <a:r>
              <a:rPr lang="ar-SA" sz="3600" b="1" dirty="0">
                <a:solidFill>
                  <a:schemeClr val="accent6">
                    <a:lumMod val="50000"/>
                  </a:schemeClr>
                </a:solidFill>
                <a:latin typeface="Traditional Arabic" panose="02020603050405020304" pitchFamily="18" charset="-78"/>
                <a:cs typeface="Times New Roman"/>
              </a:rPr>
              <a:t>ُ</a:t>
            </a:r>
            <a:r>
              <a:rPr lang="ar-BH" sz="3600" b="1" dirty="0">
                <a:solidFill>
                  <a:schemeClr val="accent6">
                    <a:lumMod val="50000"/>
                  </a:schemeClr>
                </a:solidFill>
                <a:latin typeface="Traditional Arabic" panose="02020603050405020304" pitchFamily="18" charset="-78"/>
                <a:cs typeface="Times New Roman"/>
              </a:rPr>
              <a:t> المأموم ثواب صلاة الجماعة إذا أدرك الإمام</a:t>
            </a:r>
            <a:r>
              <a:rPr lang="ar-SA" sz="3600" b="1" dirty="0">
                <a:solidFill>
                  <a:schemeClr val="accent6">
                    <a:lumMod val="50000"/>
                  </a:schemeClr>
                </a:solidFill>
                <a:latin typeface="Traditional Arabic" panose="02020603050405020304" pitchFamily="18" charset="-78"/>
                <a:cs typeface="Times New Roman"/>
              </a:rPr>
              <a:t>َ</a:t>
            </a:r>
            <a:r>
              <a:rPr lang="ar-BH" sz="3600" b="1" dirty="0">
                <a:solidFill>
                  <a:schemeClr val="accent6">
                    <a:lumMod val="50000"/>
                  </a:schemeClr>
                </a:solidFill>
                <a:latin typeface="Traditional Arabic" panose="02020603050405020304" pitchFamily="18" charset="-78"/>
                <a:cs typeface="Times New Roman"/>
              </a:rPr>
              <a:t> في أيِّ جزء من الصلاة قبل أن يُسلِّم.</a:t>
            </a:r>
            <a:endParaRPr lang="en-US" sz="3600" b="1" dirty="0">
              <a:solidFill>
                <a:schemeClr val="accent6">
                  <a:lumMod val="50000"/>
                </a:schemeClr>
              </a:solidFill>
              <a:cs typeface="Khalid Art bold" pitchFamily="2" charset="-78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373D41B7-E157-4433-A838-FB6033068436}"/>
              </a:ext>
            </a:extLst>
          </p:cNvPr>
          <p:cNvSpPr txBox="1">
            <a:spLocks/>
          </p:cNvSpPr>
          <p:nvPr/>
        </p:nvSpPr>
        <p:spPr>
          <a:xfrm>
            <a:off x="6580922" y="3807766"/>
            <a:ext cx="5100032" cy="247546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BH" sz="2400" b="1" dirty="0">
                <a:solidFill>
                  <a:schemeClr val="accent2">
                    <a:lumMod val="50000"/>
                  </a:schemeClr>
                </a:solidFill>
                <a:latin typeface="Traditional Arabic" panose="02020603050405020304" pitchFamily="18" charset="-78"/>
                <a:cs typeface="Times New Roman"/>
              </a:rPr>
              <a:t>3- </a:t>
            </a:r>
            <a:r>
              <a:rPr lang="ar-BH" sz="3600" b="1" dirty="0">
                <a:solidFill>
                  <a:schemeClr val="accent2">
                    <a:lumMod val="50000"/>
                  </a:schemeClr>
                </a:solidFill>
                <a:latin typeface="Traditional Arabic" panose="02020603050405020304" pitchFamily="18" charset="-78"/>
                <a:cs typeface="Times New Roman"/>
              </a:rPr>
              <a:t>إذا كان مع الإمام مأموم واحد فإنه يقف عن يمينه مع تأخر قليل، فإذا جاء ثانٍ فإنه يقف عن يساره، ثم يرجعان أو يتقدم الإمام.</a:t>
            </a:r>
            <a:endParaRPr lang="en-US" sz="3600" b="1" dirty="0">
              <a:solidFill>
                <a:schemeClr val="accent2">
                  <a:lumMod val="50000"/>
                </a:schemeClr>
              </a:solidFill>
              <a:cs typeface="Khalid Art bold" pitchFamily="2" charset="-78"/>
            </a:endParaRP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373D41B7-E157-4433-A838-FB6033068436}"/>
              </a:ext>
            </a:extLst>
          </p:cNvPr>
          <p:cNvSpPr txBox="1">
            <a:spLocks/>
          </p:cNvSpPr>
          <p:nvPr/>
        </p:nvSpPr>
        <p:spPr>
          <a:xfrm>
            <a:off x="553607" y="3807767"/>
            <a:ext cx="5499279" cy="247546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rtl="1">
              <a:lnSpc>
                <a:spcPct val="100000"/>
              </a:lnSpc>
              <a:spcBef>
                <a:spcPts val="0"/>
              </a:spcBef>
            </a:pPr>
            <a:r>
              <a:rPr lang="ar-BH" sz="3200" b="1" dirty="0">
                <a:solidFill>
                  <a:schemeClr val="accent1">
                    <a:lumMod val="50000"/>
                  </a:schemeClr>
                </a:solidFill>
                <a:latin typeface="Traditional Arabic" panose="02020603050405020304" pitchFamily="18" charset="-78"/>
                <a:cs typeface="Times New Roman"/>
              </a:rPr>
              <a:t>4- إذا اجتمع لصلاة الجماعة رجال وصبيان ونساء، فإنَّ الصفوف الأولى تكون للرجال، ثم الصفوف التي تليها للصبيان، ثم النساء في مؤخرة الصفوف.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cs typeface="Khalid Art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409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6F1C735E-5D78-4C53-872F-38DEEDA76FF2}"/>
              </a:ext>
            </a:extLst>
          </p:cNvPr>
          <p:cNvSpPr txBox="1">
            <a:spLocks/>
          </p:cNvSpPr>
          <p:nvPr/>
        </p:nvSpPr>
        <p:spPr>
          <a:xfrm>
            <a:off x="7131559" y="0"/>
            <a:ext cx="4766198" cy="9645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BH" b="1" dirty="0">
                <a:solidFill>
                  <a:srgbClr val="C00000"/>
                </a:solidFill>
                <a:latin typeface="Traditional Arabic" panose="02020603050405020304" pitchFamily="18" charset="-78"/>
              </a:rPr>
              <a:t>نشاط </a:t>
            </a:r>
            <a:r>
              <a:rPr lang="ar-BH" sz="2800" b="1" dirty="0">
                <a:solidFill>
                  <a:srgbClr val="C00000"/>
                </a:solidFill>
                <a:latin typeface="Traditional Arabic" panose="02020603050405020304" pitchFamily="18" charset="-78"/>
              </a:rPr>
              <a:t>2</a:t>
            </a:r>
            <a:endParaRPr lang="en-US" sz="2800" b="1" dirty="0">
              <a:solidFill>
                <a:srgbClr val="C00000"/>
              </a:solidFill>
              <a:latin typeface="Traditional Arabic" panose="02020603050405020304" pitchFamily="18" charset="-78"/>
            </a:endParaRPr>
          </a:p>
        </p:txBody>
      </p:sp>
      <p:sp>
        <p:nvSpPr>
          <p:cNvPr id="20" name="Rectangle: Rounded Corners 5">
            <a:extLst>
              <a:ext uri="{FF2B5EF4-FFF2-40B4-BE49-F238E27FC236}">
                <a16:creationId xmlns:a16="http://schemas.microsoft.com/office/drawing/2014/main" id="{3E9D2628-235A-42EC-A5DD-EB06F8509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09" y="924066"/>
            <a:ext cx="11426733" cy="539835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63500" lvl="0" indent="-63500" algn="justLow" rtl="1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ar-BH" sz="2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63500" lvl="0" indent="-63500" algn="justLow" rtl="1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ar-BH" sz="2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63500" lvl="0" indent="-63500" algn="justLow" rtl="1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ar-BH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أُحدّدُ أين يقف المأموم من الإمام في صلاة الجماعة في كلٍ مما يأتي:</a:t>
            </a:r>
          </a:p>
          <a:p>
            <a:pPr marL="63500" lvl="0" indent="-63500" algn="justLow" rtl="1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ar-BH" sz="2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63500" lvl="0" indent="-63500" algn="justLow" rtl="1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ar-BH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1- إذا كان واحدًا.</a:t>
            </a:r>
          </a:p>
          <a:p>
            <a:pPr marL="63500" lvl="0" indent="-63500" algn="justLow" rtl="1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ar-BH" sz="25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.........</a:t>
            </a:r>
            <a:r>
              <a:rPr lang="ar-BH" sz="25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...................................</a:t>
            </a:r>
            <a:r>
              <a:rPr lang="ar-BH" sz="25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............................................................................</a:t>
            </a:r>
          </a:p>
          <a:p>
            <a:pPr marL="0" lvl="0" indent="0" algn="justLow" rtl="1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ar-BH" sz="2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Low" rtl="1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ar-BH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2- إذا كانا اثنين.</a:t>
            </a:r>
          </a:p>
          <a:p>
            <a:pPr marL="0" lvl="0" indent="0" algn="justLow" rtl="1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ar-BH" sz="25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........................................................................................................................</a:t>
            </a:r>
          </a:p>
          <a:p>
            <a:pPr marL="63500" lvl="0" indent="-63500" algn="justLow" rtl="1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ar-BH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63500" lvl="0" indent="-63500" algn="justLow" rtl="1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ar-BH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3- إذا كانوا رجالًا ونساءً وصبيانًا.</a:t>
            </a:r>
          </a:p>
          <a:p>
            <a:pPr marL="0" lvl="0" indent="0" algn="justLow" rtl="1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ar-BH" sz="25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.........................................................................................................................</a:t>
            </a:r>
          </a:p>
          <a:p>
            <a:pPr marL="0" lvl="0" indent="0" algn="justLow" rtl="1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ar-BH" sz="2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Low" rtl="1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ar-BH" sz="2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6F1C735E-5D78-4C53-872F-38DEEDA76FF2}"/>
              </a:ext>
            </a:extLst>
          </p:cNvPr>
          <p:cNvSpPr txBox="1">
            <a:spLocks/>
          </p:cNvSpPr>
          <p:nvPr/>
        </p:nvSpPr>
        <p:spPr>
          <a:xfrm>
            <a:off x="313509" y="235131"/>
            <a:ext cx="2582214" cy="9645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40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إجابة </a:t>
            </a:r>
            <a:r>
              <a:rPr lang="ar-BH" sz="4000" b="1" dirty="0" smtClean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النشاط</a:t>
            </a:r>
            <a:endParaRPr lang="en-US" sz="2400" b="1" dirty="0">
              <a:solidFill>
                <a:srgbClr val="C00000"/>
              </a:solidFill>
              <a:latin typeface="Traditional Arabic" panose="02020603050405020304" pitchFamily="18" charset="-78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F1C735E-5D78-4C53-872F-38DEEDA76FF2}"/>
              </a:ext>
            </a:extLst>
          </p:cNvPr>
          <p:cNvSpPr txBox="1">
            <a:spLocks/>
          </p:cNvSpPr>
          <p:nvPr/>
        </p:nvSpPr>
        <p:spPr>
          <a:xfrm>
            <a:off x="4758282" y="2726451"/>
            <a:ext cx="4134119" cy="6956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Traditional Arabic" panose="02020603050405020304" pitchFamily="18" charset="-78"/>
              </a:rPr>
              <a:t>يقف عن يمين </a:t>
            </a:r>
            <a:r>
              <a:rPr lang="ar-BH" sz="3200" b="1" dirty="0" smtClean="0">
                <a:solidFill>
                  <a:schemeClr val="accent5">
                    <a:lumMod val="50000"/>
                  </a:schemeClr>
                </a:solidFill>
                <a:latin typeface="Traditional Arabic" panose="02020603050405020304" pitchFamily="18" charset="-78"/>
              </a:rPr>
              <a:t>الإمام.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Traditional Arabic" panose="02020603050405020304" pitchFamily="18" charset="-78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F1C735E-5D78-4C53-872F-38DEEDA76FF2}"/>
              </a:ext>
            </a:extLst>
          </p:cNvPr>
          <p:cNvSpPr txBox="1">
            <a:spLocks/>
          </p:cNvSpPr>
          <p:nvPr/>
        </p:nvSpPr>
        <p:spPr>
          <a:xfrm>
            <a:off x="4807131" y="3805733"/>
            <a:ext cx="4036423" cy="8078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Traditional Arabic" panose="02020603050405020304" pitchFamily="18" charset="-78"/>
              </a:rPr>
              <a:t>يقفان خلف </a:t>
            </a:r>
            <a:r>
              <a:rPr lang="ar-BH" sz="3200" b="1" dirty="0" smtClean="0">
                <a:solidFill>
                  <a:schemeClr val="accent5">
                    <a:lumMod val="50000"/>
                  </a:schemeClr>
                </a:solidFill>
                <a:latin typeface="Traditional Arabic" panose="02020603050405020304" pitchFamily="18" charset="-78"/>
              </a:rPr>
              <a:t>الإمام.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Traditional Arabic" panose="02020603050405020304" pitchFamily="18" charset="-78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F1C735E-5D78-4C53-872F-38DEEDA76FF2}"/>
              </a:ext>
            </a:extLst>
          </p:cNvPr>
          <p:cNvSpPr txBox="1">
            <a:spLocks/>
          </p:cNvSpPr>
          <p:nvPr/>
        </p:nvSpPr>
        <p:spPr>
          <a:xfrm>
            <a:off x="745132" y="5257538"/>
            <a:ext cx="10805374" cy="8078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Traditional Arabic" panose="02020603050405020304" pitchFamily="18" charset="-78"/>
              </a:rPr>
              <a:t>الصفوف الأولى تكون للرجال، ثم الصفوف التي تليها للصبيان، ثم النساء في مؤخرة </a:t>
            </a:r>
            <a:r>
              <a:rPr lang="ar-BH" sz="2800" b="1" dirty="0" smtClean="0">
                <a:solidFill>
                  <a:schemeClr val="accent5">
                    <a:lumMod val="50000"/>
                  </a:schemeClr>
                </a:solidFill>
                <a:latin typeface="Traditional Arabic" panose="02020603050405020304" pitchFamily="18" charset="-78"/>
              </a:rPr>
              <a:t>الصفوف.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42336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14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788</TotalTime>
  <Words>493</Words>
  <Application>Microsoft Office PowerPoint</Application>
  <PresentationFormat>Widescreen</PresentationFormat>
  <Paragraphs>84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Khalid Art bold</vt:lpstr>
      <vt:lpstr>Sultan bold</vt:lpstr>
      <vt:lpstr>Times New Roman</vt:lpstr>
      <vt:lpstr>Traditional Arabic</vt:lpstr>
      <vt:lpstr>Office Theme</vt:lpstr>
      <vt:lpstr>1_Office Theme</vt:lpstr>
      <vt:lpstr>PowerPoint Presentation</vt:lpstr>
      <vt:lpstr>أهداف الدرس</vt:lpstr>
      <vt:lpstr>PowerPoint Presentation</vt:lpstr>
      <vt:lpstr>PowerPoint Presentation</vt:lpstr>
      <vt:lpstr>PowerPoint Presentation</vt:lpstr>
      <vt:lpstr>PowerPoint Presentation</vt:lpstr>
      <vt:lpstr>نشاط 1</vt:lpstr>
      <vt:lpstr>من أحكامِ صَلاة الجَماعة</vt:lpstr>
      <vt:lpstr>PowerPoint Presentation</vt:lpstr>
      <vt:lpstr>الأعذارُ المبيحةُ للتخلُّف عن صَلاة الجَماعة</vt:lpstr>
      <vt:lpstr>نشاط 3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Faheema Abdulla Ahmed Haji</cp:lastModifiedBy>
  <cp:revision>109</cp:revision>
  <dcterms:created xsi:type="dcterms:W3CDTF">2020-03-04T10:47:58Z</dcterms:created>
  <dcterms:modified xsi:type="dcterms:W3CDTF">2020-03-29T08:16:20Z</dcterms:modified>
</cp:coreProperties>
</file>