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17" r:id="rId3"/>
    <p:sldId id="338" r:id="rId4"/>
    <p:sldId id="324" r:id="rId5"/>
    <p:sldId id="319" r:id="rId6"/>
    <p:sldId id="337" r:id="rId7"/>
    <p:sldId id="328" r:id="rId8"/>
    <p:sldId id="334" r:id="rId9"/>
    <p:sldId id="336" r:id="rId10"/>
    <p:sldId id="326" r:id="rId11"/>
    <p:sldId id="327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105" d="100"/>
          <a:sy n="105" d="100"/>
        </p:scale>
        <p:origin x="-1000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61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45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9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9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76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2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99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43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22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0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smtClean="0">
                <a:solidFill>
                  <a:srgbClr val="362F20"/>
                </a:solidFill>
                <a:latin typeface="Calibri" panose="020F0502020204030204" pitchFamily="34" charset="0"/>
              </a:rPr>
              <a:t>Lesson 8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</a:t>
            </a:r>
            <a:r>
              <a:rPr lang="en-US" sz="2800" dirty="0"/>
              <a:t>is an example of exocytosis? 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Secretion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“Cell</a:t>
            </a:r>
            <a:r>
              <a:rPr lang="en-US" sz="2800" dirty="0"/>
              <a:t>-</a:t>
            </a:r>
            <a:r>
              <a:rPr lang="en-US" sz="2800" dirty="0" smtClean="0"/>
              <a:t>drinking”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Facilitated diffusion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Osmosis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367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statements </a:t>
            </a:r>
            <a:r>
              <a:rPr lang="en-US" sz="2800" dirty="0"/>
              <a:t>is true of phagocytosis? 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It </a:t>
            </a:r>
            <a:r>
              <a:rPr lang="en-US" sz="2800" dirty="0"/>
              <a:t>is also called “cell-</a:t>
            </a:r>
            <a:r>
              <a:rPr lang="en-US" sz="2800" dirty="0" smtClean="0"/>
              <a:t>eating.”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is a way for cells to take in a lot of </a:t>
            </a:r>
            <a:r>
              <a:rPr lang="en-US" sz="2800" dirty="0" smtClean="0"/>
              <a:t>water.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is a way for cells to secrete protein </a:t>
            </a:r>
            <a:r>
              <a:rPr lang="en-US" sz="2800" dirty="0" smtClean="0"/>
              <a:t>products.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is also called “</a:t>
            </a:r>
            <a:r>
              <a:rPr lang="en-US" sz="2800" dirty="0" smtClean="0"/>
              <a:t>pinocytosis.”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271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dirty="0" smtClean="0"/>
              <a:t>. A  </a:t>
            </a:r>
            <a:endParaRPr lang="en-GB" sz="2800" dirty="0"/>
          </a:p>
          <a:p>
            <a:r>
              <a:rPr lang="en-GB" sz="2800" dirty="0"/>
              <a:t>2.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3. </a:t>
            </a:r>
            <a:r>
              <a:rPr lang="en-GB" sz="2800" dirty="0" smtClean="0"/>
              <a:t>C</a:t>
            </a:r>
            <a:endParaRPr lang="en-GB" sz="2800" dirty="0"/>
          </a:p>
          <a:p>
            <a:r>
              <a:rPr lang="en-GB" sz="2800" dirty="0"/>
              <a:t>4.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5.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 smtClean="0"/>
              <a:t>10. </a:t>
            </a:r>
            <a:r>
              <a:rPr lang="en-GB" sz="2800" smtClean="0"/>
              <a:t>A 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590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plasma membrane is a fluid mosaic of: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phospholipids and proteins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nucleic acids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sugars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phospholipids.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95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590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are functions of cell membrane proteins?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Cell–cell recognition and communication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Transport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Enzyme activity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0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1510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</a:t>
            </a:r>
            <a:r>
              <a:rPr lang="en-US" sz="2800" dirty="0"/>
              <a:t>types of cell </a:t>
            </a:r>
            <a:r>
              <a:rPr lang="en-US" sz="2800" dirty="0" smtClean="0"/>
              <a:t>transport requires </a:t>
            </a:r>
            <a:r>
              <a:rPr lang="en-US" sz="2800" dirty="0"/>
              <a:t>an input of </a:t>
            </a:r>
            <a:r>
              <a:rPr lang="en-US" sz="2800" dirty="0" smtClean="0"/>
              <a:t>energy? 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Diffusion </a:t>
            </a:r>
          </a:p>
          <a:p>
            <a:pPr marL="457200" indent="-457200">
              <a:buFont typeface="+mj-lt"/>
              <a:buAutoNum type="alphaUcPeriod"/>
            </a:pPr>
            <a:endParaRPr lang="en-US" sz="2800" b="1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Facilitated diffusion </a:t>
            </a:r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Active </a:t>
            </a:r>
            <a:r>
              <a:rPr lang="en-US" sz="2800" dirty="0" smtClean="0"/>
              <a:t>transport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Osmosis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867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173036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statements is true of diffusion?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Particles move up a concentration gradient, from low to high concentration.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Particles move down a concentration gradient, from low to high concentration.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Particles move up a concentration gradient, from high to low concentration.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Particles move down a concentration gradient, from high to low concentration.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368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590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property of a particle will allow it to more readily pass through the phospholipid bilayer? 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Polar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Non-polar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Large size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Electric charge </a:t>
            </a:r>
            <a:r>
              <a:rPr lang="en-US" sz="2800" dirty="0" smtClean="0"/>
              <a:t>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98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</a:t>
            </a:r>
            <a:r>
              <a:rPr lang="en-US" sz="2800" dirty="0" smtClean="0"/>
              <a:t>of these statements is </a:t>
            </a:r>
            <a:r>
              <a:rPr lang="en-US" sz="2800" dirty="0"/>
              <a:t>true of facilitated diffusion? 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involves the loss of a </a:t>
            </a:r>
            <a:r>
              <a:rPr lang="en-US" sz="2800" dirty="0" smtClean="0"/>
              <a:t>vesicle.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</a:t>
            </a:r>
            <a:r>
              <a:rPr lang="en-US" sz="2800" dirty="0" smtClean="0"/>
              <a:t>involves the </a:t>
            </a:r>
            <a:r>
              <a:rPr lang="en-US" sz="2800" dirty="0"/>
              <a:t>formation of a </a:t>
            </a:r>
            <a:r>
              <a:rPr lang="en-US" sz="2800" dirty="0" smtClean="0"/>
              <a:t>vesicle.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</a:t>
            </a:r>
            <a:r>
              <a:rPr lang="en-US" sz="2800" dirty="0" smtClean="0"/>
              <a:t>involves a transport protein, such as an aquaporin.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is also called “cell </a:t>
            </a:r>
            <a:r>
              <a:rPr lang="en-US" sz="2800" dirty="0" smtClean="0"/>
              <a:t>eating.”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73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1510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of these is a part of the process of active transport?  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solute is transported down </a:t>
            </a:r>
            <a:r>
              <a:rPr lang="en-US" sz="2800" dirty="0" smtClean="0"/>
              <a:t>a </a:t>
            </a:r>
            <a:r>
              <a:rPr lang="en-US" sz="2800" dirty="0"/>
              <a:t>concentration </a:t>
            </a:r>
            <a:r>
              <a:rPr lang="en-US" sz="2800" dirty="0" smtClean="0"/>
              <a:t>gradient. </a:t>
            </a:r>
          </a:p>
          <a:p>
            <a:pPr marL="457200" indent="-457200">
              <a:buFont typeface="+mj-lt"/>
              <a:buAutoNum type="alphaUcPeriod"/>
            </a:pPr>
            <a:endParaRPr lang="en-US" sz="2800" b="1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ATP binds to the </a:t>
            </a:r>
            <a:r>
              <a:rPr lang="en-US" sz="2800" dirty="0" smtClean="0"/>
              <a:t>substrate.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 phosphate from ATP binds to the </a:t>
            </a:r>
            <a:r>
              <a:rPr lang="en-US" sz="2800" dirty="0" smtClean="0"/>
              <a:t>solute.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 A phosphate from ATP binds to the transport protein. </a:t>
            </a:r>
            <a:r>
              <a:rPr lang="en-US" sz="2800" dirty="0" smtClean="0"/>
              <a:t>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94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210" y="1423759"/>
            <a:ext cx="10692589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</a:t>
            </a:r>
            <a:r>
              <a:rPr lang="en-US" sz="2800" dirty="0" smtClean="0"/>
              <a:t>of these is </a:t>
            </a:r>
            <a:r>
              <a:rPr lang="en-US" sz="2800" dirty="0"/>
              <a:t>part of </a:t>
            </a:r>
            <a:r>
              <a:rPr lang="en-US" sz="2800" dirty="0" smtClean="0"/>
              <a:t>the process of active </a:t>
            </a:r>
            <a:r>
              <a:rPr lang="en-US" sz="2800" dirty="0"/>
              <a:t>transport? 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Detachment of the solute causes the transport protein to return to its original </a:t>
            </a:r>
            <a:r>
              <a:rPr lang="en-US" sz="2800" dirty="0" smtClean="0"/>
              <a:t>shape.</a:t>
            </a:r>
          </a:p>
          <a:p>
            <a:pPr marL="457200" indent="-457200">
              <a:buFont typeface="+mj-lt"/>
              <a:buAutoNum type="alphaUcPeriod"/>
            </a:pPr>
            <a:endParaRPr lang="en-US" sz="11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Detachment of the phosphate causes the transport protein to return to its original </a:t>
            </a:r>
            <a:r>
              <a:rPr lang="en-US" sz="2800" dirty="0" smtClean="0"/>
              <a:t>shape.</a:t>
            </a:r>
          </a:p>
          <a:p>
            <a:pPr marL="457200" indent="-457200">
              <a:buFont typeface="+mj-lt"/>
              <a:buAutoNum type="alphaUcPeriod"/>
            </a:pPr>
            <a:endParaRPr lang="en-US" sz="11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Detachment of the solute causes the membrane to return to its original </a:t>
            </a:r>
            <a:r>
              <a:rPr lang="en-US" sz="2800" dirty="0" smtClean="0"/>
              <a:t>shape.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11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Detachment of the phosphate causes the membrane to return to its original </a:t>
            </a:r>
            <a:r>
              <a:rPr lang="en-US" sz="2800" dirty="0" smtClean="0"/>
              <a:t>shape.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91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10669</TotalTime>
  <Words>403</Words>
  <Application>Microsoft Macintosh PowerPoint</Application>
  <PresentationFormat>Custom</PresentationFormat>
  <Paragraphs>124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Amanda Harman</cp:lastModifiedBy>
  <cp:revision>119</cp:revision>
  <dcterms:created xsi:type="dcterms:W3CDTF">2015-08-05T18:06:14Z</dcterms:created>
  <dcterms:modified xsi:type="dcterms:W3CDTF">2016-01-04T14:40:30Z</dcterms:modified>
</cp:coreProperties>
</file>