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3" r:id="rId2"/>
    <p:sldId id="317" r:id="rId3"/>
    <p:sldId id="338" r:id="rId4"/>
    <p:sldId id="324" r:id="rId5"/>
    <p:sldId id="319" r:id="rId6"/>
    <p:sldId id="337" r:id="rId7"/>
    <p:sldId id="328" r:id="rId8"/>
    <p:sldId id="334" r:id="rId9"/>
    <p:sldId id="336" r:id="rId10"/>
    <p:sldId id="326" r:id="rId11"/>
    <p:sldId id="327" r:id="rId12"/>
    <p:sldId id="31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a Cox" initials="AC" lastIdx="2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21" autoAdjust="0"/>
    <p:restoredTop sz="86397" autoAdjust="0"/>
  </p:normalViewPr>
  <p:slideViewPr>
    <p:cSldViewPr snapToGrid="0">
      <p:cViewPr varScale="1">
        <p:scale>
          <a:sx n="105" d="100"/>
          <a:sy n="105" d="100"/>
        </p:scale>
        <p:origin x="-1000" y="-1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commentAuthors" Target="commentAuthors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650D3-D5D9-4669-96F7-1A1A71B9318A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3C6171-4492-4A02-ACF4-7722196D74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91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9134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8612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3450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6404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5990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5990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0765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023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5990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5431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2221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306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87"/>
            <a:ext cx="12192000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504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730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402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410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993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165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137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264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64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24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440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450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70096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" y="30480"/>
            <a:ext cx="381000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24840" y="4861556"/>
            <a:ext cx="28007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62F20"/>
                </a:solidFill>
                <a:latin typeface="Calibri" panose="020F0502020204030204" pitchFamily="34" charset="0"/>
              </a:rPr>
              <a:t>Biology</a:t>
            </a:r>
            <a:r>
              <a:rPr lang="en-US" sz="2800" dirty="0" smtClean="0">
                <a:solidFill>
                  <a:srgbClr val="362F20"/>
                </a:solidFill>
                <a:latin typeface="Calibri" panose="020F0502020204030204" pitchFamily="34" charset="0"/>
              </a:rPr>
              <a:t>: </a:t>
            </a:r>
            <a:r>
              <a:rPr lang="en-US" sz="2800" dirty="0">
                <a:solidFill>
                  <a:srgbClr val="362F20"/>
                </a:solidFill>
                <a:latin typeface="Calibri" panose="020F0502020204030204" pitchFamily="34" charset="0"/>
              </a:rPr>
              <a:t> </a:t>
            </a:r>
            <a:r>
              <a:rPr lang="en-US" sz="2800" smtClean="0">
                <a:solidFill>
                  <a:srgbClr val="362F20"/>
                </a:solidFill>
                <a:latin typeface="Calibri" panose="020F0502020204030204" pitchFamily="34" charset="0"/>
              </a:rPr>
              <a:t>Lesson 8</a:t>
            </a:r>
            <a:endParaRPr lang="en-US" sz="2800" dirty="0">
              <a:solidFill>
                <a:srgbClr val="362F2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499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9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58029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Which of these </a:t>
            </a:r>
            <a:r>
              <a:rPr lang="en-US" sz="2800" dirty="0"/>
              <a:t>is an example of exocytosis? </a:t>
            </a:r>
            <a:endParaRPr lang="en-US" sz="2800" dirty="0" smtClean="0"/>
          </a:p>
          <a:p>
            <a:r>
              <a:rPr lang="en-US" sz="2800" dirty="0" smtClean="0"/>
              <a:t>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Secretion </a:t>
            </a: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“Cell</a:t>
            </a:r>
            <a:r>
              <a:rPr lang="en-US" sz="2800" dirty="0"/>
              <a:t>-</a:t>
            </a:r>
            <a:r>
              <a:rPr lang="en-US" sz="2800" dirty="0" smtClean="0"/>
              <a:t>drinking”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Facilitated diffusion </a:t>
            </a: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Osmosis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536702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704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10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58029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Which of these statements </a:t>
            </a:r>
            <a:r>
              <a:rPr lang="en-US" sz="2800" dirty="0"/>
              <a:t>is true of phagocytosis? </a:t>
            </a:r>
            <a:endParaRPr lang="en-US" sz="2800" dirty="0" smtClean="0"/>
          </a:p>
          <a:p>
            <a:r>
              <a:rPr lang="en-US" sz="2800" dirty="0" smtClean="0"/>
              <a:t>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It </a:t>
            </a:r>
            <a:r>
              <a:rPr lang="en-US" sz="2800" dirty="0"/>
              <a:t>is also called “cell-</a:t>
            </a:r>
            <a:r>
              <a:rPr lang="en-US" sz="2800" dirty="0" smtClean="0"/>
              <a:t>eating.”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It is a way for cells to take in a lot of </a:t>
            </a:r>
            <a:r>
              <a:rPr lang="en-US" sz="2800" dirty="0" smtClean="0"/>
              <a:t>water.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It is a way for cells to secrete protein </a:t>
            </a:r>
            <a:r>
              <a:rPr lang="en-US" sz="2800" dirty="0" smtClean="0"/>
              <a:t>products. 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It is also called “</a:t>
            </a:r>
            <a:r>
              <a:rPr lang="en-US" sz="2800" dirty="0" smtClean="0"/>
              <a:t>pinocytosis.”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227195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435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ANSWERS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9899" y="1182466"/>
            <a:ext cx="4736893" cy="5262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</a:t>
            </a:r>
            <a:r>
              <a:rPr lang="en-GB" sz="2800" dirty="0" smtClean="0"/>
              <a:t>. A  </a:t>
            </a:r>
            <a:endParaRPr lang="en-GB" sz="2800" dirty="0"/>
          </a:p>
          <a:p>
            <a:r>
              <a:rPr lang="en-GB" sz="2800" dirty="0"/>
              <a:t>2. </a:t>
            </a:r>
            <a:r>
              <a:rPr lang="en-GB" sz="2800" dirty="0" smtClean="0"/>
              <a:t>D </a:t>
            </a:r>
            <a:endParaRPr lang="en-GB" sz="2800" dirty="0"/>
          </a:p>
          <a:p>
            <a:r>
              <a:rPr lang="en-GB" sz="2800" dirty="0"/>
              <a:t>3. </a:t>
            </a:r>
            <a:r>
              <a:rPr lang="en-GB" sz="2800" dirty="0" smtClean="0"/>
              <a:t>C</a:t>
            </a:r>
            <a:endParaRPr lang="en-GB" sz="2800" dirty="0"/>
          </a:p>
          <a:p>
            <a:r>
              <a:rPr lang="en-GB" sz="2800" dirty="0"/>
              <a:t>4. </a:t>
            </a:r>
            <a:r>
              <a:rPr lang="en-GB" sz="2800" dirty="0" smtClean="0"/>
              <a:t>D </a:t>
            </a:r>
            <a:endParaRPr lang="en-GB" sz="2800" dirty="0"/>
          </a:p>
          <a:p>
            <a:r>
              <a:rPr lang="en-GB" sz="2800" dirty="0"/>
              <a:t>5. </a:t>
            </a:r>
            <a:r>
              <a:rPr lang="en-GB" sz="2800" dirty="0" smtClean="0"/>
              <a:t>B </a:t>
            </a:r>
            <a:endParaRPr lang="en-GB" sz="2800" dirty="0"/>
          </a:p>
          <a:p>
            <a:r>
              <a:rPr lang="en-GB" sz="2800" dirty="0"/>
              <a:t>6. </a:t>
            </a:r>
            <a:r>
              <a:rPr lang="en-GB" sz="2800" dirty="0" smtClean="0"/>
              <a:t>C </a:t>
            </a:r>
            <a:endParaRPr lang="en-GB" sz="2800" dirty="0"/>
          </a:p>
          <a:p>
            <a:r>
              <a:rPr lang="en-GB" sz="2800" dirty="0"/>
              <a:t>7. </a:t>
            </a:r>
            <a:r>
              <a:rPr lang="en-GB" sz="2800" dirty="0" smtClean="0"/>
              <a:t>D </a:t>
            </a:r>
            <a:endParaRPr lang="en-GB" sz="2800" dirty="0"/>
          </a:p>
          <a:p>
            <a:r>
              <a:rPr lang="en-GB" sz="2800" dirty="0"/>
              <a:t>8. </a:t>
            </a:r>
            <a:r>
              <a:rPr lang="en-GB" sz="2800" dirty="0" smtClean="0"/>
              <a:t>B </a:t>
            </a:r>
            <a:endParaRPr lang="en-GB" sz="2800" dirty="0"/>
          </a:p>
          <a:p>
            <a:r>
              <a:rPr lang="en-GB" sz="2800" dirty="0"/>
              <a:t>9. </a:t>
            </a:r>
            <a:r>
              <a:rPr lang="en-GB" sz="2800" dirty="0" smtClean="0"/>
              <a:t>A </a:t>
            </a:r>
            <a:endParaRPr lang="en-GB" sz="2800" dirty="0"/>
          </a:p>
          <a:p>
            <a:r>
              <a:rPr lang="en-GB" sz="2800" dirty="0" smtClean="0"/>
              <a:t>10. </a:t>
            </a:r>
            <a:r>
              <a:rPr lang="en-GB" sz="2800" smtClean="0"/>
              <a:t>A </a:t>
            </a:r>
            <a:endParaRPr lang="en-GB" sz="2800" dirty="0"/>
          </a:p>
          <a:p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514362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1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2" y="1423759"/>
            <a:ext cx="1159094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plasma membrane is a fluid mosaic of:</a:t>
            </a:r>
          </a:p>
          <a:p>
            <a:r>
              <a:rPr lang="en-US" sz="2800" dirty="0" smtClean="0"/>
              <a:t>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phospholipids and proteins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nucleic acids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sugars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phospholipids.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5950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2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2" y="1423759"/>
            <a:ext cx="1159094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Which of these are functions of cell membrane proteins?</a:t>
            </a:r>
          </a:p>
          <a:p>
            <a:r>
              <a:rPr lang="en-US" sz="2800" dirty="0" smtClean="0"/>
              <a:t>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Cell–cell recognition and communication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Transport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Enzyme activity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All of the above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605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3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151073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Which of these </a:t>
            </a:r>
            <a:r>
              <a:rPr lang="en-US" sz="2800" dirty="0"/>
              <a:t>types of cell </a:t>
            </a:r>
            <a:r>
              <a:rPr lang="en-US" sz="2800" dirty="0" smtClean="0"/>
              <a:t>transport requires </a:t>
            </a:r>
            <a:r>
              <a:rPr lang="en-US" sz="2800" dirty="0"/>
              <a:t>an input of </a:t>
            </a:r>
            <a:r>
              <a:rPr lang="en-US" sz="2800" dirty="0" smtClean="0"/>
              <a:t>energy? </a:t>
            </a:r>
          </a:p>
          <a:p>
            <a:r>
              <a:rPr lang="en-US" sz="2800" dirty="0" smtClean="0"/>
              <a:t>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Diffusion </a:t>
            </a:r>
          </a:p>
          <a:p>
            <a:pPr marL="457200" indent="-457200">
              <a:buFont typeface="+mj-lt"/>
              <a:buAutoNum type="alphaUcPeriod"/>
            </a:pPr>
            <a:endParaRPr lang="en-US" sz="2800" b="1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Facilitated diffusion </a:t>
            </a:r>
            <a:r>
              <a:rPr lang="en-US" sz="2800" dirty="0" smtClean="0"/>
              <a:t>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Active </a:t>
            </a:r>
            <a:r>
              <a:rPr lang="en-US" sz="2800" dirty="0" smtClean="0"/>
              <a:t>transport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Osmosis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186777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4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1730360" cy="4832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Which of these statements is true of diffusion?</a:t>
            </a:r>
          </a:p>
          <a:p>
            <a:r>
              <a:rPr lang="en-US" sz="2800" dirty="0"/>
              <a:t> </a:t>
            </a:r>
            <a:r>
              <a:rPr lang="en-US" sz="2800" dirty="0" smtClean="0"/>
              <a:t>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Particles move up a concentration gradient, from low to high concentration.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Particles move down a concentration gradient, from low to high concentration.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Particles move up a concentration gradient, from high to low concentration.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Particles move down a concentration gradient, from high to low concentration.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63686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5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2" y="1423759"/>
            <a:ext cx="1159094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Which property of a particle will allow it to more readily pass through the phospholipid bilayer? </a:t>
            </a:r>
            <a:endParaRPr lang="en-US" sz="2800" dirty="0" smtClean="0"/>
          </a:p>
          <a:p>
            <a:r>
              <a:rPr lang="en-US" sz="2800" dirty="0" smtClean="0"/>
              <a:t>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Polar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Non-polar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Large size </a:t>
            </a: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Electric charge </a:t>
            </a:r>
            <a:r>
              <a:rPr lang="en-US" sz="2800" dirty="0" smtClean="0"/>
              <a:t>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089860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6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58029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Which </a:t>
            </a:r>
            <a:r>
              <a:rPr lang="en-US" sz="2800" dirty="0" smtClean="0"/>
              <a:t>of these statements is </a:t>
            </a:r>
            <a:r>
              <a:rPr lang="en-US" sz="2800" dirty="0"/>
              <a:t>true of facilitated diffusion? </a:t>
            </a:r>
          </a:p>
          <a:p>
            <a:r>
              <a:rPr lang="en-US" sz="2800" dirty="0" smtClean="0"/>
              <a:t>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It involves the loss of a </a:t>
            </a:r>
            <a:r>
              <a:rPr lang="en-US" sz="2800" dirty="0" smtClean="0"/>
              <a:t>vesicle.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It </a:t>
            </a:r>
            <a:r>
              <a:rPr lang="en-US" sz="2800" dirty="0" smtClean="0"/>
              <a:t>involves the </a:t>
            </a:r>
            <a:r>
              <a:rPr lang="en-US" sz="2800" dirty="0"/>
              <a:t>formation of a </a:t>
            </a:r>
            <a:r>
              <a:rPr lang="en-US" sz="2800" dirty="0" smtClean="0"/>
              <a:t>vesicle.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It </a:t>
            </a:r>
            <a:r>
              <a:rPr lang="en-US" sz="2800" dirty="0" smtClean="0"/>
              <a:t>involves a transport protein, such as an aquaporin. 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It is also called “cell </a:t>
            </a:r>
            <a:r>
              <a:rPr lang="en-US" sz="2800" dirty="0" smtClean="0"/>
              <a:t>eating.”   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79730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7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151073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Which of these is a part of the process of active transport?  </a:t>
            </a:r>
          </a:p>
          <a:p>
            <a:r>
              <a:rPr lang="en-US" sz="2800" dirty="0" smtClean="0"/>
              <a:t>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The solute is transported down </a:t>
            </a:r>
            <a:r>
              <a:rPr lang="en-US" sz="2800" dirty="0" smtClean="0"/>
              <a:t>a </a:t>
            </a:r>
            <a:r>
              <a:rPr lang="en-US" sz="2800" dirty="0"/>
              <a:t>concentration </a:t>
            </a:r>
            <a:r>
              <a:rPr lang="en-US" sz="2800" dirty="0" smtClean="0"/>
              <a:t>gradient. </a:t>
            </a:r>
          </a:p>
          <a:p>
            <a:pPr marL="457200" indent="-457200">
              <a:buFont typeface="+mj-lt"/>
              <a:buAutoNum type="alphaUcPeriod"/>
            </a:pPr>
            <a:endParaRPr lang="en-US" sz="2800" b="1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ATP binds to the </a:t>
            </a:r>
            <a:r>
              <a:rPr lang="en-US" sz="2800" dirty="0" smtClean="0"/>
              <a:t>substrate.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A phosphate from ATP binds to the </a:t>
            </a:r>
            <a:r>
              <a:rPr lang="en-US" sz="2800" dirty="0" smtClean="0"/>
              <a:t>solute.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 A phosphate from ATP binds to the transport protein. </a:t>
            </a:r>
            <a:r>
              <a:rPr lang="en-US" sz="2800" dirty="0" smtClean="0"/>
              <a:t>   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76941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</a:t>
            </a:r>
            <a:r>
              <a:rPr lang="en-US" sz="2400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0210" y="1423759"/>
            <a:ext cx="10692589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Which </a:t>
            </a:r>
            <a:r>
              <a:rPr lang="en-US" sz="2800" dirty="0" smtClean="0"/>
              <a:t>of these is </a:t>
            </a:r>
            <a:r>
              <a:rPr lang="en-US" sz="2800" dirty="0"/>
              <a:t>part of </a:t>
            </a:r>
            <a:r>
              <a:rPr lang="en-US" sz="2800" dirty="0" smtClean="0"/>
              <a:t>the process of active </a:t>
            </a:r>
            <a:r>
              <a:rPr lang="en-US" sz="2800" dirty="0"/>
              <a:t>transport? </a:t>
            </a:r>
            <a:endParaRPr lang="en-US" sz="2800" dirty="0" smtClean="0"/>
          </a:p>
          <a:p>
            <a:r>
              <a:rPr lang="en-US" sz="2800" dirty="0" smtClean="0"/>
              <a:t>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Detachment of the solute causes the transport protein to return to its original </a:t>
            </a:r>
            <a:r>
              <a:rPr lang="en-US" sz="2800" dirty="0" smtClean="0"/>
              <a:t>shape.</a:t>
            </a:r>
          </a:p>
          <a:p>
            <a:pPr marL="457200" indent="-457200">
              <a:buFont typeface="+mj-lt"/>
              <a:buAutoNum type="alphaUcPeriod"/>
            </a:pPr>
            <a:endParaRPr lang="en-US" sz="11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Detachment of the phosphate causes the transport protein to return to its original </a:t>
            </a:r>
            <a:r>
              <a:rPr lang="en-US" sz="2800" dirty="0" smtClean="0"/>
              <a:t>shape.</a:t>
            </a:r>
          </a:p>
          <a:p>
            <a:pPr marL="457200" indent="-457200">
              <a:buFont typeface="+mj-lt"/>
              <a:buAutoNum type="alphaUcPeriod"/>
            </a:pPr>
            <a:endParaRPr lang="en-US" sz="11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Detachment of the solute causes the membrane to return to its original </a:t>
            </a:r>
            <a:r>
              <a:rPr lang="en-US" sz="2800" dirty="0" smtClean="0"/>
              <a:t>shape. 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endParaRPr lang="en-US" sz="11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Detachment of the phosphate causes the membrane to return to its original </a:t>
            </a:r>
            <a:r>
              <a:rPr lang="en-US" sz="2800" dirty="0" smtClean="0"/>
              <a:t>shape.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839137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10669</TotalTime>
  <Words>403</Words>
  <Application>Microsoft Macintosh PowerPoint</Application>
  <PresentationFormat>Custom</PresentationFormat>
  <Paragraphs>124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Parag Joshi</dc:creator>
  <cp:lastModifiedBy>Amanda Harman</cp:lastModifiedBy>
  <cp:revision>119</cp:revision>
  <dcterms:created xsi:type="dcterms:W3CDTF">2015-08-05T18:06:14Z</dcterms:created>
  <dcterms:modified xsi:type="dcterms:W3CDTF">2016-01-04T14:40:30Z</dcterms:modified>
</cp:coreProperties>
</file>