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410" r:id="rId4"/>
    <p:sldId id="412" r:id="rId5"/>
    <p:sldId id="413" r:id="rId6"/>
    <p:sldId id="414" r:id="rId7"/>
    <p:sldId id="312" r:id="rId8"/>
    <p:sldId id="355" r:id="rId9"/>
    <p:sldId id="409" r:id="rId10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EENAH AHMED JASSIM ALI" initials="SAJA" lastIdx="1" clrIdx="0">
    <p:extLst>
      <p:ext uri="{19B8F6BF-5375-455C-9EA6-DF929625EA0E}">
        <p15:presenceInfo xmlns:p15="http://schemas.microsoft.com/office/powerpoint/2012/main" userId="SAKEENAH AHMED JASSIM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068"/>
    <a:srgbClr val="F1E8F8"/>
    <a:srgbClr val="E2CFF1"/>
    <a:srgbClr val="FFFAEB"/>
    <a:srgbClr val="FFE8A7"/>
    <a:srgbClr val="FBE2FC"/>
    <a:srgbClr val="FFCDCD"/>
    <a:srgbClr val="16727C"/>
    <a:srgbClr val="DBF6F9"/>
    <a:srgbClr val="22A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88671"/>
            <a:ext cx="9144000" cy="1796495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34885" y="22688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كل منهما مكون من ثلاثة أرقام</a:t>
            </a:r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4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SA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54</a:t>
            </a:r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4920336" y="1808670"/>
            <a:ext cx="630387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  <a:p>
            <a:pPr algn="ctr"/>
            <a:endParaRPr lang="ar-BH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أعداد مكونة من ثلاثة أرقام، و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ستعم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التقدير للتأكد من معقولية الجواب</a:t>
            </a: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3" y="1296551"/>
            <a:ext cx="4145759" cy="45898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ame 1"/>
          <p:cNvSpPr/>
          <p:nvPr/>
        </p:nvSpPr>
        <p:spPr>
          <a:xfrm>
            <a:off x="4662594" y="1600201"/>
            <a:ext cx="6825667" cy="3676547"/>
          </a:xfrm>
          <a:prstGeom prst="frame">
            <a:avLst>
              <a:gd name="adj1" fmla="val 6083"/>
            </a:avLst>
          </a:prstGeom>
          <a:pattFill prst="pct90">
            <a:fgClr>
              <a:srgbClr val="B62898"/>
            </a:fgClr>
            <a:bgClr>
              <a:schemeClr val="bg1"/>
            </a:bgClr>
          </a:pattFill>
          <a:ln>
            <a:solidFill>
              <a:srgbClr val="FFD9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</a:t>
              </a:r>
              <a:r>
                <a:rPr lang="en-GB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ثلاثة أرقام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1199594" y="3621504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73A59A-BC2B-4A99-A30F-E945D7EFCE34}"/>
              </a:ext>
            </a:extLst>
          </p:cNvPr>
          <p:cNvGrpSpPr/>
          <p:nvPr/>
        </p:nvGrpSpPr>
        <p:grpSpPr>
          <a:xfrm>
            <a:off x="9858603" y="118480"/>
            <a:ext cx="2231685" cy="700133"/>
            <a:chOff x="5013056" y="4895503"/>
            <a:chExt cx="2712121" cy="700133"/>
          </a:xfrm>
        </p:grpSpPr>
        <p:sp>
          <p:nvSpPr>
            <p:cNvPr id="17" name="Rectangle: Rounded Corners 2">
              <a:extLst>
                <a:ext uri="{FF2B5EF4-FFF2-40B4-BE49-F238E27FC236}">
                  <a16:creationId xmlns:a16="http://schemas.microsoft.com/office/drawing/2014/main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8" t="20272" r="56235" b="31934"/>
          <a:stretch/>
        </p:blipFill>
        <p:spPr>
          <a:xfrm>
            <a:off x="10720" y="320184"/>
            <a:ext cx="2826611" cy="198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lded Corner 5"/>
          <p:cNvSpPr/>
          <p:nvPr/>
        </p:nvSpPr>
        <p:spPr>
          <a:xfrm>
            <a:off x="2877672" y="64691"/>
            <a:ext cx="6738885" cy="798085"/>
          </a:xfrm>
          <a:prstGeom prst="foldedCorner">
            <a:avLst>
              <a:gd name="adj" fmla="val 36364"/>
            </a:avLst>
          </a:prstGeom>
          <a:solidFill>
            <a:srgbClr val="F6E6F3"/>
          </a:solidFill>
          <a:ln>
            <a:solidFill>
              <a:srgbClr val="732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400" b="1" dirty="0">
              <a:solidFill>
                <a:srgbClr val="526E0C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2400" b="1" dirty="0">
                <a:solidFill>
                  <a:srgbClr val="732965"/>
                </a:solidFill>
                <a:latin typeface="Sakkal Majalla" pitchFamily="2" charset="-78"/>
                <a:cs typeface="Sakkal Majalla" pitchFamily="2" charset="-78"/>
              </a:rPr>
              <a:t>في نزهة لإحدى المزارع رصد صديقان 127 عصفورًا و 68 بلبلًا. </a:t>
            </a:r>
            <a:endParaRPr lang="ar-SA" sz="2400" b="1" dirty="0">
              <a:solidFill>
                <a:srgbClr val="732965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2400" b="1" dirty="0">
                <a:solidFill>
                  <a:srgbClr val="732965"/>
                </a:solidFill>
                <a:latin typeface="Sakkal Majalla" pitchFamily="2" charset="-78"/>
                <a:cs typeface="Sakkal Majalla" pitchFamily="2" charset="-78"/>
              </a:rPr>
              <a:t>ماعدد الطيور التي رصداها؟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5153765" y="1940623"/>
            <a:ext cx="4101058" cy="678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3671051" y="943458"/>
            <a:ext cx="7681295" cy="1675499"/>
          </a:xfrm>
          <a:prstGeom prst="foldedCorner">
            <a:avLst>
              <a:gd name="adj" fmla="val 24445"/>
            </a:avLst>
          </a:prstGeom>
          <a:solidFill>
            <a:srgbClr val="F6E6F3"/>
          </a:solidFill>
          <a:ln>
            <a:solidFill>
              <a:srgbClr val="732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200" b="1" dirty="0">
                <a:solidFill>
                  <a:srgbClr val="732965"/>
                </a:solidFill>
                <a:latin typeface="Sakkal Majalla" pitchFamily="2" charset="-78"/>
                <a:cs typeface="Sakkal Majalla" pitchFamily="2" charset="-78"/>
              </a:rPr>
              <a:t>لإيجاد عدد الطيور التي رصدها الصديقان , أجد </a:t>
            </a:r>
            <a:r>
              <a:rPr lang="ar-BH" sz="2200" b="1">
                <a:solidFill>
                  <a:srgbClr val="732965"/>
                </a:solidFill>
                <a:latin typeface="Sakkal Majalla" pitchFamily="2" charset="-78"/>
                <a:cs typeface="Sakkal Majalla" pitchFamily="2" charset="-78"/>
              </a:rPr>
              <a:t>ناتج جمع  </a:t>
            </a:r>
            <a:r>
              <a:rPr lang="ar-BH" sz="2200" b="1" dirty="0">
                <a:solidFill>
                  <a:srgbClr val="732965"/>
                </a:solidFill>
                <a:latin typeface="Sakkal Majalla" pitchFamily="2" charset="-78"/>
                <a:cs typeface="Sakkal Majalla" pitchFamily="2" charset="-78"/>
              </a:rPr>
              <a:t>127 + 68</a:t>
            </a:r>
          </a:p>
          <a:p>
            <a:pPr algn="ctr"/>
            <a:endParaRPr lang="ar-BH" sz="2200" b="1" dirty="0">
              <a:solidFill>
                <a:srgbClr val="526E0C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BH" sz="2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التقدير   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69609" y="1585955"/>
            <a:ext cx="26897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600" dirty="0">
                <a:solidFill>
                  <a:srgbClr val="73296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7  2  1</a:t>
            </a:r>
          </a:p>
          <a:p>
            <a:pPr lvl="0" algn="ctr"/>
            <a:r>
              <a:rPr lang="ar-BH" sz="2600" dirty="0">
                <a:solidFill>
                  <a:srgbClr val="73296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+ 8  6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359518" y="2296543"/>
            <a:ext cx="1976356" cy="0"/>
          </a:xfrm>
          <a:prstGeom prst="line">
            <a:avLst/>
          </a:prstGeom>
          <a:ln>
            <a:solidFill>
              <a:srgbClr val="825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43305" y="1781207"/>
            <a:ext cx="10838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243305" y="2104957"/>
            <a:ext cx="10838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01549" y="1584456"/>
            <a:ext cx="26897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600" dirty="0">
                <a:solidFill>
                  <a:srgbClr val="73296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0  3  1</a:t>
            </a:r>
          </a:p>
          <a:p>
            <a:pPr lvl="0" algn="ctr"/>
            <a:r>
              <a:rPr lang="ar-BH" sz="2600" dirty="0">
                <a:solidFill>
                  <a:srgbClr val="73296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+ 0  7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391458" y="2295044"/>
            <a:ext cx="1976356" cy="0"/>
          </a:xfrm>
          <a:prstGeom prst="line">
            <a:avLst/>
          </a:prstGeom>
          <a:ln>
            <a:solidFill>
              <a:srgbClr val="825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679286" y="2198686"/>
            <a:ext cx="9435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600" dirty="0">
                <a:solidFill>
                  <a:srgbClr val="73296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0  0  2  </a:t>
            </a:r>
            <a:endParaRPr lang="ar-BH" sz="2600" dirty="0">
              <a:solidFill>
                <a:srgbClr val="732965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3427" y="5634316"/>
            <a:ext cx="6980931" cy="761709"/>
          </a:xfrm>
          <a:prstGeom prst="rect">
            <a:avLst/>
          </a:prstGeom>
          <a:solidFill>
            <a:srgbClr val="F6E6F3"/>
          </a:solidFill>
          <a:ln>
            <a:solidFill>
              <a:srgbClr val="732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أتأكد من معقولية الجواب:</a:t>
            </a:r>
          </a:p>
          <a:p>
            <a:r>
              <a:rPr lang="ar-BH" sz="2400" b="1" dirty="0">
                <a:solidFill>
                  <a:srgbClr val="732965"/>
                </a:solidFill>
                <a:latin typeface="Sakkal Majalla" pitchFamily="2" charset="-78"/>
                <a:cs typeface="Sakkal Majalla" pitchFamily="2" charset="-78"/>
              </a:rPr>
              <a:t>بما أن العدد 195 قريب من الجواب التقديري 200 فإن الجواب معقول</a:t>
            </a:r>
          </a:p>
        </p:txBody>
      </p:sp>
      <p:sp>
        <p:nvSpPr>
          <p:cNvPr id="43" name="Half Frame 42"/>
          <p:cNvSpPr/>
          <p:nvPr/>
        </p:nvSpPr>
        <p:spPr>
          <a:xfrm rot="13945729">
            <a:off x="703559" y="5723411"/>
            <a:ext cx="183269" cy="632269"/>
          </a:xfrm>
          <a:prstGeom prst="halfFrame">
            <a:avLst>
              <a:gd name="adj1" fmla="val 19630"/>
              <a:gd name="adj2" fmla="val 1849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9518" y="5674658"/>
            <a:ext cx="4730770" cy="681023"/>
          </a:xfrm>
          <a:prstGeom prst="rect">
            <a:avLst/>
          </a:prstGeom>
          <a:solidFill>
            <a:srgbClr val="DBF6F9"/>
          </a:solidFill>
          <a:ln>
            <a:solidFill>
              <a:srgbClr val="22A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400" b="1" dirty="0">
                <a:solidFill>
                  <a:srgbClr val="126068"/>
                </a:solidFill>
                <a:latin typeface="Sakkal Majalla" pitchFamily="2" charset="-78"/>
                <a:cs typeface="Sakkal Majalla" pitchFamily="2" charset="-78"/>
              </a:rPr>
              <a:t>إذن, عدد الطيور التي رصدها الصديقان 195 طائرًا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35271" y="2837329"/>
            <a:ext cx="5051017" cy="2581836"/>
          </a:xfrm>
          <a:prstGeom prst="rect">
            <a:avLst/>
          </a:prstGeom>
          <a:solidFill>
            <a:srgbClr val="DBF6F9"/>
          </a:solidFill>
          <a:ln>
            <a:solidFill>
              <a:srgbClr val="22A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400" b="1" dirty="0">
                <a:solidFill>
                  <a:srgbClr val="126068"/>
                </a:solidFill>
                <a:latin typeface="Sakkal Majalla" pitchFamily="2" charset="-78"/>
                <a:cs typeface="Sakkal Majalla" pitchFamily="2" charset="-78"/>
              </a:rPr>
              <a:t>الخطوة  1:  أجمع الآحاد</a:t>
            </a:r>
          </a:p>
          <a:p>
            <a:pPr algn="ctr"/>
            <a:endParaRPr lang="ar-BH" sz="2400" b="1" dirty="0">
              <a:solidFill>
                <a:srgbClr val="126068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sz="2400" b="1" dirty="0">
              <a:solidFill>
                <a:srgbClr val="126068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sz="2400" b="1" dirty="0">
              <a:solidFill>
                <a:srgbClr val="126068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sz="2400" b="1" dirty="0">
              <a:solidFill>
                <a:srgbClr val="126068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sz="2400" b="1" dirty="0">
              <a:solidFill>
                <a:srgbClr val="1260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3072" y="2837329"/>
            <a:ext cx="5887540" cy="2581836"/>
          </a:xfrm>
          <a:prstGeom prst="rect">
            <a:avLst/>
          </a:prstGeom>
          <a:solidFill>
            <a:srgbClr val="DBF6F9"/>
          </a:solidFill>
          <a:ln>
            <a:solidFill>
              <a:srgbClr val="22A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الخطوة  2:  أجمع العشرات و المئات</a:t>
            </a:r>
          </a:p>
          <a:p>
            <a:endParaRPr lang="ar-BH" sz="24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4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900647" y="3679770"/>
            <a:ext cx="17056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lvl="0" algn="ctr"/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2  1</a:t>
            </a:r>
          </a:p>
          <a:p>
            <a:pPr lvl="0" algn="ctr"/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707383" y="4726210"/>
            <a:ext cx="2511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26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0097931" y="4833986"/>
            <a:ext cx="1253246" cy="0"/>
          </a:xfrm>
          <a:prstGeom prst="line">
            <a:avLst/>
          </a:prstGeom>
          <a:ln>
            <a:solidFill>
              <a:srgbClr val="825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798293" y="4482389"/>
            <a:ext cx="3132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  +  8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  =  15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حادً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22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59432" y="4850011"/>
            <a:ext cx="4013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أعيد تجميع 15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 إلى 1 عشرات و 5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339862" y="381703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4682114" y="3681606"/>
            <a:ext cx="17056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lvl="0" algn="ctr"/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7 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lvl="0" algn="ctr"/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8  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929952" y="4728046"/>
            <a:ext cx="8100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9  1  </a:t>
            </a:r>
            <a:endParaRPr lang="ar-BH" sz="2600" b="1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879398" y="4835822"/>
            <a:ext cx="1253246" cy="0"/>
          </a:xfrm>
          <a:prstGeom prst="line">
            <a:avLst/>
          </a:prstGeom>
          <a:ln>
            <a:solidFill>
              <a:srgbClr val="825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15155" y="4286652"/>
            <a:ext cx="48444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عشرات  +  2 عشرات  +  6  عشرات  =  9 عشرات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213041" y="4658412"/>
            <a:ext cx="26842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نزل المئة مع الجواب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166353" y="3813519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2000" b="1" dirty="0"/>
          </a:p>
        </p:txBody>
      </p:sp>
    </p:spTree>
    <p:extLst>
      <p:ext uri="{BB962C8B-B14F-4D97-AF65-F5344CB8AC3E}">
        <p14:creationId xmlns:p14="http://schemas.microsoft.com/office/powerpoint/2010/main" val="29111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  <p:bldP spid="10" grpId="0"/>
      <p:bldP spid="27" grpId="0" animBg="1"/>
      <p:bldP spid="29" grpId="0"/>
      <p:bldP spid="38" grpId="0"/>
      <p:bldP spid="40" grpId="0"/>
      <p:bldP spid="42" grpId="0" animBg="1"/>
      <p:bldP spid="43" grpId="0" animBg="1"/>
      <p:bldP spid="44" grpId="0" animBg="1"/>
      <p:bldP spid="46" grpId="0" animBg="1"/>
      <p:bldP spid="47" grpId="0" animBg="1"/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E52AD98-D4FC-4642-984C-C388F5F0F393}"/>
              </a:ext>
            </a:extLst>
          </p:cNvPr>
          <p:cNvGrpSpPr/>
          <p:nvPr/>
        </p:nvGrpSpPr>
        <p:grpSpPr>
          <a:xfrm>
            <a:off x="163498" y="167194"/>
            <a:ext cx="11840644" cy="729847"/>
            <a:chOff x="142468" y="177980"/>
            <a:chExt cx="11840644" cy="7298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C601CD-00FB-4FD3-960A-AAAE7E6D8833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E6E0AA6-78FD-4909-B4EA-9F7ACAC5A1D7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FED542-E938-406B-8A64-35A8395C886F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F10B1060-F132-471C-9640-42639ED8501F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6" name="Round Diagonal Corner Rectangle 10">
              <a:extLst>
                <a:ext uri="{FF2B5EF4-FFF2-40B4-BE49-F238E27FC236}">
                  <a16:creationId xmlns:a16="http://schemas.microsoft.com/office/drawing/2014/main" id="{EF65AA98-E0F1-460B-87A7-58BFDE3A82B2}"/>
                </a:ext>
              </a:extLst>
            </p:cNvPr>
            <p:cNvSpPr/>
            <p:nvPr/>
          </p:nvSpPr>
          <p:spPr>
            <a:xfrm>
              <a:off x="142468" y="177980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A692A911-C30B-4CAF-9CFA-A6FCF83CD66A}"/>
              </a:ext>
            </a:extLst>
          </p:cNvPr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34" name="Straight Connector 6">
              <a:extLst>
                <a:ext uri="{FF2B5EF4-FFF2-40B4-BE49-F238E27FC236}">
                  <a16:creationId xmlns:a16="http://schemas.microsoft.com/office/drawing/2014/main" id="{0E5D540E-4ECD-40B5-B193-CD9F5288CC4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B7F8EBBC-1C65-4CCF-8B98-FC433DB86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ثلاثة أرقام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" name="Trapezoid 3"/>
          <p:cNvSpPr/>
          <p:nvPr/>
        </p:nvSpPr>
        <p:spPr>
          <a:xfrm>
            <a:off x="3926073" y="549109"/>
            <a:ext cx="4339854" cy="1324424"/>
          </a:xfrm>
          <a:prstGeom prst="trapezoid">
            <a:avLst>
              <a:gd name="adj" fmla="val 34632"/>
            </a:avLst>
          </a:prstGeom>
          <a:pattFill prst="sphere">
            <a:fgClr>
              <a:srgbClr val="FFE8A7"/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>
                  <a:noFill/>
                </a:ln>
                <a:solidFill>
                  <a:srgbClr val="126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أجد ناتج الجمع،</a:t>
            </a:r>
          </a:p>
          <a:p>
            <a:pPr algn="ctr"/>
            <a:r>
              <a:rPr lang="ar-SA" sz="3600" dirty="0">
                <a:ln w="0">
                  <a:noFill/>
                </a:ln>
                <a:solidFill>
                  <a:srgbClr val="126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وأتأكد من معقولية الجواب</a:t>
            </a:r>
            <a:r>
              <a:rPr lang="ar-BH" sz="3600" dirty="0">
                <a:ln w="0">
                  <a:noFill/>
                </a:ln>
                <a:solidFill>
                  <a:srgbClr val="126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600" dirty="0">
                <a:ln w="0">
                  <a:noFill/>
                </a:ln>
                <a:solidFill>
                  <a:srgbClr val="126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BH" sz="3600" dirty="0">
              <a:ln w="0">
                <a:noFill/>
              </a:ln>
              <a:solidFill>
                <a:srgbClr val="1260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Vertical Scroll 35"/>
          <p:cNvSpPr/>
          <p:nvPr/>
        </p:nvSpPr>
        <p:spPr>
          <a:xfrm>
            <a:off x="620695" y="1179300"/>
            <a:ext cx="2381289" cy="2948324"/>
          </a:xfrm>
          <a:prstGeom prst="verticalScroll">
            <a:avLst/>
          </a:prstGeom>
          <a:pattFill prst="sphere">
            <a:fgClr>
              <a:srgbClr val="FFE8A7"/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7" name="Picture 36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6301" y="549109"/>
            <a:ext cx="1078773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907231" y="1683966"/>
            <a:ext cx="180821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0"/>
                <a:solidFill>
                  <a:srgbClr val="1260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الإجابة.</a:t>
            </a:r>
            <a:endParaRPr lang="en-US" sz="2800" b="1" dirty="0">
              <a:ln w="0"/>
              <a:solidFill>
                <a:srgbClr val="1260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3" t="-176" r="6663" b="176"/>
          <a:stretch/>
        </p:blipFill>
        <p:spPr bwMode="auto">
          <a:xfrm>
            <a:off x="2407361" y="2616251"/>
            <a:ext cx="965797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nip Same Side Corner Rectangle 4"/>
          <p:cNvSpPr/>
          <p:nvPr/>
        </p:nvSpPr>
        <p:spPr>
          <a:xfrm>
            <a:off x="8121436" y="2554940"/>
            <a:ext cx="3482789" cy="2191871"/>
          </a:xfrm>
          <a:prstGeom prst="snip2SameRect">
            <a:avLst/>
          </a:prstGeom>
          <a:solidFill>
            <a:srgbClr val="FFFAE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1" name="Snip Same Side Corner Rectangle 40"/>
          <p:cNvSpPr/>
          <p:nvPr/>
        </p:nvSpPr>
        <p:spPr>
          <a:xfrm>
            <a:off x="4078354" y="2554940"/>
            <a:ext cx="3482789" cy="2191871"/>
          </a:xfrm>
          <a:prstGeom prst="snip2SameRect">
            <a:avLst/>
          </a:prstGeom>
          <a:solidFill>
            <a:srgbClr val="FFFAE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8432753" y="3087459"/>
            <a:ext cx="2989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6 1  +  7 1   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346538" y="3916122"/>
            <a:ext cx="1149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1 8 1</a:t>
            </a:r>
            <a:endParaRPr lang="ar-BH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4212961" y="3085432"/>
            <a:ext cx="3213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5 1  +  5 5 2 =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42091" y="3916122"/>
            <a:ext cx="1149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1 1 4</a:t>
            </a:r>
            <a:endParaRPr lang="ar-BH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5006202" y="5056092"/>
            <a:ext cx="4205034" cy="1185405"/>
          </a:xfrm>
          <a:prstGeom prst="wave">
            <a:avLst>
              <a:gd name="adj1" fmla="val 6421"/>
              <a:gd name="adj2" fmla="val -284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8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ممتاز</a:t>
            </a:r>
            <a:endParaRPr lang="ar-BH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8296835" y="5355805"/>
            <a:ext cx="618565" cy="605118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6" name="Smiley Face 45"/>
          <p:cNvSpPr/>
          <p:nvPr/>
        </p:nvSpPr>
        <p:spPr>
          <a:xfrm>
            <a:off x="5407645" y="5355805"/>
            <a:ext cx="618565" cy="605118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907230" y="2334390"/>
            <a:ext cx="18082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0"/>
                <a:solidFill>
                  <a:srgbClr val="1260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الحل</a:t>
            </a:r>
            <a:endParaRPr lang="en-US" sz="4800" b="1" dirty="0">
              <a:ln w="0"/>
              <a:solidFill>
                <a:srgbClr val="1260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03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8" grpId="0"/>
      <p:bldP spid="38" grpId="1"/>
      <p:bldP spid="5" grpId="0" animBg="1"/>
      <p:bldP spid="41" grpId="0" animBg="1"/>
      <p:bldP spid="42" grpId="0"/>
      <p:bldP spid="43" grpId="0"/>
      <p:bldP spid="44" grpId="0"/>
      <p:bldP spid="45" grpId="0"/>
      <p:bldP spid="13" grpId="0" animBg="1"/>
      <p:bldP spid="14" grpId="0" animBg="1"/>
      <p:bldP spid="4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E52AD98-D4FC-4642-984C-C388F5F0F393}"/>
              </a:ext>
            </a:extLst>
          </p:cNvPr>
          <p:cNvGrpSpPr/>
          <p:nvPr/>
        </p:nvGrpSpPr>
        <p:grpSpPr>
          <a:xfrm>
            <a:off x="163498" y="167194"/>
            <a:ext cx="11840644" cy="729847"/>
            <a:chOff x="142468" y="177980"/>
            <a:chExt cx="11840644" cy="7298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C601CD-00FB-4FD3-960A-AAAE7E6D8833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E6E0AA6-78FD-4909-B4EA-9F7ACAC5A1D7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FED542-E938-406B-8A64-35A8395C886F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F10B1060-F132-471C-9640-42639ED8501F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6" name="Round Diagonal Corner Rectangle 10">
              <a:extLst>
                <a:ext uri="{FF2B5EF4-FFF2-40B4-BE49-F238E27FC236}">
                  <a16:creationId xmlns:a16="http://schemas.microsoft.com/office/drawing/2014/main" id="{EF65AA98-E0F1-460B-87A7-58BFDE3A82B2}"/>
                </a:ext>
              </a:extLst>
            </p:cNvPr>
            <p:cNvSpPr/>
            <p:nvPr/>
          </p:nvSpPr>
          <p:spPr>
            <a:xfrm>
              <a:off x="142468" y="177980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A692A911-C30B-4CAF-9CFA-A6FCF83CD66A}"/>
              </a:ext>
            </a:extLst>
          </p:cNvPr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34" name="Straight Connector 6">
              <a:extLst>
                <a:ext uri="{FF2B5EF4-FFF2-40B4-BE49-F238E27FC236}">
                  <a16:creationId xmlns:a16="http://schemas.microsoft.com/office/drawing/2014/main" id="{0E5D540E-4ECD-40B5-B193-CD9F5288CC4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B7F8EBBC-1C65-4CCF-8B98-FC433DB86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ثلاثة أرقام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" name="Trapezoid 3"/>
          <p:cNvSpPr/>
          <p:nvPr/>
        </p:nvSpPr>
        <p:spPr>
          <a:xfrm>
            <a:off x="3738282" y="555040"/>
            <a:ext cx="6124548" cy="1324424"/>
          </a:xfrm>
          <a:prstGeom prst="trapezoid">
            <a:avLst>
              <a:gd name="adj" fmla="val 34632"/>
            </a:avLst>
          </a:prstGeom>
          <a:pattFill prst="sphere">
            <a:fgClr>
              <a:srgbClr val="E2CFF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أجد ناتج الجمع،</a:t>
            </a:r>
          </a:p>
          <a:p>
            <a:pPr algn="ctr"/>
            <a:r>
              <a:rPr lang="ar-SA" sz="4000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وأتأكد من معقولية الجواب</a:t>
            </a:r>
            <a:r>
              <a:rPr lang="ar-BH" sz="4000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4000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BH" sz="4000" dirty="0">
              <a:ln w="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Vertical Scroll 35"/>
          <p:cNvSpPr/>
          <p:nvPr/>
        </p:nvSpPr>
        <p:spPr>
          <a:xfrm>
            <a:off x="620695" y="1179300"/>
            <a:ext cx="2381289" cy="2948324"/>
          </a:xfrm>
          <a:prstGeom prst="verticalScroll">
            <a:avLst/>
          </a:prstGeom>
          <a:pattFill prst="sphere">
            <a:fgClr>
              <a:srgbClr val="E2CFF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7" name="Picture 36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6301" y="549109"/>
            <a:ext cx="1078773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907231" y="1683966"/>
            <a:ext cx="18082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0"/>
                <a:solidFill>
                  <a:srgbClr val="126068"/>
                </a:solidFill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</a:t>
            </a:r>
            <a:r>
              <a:rPr lang="ar-BH" sz="2800" b="1" dirty="0">
                <a:ln w="0"/>
                <a:solidFill>
                  <a:srgbClr val="126068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2800" b="1" dirty="0">
              <a:ln w="0"/>
              <a:solidFill>
                <a:srgbClr val="1260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3" t="-176" r="6663" b="176"/>
          <a:stretch/>
        </p:blipFill>
        <p:spPr bwMode="auto">
          <a:xfrm>
            <a:off x="2407361" y="2616251"/>
            <a:ext cx="965797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nip Same Side Corner Rectangle 4"/>
          <p:cNvSpPr/>
          <p:nvPr/>
        </p:nvSpPr>
        <p:spPr>
          <a:xfrm>
            <a:off x="8121436" y="2554940"/>
            <a:ext cx="3482789" cy="2501152"/>
          </a:xfrm>
          <a:prstGeom prst="snip2SameRect">
            <a:avLst/>
          </a:prstGeom>
          <a:solidFill>
            <a:srgbClr val="F1E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1" name="Snip Same Side Corner Rectangle 40"/>
          <p:cNvSpPr/>
          <p:nvPr/>
        </p:nvSpPr>
        <p:spPr>
          <a:xfrm>
            <a:off x="4078354" y="2554940"/>
            <a:ext cx="3482789" cy="2501152"/>
          </a:xfrm>
          <a:prstGeom prst="snip2SameRect">
            <a:avLst/>
          </a:prstGeom>
          <a:solidFill>
            <a:srgbClr val="F1E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Wave 12"/>
          <p:cNvSpPr/>
          <p:nvPr/>
        </p:nvSpPr>
        <p:spPr>
          <a:xfrm>
            <a:off x="5006202" y="5217456"/>
            <a:ext cx="4205034" cy="1185405"/>
          </a:xfrm>
          <a:prstGeom prst="wave">
            <a:avLst>
              <a:gd name="adj1" fmla="val 6421"/>
              <a:gd name="adj2" fmla="val -2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8000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ممتاز</a:t>
            </a:r>
            <a:endParaRPr lang="ar-BH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8296835" y="5517169"/>
            <a:ext cx="618565" cy="605118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6" name="Smiley Face 45"/>
          <p:cNvSpPr/>
          <p:nvPr/>
        </p:nvSpPr>
        <p:spPr>
          <a:xfrm>
            <a:off x="5407645" y="5517169"/>
            <a:ext cx="618565" cy="605118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Rectangle 31"/>
          <p:cNvSpPr/>
          <p:nvPr/>
        </p:nvSpPr>
        <p:spPr>
          <a:xfrm>
            <a:off x="8957186" y="4122537"/>
            <a:ext cx="1630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1  1  5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546034" y="4102689"/>
            <a:ext cx="261052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649950" y="2879443"/>
            <a:ext cx="242576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5  6  3</a:t>
            </a:r>
          </a:p>
          <a:p>
            <a:pPr algn="ctr"/>
            <a:r>
              <a:rPr lang="ar-BH" sz="40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+ 6  4  1 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14104" y="4122537"/>
            <a:ext cx="1630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0  2  4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502952" y="4102689"/>
            <a:ext cx="261052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606868" y="2879443"/>
            <a:ext cx="242576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    2  7  2</a:t>
            </a:r>
          </a:p>
          <a:p>
            <a:pPr algn="ctr"/>
            <a:r>
              <a:rPr lang="ar-BH" sz="4000" b="1" dirty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+ 8  4  1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7230" y="2334390"/>
            <a:ext cx="18082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0"/>
                <a:solidFill>
                  <a:srgbClr val="1260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الحل</a:t>
            </a:r>
            <a:endParaRPr lang="en-US" sz="4800" b="1" dirty="0">
              <a:ln w="0"/>
              <a:solidFill>
                <a:srgbClr val="1260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0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8" grpId="0"/>
      <p:bldP spid="38" grpId="1"/>
      <p:bldP spid="5" grpId="0" animBg="1"/>
      <p:bldP spid="41" grpId="0" animBg="1"/>
      <p:bldP spid="13" grpId="0" animBg="1"/>
      <p:bldP spid="14" grpId="0" animBg="1"/>
      <p:bldP spid="46" grpId="0" animBg="1"/>
      <p:bldP spid="32" grpId="0"/>
      <p:bldP spid="40" grpId="0"/>
      <p:bldP spid="47" grpId="0"/>
      <p:bldP spid="4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E52AD98-D4FC-4642-984C-C388F5F0F393}"/>
              </a:ext>
            </a:extLst>
          </p:cNvPr>
          <p:cNvGrpSpPr/>
          <p:nvPr/>
        </p:nvGrpSpPr>
        <p:grpSpPr>
          <a:xfrm>
            <a:off x="163498" y="167194"/>
            <a:ext cx="11840644" cy="729847"/>
            <a:chOff x="142468" y="177980"/>
            <a:chExt cx="11840644" cy="7298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C601CD-00FB-4FD3-960A-AAAE7E6D8833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E6E0AA6-78FD-4909-B4EA-9F7ACAC5A1D7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FED542-E938-406B-8A64-35A8395C886F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F10B1060-F132-471C-9640-42639ED8501F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6" name="Round Diagonal Corner Rectangle 10">
              <a:extLst>
                <a:ext uri="{FF2B5EF4-FFF2-40B4-BE49-F238E27FC236}">
                  <a16:creationId xmlns:a16="http://schemas.microsoft.com/office/drawing/2014/main" id="{EF65AA98-E0F1-460B-87A7-58BFDE3A82B2}"/>
                </a:ext>
              </a:extLst>
            </p:cNvPr>
            <p:cNvSpPr/>
            <p:nvPr/>
          </p:nvSpPr>
          <p:spPr>
            <a:xfrm>
              <a:off x="142468" y="177980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دقيقت</a:t>
              </a:r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A692A911-C30B-4CAF-9CFA-A6FCF83CD66A}"/>
              </a:ext>
            </a:extLst>
          </p:cNvPr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34" name="Straight Connector 6">
              <a:extLst>
                <a:ext uri="{FF2B5EF4-FFF2-40B4-BE49-F238E27FC236}">
                  <a16:creationId xmlns:a16="http://schemas.microsoft.com/office/drawing/2014/main" id="{0E5D540E-4ECD-40B5-B193-CD9F5288CC4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B7F8EBBC-1C65-4CCF-8B98-FC433DB86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ثلاثة أرقام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6" name="Vertical Scroll 35"/>
          <p:cNvSpPr/>
          <p:nvPr/>
        </p:nvSpPr>
        <p:spPr>
          <a:xfrm>
            <a:off x="620695" y="1179300"/>
            <a:ext cx="2381289" cy="2948324"/>
          </a:xfrm>
          <a:prstGeom prst="verticalScroll">
            <a:avLst/>
          </a:prstGeom>
          <a:pattFill prst="sphere">
            <a:fgClr>
              <a:srgbClr val="E2CFF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7" name="Picture 36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6301" y="549109"/>
            <a:ext cx="1078773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907231" y="1683966"/>
            <a:ext cx="18082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0"/>
                <a:solidFill>
                  <a:srgbClr val="126068"/>
                </a:solidFill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</a:t>
            </a:r>
            <a:r>
              <a:rPr lang="ar-BH" sz="2800" b="1" dirty="0">
                <a:ln w="0"/>
                <a:solidFill>
                  <a:srgbClr val="126068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2800" b="1" dirty="0">
              <a:ln w="0"/>
              <a:solidFill>
                <a:srgbClr val="1260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3" t="-176" r="6663" b="176"/>
          <a:stretch/>
        </p:blipFill>
        <p:spPr bwMode="auto">
          <a:xfrm>
            <a:off x="2407361" y="2616251"/>
            <a:ext cx="965797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nip Same Side Corner Rectangle 40"/>
          <p:cNvSpPr/>
          <p:nvPr/>
        </p:nvSpPr>
        <p:spPr>
          <a:xfrm>
            <a:off x="3383830" y="1008437"/>
            <a:ext cx="8345107" cy="1749599"/>
          </a:xfrm>
          <a:prstGeom prst="snip2SameRect">
            <a:avLst/>
          </a:prstGeom>
          <a:solidFill>
            <a:srgbClr val="F1E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BH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 دراجتان ناريتان للبيع بسعر 199 دينار</a:t>
            </a:r>
            <a:r>
              <a:rPr lang="ar-BH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</a:p>
          <a:p>
            <a:pPr algn="ctr"/>
            <a:r>
              <a:rPr lang="ar-SA" sz="36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 458ديناراً. كم ديناراً ثمن الدراجتين معاً؟</a:t>
            </a:r>
          </a:p>
        </p:txBody>
      </p:sp>
      <p:sp>
        <p:nvSpPr>
          <p:cNvPr id="13" name="Wave 12"/>
          <p:cNvSpPr/>
          <p:nvPr/>
        </p:nvSpPr>
        <p:spPr>
          <a:xfrm>
            <a:off x="5006202" y="5217456"/>
            <a:ext cx="4205034" cy="1185405"/>
          </a:xfrm>
          <a:prstGeom prst="wave">
            <a:avLst>
              <a:gd name="adj1" fmla="val 6421"/>
              <a:gd name="adj2" fmla="val -2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8000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ممتاز</a:t>
            </a:r>
            <a:endParaRPr lang="ar-BH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8296835" y="5517169"/>
            <a:ext cx="618565" cy="605118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6" name="Smiley Face 45"/>
          <p:cNvSpPr/>
          <p:nvPr/>
        </p:nvSpPr>
        <p:spPr>
          <a:xfrm>
            <a:off x="5407645" y="5517169"/>
            <a:ext cx="618565" cy="605118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Snip Same Side Corner Rectangle 40">
            <a:extLst>
              <a:ext uri="{FF2B5EF4-FFF2-40B4-BE49-F238E27FC236}">
                <a16:creationId xmlns:a16="http://schemas.microsoft.com/office/drawing/2014/main" id="{AAE02425-868D-4EFC-866A-ABD6A27B2DC9}"/>
              </a:ext>
            </a:extLst>
          </p:cNvPr>
          <p:cNvSpPr/>
          <p:nvPr/>
        </p:nvSpPr>
        <p:spPr>
          <a:xfrm>
            <a:off x="3465891" y="3306156"/>
            <a:ext cx="8263046" cy="1749599"/>
          </a:xfrm>
          <a:prstGeom prst="snip2SameRect">
            <a:avLst/>
          </a:prstGeom>
          <a:solidFill>
            <a:srgbClr val="F1E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rgbClr val="12606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199  +  458  =  657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7230" y="2334390"/>
            <a:ext cx="18082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0"/>
                <a:solidFill>
                  <a:srgbClr val="1260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الحل</a:t>
            </a:r>
            <a:endParaRPr lang="en-US" sz="4800" b="1" dirty="0">
              <a:ln w="0"/>
              <a:solidFill>
                <a:srgbClr val="12606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25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8" grpId="1"/>
      <p:bldP spid="41" grpId="0" animBg="1"/>
      <p:bldP spid="13" grpId="0" animBg="1"/>
      <p:bldP spid="14" grpId="0" animBg="1"/>
      <p:bldP spid="46" grpId="0" animBg="1"/>
      <p:bldP spid="2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015539" y="204483"/>
            <a:ext cx="2176461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194872" y="674878"/>
            <a:ext cx="2591191" cy="4347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2786063" y="2908093"/>
            <a:ext cx="6674929" cy="2114330"/>
          </a:xfrm>
          <a:prstGeom prst="wedgeRectCallout">
            <a:avLst>
              <a:gd name="adj1" fmla="val -60170"/>
              <a:gd name="adj2" fmla="val -71545"/>
            </a:avLst>
          </a:prstGeom>
          <a:pattFill prst="zigZag">
            <a:fgClr>
              <a:srgbClr val="8FE5E3"/>
            </a:fgClr>
            <a:bgClr>
              <a:schemeClr val="bg1"/>
            </a:bgClr>
          </a:pattFill>
          <a:ln w="38100">
            <a:solidFill>
              <a:srgbClr val="4F25B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endParaRPr lang="ar-SA" sz="1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600" b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</a:t>
            </a:r>
            <a:r>
              <a:rPr lang="ar-BH" sz="3600" b="1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أعداد 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مكونةمن ثلاثة أرقام, واستعمال التقدير</a:t>
            </a: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للتأكد من معقولية الجواب.</a:t>
            </a:r>
            <a:endParaRPr lang="ar-SA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5327904" y="780288"/>
            <a:ext cx="3352175" cy="1448884"/>
          </a:xfrm>
          <a:prstGeom prst="wedgeRectCallout">
            <a:avLst>
              <a:gd name="adj1" fmla="val 90833"/>
              <a:gd name="adj2" fmla="val 24563"/>
            </a:avLst>
          </a:prstGeom>
          <a:pattFill prst="zigZ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741A6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أخي</a:t>
            </a:r>
          </a:p>
          <a:p>
            <a:pPr algn="ctr"/>
            <a:r>
              <a:rPr lang="ar-SA" sz="1600" b="1" dirty="0">
                <a:solidFill>
                  <a:srgbClr val="741A6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1050" b="1" dirty="0">
              <a:solidFill>
                <a:srgbClr val="741A6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741A6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تعلمنا اليوم؟ </a:t>
            </a:r>
            <a:endParaRPr lang="ar-BH" sz="3200" b="1" dirty="0">
              <a:solidFill>
                <a:srgbClr val="741A6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6418C-7E66-46EF-AC7D-2B2A713EEEEB}"/>
              </a:ext>
            </a:extLst>
          </p:cNvPr>
          <p:cNvSpPr/>
          <p:nvPr/>
        </p:nvSpPr>
        <p:spPr>
          <a:xfrm>
            <a:off x="10015539" y="5772150"/>
            <a:ext cx="263768" cy="47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692A911-C30B-4CAF-9CFA-A6FCF83CD66A}"/>
              </a:ext>
            </a:extLst>
          </p:cNvPr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13" name="Straight Connector 6">
              <a:extLst>
                <a:ext uri="{FF2B5EF4-FFF2-40B4-BE49-F238E27FC236}">
                  <a16:creationId xmlns:a16="http://schemas.microsoft.com/office/drawing/2014/main" id="{0E5D540E-4ECD-40B5-B193-CD9F5288CC4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B7F8EBBC-1C65-4CCF-8B98-FC433DB86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ثلاثة أرقام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2821389" y="2669325"/>
            <a:ext cx="6549222" cy="2299062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55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5"/>
            <a:ext cx="2300289" cy="51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12058" y="819104"/>
            <a:ext cx="2057654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2254252" y="489608"/>
            <a:ext cx="3841748" cy="1585419"/>
          </a:xfrm>
          <a:prstGeom prst="cloudCallout">
            <a:avLst>
              <a:gd name="adj1" fmla="val -52863"/>
              <a:gd name="adj2" fmla="val 7554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472468" y="335210"/>
            <a:ext cx="3841748" cy="1585419"/>
          </a:xfrm>
          <a:prstGeom prst="cloudCallout">
            <a:avLst>
              <a:gd name="adj1" fmla="val 53669"/>
              <a:gd name="adj2" fmla="val 90741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55F2D53A-B21D-4034-97C0-E5D6D6A7B817}"/>
              </a:ext>
            </a:extLst>
          </p:cNvPr>
          <p:cNvGrpSpPr/>
          <p:nvPr/>
        </p:nvGrpSpPr>
        <p:grpSpPr>
          <a:xfrm>
            <a:off x="1199594" y="6465778"/>
            <a:ext cx="9936000" cy="707886"/>
            <a:chOff x="1108361" y="6522838"/>
            <a:chExt cx="9936000" cy="827533"/>
          </a:xfrm>
        </p:grpSpPr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id="{D95ECEC9-B87D-4C54-859A-78D77BDDE3F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41CB13F7-3076-40FD-AEEC-8071ABADD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38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ثلاثة أرقام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ثلاثة أرقام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215076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531BE8-DF88-437C-9BA2-88F49BFD4480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54289F-B364-4A60-B4F9-86043018EF85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346A5A-98DC-4E11-9B30-A30F2D599F0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456A4974-C7B7-4EE8-8143-6C1131655098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926E09-876B-4F53-AC85-87D5927C7996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5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505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617</cp:revision>
  <dcterms:created xsi:type="dcterms:W3CDTF">2020-03-03T06:21:53Z</dcterms:created>
  <dcterms:modified xsi:type="dcterms:W3CDTF">2020-07-26T05:32:02Z</dcterms:modified>
</cp:coreProperties>
</file>