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906000" cy="6858000" type="A4"/>
  <p:notesSz cx="9866313" cy="67357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8" d="100"/>
          <a:sy n="88" d="100"/>
        </p:scale>
        <p:origin x="70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788AB-E209-4EE5-BEE7-87AB8019BB89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B0FD0-92CF-45DA-90A0-D10AA94D4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2910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788AB-E209-4EE5-BEE7-87AB8019BB89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B0FD0-92CF-45DA-90A0-D10AA94D4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71441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788AB-E209-4EE5-BEE7-87AB8019BB89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B0FD0-92CF-45DA-90A0-D10AA94D4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749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788AB-E209-4EE5-BEE7-87AB8019BB89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B0FD0-92CF-45DA-90A0-D10AA94D4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2403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788AB-E209-4EE5-BEE7-87AB8019BB89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B0FD0-92CF-45DA-90A0-D10AA94D4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338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788AB-E209-4EE5-BEE7-87AB8019BB89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B0FD0-92CF-45DA-90A0-D10AA94D4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0937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788AB-E209-4EE5-BEE7-87AB8019BB89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B0FD0-92CF-45DA-90A0-D10AA94D4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7087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788AB-E209-4EE5-BEE7-87AB8019BB89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B0FD0-92CF-45DA-90A0-D10AA94D4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4386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788AB-E209-4EE5-BEE7-87AB8019BB89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B0FD0-92CF-45DA-90A0-D10AA94D4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7330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788AB-E209-4EE5-BEE7-87AB8019BB89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B0FD0-92CF-45DA-90A0-D10AA94D4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98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788AB-E209-4EE5-BEE7-87AB8019BB89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B0FD0-92CF-45DA-90A0-D10AA94D4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0882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0788AB-E209-4EE5-BEE7-87AB8019BB89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FB0FD0-92CF-45DA-90A0-D10AA94D4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783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963886" y="0"/>
            <a:ext cx="4942114" cy="6858000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040086" y="174171"/>
            <a:ext cx="47570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AE" dirty="0" smtClean="0"/>
              <a:t>اسمي ------------------------------------------------------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7445830" y="717674"/>
            <a:ext cx="2422071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r" rtl="1"/>
            <a:r>
              <a:rPr lang="ar-AE" sz="1200" b="1" dirty="0" smtClean="0"/>
              <a:t>ارسم دائرة على الكلمات التي تبدأ بحرف (أ)</a:t>
            </a:r>
          </a:p>
          <a:p>
            <a:pPr algn="r" rtl="1"/>
            <a:endParaRPr lang="ar-AE" sz="1400" dirty="0"/>
          </a:p>
          <a:p>
            <a:pPr algn="ctr" rtl="1"/>
            <a:r>
              <a:rPr lang="ar-AE" sz="1600" b="1" dirty="0" smtClean="0"/>
              <a:t>أسد                         بيت</a:t>
            </a:r>
          </a:p>
          <a:p>
            <a:pPr algn="ctr" rtl="1"/>
            <a:r>
              <a:rPr lang="ar-AE" sz="1600" b="1" dirty="0" smtClean="0"/>
              <a:t>مدرسة</a:t>
            </a:r>
          </a:p>
          <a:p>
            <a:pPr algn="ctr" rtl="1"/>
            <a:endParaRPr lang="ar-AE" sz="1600" b="1" dirty="0"/>
          </a:p>
          <a:p>
            <a:pPr algn="ctr" rtl="1"/>
            <a:r>
              <a:rPr lang="ar-AE" sz="1600" b="1" dirty="0" smtClean="0"/>
              <a:t>أم                        أخطبوط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985657" y="717674"/>
            <a:ext cx="2422071" cy="221599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r" rtl="1"/>
            <a:r>
              <a:rPr lang="ar-AE" sz="1200" b="1" dirty="0" smtClean="0"/>
              <a:t>أكتب حرف ( أ ) على السطر</a:t>
            </a:r>
            <a:endParaRPr lang="ar-AE" sz="1400" dirty="0"/>
          </a:p>
          <a:p>
            <a:pPr algn="ctr" rtl="1"/>
            <a:endParaRPr lang="ar-AE" sz="1400" b="1" dirty="0" smtClean="0"/>
          </a:p>
          <a:p>
            <a:pPr algn="ctr" rtl="1"/>
            <a:r>
              <a:rPr lang="ar-AE" sz="3600" b="1" dirty="0" smtClean="0">
                <a:solidFill>
                  <a:schemeClr val="bg1">
                    <a:lumMod val="75000"/>
                  </a:schemeClr>
                </a:solidFill>
              </a:rPr>
              <a:t>أ     أ      أ</a:t>
            </a:r>
          </a:p>
          <a:p>
            <a:pPr algn="ctr" rtl="1"/>
            <a:endParaRPr lang="ar-AE" sz="3600" b="1" dirty="0"/>
          </a:p>
          <a:p>
            <a:pPr algn="ctr" rtl="1"/>
            <a:endParaRPr lang="ar-AE" sz="4000" b="1" dirty="0" smtClean="0"/>
          </a:p>
        </p:txBody>
      </p:sp>
      <p:cxnSp>
        <p:nvCxnSpPr>
          <p:cNvPr id="10" name="Straight Connector 9"/>
          <p:cNvCxnSpPr/>
          <p:nvPr/>
        </p:nvCxnSpPr>
        <p:spPr>
          <a:xfrm flipH="1">
            <a:off x="5072742" y="1534885"/>
            <a:ext cx="2291445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5072738" y="2111829"/>
            <a:ext cx="2291445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5072737" y="2732315"/>
            <a:ext cx="2291445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7445830" y="2310509"/>
            <a:ext cx="2422071" cy="295465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r" rtl="1"/>
            <a:r>
              <a:rPr lang="ar-AE" sz="1200" b="1" dirty="0" smtClean="0"/>
              <a:t>ارسم صورة تبدأ بحرف ( أ )</a:t>
            </a:r>
          </a:p>
          <a:p>
            <a:pPr algn="r" rtl="1"/>
            <a:endParaRPr lang="ar-AE" sz="1400" dirty="0" smtClean="0"/>
          </a:p>
          <a:p>
            <a:pPr algn="r" rtl="1"/>
            <a:endParaRPr lang="ar-AE" sz="1400" dirty="0"/>
          </a:p>
          <a:p>
            <a:pPr algn="r" rtl="1"/>
            <a:endParaRPr lang="ar-AE" sz="1400" dirty="0" smtClean="0"/>
          </a:p>
          <a:p>
            <a:pPr algn="r" rtl="1"/>
            <a:endParaRPr lang="ar-AE" sz="1400" dirty="0"/>
          </a:p>
          <a:p>
            <a:pPr algn="r" rtl="1"/>
            <a:endParaRPr lang="ar-AE" sz="1400" dirty="0" smtClean="0"/>
          </a:p>
          <a:p>
            <a:pPr algn="r" rtl="1"/>
            <a:endParaRPr lang="ar-AE" sz="1400" dirty="0"/>
          </a:p>
          <a:p>
            <a:pPr algn="r" rtl="1"/>
            <a:endParaRPr lang="ar-AE" sz="1400" dirty="0" smtClean="0"/>
          </a:p>
          <a:p>
            <a:pPr algn="r" rtl="1"/>
            <a:endParaRPr lang="ar-AE" sz="1050" dirty="0"/>
          </a:p>
          <a:p>
            <a:pPr algn="r" rtl="1"/>
            <a:endParaRPr lang="ar-AE" sz="1400" dirty="0" smtClean="0"/>
          </a:p>
          <a:p>
            <a:pPr algn="r" rtl="1"/>
            <a:endParaRPr lang="ar-AE" sz="1400" dirty="0"/>
          </a:p>
          <a:p>
            <a:pPr algn="r" rtl="1"/>
            <a:endParaRPr lang="ar-AE" sz="1400" dirty="0" smtClean="0"/>
          </a:p>
          <a:p>
            <a:pPr algn="r" rtl="1"/>
            <a:endParaRPr lang="ar-AE" sz="1400" dirty="0" smtClean="0"/>
          </a:p>
          <a:p>
            <a:pPr algn="r" rtl="1"/>
            <a:endParaRPr lang="ar-AE" sz="900" dirty="0" smtClean="0"/>
          </a:p>
        </p:txBody>
      </p:sp>
      <p:sp>
        <p:nvSpPr>
          <p:cNvPr id="14" name="TextBox 13"/>
          <p:cNvSpPr txBox="1"/>
          <p:nvPr/>
        </p:nvSpPr>
        <p:spPr>
          <a:xfrm>
            <a:off x="4993822" y="3021536"/>
            <a:ext cx="2422071" cy="224676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r" rtl="1"/>
            <a:r>
              <a:rPr lang="ar-AE" sz="1200" b="1" dirty="0" smtClean="0"/>
              <a:t>صل حرف ( أ ) بالصورة التي تبدأ به</a:t>
            </a:r>
          </a:p>
          <a:p>
            <a:pPr algn="r" rtl="1"/>
            <a:endParaRPr lang="ar-AE" sz="1200" b="1" dirty="0"/>
          </a:p>
          <a:p>
            <a:pPr algn="r" rtl="1"/>
            <a:endParaRPr lang="ar-AE" sz="1200" b="1" dirty="0" smtClean="0"/>
          </a:p>
          <a:p>
            <a:pPr algn="r" rtl="1"/>
            <a:endParaRPr lang="ar-AE" sz="1400" dirty="0" smtClean="0"/>
          </a:p>
          <a:p>
            <a:pPr algn="r" rtl="1"/>
            <a:endParaRPr lang="ar-AE" sz="1400" dirty="0"/>
          </a:p>
          <a:p>
            <a:pPr algn="r" rtl="1"/>
            <a:r>
              <a:rPr lang="ar-AE" sz="3600" b="1" dirty="0" smtClean="0"/>
              <a:t>أ</a:t>
            </a:r>
            <a:endParaRPr lang="ar-AE" sz="3600" b="1" dirty="0"/>
          </a:p>
          <a:p>
            <a:pPr algn="ctr" rtl="1"/>
            <a:endParaRPr lang="ar-AE" sz="4000" b="1" dirty="0" smtClean="0"/>
          </a:p>
        </p:txBody>
      </p:sp>
      <p:pic>
        <p:nvPicPr>
          <p:cNvPr id="15" name="Picture 2">
            <a:extLst>
              <a:ext uri="{FF2B5EF4-FFF2-40B4-BE49-F238E27FC236}">
                <a16:creationId xmlns:a16="http://schemas.microsoft.com/office/drawing/2014/main" id="{3C22D541-2B89-377C-91AB-802A125AA5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1188" y="3401075"/>
            <a:ext cx="420465" cy="654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51188" y="4701988"/>
            <a:ext cx="446320" cy="492636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51188" y="4129847"/>
            <a:ext cx="415018" cy="528205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4993823" y="5346881"/>
            <a:ext cx="4863192" cy="144655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r" rtl="1"/>
            <a:r>
              <a:rPr lang="ar-AE" sz="1200" b="1" dirty="0" smtClean="0"/>
              <a:t>لون الدائرة التي تحتوي على حرف ( أ )</a:t>
            </a:r>
          </a:p>
          <a:p>
            <a:pPr algn="r" rtl="1"/>
            <a:endParaRPr lang="ar-AE" sz="1400" dirty="0" smtClean="0"/>
          </a:p>
          <a:p>
            <a:pPr algn="r" rtl="1"/>
            <a:endParaRPr lang="ar-AE" sz="1400" dirty="0" smtClean="0"/>
          </a:p>
          <a:p>
            <a:pPr algn="r" rtl="1"/>
            <a:endParaRPr lang="ar-AE" sz="1400" dirty="0"/>
          </a:p>
          <a:p>
            <a:pPr algn="r" rtl="1"/>
            <a:endParaRPr lang="ar-AE" sz="1400" dirty="0" smtClean="0"/>
          </a:p>
          <a:p>
            <a:pPr algn="r" rtl="1"/>
            <a:endParaRPr lang="ar-AE" sz="1400" dirty="0"/>
          </a:p>
          <a:p>
            <a:pPr algn="r" rtl="1"/>
            <a:endParaRPr lang="ar-AE" sz="500" dirty="0"/>
          </a:p>
        </p:txBody>
      </p:sp>
      <p:sp>
        <p:nvSpPr>
          <p:cNvPr id="19" name="Oval 18"/>
          <p:cNvSpPr/>
          <p:nvPr/>
        </p:nvSpPr>
        <p:spPr>
          <a:xfrm>
            <a:off x="9133112" y="5715000"/>
            <a:ext cx="468086" cy="4572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dirty="0" smtClean="0">
                <a:solidFill>
                  <a:schemeClr val="tx1"/>
                </a:solidFill>
              </a:rPr>
              <a:t>أ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Oval 19"/>
          <p:cNvSpPr/>
          <p:nvPr/>
        </p:nvSpPr>
        <p:spPr>
          <a:xfrm>
            <a:off x="8335734" y="5715000"/>
            <a:ext cx="468086" cy="4572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dirty="0" smtClean="0">
                <a:solidFill>
                  <a:schemeClr val="tx1"/>
                </a:solidFill>
              </a:rPr>
              <a:t>د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7655376" y="5715000"/>
            <a:ext cx="468086" cy="4572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dirty="0" smtClean="0">
                <a:solidFill>
                  <a:schemeClr val="tx1"/>
                </a:solidFill>
              </a:rPr>
              <a:t>أ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2" name="Oval 21"/>
          <p:cNvSpPr/>
          <p:nvPr/>
        </p:nvSpPr>
        <p:spPr>
          <a:xfrm>
            <a:off x="6890656" y="5715000"/>
            <a:ext cx="468086" cy="4572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dirty="0" smtClean="0">
                <a:solidFill>
                  <a:schemeClr val="tx1"/>
                </a:solidFill>
              </a:rPr>
              <a:t>أ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6168117" y="5715000"/>
            <a:ext cx="468086" cy="4572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dirty="0" smtClean="0">
                <a:solidFill>
                  <a:schemeClr val="tx1"/>
                </a:solidFill>
              </a:rPr>
              <a:t>ب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4" name="Oval 23"/>
          <p:cNvSpPr/>
          <p:nvPr/>
        </p:nvSpPr>
        <p:spPr>
          <a:xfrm>
            <a:off x="5370739" y="5715000"/>
            <a:ext cx="468086" cy="4572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dirty="0" smtClean="0">
                <a:solidFill>
                  <a:schemeClr val="tx1"/>
                </a:solidFill>
              </a:rPr>
              <a:t>أ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5" name="Oval 24"/>
          <p:cNvSpPr/>
          <p:nvPr/>
        </p:nvSpPr>
        <p:spPr>
          <a:xfrm>
            <a:off x="8788844" y="6297425"/>
            <a:ext cx="468086" cy="4572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dirty="0" smtClean="0">
                <a:solidFill>
                  <a:schemeClr val="tx1"/>
                </a:solidFill>
              </a:rPr>
              <a:t>ج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6" name="Oval 25"/>
          <p:cNvSpPr/>
          <p:nvPr/>
        </p:nvSpPr>
        <p:spPr>
          <a:xfrm>
            <a:off x="7991466" y="6297425"/>
            <a:ext cx="468086" cy="4572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dirty="0" smtClean="0">
                <a:solidFill>
                  <a:schemeClr val="tx1"/>
                </a:solidFill>
              </a:rPr>
              <a:t>أ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7" name="Oval 26"/>
          <p:cNvSpPr/>
          <p:nvPr/>
        </p:nvSpPr>
        <p:spPr>
          <a:xfrm>
            <a:off x="7256678" y="6297425"/>
            <a:ext cx="468086" cy="4572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dirty="0" smtClean="0">
                <a:solidFill>
                  <a:schemeClr val="tx1"/>
                </a:solidFill>
              </a:rPr>
              <a:t>ر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8" name="Oval 27"/>
          <p:cNvSpPr/>
          <p:nvPr/>
        </p:nvSpPr>
        <p:spPr>
          <a:xfrm>
            <a:off x="6513730" y="6297425"/>
            <a:ext cx="468086" cy="4572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dirty="0" smtClean="0">
                <a:solidFill>
                  <a:schemeClr val="tx1"/>
                </a:solidFill>
              </a:rPr>
              <a:t>أ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9" name="Oval 28"/>
          <p:cNvSpPr/>
          <p:nvPr/>
        </p:nvSpPr>
        <p:spPr>
          <a:xfrm>
            <a:off x="5769420" y="6297425"/>
            <a:ext cx="468086" cy="4572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dirty="0" smtClean="0">
                <a:solidFill>
                  <a:schemeClr val="tx1"/>
                </a:solidFill>
              </a:rPr>
              <a:t>ع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31" name="Picture 3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199" y="76200"/>
            <a:ext cx="4844093" cy="67172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11900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Picture 2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199" y="76200"/>
            <a:ext cx="4844093" cy="6717231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5705" y="76199"/>
            <a:ext cx="4844093" cy="67172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3910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</TotalTime>
  <Words>64</Words>
  <Application>Microsoft Office PowerPoint</Application>
  <PresentationFormat>A4 Paper (210x297 mm)</PresentationFormat>
  <Paragraphs>44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QOSMIO</dc:creator>
  <cp:lastModifiedBy>QOSMIO</cp:lastModifiedBy>
  <cp:revision>4</cp:revision>
  <cp:lastPrinted>2025-11-09T17:40:09Z</cp:lastPrinted>
  <dcterms:created xsi:type="dcterms:W3CDTF">2025-11-09T17:20:46Z</dcterms:created>
  <dcterms:modified xsi:type="dcterms:W3CDTF">2025-11-09T17:40:48Z</dcterms:modified>
</cp:coreProperties>
</file>