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33"/>
  </p:notesMasterIdLst>
  <p:sldIdLst>
    <p:sldId id="257" r:id="rId2"/>
    <p:sldId id="298" r:id="rId3"/>
    <p:sldId id="299" r:id="rId4"/>
    <p:sldId id="300" r:id="rId5"/>
    <p:sldId id="301" r:id="rId6"/>
    <p:sldId id="302" r:id="rId7"/>
    <p:sldId id="303" r:id="rId8"/>
    <p:sldId id="305" r:id="rId9"/>
    <p:sldId id="304" r:id="rId10"/>
    <p:sldId id="306" r:id="rId11"/>
    <p:sldId id="307" r:id="rId12"/>
    <p:sldId id="310" r:id="rId13"/>
    <p:sldId id="308" r:id="rId14"/>
    <p:sldId id="309" r:id="rId15"/>
    <p:sldId id="311" r:id="rId16"/>
    <p:sldId id="312" r:id="rId17"/>
    <p:sldId id="313" r:id="rId18"/>
    <p:sldId id="314" r:id="rId19"/>
    <p:sldId id="315" r:id="rId20"/>
    <p:sldId id="316" r:id="rId21"/>
    <p:sldId id="317" r:id="rId22"/>
    <p:sldId id="318" r:id="rId23"/>
    <p:sldId id="321" r:id="rId24"/>
    <p:sldId id="326" r:id="rId25"/>
    <p:sldId id="258" r:id="rId26"/>
    <p:sldId id="259" r:id="rId27"/>
    <p:sldId id="260" r:id="rId28"/>
    <p:sldId id="261" r:id="rId29"/>
    <p:sldId id="263" r:id="rId30"/>
    <p:sldId id="265" r:id="rId31"/>
    <p:sldId id="266" r:id="rId32"/>
  </p:sldIdLst>
  <p:sldSz cx="12192000" cy="6858000"/>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2586" autoAdjust="0"/>
    <p:restoredTop sz="93103" autoAdjust="0"/>
  </p:normalViewPr>
  <p:slideViewPr>
    <p:cSldViewPr snapToGrid="0">
      <p:cViewPr varScale="1">
        <p:scale>
          <a:sx n="65" d="100"/>
          <a:sy n="65" d="100"/>
        </p:scale>
        <p:origin x="264" y="66"/>
      </p:cViewPr>
      <p:guideLst>
        <p:guide orient="horz" pos="2160"/>
        <p:guide pos="3840"/>
      </p:guideLst>
    </p:cSldViewPr>
  </p:slideViewPr>
  <p:outlineViewPr>
    <p:cViewPr>
      <p:scale>
        <a:sx n="33" d="100"/>
        <a:sy n="33" d="100"/>
      </p:scale>
      <p:origin x="0" y="-50104"/>
    </p:cViewPr>
  </p:outlin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EFF8A6EB-5A94-4CEB-AD09-D130CB9BAA1F}" type="datetimeFigureOut">
              <a:rPr lang="ar-SA" smtClean="0"/>
              <a:t>19/03/40</a:t>
            </a:fld>
            <a:endParaRPr lang="ar-SA"/>
          </a:p>
        </p:txBody>
      </p:sp>
      <p:sp>
        <p:nvSpPr>
          <p:cNvPr id="4" name="عنصر نائب لصورة الشريحة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6" name="عنصر نائب للتذييل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64D50C97-F512-49B2-80F0-42D4C2C02D06}" type="slidenum">
              <a:rPr lang="ar-SA" smtClean="0"/>
              <a:t>‹#›</a:t>
            </a:fld>
            <a:endParaRPr lang="ar-SA"/>
          </a:p>
        </p:txBody>
      </p:sp>
    </p:spTree>
    <p:extLst>
      <p:ext uri="{BB962C8B-B14F-4D97-AF65-F5344CB8AC3E}">
        <p14:creationId xmlns:p14="http://schemas.microsoft.com/office/powerpoint/2010/main" val="3632816959"/>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6"/>
          <p:cNvSpPr>
            <a:spLocks noGrp="1" noChangeArrowheads="1"/>
          </p:cNvSpPr>
          <p:nvPr>
            <p:ph type="ftr" sz="quarter" idx="4"/>
          </p:nvPr>
        </p:nvSpPr>
        <p:spPr>
          <a:noFill/>
        </p:spPr>
        <p:txBody>
          <a:bodyPr/>
          <a:lstStyle/>
          <a:p>
            <a:r>
              <a:rPr lang="en-US" dirty="0"/>
              <a:t>&lt;#&gt;</a:t>
            </a:r>
          </a:p>
        </p:txBody>
      </p:sp>
      <p:sp>
        <p:nvSpPr>
          <p:cNvPr id="17410" name="Rectangle 7"/>
          <p:cNvSpPr>
            <a:spLocks noGrp="1" noChangeArrowheads="1"/>
          </p:cNvSpPr>
          <p:nvPr>
            <p:ph type="sldNum" sz="quarter" idx="5"/>
          </p:nvPr>
        </p:nvSpPr>
        <p:spPr>
          <a:noFill/>
        </p:spPr>
        <p:txBody>
          <a:bodyPr/>
          <a:lstStyle/>
          <a:p>
            <a:fld id="{08820D37-0E2F-4D4E-BD26-5AD375C798A6}" type="slidenum">
              <a:rPr lang="en-US"/>
              <a:pPr/>
              <a:t>1</a:t>
            </a:fld>
            <a:endParaRPr lang="en-US" dirty="0"/>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p:txBody>
          <a:bodyPr/>
          <a:lstStyle/>
          <a:p>
            <a:pPr marL="0" algn="l" defTabSz="914400" rtl="0" eaLnBrk="1" latinLnBrk="0" hangingPunct="1"/>
            <a:endParaRPr lang="en-US" dirty="0">
              <a:ea typeface="ＭＳ Ｐゴシック" pitchFamily="34" charset="-128"/>
            </a:endParaRPr>
          </a:p>
        </p:txBody>
      </p:sp>
    </p:spTree>
    <p:extLst>
      <p:ext uri="{BB962C8B-B14F-4D97-AF65-F5344CB8AC3E}">
        <p14:creationId xmlns:p14="http://schemas.microsoft.com/office/powerpoint/2010/main" val="23933517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SA" dirty="0"/>
          </a:p>
        </p:txBody>
      </p:sp>
      <p:sp>
        <p:nvSpPr>
          <p:cNvPr id="4" name="عنصر نائب لرقم الشريحة 3"/>
          <p:cNvSpPr>
            <a:spLocks noGrp="1"/>
          </p:cNvSpPr>
          <p:nvPr>
            <p:ph type="sldNum" sz="quarter" idx="10"/>
          </p:nvPr>
        </p:nvSpPr>
        <p:spPr/>
        <p:txBody>
          <a:bodyPr/>
          <a:lstStyle/>
          <a:p>
            <a:fld id="{64D50C97-F512-49B2-80F0-42D4C2C02D06}" type="slidenum">
              <a:rPr lang="ar-SA" smtClean="0"/>
              <a:t>2</a:t>
            </a:fld>
            <a:endParaRPr lang="ar-SA"/>
          </a:p>
        </p:txBody>
      </p:sp>
    </p:spTree>
    <p:extLst>
      <p:ext uri="{BB962C8B-B14F-4D97-AF65-F5344CB8AC3E}">
        <p14:creationId xmlns:p14="http://schemas.microsoft.com/office/powerpoint/2010/main" val="3841061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altLang="en-US" dirty="0">
                <a:latin typeface="Arial" charset="0"/>
                <a:ea typeface="Arial" charset="0"/>
                <a:cs typeface="Arial" charset="0"/>
              </a:rPr>
              <a:t>E-commerce refers to the buying and selling of goods and services over the Internet, encompassing financial transactions between businesses, consumers, governments, or nonprofits. Analysts project worldwide e-commerce sales will reach almost $1 trillion by 2013, with average yearly increases of almost 20%.</a:t>
            </a:r>
          </a:p>
          <a:p>
            <a:pPr eaLnBrk="1" hangingPunct="1">
              <a:spcBef>
                <a:spcPct val="0"/>
              </a:spcBef>
            </a:pPr>
            <a:endParaRPr lang="en-US" altLang="en-US" dirty="0">
              <a:latin typeface="Arial" charset="0"/>
              <a:ea typeface="Arial" charset="0"/>
              <a:cs typeface="Arial" charset="0"/>
            </a:endParaRPr>
          </a:p>
          <a:p>
            <a:pPr eaLnBrk="1" hangingPunct="1">
              <a:spcBef>
                <a:spcPct val="0"/>
              </a:spcBef>
            </a:pPr>
            <a:r>
              <a:rPr lang="en-US" altLang="en-US" dirty="0">
                <a:latin typeface="Arial" charset="0"/>
                <a:ea typeface="Arial" charset="0"/>
                <a:cs typeface="Arial" charset="0"/>
              </a:rPr>
              <a:t>Websites whose main goal is selling need e-commerce capabilities. E-commerce systems typically include shopping cart software that tracks purchases as customers navigate the site and click “add to cart” as they go. When the customer is ready to check out, the software tallies up the purchase, calculates taxes based on the customer’s location, computes shipping costs, and also posts a discount if the customer enters a valid promotional code.</a:t>
            </a:r>
          </a:p>
          <a:p>
            <a:pPr eaLnBrk="1" hangingPunct="1">
              <a:spcBef>
                <a:spcPct val="0"/>
              </a:spcBef>
            </a:pPr>
            <a:endParaRPr lang="en-US" altLang="en-US" dirty="0">
              <a:latin typeface="Arial" charset="0"/>
              <a:ea typeface="Arial" charset="0"/>
              <a:cs typeface="Arial" charset="0"/>
            </a:endParaRPr>
          </a:p>
          <a:p>
            <a:pPr eaLnBrk="1" hangingPunct="1">
              <a:spcBef>
                <a:spcPct val="0"/>
              </a:spcBef>
            </a:pPr>
            <a:r>
              <a:rPr lang="en-US" altLang="en-US" dirty="0">
                <a:latin typeface="Arial" charset="0"/>
                <a:ea typeface="Arial" charset="0"/>
                <a:cs typeface="Arial" charset="0"/>
              </a:rPr>
              <a:t>An e-commerce transaction must be secure from end to end, despite including several steps on different servers that can be geographically quite distant. The credit or debit card information is transmitted to the payment gateway, which facilitates all the online interconnections to the merchant’s bank, the bank or other entity that issued the card, and then back to the original website. If the transaction is approved, a confirmation is returned to the seller’s site.</a:t>
            </a:r>
          </a:p>
          <a:p>
            <a:pPr eaLnBrk="1" hangingPunct="1">
              <a:spcBef>
                <a:spcPct val="0"/>
              </a:spcBef>
            </a:pPr>
            <a:endParaRPr lang="en-US" altLang="en-US" dirty="0">
              <a:latin typeface="Arial" charset="0"/>
              <a:ea typeface="Arial" charset="0"/>
              <a:cs typeface="Arial" charset="0"/>
            </a:endParaRPr>
          </a:p>
          <a:p>
            <a:pPr eaLnBrk="1" hangingPunct="1">
              <a:spcBef>
                <a:spcPct val="0"/>
              </a:spcBef>
            </a:pPr>
            <a:r>
              <a:rPr lang="en-US" altLang="en-US" dirty="0">
                <a:latin typeface="Arial" charset="0"/>
                <a:ea typeface="Arial" charset="0"/>
                <a:cs typeface="Arial" charset="0"/>
              </a:rPr>
              <a:t>Building trust requires close attention to consumers’ motivations and buying behavior. Businesses can apply for a “seal of approval” from independent organizations that audit websites to verify their compliance with minimum trust requirements. For example, </a:t>
            </a:r>
            <a:r>
              <a:rPr lang="en-US" altLang="en-US" dirty="0" err="1">
                <a:latin typeface="Arial" charset="0"/>
                <a:ea typeface="Arial" charset="0"/>
                <a:cs typeface="Arial" charset="0"/>
              </a:rPr>
              <a:t>TRUSTe</a:t>
            </a:r>
            <a:r>
              <a:rPr lang="en-US" altLang="en-US" dirty="0">
                <a:latin typeface="Arial" charset="0"/>
                <a:ea typeface="Arial" charset="0"/>
                <a:cs typeface="Arial" charset="0"/>
              </a:rPr>
              <a:t> gives its approval to U.S. websites that follow strict privacy standards.</a:t>
            </a:r>
          </a:p>
          <a:p>
            <a:pPr marL="0" algn="l" defTabSz="914400" rtl="0" eaLnBrk="1" latinLnBrk="0" hangingPunct="1"/>
            <a:endParaRPr lang="en-US" dirty="0"/>
          </a:p>
        </p:txBody>
      </p:sp>
      <p:sp>
        <p:nvSpPr>
          <p:cNvPr id="4" name="Slide Number Placeholder 3"/>
          <p:cNvSpPr>
            <a:spLocks noGrp="1"/>
          </p:cNvSpPr>
          <p:nvPr>
            <p:ph type="sldNum" sz="quarter" idx="10"/>
          </p:nvPr>
        </p:nvSpPr>
        <p:spPr/>
        <p:txBody>
          <a:bodyPr/>
          <a:lstStyle/>
          <a:p>
            <a:fld id="{64D50C97-F512-49B2-80F0-42D4C2C02D06}" type="slidenum">
              <a:rPr lang="ar-SA" smtClean="0"/>
              <a:t>25</a:t>
            </a:fld>
            <a:endParaRPr lang="ar-SA"/>
          </a:p>
        </p:txBody>
      </p:sp>
    </p:spTree>
    <p:extLst>
      <p:ext uri="{BB962C8B-B14F-4D97-AF65-F5344CB8AC3E}">
        <p14:creationId xmlns:p14="http://schemas.microsoft.com/office/powerpoint/2010/main" val="11502178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altLang="en-US" dirty="0">
                <a:latin typeface="Arial" charset="0"/>
                <a:ea typeface="Arial" charset="0"/>
                <a:cs typeface="Arial" charset="0"/>
              </a:rPr>
              <a:t>E-commerce refers to the buying and selling of goods and services over the Internet, encompassing financial transactions between businesses, consumers, governments, or nonprofits. Analysts project worldwide e-commerce sales will reach almost $1 trillion by 2013, with average yearly increases of almost 20%.</a:t>
            </a:r>
          </a:p>
          <a:p>
            <a:pPr eaLnBrk="1" hangingPunct="1">
              <a:spcBef>
                <a:spcPct val="0"/>
              </a:spcBef>
            </a:pPr>
            <a:endParaRPr lang="en-US" altLang="en-US" dirty="0">
              <a:latin typeface="Arial" charset="0"/>
              <a:ea typeface="Arial" charset="0"/>
              <a:cs typeface="Arial" charset="0"/>
            </a:endParaRPr>
          </a:p>
          <a:p>
            <a:pPr eaLnBrk="1" hangingPunct="1">
              <a:spcBef>
                <a:spcPct val="0"/>
              </a:spcBef>
            </a:pPr>
            <a:r>
              <a:rPr lang="en-US" altLang="en-US" dirty="0">
                <a:latin typeface="Arial" charset="0"/>
                <a:ea typeface="Arial" charset="0"/>
                <a:cs typeface="Arial" charset="0"/>
              </a:rPr>
              <a:t>Websites whose main goal is selling need e-commerce capabilities. E-commerce systems typically include shopping cart software that tracks purchases as customers navigate the site and click “add to cart” as they go. When the customer is ready to check out, the software tallies up the purchase, calculates taxes based on the customer’s location, computes shipping costs, and also posts a discount if the customer enters a valid promotional code.</a:t>
            </a:r>
          </a:p>
          <a:p>
            <a:pPr marL="0" algn="l" defTabSz="914400" rtl="0" eaLnBrk="1" latinLnBrk="0" hangingPunct="1"/>
            <a:endParaRPr lang="en-US" dirty="0"/>
          </a:p>
        </p:txBody>
      </p:sp>
      <p:sp>
        <p:nvSpPr>
          <p:cNvPr id="4" name="Slide Number Placeholder 3"/>
          <p:cNvSpPr>
            <a:spLocks noGrp="1"/>
          </p:cNvSpPr>
          <p:nvPr>
            <p:ph type="sldNum" sz="quarter" idx="10"/>
          </p:nvPr>
        </p:nvSpPr>
        <p:spPr/>
        <p:txBody>
          <a:bodyPr/>
          <a:lstStyle/>
          <a:p>
            <a:fld id="{64D50C97-F512-49B2-80F0-42D4C2C02D06}" type="slidenum">
              <a:rPr lang="ar-SA" smtClean="0"/>
              <a:t>26</a:t>
            </a:fld>
            <a:endParaRPr lang="ar-SA"/>
          </a:p>
        </p:txBody>
      </p:sp>
    </p:spTree>
    <p:extLst>
      <p:ext uri="{BB962C8B-B14F-4D97-AF65-F5344CB8AC3E}">
        <p14:creationId xmlns:p14="http://schemas.microsoft.com/office/powerpoint/2010/main" val="15344188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dirty="0">
                <a:latin typeface="Arial" charset="0"/>
                <a:ea typeface="Arial" charset="0"/>
                <a:cs typeface="Arial" charset="0"/>
              </a:rPr>
              <a:t>An e-commerce transaction must be secure from end to end, despite including several steps on different servers that can be geographically quite distant. The credit or debit card information is transmitted to the payment gateway, which facilitates all the online interconnections to the merchant’s bank, the bank or other entity that issued the card, and then back to the original website. If the transaction is approved, a confirmation is returned to the seller’s site.</a:t>
            </a:r>
          </a:p>
          <a:p>
            <a:pPr marL="0" algn="l" defTabSz="914400" rtl="0" eaLnBrk="1" latinLnBrk="0" hangingPunct="1"/>
            <a:endParaRPr lang="en-US" dirty="0"/>
          </a:p>
        </p:txBody>
      </p:sp>
      <p:sp>
        <p:nvSpPr>
          <p:cNvPr id="4" name="Slide Number Placeholder 3"/>
          <p:cNvSpPr>
            <a:spLocks noGrp="1"/>
          </p:cNvSpPr>
          <p:nvPr>
            <p:ph type="sldNum" sz="quarter" idx="10"/>
          </p:nvPr>
        </p:nvSpPr>
        <p:spPr/>
        <p:txBody>
          <a:bodyPr/>
          <a:lstStyle/>
          <a:p>
            <a:fld id="{64D50C97-F512-49B2-80F0-42D4C2C02D06}" type="slidenum">
              <a:rPr lang="ar-SA" smtClean="0"/>
              <a:t>29</a:t>
            </a:fld>
            <a:endParaRPr lang="ar-SA"/>
          </a:p>
        </p:txBody>
      </p:sp>
    </p:spTree>
    <p:extLst>
      <p:ext uri="{BB962C8B-B14F-4D97-AF65-F5344CB8AC3E}">
        <p14:creationId xmlns:p14="http://schemas.microsoft.com/office/powerpoint/2010/main" val="19945838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dirty="0">
                <a:latin typeface="Arial" charset="0"/>
                <a:ea typeface="Arial" charset="0"/>
                <a:cs typeface="Arial" charset="0"/>
              </a:rPr>
              <a:t>Building trust requires close attention to consumers’ motivations and buying behavior. Businesses can apply for a “seal of approval” from independent organizations that audit websites to verify their compliance with minimum trust requirements. For example, </a:t>
            </a:r>
            <a:r>
              <a:rPr lang="en-US" altLang="en-US" dirty="0" err="1">
                <a:latin typeface="Arial" charset="0"/>
                <a:ea typeface="Arial" charset="0"/>
                <a:cs typeface="Arial" charset="0"/>
              </a:rPr>
              <a:t>TRUSTe</a:t>
            </a:r>
            <a:r>
              <a:rPr lang="en-US" altLang="en-US" dirty="0">
                <a:latin typeface="Arial" charset="0"/>
                <a:ea typeface="Arial" charset="0"/>
                <a:cs typeface="Arial" charset="0"/>
              </a:rPr>
              <a:t> gives its approval to U.S. websites that follow strict privacy standards.</a:t>
            </a:r>
          </a:p>
          <a:p>
            <a:pPr marL="0" algn="l" defTabSz="914400" rtl="0" eaLnBrk="1" latinLnBrk="0" hangingPunct="1"/>
            <a:endParaRPr lang="en-US" dirty="0"/>
          </a:p>
        </p:txBody>
      </p:sp>
      <p:sp>
        <p:nvSpPr>
          <p:cNvPr id="4" name="Slide Number Placeholder 3"/>
          <p:cNvSpPr>
            <a:spLocks noGrp="1"/>
          </p:cNvSpPr>
          <p:nvPr>
            <p:ph type="sldNum" sz="quarter" idx="10"/>
          </p:nvPr>
        </p:nvSpPr>
        <p:spPr/>
        <p:txBody>
          <a:bodyPr/>
          <a:lstStyle/>
          <a:p>
            <a:fld id="{64D50C97-F512-49B2-80F0-42D4C2C02D06}" type="slidenum">
              <a:rPr lang="ar-SA" smtClean="0"/>
              <a:t>31</a:t>
            </a:fld>
            <a:endParaRPr lang="ar-SA"/>
          </a:p>
        </p:txBody>
      </p:sp>
    </p:spTree>
    <p:extLst>
      <p:ext uri="{BB962C8B-B14F-4D97-AF65-F5344CB8AC3E}">
        <p14:creationId xmlns:p14="http://schemas.microsoft.com/office/powerpoint/2010/main" val="7506339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bg>
      <p:bgPr>
        <a:solidFill>
          <a:schemeClr val="bg1"/>
        </a:solidFill>
        <a:effectLst/>
      </p:bgPr>
    </p:bg>
    <p:spTree>
      <p:nvGrpSpPr>
        <p:cNvPr id="1" name=""/>
        <p:cNvGrpSpPr/>
        <p:nvPr/>
      </p:nvGrpSpPr>
      <p:grpSpPr>
        <a:xfrm>
          <a:off x="0" y="0"/>
          <a:ext cx="0" cy="0"/>
          <a:chOff x="0" y="0"/>
          <a:chExt cx="0" cy="0"/>
        </a:xfrm>
      </p:grpSpPr>
      <p:sp>
        <p:nvSpPr>
          <p:cNvPr id="2" name="عنوان 1"/>
          <p:cNvSpPr>
            <a:spLocks noGrp="1"/>
          </p:cNvSpPr>
          <p:nvPr>
            <p:ph type="ctrTitle" hasCustomPrompt="1"/>
          </p:nvPr>
        </p:nvSpPr>
        <p:spPr>
          <a:xfrm>
            <a:off x="1524000" y="1122363"/>
            <a:ext cx="9144000" cy="2387600"/>
          </a:xfrm>
        </p:spPr>
        <p:txBody>
          <a:bodyPr anchor="b"/>
          <a:lstStyle>
            <a:lvl1pPr algn="ctr">
              <a:defRPr sz="6000"/>
            </a:lvl1pPr>
          </a:lstStyle>
          <a:p>
            <a:r>
              <a:rPr lang="ar-SA" dirty="0"/>
              <a:t>انقر لتحرير نمط العنوان الرئيسي</a:t>
            </a:r>
          </a:p>
        </p:txBody>
      </p:sp>
      <p:sp>
        <p:nvSpPr>
          <p:cNvPr id="3" name="عنوان فرعي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الثانوي الرئيسي</a:t>
            </a:r>
          </a:p>
        </p:txBody>
      </p:sp>
      <p:sp>
        <p:nvSpPr>
          <p:cNvPr id="4" name="عنصر نائب للتاريخ 3"/>
          <p:cNvSpPr>
            <a:spLocks noGrp="1"/>
          </p:cNvSpPr>
          <p:nvPr>
            <p:ph type="dt" sz="half" idx="10"/>
          </p:nvPr>
        </p:nvSpPr>
        <p:spPr>
          <a:xfrm>
            <a:off x="8610600" y="6356350"/>
            <a:ext cx="2743200" cy="365125"/>
          </a:xfrm>
          <a:prstGeom prst="rect">
            <a:avLst/>
          </a:prstGeom>
        </p:spPr>
        <p:txBody>
          <a:bodyPr/>
          <a:lstStyle/>
          <a:p>
            <a:r>
              <a:rPr lang="ar-SA"/>
              <a:t>مهارات الحاسب الآلي</a:t>
            </a:r>
          </a:p>
        </p:txBody>
      </p:sp>
      <p:sp>
        <p:nvSpPr>
          <p:cNvPr id="5" name="عنصر نائب للتذييل 4"/>
          <p:cNvSpPr>
            <a:spLocks noGrp="1"/>
          </p:cNvSpPr>
          <p:nvPr>
            <p:ph type="ftr" sz="quarter" idx="11"/>
          </p:nvPr>
        </p:nvSpPr>
        <p:spPr/>
        <p:txBody>
          <a:bodyPr/>
          <a:lstStyle/>
          <a:p>
            <a:r>
              <a:rPr lang="ar-SA"/>
              <a:t>إعداد فرع شطر الطالبات (الشرفية والسلامة)</a:t>
            </a:r>
          </a:p>
        </p:txBody>
      </p:sp>
      <p:sp>
        <p:nvSpPr>
          <p:cNvPr id="6" name="عنصر نائب لرقم الشريحة 5"/>
          <p:cNvSpPr>
            <a:spLocks noGrp="1"/>
          </p:cNvSpPr>
          <p:nvPr>
            <p:ph type="sldNum" sz="quarter" idx="12"/>
          </p:nvPr>
        </p:nvSpPr>
        <p:spPr>
          <a:xfrm>
            <a:off x="838200" y="6356350"/>
            <a:ext cx="2743200" cy="365125"/>
          </a:xfrm>
          <a:prstGeom prst="rect">
            <a:avLst/>
          </a:prstGeom>
        </p:spPr>
        <p:txBody>
          <a:bodyPr/>
          <a:lstStyle/>
          <a:p>
            <a:fld id="{84D41A4D-7EE4-4285-965B-D5FF5774E0B6}" type="slidenum">
              <a:rPr lang="ar-SA" smtClean="0"/>
              <a:t>‹#›</a:t>
            </a:fld>
            <a:endParaRPr lang="ar-SA"/>
          </a:p>
        </p:txBody>
      </p:sp>
      <p:sp>
        <p:nvSpPr>
          <p:cNvPr id="8" name="TextBox 7"/>
          <p:cNvSpPr txBox="1"/>
          <p:nvPr userDrawn="1"/>
        </p:nvSpPr>
        <p:spPr>
          <a:xfrm>
            <a:off x="2041634" y="854765"/>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022948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عنوان العمودي 2"/>
          <p:cNvSpPr>
            <a:spLocks noGrp="1"/>
          </p:cNvSpPr>
          <p:nvPr>
            <p:ph type="body" orient="vert" idx="1"/>
          </p:nvPr>
        </p:nvSpPr>
        <p:spPr/>
        <p:txBody>
          <a:bodyPr vert="eaVert"/>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a:xfrm>
            <a:off x="8610600" y="6356350"/>
            <a:ext cx="2743200" cy="365125"/>
          </a:xfrm>
          <a:prstGeom prst="rect">
            <a:avLst/>
          </a:prstGeom>
        </p:spPr>
        <p:txBody>
          <a:bodyPr/>
          <a:lstStyle/>
          <a:p>
            <a:r>
              <a:rPr lang="ar-SA"/>
              <a:t>مهارات الحاسب الآلي</a:t>
            </a:r>
          </a:p>
        </p:txBody>
      </p:sp>
      <p:sp>
        <p:nvSpPr>
          <p:cNvPr id="5" name="عنصر نائب للتذييل 4"/>
          <p:cNvSpPr>
            <a:spLocks noGrp="1"/>
          </p:cNvSpPr>
          <p:nvPr>
            <p:ph type="ftr" sz="quarter" idx="11"/>
          </p:nvPr>
        </p:nvSpPr>
        <p:spPr/>
        <p:txBody>
          <a:bodyPr/>
          <a:lstStyle/>
          <a:p>
            <a:r>
              <a:rPr lang="ar-SA"/>
              <a:t>إعداد فرع شطر الطالبات (الشرفية والسلامة)</a:t>
            </a:r>
          </a:p>
        </p:txBody>
      </p:sp>
      <p:sp>
        <p:nvSpPr>
          <p:cNvPr id="6" name="عنصر نائب لرقم الشريحة 5"/>
          <p:cNvSpPr>
            <a:spLocks noGrp="1"/>
          </p:cNvSpPr>
          <p:nvPr>
            <p:ph type="sldNum" sz="quarter" idx="12"/>
          </p:nvPr>
        </p:nvSpPr>
        <p:spPr>
          <a:xfrm>
            <a:off x="838200" y="6356350"/>
            <a:ext cx="2743200" cy="365125"/>
          </a:xfrm>
          <a:prstGeom prst="rect">
            <a:avLst/>
          </a:prstGeom>
        </p:spPr>
        <p:txBody>
          <a:bodyPr/>
          <a:lstStyle/>
          <a:p>
            <a:fld id="{84D41A4D-7EE4-4285-965B-D5FF5774E0B6}" type="slidenum">
              <a:rPr lang="ar-SA" smtClean="0"/>
              <a:t>‹#›</a:t>
            </a:fld>
            <a:endParaRPr lang="ar-SA"/>
          </a:p>
        </p:txBody>
      </p:sp>
    </p:spTree>
    <p:extLst>
      <p:ext uri="{BB962C8B-B14F-4D97-AF65-F5344CB8AC3E}">
        <p14:creationId xmlns:p14="http://schemas.microsoft.com/office/powerpoint/2010/main" val="2446736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724900" y="365125"/>
            <a:ext cx="2628900" cy="5811838"/>
          </a:xfrm>
        </p:spPr>
        <p:txBody>
          <a:bodyPr vert="eaVert"/>
          <a:lstStyle/>
          <a:p>
            <a:r>
              <a:rPr lang="ar-SA"/>
              <a:t>انقر لتحرير نمط العنوان الرئيسي</a:t>
            </a:r>
          </a:p>
        </p:txBody>
      </p:sp>
      <p:sp>
        <p:nvSpPr>
          <p:cNvPr id="3" name="عنصر نائب للعنوان العمودي 2"/>
          <p:cNvSpPr>
            <a:spLocks noGrp="1"/>
          </p:cNvSpPr>
          <p:nvPr>
            <p:ph type="body" orient="vert" idx="1"/>
          </p:nvPr>
        </p:nvSpPr>
        <p:spPr>
          <a:xfrm>
            <a:off x="838200" y="365125"/>
            <a:ext cx="7734300" cy="5811838"/>
          </a:xfrm>
        </p:spPr>
        <p:txBody>
          <a:bodyPr vert="eaVert"/>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a:xfrm>
            <a:off x="8610600" y="6356350"/>
            <a:ext cx="2743200" cy="365125"/>
          </a:xfrm>
          <a:prstGeom prst="rect">
            <a:avLst/>
          </a:prstGeom>
        </p:spPr>
        <p:txBody>
          <a:bodyPr/>
          <a:lstStyle/>
          <a:p>
            <a:r>
              <a:rPr lang="ar-SA"/>
              <a:t>مهارات الحاسب الآلي</a:t>
            </a:r>
          </a:p>
        </p:txBody>
      </p:sp>
      <p:sp>
        <p:nvSpPr>
          <p:cNvPr id="5" name="عنصر نائب للتذييل 4"/>
          <p:cNvSpPr>
            <a:spLocks noGrp="1"/>
          </p:cNvSpPr>
          <p:nvPr>
            <p:ph type="ftr" sz="quarter" idx="11"/>
          </p:nvPr>
        </p:nvSpPr>
        <p:spPr/>
        <p:txBody>
          <a:bodyPr/>
          <a:lstStyle/>
          <a:p>
            <a:r>
              <a:rPr lang="ar-SA"/>
              <a:t>إعداد فرع شطر الطالبات (الشرفية والسلامة)</a:t>
            </a:r>
          </a:p>
        </p:txBody>
      </p:sp>
      <p:sp>
        <p:nvSpPr>
          <p:cNvPr id="6" name="عنصر نائب لرقم الشريحة 5"/>
          <p:cNvSpPr>
            <a:spLocks noGrp="1"/>
          </p:cNvSpPr>
          <p:nvPr>
            <p:ph type="sldNum" sz="quarter" idx="12"/>
          </p:nvPr>
        </p:nvSpPr>
        <p:spPr>
          <a:xfrm>
            <a:off x="838200" y="6356350"/>
            <a:ext cx="2743200" cy="365125"/>
          </a:xfrm>
          <a:prstGeom prst="rect">
            <a:avLst/>
          </a:prstGeom>
        </p:spPr>
        <p:txBody>
          <a:bodyPr/>
          <a:lstStyle/>
          <a:p>
            <a:fld id="{84D41A4D-7EE4-4285-965B-D5FF5774E0B6}" type="slidenum">
              <a:rPr lang="ar-SA" smtClean="0"/>
              <a:t>‹#›</a:t>
            </a:fld>
            <a:endParaRPr lang="ar-SA"/>
          </a:p>
        </p:txBody>
      </p:sp>
    </p:spTree>
    <p:extLst>
      <p:ext uri="{BB962C8B-B14F-4D97-AF65-F5344CB8AC3E}">
        <p14:creationId xmlns:p14="http://schemas.microsoft.com/office/powerpoint/2010/main" val="3967267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عنوان ومحتوى">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lvl1pPr marL="457200" indent="-457200" algn="l" rtl="0">
              <a:buFont typeface="Arial" charset="0"/>
              <a:buChar char="•"/>
              <a:defRPr/>
            </a:lvl1pPr>
            <a:lvl2pPr marL="800100" indent="-342900" algn="l" rtl="0">
              <a:buFont typeface="Arial" charset="0"/>
              <a:buChar char="•"/>
              <a:defRPr/>
            </a:lvl2pPr>
            <a:lvl3pPr marL="1257300" indent="-342900" algn="l" rtl="0">
              <a:buFont typeface="Arial" charset="0"/>
              <a:buChar char="•"/>
              <a:defRPr/>
            </a:lvl3pPr>
            <a:lvl4pPr marL="1657350" indent="-285750" algn="l" rtl="0">
              <a:buFont typeface="Arial" charset="0"/>
              <a:buChar char="•"/>
              <a:defRPr/>
            </a:lvl4pPr>
            <a:lvl5pPr marL="2114550" indent="-285750" algn="l" rtl="0">
              <a:buFont typeface="Arial" charset="0"/>
              <a:buChar char="•"/>
              <a:defRPr/>
            </a:lvl5pPr>
          </a:lstStyle>
          <a:p>
            <a:pPr lvl="0"/>
            <a:r>
              <a:rPr lang="ar-SA" dirty="0"/>
              <a:t>تحرير أنماط النص الرئيسي</a:t>
            </a:r>
          </a:p>
          <a:p>
            <a:pPr lvl="1"/>
            <a:r>
              <a:rPr lang="ar-SA" dirty="0"/>
              <a:t>المستوى الثاني</a:t>
            </a:r>
          </a:p>
          <a:p>
            <a:pPr lvl="2"/>
            <a:r>
              <a:rPr lang="ar-SA" dirty="0"/>
              <a:t>المستوى الثالث</a:t>
            </a:r>
          </a:p>
          <a:p>
            <a:pPr lvl="3"/>
            <a:r>
              <a:rPr lang="ar-SA" dirty="0"/>
              <a:t>المستوى الرابع</a:t>
            </a:r>
          </a:p>
          <a:p>
            <a:pPr lvl="4"/>
            <a:r>
              <a:rPr lang="ar-SA" dirty="0"/>
              <a:t>المستوى الخامس</a:t>
            </a:r>
          </a:p>
        </p:txBody>
      </p:sp>
      <p:sp>
        <p:nvSpPr>
          <p:cNvPr id="4" name="عنصر نائب للتاريخ 3"/>
          <p:cNvSpPr>
            <a:spLocks noGrp="1"/>
          </p:cNvSpPr>
          <p:nvPr>
            <p:ph type="dt" sz="half" idx="10"/>
          </p:nvPr>
        </p:nvSpPr>
        <p:spPr>
          <a:xfrm>
            <a:off x="8610600" y="6356350"/>
            <a:ext cx="2743200" cy="365125"/>
          </a:xfrm>
          <a:prstGeom prst="rect">
            <a:avLst/>
          </a:prstGeom>
        </p:spPr>
        <p:txBody>
          <a:bodyPr/>
          <a:lstStyle/>
          <a:p>
            <a:r>
              <a:rPr lang="ar-SA"/>
              <a:t>مهارات الحاسب الآلي</a:t>
            </a:r>
            <a:endParaRPr lang="ar-SA" dirty="0"/>
          </a:p>
        </p:txBody>
      </p:sp>
      <p:sp>
        <p:nvSpPr>
          <p:cNvPr id="5" name="عنصر نائب للتذييل 4"/>
          <p:cNvSpPr>
            <a:spLocks noGrp="1"/>
          </p:cNvSpPr>
          <p:nvPr>
            <p:ph type="ftr" sz="quarter" idx="11"/>
          </p:nvPr>
        </p:nvSpPr>
        <p:spPr/>
        <p:txBody>
          <a:bodyPr/>
          <a:lstStyle/>
          <a:p>
            <a:r>
              <a:rPr lang="ar-SA" dirty="0"/>
              <a:t>إعداد فرع شطر الطالبات (الشرفية والسلامة)</a:t>
            </a:r>
          </a:p>
        </p:txBody>
      </p:sp>
      <p:sp>
        <p:nvSpPr>
          <p:cNvPr id="6" name="عنصر نائب لرقم الشريحة 5"/>
          <p:cNvSpPr>
            <a:spLocks noGrp="1"/>
          </p:cNvSpPr>
          <p:nvPr>
            <p:ph type="sldNum" sz="quarter" idx="12"/>
          </p:nvPr>
        </p:nvSpPr>
        <p:spPr>
          <a:xfrm>
            <a:off x="838200" y="6356350"/>
            <a:ext cx="2743200" cy="365125"/>
          </a:xfrm>
          <a:prstGeom prst="rect">
            <a:avLst/>
          </a:prstGeom>
        </p:spPr>
        <p:txBody>
          <a:bodyPr/>
          <a:lstStyle/>
          <a:p>
            <a:r>
              <a:rPr lang="en-US" dirty="0"/>
              <a:t>CPIT100</a:t>
            </a:r>
            <a:endParaRPr lang="ar-SA" dirty="0"/>
          </a:p>
        </p:txBody>
      </p:sp>
      <p:sp>
        <p:nvSpPr>
          <p:cNvPr id="7" name="Title 6"/>
          <p:cNvSpPr>
            <a:spLocks noGrp="1"/>
          </p:cNvSpPr>
          <p:nvPr>
            <p:ph type="title" hasCustomPrompt="1"/>
          </p:nvPr>
        </p:nvSpPr>
        <p:spPr/>
        <p:txBody>
          <a:bodyPr/>
          <a:lstStyle/>
          <a:p>
            <a:r>
              <a:rPr lang="en-US" dirty="0"/>
              <a:t>Click To Edit Master Title Style</a:t>
            </a:r>
          </a:p>
        </p:txBody>
      </p:sp>
    </p:spTree>
    <p:extLst>
      <p:ext uri="{BB962C8B-B14F-4D97-AF65-F5344CB8AC3E}">
        <p14:creationId xmlns:p14="http://schemas.microsoft.com/office/powerpoint/2010/main" val="37381165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831850" y="1709738"/>
            <a:ext cx="10515600" cy="2852737"/>
          </a:xfrm>
        </p:spPr>
        <p:txBody>
          <a:bodyPr anchor="b"/>
          <a:lstStyle>
            <a:lvl1pPr>
              <a:defRPr sz="6000"/>
            </a:lvl1pPr>
          </a:lstStyle>
          <a:p>
            <a:r>
              <a:rPr lang="ar-SA"/>
              <a:t>انقر لتحرير نمط العنوان الرئيسي</a:t>
            </a:r>
          </a:p>
        </p:txBody>
      </p:sp>
      <p:sp>
        <p:nvSpPr>
          <p:cNvPr id="3" name="عنصر نائب للنص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تحرير أنماط النص الرئيسي</a:t>
            </a:r>
          </a:p>
        </p:txBody>
      </p:sp>
      <p:sp>
        <p:nvSpPr>
          <p:cNvPr id="4" name="عنصر نائب للتاريخ 3"/>
          <p:cNvSpPr>
            <a:spLocks noGrp="1"/>
          </p:cNvSpPr>
          <p:nvPr>
            <p:ph type="dt" sz="half" idx="10"/>
          </p:nvPr>
        </p:nvSpPr>
        <p:spPr>
          <a:xfrm>
            <a:off x="8610600" y="6356350"/>
            <a:ext cx="2743200" cy="365125"/>
          </a:xfrm>
          <a:prstGeom prst="rect">
            <a:avLst/>
          </a:prstGeom>
        </p:spPr>
        <p:txBody>
          <a:bodyPr/>
          <a:lstStyle/>
          <a:p>
            <a:r>
              <a:rPr lang="ar-SA"/>
              <a:t>مهارات الحاسب الآلي</a:t>
            </a:r>
          </a:p>
        </p:txBody>
      </p:sp>
      <p:sp>
        <p:nvSpPr>
          <p:cNvPr id="5" name="عنصر نائب للتذييل 4"/>
          <p:cNvSpPr>
            <a:spLocks noGrp="1"/>
          </p:cNvSpPr>
          <p:nvPr>
            <p:ph type="ftr" sz="quarter" idx="11"/>
          </p:nvPr>
        </p:nvSpPr>
        <p:spPr/>
        <p:txBody>
          <a:bodyPr/>
          <a:lstStyle/>
          <a:p>
            <a:r>
              <a:rPr lang="ar-SA"/>
              <a:t>إعداد فرع شطر الطالبات (الشرفية والسلامة)</a:t>
            </a:r>
          </a:p>
        </p:txBody>
      </p:sp>
      <p:sp>
        <p:nvSpPr>
          <p:cNvPr id="6" name="عنصر نائب لرقم الشريحة 5"/>
          <p:cNvSpPr>
            <a:spLocks noGrp="1"/>
          </p:cNvSpPr>
          <p:nvPr>
            <p:ph type="sldNum" sz="quarter" idx="12"/>
          </p:nvPr>
        </p:nvSpPr>
        <p:spPr>
          <a:xfrm>
            <a:off x="838200" y="6356350"/>
            <a:ext cx="2743200" cy="365125"/>
          </a:xfrm>
          <a:prstGeom prst="rect">
            <a:avLst/>
          </a:prstGeom>
        </p:spPr>
        <p:txBody>
          <a:bodyPr/>
          <a:lstStyle/>
          <a:p>
            <a:fld id="{84D41A4D-7EE4-4285-965B-D5FF5774E0B6}" type="slidenum">
              <a:rPr lang="ar-SA" smtClean="0"/>
              <a:t>‹#›</a:t>
            </a:fld>
            <a:endParaRPr lang="ar-SA"/>
          </a:p>
        </p:txBody>
      </p:sp>
    </p:spTree>
    <p:extLst>
      <p:ext uri="{BB962C8B-B14F-4D97-AF65-F5344CB8AC3E}">
        <p14:creationId xmlns:p14="http://schemas.microsoft.com/office/powerpoint/2010/main" val="8605498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sz="half" idx="1"/>
          </p:nvPr>
        </p:nvSpPr>
        <p:spPr>
          <a:xfrm>
            <a:off x="838200" y="1825625"/>
            <a:ext cx="5181600" cy="4351338"/>
          </a:xfrm>
        </p:spPr>
        <p:txBody>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p:cNvSpPr>
            <a:spLocks noGrp="1"/>
          </p:cNvSpPr>
          <p:nvPr>
            <p:ph sz="half" idx="2"/>
          </p:nvPr>
        </p:nvSpPr>
        <p:spPr>
          <a:xfrm>
            <a:off x="6172200" y="1825625"/>
            <a:ext cx="5181600" cy="4351338"/>
          </a:xfrm>
        </p:spPr>
        <p:txBody>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p:cNvSpPr>
            <a:spLocks noGrp="1"/>
          </p:cNvSpPr>
          <p:nvPr>
            <p:ph type="dt" sz="half" idx="10"/>
          </p:nvPr>
        </p:nvSpPr>
        <p:spPr>
          <a:xfrm>
            <a:off x="8610600" y="6356350"/>
            <a:ext cx="2743200" cy="365125"/>
          </a:xfrm>
          <a:prstGeom prst="rect">
            <a:avLst/>
          </a:prstGeom>
        </p:spPr>
        <p:txBody>
          <a:bodyPr/>
          <a:lstStyle/>
          <a:p>
            <a:r>
              <a:rPr lang="ar-SA"/>
              <a:t>مهارات الحاسب الآلي</a:t>
            </a:r>
          </a:p>
        </p:txBody>
      </p:sp>
      <p:sp>
        <p:nvSpPr>
          <p:cNvPr id="6" name="عنصر نائب للتذييل 5"/>
          <p:cNvSpPr>
            <a:spLocks noGrp="1"/>
          </p:cNvSpPr>
          <p:nvPr>
            <p:ph type="ftr" sz="quarter" idx="11"/>
          </p:nvPr>
        </p:nvSpPr>
        <p:spPr/>
        <p:txBody>
          <a:bodyPr/>
          <a:lstStyle/>
          <a:p>
            <a:r>
              <a:rPr lang="ar-SA"/>
              <a:t>إعداد فرع شطر الطالبات (الشرفية والسلامة)</a:t>
            </a:r>
          </a:p>
        </p:txBody>
      </p:sp>
      <p:sp>
        <p:nvSpPr>
          <p:cNvPr id="7" name="عنصر نائب لرقم الشريحة 6"/>
          <p:cNvSpPr>
            <a:spLocks noGrp="1"/>
          </p:cNvSpPr>
          <p:nvPr>
            <p:ph type="sldNum" sz="quarter" idx="12"/>
          </p:nvPr>
        </p:nvSpPr>
        <p:spPr>
          <a:xfrm>
            <a:off x="838200" y="6356350"/>
            <a:ext cx="2743200" cy="365125"/>
          </a:xfrm>
          <a:prstGeom prst="rect">
            <a:avLst/>
          </a:prstGeom>
        </p:spPr>
        <p:txBody>
          <a:bodyPr/>
          <a:lstStyle/>
          <a:p>
            <a:fld id="{84D41A4D-7EE4-4285-965B-D5FF5774E0B6}" type="slidenum">
              <a:rPr lang="ar-SA" smtClean="0"/>
              <a:t>‹#›</a:t>
            </a:fld>
            <a:endParaRPr lang="ar-SA"/>
          </a:p>
        </p:txBody>
      </p:sp>
    </p:spTree>
    <p:extLst>
      <p:ext uri="{BB962C8B-B14F-4D97-AF65-F5344CB8AC3E}">
        <p14:creationId xmlns:p14="http://schemas.microsoft.com/office/powerpoint/2010/main" val="14636666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365125"/>
            <a:ext cx="10515600" cy="1325563"/>
          </a:xfrm>
        </p:spPr>
        <p:txBody>
          <a:bodyPr/>
          <a:lstStyle/>
          <a:p>
            <a:r>
              <a:rPr lang="ar-SA"/>
              <a:t>انقر لتحرير نمط العنوان الرئيسي</a:t>
            </a:r>
          </a:p>
        </p:txBody>
      </p:sp>
      <p:sp>
        <p:nvSpPr>
          <p:cNvPr id="3" name="عنصر نائب للنص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تحرير أنماط النص الرئيسي</a:t>
            </a:r>
          </a:p>
        </p:txBody>
      </p:sp>
      <p:sp>
        <p:nvSpPr>
          <p:cNvPr id="4" name="عنصر نائب للمحتوى 3"/>
          <p:cNvSpPr>
            <a:spLocks noGrp="1"/>
          </p:cNvSpPr>
          <p:nvPr>
            <p:ph sz="half" idx="2"/>
          </p:nvPr>
        </p:nvSpPr>
        <p:spPr>
          <a:xfrm>
            <a:off x="839788" y="2505075"/>
            <a:ext cx="5157787" cy="3684588"/>
          </a:xfrm>
        </p:spPr>
        <p:txBody>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تحرير أنماط النص الرئيسي</a:t>
            </a:r>
          </a:p>
        </p:txBody>
      </p:sp>
      <p:sp>
        <p:nvSpPr>
          <p:cNvPr id="6" name="عنصر نائب للمحتوى 5"/>
          <p:cNvSpPr>
            <a:spLocks noGrp="1"/>
          </p:cNvSpPr>
          <p:nvPr>
            <p:ph sz="quarter" idx="4"/>
          </p:nvPr>
        </p:nvSpPr>
        <p:spPr>
          <a:xfrm>
            <a:off x="6172200" y="2505075"/>
            <a:ext cx="5183188" cy="3684588"/>
          </a:xfrm>
        </p:spPr>
        <p:txBody>
          <a:body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p:cNvSpPr>
            <a:spLocks noGrp="1"/>
          </p:cNvSpPr>
          <p:nvPr>
            <p:ph type="dt" sz="half" idx="10"/>
          </p:nvPr>
        </p:nvSpPr>
        <p:spPr>
          <a:xfrm>
            <a:off x="8610600" y="6356350"/>
            <a:ext cx="2743200" cy="365125"/>
          </a:xfrm>
          <a:prstGeom prst="rect">
            <a:avLst/>
          </a:prstGeom>
        </p:spPr>
        <p:txBody>
          <a:bodyPr/>
          <a:lstStyle/>
          <a:p>
            <a:r>
              <a:rPr lang="ar-SA"/>
              <a:t>مهارات الحاسب الآلي</a:t>
            </a:r>
          </a:p>
        </p:txBody>
      </p:sp>
      <p:sp>
        <p:nvSpPr>
          <p:cNvPr id="8" name="عنصر نائب للتذييل 7"/>
          <p:cNvSpPr>
            <a:spLocks noGrp="1"/>
          </p:cNvSpPr>
          <p:nvPr>
            <p:ph type="ftr" sz="quarter" idx="11"/>
          </p:nvPr>
        </p:nvSpPr>
        <p:spPr/>
        <p:txBody>
          <a:bodyPr/>
          <a:lstStyle/>
          <a:p>
            <a:r>
              <a:rPr lang="ar-SA"/>
              <a:t>إعداد فرع شطر الطالبات (الشرفية والسلامة)</a:t>
            </a:r>
          </a:p>
        </p:txBody>
      </p:sp>
      <p:sp>
        <p:nvSpPr>
          <p:cNvPr id="9" name="عنصر نائب لرقم الشريحة 8"/>
          <p:cNvSpPr>
            <a:spLocks noGrp="1"/>
          </p:cNvSpPr>
          <p:nvPr>
            <p:ph type="sldNum" sz="quarter" idx="12"/>
          </p:nvPr>
        </p:nvSpPr>
        <p:spPr>
          <a:xfrm>
            <a:off x="838200" y="6356350"/>
            <a:ext cx="2743200" cy="365125"/>
          </a:xfrm>
          <a:prstGeom prst="rect">
            <a:avLst/>
          </a:prstGeom>
        </p:spPr>
        <p:txBody>
          <a:bodyPr/>
          <a:lstStyle/>
          <a:p>
            <a:fld id="{84D41A4D-7EE4-4285-965B-D5FF5774E0B6}" type="slidenum">
              <a:rPr lang="ar-SA" smtClean="0"/>
              <a:t>‹#›</a:t>
            </a:fld>
            <a:endParaRPr lang="ar-SA"/>
          </a:p>
        </p:txBody>
      </p:sp>
    </p:spTree>
    <p:extLst>
      <p:ext uri="{BB962C8B-B14F-4D97-AF65-F5344CB8AC3E}">
        <p14:creationId xmlns:p14="http://schemas.microsoft.com/office/powerpoint/2010/main" val="407336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تاريخ 2"/>
          <p:cNvSpPr>
            <a:spLocks noGrp="1"/>
          </p:cNvSpPr>
          <p:nvPr>
            <p:ph type="dt" sz="half" idx="10"/>
          </p:nvPr>
        </p:nvSpPr>
        <p:spPr>
          <a:xfrm>
            <a:off x="8610600" y="6356350"/>
            <a:ext cx="2743200" cy="365125"/>
          </a:xfrm>
          <a:prstGeom prst="rect">
            <a:avLst/>
          </a:prstGeom>
        </p:spPr>
        <p:txBody>
          <a:bodyPr/>
          <a:lstStyle/>
          <a:p>
            <a:r>
              <a:rPr lang="ar-SA"/>
              <a:t>مهارات الحاسب الآلي</a:t>
            </a:r>
          </a:p>
        </p:txBody>
      </p:sp>
      <p:sp>
        <p:nvSpPr>
          <p:cNvPr id="4" name="عنصر نائب للتذييل 3"/>
          <p:cNvSpPr>
            <a:spLocks noGrp="1"/>
          </p:cNvSpPr>
          <p:nvPr>
            <p:ph type="ftr" sz="quarter" idx="11"/>
          </p:nvPr>
        </p:nvSpPr>
        <p:spPr/>
        <p:txBody>
          <a:bodyPr/>
          <a:lstStyle/>
          <a:p>
            <a:r>
              <a:rPr lang="ar-SA"/>
              <a:t>إعداد فرع شطر الطالبات (الشرفية والسلامة)</a:t>
            </a:r>
          </a:p>
        </p:txBody>
      </p:sp>
      <p:sp>
        <p:nvSpPr>
          <p:cNvPr id="5" name="عنصر نائب لرقم الشريحة 4"/>
          <p:cNvSpPr>
            <a:spLocks noGrp="1"/>
          </p:cNvSpPr>
          <p:nvPr>
            <p:ph type="sldNum" sz="quarter" idx="12"/>
          </p:nvPr>
        </p:nvSpPr>
        <p:spPr>
          <a:xfrm>
            <a:off x="838200" y="6356350"/>
            <a:ext cx="2743200" cy="365125"/>
          </a:xfrm>
          <a:prstGeom prst="rect">
            <a:avLst/>
          </a:prstGeom>
        </p:spPr>
        <p:txBody>
          <a:bodyPr/>
          <a:lstStyle/>
          <a:p>
            <a:fld id="{84D41A4D-7EE4-4285-965B-D5FF5774E0B6}" type="slidenum">
              <a:rPr lang="ar-SA" smtClean="0"/>
              <a:t>‹#›</a:t>
            </a:fld>
            <a:endParaRPr lang="ar-SA"/>
          </a:p>
        </p:txBody>
      </p:sp>
    </p:spTree>
    <p:extLst>
      <p:ext uri="{BB962C8B-B14F-4D97-AF65-F5344CB8AC3E}">
        <p14:creationId xmlns:p14="http://schemas.microsoft.com/office/powerpoint/2010/main" val="1043565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a:xfrm>
            <a:off x="8610600" y="6356350"/>
            <a:ext cx="2743200" cy="365125"/>
          </a:xfrm>
          <a:prstGeom prst="rect">
            <a:avLst/>
          </a:prstGeom>
        </p:spPr>
        <p:txBody>
          <a:bodyPr/>
          <a:lstStyle/>
          <a:p>
            <a:r>
              <a:rPr lang="ar-SA"/>
              <a:t>مهارات الحاسب الآلي</a:t>
            </a:r>
          </a:p>
        </p:txBody>
      </p:sp>
      <p:sp>
        <p:nvSpPr>
          <p:cNvPr id="3" name="عنصر نائب للتذييل 2"/>
          <p:cNvSpPr>
            <a:spLocks noGrp="1"/>
          </p:cNvSpPr>
          <p:nvPr>
            <p:ph type="ftr" sz="quarter" idx="11"/>
          </p:nvPr>
        </p:nvSpPr>
        <p:spPr/>
        <p:txBody>
          <a:bodyPr/>
          <a:lstStyle/>
          <a:p>
            <a:r>
              <a:rPr lang="ar-SA"/>
              <a:t>إعداد فرع شطر الطالبات (الشرفية والسلامة)</a:t>
            </a:r>
          </a:p>
        </p:txBody>
      </p:sp>
      <p:sp>
        <p:nvSpPr>
          <p:cNvPr id="4" name="عنصر نائب لرقم الشريحة 3"/>
          <p:cNvSpPr>
            <a:spLocks noGrp="1"/>
          </p:cNvSpPr>
          <p:nvPr>
            <p:ph type="sldNum" sz="quarter" idx="12"/>
          </p:nvPr>
        </p:nvSpPr>
        <p:spPr>
          <a:xfrm>
            <a:off x="838200" y="6356350"/>
            <a:ext cx="2743200" cy="365125"/>
          </a:xfrm>
          <a:prstGeom prst="rect">
            <a:avLst/>
          </a:prstGeom>
        </p:spPr>
        <p:txBody>
          <a:bodyPr/>
          <a:lstStyle/>
          <a:p>
            <a:fld id="{84D41A4D-7EE4-4285-965B-D5FF5774E0B6}" type="slidenum">
              <a:rPr lang="ar-SA" smtClean="0"/>
              <a:t>‹#›</a:t>
            </a:fld>
            <a:endParaRPr lang="ar-SA"/>
          </a:p>
        </p:txBody>
      </p:sp>
    </p:spTree>
    <p:extLst>
      <p:ext uri="{BB962C8B-B14F-4D97-AF65-F5344CB8AC3E}">
        <p14:creationId xmlns:p14="http://schemas.microsoft.com/office/powerpoint/2010/main" val="25486980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a:t>انقر لتحرير نمط العنوان الرئيسي</a:t>
            </a:r>
          </a:p>
        </p:txBody>
      </p:sp>
      <p:sp>
        <p:nvSpPr>
          <p:cNvPr id="3" name="عنصر نائب للمحتوى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تحرير أنماط النص الرئيسي</a:t>
            </a:r>
          </a:p>
        </p:txBody>
      </p:sp>
      <p:sp>
        <p:nvSpPr>
          <p:cNvPr id="5" name="عنصر نائب للتاريخ 4"/>
          <p:cNvSpPr>
            <a:spLocks noGrp="1"/>
          </p:cNvSpPr>
          <p:nvPr>
            <p:ph type="dt" sz="half" idx="10"/>
          </p:nvPr>
        </p:nvSpPr>
        <p:spPr>
          <a:xfrm>
            <a:off x="8610600" y="6356350"/>
            <a:ext cx="2743200" cy="365125"/>
          </a:xfrm>
          <a:prstGeom prst="rect">
            <a:avLst/>
          </a:prstGeom>
        </p:spPr>
        <p:txBody>
          <a:bodyPr/>
          <a:lstStyle/>
          <a:p>
            <a:r>
              <a:rPr lang="ar-SA"/>
              <a:t>مهارات الحاسب الآلي</a:t>
            </a:r>
          </a:p>
        </p:txBody>
      </p:sp>
      <p:sp>
        <p:nvSpPr>
          <p:cNvPr id="6" name="عنصر نائب للتذييل 5"/>
          <p:cNvSpPr>
            <a:spLocks noGrp="1"/>
          </p:cNvSpPr>
          <p:nvPr>
            <p:ph type="ftr" sz="quarter" idx="11"/>
          </p:nvPr>
        </p:nvSpPr>
        <p:spPr/>
        <p:txBody>
          <a:bodyPr/>
          <a:lstStyle/>
          <a:p>
            <a:r>
              <a:rPr lang="ar-SA"/>
              <a:t>إعداد فرع شطر الطالبات (الشرفية والسلامة)</a:t>
            </a:r>
          </a:p>
        </p:txBody>
      </p:sp>
      <p:sp>
        <p:nvSpPr>
          <p:cNvPr id="7" name="عنصر نائب لرقم الشريحة 6"/>
          <p:cNvSpPr>
            <a:spLocks noGrp="1"/>
          </p:cNvSpPr>
          <p:nvPr>
            <p:ph type="sldNum" sz="quarter" idx="12"/>
          </p:nvPr>
        </p:nvSpPr>
        <p:spPr>
          <a:xfrm>
            <a:off x="838200" y="6356350"/>
            <a:ext cx="2743200" cy="365125"/>
          </a:xfrm>
          <a:prstGeom prst="rect">
            <a:avLst/>
          </a:prstGeom>
        </p:spPr>
        <p:txBody>
          <a:bodyPr/>
          <a:lstStyle/>
          <a:p>
            <a:fld id="{84D41A4D-7EE4-4285-965B-D5FF5774E0B6}" type="slidenum">
              <a:rPr lang="ar-SA" smtClean="0"/>
              <a:t>‹#›</a:t>
            </a:fld>
            <a:endParaRPr lang="ar-SA"/>
          </a:p>
        </p:txBody>
      </p:sp>
    </p:spTree>
    <p:extLst>
      <p:ext uri="{BB962C8B-B14F-4D97-AF65-F5344CB8AC3E}">
        <p14:creationId xmlns:p14="http://schemas.microsoft.com/office/powerpoint/2010/main" val="29117479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a:t>انقر لتحرير نمط العنوان الرئيسي</a:t>
            </a:r>
          </a:p>
        </p:txBody>
      </p:sp>
      <p:sp>
        <p:nvSpPr>
          <p:cNvPr id="3" name="عنصر نائب للصورة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تحرير أنماط النص الرئيسي</a:t>
            </a:r>
          </a:p>
        </p:txBody>
      </p:sp>
      <p:sp>
        <p:nvSpPr>
          <p:cNvPr id="5" name="عنصر نائب للتاريخ 4"/>
          <p:cNvSpPr>
            <a:spLocks noGrp="1"/>
          </p:cNvSpPr>
          <p:nvPr>
            <p:ph type="dt" sz="half" idx="10"/>
          </p:nvPr>
        </p:nvSpPr>
        <p:spPr>
          <a:xfrm>
            <a:off x="8610600" y="6356350"/>
            <a:ext cx="2743200" cy="365125"/>
          </a:xfrm>
          <a:prstGeom prst="rect">
            <a:avLst/>
          </a:prstGeom>
        </p:spPr>
        <p:txBody>
          <a:bodyPr/>
          <a:lstStyle/>
          <a:p>
            <a:r>
              <a:rPr lang="ar-SA"/>
              <a:t>مهارات الحاسب الآلي</a:t>
            </a:r>
          </a:p>
        </p:txBody>
      </p:sp>
      <p:sp>
        <p:nvSpPr>
          <p:cNvPr id="6" name="عنصر نائب للتذييل 5"/>
          <p:cNvSpPr>
            <a:spLocks noGrp="1"/>
          </p:cNvSpPr>
          <p:nvPr>
            <p:ph type="ftr" sz="quarter" idx="11"/>
          </p:nvPr>
        </p:nvSpPr>
        <p:spPr/>
        <p:txBody>
          <a:bodyPr/>
          <a:lstStyle/>
          <a:p>
            <a:r>
              <a:rPr lang="ar-SA"/>
              <a:t>إعداد فرع شطر الطالبات (الشرفية والسلامة)</a:t>
            </a:r>
          </a:p>
        </p:txBody>
      </p:sp>
      <p:sp>
        <p:nvSpPr>
          <p:cNvPr id="7" name="عنصر نائب لرقم الشريحة 6"/>
          <p:cNvSpPr>
            <a:spLocks noGrp="1"/>
          </p:cNvSpPr>
          <p:nvPr>
            <p:ph type="sldNum" sz="quarter" idx="12"/>
          </p:nvPr>
        </p:nvSpPr>
        <p:spPr>
          <a:xfrm>
            <a:off x="838200" y="6356350"/>
            <a:ext cx="2743200" cy="365125"/>
          </a:xfrm>
          <a:prstGeom prst="rect">
            <a:avLst/>
          </a:prstGeom>
        </p:spPr>
        <p:txBody>
          <a:bodyPr/>
          <a:lstStyle/>
          <a:p>
            <a:fld id="{84D41A4D-7EE4-4285-965B-D5FF5774E0B6}" type="slidenum">
              <a:rPr lang="ar-SA" smtClean="0"/>
              <a:t>‹#›</a:t>
            </a:fld>
            <a:endParaRPr lang="ar-SA"/>
          </a:p>
        </p:txBody>
      </p:sp>
    </p:spTree>
    <p:extLst>
      <p:ext uri="{BB962C8B-B14F-4D97-AF65-F5344CB8AC3E}">
        <p14:creationId xmlns:p14="http://schemas.microsoft.com/office/powerpoint/2010/main" val="21857871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microsoft.com/office/2007/relationships/hdphoto" Target="../media/hdphoto2.wdp"/><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dirty="0"/>
              <a:t>Test</a:t>
            </a:r>
            <a:endParaRPr lang="ar-SA" dirty="0"/>
          </a:p>
        </p:txBody>
      </p:sp>
      <p:sp>
        <p:nvSpPr>
          <p:cNvPr id="3" name="عنصر نائب للنص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dirty="0"/>
              <a:t>تحرير أنماط النص الرئيسي</a:t>
            </a:r>
          </a:p>
          <a:p>
            <a:pPr lvl="1"/>
            <a:r>
              <a:rPr lang="ar-SA" dirty="0"/>
              <a:t>المستوى الثاني</a:t>
            </a:r>
          </a:p>
          <a:p>
            <a:pPr lvl="2"/>
            <a:r>
              <a:rPr lang="ar-SA" dirty="0"/>
              <a:t>المستوى الثالث</a:t>
            </a:r>
          </a:p>
          <a:p>
            <a:pPr lvl="3"/>
            <a:r>
              <a:rPr lang="ar-SA" dirty="0"/>
              <a:t>المستوى الرابع</a:t>
            </a:r>
          </a:p>
          <a:p>
            <a:pPr lvl="4"/>
            <a:r>
              <a:rPr lang="ar-SA" dirty="0"/>
              <a:t>المستوى الخامس</a:t>
            </a:r>
          </a:p>
        </p:txBody>
      </p:sp>
      <p:sp>
        <p:nvSpPr>
          <p:cNvPr id="5" name="عنصر نائب للتذييل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r>
              <a:rPr lang="ar-SA"/>
              <a:t>إعداد فرع شطر الطالبات (الشرفية والسلامة)</a:t>
            </a:r>
            <a:endParaRPr lang="ar-SA" dirty="0"/>
          </a:p>
        </p:txBody>
      </p:sp>
      <p:pic>
        <p:nvPicPr>
          <p:cNvPr id="7" name="Picture 4" descr="340647.jpg"/>
          <p:cNvPicPr>
            <a:picLocks noChangeAspect="1"/>
          </p:cNvPicPr>
          <p:nvPr userDrawn="1"/>
        </p:nvPicPr>
        <p:blipFill>
          <a:blip r:embed="rId13" cstate="print">
            <a:extLst>
              <a:ext uri="{BEBA8EAE-BF5A-486C-A8C5-ECC9F3942E4B}">
                <a14:imgProps xmlns:a14="http://schemas.microsoft.com/office/drawing/2010/main">
                  <a14:imgLayer r:embed="rId14">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485740" y="267711"/>
            <a:ext cx="1588658" cy="1270927"/>
          </a:xfrm>
          <a:prstGeom prst="rect">
            <a:avLst/>
          </a:prstGeom>
        </p:spPr>
      </p:pic>
      <p:pic>
        <p:nvPicPr>
          <p:cNvPr id="8" name="Picture 3" descr="Unknown.jpg"/>
          <p:cNvPicPr>
            <a:picLocks noChangeAspect="1"/>
          </p:cNvPicPr>
          <p:nvPr userDrawn="1"/>
        </p:nvPicPr>
        <p:blipFill rotWithShape="1">
          <a:blip r:embed="rId15" cstate="print">
            <a:extLst>
              <a:ext uri="{BEBA8EAE-BF5A-486C-A8C5-ECC9F3942E4B}">
                <a14:imgProps xmlns:a14="http://schemas.microsoft.com/office/drawing/2010/main">
                  <a14:imgLayer r:embed="rId16">
                    <a14:imgEffect>
                      <a14:sharpenSoften amount="50000"/>
                    </a14:imgEffect>
                    <a14:imgEffect>
                      <a14:brightnessContrast bright="20000" contrast="-40000"/>
                    </a14:imgEffect>
                  </a14:imgLayer>
                </a14:imgProps>
              </a:ext>
              <a:ext uri="{28A0092B-C50C-407E-A947-70E740481C1C}">
                <a14:useLocalDpi xmlns:a14="http://schemas.microsoft.com/office/drawing/2010/main" val="0"/>
              </a:ext>
            </a:extLst>
          </a:blip>
          <a:srcRect l="13350" t="9369" r="9881" b="14530"/>
          <a:stretch/>
        </p:blipFill>
        <p:spPr>
          <a:xfrm>
            <a:off x="10442957" y="267711"/>
            <a:ext cx="1217083" cy="1206500"/>
          </a:xfrm>
          <a:prstGeom prst="rect">
            <a:avLst/>
          </a:prstGeom>
        </p:spPr>
      </p:pic>
      <p:sp>
        <p:nvSpPr>
          <p:cNvPr id="10" name="عنصر نائب لرقم الشريحة 5"/>
          <p:cNvSpPr txBox="1">
            <a:spLocks/>
          </p:cNvSpPr>
          <p:nvPr userDrawn="1"/>
        </p:nvSpPr>
        <p:spPr>
          <a:xfrm>
            <a:off x="702798" y="6404521"/>
            <a:ext cx="2743200" cy="365125"/>
          </a:xfrm>
          <a:prstGeom prst="rect">
            <a:avLst/>
          </a:prstGeom>
        </p:spPr>
        <p:txBody>
          <a:bodyPr/>
          <a:ls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a:lstStyle>
          <a:p>
            <a:pPr algn="l"/>
            <a:r>
              <a:rPr lang="en-US" dirty="0"/>
              <a:t>CPIT100</a:t>
            </a:r>
            <a:endParaRPr lang="ar-SA" dirty="0"/>
          </a:p>
        </p:txBody>
      </p:sp>
    </p:spTree>
    <p:extLst>
      <p:ext uri="{BB962C8B-B14F-4D97-AF65-F5344CB8AC3E}">
        <p14:creationId xmlns:p14="http://schemas.microsoft.com/office/powerpoint/2010/main" val="17559888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p:txStyles>
    <p:titleStyle>
      <a:lvl1pPr algn="ctr" defTabSz="914400" rtl="1" eaLnBrk="1" latinLnBrk="0" hangingPunct="1">
        <a:lnSpc>
          <a:spcPct val="90000"/>
        </a:lnSpc>
        <a:spcBef>
          <a:spcPct val="0"/>
        </a:spcBef>
        <a:buNone/>
        <a:defRPr sz="4000" b="1" i="0" kern="1200">
          <a:solidFill>
            <a:schemeClr val="tx1"/>
          </a:solidFill>
          <a:latin typeface="Times New Roman" charset="0"/>
          <a:ea typeface="Times New Roman" charset="0"/>
          <a:cs typeface="Times New Roman"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Times New Roman" charset="0"/>
          <a:ea typeface="Times New Roman" charset="0"/>
          <a:cs typeface="Times New Roman"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b="0" i="0" kern="1200">
          <a:solidFill>
            <a:schemeClr val="tx1"/>
          </a:solidFill>
          <a:latin typeface="Times New Roman" charset="0"/>
          <a:ea typeface="Times New Roman" charset="0"/>
          <a:cs typeface="Times New Roman"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8"/>
          <p:cNvSpPr>
            <a:spLocks noGrp="1" noChangeArrowheads="1"/>
          </p:cNvSpPr>
          <p:nvPr>
            <p:ph idx="1"/>
          </p:nvPr>
        </p:nvSpPr>
        <p:spPr>
          <a:xfrm>
            <a:off x="2209800" y="1863863"/>
            <a:ext cx="7772400" cy="3200400"/>
          </a:xfrm>
        </p:spPr>
        <p:txBody>
          <a:bodyPr>
            <a:normAutofit lnSpcReduction="10000"/>
          </a:bodyPr>
          <a:lstStyle/>
          <a:p>
            <a:pPr algn="ctr" eaLnBrk="1" hangingPunct="1">
              <a:lnSpc>
                <a:spcPct val="160000"/>
              </a:lnSpc>
              <a:buFontTx/>
              <a:buNone/>
            </a:pPr>
            <a:r>
              <a:rPr lang="en-US" sz="4000" b="1" dirty="0">
                <a:ea typeface="ＭＳ Ｐゴシック" pitchFamily="34" charset="-128"/>
              </a:rPr>
              <a:t>Chapter 4</a:t>
            </a:r>
          </a:p>
          <a:p>
            <a:pPr algn="ctr" eaLnBrk="1" hangingPunct="1">
              <a:lnSpc>
                <a:spcPct val="160000"/>
              </a:lnSpc>
              <a:buFontTx/>
              <a:buNone/>
            </a:pPr>
            <a:r>
              <a:rPr lang="en-US" sz="4000" b="1" dirty="0">
                <a:ea typeface="ＭＳ Ｐゴシック" pitchFamily="34" charset="-128"/>
              </a:rPr>
              <a:t>The Web and </a:t>
            </a:r>
            <a:r>
              <a:rPr lang="en-US" sz="4000" b="1" dirty="0" smtClean="0">
                <a:ea typeface="ＭＳ Ｐゴシック" pitchFamily="34" charset="-128"/>
              </a:rPr>
              <a:t>E-Commerce</a:t>
            </a:r>
          </a:p>
          <a:p>
            <a:pPr algn="ctr" rtl="1">
              <a:lnSpc>
                <a:spcPct val="160000"/>
              </a:lnSpc>
              <a:buNone/>
            </a:pPr>
            <a:r>
              <a:rPr lang="ar-SA" sz="4000" b="1" dirty="0">
                <a:ea typeface="ＭＳ Ｐゴシック" pitchFamily="34" charset="-128"/>
              </a:rPr>
              <a:t>شبكة الإنترنت والتجارة الإلكترونية</a:t>
            </a:r>
            <a:endParaRPr lang="en-US" sz="4000" b="1" dirty="0">
              <a:ea typeface="ＭＳ Ｐゴシック" pitchFamily="34" charset="-128"/>
            </a:endParaRPr>
          </a:p>
          <a:p>
            <a:pPr algn="ctr">
              <a:lnSpc>
                <a:spcPct val="60000"/>
              </a:lnSpc>
              <a:spcAft>
                <a:spcPts val="1300"/>
              </a:spcAft>
              <a:buNone/>
            </a:pPr>
            <a:endParaRPr lang="en-US" dirty="0">
              <a:ea typeface="ＭＳ Ｐゴシック" pitchFamily="34" charset="-128"/>
            </a:endParaRPr>
          </a:p>
        </p:txBody>
      </p:sp>
      <p:sp>
        <p:nvSpPr>
          <p:cNvPr id="2" name="عنصر نائب للتاريخ 1"/>
          <p:cNvSpPr>
            <a:spLocks noGrp="1"/>
          </p:cNvSpPr>
          <p:nvPr>
            <p:ph type="dt" sz="half" idx="10"/>
          </p:nvPr>
        </p:nvSpPr>
        <p:spPr/>
        <p:txBody>
          <a:bodyPr/>
          <a:lstStyle/>
          <a:p>
            <a:r>
              <a:rPr lang="ar-SA"/>
              <a:t>مهارات الحاسب الآلي</a:t>
            </a:r>
            <a:endParaRPr lang="ar-SA" dirty="0"/>
          </a:p>
        </p:txBody>
      </p:sp>
      <p:sp>
        <p:nvSpPr>
          <p:cNvPr id="3" name="عنصر نائب للتذييل 2"/>
          <p:cNvSpPr>
            <a:spLocks noGrp="1"/>
          </p:cNvSpPr>
          <p:nvPr>
            <p:ph type="ftr" sz="quarter" idx="11"/>
          </p:nvPr>
        </p:nvSpPr>
        <p:spPr/>
        <p:txBody>
          <a:bodyPr/>
          <a:lstStyle/>
          <a:p>
            <a:r>
              <a:rPr lang="ar-SA"/>
              <a:t>إعداد فرع شطر الطالبات (الشرفية والسلامة)</a:t>
            </a:r>
            <a:endParaRPr lang="ar-SA" dirty="0"/>
          </a:p>
        </p:txBody>
      </p:sp>
      <p:sp>
        <p:nvSpPr>
          <p:cNvPr id="4" name="مستطيل 3"/>
          <p:cNvSpPr/>
          <p:nvPr/>
        </p:nvSpPr>
        <p:spPr>
          <a:xfrm>
            <a:off x="4629893" y="5389378"/>
            <a:ext cx="2932213" cy="523220"/>
          </a:xfrm>
          <a:prstGeom prst="rect">
            <a:avLst/>
          </a:prstGeom>
          <a:noFill/>
        </p:spPr>
        <p:txBody>
          <a:bodyPr wrap="none" lIns="91440" tIns="45720" rIns="91440" bIns="45720">
            <a:spAutoFit/>
          </a:bodyPr>
          <a:lstStyle/>
          <a:p>
            <a:pPr algn="ctr"/>
            <a:r>
              <a:rPr lang="ar-SA" sz="2800" b="0" cap="none" spc="0" dirty="0" smtClean="0">
                <a:ln w="0"/>
                <a:solidFill>
                  <a:schemeClr val="tx1"/>
                </a:solidFill>
                <a:effectLst>
                  <a:outerShdw blurRad="38100" dist="19050" dir="2700000" algn="tl" rotWithShape="0">
                    <a:schemeClr val="dk1">
                      <a:alpha val="40000"/>
                    </a:schemeClr>
                  </a:outerShdw>
                </a:effectLst>
                <a:cs typeface="Abuhmeda Free" pitchFamily="2" charset="-78"/>
              </a:rPr>
              <a:t>ترجمة: نوف الزهراني</a:t>
            </a:r>
            <a:endParaRPr lang="ar-SA" sz="2800" b="0" cap="none" spc="0" dirty="0">
              <a:ln w="0"/>
              <a:solidFill>
                <a:schemeClr val="tx1"/>
              </a:solidFill>
              <a:effectLst>
                <a:outerShdw blurRad="38100" dist="19050" dir="2700000" algn="tl" rotWithShape="0">
                  <a:schemeClr val="dk1">
                    <a:alpha val="40000"/>
                  </a:schemeClr>
                </a:outerShdw>
              </a:effectLst>
              <a:cs typeface="Abuhmeda Free" pitchFamily="2" charset="-78"/>
            </a:endParaRPr>
          </a:p>
        </p:txBody>
      </p:sp>
    </p:spTree>
    <p:extLst>
      <p:ext uri="{BB962C8B-B14F-4D97-AF65-F5344CB8AC3E}">
        <p14:creationId xmlns:p14="http://schemas.microsoft.com/office/powerpoint/2010/main" val="524209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a:extLst>
              <a:ext uri="{FF2B5EF4-FFF2-40B4-BE49-F238E27FC236}">
                <a16:creationId xmlns:a16="http://schemas.microsoft.com/office/drawing/2014/main" id="{889FC6F9-F550-4304-9474-EE23F37F58E0}"/>
              </a:ext>
            </a:extLst>
          </p:cNvPr>
          <p:cNvSpPr>
            <a:spLocks noGrp="1"/>
          </p:cNvSpPr>
          <p:nvPr>
            <p:ph idx="1"/>
          </p:nvPr>
        </p:nvSpPr>
        <p:spPr>
          <a:xfrm>
            <a:off x="838200" y="1825625"/>
            <a:ext cx="5621594" cy="4351338"/>
          </a:xfrm>
        </p:spPr>
        <p:txBody>
          <a:bodyPr>
            <a:normAutofit/>
          </a:bodyPr>
          <a:lstStyle/>
          <a:p>
            <a:r>
              <a:rPr lang="en-GB" sz="2000" b="1" dirty="0" smtClean="0"/>
              <a:t>Consumer </a:t>
            </a:r>
            <a:r>
              <a:rPr lang="en-GB" sz="2000" b="1" dirty="0"/>
              <a:t>to business (C2B)</a:t>
            </a:r>
            <a:r>
              <a:rPr lang="en-GB" sz="2000" dirty="0"/>
              <a:t> relationships, in which consumers sell products or services online to business, are also facilitated by e-marketplaces. </a:t>
            </a:r>
            <a:endParaRPr lang="en-US" sz="2000" dirty="0"/>
          </a:p>
          <a:p>
            <a:r>
              <a:rPr lang="en-GB" sz="2000" dirty="0"/>
              <a:t>A blogger, for instance, might add a link on the blog to a product sold by an e-commerce company. If a blog visitor clicks on the link and buys the product, the company will pay the blogger a small fee. </a:t>
            </a:r>
          </a:p>
          <a:p>
            <a:r>
              <a:rPr lang="en-GB" sz="2000" dirty="0"/>
              <a:t>Individual buyers have growing power to negotiate and demand their own terms, thanks to the net. </a:t>
            </a:r>
            <a:endParaRPr lang="en-US" sz="2000" dirty="0"/>
          </a:p>
        </p:txBody>
      </p:sp>
      <p:sp>
        <p:nvSpPr>
          <p:cNvPr id="3" name="عنصر نائب للتاريخ 2">
            <a:extLst>
              <a:ext uri="{FF2B5EF4-FFF2-40B4-BE49-F238E27FC236}">
                <a16:creationId xmlns:a16="http://schemas.microsoft.com/office/drawing/2014/main" id="{DE239C7C-5C95-4468-8B43-9C90B3859495}"/>
              </a:ext>
            </a:extLst>
          </p:cNvPr>
          <p:cNvSpPr>
            <a:spLocks noGrp="1"/>
          </p:cNvSpPr>
          <p:nvPr>
            <p:ph type="dt" sz="half" idx="10"/>
          </p:nvPr>
        </p:nvSpPr>
        <p:spPr/>
        <p:txBody>
          <a:bodyPr/>
          <a:lstStyle/>
          <a:p>
            <a:r>
              <a:rPr lang="ar-SA"/>
              <a:t>مهارات الحاسب الآلي</a:t>
            </a:r>
            <a:endParaRPr lang="ar-SA" dirty="0"/>
          </a:p>
        </p:txBody>
      </p:sp>
      <p:sp>
        <p:nvSpPr>
          <p:cNvPr id="4" name="عنصر نائب للتذييل 3">
            <a:extLst>
              <a:ext uri="{FF2B5EF4-FFF2-40B4-BE49-F238E27FC236}">
                <a16:creationId xmlns:a16="http://schemas.microsoft.com/office/drawing/2014/main" id="{D8E6BDD4-8CF8-43B6-A75B-1CC274E42711}"/>
              </a:ext>
            </a:extLst>
          </p:cNvPr>
          <p:cNvSpPr>
            <a:spLocks noGrp="1"/>
          </p:cNvSpPr>
          <p:nvPr>
            <p:ph type="ftr" sz="quarter" idx="11"/>
          </p:nvPr>
        </p:nvSpPr>
        <p:spPr/>
        <p:txBody>
          <a:bodyPr/>
          <a:lstStyle/>
          <a:p>
            <a:r>
              <a:rPr lang="ar-SA"/>
              <a:t>إعداد فرع شطر الطالبات (الشرفية والسلامة)</a:t>
            </a:r>
            <a:endParaRPr lang="ar-SA" dirty="0"/>
          </a:p>
        </p:txBody>
      </p:sp>
      <p:sp>
        <p:nvSpPr>
          <p:cNvPr id="5" name="عنوان 4">
            <a:extLst>
              <a:ext uri="{FF2B5EF4-FFF2-40B4-BE49-F238E27FC236}">
                <a16:creationId xmlns:a16="http://schemas.microsoft.com/office/drawing/2014/main" id="{D5EFCAC5-60BE-4988-AD55-82807744E64D}"/>
              </a:ext>
            </a:extLst>
          </p:cNvPr>
          <p:cNvSpPr>
            <a:spLocks noGrp="1"/>
          </p:cNvSpPr>
          <p:nvPr>
            <p:ph type="title"/>
          </p:nvPr>
        </p:nvSpPr>
        <p:spPr/>
        <p:txBody>
          <a:bodyPr/>
          <a:lstStyle/>
          <a:p>
            <a:r>
              <a:rPr lang="en-US" dirty="0"/>
              <a:t>1. </a:t>
            </a:r>
            <a:r>
              <a:rPr lang="en-GB" dirty="0"/>
              <a:t>Inform or Entertain the Audience</a:t>
            </a:r>
            <a:endParaRPr lang="en-US" dirty="0"/>
          </a:p>
        </p:txBody>
      </p:sp>
      <p:sp>
        <p:nvSpPr>
          <p:cNvPr id="6" name="مستطيل 5"/>
          <p:cNvSpPr/>
          <p:nvPr/>
        </p:nvSpPr>
        <p:spPr>
          <a:xfrm>
            <a:off x="6651524" y="1690688"/>
            <a:ext cx="4894006" cy="4190314"/>
          </a:xfrm>
          <a:prstGeom prst="rect">
            <a:avLst/>
          </a:prstGeom>
        </p:spPr>
        <p:txBody>
          <a:bodyPr wrap="square">
            <a:spAutoFit/>
          </a:bodyPr>
          <a:lstStyle/>
          <a:p>
            <a:pPr marL="285750" indent="-285750">
              <a:lnSpc>
                <a:spcPct val="150000"/>
              </a:lnSpc>
              <a:buFont typeface="Arial" panose="020B0604020202020204" pitchFamily="34" charset="0"/>
              <a:buChar char="•"/>
            </a:pPr>
            <a:r>
              <a:rPr lang="ar-SA" sz="2000" dirty="0"/>
              <a:t>ومما ييسر المستهلك للعلاقات التجارية (C2B)، التي تبيع المستهلكين منتجات أو خدمات على الإنترنت للأعمال التجارية، وأيضا الأسواق الإلكترونية. </a:t>
            </a:r>
            <a:endParaRPr lang="ar-SA" sz="2000" dirty="0" smtClean="0"/>
          </a:p>
          <a:p>
            <a:pPr marL="285750" indent="-285750">
              <a:lnSpc>
                <a:spcPct val="150000"/>
              </a:lnSpc>
              <a:buFont typeface="Arial" panose="020B0604020202020204" pitchFamily="34" charset="0"/>
              <a:buChar char="•"/>
            </a:pPr>
            <a:r>
              <a:rPr lang="ar-SA" sz="2000" dirty="0" smtClean="0"/>
              <a:t> </a:t>
            </a:r>
            <a:r>
              <a:rPr lang="ar-SA" sz="2000" dirty="0"/>
              <a:t>مدون، على سبيل المثال، يمكن إضافة ارتباط على المدونة لمنتج يباع بشركة التجارة الإلكترونية. إذا كان زائر بلوق النقر على الرابط ويشتري المنتج، الشركة ستدفع المدون رسوم رمزية. </a:t>
            </a:r>
            <a:endParaRPr lang="ar-SA" sz="2000" dirty="0" smtClean="0"/>
          </a:p>
          <a:p>
            <a:pPr marL="285750" indent="-285750">
              <a:lnSpc>
                <a:spcPct val="150000"/>
              </a:lnSpc>
              <a:buFont typeface="Arial" panose="020B0604020202020204" pitchFamily="34" charset="0"/>
              <a:buChar char="•"/>
            </a:pPr>
            <a:r>
              <a:rPr lang="ar-SA" sz="2000" dirty="0" smtClean="0"/>
              <a:t> </a:t>
            </a:r>
            <a:r>
              <a:rPr lang="ar-SA" sz="2000" dirty="0"/>
              <a:t>وقد المشترين الأفراد القوة المتزايدة التفاوض والمطالبة بشروطها الخاصة بها، وبفضل شبكة الإنترنت.</a:t>
            </a:r>
          </a:p>
        </p:txBody>
      </p:sp>
    </p:spTree>
    <p:extLst>
      <p:ext uri="{BB962C8B-B14F-4D97-AF65-F5344CB8AC3E}">
        <p14:creationId xmlns:p14="http://schemas.microsoft.com/office/powerpoint/2010/main" val="36246437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a:extLst>
              <a:ext uri="{FF2B5EF4-FFF2-40B4-BE49-F238E27FC236}">
                <a16:creationId xmlns:a16="http://schemas.microsoft.com/office/drawing/2014/main" id="{FF68A4F3-CF83-4331-ADA8-98DFBF8299D0}"/>
              </a:ext>
            </a:extLst>
          </p:cNvPr>
          <p:cNvSpPr>
            <a:spLocks noGrp="1"/>
          </p:cNvSpPr>
          <p:nvPr>
            <p:ph idx="1"/>
          </p:nvPr>
        </p:nvSpPr>
        <p:spPr>
          <a:xfrm>
            <a:off x="838200" y="1825625"/>
            <a:ext cx="5916561" cy="4351338"/>
          </a:xfrm>
        </p:spPr>
        <p:txBody>
          <a:bodyPr/>
          <a:lstStyle/>
          <a:p>
            <a:r>
              <a:rPr lang="en-GB" dirty="0"/>
              <a:t>Government websites also support online interactions, so terms such as G2C, G2G, and C2G have appeared. </a:t>
            </a:r>
          </a:p>
          <a:p>
            <a:r>
              <a:rPr lang="en-GB" dirty="0"/>
              <a:t>For example, G2C encompasses service such as online payment for car registration renewals, and C2G might include electronic filing of tax forms. </a:t>
            </a:r>
            <a:endParaRPr lang="en-US" dirty="0"/>
          </a:p>
          <a:p>
            <a:endParaRPr lang="en-US" dirty="0"/>
          </a:p>
        </p:txBody>
      </p:sp>
      <p:sp>
        <p:nvSpPr>
          <p:cNvPr id="3" name="عنصر نائب للتاريخ 2">
            <a:extLst>
              <a:ext uri="{FF2B5EF4-FFF2-40B4-BE49-F238E27FC236}">
                <a16:creationId xmlns:a16="http://schemas.microsoft.com/office/drawing/2014/main" id="{0FDC7862-A7FC-4C84-8388-BB0674AA183E}"/>
              </a:ext>
            </a:extLst>
          </p:cNvPr>
          <p:cNvSpPr>
            <a:spLocks noGrp="1"/>
          </p:cNvSpPr>
          <p:nvPr>
            <p:ph type="dt" sz="half" idx="10"/>
          </p:nvPr>
        </p:nvSpPr>
        <p:spPr/>
        <p:txBody>
          <a:bodyPr/>
          <a:lstStyle/>
          <a:p>
            <a:r>
              <a:rPr lang="ar-SA"/>
              <a:t>مهارات الحاسب الآلي</a:t>
            </a:r>
            <a:endParaRPr lang="ar-SA" dirty="0"/>
          </a:p>
        </p:txBody>
      </p:sp>
      <p:sp>
        <p:nvSpPr>
          <p:cNvPr id="4" name="عنصر نائب للتذييل 3">
            <a:extLst>
              <a:ext uri="{FF2B5EF4-FFF2-40B4-BE49-F238E27FC236}">
                <a16:creationId xmlns:a16="http://schemas.microsoft.com/office/drawing/2014/main" id="{A47AC830-B8E1-41DA-BF0C-072EF0D06A63}"/>
              </a:ext>
            </a:extLst>
          </p:cNvPr>
          <p:cNvSpPr>
            <a:spLocks noGrp="1"/>
          </p:cNvSpPr>
          <p:nvPr>
            <p:ph type="ftr" sz="quarter" idx="11"/>
          </p:nvPr>
        </p:nvSpPr>
        <p:spPr/>
        <p:txBody>
          <a:bodyPr/>
          <a:lstStyle/>
          <a:p>
            <a:r>
              <a:rPr lang="ar-SA"/>
              <a:t>إعداد فرع شطر الطالبات (الشرفية والسلامة)</a:t>
            </a:r>
            <a:endParaRPr lang="ar-SA" dirty="0"/>
          </a:p>
        </p:txBody>
      </p:sp>
      <p:sp>
        <p:nvSpPr>
          <p:cNvPr id="5" name="عنوان 4">
            <a:extLst>
              <a:ext uri="{FF2B5EF4-FFF2-40B4-BE49-F238E27FC236}">
                <a16:creationId xmlns:a16="http://schemas.microsoft.com/office/drawing/2014/main" id="{5759417A-7C10-405D-A504-3478B2BC9ADD}"/>
              </a:ext>
            </a:extLst>
          </p:cNvPr>
          <p:cNvSpPr>
            <a:spLocks noGrp="1"/>
          </p:cNvSpPr>
          <p:nvPr>
            <p:ph type="title"/>
          </p:nvPr>
        </p:nvSpPr>
        <p:spPr/>
        <p:txBody>
          <a:bodyPr/>
          <a:lstStyle/>
          <a:p>
            <a:r>
              <a:rPr lang="en-US" dirty="0"/>
              <a:t>1. </a:t>
            </a:r>
            <a:r>
              <a:rPr lang="en-GB" dirty="0"/>
              <a:t>Inform or Entertain the Audience</a:t>
            </a:r>
            <a:endParaRPr lang="en-US" dirty="0"/>
          </a:p>
        </p:txBody>
      </p:sp>
      <p:sp>
        <p:nvSpPr>
          <p:cNvPr id="6" name="مستطيل 5"/>
          <p:cNvSpPr/>
          <p:nvPr/>
        </p:nvSpPr>
        <p:spPr>
          <a:xfrm>
            <a:off x="6754761" y="1870075"/>
            <a:ext cx="4805516" cy="2400657"/>
          </a:xfrm>
          <a:prstGeom prst="rect">
            <a:avLst/>
          </a:prstGeom>
        </p:spPr>
        <p:txBody>
          <a:bodyPr wrap="square">
            <a:spAutoFit/>
          </a:bodyPr>
          <a:lstStyle/>
          <a:p>
            <a:pPr marL="285750" indent="-285750">
              <a:lnSpc>
                <a:spcPct val="150000"/>
              </a:lnSpc>
              <a:buFont typeface="Arial" panose="020B0604020202020204" pitchFamily="34" charset="0"/>
              <a:buChar char="•"/>
            </a:pPr>
            <a:r>
              <a:rPr lang="ar-SA" sz="2000" dirty="0"/>
              <a:t>مواقع الحكومة أيضا دعم التفاعل عبر الإنترنت، حيث ظهرت مصطلحات مثل G2C و G2G و C2G.  </a:t>
            </a:r>
            <a:endParaRPr lang="ar-SA" sz="2000" dirty="0" smtClean="0"/>
          </a:p>
          <a:p>
            <a:pPr marL="285750" indent="-285750">
              <a:lnSpc>
                <a:spcPct val="150000"/>
              </a:lnSpc>
              <a:buFont typeface="Arial" panose="020B0604020202020204" pitchFamily="34" charset="0"/>
              <a:buChar char="•"/>
            </a:pPr>
            <a:r>
              <a:rPr lang="ar-SA" sz="2000" dirty="0" smtClean="0"/>
              <a:t>على </a:t>
            </a:r>
            <a:r>
              <a:rPr lang="ar-SA" sz="2000" dirty="0"/>
              <a:t>سبيل المثال، G2C ويشمل خدمة مثل الدفع عبر الإنترنت لتجديد تسجيل السيارات، وقد تشمل C2G الإيداع الإلكتروني من أشكال الضرائب.</a:t>
            </a:r>
          </a:p>
        </p:txBody>
      </p:sp>
    </p:spTree>
    <p:extLst>
      <p:ext uri="{BB962C8B-B14F-4D97-AF65-F5344CB8AC3E}">
        <p14:creationId xmlns:p14="http://schemas.microsoft.com/office/powerpoint/2010/main" val="4184947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تاريخ 2">
            <a:extLst>
              <a:ext uri="{FF2B5EF4-FFF2-40B4-BE49-F238E27FC236}">
                <a16:creationId xmlns:a16="http://schemas.microsoft.com/office/drawing/2014/main" id="{2C20132D-16BD-4845-B086-1B86D1D6F892}"/>
              </a:ext>
            </a:extLst>
          </p:cNvPr>
          <p:cNvSpPr>
            <a:spLocks noGrp="1"/>
          </p:cNvSpPr>
          <p:nvPr>
            <p:ph type="dt" sz="half" idx="10"/>
          </p:nvPr>
        </p:nvSpPr>
        <p:spPr/>
        <p:txBody>
          <a:bodyPr/>
          <a:lstStyle/>
          <a:p>
            <a:r>
              <a:rPr lang="ar-SA"/>
              <a:t>مهارات الحاسب الآلي</a:t>
            </a:r>
            <a:endParaRPr lang="ar-SA" dirty="0"/>
          </a:p>
        </p:txBody>
      </p:sp>
      <p:sp>
        <p:nvSpPr>
          <p:cNvPr id="4" name="عنصر نائب للتذييل 3">
            <a:extLst>
              <a:ext uri="{FF2B5EF4-FFF2-40B4-BE49-F238E27FC236}">
                <a16:creationId xmlns:a16="http://schemas.microsoft.com/office/drawing/2014/main" id="{2496B167-BFB5-4084-A6F6-C35F2C5B3B3F}"/>
              </a:ext>
            </a:extLst>
          </p:cNvPr>
          <p:cNvSpPr>
            <a:spLocks noGrp="1"/>
          </p:cNvSpPr>
          <p:nvPr>
            <p:ph type="ftr" sz="quarter" idx="11"/>
          </p:nvPr>
        </p:nvSpPr>
        <p:spPr/>
        <p:txBody>
          <a:bodyPr/>
          <a:lstStyle/>
          <a:p>
            <a:r>
              <a:rPr lang="ar-SA"/>
              <a:t>إعداد فرع شطر الطالبات (الشرفية والسلامة)</a:t>
            </a:r>
            <a:endParaRPr lang="ar-SA" dirty="0"/>
          </a:p>
        </p:txBody>
      </p:sp>
      <p:sp>
        <p:nvSpPr>
          <p:cNvPr id="5" name="عنوان 4">
            <a:extLst>
              <a:ext uri="{FF2B5EF4-FFF2-40B4-BE49-F238E27FC236}">
                <a16:creationId xmlns:a16="http://schemas.microsoft.com/office/drawing/2014/main" id="{8CA19230-00D1-4A03-8694-194909DBB0D8}"/>
              </a:ext>
            </a:extLst>
          </p:cNvPr>
          <p:cNvSpPr>
            <a:spLocks noGrp="1"/>
          </p:cNvSpPr>
          <p:nvPr>
            <p:ph type="title"/>
          </p:nvPr>
        </p:nvSpPr>
        <p:spPr/>
        <p:txBody>
          <a:bodyPr/>
          <a:lstStyle/>
          <a:p>
            <a:r>
              <a:rPr lang="en-US" dirty="0"/>
              <a:t>1. </a:t>
            </a:r>
            <a:r>
              <a:rPr lang="en-GB" dirty="0"/>
              <a:t>Inform or Entertain the Audience</a:t>
            </a:r>
            <a:endParaRPr lang="en-US" dirty="0"/>
          </a:p>
        </p:txBody>
      </p:sp>
      <p:pic>
        <p:nvPicPr>
          <p:cNvPr id="6" name="Picture 2" descr="A screenshot of a cell phone&#10;&#10;Description generated with high confidence">
            <a:extLst>
              <a:ext uri="{FF2B5EF4-FFF2-40B4-BE49-F238E27FC236}">
                <a16:creationId xmlns:a16="http://schemas.microsoft.com/office/drawing/2014/main" id="{B24F06E6-7A7E-47D3-BCFE-88F2640A04F8}"/>
              </a:ext>
            </a:extLst>
          </p:cNvPr>
          <p:cNvPicPr>
            <a:picLocks noGrp="1"/>
          </p:cNvPicPr>
          <p:nvPr>
            <p:ph idx="1"/>
          </p:nvPr>
        </p:nvPicPr>
        <p:blipFill rotWithShape="1">
          <a:blip r:embed="rId2" cstate="print">
            <a:extLst>
              <a:ext uri="{28A0092B-C50C-407E-A947-70E740481C1C}">
                <a14:useLocalDpi xmlns:a14="http://schemas.microsoft.com/office/drawing/2010/main" val="0"/>
              </a:ext>
            </a:extLst>
          </a:blip>
          <a:srcRect l="2104" t="8938" r="3612" b="2347"/>
          <a:stretch/>
        </p:blipFill>
        <p:spPr bwMode="auto">
          <a:xfrm>
            <a:off x="1432715" y="1825625"/>
            <a:ext cx="9326570" cy="4351338"/>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7478082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a:extLst>
              <a:ext uri="{FF2B5EF4-FFF2-40B4-BE49-F238E27FC236}">
                <a16:creationId xmlns:a16="http://schemas.microsoft.com/office/drawing/2014/main" id="{ACEEAD00-E3DE-4F1D-A41A-EA3EE21E7A83}"/>
              </a:ext>
            </a:extLst>
          </p:cNvPr>
          <p:cNvSpPr>
            <a:spLocks noGrp="1"/>
          </p:cNvSpPr>
          <p:nvPr>
            <p:ph idx="1"/>
          </p:nvPr>
        </p:nvSpPr>
        <p:spPr>
          <a:xfrm>
            <a:off x="838200" y="1825625"/>
            <a:ext cx="5916561" cy="4351338"/>
          </a:xfrm>
        </p:spPr>
        <p:txBody>
          <a:bodyPr>
            <a:normAutofit/>
          </a:bodyPr>
          <a:lstStyle/>
          <a:p>
            <a:r>
              <a:rPr lang="en-GB" sz="2000" dirty="0"/>
              <a:t>Companies that are not actually selling directly to the public online hope to influence their audience in subtle ways. </a:t>
            </a:r>
          </a:p>
          <a:p>
            <a:r>
              <a:rPr lang="en-GB" sz="2000" dirty="0"/>
              <a:t>They might want to increase brand awareness, or persuade visitors to consider new technologies and upgrades. </a:t>
            </a:r>
          </a:p>
          <a:p>
            <a:r>
              <a:rPr lang="en-GB" sz="2000" dirty="0" smtClean="0"/>
              <a:t>Non-profit </a:t>
            </a:r>
            <a:r>
              <a:rPr lang="en-GB" sz="2000" dirty="0"/>
              <a:t>organizations, political blogs, campaigns, and public service initiatives might also emphasize influence as the primary goal of their web presence, disseminating information and encouraging visitors to get involved with local activities and events.</a:t>
            </a:r>
            <a:endParaRPr lang="en-US" sz="2000" dirty="0"/>
          </a:p>
          <a:p>
            <a:endParaRPr lang="en-US" dirty="0"/>
          </a:p>
          <a:p>
            <a:endParaRPr lang="en-US" dirty="0"/>
          </a:p>
        </p:txBody>
      </p:sp>
      <p:sp>
        <p:nvSpPr>
          <p:cNvPr id="3" name="عنصر نائب للتاريخ 2">
            <a:extLst>
              <a:ext uri="{FF2B5EF4-FFF2-40B4-BE49-F238E27FC236}">
                <a16:creationId xmlns:a16="http://schemas.microsoft.com/office/drawing/2014/main" id="{C589211F-C26E-4A87-9796-2A0F72523A44}"/>
              </a:ext>
            </a:extLst>
          </p:cNvPr>
          <p:cNvSpPr>
            <a:spLocks noGrp="1"/>
          </p:cNvSpPr>
          <p:nvPr>
            <p:ph type="dt" sz="half" idx="10"/>
          </p:nvPr>
        </p:nvSpPr>
        <p:spPr/>
        <p:txBody>
          <a:bodyPr/>
          <a:lstStyle/>
          <a:p>
            <a:r>
              <a:rPr lang="ar-SA"/>
              <a:t>مهارات الحاسب الآلي</a:t>
            </a:r>
            <a:endParaRPr lang="ar-SA" dirty="0"/>
          </a:p>
        </p:txBody>
      </p:sp>
      <p:sp>
        <p:nvSpPr>
          <p:cNvPr id="4" name="عنصر نائب للتذييل 3">
            <a:extLst>
              <a:ext uri="{FF2B5EF4-FFF2-40B4-BE49-F238E27FC236}">
                <a16:creationId xmlns:a16="http://schemas.microsoft.com/office/drawing/2014/main" id="{D95AA116-9C4E-4CAD-9177-8CF9B1BF7ED6}"/>
              </a:ext>
            </a:extLst>
          </p:cNvPr>
          <p:cNvSpPr>
            <a:spLocks noGrp="1"/>
          </p:cNvSpPr>
          <p:nvPr>
            <p:ph type="ftr" sz="quarter" idx="11"/>
          </p:nvPr>
        </p:nvSpPr>
        <p:spPr/>
        <p:txBody>
          <a:bodyPr/>
          <a:lstStyle/>
          <a:p>
            <a:r>
              <a:rPr lang="ar-SA"/>
              <a:t>إعداد فرع شطر الطالبات (الشرفية والسلامة)</a:t>
            </a:r>
            <a:endParaRPr lang="ar-SA" dirty="0"/>
          </a:p>
        </p:txBody>
      </p:sp>
      <p:sp>
        <p:nvSpPr>
          <p:cNvPr id="5" name="عنوان 4">
            <a:extLst>
              <a:ext uri="{FF2B5EF4-FFF2-40B4-BE49-F238E27FC236}">
                <a16:creationId xmlns:a16="http://schemas.microsoft.com/office/drawing/2014/main" id="{571E93C5-AB64-4437-9758-49B89DDA2A98}"/>
              </a:ext>
            </a:extLst>
          </p:cNvPr>
          <p:cNvSpPr>
            <a:spLocks noGrp="1"/>
          </p:cNvSpPr>
          <p:nvPr>
            <p:ph type="title"/>
          </p:nvPr>
        </p:nvSpPr>
        <p:spPr/>
        <p:txBody>
          <a:bodyPr/>
          <a:lstStyle/>
          <a:p>
            <a:r>
              <a:rPr lang="en-GB" dirty="0" smtClean="0"/>
              <a:t>2. Influence </a:t>
            </a:r>
            <a:r>
              <a:rPr lang="en-GB" dirty="0"/>
              <a:t>the Audience</a:t>
            </a:r>
            <a:endParaRPr lang="en-US" dirty="0"/>
          </a:p>
        </p:txBody>
      </p:sp>
      <p:sp>
        <p:nvSpPr>
          <p:cNvPr id="6" name="مستطيل 5"/>
          <p:cNvSpPr/>
          <p:nvPr/>
        </p:nvSpPr>
        <p:spPr>
          <a:xfrm>
            <a:off x="6754761" y="1870075"/>
            <a:ext cx="4675239" cy="3365024"/>
          </a:xfrm>
          <a:prstGeom prst="rect">
            <a:avLst/>
          </a:prstGeom>
        </p:spPr>
        <p:txBody>
          <a:bodyPr wrap="square">
            <a:spAutoFit/>
          </a:bodyPr>
          <a:lstStyle/>
          <a:p>
            <a:pPr marL="285750" indent="-285750">
              <a:lnSpc>
                <a:spcPct val="150000"/>
              </a:lnSpc>
              <a:buFont typeface="Arial" panose="020B0604020202020204" pitchFamily="34" charset="0"/>
              <a:buChar char="•"/>
            </a:pPr>
            <a:r>
              <a:rPr lang="ar-SA" dirty="0"/>
              <a:t>الشركات التي لم تقم ببيع الواقع مباشرة إلى الأمل على الإنترنت العامة للتأثير على الجمهور بطرق خفية.  </a:t>
            </a:r>
            <a:endParaRPr lang="ar-SA" dirty="0" smtClean="0"/>
          </a:p>
          <a:p>
            <a:pPr marL="285750" indent="-285750">
              <a:lnSpc>
                <a:spcPct val="150000"/>
              </a:lnSpc>
              <a:buFont typeface="Arial" panose="020B0604020202020204" pitchFamily="34" charset="0"/>
              <a:buChar char="•"/>
            </a:pPr>
            <a:r>
              <a:rPr lang="ar-SA" dirty="0" smtClean="0"/>
              <a:t>قد </a:t>
            </a:r>
            <a:r>
              <a:rPr lang="ar-SA" dirty="0"/>
              <a:t>ترغب في زيادة الوعي بالعلامة التجارية، أو إقناع الزوار للنظر في تكنولوجيات جديدة وترقيات. </a:t>
            </a:r>
            <a:endParaRPr lang="ar-SA" dirty="0" smtClean="0"/>
          </a:p>
          <a:p>
            <a:pPr marL="285750" indent="-285750">
              <a:lnSpc>
                <a:spcPct val="150000"/>
              </a:lnSpc>
              <a:buFont typeface="Arial" panose="020B0604020202020204" pitchFamily="34" charset="0"/>
              <a:buChar char="•"/>
            </a:pPr>
            <a:r>
              <a:rPr lang="ar-SA" dirty="0" smtClean="0"/>
              <a:t> </a:t>
            </a:r>
            <a:r>
              <a:rPr lang="ar-SA" dirty="0"/>
              <a:t>المنظمات غير الهادفة للربح ومدونات سياسية وحملات ومبادرات الخدمة العامة قد تؤكد أيضا التأثير كالهدف الرئيسي لوجودها ويب، نشر المعلومات وتشجيع الزائرين المشاركة في الأنشطة المحلية والأحداث .</a:t>
            </a:r>
          </a:p>
        </p:txBody>
      </p:sp>
    </p:spTree>
    <p:extLst>
      <p:ext uri="{BB962C8B-B14F-4D97-AF65-F5344CB8AC3E}">
        <p14:creationId xmlns:p14="http://schemas.microsoft.com/office/powerpoint/2010/main" val="19094445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a:extLst>
              <a:ext uri="{FF2B5EF4-FFF2-40B4-BE49-F238E27FC236}">
                <a16:creationId xmlns:a16="http://schemas.microsoft.com/office/drawing/2014/main" id="{5A38A6E5-3880-496A-84C3-D6EDA6FF6736}"/>
              </a:ext>
            </a:extLst>
          </p:cNvPr>
          <p:cNvSpPr>
            <a:spLocks noGrp="1"/>
          </p:cNvSpPr>
          <p:nvPr>
            <p:ph idx="1"/>
          </p:nvPr>
        </p:nvSpPr>
        <p:spPr>
          <a:xfrm>
            <a:off x="838200" y="1825625"/>
            <a:ext cx="6123039" cy="4351338"/>
          </a:xfrm>
        </p:spPr>
        <p:txBody>
          <a:bodyPr/>
          <a:lstStyle/>
          <a:p>
            <a:r>
              <a:rPr lang="en-GB" sz="2400" dirty="0"/>
              <a:t>Selling is the primary goal of organization whose websites live and die by e-commerce transactions.</a:t>
            </a:r>
          </a:p>
          <a:p>
            <a:r>
              <a:rPr lang="en-GB" sz="2400" dirty="0"/>
              <a:t> </a:t>
            </a:r>
            <a:r>
              <a:rPr lang="en-GB" sz="2400" u="sng" dirty="0"/>
              <a:t>Overstock.com</a:t>
            </a:r>
            <a:r>
              <a:rPr lang="en-GB" sz="2400" dirty="0"/>
              <a:t>, </a:t>
            </a:r>
            <a:r>
              <a:rPr lang="en-GB" sz="2400" dirty="0">
                <a:effectLst>
                  <a:outerShdw blurRad="38100" dist="38100" dir="2700000" algn="tl">
                    <a:srgbClr val="000000">
                      <a:alpha val="43137"/>
                    </a:srgbClr>
                  </a:outerShdw>
                </a:effectLst>
              </a:rPr>
              <a:t>iTunes</a:t>
            </a:r>
            <a:r>
              <a:rPr lang="en-GB" sz="2400" dirty="0"/>
              <a:t> and </a:t>
            </a:r>
            <a:r>
              <a:rPr lang="en-GB" sz="2400" dirty="0">
                <a:effectLst>
                  <a:outerShdw blurRad="38100" dist="38100" dir="2700000" algn="tl">
                    <a:srgbClr val="000000">
                      <a:alpha val="43137"/>
                    </a:srgbClr>
                  </a:outerShdw>
                </a:effectLst>
              </a:rPr>
              <a:t>Amazon</a:t>
            </a:r>
            <a:r>
              <a:rPr lang="en-GB" sz="2400" dirty="0"/>
              <a:t> include many features to help visitors find what they are looking for, read product information or reviews, compile wish lists, and buy online. </a:t>
            </a:r>
          </a:p>
          <a:p>
            <a:r>
              <a:rPr lang="en-GB" sz="2400" dirty="0"/>
              <a:t>The checkout process on these sites is critical to customer satisfaction. It must include several payment options, easy shipping solutions, package tracking, and simple returns.</a:t>
            </a:r>
            <a:endParaRPr lang="en-US" sz="2400" dirty="0"/>
          </a:p>
          <a:p>
            <a:endParaRPr lang="en-US" dirty="0"/>
          </a:p>
        </p:txBody>
      </p:sp>
      <p:sp>
        <p:nvSpPr>
          <p:cNvPr id="3" name="عنصر نائب للتاريخ 2">
            <a:extLst>
              <a:ext uri="{FF2B5EF4-FFF2-40B4-BE49-F238E27FC236}">
                <a16:creationId xmlns:a16="http://schemas.microsoft.com/office/drawing/2014/main" id="{C7BEA0D8-9CAB-471E-A550-83DCA63C2A6C}"/>
              </a:ext>
            </a:extLst>
          </p:cNvPr>
          <p:cNvSpPr>
            <a:spLocks noGrp="1"/>
          </p:cNvSpPr>
          <p:nvPr>
            <p:ph type="dt" sz="half" idx="10"/>
          </p:nvPr>
        </p:nvSpPr>
        <p:spPr/>
        <p:txBody>
          <a:bodyPr/>
          <a:lstStyle/>
          <a:p>
            <a:r>
              <a:rPr lang="ar-SA"/>
              <a:t>مهارات الحاسب الآلي</a:t>
            </a:r>
            <a:endParaRPr lang="ar-SA" dirty="0"/>
          </a:p>
        </p:txBody>
      </p:sp>
      <p:sp>
        <p:nvSpPr>
          <p:cNvPr id="4" name="عنصر نائب للتذييل 3">
            <a:extLst>
              <a:ext uri="{FF2B5EF4-FFF2-40B4-BE49-F238E27FC236}">
                <a16:creationId xmlns:a16="http://schemas.microsoft.com/office/drawing/2014/main" id="{D7770915-6620-4E07-8340-16BB4838A349}"/>
              </a:ext>
            </a:extLst>
          </p:cNvPr>
          <p:cNvSpPr>
            <a:spLocks noGrp="1"/>
          </p:cNvSpPr>
          <p:nvPr>
            <p:ph type="ftr" sz="quarter" idx="11"/>
          </p:nvPr>
        </p:nvSpPr>
        <p:spPr/>
        <p:txBody>
          <a:bodyPr/>
          <a:lstStyle/>
          <a:p>
            <a:r>
              <a:rPr lang="ar-SA"/>
              <a:t>إعداد فرع شطر الطالبات (الشرفية والسلامة)</a:t>
            </a:r>
            <a:endParaRPr lang="ar-SA" dirty="0"/>
          </a:p>
        </p:txBody>
      </p:sp>
      <p:sp>
        <p:nvSpPr>
          <p:cNvPr id="5" name="عنوان 4">
            <a:extLst>
              <a:ext uri="{FF2B5EF4-FFF2-40B4-BE49-F238E27FC236}">
                <a16:creationId xmlns:a16="http://schemas.microsoft.com/office/drawing/2014/main" id="{C57893B0-F74E-4833-8B3E-82F821B298E9}"/>
              </a:ext>
            </a:extLst>
          </p:cNvPr>
          <p:cNvSpPr>
            <a:spLocks noGrp="1"/>
          </p:cNvSpPr>
          <p:nvPr>
            <p:ph type="title"/>
          </p:nvPr>
        </p:nvSpPr>
        <p:spPr/>
        <p:txBody>
          <a:bodyPr/>
          <a:lstStyle/>
          <a:p>
            <a:r>
              <a:rPr lang="en-GB" dirty="0" smtClean="0"/>
              <a:t>3. Sell </a:t>
            </a:r>
            <a:r>
              <a:rPr lang="en-GB" dirty="0"/>
              <a:t>Products or Services</a:t>
            </a:r>
            <a:endParaRPr lang="en-US" dirty="0"/>
          </a:p>
        </p:txBody>
      </p:sp>
      <p:sp>
        <p:nvSpPr>
          <p:cNvPr id="6" name="مستطيل 5"/>
          <p:cNvSpPr/>
          <p:nvPr/>
        </p:nvSpPr>
        <p:spPr>
          <a:xfrm>
            <a:off x="6961239" y="1870075"/>
            <a:ext cx="4594123" cy="3477875"/>
          </a:xfrm>
          <a:prstGeom prst="rect">
            <a:avLst/>
          </a:prstGeom>
        </p:spPr>
        <p:txBody>
          <a:bodyPr wrap="square">
            <a:spAutoFit/>
          </a:bodyPr>
          <a:lstStyle/>
          <a:p>
            <a:pPr marL="342900" indent="-342900">
              <a:buFont typeface="Arial" panose="020B0604020202020204" pitchFamily="34" charset="0"/>
              <a:buChar char="•"/>
            </a:pPr>
            <a:r>
              <a:rPr lang="ar-SA" sz="2000" dirty="0"/>
              <a:t>بيع هو الهدف الأساسي للمنظمة مواقع الإنترنت الذين يعيشون ويموتون من معاملات التجارة الإلكترونية</a:t>
            </a:r>
            <a:r>
              <a:rPr lang="ar-SA" sz="2000" dirty="0" smtClean="0"/>
              <a:t>.</a:t>
            </a:r>
          </a:p>
          <a:p>
            <a:pPr marL="342900" indent="-342900">
              <a:buFont typeface="Arial" panose="020B0604020202020204" pitchFamily="34" charset="0"/>
              <a:buChar char="•"/>
            </a:pPr>
            <a:r>
              <a:rPr lang="ar-SA" sz="2000" dirty="0" smtClean="0"/>
              <a:t>  Overstock.com، </a:t>
            </a:r>
            <a:r>
              <a:rPr lang="en-GB" sz="2000" dirty="0">
                <a:effectLst>
                  <a:outerShdw blurRad="38100" dist="38100" dir="2700000" algn="tl">
                    <a:srgbClr val="000000">
                      <a:alpha val="43137"/>
                    </a:srgbClr>
                  </a:outerShdw>
                </a:effectLst>
              </a:rPr>
              <a:t>iTunes</a:t>
            </a:r>
            <a:r>
              <a:rPr lang="en-GB" sz="2000" dirty="0"/>
              <a:t> </a:t>
            </a:r>
            <a:r>
              <a:rPr lang="ar-SA" sz="2000" dirty="0"/>
              <a:t> </a:t>
            </a:r>
            <a:r>
              <a:rPr lang="ar-SA" sz="2000" dirty="0" smtClean="0"/>
              <a:t>و</a:t>
            </a:r>
            <a:r>
              <a:rPr lang="en-GB" sz="2000" dirty="0" smtClean="0"/>
              <a:t> </a:t>
            </a:r>
            <a:r>
              <a:rPr lang="en-GB" sz="2000" dirty="0">
                <a:effectLst>
                  <a:outerShdw blurRad="38100" dist="38100" dir="2700000" algn="tl">
                    <a:srgbClr val="000000">
                      <a:alpha val="43137"/>
                    </a:srgbClr>
                  </a:outerShdw>
                </a:effectLst>
              </a:rPr>
              <a:t>Amazon</a:t>
            </a:r>
            <a:r>
              <a:rPr lang="en-GB" sz="2000" dirty="0"/>
              <a:t> </a:t>
            </a:r>
            <a:r>
              <a:rPr lang="ar-SA" sz="2000" dirty="0" smtClean="0"/>
              <a:t>وتشمل </a:t>
            </a:r>
            <a:r>
              <a:rPr lang="ar-SA" sz="2000" dirty="0"/>
              <a:t>العديد من الميزات للمساعدة في العثور على ما يبحثون عنه، الزائرين قراءة معلومات المنتج أو ملاحظات، تجميع قوائم ترغب، وشراء عبر الإنترنت.  </a:t>
            </a:r>
            <a:endParaRPr lang="ar-SA" sz="2000" dirty="0" smtClean="0"/>
          </a:p>
          <a:p>
            <a:pPr marL="342900" indent="-342900">
              <a:buFont typeface="Arial" panose="020B0604020202020204" pitchFamily="34" charset="0"/>
              <a:buChar char="•"/>
            </a:pPr>
            <a:r>
              <a:rPr lang="ar-SA" sz="2000" dirty="0" smtClean="0"/>
              <a:t>عملية </a:t>
            </a:r>
            <a:r>
              <a:rPr lang="ar-SA" sz="2000" dirty="0"/>
              <a:t>السحب على هذه المواقع أمر حاسم لرضا العملاء. يجب أن تتضمن عدة خيارات الدفع والشحن سهلة الحلول وتتبع الحزمة وعوائد بسيطة.</a:t>
            </a:r>
          </a:p>
        </p:txBody>
      </p:sp>
    </p:spTree>
    <p:extLst>
      <p:ext uri="{BB962C8B-B14F-4D97-AF65-F5344CB8AC3E}">
        <p14:creationId xmlns:p14="http://schemas.microsoft.com/office/powerpoint/2010/main" val="13002189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a:extLst>
              <a:ext uri="{FF2B5EF4-FFF2-40B4-BE49-F238E27FC236}">
                <a16:creationId xmlns:a16="http://schemas.microsoft.com/office/drawing/2014/main" id="{C71A2092-942A-4AFA-8C8A-2BB574649A4A}"/>
              </a:ext>
            </a:extLst>
          </p:cNvPr>
          <p:cNvSpPr>
            <a:spLocks noGrp="1"/>
          </p:cNvSpPr>
          <p:nvPr>
            <p:ph idx="1"/>
          </p:nvPr>
        </p:nvSpPr>
        <p:spPr>
          <a:xfrm>
            <a:off x="838200" y="1888920"/>
            <a:ext cx="6005052" cy="4351338"/>
          </a:xfrm>
        </p:spPr>
        <p:txBody>
          <a:bodyPr/>
          <a:lstStyle/>
          <a:p>
            <a:r>
              <a:rPr lang="en-GB" dirty="0"/>
              <a:t>Many non-profit websites feature e-commerce as well.</a:t>
            </a:r>
          </a:p>
          <a:p>
            <a:r>
              <a:rPr lang="en-GB" dirty="0"/>
              <a:t>Although the emphasis is on donations to worthwhile causes rather than product sales, they must make a convincing case, and then make it very easy for visitors to donate. </a:t>
            </a:r>
            <a:endParaRPr lang="en-US" dirty="0"/>
          </a:p>
        </p:txBody>
      </p:sp>
      <p:sp>
        <p:nvSpPr>
          <p:cNvPr id="3" name="عنصر نائب للتاريخ 2">
            <a:extLst>
              <a:ext uri="{FF2B5EF4-FFF2-40B4-BE49-F238E27FC236}">
                <a16:creationId xmlns:a16="http://schemas.microsoft.com/office/drawing/2014/main" id="{9AA7E575-11AF-433F-AB85-42EBBE2102FD}"/>
              </a:ext>
            </a:extLst>
          </p:cNvPr>
          <p:cNvSpPr>
            <a:spLocks noGrp="1"/>
          </p:cNvSpPr>
          <p:nvPr>
            <p:ph type="dt" sz="half" idx="10"/>
          </p:nvPr>
        </p:nvSpPr>
        <p:spPr/>
        <p:txBody>
          <a:bodyPr/>
          <a:lstStyle/>
          <a:p>
            <a:r>
              <a:rPr lang="ar-SA"/>
              <a:t>مهارات الحاسب الآلي</a:t>
            </a:r>
            <a:endParaRPr lang="ar-SA" dirty="0"/>
          </a:p>
        </p:txBody>
      </p:sp>
      <p:sp>
        <p:nvSpPr>
          <p:cNvPr id="4" name="عنصر نائب للتذييل 3">
            <a:extLst>
              <a:ext uri="{FF2B5EF4-FFF2-40B4-BE49-F238E27FC236}">
                <a16:creationId xmlns:a16="http://schemas.microsoft.com/office/drawing/2014/main" id="{BCB021D6-7BA2-43BD-9BF3-9C432BE7B3B5}"/>
              </a:ext>
            </a:extLst>
          </p:cNvPr>
          <p:cNvSpPr>
            <a:spLocks noGrp="1"/>
          </p:cNvSpPr>
          <p:nvPr>
            <p:ph type="ftr" sz="quarter" idx="11"/>
          </p:nvPr>
        </p:nvSpPr>
        <p:spPr/>
        <p:txBody>
          <a:bodyPr/>
          <a:lstStyle/>
          <a:p>
            <a:r>
              <a:rPr lang="ar-SA"/>
              <a:t>إعداد فرع شطر الطالبات (الشرفية والسلامة)</a:t>
            </a:r>
            <a:endParaRPr lang="ar-SA" dirty="0"/>
          </a:p>
        </p:txBody>
      </p:sp>
      <p:sp>
        <p:nvSpPr>
          <p:cNvPr id="5" name="عنوان 4">
            <a:extLst>
              <a:ext uri="{FF2B5EF4-FFF2-40B4-BE49-F238E27FC236}">
                <a16:creationId xmlns:a16="http://schemas.microsoft.com/office/drawing/2014/main" id="{8F56EF56-22A0-454D-B671-96A521EE0915}"/>
              </a:ext>
            </a:extLst>
          </p:cNvPr>
          <p:cNvSpPr>
            <a:spLocks noGrp="1"/>
          </p:cNvSpPr>
          <p:nvPr>
            <p:ph type="title"/>
          </p:nvPr>
        </p:nvSpPr>
        <p:spPr/>
        <p:txBody>
          <a:bodyPr/>
          <a:lstStyle/>
          <a:p>
            <a:r>
              <a:rPr lang="en-GB" dirty="0" smtClean="0"/>
              <a:t>3. Sell </a:t>
            </a:r>
            <a:r>
              <a:rPr lang="en-GB" dirty="0"/>
              <a:t>Products or Services</a:t>
            </a:r>
            <a:endParaRPr lang="en-US" dirty="0"/>
          </a:p>
        </p:txBody>
      </p:sp>
      <p:sp>
        <p:nvSpPr>
          <p:cNvPr id="6" name="مستطيل 5"/>
          <p:cNvSpPr/>
          <p:nvPr/>
        </p:nvSpPr>
        <p:spPr>
          <a:xfrm>
            <a:off x="6843252" y="1825625"/>
            <a:ext cx="4790767" cy="3416320"/>
          </a:xfrm>
          <a:prstGeom prst="rect">
            <a:avLst/>
          </a:prstGeom>
        </p:spPr>
        <p:txBody>
          <a:bodyPr wrap="square">
            <a:spAutoFit/>
          </a:bodyPr>
          <a:lstStyle/>
          <a:p>
            <a:pPr marL="285750" indent="-285750">
              <a:lnSpc>
                <a:spcPct val="150000"/>
              </a:lnSpc>
              <a:buFont typeface="Arial" panose="020B0604020202020204" pitchFamily="34" charset="0"/>
              <a:buChar char="•"/>
            </a:pPr>
            <a:r>
              <a:rPr lang="ar-SA" sz="2400" dirty="0"/>
              <a:t>وتتميز العديد من المواقع التي لا تستهدف الربح التجارة الإلكترونية، وكذلك. </a:t>
            </a:r>
            <a:endParaRPr lang="ar-SA" sz="2400" dirty="0" smtClean="0"/>
          </a:p>
          <a:p>
            <a:pPr marL="285750" indent="-285750">
              <a:lnSpc>
                <a:spcPct val="150000"/>
              </a:lnSpc>
              <a:buFont typeface="Arial" panose="020B0604020202020204" pitchFamily="34" charset="0"/>
              <a:buChar char="•"/>
            </a:pPr>
            <a:r>
              <a:rPr lang="ar-SA" sz="2400" dirty="0" smtClean="0"/>
              <a:t>على </a:t>
            </a:r>
            <a:r>
              <a:rPr lang="ar-SA" sz="2400" dirty="0"/>
              <a:t>الرغم من أن يتم التركيز على التبرعات لأسباب جديرة بالاهتمام بدلاً من مبيعات المنتجات، أنهم يجب تقديم حجج مقنعة، وثم تجعل من السهل جداً للزوار للتبرع.</a:t>
            </a:r>
          </a:p>
        </p:txBody>
      </p:sp>
    </p:spTree>
    <p:extLst>
      <p:ext uri="{BB962C8B-B14F-4D97-AF65-F5344CB8AC3E}">
        <p14:creationId xmlns:p14="http://schemas.microsoft.com/office/powerpoint/2010/main" val="31125259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a:extLst>
              <a:ext uri="{FF2B5EF4-FFF2-40B4-BE49-F238E27FC236}">
                <a16:creationId xmlns:a16="http://schemas.microsoft.com/office/drawing/2014/main" id="{0812244D-3221-441A-807B-74A39E480DD9}"/>
              </a:ext>
            </a:extLst>
          </p:cNvPr>
          <p:cNvSpPr>
            <a:spLocks noGrp="1"/>
          </p:cNvSpPr>
          <p:nvPr>
            <p:ph idx="1"/>
          </p:nvPr>
        </p:nvSpPr>
        <p:spPr>
          <a:xfrm>
            <a:off x="838201" y="1825625"/>
            <a:ext cx="6255774" cy="4351338"/>
          </a:xfrm>
        </p:spPr>
        <p:txBody>
          <a:bodyPr>
            <a:normAutofit/>
          </a:bodyPr>
          <a:lstStyle/>
          <a:p>
            <a:r>
              <a:rPr lang="en-GB" sz="2400" dirty="0"/>
              <a:t>For companies such as </a:t>
            </a:r>
            <a:r>
              <a:rPr lang="en-GB" sz="2400" dirty="0">
                <a:effectLst>
                  <a:outerShdw blurRad="38100" dist="38100" dir="2700000" algn="tl">
                    <a:srgbClr val="000000">
                      <a:alpha val="43137"/>
                    </a:srgbClr>
                  </a:outerShdw>
                </a:effectLst>
              </a:rPr>
              <a:t>Royal Bank of </a:t>
            </a:r>
            <a:r>
              <a:rPr lang="en-GB" sz="2400" dirty="0" smtClean="0">
                <a:effectLst>
                  <a:outerShdw blurRad="38100" dist="38100" dir="2700000" algn="tl">
                    <a:srgbClr val="000000">
                      <a:alpha val="43137"/>
                    </a:srgbClr>
                  </a:outerShdw>
                </a:effectLst>
              </a:rPr>
              <a:t>Scotland</a:t>
            </a:r>
            <a:r>
              <a:rPr lang="en-GB" sz="2400" dirty="0" smtClean="0"/>
              <a:t>, </a:t>
            </a:r>
            <a:r>
              <a:rPr lang="en-GB" sz="2400" dirty="0">
                <a:effectLst>
                  <a:outerShdw blurRad="38100" dist="38100" dir="2700000" algn="tl">
                    <a:srgbClr val="000000">
                      <a:alpha val="43137"/>
                    </a:srgbClr>
                  </a:outerShdw>
                </a:effectLst>
              </a:rPr>
              <a:t>Abercrombie</a:t>
            </a:r>
            <a:r>
              <a:rPr lang="en-GB" sz="2400" dirty="0"/>
              <a:t> and </a:t>
            </a:r>
            <a:r>
              <a:rPr lang="en-GB" sz="2400" dirty="0">
                <a:effectLst>
                  <a:outerShdw blurRad="38100" dist="38100" dir="2700000" algn="tl">
                    <a:srgbClr val="000000">
                      <a:alpha val="43137"/>
                    </a:srgbClr>
                  </a:outerShdw>
                </a:effectLst>
              </a:rPr>
              <a:t>Fitch</a:t>
            </a:r>
            <a:r>
              <a:rPr lang="en-GB" sz="2400" dirty="0"/>
              <a:t>, and </a:t>
            </a:r>
            <a:r>
              <a:rPr lang="en-GB" sz="2400" dirty="0">
                <a:effectLst>
                  <a:outerShdw blurRad="38100" dist="38100" dir="2700000" algn="tl">
                    <a:srgbClr val="000000">
                      <a:alpha val="43137"/>
                    </a:srgbClr>
                  </a:outerShdw>
                </a:effectLst>
              </a:rPr>
              <a:t>Hyatt Hotels</a:t>
            </a:r>
            <a:r>
              <a:rPr lang="en-GB" sz="2400" dirty="0"/>
              <a:t>, the website's goal is to facilitate and extend offline relationships. </a:t>
            </a:r>
          </a:p>
          <a:p>
            <a:r>
              <a:rPr lang="en-GB" sz="2400" dirty="0"/>
              <a:t>The site should build customer awareness of the brand and encourage stronger and broader offline connections. </a:t>
            </a:r>
          </a:p>
          <a:p>
            <a:r>
              <a:rPr lang="en-GB" sz="2400" dirty="0"/>
              <a:t>Retail stores might offer online buying with in-store pickup, and restaurants provide directions and discount coupons.</a:t>
            </a:r>
            <a:endParaRPr lang="en-US" sz="2400" dirty="0"/>
          </a:p>
        </p:txBody>
      </p:sp>
      <p:sp>
        <p:nvSpPr>
          <p:cNvPr id="3" name="عنصر نائب للتاريخ 2">
            <a:extLst>
              <a:ext uri="{FF2B5EF4-FFF2-40B4-BE49-F238E27FC236}">
                <a16:creationId xmlns:a16="http://schemas.microsoft.com/office/drawing/2014/main" id="{C79618CC-F4F6-4DEE-AC03-1D14FEC4BE85}"/>
              </a:ext>
            </a:extLst>
          </p:cNvPr>
          <p:cNvSpPr>
            <a:spLocks noGrp="1"/>
          </p:cNvSpPr>
          <p:nvPr>
            <p:ph type="dt" sz="half" idx="10"/>
          </p:nvPr>
        </p:nvSpPr>
        <p:spPr/>
        <p:txBody>
          <a:bodyPr/>
          <a:lstStyle/>
          <a:p>
            <a:r>
              <a:rPr lang="ar-SA"/>
              <a:t>مهارات الحاسب الآلي</a:t>
            </a:r>
            <a:endParaRPr lang="ar-SA" dirty="0"/>
          </a:p>
        </p:txBody>
      </p:sp>
      <p:sp>
        <p:nvSpPr>
          <p:cNvPr id="4" name="عنصر نائب للتذييل 3">
            <a:extLst>
              <a:ext uri="{FF2B5EF4-FFF2-40B4-BE49-F238E27FC236}">
                <a16:creationId xmlns:a16="http://schemas.microsoft.com/office/drawing/2014/main" id="{D1BC8E88-2C19-444D-89A9-E7DC00E3DA8E}"/>
              </a:ext>
            </a:extLst>
          </p:cNvPr>
          <p:cNvSpPr>
            <a:spLocks noGrp="1"/>
          </p:cNvSpPr>
          <p:nvPr>
            <p:ph type="ftr" sz="quarter" idx="11"/>
          </p:nvPr>
        </p:nvSpPr>
        <p:spPr/>
        <p:txBody>
          <a:bodyPr/>
          <a:lstStyle/>
          <a:p>
            <a:r>
              <a:rPr lang="ar-SA"/>
              <a:t>إعداد فرع شطر الطالبات (الشرفية والسلامة)</a:t>
            </a:r>
            <a:endParaRPr lang="ar-SA" dirty="0"/>
          </a:p>
        </p:txBody>
      </p:sp>
      <p:sp>
        <p:nvSpPr>
          <p:cNvPr id="5" name="عنوان 4">
            <a:extLst>
              <a:ext uri="{FF2B5EF4-FFF2-40B4-BE49-F238E27FC236}">
                <a16:creationId xmlns:a16="http://schemas.microsoft.com/office/drawing/2014/main" id="{2B19C06E-4A91-4CE0-AE0B-D42DCAED3BB2}"/>
              </a:ext>
            </a:extLst>
          </p:cNvPr>
          <p:cNvSpPr>
            <a:spLocks noGrp="1"/>
          </p:cNvSpPr>
          <p:nvPr>
            <p:ph type="title"/>
          </p:nvPr>
        </p:nvSpPr>
        <p:spPr/>
        <p:txBody>
          <a:bodyPr/>
          <a:lstStyle/>
          <a:p>
            <a:r>
              <a:rPr lang="en-GB" dirty="0" smtClean="0"/>
              <a:t>4. Facilitate </a:t>
            </a:r>
            <a:r>
              <a:rPr lang="en-GB" dirty="0"/>
              <a:t>Offline Relationships</a:t>
            </a:r>
            <a:endParaRPr lang="en-US" dirty="0"/>
          </a:p>
        </p:txBody>
      </p:sp>
      <p:sp>
        <p:nvSpPr>
          <p:cNvPr id="6" name="مستطيل 5"/>
          <p:cNvSpPr/>
          <p:nvPr/>
        </p:nvSpPr>
        <p:spPr>
          <a:xfrm>
            <a:off x="7017777" y="1837403"/>
            <a:ext cx="4336023" cy="3416320"/>
          </a:xfrm>
          <a:prstGeom prst="rect">
            <a:avLst/>
          </a:prstGeom>
        </p:spPr>
        <p:txBody>
          <a:bodyPr wrap="square">
            <a:spAutoFit/>
          </a:bodyPr>
          <a:lstStyle/>
          <a:p>
            <a:pPr marL="285750" indent="-285750">
              <a:lnSpc>
                <a:spcPct val="150000"/>
              </a:lnSpc>
              <a:buFont typeface="Arial" panose="020B0604020202020204" pitchFamily="34" charset="0"/>
              <a:buChar char="•"/>
            </a:pPr>
            <a:r>
              <a:rPr lang="ar-SA" dirty="0"/>
              <a:t>للشركات مثل البنك الملكي </a:t>
            </a:r>
            <a:endParaRPr lang="ar-SA" dirty="0" smtClean="0"/>
          </a:p>
          <a:p>
            <a:pPr>
              <a:lnSpc>
                <a:spcPct val="150000"/>
              </a:lnSpc>
            </a:pPr>
            <a:r>
              <a:rPr lang="en-GB" dirty="0" smtClean="0">
                <a:effectLst>
                  <a:outerShdw blurRad="38100" dist="38100" dir="2700000" algn="tl">
                    <a:srgbClr val="000000">
                      <a:alpha val="43137"/>
                    </a:srgbClr>
                  </a:outerShdw>
                </a:effectLst>
              </a:rPr>
              <a:t>Royal </a:t>
            </a:r>
            <a:r>
              <a:rPr lang="en-GB" dirty="0">
                <a:effectLst>
                  <a:outerShdw blurRad="38100" dist="38100" dir="2700000" algn="tl">
                    <a:srgbClr val="000000">
                      <a:alpha val="43137"/>
                    </a:srgbClr>
                  </a:outerShdw>
                </a:effectLst>
              </a:rPr>
              <a:t>Bank </a:t>
            </a:r>
            <a:r>
              <a:rPr lang="en-GB" dirty="0" smtClean="0">
                <a:effectLst>
                  <a:outerShdw blurRad="38100" dist="38100" dir="2700000" algn="tl">
                    <a:srgbClr val="000000">
                      <a:alpha val="43137"/>
                    </a:srgbClr>
                  </a:outerShdw>
                </a:effectLst>
              </a:rPr>
              <a:t>of Scotland</a:t>
            </a:r>
            <a:r>
              <a:rPr lang="en-GB" dirty="0" smtClean="0"/>
              <a:t>, </a:t>
            </a:r>
            <a:r>
              <a:rPr lang="en-GB" dirty="0" smtClean="0">
                <a:effectLst>
                  <a:outerShdw blurRad="38100" dist="38100" dir="2700000" algn="tl">
                    <a:srgbClr val="000000">
                      <a:alpha val="43137"/>
                    </a:srgbClr>
                  </a:outerShdw>
                </a:effectLst>
              </a:rPr>
              <a:t>Abercrombie</a:t>
            </a:r>
            <a:r>
              <a:rPr lang="en-GB" dirty="0" smtClean="0"/>
              <a:t> </a:t>
            </a:r>
            <a:r>
              <a:rPr lang="ar-SA" dirty="0" smtClean="0"/>
              <a:t> و</a:t>
            </a:r>
            <a:r>
              <a:rPr lang="en-GB" dirty="0" smtClean="0"/>
              <a:t> </a:t>
            </a:r>
            <a:r>
              <a:rPr lang="en-GB" dirty="0">
                <a:effectLst>
                  <a:outerShdw blurRad="38100" dist="38100" dir="2700000" algn="tl">
                    <a:srgbClr val="000000">
                      <a:alpha val="43137"/>
                    </a:srgbClr>
                  </a:outerShdw>
                </a:effectLst>
              </a:rPr>
              <a:t>Fitch</a:t>
            </a:r>
            <a:r>
              <a:rPr lang="en-GB" dirty="0"/>
              <a:t>, </a:t>
            </a:r>
            <a:r>
              <a:rPr lang="ar-SA" dirty="0" smtClean="0"/>
              <a:t> و</a:t>
            </a:r>
            <a:r>
              <a:rPr lang="en-GB" dirty="0" smtClean="0"/>
              <a:t> </a:t>
            </a:r>
            <a:r>
              <a:rPr lang="en-GB" dirty="0">
                <a:effectLst>
                  <a:outerShdw blurRad="38100" dist="38100" dir="2700000" algn="tl">
                    <a:srgbClr val="000000">
                      <a:alpha val="43137"/>
                    </a:srgbClr>
                  </a:outerShdw>
                </a:effectLst>
              </a:rPr>
              <a:t>Hyatt Hotels</a:t>
            </a:r>
            <a:r>
              <a:rPr lang="en-GB" dirty="0"/>
              <a:t>,</a:t>
            </a:r>
            <a:r>
              <a:rPr lang="ar-SA" dirty="0" smtClean="0"/>
              <a:t>، </a:t>
            </a:r>
            <a:r>
              <a:rPr lang="ar-SA" dirty="0"/>
              <a:t>هو هدف الموقع لتسهيل وتوسيع علاقات العمل دون اتصال.  </a:t>
            </a:r>
            <a:endParaRPr lang="ar-SA" dirty="0" smtClean="0"/>
          </a:p>
          <a:p>
            <a:pPr marL="285750" indent="-285750">
              <a:lnSpc>
                <a:spcPct val="150000"/>
              </a:lnSpc>
              <a:buFont typeface="Arial" panose="020B0604020202020204" pitchFamily="34" charset="0"/>
              <a:buChar char="•"/>
            </a:pPr>
            <a:r>
              <a:rPr lang="ar-SA" dirty="0" smtClean="0"/>
              <a:t>الموقع </a:t>
            </a:r>
            <a:r>
              <a:rPr lang="ar-SA" dirty="0"/>
              <a:t>ينبغي بناء وعي العملاء للعلامة التجارية وتشجيع الاتصالات حاليا أقوى وأوسع نطاقا. </a:t>
            </a:r>
            <a:endParaRPr lang="ar-SA" dirty="0" smtClean="0"/>
          </a:p>
          <a:p>
            <a:pPr marL="285750" indent="-285750">
              <a:lnSpc>
                <a:spcPct val="150000"/>
              </a:lnSpc>
              <a:buFont typeface="Arial" panose="020B0604020202020204" pitchFamily="34" charset="0"/>
              <a:buChar char="•"/>
            </a:pPr>
            <a:r>
              <a:rPr lang="ar-SA" dirty="0" smtClean="0"/>
              <a:t> </a:t>
            </a:r>
            <a:r>
              <a:rPr lang="ar-SA" dirty="0"/>
              <a:t>قد توفر متاجر الشراء عبر الإنترنت مع بيك آب في متجر، ومطاعم تقدم التوجيهات </a:t>
            </a:r>
            <a:r>
              <a:rPr lang="ar-SA" dirty="0" err="1"/>
              <a:t>وكوبونات</a:t>
            </a:r>
            <a:r>
              <a:rPr lang="ar-SA" dirty="0"/>
              <a:t> الخصم.</a:t>
            </a:r>
          </a:p>
        </p:txBody>
      </p:sp>
    </p:spTree>
    <p:extLst>
      <p:ext uri="{BB962C8B-B14F-4D97-AF65-F5344CB8AC3E}">
        <p14:creationId xmlns:p14="http://schemas.microsoft.com/office/powerpoint/2010/main" val="14724283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a:extLst>
              <a:ext uri="{FF2B5EF4-FFF2-40B4-BE49-F238E27FC236}">
                <a16:creationId xmlns:a16="http://schemas.microsoft.com/office/drawing/2014/main" id="{623770C0-6A6F-42D1-A93F-463BCBD0A43E}"/>
              </a:ext>
            </a:extLst>
          </p:cNvPr>
          <p:cNvSpPr>
            <a:spLocks noGrp="1"/>
          </p:cNvSpPr>
          <p:nvPr>
            <p:ph idx="1"/>
          </p:nvPr>
        </p:nvSpPr>
        <p:spPr>
          <a:xfrm>
            <a:off x="838200" y="1825625"/>
            <a:ext cx="6049297" cy="4351338"/>
          </a:xfrm>
        </p:spPr>
        <p:txBody>
          <a:bodyPr>
            <a:normAutofit/>
          </a:bodyPr>
          <a:lstStyle/>
          <a:p>
            <a:r>
              <a:rPr lang="en-GB" dirty="0"/>
              <a:t>Websites for colleges and universities typically create engaging tours for prospective students and portals for current students, faculty, alumni, and staff. </a:t>
            </a:r>
            <a:r>
              <a:rPr lang="en-GB" dirty="0" smtClean="0"/>
              <a:t>Along </a:t>
            </a:r>
            <a:r>
              <a:rPr lang="en-GB" dirty="0"/>
              <a:t>with many online self-service applications, the sites include college news, sports scores, access to digital libraries, and online learning support. </a:t>
            </a:r>
            <a:endParaRPr lang="en-US" dirty="0"/>
          </a:p>
        </p:txBody>
      </p:sp>
      <p:sp>
        <p:nvSpPr>
          <p:cNvPr id="3" name="عنصر نائب للتاريخ 2">
            <a:extLst>
              <a:ext uri="{FF2B5EF4-FFF2-40B4-BE49-F238E27FC236}">
                <a16:creationId xmlns:a16="http://schemas.microsoft.com/office/drawing/2014/main" id="{E3BC8D82-66C7-424D-AD3D-B63516D2B9A7}"/>
              </a:ext>
            </a:extLst>
          </p:cNvPr>
          <p:cNvSpPr>
            <a:spLocks noGrp="1"/>
          </p:cNvSpPr>
          <p:nvPr>
            <p:ph type="dt" sz="half" idx="10"/>
          </p:nvPr>
        </p:nvSpPr>
        <p:spPr/>
        <p:txBody>
          <a:bodyPr/>
          <a:lstStyle/>
          <a:p>
            <a:r>
              <a:rPr lang="ar-SA"/>
              <a:t>مهارات الحاسب الآلي</a:t>
            </a:r>
            <a:endParaRPr lang="ar-SA" dirty="0"/>
          </a:p>
        </p:txBody>
      </p:sp>
      <p:sp>
        <p:nvSpPr>
          <p:cNvPr id="4" name="عنصر نائب للتذييل 3">
            <a:extLst>
              <a:ext uri="{FF2B5EF4-FFF2-40B4-BE49-F238E27FC236}">
                <a16:creationId xmlns:a16="http://schemas.microsoft.com/office/drawing/2014/main" id="{C6B110C7-BBB8-4AD1-B3B8-0AF277032B8B}"/>
              </a:ext>
            </a:extLst>
          </p:cNvPr>
          <p:cNvSpPr>
            <a:spLocks noGrp="1"/>
          </p:cNvSpPr>
          <p:nvPr>
            <p:ph type="ftr" sz="quarter" idx="11"/>
          </p:nvPr>
        </p:nvSpPr>
        <p:spPr/>
        <p:txBody>
          <a:bodyPr/>
          <a:lstStyle/>
          <a:p>
            <a:r>
              <a:rPr lang="ar-SA"/>
              <a:t>إعداد فرع شطر الطالبات (الشرفية والسلامة)</a:t>
            </a:r>
            <a:endParaRPr lang="ar-SA" dirty="0"/>
          </a:p>
        </p:txBody>
      </p:sp>
      <p:sp>
        <p:nvSpPr>
          <p:cNvPr id="5" name="عنوان 4">
            <a:extLst>
              <a:ext uri="{FF2B5EF4-FFF2-40B4-BE49-F238E27FC236}">
                <a16:creationId xmlns:a16="http://schemas.microsoft.com/office/drawing/2014/main" id="{98CB87FE-2CA3-412F-BAB4-4DC1D6EA6666}"/>
              </a:ext>
            </a:extLst>
          </p:cNvPr>
          <p:cNvSpPr>
            <a:spLocks noGrp="1"/>
          </p:cNvSpPr>
          <p:nvPr>
            <p:ph type="title"/>
          </p:nvPr>
        </p:nvSpPr>
        <p:spPr/>
        <p:txBody>
          <a:bodyPr/>
          <a:lstStyle/>
          <a:p>
            <a:r>
              <a:rPr lang="en-GB" dirty="0"/>
              <a:t>4. Facilitate Offline Relationships</a:t>
            </a:r>
            <a:endParaRPr lang="en-US" dirty="0"/>
          </a:p>
        </p:txBody>
      </p:sp>
      <p:sp>
        <p:nvSpPr>
          <p:cNvPr id="6" name="مستطيل 5"/>
          <p:cNvSpPr/>
          <p:nvPr/>
        </p:nvSpPr>
        <p:spPr>
          <a:xfrm>
            <a:off x="6887497" y="1825625"/>
            <a:ext cx="4616244" cy="3266985"/>
          </a:xfrm>
          <a:prstGeom prst="rect">
            <a:avLst/>
          </a:prstGeom>
        </p:spPr>
        <p:txBody>
          <a:bodyPr wrap="square">
            <a:spAutoFit/>
          </a:bodyPr>
          <a:lstStyle/>
          <a:p>
            <a:pPr marL="342900" indent="-342900">
              <a:lnSpc>
                <a:spcPct val="150000"/>
              </a:lnSpc>
              <a:buFont typeface="Arial" panose="020B0604020202020204" pitchFamily="34" charset="0"/>
              <a:buChar char="•"/>
            </a:pPr>
            <a:r>
              <a:rPr lang="ar-SA" sz="2000" dirty="0"/>
              <a:t>عادة إنشاء مواقع للكليات والجامعات جولات جذابة للطلاب المحتملين وبوابات للطلاب الحاليين وأعضاء هيئة التدريس والخريجين والموظفين. جنبا إلى جنب مع العديد من على شبكة الإنترنت تطبيقات الخدمة الذاتية، المواقع التي تشمل كلية الأخبار، والرياضة، والوصول إلى المكتبات الرقمية، ودعم التعلم عبر الإنترنت.</a:t>
            </a:r>
          </a:p>
        </p:txBody>
      </p:sp>
    </p:spTree>
    <p:extLst>
      <p:ext uri="{BB962C8B-B14F-4D97-AF65-F5344CB8AC3E}">
        <p14:creationId xmlns:p14="http://schemas.microsoft.com/office/powerpoint/2010/main" val="26967890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a:extLst>
              <a:ext uri="{FF2B5EF4-FFF2-40B4-BE49-F238E27FC236}">
                <a16:creationId xmlns:a16="http://schemas.microsoft.com/office/drawing/2014/main" id="{F8BC532A-6620-44D4-85F2-9E13E422B257}"/>
              </a:ext>
            </a:extLst>
          </p:cNvPr>
          <p:cNvSpPr>
            <a:spLocks noGrp="1"/>
          </p:cNvSpPr>
          <p:nvPr>
            <p:ph idx="1"/>
          </p:nvPr>
        </p:nvSpPr>
        <p:spPr>
          <a:xfrm>
            <a:off x="675968" y="1847850"/>
            <a:ext cx="5783826" cy="4351338"/>
          </a:xfrm>
        </p:spPr>
        <p:txBody>
          <a:bodyPr>
            <a:normAutofit lnSpcReduction="10000"/>
          </a:bodyPr>
          <a:lstStyle/>
          <a:p>
            <a:r>
              <a:rPr lang="en-GB" sz="2000" dirty="0"/>
              <a:t>Selecting a name for the website is a critical first step</a:t>
            </a:r>
            <a:r>
              <a:rPr lang="en-US" sz="2000" dirty="0"/>
              <a:t>.</a:t>
            </a:r>
          </a:p>
          <a:p>
            <a:r>
              <a:rPr lang="en-GB" sz="2000" dirty="0"/>
              <a:t>The </a:t>
            </a:r>
            <a:r>
              <a:rPr lang="en-GB" sz="2000" b="1" dirty="0"/>
              <a:t>uniform resource locater (URL)</a:t>
            </a:r>
            <a:r>
              <a:rPr lang="en-GB" sz="2000" dirty="0"/>
              <a:t> is the unique global address for a web page or other resource on the Internet. </a:t>
            </a:r>
            <a:endParaRPr lang="en-US" sz="2000" dirty="0"/>
          </a:p>
          <a:p>
            <a:r>
              <a:rPr lang="en-GB" sz="2000" dirty="0"/>
              <a:t>Every device connected to the net, whether it is your home videogame console or a major corporation's mainframe, has a unique, numerical IP address, such as 10.181.25.56. </a:t>
            </a:r>
          </a:p>
          <a:p>
            <a:r>
              <a:rPr lang="en-GB" sz="2000" dirty="0"/>
              <a:t>These IP addresses are not human-friendly, though, so the Internet's designers added the </a:t>
            </a:r>
            <a:r>
              <a:rPr lang="en-GB" sz="2000" b="1" dirty="0"/>
              <a:t>Domain Name System (DNS)</a:t>
            </a:r>
            <a:r>
              <a:rPr lang="en-GB" sz="2000" dirty="0"/>
              <a:t> - the hierarchical naming system that maps a more memorable URL, such as </a:t>
            </a:r>
            <a:r>
              <a:rPr lang="en-GB" sz="2000" u="sng" dirty="0"/>
              <a:t>HeritageDogs.org</a:t>
            </a:r>
            <a:r>
              <a:rPr lang="en-GB" sz="2000" dirty="0"/>
              <a:t> or </a:t>
            </a:r>
            <a:r>
              <a:rPr lang="en-GB" sz="2000" u="sng" dirty="0"/>
              <a:t>cnn.com</a:t>
            </a:r>
            <a:r>
              <a:rPr lang="en-GB" sz="2000" dirty="0"/>
              <a:t>, to the actual IP address. </a:t>
            </a:r>
          </a:p>
        </p:txBody>
      </p:sp>
      <p:sp>
        <p:nvSpPr>
          <p:cNvPr id="3" name="عنصر نائب للتاريخ 2">
            <a:extLst>
              <a:ext uri="{FF2B5EF4-FFF2-40B4-BE49-F238E27FC236}">
                <a16:creationId xmlns:a16="http://schemas.microsoft.com/office/drawing/2014/main" id="{D97E2DE9-0230-48A4-A6EF-3F34D1771DF6}"/>
              </a:ext>
            </a:extLst>
          </p:cNvPr>
          <p:cNvSpPr>
            <a:spLocks noGrp="1"/>
          </p:cNvSpPr>
          <p:nvPr>
            <p:ph type="dt" sz="half" idx="10"/>
          </p:nvPr>
        </p:nvSpPr>
        <p:spPr/>
        <p:txBody>
          <a:bodyPr/>
          <a:lstStyle/>
          <a:p>
            <a:r>
              <a:rPr lang="ar-SA"/>
              <a:t>مهارات الحاسب الآلي</a:t>
            </a:r>
            <a:endParaRPr lang="ar-SA" dirty="0"/>
          </a:p>
        </p:txBody>
      </p:sp>
      <p:sp>
        <p:nvSpPr>
          <p:cNvPr id="4" name="عنصر نائب للتذييل 3">
            <a:extLst>
              <a:ext uri="{FF2B5EF4-FFF2-40B4-BE49-F238E27FC236}">
                <a16:creationId xmlns:a16="http://schemas.microsoft.com/office/drawing/2014/main" id="{4C8A702F-CE39-4383-81BF-82634658FAF2}"/>
              </a:ext>
            </a:extLst>
          </p:cNvPr>
          <p:cNvSpPr>
            <a:spLocks noGrp="1"/>
          </p:cNvSpPr>
          <p:nvPr>
            <p:ph type="ftr" sz="quarter" idx="11"/>
          </p:nvPr>
        </p:nvSpPr>
        <p:spPr/>
        <p:txBody>
          <a:bodyPr/>
          <a:lstStyle/>
          <a:p>
            <a:r>
              <a:rPr lang="ar-SA"/>
              <a:t>إعداد فرع شطر الطالبات (الشرفية والسلامة)</a:t>
            </a:r>
            <a:endParaRPr lang="ar-SA" dirty="0"/>
          </a:p>
        </p:txBody>
      </p:sp>
      <p:sp>
        <p:nvSpPr>
          <p:cNvPr id="5" name="عنوان 4">
            <a:extLst>
              <a:ext uri="{FF2B5EF4-FFF2-40B4-BE49-F238E27FC236}">
                <a16:creationId xmlns:a16="http://schemas.microsoft.com/office/drawing/2014/main" id="{F411EEF7-7C19-4CD8-BEFB-C73EF1C7B604}"/>
              </a:ext>
            </a:extLst>
          </p:cNvPr>
          <p:cNvSpPr>
            <a:spLocks noGrp="1"/>
          </p:cNvSpPr>
          <p:nvPr>
            <p:ph type="title"/>
          </p:nvPr>
        </p:nvSpPr>
        <p:spPr/>
        <p:txBody>
          <a:bodyPr/>
          <a:lstStyle/>
          <a:p>
            <a:r>
              <a:rPr lang="en-GB" u="sng" dirty="0" smtClean="0"/>
              <a:t>Naming The Website</a:t>
            </a:r>
            <a:endParaRPr lang="en-US" u="sng" dirty="0"/>
          </a:p>
        </p:txBody>
      </p:sp>
      <p:sp>
        <p:nvSpPr>
          <p:cNvPr id="6" name="مستطيل 5"/>
          <p:cNvSpPr/>
          <p:nvPr/>
        </p:nvSpPr>
        <p:spPr>
          <a:xfrm>
            <a:off x="6459794" y="1744831"/>
            <a:ext cx="5230761" cy="4247317"/>
          </a:xfrm>
          <a:prstGeom prst="rect">
            <a:avLst/>
          </a:prstGeom>
        </p:spPr>
        <p:txBody>
          <a:bodyPr wrap="square">
            <a:spAutoFit/>
          </a:bodyPr>
          <a:lstStyle/>
          <a:p>
            <a:pPr marL="285750" indent="-285750">
              <a:lnSpc>
                <a:spcPct val="150000"/>
              </a:lnSpc>
              <a:buFont typeface="Arial" panose="020B0604020202020204" pitchFamily="34" charset="0"/>
              <a:buChar char="•"/>
            </a:pPr>
            <a:r>
              <a:rPr lang="ar-SA" dirty="0"/>
              <a:t>اختيار اسم للموقع خطوة أولى حاسمة. </a:t>
            </a:r>
            <a:r>
              <a:rPr lang="ar-SA" dirty="0" smtClean="0"/>
              <a:t>وحاسم الموارد </a:t>
            </a:r>
            <a:r>
              <a:rPr lang="ar-SA" dirty="0"/>
              <a:t>الموحد </a:t>
            </a:r>
            <a:endParaRPr lang="ar-SA" dirty="0" smtClean="0"/>
          </a:p>
          <a:p>
            <a:pPr marL="285750" indent="-285750">
              <a:lnSpc>
                <a:spcPct val="150000"/>
              </a:lnSpc>
              <a:buFont typeface="Arial" panose="020B0604020202020204" pitchFamily="34" charset="0"/>
              <a:buChar char="•"/>
            </a:pPr>
            <a:r>
              <a:rPr lang="ar-SA" dirty="0" smtClean="0"/>
              <a:t>(</a:t>
            </a:r>
            <a:r>
              <a:rPr lang="ar-SA" dirty="0"/>
              <a:t>URL) هو عنوان </a:t>
            </a:r>
            <a:r>
              <a:rPr lang="ar-SA" dirty="0" smtClean="0"/>
              <a:t>عالمي فريد لصفحة </a:t>
            </a:r>
            <a:r>
              <a:rPr lang="ar-SA" dirty="0"/>
              <a:t>ويب أو موارد أخرى على شبكة الإنترنت. </a:t>
            </a:r>
            <a:endParaRPr lang="ar-SA" dirty="0" smtClean="0"/>
          </a:p>
          <a:p>
            <a:pPr marL="285750" indent="-285750">
              <a:lnSpc>
                <a:spcPct val="150000"/>
              </a:lnSpc>
              <a:buFont typeface="Arial" panose="020B0604020202020204" pitchFamily="34" charset="0"/>
              <a:buChar char="•"/>
            </a:pPr>
            <a:r>
              <a:rPr lang="ar-SA" dirty="0" smtClean="0"/>
              <a:t> </a:t>
            </a:r>
            <a:r>
              <a:rPr lang="ar-SA" dirty="0"/>
              <a:t>كل جهاز متصل بالشبكة، سواء كان الخاص بك الوطن تعزية أو المركزية لشركة كبرى، لديه عنوان IP فريد من نوعه، والعددية، مثل 10.181.25.56.  </a:t>
            </a:r>
            <a:endParaRPr lang="ar-SA" dirty="0" smtClean="0"/>
          </a:p>
          <a:p>
            <a:pPr marL="285750" indent="-285750">
              <a:lnSpc>
                <a:spcPct val="150000"/>
              </a:lnSpc>
              <a:buFont typeface="Arial" panose="020B0604020202020204" pitchFamily="34" charset="0"/>
              <a:buChar char="•"/>
            </a:pPr>
            <a:r>
              <a:rPr lang="ar-SA" dirty="0" smtClean="0"/>
              <a:t>عناوين </a:t>
            </a:r>
            <a:r>
              <a:rPr lang="ar-SA" dirty="0"/>
              <a:t>IP هذه ليست صديقة للإنسان، على الرغم من ذلك المصممين للإنترنت إضافة نظام اسم المجال (DNS)-نظام التسمية الهرمية التي تعين عنوان URL لا تنسى أكثر، مثل HeritageDogs.org أو cnn.com، إلى عنوان IP الفعلية.</a:t>
            </a:r>
          </a:p>
        </p:txBody>
      </p:sp>
    </p:spTree>
    <p:extLst>
      <p:ext uri="{BB962C8B-B14F-4D97-AF65-F5344CB8AC3E}">
        <p14:creationId xmlns:p14="http://schemas.microsoft.com/office/powerpoint/2010/main" val="27909026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a:extLst>
              <a:ext uri="{FF2B5EF4-FFF2-40B4-BE49-F238E27FC236}">
                <a16:creationId xmlns:a16="http://schemas.microsoft.com/office/drawing/2014/main" id="{5688E477-8EFA-4578-AFD2-0819D016224D}"/>
              </a:ext>
            </a:extLst>
          </p:cNvPr>
          <p:cNvSpPr>
            <a:spLocks noGrp="1"/>
          </p:cNvSpPr>
          <p:nvPr>
            <p:ph idx="1"/>
          </p:nvPr>
        </p:nvSpPr>
        <p:spPr>
          <a:xfrm>
            <a:off x="838200" y="1825625"/>
            <a:ext cx="5887065" cy="4351338"/>
          </a:xfrm>
        </p:spPr>
        <p:txBody>
          <a:bodyPr/>
          <a:lstStyle/>
          <a:p>
            <a:r>
              <a:rPr lang="en-GB" sz="2400" dirty="0"/>
              <a:t>Mapping responsibilities are distributed to many different servers across the Internet, each of which maintains the mappings within its own domain. </a:t>
            </a:r>
          </a:p>
          <a:p>
            <a:r>
              <a:rPr lang="en-GB" sz="2400" dirty="0"/>
              <a:t>A great advantage of DNS is that the URL stays the same even if the organization moves the website to a new server with a different IP address. </a:t>
            </a:r>
          </a:p>
          <a:p>
            <a:r>
              <a:rPr lang="en-GB" sz="2400" dirty="0"/>
              <a:t>The new mapping will propagate to all the other name servers on the Internet.</a:t>
            </a:r>
            <a:endParaRPr lang="en-US" sz="2400" dirty="0"/>
          </a:p>
          <a:p>
            <a:endParaRPr lang="en-US" dirty="0"/>
          </a:p>
        </p:txBody>
      </p:sp>
      <p:sp>
        <p:nvSpPr>
          <p:cNvPr id="3" name="عنصر نائب للتاريخ 2">
            <a:extLst>
              <a:ext uri="{FF2B5EF4-FFF2-40B4-BE49-F238E27FC236}">
                <a16:creationId xmlns:a16="http://schemas.microsoft.com/office/drawing/2014/main" id="{8DA1386A-6FFA-4E8B-8907-C8B27E11F069}"/>
              </a:ext>
            </a:extLst>
          </p:cNvPr>
          <p:cNvSpPr>
            <a:spLocks noGrp="1"/>
          </p:cNvSpPr>
          <p:nvPr>
            <p:ph type="dt" sz="half" idx="10"/>
          </p:nvPr>
        </p:nvSpPr>
        <p:spPr/>
        <p:txBody>
          <a:bodyPr/>
          <a:lstStyle/>
          <a:p>
            <a:r>
              <a:rPr lang="ar-SA"/>
              <a:t>مهارات الحاسب الآلي</a:t>
            </a:r>
            <a:endParaRPr lang="ar-SA" dirty="0"/>
          </a:p>
        </p:txBody>
      </p:sp>
      <p:sp>
        <p:nvSpPr>
          <p:cNvPr id="4" name="عنصر نائب للتذييل 3">
            <a:extLst>
              <a:ext uri="{FF2B5EF4-FFF2-40B4-BE49-F238E27FC236}">
                <a16:creationId xmlns:a16="http://schemas.microsoft.com/office/drawing/2014/main" id="{17F402F7-BB71-400A-8E32-3B193AC9D0F4}"/>
              </a:ext>
            </a:extLst>
          </p:cNvPr>
          <p:cNvSpPr>
            <a:spLocks noGrp="1"/>
          </p:cNvSpPr>
          <p:nvPr>
            <p:ph type="ftr" sz="quarter" idx="11"/>
          </p:nvPr>
        </p:nvSpPr>
        <p:spPr/>
        <p:txBody>
          <a:bodyPr/>
          <a:lstStyle/>
          <a:p>
            <a:r>
              <a:rPr lang="ar-SA"/>
              <a:t>إعداد فرع شطر الطالبات (الشرفية والسلامة)</a:t>
            </a:r>
            <a:endParaRPr lang="ar-SA" dirty="0"/>
          </a:p>
        </p:txBody>
      </p:sp>
      <p:sp>
        <p:nvSpPr>
          <p:cNvPr id="5" name="عنوان 4">
            <a:extLst>
              <a:ext uri="{FF2B5EF4-FFF2-40B4-BE49-F238E27FC236}">
                <a16:creationId xmlns:a16="http://schemas.microsoft.com/office/drawing/2014/main" id="{C2BE3032-033F-42D2-9A44-FBBB53F31ED2}"/>
              </a:ext>
            </a:extLst>
          </p:cNvPr>
          <p:cNvSpPr>
            <a:spLocks noGrp="1"/>
          </p:cNvSpPr>
          <p:nvPr>
            <p:ph type="title"/>
          </p:nvPr>
        </p:nvSpPr>
        <p:spPr/>
        <p:txBody>
          <a:bodyPr/>
          <a:lstStyle/>
          <a:p>
            <a:r>
              <a:rPr lang="en-GB" u="sng" dirty="0"/>
              <a:t>Naming The Website</a:t>
            </a:r>
            <a:endParaRPr lang="en-US" dirty="0"/>
          </a:p>
        </p:txBody>
      </p:sp>
      <p:sp>
        <p:nvSpPr>
          <p:cNvPr id="6" name="مستطيل 5"/>
          <p:cNvSpPr/>
          <p:nvPr/>
        </p:nvSpPr>
        <p:spPr>
          <a:xfrm>
            <a:off x="6725265" y="1825625"/>
            <a:ext cx="4889090" cy="3785652"/>
          </a:xfrm>
          <a:prstGeom prst="rect">
            <a:avLst/>
          </a:prstGeom>
        </p:spPr>
        <p:txBody>
          <a:bodyPr wrap="square">
            <a:spAutoFit/>
          </a:bodyPr>
          <a:lstStyle/>
          <a:p>
            <a:pPr marL="285750" indent="-285750">
              <a:lnSpc>
                <a:spcPct val="150000"/>
              </a:lnSpc>
              <a:buFont typeface="Arial" panose="020B0604020202020204" pitchFamily="34" charset="0"/>
              <a:buChar char="•"/>
            </a:pPr>
            <a:r>
              <a:rPr lang="ar-SA" sz="2000" dirty="0"/>
              <a:t>يتم توزيع المسؤوليات رسم الخرائط إلى العديد من </a:t>
            </a:r>
            <a:r>
              <a:rPr lang="ar-SA" sz="2000" dirty="0" smtClean="0"/>
              <a:t>خوادم </a:t>
            </a:r>
            <a:r>
              <a:rPr lang="ar-SA" sz="2000" dirty="0"/>
              <a:t>مختلفة عبر الإنترنت، وكل منها يحتفظ التعيينات داخل المجال الخاص بها.  </a:t>
            </a:r>
            <a:endParaRPr lang="ar-SA" sz="2000" dirty="0" smtClean="0"/>
          </a:p>
          <a:p>
            <a:pPr marL="285750" indent="-285750">
              <a:lnSpc>
                <a:spcPct val="150000"/>
              </a:lnSpc>
              <a:buFont typeface="Arial" panose="020B0604020202020204" pitchFamily="34" charset="0"/>
              <a:buChar char="•"/>
            </a:pPr>
            <a:r>
              <a:rPr lang="ar-SA" sz="2000" dirty="0" smtClean="0"/>
              <a:t>ميزة </a:t>
            </a:r>
            <a:r>
              <a:rPr lang="ar-SA" sz="2000" dirty="0"/>
              <a:t>كبيرة من DNS أن عنوان URL يبقى على حالة حتى لو المنظمة نقل الموقع إلى خادم جديد باستخدام عنوان IP مختلف. </a:t>
            </a:r>
            <a:endParaRPr lang="ar-SA" sz="2000" dirty="0" smtClean="0"/>
          </a:p>
          <a:p>
            <a:pPr marL="285750" indent="-285750">
              <a:lnSpc>
                <a:spcPct val="150000"/>
              </a:lnSpc>
              <a:buFont typeface="Arial" panose="020B0604020202020204" pitchFamily="34" charset="0"/>
              <a:buChar char="•"/>
            </a:pPr>
            <a:r>
              <a:rPr lang="ar-SA" sz="2000" dirty="0" smtClean="0"/>
              <a:t> </a:t>
            </a:r>
            <a:r>
              <a:rPr lang="ar-SA" sz="2000" dirty="0"/>
              <a:t>سيتم نشر التعيين الجديد إلى كافة </a:t>
            </a:r>
            <a:r>
              <a:rPr lang="ar-SA" sz="2000" dirty="0" smtClean="0"/>
              <a:t>خوادم الاسماء الأخرى </a:t>
            </a:r>
            <a:r>
              <a:rPr lang="ar-SA" sz="2000" dirty="0"/>
              <a:t>على شبكة الإنترنت.</a:t>
            </a:r>
          </a:p>
        </p:txBody>
      </p:sp>
    </p:spTree>
    <p:extLst>
      <p:ext uri="{BB962C8B-B14F-4D97-AF65-F5344CB8AC3E}">
        <p14:creationId xmlns:p14="http://schemas.microsoft.com/office/powerpoint/2010/main" val="38014839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1740555"/>
            <a:ext cx="5931310" cy="4351338"/>
          </a:xfrm>
        </p:spPr>
        <p:txBody>
          <a:bodyPr>
            <a:noAutofit/>
          </a:bodyPr>
          <a:lstStyle/>
          <a:p>
            <a:pPr marL="514350" indent="-514350">
              <a:buFont typeface="+mj-lt"/>
              <a:buAutoNum type="arabicPeriod"/>
            </a:pPr>
            <a:r>
              <a:rPr lang="en-US" sz="1800" dirty="0"/>
              <a:t>Identify and provide examples of four goals an organization might choose as it develops its web strategy, and explain how websites are named </a:t>
            </a:r>
          </a:p>
          <a:p>
            <a:pPr marL="514350" indent="-514350">
              <a:buFont typeface="+mj-lt"/>
              <a:buAutoNum type="arabicPeriod"/>
            </a:pPr>
            <a:r>
              <a:rPr lang="en-US" sz="1800" dirty="0"/>
              <a:t>Provide examples of different website information architectures, explain the importance of usability and accessibility, and describe how websites are created with various software tools. </a:t>
            </a:r>
          </a:p>
          <a:p>
            <a:pPr marL="514350" indent="-514350">
              <a:buFont typeface="+mj-lt"/>
              <a:buAutoNum type="arabicPeriod"/>
            </a:pPr>
            <a:r>
              <a:rPr lang="en-US" sz="1800" dirty="0"/>
              <a:t>Explain how e-commerce works, and why security and trust are critical ingredients.</a:t>
            </a:r>
          </a:p>
          <a:p>
            <a:pPr marL="514350" indent="-514350">
              <a:buFont typeface="+mj-lt"/>
              <a:buAutoNum type="arabicPeriod"/>
            </a:pPr>
            <a:r>
              <a:rPr lang="en-US" sz="1800" dirty="0"/>
              <a:t>Explain how organizations market their websites using search engine optimization and web advertising, and describe some of the challenges of online marketing.</a:t>
            </a:r>
          </a:p>
          <a:p>
            <a:pPr marL="514350" indent="-514350">
              <a:buFont typeface="+mj-lt"/>
              <a:buAutoNum type="arabicPeriod"/>
            </a:pPr>
            <a:r>
              <a:rPr lang="en-US" sz="1800" dirty="0"/>
              <a:t>Explain how Web 2.0 attributes such as crowdsourcing, expanded data sources, and learning capabilities are changing the nature of the web.</a:t>
            </a:r>
          </a:p>
        </p:txBody>
      </p:sp>
      <p:sp>
        <p:nvSpPr>
          <p:cNvPr id="3" name="Date Placeholder 2"/>
          <p:cNvSpPr>
            <a:spLocks noGrp="1"/>
          </p:cNvSpPr>
          <p:nvPr>
            <p:ph type="dt" sz="half" idx="10"/>
          </p:nvPr>
        </p:nvSpPr>
        <p:spPr/>
        <p:txBody>
          <a:bodyPr/>
          <a:lstStyle/>
          <a:p>
            <a:r>
              <a:rPr lang="ar-SA"/>
              <a:t>مهارات الحاسب الآلي</a:t>
            </a:r>
            <a:endParaRPr lang="ar-SA" dirty="0"/>
          </a:p>
        </p:txBody>
      </p:sp>
      <p:sp>
        <p:nvSpPr>
          <p:cNvPr id="4" name="Footer Placeholder 3"/>
          <p:cNvSpPr>
            <a:spLocks noGrp="1"/>
          </p:cNvSpPr>
          <p:nvPr>
            <p:ph type="ftr" sz="quarter" idx="11"/>
          </p:nvPr>
        </p:nvSpPr>
        <p:spPr/>
        <p:txBody>
          <a:bodyPr/>
          <a:lstStyle/>
          <a:p>
            <a:r>
              <a:rPr lang="ar-SA"/>
              <a:t>إعداد فرع شطر الطالبات (الشرفية والسلامة)</a:t>
            </a:r>
            <a:endParaRPr lang="ar-SA" dirty="0"/>
          </a:p>
        </p:txBody>
      </p:sp>
      <p:sp>
        <p:nvSpPr>
          <p:cNvPr id="5" name="Title 4"/>
          <p:cNvSpPr>
            <a:spLocks noGrp="1"/>
          </p:cNvSpPr>
          <p:nvPr>
            <p:ph type="title"/>
          </p:nvPr>
        </p:nvSpPr>
        <p:spPr/>
        <p:txBody>
          <a:bodyPr/>
          <a:lstStyle/>
          <a:p>
            <a:pPr algn="ctr" defTabSz="914400" rtl="0" eaLnBrk="1" latinLnBrk="0" hangingPunct="1">
              <a:lnSpc>
                <a:spcPct val="90000"/>
              </a:lnSpc>
              <a:spcBef>
                <a:spcPct val="0"/>
              </a:spcBef>
              <a:buNone/>
            </a:pPr>
            <a:r>
              <a:rPr lang="en-US" dirty="0"/>
              <a:t>Objectives</a:t>
            </a:r>
          </a:p>
        </p:txBody>
      </p:sp>
      <p:sp>
        <p:nvSpPr>
          <p:cNvPr id="6" name="مستطيل 5"/>
          <p:cNvSpPr/>
          <p:nvPr/>
        </p:nvSpPr>
        <p:spPr>
          <a:xfrm>
            <a:off x="6489291" y="1869510"/>
            <a:ext cx="5198805" cy="4093428"/>
          </a:xfrm>
          <a:prstGeom prst="rect">
            <a:avLst/>
          </a:prstGeom>
        </p:spPr>
        <p:txBody>
          <a:bodyPr wrap="square">
            <a:spAutoFit/>
          </a:bodyPr>
          <a:lstStyle/>
          <a:p>
            <a:pPr marL="342900" indent="-342900">
              <a:buFont typeface="+mj-lt"/>
              <a:buAutoNum type="arabicPeriod"/>
            </a:pPr>
            <a:r>
              <a:rPr lang="ar-SA" sz="2000" dirty="0"/>
              <a:t>تحديد وتقديم أمثلة على أربعة أهداف منظمة قد تختار كما تطور استراتيجيتها للويب، وشرح كيفية تسمية المواقع </a:t>
            </a:r>
            <a:endParaRPr lang="ar-SA" sz="2000" dirty="0" smtClean="0"/>
          </a:p>
          <a:p>
            <a:pPr marL="342900" indent="-342900">
              <a:buFont typeface="+mj-lt"/>
              <a:buAutoNum type="arabicPeriod"/>
            </a:pPr>
            <a:r>
              <a:rPr lang="ar-SA" sz="2000" dirty="0" smtClean="0"/>
              <a:t>تقديم </a:t>
            </a:r>
            <a:r>
              <a:rPr lang="ar-SA" sz="2000" dirty="0"/>
              <a:t>أمثلة من موقع مختلف المعلومات أبنية، وشرح أهمية قابلية الاستخدام وسهولة الوصول إليها، وتصف كيفية إنشاء مواقع ويب مع مختلف أدوات البرمجيات. </a:t>
            </a:r>
            <a:endParaRPr lang="ar-SA" sz="2000" dirty="0" smtClean="0"/>
          </a:p>
          <a:p>
            <a:pPr marL="342900" indent="-342900">
              <a:buFont typeface="+mj-lt"/>
              <a:buAutoNum type="arabicPeriod"/>
            </a:pPr>
            <a:r>
              <a:rPr lang="ar-SA" sz="2000" dirty="0" smtClean="0"/>
              <a:t> </a:t>
            </a:r>
            <a:r>
              <a:rPr lang="ar-SA" sz="2000" dirty="0"/>
              <a:t>شرح كيف يعمل التجارة الإلكترونية، و لماذا الأمن والثقة هي المكونات الحاسمة. </a:t>
            </a:r>
            <a:endParaRPr lang="ar-SA" sz="2000" dirty="0" smtClean="0"/>
          </a:p>
          <a:p>
            <a:pPr marL="342900" indent="-342900">
              <a:buFont typeface="+mj-lt"/>
              <a:buAutoNum type="arabicPeriod"/>
            </a:pPr>
            <a:r>
              <a:rPr lang="ar-SA" sz="2000" dirty="0" smtClean="0"/>
              <a:t>شرح </a:t>
            </a:r>
            <a:r>
              <a:rPr lang="ar-SA" sz="2000" dirty="0"/>
              <a:t>كيفية تسويق المنظمات مواقعها على شبكة الإنترنت باستخدام محرك البحث الأمثل، والإعلان على شبكة الإنترنت، ووصف بعض التحديات للتسويق عبر الإنترنت</a:t>
            </a:r>
            <a:r>
              <a:rPr lang="ar-SA" sz="2000" dirty="0" smtClean="0"/>
              <a:t>.</a:t>
            </a:r>
          </a:p>
          <a:p>
            <a:pPr marL="342900" indent="-342900">
              <a:buFont typeface="+mj-lt"/>
              <a:buAutoNum type="arabicPeriod"/>
            </a:pPr>
            <a:r>
              <a:rPr lang="ar-SA" sz="2000" dirty="0" smtClean="0"/>
              <a:t> </a:t>
            </a:r>
            <a:r>
              <a:rPr lang="ar-SA" sz="2000" dirty="0"/>
              <a:t>شرح كيفية الويب 2.0 سمات مثل </a:t>
            </a:r>
            <a:r>
              <a:rPr lang="ar-SA" sz="2000" dirty="0" err="1"/>
              <a:t>crowdsourcing</a:t>
            </a:r>
            <a:r>
              <a:rPr lang="ar-SA" sz="2000" dirty="0"/>
              <a:t> ومصادر البيانات الموسعة، وقدرات التعلم تتغير طبيعة شبكة الإنترنت.</a:t>
            </a:r>
          </a:p>
        </p:txBody>
      </p:sp>
    </p:spTree>
    <p:extLst>
      <p:ext uri="{BB962C8B-B14F-4D97-AF65-F5344CB8AC3E}">
        <p14:creationId xmlns:p14="http://schemas.microsoft.com/office/powerpoint/2010/main" val="13466787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a:extLst>
              <a:ext uri="{FF2B5EF4-FFF2-40B4-BE49-F238E27FC236}">
                <a16:creationId xmlns:a16="http://schemas.microsoft.com/office/drawing/2014/main" id="{98DA6C05-5C2C-4D61-A281-54AC10A2204C}"/>
              </a:ext>
            </a:extLst>
          </p:cNvPr>
          <p:cNvSpPr>
            <a:spLocks noGrp="1"/>
          </p:cNvSpPr>
          <p:nvPr>
            <p:ph idx="1"/>
          </p:nvPr>
        </p:nvSpPr>
        <p:spPr>
          <a:xfrm>
            <a:off x="838201" y="1825625"/>
            <a:ext cx="5665838" cy="4351338"/>
          </a:xfrm>
        </p:spPr>
        <p:txBody>
          <a:bodyPr>
            <a:normAutofit/>
          </a:bodyPr>
          <a:lstStyle/>
          <a:p>
            <a:r>
              <a:rPr lang="en-GB" sz="2400" dirty="0"/>
              <a:t>The URL itself is a string of characters, and each component has a specific meaning.</a:t>
            </a:r>
          </a:p>
          <a:p>
            <a:r>
              <a:rPr lang="en-GB" sz="2400" dirty="0"/>
              <a:t>The letters followed by the colon and forward slashes indicate the transmission protocol used to connect to the resource. </a:t>
            </a:r>
          </a:p>
          <a:p>
            <a:r>
              <a:rPr lang="en-GB" sz="2400" dirty="0"/>
              <a:t>The most common is </a:t>
            </a:r>
            <a:r>
              <a:rPr lang="en-GB" sz="2400" b="1" dirty="0"/>
              <a:t>hypertext transfer protocol (http</a:t>
            </a:r>
            <a:r>
              <a:rPr lang="en-GB" sz="2400" b="1" dirty="0" smtClean="0"/>
              <a:t>://)</a:t>
            </a:r>
            <a:r>
              <a:rPr lang="en-GB" sz="2400" dirty="0" smtClean="0"/>
              <a:t>, </a:t>
            </a:r>
            <a:r>
              <a:rPr lang="en-GB" sz="2400" dirty="0"/>
              <a:t>which specifies that the resource is a web page containing code the browser can interpret and display. </a:t>
            </a:r>
            <a:endParaRPr lang="en-US" sz="2400" dirty="0"/>
          </a:p>
        </p:txBody>
      </p:sp>
      <p:sp>
        <p:nvSpPr>
          <p:cNvPr id="3" name="عنصر نائب للتاريخ 2">
            <a:extLst>
              <a:ext uri="{FF2B5EF4-FFF2-40B4-BE49-F238E27FC236}">
                <a16:creationId xmlns:a16="http://schemas.microsoft.com/office/drawing/2014/main" id="{9AF08D66-FACE-42FE-8191-DC43557652E4}"/>
              </a:ext>
            </a:extLst>
          </p:cNvPr>
          <p:cNvSpPr>
            <a:spLocks noGrp="1"/>
          </p:cNvSpPr>
          <p:nvPr>
            <p:ph type="dt" sz="half" idx="10"/>
          </p:nvPr>
        </p:nvSpPr>
        <p:spPr/>
        <p:txBody>
          <a:bodyPr/>
          <a:lstStyle/>
          <a:p>
            <a:r>
              <a:rPr lang="ar-SA"/>
              <a:t>مهارات الحاسب الآلي</a:t>
            </a:r>
            <a:endParaRPr lang="ar-SA" dirty="0"/>
          </a:p>
        </p:txBody>
      </p:sp>
      <p:sp>
        <p:nvSpPr>
          <p:cNvPr id="4" name="عنصر نائب للتذييل 3">
            <a:extLst>
              <a:ext uri="{FF2B5EF4-FFF2-40B4-BE49-F238E27FC236}">
                <a16:creationId xmlns:a16="http://schemas.microsoft.com/office/drawing/2014/main" id="{72A045DA-1FF3-4985-A1B3-4F2ED95E1295}"/>
              </a:ext>
            </a:extLst>
          </p:cNvPr>
          <p:cNvSpPr>
            <a:spLocks noGrp="1"/>
          </p:cNvSpPr>
          <p:nvPr>
            <p:ph type="ftr" sz="quarter" idx="11"/>
          </p:nvPr>
        </p:nvSpPr>
        <p:spPr/>
        <p:txBody>
          <a:bodyPr/>
          <a:lstStyle/>
          <a:p>
            <a:r>
              <a:rPr lang="ar-SA"/>
              <a:t>إعداد فرع شطر الطالبات (الشرفية والسلامة)</a:t>
            </a:r>
            <a:endParaRPr lang="ar-SA" dirty="0"/>
          </a:p>
        </p:txBody>
      </p:sp>
      <p:sp>
        <p:nvSpPr>
          <p:cNvPr id="5" name="عنوان 4">
            <a:extLst>
              <a:ext uri="{FF2B5EF4-FFF2-40B4-BE49-F238E27FC236}">
                <a16:creationId xmlns:a16="http://schemas.microsoft.com/office/drawing/2014/main" id="{7EAFBE68-FDA6-43A8-A678-39DE816375BC}"/>
              </a:ext>
            </a:extLst>
          </p:cNvPr>
          <p:cNvSpPr>
            <a:spLocks noGrp="1"/>
          </p:cNvSpPr>
          <p:nvPr>
            <p:ph type="title"/>
          </p:nvPr>
        </p:nvSpPr>
        <p:spPr/>
        <p:txBody>
          <a:bodyPr/>
          <a:lstStyle/>
          <a:p>
            <a:r>
              <a:rPr lang="en-GB" dirty="0"/>
              <a:t>Components of a URL</a:t>
            </a:r>
            <a:endParaRPr lang="en-US" dirty="0"/>
          </a:p>
        </p:txBody>
      </p:sp>
      <p:sp>
        <p:nvSpPr>
          <p:cNvPr id="6" name="مستطيل 5"/>
          <p:cNvSpPr/>
          <p:nvPr/>
        </p:nvSpPr>
        <p:spPr>
          <a:xfrm>
            <a:off x="6504039" y="1866900"/>
            <a:ext cx="5117690" cy="3323987"/>
          </a:xfrm>
          <a:prstGeom prst="rect">
            <a:avLst/>
          </a:prstGeom>
        </p:spPr>
        <p:txBody>
          <a:bodyPr wrap="square">
            <a:spAutoFit/>
          </a:bodyPr>
          <a:lstStyle/>
          <a:p>
            <a:pPr marL="285750" indent="-285750">
              <a:lnSpc>
                <a:spcPct val="150000"/>
              </a:lnSpc>
              <a:buFont typeface="Arial" panose="020B0604020202020204" pitchFamily="34" charset="0"/>
              <a:buChar char="•"/>
            </a:pPr>
            <a:r>
              <a:rPr lang="ar-SA" sz="2000" dirty="0"/>
              <a:t>عنوان URL نفسه سلسلة من الأحرف، وكل مكون له معنى محدد. </a:t>
            </a:r>
            <a:endParaRPr lang="ar-SA" sz="2000" dirty="0" smtClean="0"/>
          </a:p>
          <a:p>
            <a:pPr marL="285750" indent="-285750">
              <a:lnSpc>
                <a:spcPct val="150000"/>
              </a:lnSpc>
              <a:buFont typeface="Arial" panose="020B0604020202020204" pitchFamily="34" charset="0"/>
              <a:buChar char="•"/>
            </a:pPr>
            <a:r>
              <a:rPr lang="ar-SA" sz="2000" dirty="0" smtClean="0"/>
              <a:t>الرسائل </a:t>
            </a:r>
            <a:r>
              <a:rPr lang="ar-SA" sz="2000" dirty="0"/>
              <a:t>متبوعاً بنقطتين ومائلة تشير إلى انتقال البروتوكول المستخدم للاتصال بالمورد. </a:t>
            </a:r>
            <a:endParaRPr lang="ar-SA" sz="2000" dirty="0" smtClean="0"/>
          </a:p>
          <a:p>
            <a:pPr marL="285750" indent="-285750">
              <a:lnSpc>
                <a:spcPct val="150000"/>
              </a:lnSpc>
              <a:buFont typeface="Arial" panose="020B0604020202020204" pitchFamily="34" charset="0"/>
              <a:buChar char="•"/>
            </a:pPr>
            <a:r>
              <a:rPr lang="ar-SA" sz="2000" dirty="0" smtClean="0"/>
              <a:t> </a:t>
            </a:r>
            <a:r>
              <a:rPr lang="ar-SA" sz="2000" dirty="0"/>
              <a:t>الأكثر شيوعاً هو بروتوكول نقل نص تشعبي (http://)، التي تنص على أن المورد هو صفحة ويب تحتوي على تعليمات برمجية يمكن تفسير المستعرض وعرض.</a:t>
            </a:r>
          </a:p>
        </p:txBody>
      </p:sp>
    </p:spTree>
    <p:extLst>
      <p:ext uri="{BB962C8B-B14F-4D97-AF65-F5344CB8AC3E}">
        <p14:creationId xmlns:p14="http://schemas.microsoft.com/office/powerpoint/2010/main" val="9231554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a:extLst>
              <a:ext uri="{FF2B5EF4-FFF2-40B4-BE49-F238E27FC236}">
                <a16:creationId xmlns:a16="http://schemas.microsoft.com/office/drawing/2014/main" id="{81C163B7-CEAD-4059-8DF3-3E5C31C2CCB5}"/>
              </a:ext>
            </a:extLst>
          </p:cNvPr>
          <p:cNvSpPr>
            <a:spLocks noGrp="1"/>
          </p:cNvSpPr>
          <p:nvPr>
            <p:ph idx="1"/>
          </p:nvPr>
        </p:nvSpPr>
        <p:spPr>
          <a:xfrm>
            <a:off x="838200" y="1825625"/>
            <a:ext cx="5990303" cy="4351338"/>
          </a:xfrm>
        </p:spPr>
        <p:txBody>
          <a:bodyPr/>
          <a:lstStyle/>
          <a:p>
            <a:r>
              <a:rPr lang="en-GB" dirty="0"/>
              <a:t>The </a:t>
            </a:r>
            <a:r>
              <a:rPr lang="en-GB" dirty="0" smtClean="0"/>
              <a:t>“http://” </a:t>
            </a:r>
            <a:r>
              <a:rPr lang="en-GB" dirty="0"/>
              <a:t>is so common that most browsers add it automatically if you enter a string of letters, such as </a:t>
            </a:r>
            <a:r>
              <a:rPr lang="en-GB" u="sng" dirty="0"/>
              <a:t>www.mysite.com</a:t>
            </a:r>
            <a:r>
              <a:rPr lang="en-GB" dirty="0"/>
              <a:t>, without the protocol. </a:t>
            </a:r>
          </a:p>
          <a:p>
            <a:r>
              <a:rPr lang="en-GB" dirty="0"/>
              <a:t>Another is </a:t>
            </a:r>
            <a:r>
              <a:rPr lang="en-GB" b="1" dirty="0"/>
              <a:t>file transfer protocol (ftp://)</a:t>
            </a:r>
            <a:r>
              <a:rPr lang="en-GB" dirty="0"/>
              <a:t>, which indicates that the resource is a file to be transferred. </a:t>
            </a:r>
            <a:endParaRPr lang="en-US" dirty="0"/>
          </a:p>
          <a:p>
            <a:endParaRPr lang="en-US" dirty="0"/>
          </a:p>
        </p:txBody>
      </p:sp>
      <p:sp>
        <p:nvSpPr>
          <p:cNvPr id="3" name="عنصر نائب للتاريخ 2">
            <a:extLst>
              <a:ext uri="{FF2B5EF4-FFF2-40B4-BE49-F238E27FC236}">
                <a16:creationId xmlns:a16="http://schemas.microsoft.com/office/drawing/2014/main" id="{BDB4763A-7697-4E76-B63E-38D694A0A618}"/>
              </a:ext>
            </a:extLst>
          </p:cNvPr>
          <p:cNvSpPr>
            <a:spLocks noGrp="1"/>
          </p:cNvSpPr>
          <p:nvPr>
            <p:ph type="dt" sz="half" idx="10"/>
          </p:nvPr>
        </p:nvSpPr>
        <p:spPr/>
        <p:txBody>
          <a:bodyPr/>
          <a:lstStyle/>
          <a:p>
            <a:r>
              <a:rPr lang="ar-SA"/>
              <a:t>مهارات الحاسب الآلي</a:t>
            </a:r>
            <a:endParaRPr lang="ar-SA" dirty="0"/>
          </a:p>
        </p:txBody>
      </p:sp>
      <p:sp>
        <p:nvSpPr>
          <p:cNvPr id="4" name="عنصر نائب للتذييل 3">
            <a:extLst>
              <a:ext uri="{FF2B5EF4-FFF2-40B4-BE49-F238E27FC236}">
                <a16:creationId xmlns:a16="http://schemas.microsoft.com/office/drawing/2014/main" id="{D7173618-4D23-485B-9287-4FDBE64B12E8}"/>
              </a:ext>
            </a:extLst>
          </p:cNvPr>
          <p:cNvSpPr>
            <a:spLocks noGrp="1"/>
          </p:cNvSpPr>
          <p:nvPr>
            <p:ph type="ftr" sz="quarter" idx="11"/>
          </p:nvPr>
        </p:nvSpPr>
        <p:spPr/>
        <p:txBody>
          <a:bodyPr/>
          <a:lstStyle/>
          <a:p>
            <a:r>
              <a:rPr lang="ar-SA"/>
              <a:t>إعداد فرع شطر الطالبات (الشرفية والسلامة)</a:t>
            </a:r>
            <a:endParaRPr lang="ar-SA" dirty="0"/>
          </a:p>
        </p:txBody>
      </p:sp>
      <p:sp>
        <p:nvSpPr>
          <p:cNvPr id="5" name="عنوان 4">
            <a:extLst>
              <a:ext uri="{FF2B5EF4-FFF2-40B4-BE49-F238E27FC236}">
                <a16:creationId xmlns:a16="http://schemas.microsoft.com/office/drawing/2014/main" id="{9AC4DA94-64D8-457D-A79F-192D6CEDF48D}"/>
              </a:ext>
            </a:extLst>
          </p:cNvPr>
          <p:cNvSpPr>
            <a:spLocks noGrp="1"/>
          </p:cNvSpPr>
          <p:nvPr>
            <p:ph type="title"/>
          </p:nvPr>
        </p:nvSpPr>
        <p:spPr/>
        <p:txBody>
          <a:bodyPr/>
          <a:lstStyle/>
          <a:p>
            <a:r>
              <a:rPr lang="en-GB" dirty="0"/>
              <a:t>Components of a URL</a:t>
            </a:r>
            <a:endParaRPr lang="en-US" dirty="0"/>
          </a:p>
        </p:txBody>
      </p:sp>
      <p:sp>
        <p:nvSpPr>
          <p:cNvPr id="6" name="مستطيل 5"/>
          <p:cNvSpPr/>
          <p:nvPr/>
        </p:nvSpPr>
        <p:spPr>
          <a:xfrm>
            <a:off x="6828503" y="1870075"/>
            <a:ext cx="4830096" cy="3416320"/>
          </a:xfrm>
          <a:prstGeom prst="rect">
            <a:avLst/>
          </a:prstGeom>
        </p:spPr>
        <p:txBody>
          <a:bodyPr wrap="square">
            <a:spAutoFit/>
          </a:bodyPr>
          <a:lstStyle/>
          <a:p>
            <a:pPr marL="285750" indent="-285750">
              <a:lnSpc>
                <a:spcPct val="150000"/>
              </a:lnSpc>
              <a:buFont typeface="Arial" panose="020B0604020202020204" pitchFamily="34" charset="0"/>
              <a:buChar char="•"/>
            </a:pPr>
            <a:r>
              <a:rPr lang="ar-SA" sz="2400" dirty="0"/>
              <a:t>من الشائع "http://" حتى أن معظم المستعرضات إضافته تلقائياً إذا قمت بإدخال سلسلة من الحروف، مثل www.mysite.com، دون البروتوكول</a:t>
            </a:r>
            <a:r>
              <a:rPr lang="ar-SA" sz="2400" dirty="0" smtClean="0"/>
              <a:t>.</a:t>
            </a:r>
          </a:p>
          <a:p>
            <a:pPr marL="285750" indent="-285750">
              <a:lnSpc>
                <a:spcPct val="150000"/>
              </a:lnSpc>
              <a:buFont typeface="Arial" panose="020B0604020202020204" pitchFamily="34" charset="0"/>
              <a:buChar char="•"/>
            </a:pPr>
            <a:r>
              <a:rPr lang="ar-SA" sz="2400" dirty="0" smtClean="0"/>
              <a:t>  </a:t>
            </a:r>
            <a:r>
              <a:rPr lang="ar-SA" sz="2400" dirty="0"/>
              <a:t>آخر بروتوكول نقل الملفات (ftp://)، مما يشير إلى أن المورد ملف يتم نقلها.</a:t>
            </a:r>
          </a:p>
        </p:txBody>
      </p:sp>
    </p:spTree>
    <p:extLst>
      <p:ext uri="{BB962C8B-B14F-4D97-AF65-F5344CB8AC3E}">
        <p14:creationId xmlns:p14="http://schemas.microsoft.com/office/powerpoint/2010/main" val="21393774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a:extLst>
              <a:ext uri="{FF2B5EF4-FFF2-40B4-BE49-F238E27FC236}">
                <a16:creationId xmlns:a16="http://schemas.microsoft.com/office/drawing/2014/main" id="{5E999FC9-E77F-4C7D-BE07-170B26F25F53}"/>
              </a:ext>
            </a:extLst>
          </p:cNvPr>
          <p:cNvSpPr>
            <a:spLocks noGrp="1"/>
          </p:cNvSpPr>
          <p:nvPr>
            <p:ph idx="1"/>
          </p:nvPr>
        </p:nvSpPr>
        <p:spPr>
          <a:xfrm>
            <a:off x="838200" y="1825625"/>
            <a:ext cx="6049297" cy="4351338"/>
          </a:xfrm>
        </p:spPr>
        <p:txBody>
          <a:bodyPr>
            <a:normAutofit lnSpcReduction="10000"/>
          </a:bodyPr>
          <a:lstStyle/>
          <a:p>
            <a:r>
              <a:rPr lang="en-GB" dirty="0"/>
              <a:t>The actual name of the site follows the protocol, as in </a:t>
            </a:r>
            <a:r>
              <a:rPr lang="en-GB" u="sng" dirty="0"/>
              <a:t>www.southwest.com</a:t>
            </a:r>
            <a:r>
              <a:rPr lang="en-GB" dirty="0"/>
              <a:t>, </a:t>
            </a:r>
            <a:r>
              <a:rPr lang="en-GB" u="sng" dirty="0"/>
              <a:t>umd.edu</a:t>
            </a:r>
            <a:r>
              <a:rPr lang="en-GB" dirty="0"/>
              <a:t>, </a:t>
            </a:r>
            <a:r>
              <a:rPr lang="en-GB" u="sng" dirty="0"/>
              <a:t>www.timesonline.co.uk</a:t>
            </a:r>
            <a:r>
              <a:rPr lang="en-GB" dirty="0"/>
              <a:t>, or </a:t>
            </a:r>
            <a:r>
              <a:rPr lang="en-GB" u="sng" dirty="0"/>
              <a:t>whitehouse.gov</a:t>
            </a:r>
            <a:r>
              <a:rPr lang="en-GB" dirty="0"/>
              <a:t>. </a:t>
            </a:r>
          </a:p>
          <a:p>
            <a:r>
              <a:rPr lang="en-GB" dirty="0"/>
              <a:t>The last string of letters is the </a:t>
            </a:r>
            <a:r>
              <a:rPr lang="en-GB" b="1" dirty="0"/>
              <a:t>top-level domain</a:t>
            </a:r>
            <a:r>
              <a:rPr lang="en-GB" dirty="0"/>
              <a:t>, and this can indicate the type of organization or country code. </a:t>
            </a:r>
          </a:p>
          <a:p>
            <a:r>
              <a:rPr lang="en-GB" dirty="0"/>
              <a:t>The </a:t>
            </a:r>
            <a:r>
              <a:rPr lang="en-GB" dirty="0" smtClean="0"/>
              <a:t>“.org” </a:t>
            </a:r>
            <a:r>
              <a:rPr lang="en-GB" dirty="0"/>
              <a:t>because </a:t>
            </a:r>
            <a:r>
              <a:rPr lang="en-GB" dirty="0" smtClean="0"/>
              <a:t>usually signifies </a:t>
            </a:r>
            <a:r>
              <a:rPr lang="en-GB" dirty="0"/>
              <a:t>a non-profit organization.</a:t>
            </a:r>
            <a:endParaRPr lang="en-US" dirty="0"/>
          </a:p>
          <a:p>
            <a:endParaRPr lang="en-US" dirty="0"/>
          </a:p>
        </p:txBody>
      </p:sp>
      <p:sp>
        <p:nvSpPr>
          <p:cNvPr id="3" name="عنصر نائب للتاريخ 2">
            <a:extLst>
              <a:ext uri="{FF2B5EF4-FFF2-40B4-BE49-F238E27FC236}">
                <a16:creationId xmlns:a16="http://schemas.microsoft.com/office/drawing/2014/main" id="{8F306900-9934-4B89-8844-C1B4AB1FA778}"/>
              </a:ext>
            </a:extLst>
          </p:cNvPr>
          <p:cNvSpPr>
            <a:spLocks noGrp="1"/>
          </p:cNvSpPr>
          <p:nvPr>
            <p:ph type="dt" sz="half" idx="10"/>
          </p:nvPr>
        </p:nvSpPr>
        <p:spPr/>
        <p:txBody>
          <a:bodyPr/>
          <a:lstStyle/>
          <a:p>
            <a:r>
              <a:rPr lang="ar-SA"/>
              <a:t>مهارات الحاسب الآلي</a:t>
            </a:r>
            <a:endParaRPr lang="ar-SA" dirty="0"/>
          </a:p>
        </p:txBody>
      </p:sp>
      <p:sp>
        <p:nvSpPr>
          <p:cNvPr id="4" name="عنصر نائب للتذييل 3">
            <a:extLst>
              <a:ext uri="{FF2B5EF4-FFF2-40B4-BE49-F238E27FC236}">
                <a16:creationId xmlns:a16="http://schemas.microsoft.com/office/drawing/2014/main" id="{64181854-DFD6-4683-8896-5488ED4AFE82}"/>
              </a:ext>
            </a:extLst>
          </p:cNvPr>
          <p:cNvSpPr>
            <a:spLocks noGrp="1"/>
          </p:cNvSpPr>
          <p:nvPr>
            <p:ph type="ftr" sz="quarter" idx="11"/>
          </p:nvPr>
        </p:nvSpPr>
        <p:spPr/>
        <p:txBody>
          <a:bodyPr/>
          <a:lstStyle/>
          <a:p>
            <a:r>
              <a:rPr lang="ar-SA"/>
              <a:t>إعداد فرع شطر الطالبات (الشرفية والسلامة)</a:t>
            </a:r>
            <a:endParaRPr lang="ar-SA" dirty="0"/>
          </a:p>
        </p:txBody>
      </p:sp>
      <p:sp>
        <p:nvSpPr>
          <p:cNvPr id="5" name="عنوان 4">
            <a:extLst>
              <a:ext uri="{FF2B5EF4-FFF2-40B4-BE49-F238E27FC236}">
                <a16:creationId xmlns:a16="http://schemas.microsoft.com/office/drawing/2014/main" id="{1C625BF8-10AD-4C2A-A808-AAC678A37B14}"/>
              </a:ext>
            </a:extLst>
          </p:cNvPr>
          <p:cNvSpPr>
            <a:spLocks noGrp="1"/>
          </p:cNvSpPr>
          <p:nvPr>
            <p:ph type="title"/>
          </p:nvPr>
        </p:nvSpPr>
        <p:spPr/>
        <p:txBody>
          <a:bodyPr/>
          <a:lstStyle/>
          <a:p>
            <a:r>
              <a:rPr lang="en-GB" dirty="0"/>
              <a:t>Components of a URL</a:t>
            </a:r>
            <a:endParaRPr lang="en-US" dirty="0"/>
          </a:p>
        </p:txBody>
      </p:sp>
      <p:sp>
        <p:nvSpPr>
          <p:cNvPr id="6" name="مستطيل 5"/>
          <p:cNvSpPr/>
          <p:nvPr/>
        </p:nvSpPr>
        <p:spPr>
          <a:xfrm>
            <a:off x="6887497" y="1825625"/>
            <a:ext cx="4771103" cy="3735959"/>
          </a:xfrm>
          <a:prstGeom prst="rect">
            <a:avLst/>
          </a:prstGeom>
        </p:spPr>
        <p:txBody>
          <a:bodyPr wrap="square">
            <a:spAutoFit/>
          </a:bodyPr>
          <a:lstStyle/>
          <a:p>
            <a:pPr marL="285750" indent="-285750">
              <a:lnSpc>
                <a:spcPct val="150000"/>
              </a:lnSpc>
              <a:buFont typeface="Arial" panose="020B0604020202020204" pitchFamily="34" charset="0"/>
              <a:buChar char="•"/>
            </a:pPr>
            <a:r>
              <a:rPr lang="ar-SA" sz="2000" dirty="0"/>
              <a:t>ويتبع الاسم الفعلي للموقع في البروتوكول، كما هو الحال في www.southwest.com، umd.edu، www.timesonline.co.uk، أو whitehouse.gov</a:t>
            </a:r>
            <a:r>
              <a:rPr lang="ar-SA" sz="2000" dirty="0" smtClean="0"/>
              <a:t>.</a:t>
            </a:r>
          </a:p>
          <a:p>
            <a:pPr marL="285750" indent="-285750">
              <a:lnSpc>
                <a:spcPct val="150000"/>
              </a:lnSpc>
              <a:buFont typeface="Arial" panose="020B0604020202020204" pitchFamily="34" charset="0"/>
              <a:buChar char="•"/>
            </a:pPr>
            <a:r>
              <a:rPr lang="ar-SA" sz="2000" dirty="0" smtClean="0"/>
              <a:t>  </a:t>
            </a:r>
            <a:r>
              <a:rPr lang="ar-SA" sz="2000" dirty="0"/>
              <a:t>السلسلة الأخيرة من الرسائل هو مجال المستوى الأعلى، وهذا يمكن أن يشير إلى نوع المنظمة أو رمز البلد. </a:t>
            </a:r>
            <a:endParaRPr lang="ar-SA" sz="2000" dirty="0" smtClean="0"/>
          </a:p>
          <a:p>
            <a:pPr marL="285750" indent="-285750">
              <a:lnSpc>
                <a:spcPct val="150000"/>
              </a:lnSpc>
              <a:buFont typeface="Arial" panose="020B0604020202020204" pitchFamily="34" charset="0"/>
              <a:buChar char="•"/>
            </a:pPr>
            <a:r>
              <a:rPr lang="ar-SA" sz="2000" dirty="0" smtClean="0"/>
              <a:t> </a:t>
            </a:r>
            <a:r>
              <a:rPr lang="ar-SA" sz="2000" dirty="0"/>
              <a:t>".</a:t>
            </a:r>
            <a:r>
              <a:rPr lang="ar-SA" sz="2000" dirty="0" err="1"/>
              <a:t>Org</a:t>
            </a:r>
            <a:r>
              <a:rPr lang="ar-SA" sz="2000" dirty="0"/>
              <a:t>" لأنه عادة ما تشير منظمة غير ربحية.</a:t>
            </a:r>
          </a:p>
        </p:txBody>
      </p:sp>
    </p:spTree>
    <p:extLst>
      <p:ext uri="{BB962C8B-B14F-4D97-AF65-F5344CB8AC3E}">
        <p14:creationId xmlns:p14="http://schemas.microsoft.com/office/powerpoint/2010/main" val="17283505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تاريخ 2">
            <a:extLst>
              <a:ext uri="{FF2B5EF4-FFF2-40B4-BE49-F238E27FC236}">
                <a16:creationId xmlns:a16="http://schemas.microsoft.com/office/drawing/2014/main" id="{0AE6003B-8CDE-4D23-9B4D-FB7D9D54ED3A}"/>
              </a:ext>
            </a:extLst>
          </p:cNvPr>
          <p:cNvSpPr>
            <a:spLocks noGrp="1"/>
          </p:cNvSpPr>
          <p:nvPr>
            <p:ph type="dt" sz="half" idx="10"/>
          </p:nvPr>
        </p:nvSpPr>
        <p:spPr/>
        <p:txBody>
          <a:bodyPr/>
          <a:lstStyle/>
          <a:p>
            <a:r>
              <a:rPr lang="ar-SA"/>
              <a:t>مهارات الحاسب الآلي</a:t>
            </a:r>
            <a:endParaRPr lang="ar-SA" dirty="0"/>
          </a:p>
        </p:txBody>
      </p:sp>
      <p:sp>
        <p:nvSpPr>
          <p:cNvPr id="4" name="عنصر نائب للتذييل 3">
            <a:extLst>
              <a:ext uri="{FF2B5EF4-FFF2-40B4-BE49-F238E27FC236}">
                <a16:creationId xmlns:a16="http://schemas.microsoft.com/office/drawing/2014/main" id="{9552F2FF-2218-496F-A245-676607D6AF63}"/>
              </a:ext>
            </a:extLst>
          </p:cNvPr>
          <p:cNvSpPr>
            <a:spLocks noGrp="1"/>
          </p:cNvSpPr>
          <p:nvPr>
            <p:ph type="ftr" sz="quarter" idx="11"/>
          </p:nvPr>
        </p:nvSpPr>
        <p:spPr/>
        <p:txBody>
          <a:bodyPr/>
          <a:lstStyle/>
          <a:p>
            <a:r>
              <a:rPr lang="ar-SA"/>
              <a:t>إعداد فرع شطر الطالبات (الشرفية والسلامة)</a:t>
            </a:r>
            <a:endParaRPr lang="ar-SA" dirty="0"/>
          </a:p>
        </p:txBody>
      </p:sp>
      <p:sp>
        <p:nvSpPr>
          <p:cNvPr id="5" name="عنوان 4">
            <a:extLst>
              <a:ext uri="{FF2B5EF4-FFF2-40B4-BE49-F238E27FC236}">
                <a16:creationId xmlns:a16="http://schemas.microsoft.com/office/drawing/2014/main" id="{812FBFE6-743C-455D-BF3B-DABF7D4B8942}"/>
              </a:ext>
            </a:extLst>
          </p:cNvPr>
          <p:cNvSpPr>
            <a:spLocks noGrp="1"/>
          </p:cNvSpPr>
          <p:nvPr>
            <p:ph type="title"/>
          </p:nvPr>
        </p:nvSpPr>
        <p:spPr/>
        <p:txBody>
          <a:bodyPr/>
          <a:lstStyle/>
          <a:p>
            <a:r>
              <a:rPr lang="en-GB" dirty="0"/>
              <a:t>Components of a URL</a:t>
            </a:r>
            <a:endParaRPr lang="en-US" dirty="0"/>
          </a:p>
        </p:txBody>
      </p:sp>
      <p:pic>
        <p:nvPicPr>
          <p:cNvPr id="6" name="Picture 3" descr="A close up of text on a white background&#10;&#10;Description generated with very high confidence">
            <a:extLst>
              <a:ext uri="{FF2B5EF4-FFF2-40B4-BE49-F238E27FC236}">
                <a16:creationId xmlns:a16="http://schemas.microsoft.com/office/drawing/2014/main" id="{6CAAF253-2EDE-4CF2-B63D-9C7D7D6B05E3}"/>
              </a:ext>
            </a:extLst>
          </p:cNvPr>
          <p:cNvPicPr>
            <a:picLocks noGrp="1"/>
          </p:cNvPicPr>
          <p:nvPr>
            <p:ph idx="1"/>
          </p:nvPr>
        </p:nvPicPr>
        <p:blipFill>
          <a:blip r:embed="rId2" cstate="print">
            <a:extLst>
              <a:ext uri="{28A0092B-C50C-407E-A947-70E740481C1C}">
                <a14:useLocalDpi xmlns:a14="http://schemas.microsoft.com/office/drawing/2010/main" val="0"/>
              </a:ext>
            </a:extLst>
          </a:blip>
          <a:stretch>
            <a:fillRect/>
          </a:stretch>
        </p:blipFill>
        <p:spPr>
          <a:xfrm rot="5400000">
            <a:off x="4085489" y="119800"/>
            <a:ext cx="4602046" cy="7743824"/>
          </a:xfrm>
          <a:prstGeom prst="rect">
            <a:avLst/>
          </a:prstGeom>
        </p:spPr>
      </p:pic>
    </p:spTree>
    <p:extLst>
      <p:ext uri="{BB962C8B-B14F-4D97-AF65-F5344CB8AC3E}">
        <p14:creationId xmlns:p14="http://schemas.microsoft.com/office/powerpoint/2010/main" val="711458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a:extLst>
              <a:ext uri="{FF2B5EF4-FFF2-40B4-BE49-F238E27FC236}">
                <a16:creationId xmlns:a16="http://schemas.microsoft.com/office/drawing/2014/main" id="{41321423-283D-4971-8340-00C89128AF09}"/>
              </a:ext>
            </a:extLst>
          </p:cNvPr>
          <p:cNvSpPr>
            <a:spLocks noGrp="1"/>
          </p:cNvSpPr>
          <p:nvPr>
            <p:ph idx="1"/>
          </p:nvPr>
        </p:nvSpPr>
        <p:spPr>
          <a:xfrm>
            <a:off x="838200" y="1825625"/>
            <a:ext cx="5724833" cy="4351338"/>
          </a:xfrm>
        </p:spPr>
        <p:txBody>
          <a:bodyPr/>
          <a:lstStyle/>
          <a:p>
            <a:r>
              <a:rPr lang="en-GB" dirty="0"/>
              <a:t>Once confined to experienced programmers, the task of building the website has been simplified considerably. </a:t>
            </a:r>
          </a:p>
          <a:p>
            <a:r>
              <a:rPr lang="en-GB" dirty="0"/>
              <a:t>Nevertheless, creating a professional and well-designed site containing features that support the site's major goals requires skill and careful attention to visitors' interests and motivations. </a:t>
            </a:r>
            <a:endParaRPr lang="en-US" dirty="0"/>
          </a:p>
          <a:p>
            <a:endParaRPr lang="en-US" dirty="0"/>
          </a:p>
        </p:txBody>
      </p:sp>
      <p:sp>
        <p:nvSpPr>
          <p:cNvPr id="3" name="عنصر نائب للتاريخ 2">
            <a:extLst>
              <a:ext uri="{FF2B5EF4-FFF2-40B4-BE49-F238E27FC236}">
                <a16:creationId xmlns:a16="http://schemas.microsoft.com/office/drawing/2014/main" id="{AEDFBA24-879B-48B5-9394-2D75C7477E98}"/>
              </a:ext>
            </a:extLst>
          </p:cNvPr>
          <p:cNvSpPr>
            <a:spLocks noGrp="1"/>
          </p:cNvSpPr>
          <p:nvPr>
            <p:ph type="dt" sz="half" idx="10"/>
          </p:nvPr>
        </p:nvSpPr>
        <p:spPr/>
        <p:txBody>
          <a:bodyPr/>
          <a:lstStyle/>
          <a:p>
            <a:r>
              <a:rPr lang="ar-SA"/>
              <a:t>مهارات الحاسب الآلي</a:t>
            </a:r>
            <a:endParaRPr lang="ar-SA" dirty="0"/>
          </a:p>
        </p:txBody>
      </p:sp>
      <p:sp>
        <p:nvSpPr>
          <p:cNvPr id="4" name="عنصر نائب للتذييل 3">
            <a:extLst>
              <a:ext uri="{FF2B5EF4-FFF2-40B4-BE49-F238E27FC236}">
                <a16:creationId xmlns:a16="http://schemas.microsoft.com/office/drawing/2014/main" id="{9E86D3F8-844F-4FEC-B5C1-182336767609}"/>
              </a:ext>
            </a:extLst>
          </p:cNvPr>
          <p:cNvSpPr>
            <a:spLocks noGrp="1"/>
          </p:cNvSpPr>
          <p:nvPr>
            <p:ph type="ftr" sz="quarter" idx="11"/>
          </p:nvPr>
        </p:nvSpPr>
        <p:spPr/>
        <p:txBody>
          <a:bodyPr/>
          <a:lstStyle/>
          <a:p>
            <a:r>
              <a:rPr lang="ar-SA"/>
              <a:t>إعداد فرع شطر الطالبات (الشرفية والسلامة)</a:t>
            </a:r>
            <a:endParaRPr lang="ar-SA" dirty="0"/>
          </a:p>
        </p:txBody>
      </p:sp>
      <p:sp>
        <p:nvSpPr>
          <p:cNvPr id="5" name="عنوان 4">
            <a:extLst>
              <a:ext uri="{FF2B5EF4-FFF2-40B4-BE49-F238E27FC236}">
                <a16:creationId xmlns:a16="http://schemas.microsoft.com/office/drawing/2014/main" id="{C25725A7-4F80-4B2F-802F-832E12E0B268}"/>
              </a:ext>
            </a:extLst>
          </p:cNvPr>
          <p:cNvSpPr>
            <a:spLocks noGrp="1"/>
          </p:cNvSpPr>
          <p:nvPr>
            <p:ph type="title"/>
          </p:nvPr>
        </p:nvSpPr>
        <p:spPr/>
        <p:txBody>
          <a:bodyPr/>
          <a:lstStyle/>
          <a:p>
            <a:r>
              <a:rPr lang="en-GB" dirty="0" smtClean="0"/>
              <a:t>BUILDING THE WEBSITE </a:t>
            </a:r>
            <a:endParaRPr lang="en-US" dirty="0"/>
          </a:p>
        </p:txBody>
      </p:sp>
      <p:sp>
        <p:nvSpPr>
          <p:cNvPr id="6" name="مستطيل 5"/>
          <p:cNvSpPr/>
          <p:nvPr/>
        </p:nvSpPr>
        <p:spPr>
          <a:xfrm>
            <a:off x="6563033" y="1870075"/>
            <a:ext cx="5095566" cy="3416320"/>
          </a:xfrm>
          <a:prstGeom prst="rect">
            <a:avLst/>
          </a:prstGeom>
        </p:spPr>
        <p:txBody>
          <a:bodyPr wrap="square">
            <a:spAutoFit/>
          </a:bodyPr>
          <a:lstStyle/>
          <a:p>
            <a:pPr marL="285750" indent="-285750">
              <a:lnSpc>
                <a:spcPct val="150000"/>
              </a:lnSpc>
              <a:buFont typeface="Arial" panose="020B0604020202020204" pitchFamily="34" charset="0"/>
              <a:buChar char="•"/>
            </a:pPr>
            <a:r>
              <a:rPr lang="ar-SA" sz="2400" dirty="0"/>
              <a:t>مرة واحدة تقتصر على المبرمجين ذوي الخبرة، وقد تم تبسيط مهمة بناء الموقع إلى حد كبير. </a:t>
            </a:r>
            <a:endParaRPr lang="ar-SA" sz="2400" dirty="0" smtClean="0"/>
          </a:p>
          <a:p>
            <a:pPr marL="285750" indent="-285750">
              <a:lnSpc>
                <a:spcPct val="150000"/>
              </a:lnSpc>
              <a:buFont typeface="Arial" panose="020B0604020202020204" pitchFamily="34" charset="0"/>
              <a:buChar char="•"/>
            </a:pPr>
            <a:r>
              <a:rPr lang="ar-SA" sz="2400" dirty="0" smtClean="0"/>
              <a:t> </a:t>
            </a:r>
            <a:r>
              <a:rPr lang="ar-SA" sz="2400" dirty="0"/>
              <a:t>ومع ذلك، إنشاء موقع متميز وجيد التصميم الذي يحتوي على الميزات التي تدعم الأهداف الرئيسية للموقع يتطلب مهارة وعناية فائقة لمصالح ودوافع الزوار.</a:t>
            </a:r>
          </a:p>
        </p:txBody>
      </p:sp>
    </p:spTree>
    <p:extLst>
      <p:ext uri="{BB962C8B-B14F-4D97-AF65-F5344CB8AC3E}">
        <p14:creationId xmlns:p14="http://schemas.microsoft.com/office/powerpoint/2010/main" val="36676739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r>
              <a:rPr lang="en-US" dirty="0" smtClean="0"/>
              <a:t>E-COMMERCE</a:t>
            </a:r>
            <a:endParaRPr lang="en-US" dirty="0"/>
          </a:p>
        </p:txBody>
      </p:sp>
      <p:sp>
        <p:nvSpPr>
          <p:cNvPr id="3" name="Content Placeholder 2"/>
          <p:cNvSpPr>
            <a:spLocks noGrp="1"/>
          </p:cNvSpPr>
          <p:nvPr>
            <p:ph idx="1"/>
          </p:nvPr>
        </p:nvSpPr>
        <p:spPr>
          <a:xfrm>
            <a:off x="838200" y="1825625"/>
            <a:ext cx="5415116" cy="4351338"/>
          </a:xfrm>
        </p:spPr>
        <p:txBody>
          <a:bodyPr/>
          <a:lstStyle/>
          <a:p>
            <a:r>
              <a:rPr lang="en-US" b="1" dirty="0"/>
              <a:t>E-commerce</a:t>
            </a:r>
            <a:r>
              <a:rPr lang="en-US" dirty="0"/>
              <a:t> refers to the buying and selling of goods and services over the Internet or other networks, encompassing financial transactions between </a:t>
            </a:r>
            <a:r>
              <a:rPr lang="en-US" dirty="0" smtClean="0"/>
              <a:t>businesses, </a:t>
            </a:r>
            <a:r>
              <a:rPr lang="en-US" dirty="0"/>
              <a:t>consumers, governments, or nonprofits. </a:t>
            </a:r>
            <a:endParaRPr lang="ar-SA" dirty="0"/>
          </a:p>
          <a:p>
            <a:pPr marL="457200" indent="-457200" algn="l" defTabSz="914400" eaLnBrk="1" latinLnBrk="0" hangingPunct="1">
              <a:lnSpc>
                <a:spcPct val="90000"/>
              </a:lnSpc>
              <a:spcBef>
                <a:spcPts val="1000"/>
              </a:spcBef>
              <a:buFont typeface="Arial" charset="0"/>
              <a:buChar char="•"/>
            </a:pPr>
            <a:endParaRPr lang="en-US" dirty="0"/>
          </a:p>
        </p:txBody>
      </p:sp>
      <p:sp>
        <p:nvSpPr>
          <p:cNvPr id="4" name="Date Placeholder 3"/>
          <p:cNvSpPr>
            <a:spLocks noGrp="1"/>
          </p:cNvSpPr>
          <p:nvPr>
            <p:ph type="dt" sz="half" idx="10"/>
          </p:nvPr>
        </p:nvSpPr>
        <p:spPr/>
        <p:txBody>
          <a:bodyPr/>
          <a:lstStyle/>
          <a:p>
            <a:r>
              <a:rPr lang="ar-SA"/>
              <a:t>مهارات الحاسب الآلي</a:t>
            </a:r>
            <a:endParaRPr lang="ar-SA" dirty="0"/>
          </a:p>
        </p:txBody>
      </p:sp>
      <p:sp>
        <p:nvSpPr>
          <p:cNvPr id="5" name="Footer Placeholder 4"/>
          <p:cNvSpPr>
            <a:spLocks noGrp="1"/>
          </p:cNvSpPr>
          <p:nvPr>
            <p:ph type="ftr" sz="quarter" idx="11"/>
          </p:nvPr>
        </p:nvSpPr>
        <p:spPr/>
        <p:txBody>
          <a:bodyPr/>
          <a:lstStyle/>
          <a:p>
            <a:r>
              <a:rPr lang="ar-SA"/>
              <a:t>إعداد فرع شطر الطالبات (الشرفية والسلامة)</a:t>
            </a:r>
            <a:endParaRPr lang="ar-SA" dirty="0"/>
          </a:p>
        </p:txBody>
      </p:sp>
      <p:sp>
        <p:nvSpPr>
          <p:cNvPr id="6" name="مستطيل 5"/>
          <p:cNvSpPr/>
          <p:nvPr/>
        </p:nvSpPr>
        <p:spPr>
          <a:xfrm>
            <a:off x="6253316" y="1870075"/>
            <a:ext cx="5397909" cy="2308324"/>
          </a:xfrm>
          <a:prstGeom prst="rect">
            <a:avLst/>
          </a:prstGeom>
        </p:spPr>
        <p:txBody>
          <a:bodyPr wrap="square">
            <a:spAutoFit/>
          </a:bodyPr>
          <a:lstStyle/>
          <a:p>
            <a:pPr marL="285750" indent="-285750">
              <a:lnSpc>
                <a:spcPct val="150000"/>
              </a:lnSpc>
              <a:buFont typeface="Arial" panose="020B0604020202020204" pitchFamily="34" charset="0"/>
              <a:buChar char="•"/>
            </a:pPr>
            <a:r>
              <a:rPr lang="ar-SA" sz="2400" dirty="0"/>
              <a:t>التجارة الإلكترونية ويشير إلى شراء وبيع السلع والخدمات عبر الإنترنت أو الشبكات الأخرى، تشمل المعاملات المالية بين الشركات والمستهلكين، والحكومات، أو المنظمات غير الربحية.</a:t>
            </a:r>
          </a:p>
        </p:txBody>
      </p:sp>
    </p:spTree>
    <p:extLst>
      <p:ext uri="{BB962C8B-B14F-4D97-AF65-F5344CB8AC3E}">
        <p14:creationId xmlns:p14="http://schemas.microsoft.com/office/powerpoint/2010/main" val="17901840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noAutofit/>
          </a:bodyPr>
          <a:lstStyle/>
          <a:p>
            <a:r>
              <a:rPr lang="en-US" dirty="0"/>
              <a:t>The Online Transaction And E-commerce Software</a:t>
            </a:r>
          </a:p>
        </p:txBody>
      </p:sp>
      <p:sp>
        <p:nvSpPr>
          <p:cNvPr id="3" name="Content Placeholder 2"/>
          <p:cNvSpPr>
            <a:spLocks noGrp="1"/>
          </p:cNvSpPr>
          <p:nvPr>
            <p:ph idx="1"/>
          </p:nvPr>
        </p:nvSpPr>
        <p:spPr>
          <a:xfrm>
            <a:off x="838200" y="1825625"/>
            <a:ext cx="6344265" cy="4351338"/>
          </a:xfrm>
        </p:spPr>
        <p:txBody>
          <a:bodyPr/>
          <a:lstStyle/>
          <a:p>
            <a:r>
              <a:rPr lang="en-US" sz="2400" dirty="0"/>
              <a:t>Websites whose main goal is selling, or that offer visitors opportunities to buy products or donate money, need </a:t>
            </a:r>
            <a:r>
              <a:rPr lang="en-US" sz="2400" b="1" dirty="0"/>
              <a:t>e-commerce </a:t>
            </a:r>
            <a:r>
              <a:rPr lang="en-US" sz="2400" dirty="0"/>
              <a:t>capabilities. </a:t>
            </a:r>
          </a:p>
          <a:p>
            <a:r>
              <a:rPr lang="en-US" sz="2400" dirty="0"/>
              <a:t>Many software vendors offer information system to support online stores and secure web-based financial transactions. These systems help web developers create a catalog of products using a backend database, conduct marketing and sales promotions, manage the financial transactions, and handle reporting.</a:t>
            </a:r>
          </a:p>
          <a:p>
            <a:endParaRPr lang="en-US" dirty="0"/>
          </a:p>
        </p:txBody>
      </p:sp>
      <p:sp>
        <p:nvSpPr>
          <p:cNvPr id="4" name="Date Placeholder 3"/>
          <p:cNvSpPr>
            <a:spLocks noGrp="1"/>
          </p:cNvSpPr>
          <p:nvPr>
            <p:ph type="dt" sz="half" idx="10"/>
          </p:nvPr>
        </p:nvSpPr>
        <p:spPr/>
        <p:txBody>
          <a:bodyPr/>
          <a:lstStyle/>
          <a:p>
            <a:r>
              <a:rPr lang="ar-SA"/>
              <a:t>مهارات الحاسب الآلي</a:t>
            </a:r>
            <a:endParaRPr lang="ar-SA" dirty="0"/>
          </a:p>
        </p:txBody>
      </p:sp>
      <p:sp>
        <p:nvSpPr>
          <p:cNvPr id="5" name="Footer Placeholder 4"/>
          <p:cNvSpPr>
            <a:spLocks noGrp="1"/>
          </p:cNvSpPr>
          <p:nvPr>
            <p:ph type="ftr" sz="quarter" idx="11"/>
          </p:nvPr>
        </p:nvSpPr>
        <p:spPr/>
        <p:txBody>
          <a:bodyPr/>
          <a:lstStyle/>
          <a:p>
            <a:r>
              <a:rPr lang="ar-SA"/>
              <a:t>إعداد فرع شطر الطالبات (الشرفية والسلامة)</a:t>
            </a:r>
            <a:endParaRPr lang="ar-SA" dirty="0"/>
          </a:p>
        </p:txBody>
      </p:sp>
      <p:sp>
        <p:nvSpPr>
          <p:cNvPr id="6" name="مستطيل 5"/>
          <p:cNvSpPr/>
          <p:nvPr/>
        </p:nvSpPr>
        <p:spPr>
          <a:xfrm>
            <a:off x="7182465" y="1748708"/>
            <a:ext cx="4436807" cy="3831818"/>
          </a:xfrm>
          <a:prstGeom prst="rect">
            <a:avLst/>
          </a:prstGeom>
        </p:spPr>
        <p:txBody>
          <a:bodyPr wrap="square">
            <a:spAutoFit/>
          </a:bodyPr>
          <a:lstStyle/>
          <a:p>
            <a:pPr marL="285750" indent="-285750">
              <a:lnSpc>
                <a:spcPct val="150000"/>
              </a:lnSpc>
              <a:buFont typeface="Arial" panose="020B0604020202020204" pitchFamily="34" charset="0"/>
              <a:buChar char="•"/>
            </a:pPr>
            <a:r>
              <a:rPr lang="ar-SA" dirty="0"/>
              <a:t>المواقع التي هدفها الرئيسي هو بيع، أو أن تقدمه للزوار فرص شراء المنتجات أو التبرع بالمال، بحاجة إلى قدرات التجارة الإلكترونية.  </a:t>
            </a:r>
            <a:endParaRPr lang="ar-SA" dirty="0" smtClean="0"/>
          </a:p>
          <a:p>
            <a:pPr marL="285750" indent="-285750">
              <a:lnSpc>
                <a:spcPct val="150000"/>
              </a:lnSpc>
              <a:buFont typeface="Arial" panose="020B0604020202020204" pitchFamily="34" charset="0"/>
              <a:buChar char="•"/>
            </a:pPr>
            <a:r>
              <a:rPr lang="ar-SA" dirty="0" smtClean="0"/>
              <a:t>وتوفر </a:t>
            </a:r>
            <a:r>
              <a:rPr lang="ar-SA" dirty="0"/>
              <a:t>العديد من بائعي البرامج نظام المعلومات لدعم المتاجر على إنترنت وتأمين المعاملات المالية المستندة إلى ويب. هذه الأنظمة تساعد مطوري الويب إنشاء كتالوج المنتجات التي تستخدم قاعدة بيانات الواجهة الخلفية وإجراء الترقيات التسويق والمبيعات وإدارة المعاملات المالية والتعامل مع التقارير.</a:t>
            </a:r>
          </a:p>
        </p:txBody>
      </p:sp>
    </p:spTree>
    <p:extLst>
      <p:ext uri="{BB962C8B-B14F-4D97-AF65-F5344CB8AC3E}">
        <p14:creationId xmlns:p14="http://schemas.microsoft.com/office/powerpoint/2010/main" val="11769609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pPr rtl="0"/>
            <a:r>
              <a:rPr lang="en-US" dirty="0"/>
              <a:t>The Online Transaction And E-commerce Software</a:t>
            </a:r>
          </a:p>
        </p:txBody>
      </p:sp>
      <p:sp>
        <p:nvSpPr>
          <p:cNvPr id="3" name="Content Placeholder 2"/>
          <p:cNvSpPr>
            <a:spLocks noGrp="1"/>
          </p:cNvSpPr>
          <p:nvPr>
            <p:ph idx="1"/>
          </p:nvPr>
        </p:nvSpPr>
        <p:spPr>
          <a:xfrm>
            <a:off x="838201" y="1825625"/>
            <a:ext cx="6329516" cy="4351338"/>
          </a:xfrm>
        </p:spPr>
        <p:txBody>
          <a:bodyPr>
            <a:normAutofit/>
          </a:bodyPr>
          <a:lstStyle/>
          <a:p>
            <a:r>
              <a:rPr lang="en-US" b="1" dirty="0"/>
              <a:t>E-commerce</a:t>
            </a:r>
            <a:r>
              <a:rPr lang="en-US" dirty="0"/>
              <a:t> systems typically include </a:t>
            </a:r>
            <a:r>
              <a:rPr lang="en-US" b="1" dirty="0"/>
              <a:t>shopping cart software </a:t>
            </a:r>
            <a:r>
              <a:rPr lang="en-US" dirty="0"/>
              <a:t>that tracks purchases as customers navigate the site and click </a:t>
            </a:r>
            <a:r>
              <a:rPr lang="en-US" i="1" dirty="0"/>
              <a:t>"add to cart"</a:t>
            </a:r>
            <a:r>
              <a:rPr lang="en-US" dirty="0"/>
              <a:t> as they go. </a:t>
            </a:r>
          </a:p>
          <a:p>
            <a:r>
              <a:rPr lang="en-US" dirty="0"/>
              <a:t>When the customer is ready to check out, the software tallies the purchase, calculates taxes based on the customer's location, computes shipping costs, and also posts a discount if the customer enters a valid promotional code. </a:t>
            </a:r>
          </a:p>
          <a:p>
            <a:endParaRPr lang="en-US" dirty="0"/>
          </a:p>
        </p:txBody>
      </p:sp>
      <p:sp>
        <p:nvSpPr>
          <p:cNvPr id="4" name="Date Placeholder 3"/>
          <p:cNvSpPr>
            <a:spLocks noGrp="1"/>
          </p:cNvSpPr>
          <p:nvPr>
            <p:ph type="dt" sz="half" idx="10"/>
          </p:nvPr>
        </p:nvSpPr>
        <p:spPr/>
        <p:txBody>
          <a:bodyPr/>
          <a:lstStyle/>
          <a:p>
            <a:r>
              <a:rPr lang="ar-SA"/>
              <a:t>مهارات الحاسب الآلي</a:t>
            </a:r>
            <a:endParaRPr lang="ar-SA" dirty="0"/>
          </a:p>
        </p:txBody>
      </p:sp>
      <p:sp>
        <p:nvSpPr>
          <p:cNvPr id="5" name="Footer Placeholder 4"/>
          <p:cNvSpPr>
            <a:spLocks noGrp="1"/>
          </p:cNvSpPr>
          <p:nvPr>
            <p:ph type="ftr" sz="quarter" idx="11"/>
          </p:nvPr>
        </p:nvSpPr>
        <p:spPr/>
        <p:txBody>
          <a:bodyPr/>
          <a:lstStyle/>
          <a:p>
            <a:r>
              <a:rPr lang="ar-SA"/>
              <a:t>إعداد فرع شطر الطالبات (الشرفية والسلامة)</a:t>
            </a:r>
            <a:endParaRPr lang="ar-SA" dirty="0"/>
          </a:p>
        </p:txBody>
      </p:sp>
      <p:sp>
        <p:nvSpPr>
          <p:cNvPr id="6" name="مستطيل 5"/>
          <p:cNvSpPr/>
          <p:nvPr/>
        </p:nvSpPr>
        <p:spPr>
          <a:xfrm>
            <a:off x="6902245" y="1731758"/>
            <a:ext cx="4953001" cy="3323987"/>
          </a:xfrm>
          <a:prstGeom prst="rect">
            <a:avLst/>
          </a:prstGeom>
        </p:spPr>
        <p:txBody>
          <a:bodyPr wrap="square">
            <a:spAutoFit/>
          </a:bodyPr>
          <a:lstStyle/>
          <a:p>
            <a:pPr marL="285750" indent="-285750">
              <a:lnSpc>
                <a:spcPct val="150000"/>
              </a:lnSpc>
              <a:buFont typeface="Arial" panose="020B0604020202020204" pitchFamily="34" charset="0"/>
              <a:buChar char="•"/>
            </a:pPr>
            <a:r>
              <a:rPr lang="ar-SA" sz="2000" dirty="0"/>
              <a:t>وتشمل نظم التجارة الإلكترونية عادة سلة التسوق البرمجيات التي تتعقب مشتريات الزبائن التنقل في الموقع وانقر فوق "إضافة إلى عربة التسوق" أنها تذهب.  </a:t>
            </a:r>
            <a:endParaRPr lang="ar-SA" sz="2000" dirty="0" smtClean="0"/>
          </a:p>
          <a:p>
            <a:pPr marL="285750" indent="-285750">
              <a:lnSpc>
                <a:spcPct val="150000"/>
              </a:lnSpc>
              <a:buFont typeface="Arial" panose="020B0604020202020204" pitchFamily="34" charset="0"/>
              <a:buChar char="•"/>
            </a:pPr>
            <a:r>
              <a:rPr lang="ar-SA" sz="2000" dirty="0" smtClean="0"/>
              <a:t>عند </a:t>
            </a:r>
            <a:r>
              <a:rPr lang="ar-SA" sz="2000" dirty="0"/>
              <a:t>العميل على استعداد للتحقق، وتدوين البرنامج الشراء، يحسب الضرائب استناداً إلى موقع العميل وتحسب تكاليف الشحن، وأيضا وظائف على خصم إذا قام العميل بإدخال شفرة ترويجية صالحة.</a:t>
            </a:r>
          </a:p>
        </p:txBody>
      </p:sp>
    </p:spTree>
    <p:extLst>
      <p:ext uri="{BB962C8B-B14F-4D97-AF65-F5344CB8AC3E}">
        <p14:creationId xmlns:p14="http://schemas.microsoft.com/office/powerpoint/2010/main" val="11189351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pPr rtl="0"/>
            <a:r>
              <a:rPr lang="en-US" dirty="0"/>
              <a:t>The Online Transaction And E-commerce Software</a:t>
            </a:r>
          </a:p>
        </p:txBody>
      </p:sp>
      <p:sp>
        <p:nvSpPr>
          <p:cNvPr id="3" name="Content Placeholder 2"/>
          <p:cNvSpPr>
            <a:spLocks noGrp="1"/>
          </p:cNvSpPr>
          <p:nvPr>
            <p:ph idx="1"/>
          </p:nvPr>
        </p:nvSpPr>
        <p:spPr>
          <a:xfrm>
            <a:off x="800101" y="2005012"/>
            <a:ext cx="5069757" cy="4351338"/>
          </a:xfrm>
        </p:spPr>
        <p:txBody>
          <a:bodyPr/>
          <a:lstStyle/>
          <a:p>
            <a:r>
              <a:rPr lang="en-US" dirty="0"/>
              <a:t>Retailers find that the online checkout process dramatically affects how customers perceive the site. </a:t>
            </a:r>
          </a:p>
          <a:p>
            <a:r>
              <a:rPr lang="en-US" dirty="0"/>
              <a:t>If the checkout is cumbersome or unexpected charges appear, the shopper often abandons the transaction altogether. </a:t>
            </a:r>
          </a:p>
          <a:p>
            <a:endParaRPr lang="en-US" dirty="0"/>
          </a:p>
        </p:txBody>
      </p:sp>
      <p:sp>
        <p:nvSpPr>
          <p:cNvPr id="4" name="Date Placeholder 3"/>
          <p:cNvSpPr>
            <a:spLocks noGrp="1"/>
          </p:cNvSpPr>
          <p:nvPr>
            <p:ph type="dt" sz="half" idx="10"/>
          </p:nvPr>
        </p:nvSpPr>
        <p:spPr/>
        <p:txBody>
          <a:bodyPr/>
          <a:lstStyle/>
          <a:p>
            <a:r>
              <a:rPr lang="ar-SA"/>
              <a:t>مهارات الحاسب الآلي</a:t>
            </a:r>
            <a:endParaRPr lang="ar-SA" dirty="0"/>
          </a:p>
        </p:txBody>
      </p:sp>
      <p:sp>
        <p:nvSpPr>
          <p:cNvPr id="5" name="Footer Placeholder 4"/>
          <p:cNvSpPr>
            <a:spLocks noGrp="1"/>
          </p:cNvSpPr>
          <p:nvPr>
            <p:ph type="ftr" sz="quarter" idx="11"/>
          </p:nvPr>
        </p:nvSpPr>
        <p:spPr/>
        <p:txBody>
          <a:bodyPr/>
          <a:lstStyle/>
          <a:p>
            <a:r>
              <a:rPr lang="ar-SA"/>
              <a:t>إعداد فرع شطر الطالبات (الشرفية والسلامة)</a:t>
            </a:r>
            <a:endParaRPr lang="ar-SA" dirty="0"/>
          </a:p>
        </p:txBody>
      </p:sp>
      <p:sp>
        <p:nvSpPr>
          <p:cNvPr id="6" name="مستطيل 5"/>
          <p:cNvSpPr/>
          <p:nvPr/>
        </p:nvSpPr>
        <p:spPr>
          <a:xfrm>
            <a:off x="6096000" y="2178634"/>
            <a:ext cx="5412657" cy="2308324"/>
          </a:xfrm>
          <a:prstGeom prst="rect">
            <a:avLst/>
          </a:prstGeom>
        </p:spPr>
        <p:txBody>
          <a:bodyPr wrap="square">
            <a:spAutoFit/>
          </a:bodyPr>
          <a:lstStyle/>
          <a:p>
            <a:pPr marL="285750" indent="-285750">
              <a:lnSpc>
                <a:spcPct val="150000"/>
              </a:lnSpc>
              <a:buFont typeface="Arial" panose="020B0604020202020204" pitchFamily="34" charset="0"/>
              <a:buChar char="•"/>
            </a:pPr>
            <a:r>
              <a:rPr lang="ar-SA" sz="2400" dirty="0"/>
              <a:t>تجار التجزئة نجد أن عملية الخروج على الإنترنت هائلا يؤثر على كيفية تصور العملاء في الموقع. </a:t>
            </a:r>
            <a:endParaRPr lang="ar-SA" sz="2400" dirty="0" smtClean="0"/>
          </a:p>
          <a:p>
            <a:pPr marL="285750" indent="-285750">
              <a:lnSpc>
                <a:spcPct val="150000"/>
              </a:lnSpc>
              <a:buFont typeface="Arial" panose="020B0604020202020204" pitchFamily="34" charset="0"/>
              <a:buChar char="•"/>
            </a:pPr>
            <a:r>
              <a:rPr lang="ar-SA" sz="2400" dirty="0" smtClean="0"/>
              <a:t> </a:t>
            </a:r>
            <a:r>
              <a:rPr lang="ar-SA" sz="2400" dirty="0"/>
              <a:t>إذا كان السحب مرهقة أو رسوم غير متوقعة تظهر، المتسوقين كثيرا ما يتخلى عن الحركة تماما.</a:t>
            </a:r>
          </a:p>
        </p:txBody>
      </p:sp>
    </p:spTree>
    <p:extLst>
      <p:ext uri="{BB962C8B-B14F-4D97-AF65-F5344CB8AC3E}">
        <p14:creationId xmlns:p14="http://schemas.microsoft.com/office/powerpoint/2010/main" val="2810310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pPr rtl="0"/>
            <a:r>
              <a:rPr lang="en-US" dirty="0"/>
              <a:t>E-commerce Security</a:t>
            </a:r>
          </a:p>
        </p:txBody>
      </p:sp>
      <p:sp>
        <p:nvSpPr>
          <p:cNvPr id="3" name="Content Placeholder 2"/>
          <p:cNvSpPr>
            <a:spLocks noGrp="1"/>
          </p:cNvSpPr>
          <p:nvPr>
            <p:ph idx="1"/>
          </p:nvPr>
        </p:nvSpPr>
        <p:spPr>
          <a:xfrm>
            <a:off x="838200" y="1825625"/>
            <a:ext cx="6064045" cy="4351338"/>
          </a:xfrm>
        </p:spPr>
        <p:txBody>
          <a:bodyPr>
            <a:normAutofit/>
          </a:bodyPr>
          <a:lstStyle/>
          <a:p>
            <a:r>
              <a:rPr lang="en-US" sz="2000" dirty="0"/>
              <a:t>The success of e-commerce depends heavily on its security and the perceptions people have about its trustworthiness. </a:t>
            </a:r>
            <a:endParaRPr lang="ar-SA" sz="2000" dirty="0"/>
          </a:p>
          <a:p>
            <a:r>
              <a:rPr lang="en-US" sz="2000" dirty="0"/>
              <a:t>Fraud steals billions of dollars from unwary buyers and sellers.</a:t>
            </a:r>
          </a:p>
          <a:p>
            <a:r>
              <a:rPr lang="en-US" sz="2000" dirty="0" smtClean="0"/>
              <a:t>An </a:t>
            </a:r>
            <a:r>
              <a:rPr lang="en-US" sz="2000" dirty="0"/>
              <a:t>e-commerce transaction must be secure from end to end, despite including several steps on different servers that can be geographically quite distant. </a:t>
            </a:r>
          </a:p>
          <a:p>
            <a:r>
              <a:rPr lang="en-US" sz="2000" dirty="0"/>
              <a:t>The web address originating the transaction should show the </a:t>
            </a:r>
            <a:r>
              <a:rPr lang="en-US" sz="2000" dirty="0" smtClean="0"/>
              <a:t>“https://” </a:t>
            </a:r>
            <a:r>
              <a:rPr lang="en-US" sz="2000" dirty="0"/>
              <a:t>protocol, indicating the transmission to that server is encrypted and secure.  </a:t>
            </a:r>
            <a:endParaRPr lang="ar-SA" sz="2000" dirty="0"/>
          </a:p>
        </p:txBody>
      </p:sp>
      <p:sp>
        <p:nvSpPr>
          <p:cNvPr id="4" name="Date Placeholder 3"/>
          <p:cNvSpPr>
            <a:spLocks noGrp="1"/>
          </p:cNvSpPr>
          <p:nvPr>
            <p:ph type="dt" sz="half" idx="10"/>
          </p:nvPr>
        </p:nvSpPr>
        <p:spPr/>
        <p:txBody>
          <a:bodyPr/>
          <a:lstStyle/>
          <a:p>
            <a:r>
              <a:rPr lang="ar-SA"/>
              <a:t>مهارات الحاسب الآلي</a:t>
            </a:r>
            <a:endParaRPr lang="ar-SA" dirty="0"/>
          </a:p>
        </p:txBody>
      </p:sp>
      <p:sp>
        <p:nvSpPr>
          <p:cNvPr id="5" name="Footer Placeholder 4"/>
          <p:cNvSpPr>
            <a:spLocks noGrp="1"/>
          </p:cNvSpPr>
          <p:nvPr>
            <p:ph type="ftr" sz="quarter" idx="11"/>
          </p:nvPr>
        </p:nvSpPr>
        <p:spPr/>
        <p:txBody>
          <a:bodyPr/>
          <a:lstStyle/>
          <a:p>
            <a:r>
              <a:rPr lang="ar-SA"/>
              <a:t>إعداد فرع شطر الطالبات (الشرفية والسلامة)</a:t>
            </a:r>
            <a:endParaRPr lang="ar-SA" dirty="0"/>
          </a:p>
        </p:txBody>
      </p:sp>
      <p:sp>
        <p:nvSpPr>
          <p:cNvPr id="6" name="مستطيل 5"/>
          <p:cNvSpPr/>
          <p:nvPr/>
        </p:nvSpPr>
        <p:spPr>
          <a:xfrm>
            <a:off x="6769509" y="1702261"/>
            <a:ext cx="4859593" cy="3831818"/>
          </a:xfrm>
          <a:prstGeom prst="rect">
            <a:avLst/>
          </a:prstGeom>
        </p:spPr>
        <p:txBody>
          <a:bodyPr wrap="square">
            <a:spAutoFit/>
          </a:bodyPr>
          <a:lstStyle/>
          <a:p>
            <a:pPr marL="285750" indent="-285750">
              <a:lnSpc>
                <a:spcPct val="150000"/>
              </a:lnSpc>
              <a:buFont typeface="Arial" panose="020B0604020202020204" pitchFamily="34" charset="0"/>
              <a:buChar char="•"/>
            </a:pPr>
            <a:r>
              <a:rPr lang="ar-SA" dirty="0"/>
              <a:t>نجاح التجارة الإلكترونية يعتمد اعتماداً كبيرا على أمنها وتصورات الناس حول جدارتها. </a:t>
            </a:r>
            <a:endParaRPr lang="ar-SA" dirty="0" smtClean="0"/>
          </a:p>
          <a:p>
            <a:pPr marL="285750" indent="-285750">
              <a:lnSpc>
                <a:spcPct val="150000"/>
              </a:lnSpc>
              <a:buFont typeface="Arial" panose="020B0604020202020204" pitchFamily="34" charset="0"/>
              <a:buChar char="•"/>
            </a:pPr>
            <a:r>
              <a:rPr lang="ar-SA" dirty="0" smtClean="0"/>
              <a:t> </a:t>
            </a:r>
            <a:r>
              <a:rPr lang="ar-SA" dirty="0"/>
              <a:t>الاحتيال تسرق المليارات من الدولارات من البائعين والمشترين غير الحذرين. </a:t>
            </a:r>
            <a:endParaRPr lang="ar-SA" dirty="0" smtClean="0"/>
          </a:p>
          <a:p>
            <a:pPr marL="285750" indent="-285750">
              <a:lnSpc>
                <a:spcPct val="150000"/>
              </a:lnSpc>
              <a:buFont typeface="Arial" panose="020B0604020202020204" pitchFamily="34" charset="0"/>
              <a:buChar char="•"/>
            </a:pPr>
            <a:r>
              <a:rPr lang="ar-SA" dirty="0" smtClean="0"/>
              <a:t>حركة </a:t>
            </a:r>
            <a:r>
              <a:rPr lang="ar-SA" dirty="0"/>
              <a:t>التجارة الإلكترونية يجب أن تكون آمنة من البداية إلى النهاية، على الرغم من بما في ذلك العديد من الخطوات على </a:t>
            </a:r>
            <a:r>
              <a:rPr lang="ar-SA" dirty="0" smtClean="0"/>
              <a:t>خوادم </a:t>
            </a:r>
            <a:r>
              <a:rPr lang="ar-SA" dirty="0"/>
              <a:t>مختلفة يمكن أن تكون بعيدة جغرافيا تماما. </a:t>
            </a:r>
            <a:endParaRPr lang="ar-SA" dirty="0" smtClean="0"/>
          </a:p>
          <a:p>
            <a:pPr marL="285750" indent="-285750">
              <a:lnSpc>
                <a:spcPct val="150000"/>
              </a:lnSpc>
              <a:buFont typeface="Arial" panose="020B0604020202020204" pitchFamily="34" charset="0"/>
              <a:buChar char="•"/>
            </a:pPr>
            <a:r>
              <a:rPr lang="ar-SA" dirty="0" smtClean="0"/>
              <a:t> </a:t>
            </a:r>
            <a:r>
              <a:rPr lang="ar-SA" dirty="0"/>
              <a:t>يجب إظهار عنوان ويب الصادرة بالحركة في البروتوكول "https://"، مما يشير إلى انتقال إلى هذا الملقم مشفر وأمن.</a:t>
            </a:r>
          </a:p>
        </p:txBody>
      </p:sp>
    </p:spTree>
    <p:extLst>
      <p:ext uri="{BB962C8B-B14F-4D97-AF65-F5344CB8AC3E}">
        <p14:creationId xmlns:p14="http://schemas.microsoft.com/office/powerpoint/2010/main" val="15679993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1812977"/>
            <a:ext cx="5828071" cy="4351338"/>
          </a:xfrm>
        </p:spPr>
        <p:txBody>
          <a:bodyPr/>
          <a:lstStyle/>
          <a:p>
            <a:r>
              <a:rPr lang="en-GB" sz="2400" dirty="0"/>
              <a:t>Barely two decades old, the web offers an inexpensive virtual home to any organization, accessible 24/7. </a:t>
            </a:r>
          </a:p>
          <a:p>
            <a:r>
              <a:rPr lang="en-GB" sz="2400" dirty="0"/>
              <a:t>An effective website requires a clear vision of the site’s goals. </a:t>
            </a:r>
          </a:p>
          <a:p>
            <a:r>
              <a:rPr lang="en-GB" sz="2400" dirty="0"/>
              <a:t>Who do you want to attract as visitors, and what do you want them to do while there? What do you want to learn about them, to find ways to improve the site’s effectiveness and lure them back? </a:t>
            </a:r>
            <a:endParaRPr lang="en-US" sz="2400" dirty="0"/>
          </a:p>
          <a:p>
            <a:endParaRPr lang="en-US" dirty="0"/>
          </a:p>
        </p:txBody>
      </p:sp>
      <p:sp>
        <p:nvSpPr>
          <p:cNvPr id="3" name="Date Placeholder 2"/>
          <p:cNvSpPr>
            <a:spLocks noGrp="1"/>
          </p:cNvSpPr>
          <p:nvPr>
            <p:ph type="dt" sz="half" idx="10"/>
          </p:nvPr>
        </p:nvSpPr>
        <p:spPr/>
        <p:txBody>
          <a:bodyPr/>
          <a:lstStyle/>
          <a:p>
            <a:r>
              <a:rPr lang="ar-SA"/>
              <a:t>مهارات الحاسب الآلي</a:t>
            </a:r>
            <a:endParaRPr lang="ar-SA" dirty="0"/>
          </a:p>
        </p:txBody>
      </p:sp>
      <p:sp>
        <p:nvSpPr>
          <p:cNvPr id="4" name="Footer Placeholder 3"/>
          <p:cNvSpPr>
            <a:spLocks noGrp="1"/>
          </p:cNvSpPr>
          <p:nvPr>
            <p:ph type="ftr" sz="quarter" idx="11"/>
          </p:nvPr>
        </p:nvSpPr>
        <p:spPr/>
        <p:txBody>
          <a:bodyPr/>
          <a:lstStyle/>
          <a:p>
            <a:r>
              <a:rPr lang="ar-SA"/>
              <a:t>إعداد فرع شطر الطالبات (الشرفية والسلامة)</a:t>
            </a:r>
            <a:endParaRPr lang="ar-SA" dirty="0"/>
          </a:p>
        </p:txBody>
      </p:sp>
      <p:sp>
        <p:nvSpPr>
          <p:cNvPr id="5" name="Title 4"/>
          <p:cNvSpPr>
            <a:spLocks noGrp="1"/>
          </p:cNvSpPr>
          <p:nvPr>
            <p:ph type="title"/>
          </p:nvPr>
        </p:nvSpPr>
        <p:spPr/>
        <p:txBody>
          <a:bodyPr/>
          <a:lstStyle/>
          <a:p>
            <a:r>
              <a:rPr lang="en-GB" dirty="0" smtClean="0"/>
              <a:t>DEVELOPING A WEB STRATEGY</a:t>
            </a:r>
            <a:endParaRPr lang="en-US" dirty="0"/>
          </a:p>
        </p:txBody>
      </p:sp>
      <p:sp>
        <p:nvSpPr>
          <p:cNvPr id="6" name="مستطيل 5"/>
          <p:cNvSpPr/>
          <p:nvPr/>
        </p:nvSpPr>
        <p:spPr>
          <a:xfrm>
            <a:off x="6666271" y="1966850"/>
            <a:ext cx="4984954" cy="2862322"/>
          </a:xfrm>
          <a:prstGeom prst="rect">
            <a:avLst/>
          </a:prstGeom>
        </p:spPr>
        <p:txBody>
          <a:bodyPr wrap="square">
            <a:spAutoFit/>
          </a:bodyPr>
          <a:lstStyle/>
          <a:p>
            <a:pPr marL="285750" indent="-285750">
              <a:lnSpc>
                <a:spcPct val="150000"/>
              </a:lnSpc>
              <a:buFont typeface="Arial" panose="020B0604020202020204" pitchFamily="34" charset="0"/>
              <a:buChar char="•"/>
            </a:pPr>
            <a:r>
              <a:rPr lang="ar-SA" sz="2000" dirty="0" smtClean="0"/>
              <a:t>قديما كان من </a:t>
            </a:r>
            <a:r>
              <a:rPr lang="ar-SA" sz="2000" dirty="0"/>
              <a:t>عقدين من الزمان على شبكة الإنترنت يقدم منزل ظاهري غير مكلفة لأي منظمة، موجوداً 24/7. </a:t>
            </a:r>
            <a:endParaRPr lang="ar-SA" sz="2000" dirty="0" smtClean="0"/>
          </a:p>
          <a:p>
            <a:pPr marL="285750" indent="-285750">
              <a:lnSpc>
                <a:spcPct val="150000"/>
              </a:lnSpc>
              <a:buFont typeface="Arial" panose="020B0604020202020204" pitchFamily="34" charset="0"/>
              <a:buChar char="•"/>
            </a:pPr>
            <a:r>
              <a:rPr lang="ar-SA" sz="2000" dirty="0" smtClean="0"/>
              <a:t> </a:t>
            </a:r>
            <a:r>
              <a:rPr lang="ar-SA" sz="2000" dirty="0"/>
              <a:t>موقع فعال يتطلب رؤية واضحة للأهداف للموقع.  </a:t>
            </a:r>
            <a:endParaRPr lang="ar-SA" sz="2000" dirty="0" smtClean="0"/>
          </a:p>
          <a:p>
            <a:pPr marL="285750" indent="-285750">
              <a:lnSpc>
                <a:spcPct val="150000"/>
              </a:lnSpc>
              <a:buFont typeface="Arial" panose="020B0604020202020204" pitchFamily="34" charset="0"/>
              <a:buChar char="•"/>
            </a:pPr>
            <a:r>
              <a:rPr lang="ar-SA" sz="2000" dirty="0" smtClean="0"/>
              <a:t>الذي </a:t>
            </a:r>
            <a:r>
              <a:rPr lang="ar-SA" sz="2000" dirty="0"/>
              <a:t>تريد لجذب الزائرين، وماذا تريد منهم حين هناك؟ ماذا تريد للتعرف عليهم، إيجاد السبل الكفيلة بتحسين فعالية الموقع وإغراء لهم مرة أخرى؟</a:t>
            </a:r>
          </a:p>
        </p:txBody>
      </p:sp>
    </p:spTree>
    <p:extLst>
      <p:ext uri="{BB962C8B-B14F-4D97-AF65-F5344CB8AC3E}">
        <p14:creationId xmlns:p14="http://schemas.microsoft.com/office/powerpoint/2010/main" val="189255933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pPr rtl="0"/>
            <a:r>
              <a:rPr lang="en-US" dirty="0"/>
              <a:t>E-commerce Security</a:t>
            </a:r>
          </a:p>
        </p:txBody>
      </p:sp>
      <p:sp>
        <p:nvSpPr>
          <p:cNvPr id="3" name="Content Placeholder 2"/>
          <p:cNvSpPr>
            <a:spLocks noGrp="1"/>
          </p:cNvSpPr>
          <p:nvPr>
            <p:ph idx="1"/>
          </p:nvPr>
        </p:nvSpPr>
        <p:spPr>
          <a:xfrm>
            <a:off x="720213" y="1847850"/>
            <a:ext cx="6359013" cy="4351338"/>
          </a:xfrm>
        </p:spPr>
        <p:txBody>
          <a:bodyPr>
            <a:normAutofit/>
          </a:bodyPr>
          <a:lstStyle/>
          <a:p>
            <a:r>
              <a:rPr lang="en-US" sz="2400" dirty="0"/>
              <a:t>The credit or debit card information is transmitted to the </a:t>
            </a:r>
            <a:r>
              <a:rPr lang="en-US" sz="2400" b="1" dirty="0"/>
              <a:t>payment gateway, </a:t>
            </a:r>
            <a:r>
              <a:rPr lang="en-US" sz="2400" dirty="0"/>
              <a:t>which</a:t>
            </a:r>
            <a:r>
              <a:rPr lang="en-US" sz="2400" b="1" dirty="0"/>
              <a:t> </a:t>
            </a:r>
            <a:r>
              <a:rPr lang="en-US" sz="2400" dirty="0"/>
              <a:t>facilitates online shopping by mediating the interconnections to the merchant’s bank or other entity that issued the card, and then back to the original website.</a:t>
            </a:r>
          </a:p>
          <a:p>
            <a:r>
              <a:rPr lang="en-US" sz="2400" dirty="0"/>
              <a:t>If the transaction is approved, a confirmation is returned to the seller's site.</a:t>
            </a:r>
          </a:p>
          <a:p>
            <a:r>
              <a:rPr lang="en-US" sz="2400" dirty="0"/>
              <a:t>All these connections must also be encrypted and secured. </a:t>
            </a:r>
          </a:p>
        </p:txBody>
      </p:sp>
      <p:sp>
        <p:nvSpPr>
          <p:cNvPr id="4" name="Date Placeholder 3"/>
          <p:cNvSpPr>
            <a:spLocks noGrp="1"/>
          </p:cNvSpPr>
          <p:nvPr>
            <p:ph type="dt" sz="half" idx="10"/>
          </p:nvPr>
        </p:nvSpPr>
        <p:spPr/>
        <p:txBody>
          <a:bodyPr/>
          <a:lstStyle/>
          <a:p>
            <a:r>
              <a:rPr lang="ar-SA"/>
              <a:t>مهارات الحاسب الآلي</a:t>
            </a:r>
            <a:endParaRPr lang="ar-SA" dirty="0"/>
          </a:p>
        </p:txBody>
      </p:sp>
      <p:sp>
        <p:nvSpPr>
          <p:cNvPr id="5" name="Footer Placeholder 4"/>
          <p:cNvSpPr>
            <a:spLocks noGrp="1"/>
          </p:cNvSpPr>
          <p:nvPr>
            <p:ph type="ftr" sz="quarter" idx="11"/>
          </p:nvPr>
        </p:nvSpPr>
        <p:spPr/>
        <p:txBody>
          <a:bodyPr/>
          <a:lstStyle/>
          <a:p>
            <a:r>
              <a:rPr lang="ar-SA"/>
              <a:t>إعداد فرع شطر الطالبات (الشرفية والسلامة)</a:t>
            </a:r>
            <a:endParaRPr lang="ar-SA" dirty="0"/>
          </a:p>
        </p:txBody>
      </p:sp>
      <p:sp>
        <p:nvSpPr>
          <p:cNvPr id="7" name="مستطيل 6"/>
          <p:cNvSpPr/>
          <p:nvPr/>
        </p:nvSpPr>
        <p:spPr>
          <a:xfrm>
            <a:off x="6975987" y="1731758"/>
            <a:ext cx="4638367" cy="3323987"/>
          </a:xfrm>
          <a:prstGeom prst="rect">
            <a:avLst/>
          </a:prstGeom>
        </p:spPr>
        <p:txBody>
          <a:bodyPr wrap="square">
            <a:spAutoFit/>
          </a:bodyPr>
          <a:lstStyle/>
          <a:p>
            <a:pPr marL="285750" indent="-285750">
              <a:lnSpc>
                <a:spcPct val="150000"/>
              </a:lnSpc>
              <a:buFont typeface="Arial" panose="020B0604020202020204" pitchFamily="34" charset="0"/>
              <a:buChar char="•"/>
            </a:pPr>
            <a:r>
              <a:rPr lang="ar-SA" sz="2000" dirty="0"/>
              <a:t>معلومات بطاقة الائتمان أو يحال إلى بوابة الدفع، مما يسهل التسوق عبر الإنترنت بوساطة الترابط إلى بنك التاجر أو غيرها من الكيانات التي أصدرت البطاقة، ومن ثم العودة إلى الموقع الأصلي</a:t>
            </a:r>
            <a:r>
              <a:rPr lang="ar-SA" sz="2000" dirty="0" smtClean="0"/>
              <a:t>.</a:t>
            </a:r>
          </a:p>
          <a:p>
            <a:pPr marL="285750" indent="-285750">
              <a:lnSpc>
                <a:spcPct val="150000"/>
              </a:lnSpc>
              <a:buFont typeface="Arial" panose="020B0604020202020204" pitchFamily="34" charset="0"/>
              <a:buChar char="•"/>
            </a:pPr>
            <a:r>
              <a:rPr lang="ar-SA" sz="2000" dirty="0" smtClean="0"/>
              <a:t> </a:t>
            </a:r>
            <a:r>
              <a:rPr lang="ar-SA" sz="2000" dirty="0"/>
              <a:t>إذا تمت الموافقة على الصفقة، يتم إرجاع تأكيدا لموقع البائع. </a:t>
            </a:r>
            <a:endParaRPr lang="ar-SA" sz="2000" dirty="0" smtClean="0"/>
          </a:p>
          <a:p>
            <a:pPr marL="285750" indent="-285750">
              <a:lnSpc>
                <a:spcPct val="150000"/>
              </a:lnSpc>
              <a:buFont typeface="Arial" panose="020B0604020202020204" pitchFamily="34" charset="0"/>
              <a:buChar char="•"/>
            </a:pPr>
            <a:r>
              <a:rPr lang="ar-SA" sz="2000" dirty="0" smtClean="0"/>
              <a:t>يجب </a:t>
            </a:r>
            <a:r>
              <a:rPr lang="ar-SA" sz="2000" dirty="0"/>
              <a:t>أيضا تشفير جميع هذه الاتصالات وتأمينها.</a:t>
            </a:r>
          </a:p>
        </p:txBody>
      </p:sp>
    </p:spTree>
    <p:extLst>
      <p:ext uri="{BB962C8B-B14F-4D97-AF65-F5344CB8AC3E}">
        <p14:creationId xmlns:p14="http://schemas.microsoft.com/office/powerpoint/2010/main" val="19093271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lstStyle/>
          <a:p>
            <a:pPr rtl="0"/>
            <a:r>
              <a:rPr lang="en-US" dirty="0"/>
              <a:t>E-commerce Trust </a:t>
            </a:r>
          </a:p>
        </p:txBody>
      </p:sp>
      <p:sp>
        <p:nvSpPr>
          <p:cNvPr id="3" name="Content Placeholder 2"/>
          <p:cNvSpPr>
            <a:spLocks noGrp="1"/>
          </p:cNvSpPr>
          <p:nvPr>
            <p:ph idx="1"/>
          </p:nvPr>
        </p:nvSpPr>
        <p:spPr>
          <a:xfrm>
            <a:off x="838200" y="1822450"/>
            <a:ext cx="5842819" cy="4351338"/>
          </a:xfrm>
        </p:spPr>
        <p:txBody>
          <a:bodyPr>
            <a:normAutofit lnSpcReduction="10000"/>
          </a:bodyPr>
          <a:lstStyle/>
          <a:p>
            <a:r>
              <a:rPr lang="en-US" sz="2400" dirty="0"/>
              <a:t>Trust is an essential element of e-commerce--buyers need assurance that an organization selling products online is reputable and secure.</a:t>
            </a:r>
          </a:p>
          <a:p>
            <a:r>
              <a:rPr lang="en-US" sz="2400" dirty="0"/>
              <a:t>Some large online retailers that lack actual retail locations, such as </a:t>
            </a:r>
            <a:r>
              <a:rPr lang="en-US" sz="2400" u="sng" dirty="0" err="1"/>
              <a:t>Amazon.com</a:t>
            </a:r>
            <a:r>
              <a:rPr lang="en-US" sz="2400" dirty="0"/>
              <a:t> and </a:t>
            </a:r>
            <a:r>
              <a:rPr lang="en-US" sz="2400" u="sng" dirty="0" err="1"/>
              <a:t>Overstock.com</a:t>
            </a:r>
            <a:r>
              <a:rPr lang="en-US" sz="2400" dirty="0"/>
              <a:t>, struggled to trust over time but now enjoy solid reputations and loyal customers. </a:t>
            </a:r>
          </a:p>
          <a:p>
            <a:r>
              <a:rPr lang="en-US" sz="2400" dirty="0"/>
              <a:t>Building trust is a daunting task for less well-known organizations and requires close attention to consumers' motivations and buying behavior. </a:t>
            </a:r>
          </a:p>
          <a:p>
            <a:endParaRPr lang="en-US" dirty="0"/>
          </a:p>
          <a:p>
            <a:endParaRPr lang="en-US" dirty="0"/>
          </a:p>
        </p:txBody>
      </p:sp>
      <p:sp>
        <p:nvSpPr>
          <p:cNvPr id="4" name="Date Placeholder 3"/>
          <p:cNvSpPr>
            <a:spLocks noGrp="1"/>
          </p:cNvSpPr>
          <p:nvPr>
            <p:ph type="dt" sz="half" idx="10"/>
          </p:nvPr>
        </p:nvSpPr>
        <p:spPr/>
        <p:txBody>
          <a:bodyPr/>
          <a:lstStyle/>
          <a:p>
            <a:r>
              <a:rPr lang="ar-SA"/>
              <a:t>مهارات الحاسب الآلي</a:t>
            </a:r>
            <a:endParaRPr lang="ar-SA" dirty="0"/>
          </a:p>
        </p:txBody>
      </p:sp>
      <p:sp>
        <p:nvSpPr>
          <p:cNvPr id="5" name="Footer Placeholder 4"/>
          <p:cNvSpPr>
            <a:spLocks noGrp="1"/>
          </p:cNvSpPr>
          <p:nvPr>
            <p:ph type="ftr" sz="quarter" idx="11"/>
          </p:nvPr>
        </p:nvSpPr>
        <p:spPr/>
        <p:txBody>
          <a:bodyPr/>
          <a:lstStyle/>
          <a:p>
            <a:r>
              <a:rPr lang="ar-SA"/>
              <a:t>إعداد فرع شطر الطالبات (الشرفية والسلامة)</a:t>
            </a:r>
            <a:endParaRPr lang="ar-SA" dirty="0"/>
          </a:p>
        </p:txBody>
      </p:sp>
      <p:sp>
        <p:nvSpPr>
          <p:cNvPr id="6" name="مستطيل 5"/>
          <p:cNvSpPr/>
          <p:nvPr/>
        </p:nvSpPr>
        <p:spPr>
          <a:xfrm>
            <a:off x="6548285" y="1993080"/>
            <a:ext cx="5137354" cy="3416320"/>
          </a:xfrm>
          <a:prstGeom prst="rect">
            <a:avLst/>
          </a:prstGeom>
        </p:spPr>
        <p:txBody>
          <a:bodyPr wrap="square">
            <a:spAutoFit/>
          </a:bodyPr>
          <a:lstStyle/>
          <a:p>
            <a:pPr marL="285750" indent="-285750">
              <a:lnSpc>
                <a:spcPct val="150000"/>
              </a:lnSpc>
              <a:buFont typeface="Arial" panose="020B0604020202020204" pitchFamily="34" charset="0"/>
              <a:buChar char="•"/>
            </a:pPr>
            <a:r>
              <a:rPr lang="ar-SA" dirty="0"/>
              <a:t>الثقة عنصر أساسي للتجارة الإلكترونية-المشترين بحاجة إلى تأكيد أن منظمة لبيع المنتجات عبر الإنترنت حسن السمعة وآمنة</a:t>
            </a:r>
            <a:r>
              <a:rPr lang="ar-SA" dirty="0" smtClean="0"/>
              <a:t>.</a:t>
            </a:r>
          </a:p>
          <a:p>
            <a:pPr marL="285750" indent="-285750">
              <a:lnSpc>
                <a:spcPct val="150000"/>
              </a:lnSpc>
              <a:buFont typeface="Arial" panose="020B0604020202020204" pitchFamily="34" charset="0"/>
              <a:buChar char="•"/>
            </a:pPr>
            <a:r>
              <a:rPr lang="ar-SA" dirty="0" smtClean="0"/>
              <a:t> </a:t>
            </a:r>
            <a:r>
              <a:rPr lang="ar-SA" dirty="0"/>
              <a:t>بعض تجار التجزئة على الإنترنت الكبيرة التي تفتقر إلى مواقع البيع بالتجزئة الفعلية، مثل Amazon.com و Overstock.com، كافحت للثقة مع مرور الوقت ولكن الآن تتمتع بسمعة قوية وولاء العملاء. </a:t>
            </a:r>
            <a:endParaRPr lang="ar-SA" dirty="0" smtClean="0"/>
          </a:p>
          <a:p>
            <a:pPr marL="285750" indent="-285750">
              <a:lnSpc>
                <a:spcPct val="150000"/>
              </a:lnSpc>
              <a:buFont typeface="Arial" panose="020B0604020202020204" pitchFamily="34" charset="0"/>
              <a:buChar char="•"/>
            </a:pPr>
            <a:r>
              <a:rPr lang="ar-SA" dirty="0" smtClean="0"/>
              <a:t> </a:t>
            </a:r>
            <a:r>
              <a:rPr lang="ar-SA" dirty="0"/>
              <a:t>بناء الثقة هو مهمة شاقة لمنظمات أقل معروفة وتتطلب اهتماما خاصا لدوافع المستهلكين وشراء السلوك.</a:t>
            </a:r>
          </a:p>
        </p:txBody>
      </p:sp>
    </p:spTree>
    <p:extLst>
      <p:ext uri="{BB962C8B-B14F-4D97-AF65-F5344CB8AC3E}">
        <p14:creationId xmlns:p14="http://schemas.microsoft.com/office/powerpoint/2010/main" val="7551582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a:extLst>
              <a:ext uri="{FF2B5EF4-FFF2-40B4-BE49-F238E27FC236}">
                <a16:creationId xmlns:a16="http://schemas.microsoft.com/office/drawing/2014/main" id="{88CE0D9E-630D-449B-A129-062698401935}"/>
              </a:ext>
            </a:extLst>
          </p:cNvPr>
          <p:cNvSpPr>
            <a:spLocks noGrp="1"/>
          </p:cNvSpPr>
          <p:nvPr>
            <p:ph idx="1"/>
          </p:nvPr>
        </p:nvSpPr>
        <p:spPr>
          <a:xfrm>
            <a:off x="838200" y="1825625"/>
            <a:ext cx="6550742" cy="4351338"/>
          </a:xfrm>
        </p:spPr>
        <p:txBody>
          <a:bodyPr/>
          <a:lstStyle/>
          <a:p>
            <a:r>
              <a:rPr lang="en-GB" dirty="0"/>
              <a:t>The primary web goal of most organizations fall into four broad categories:</a:t>
            </a:r>
            <a:endParaRPr lang="en-US" dirty="0"/>
          </a:p>
          <a:p>
            <a:pPr marL="857250" lvl="1" indent="-514350">
              <a:buFont typeface="+mj-lt"/>
              <a:buAutoNum type="arabicPeriod"/>
            </a:pPr>
            <a:r>
              <a:rPr lang="en-GB" dirty="0"/>
              <a:t>Inform or entertain the </a:t>
            </a:r>
            <a:r>
              <a:rPr lang="en-GB" dirty="0" smtClean="0"/>
              <a:t>audience</a:t>
            </a:r>
            <a:r>
              <a:rPr lang="en-US" dirty="0"/>
              <a:t>.</a:t>
            </a:r>
            <a:r>
              <a:rPr lang="en-GB" dirty="0" smtClean="0"/>
              <a:t> </a:t>
            </a:r>
            <a:endParaRPr lang="en-US" dirty="0"/>
          </a:p>
          <a:p>
            <a:pPr marL="857250" lvl="1" indent="-514350">
              <a:buFont typeface="+mj-lt"/>
              <a:buAutoNum type="arabicPeriod"/>
            </a:pPr>
            <a:r>
              <a:rPr lang="en-GB" dirty="0"/>
              <a:t>Influence the </a:t>
            </a:r>
            <a:r>
              <a:rPr lang="en-GB" dirty="0" smtClean="0"/>
              <a:t>audience.</a:t>
            </a:r>
            <a:endParaRPr lang="en-US" dirty="0"/>
          </a:p>
          <a:p>
            <a:pPr marL="857250" lvl="1" indent="-514350">
              <a:buFont typeface="+mj-lt"/>
              <a:buAutoNum type="arabicPeriod"/>
            </a:pPr>
            <a:r>
              <a:rPr lang="en-GB" dirty="0"/>
              <a:t>Sell products or </a:t>
            </a:r>
            <a:r>
              <a:rPr lang="en-GB" dirty="0" smtClean="0"/>
              <a:t>services.</a:t>
            </a:r>
            <a:endParaRPr lang="en-US" dirty="0"/>
          </a:p>
          <a:p>
            <a:pPr marL="857250" lvl="1" indent="-514350">
              <a:buFont typeface="+mj-lt"/>
              <a:buAutoNum type="arabicPeriod"/>
            </a:pPr>
            <a:r>
              <a:rPr lang="en-GB" dirty="0"/>
              <a:t>Facilitate offline </a:t>
            </a:r>
            <a:r>
              <a:rPr lang="en-GB" dirty="0" smtClean="0"/>
              <a:t>relationships.</a:t>
            </a:r>
            <a:endParaRPr lang="en-US" dirty="0"/>
          </a:p>
        </p:txBody>
      </p:sp>
      <p:sp>
        <p:nvSpPr>
          <p:cNvPr id="3" name="عنصر نائب للتاريخ 2">
            <a:extLst>
              <a:ext uri="{FF2B5EF4-FFF2-40B4-BE49-F238E27FC236}">
                <a16:creationId xmlns:a16="http://schemas.microsoft.com/office/drawing/2014/main" id="{EEB63BEE-9DCA-46A4-A723-587B2E503EBB}"/>
              </a:ext>
            </a:extLst>
          </p:cNvPr>
          <p:cNvSpPr>
            <a:spLocks noGrp="1"/>
          </p:cNvSpPr>
          <p:nvPr>
            <p:ph type="dt" sz="half" idx="10"/>
          </p:nvPr>
        </p:nvSpPr>
        <p:spPr/>
        <p:txBody>
          <a:bodyPr/>
          <a:lstStyle/>
          <a:p>
            <a:r>
              <a:rPr lang="ar-SA"/>
              <a:t>مهارات الحاسب الآلي</a:t>
            </a:r>
            <a:endParaRPr lang="ar-SA" dirty="0"/>
          </a:p>
        </p:txBody>
      </p:sp>
      <p:sp>
        <p:nvSpPr>
          <p:cNvPr id="4" name="عنصر نائب للتذييل 3">
            <a:extLst>
              <a:ext uri="{FF2B5EF4-FFF2-40B4-BE49-F238E27FC236}">
                <a16:creationId xmlns:a16="http://schemas.microsoft.com/office/drawing/2014/main" id="{D6D32A93-8DDB-4D04-9AB4-55C6223AD423}"/>
              </a:ext>
            </a:extLst>
          </p:cNvPr>
          <p:cNvSpPr>
            <a:spLocks noGrp="1"/>
          </p:cNvSpPr>
          <p:nvPr>
            <p:ph type="ftr" sz="quarter" idx="11"/>
          </p:nvPr>
        </p:nvSpPr>
        <p:spPr/>
        <p:txBody>
          <a:bodyPr/>
          <a:lstStyle/>
          <a:p>
            <a:r>
              <a:rPr lang="ar-SA"/>
              <a:t>إعداد فرع شطر الطالبات (الشرفية والسلامة)</a:t>
            </a:r>
            <a:endParaRPr lang="ar-SA" dirty="0"/>
          </a:p>
        </p:txBody>
      </p:sp>
      <p:sp>
        <p:nvSpPr>
          <p:cNvPr id="5" name="عنوان 4">
            <a:extLst>
              <a:ext uri="{FF2B5EF4-FFF2-40B4-BE49-F238E27FC236}">
                <a16:creationId xmlns:a16="http://schemas.microsoft.com/office/drawing/2014/main" id="{E4C8906C-C1E5-417E-8D55-44078CCCC60A}"/>
              </a:ext>
            </a:extLst>
          </p:cNvPr>
          <p:cNvSpPr>
            <a:spLocks noGrp="1"/>
          </p:cNvSpPr>
          <p:nvPr>
            <p:ph type="title"/>
          </p:nvPr>
        </p:nvSpPr>
        <p:spPr/>
        <p:txBody>
          <a:bodyPr/>
          <a:lstStyle/>
          <a:p>
            <a:r>
              <a:rPr lang="en-GB" u="sng" dirty="0"/>
              <a:t>Choosing a Goal</a:t>
            </a:r>
            <a:endParaRPr lang="en-US" u="sng" dirty="0"/>
          </a:p>
        </p:txBody>
      </p:sp>
      <p:sp>
        <p:nvSpPr>
          <p:cNvPr id="6" name="مستطيل 5"/>
          <p:cNvSpPr/>
          <p:nvPr/>
        </p:nvSpPr>
        <p:spPr>
          <a:xfrm>
            <a:off x="6651524" y="1820248"/>
            <a:ext cx="4881716" cy="3416320"/>
          </a:xfrm>
          <a:prstGeom prst="rect">
            <a:avLst/>
          </a:prstGeom>
        </p:spPr>
        <p:txBody>
          <a:bodyPr wrap="square">
            <a:spAutoFit/>
          </a:bodyPr>
          <a:lstStyle/>
          <a:p>
            <a:pPr marL="285750" indent="-285750">
              <a:lnSpc>
                <a:spcPct val="150000"/>
              </a:lnSpc>
              <a:buFont typeface="Arial" panose="020B0604020202020204" pitchFamily="34" charset="0"/>
              <a:buChar char="•"/>
            </a:pPr>
            <a:r>
              <a:rPr lang="ar-SA" sz="2400" dirty="0"/>
              <a:t>هدف الشبكة الأساسية لمعظم المنظمات تنقسم إلى أربع فئات عريضة</a:t>
            </a:r>
            <a:r>
              <a:rPr lang="ar-SA" sz="2400" dirty="0" smtClean="0"/>
              <a:t>:</a:t>
            </a:r>
          </a:p>
          <a:p>
            <a:pPr marL="342900" indent="-342900">
              <a:lnSpc>
                <a:spcPct val="150000"/>
              </a:lnSpc>
              <a:buFont typeface="+mj-lt"/>
              <a:buAutoNum type="arabicPeriod"/>
            </a:pPr>
            <a:r>
              <a:rPr lang="ar-SA" sz="2400" dirty="0" smtClean="0"/>
              <a:t> </a:t>
            </a:r>
            <a:r>
              <a:rPr lang="ar-SA" sz="2400" dirty="0"/>
              <a:t>إعلام أو تسلية الجمهور. </a:t>
            </a:r>
            <a:endParaRPr lang="ar-SA" sz="2400" dirty="0" smtClean="0"/>
          </a:p>
          <a:p>
            <a:pPr marL="342900" indent="-342900">
              <a:lnSpc>
                <a:spcPct val="150000"/>
              </a:lnSpc>
              <a:buFont typeface="+mj-lt"/>
              <a:buAutoNum type="arabicPeriod"/>
            </a:pPr>
            <a:r>
              <a:rPr lang="ar-SA" sz="2400" dirty="0" smtClean="0"/>
              <a:t> </a:t>
            </a:r>
            <a:r>
              <a:rPr lang="ar-SA" sz="2400" dirty="0"/>
              <a:t>التأثير على الجمهور</a:t>
            </a:r>
            <a:r>
              <a:rPr lang="ar-SA" sz="2400" dirty="0" smtClean="0"/>
              <a:t>.</a:t>
            </a:r>
          </a:p>
          <a:p>
            <a:pPr marL="342900" indent="-342900">
              <a:lnSpc>
                <a:spcPct val="150000"/>
              </a:lnSpc>
              <a:buFont typeface="+mj-lt"/>
              <a:buAutoNum type="arabicPeriod"/>
            </a:pPr>
            <a:r>
              <a:rPr lang="ar-SA" sz="2400" dirty="0" smtClean="0"/>
              <a:t> </a:t>
            </a:r>
            <a:r>
              <a:rPr lang="ar-SA" sz="2400" dirty="0"/>
              <a:t>بيع المنتجات أو الخدمات. </a:t>
            </a:r>
            <a:endParaRPr lang="ar-SA" sz="2400" dirty="0" smtClean="0"/>
          </a:p>
          <a:p>
            <a:pPr marL="342900" indent="-342900">
              <a:lnSpc>
                <a:spcPct val="150000"/>
              </a:lnSpc>
              <a:buFont typeface="+mj-lt"/>
              <a:buAutoNum type="arabicPeriod"/>
            </a:pPr>
            <a:r>
              <a:rPr lang="ar-SA" sz="2400" dirty="0" smtClean="0"/>
              <a:t>تيسير </a:t>
            </a:r>
            <a:r>
              <a:rPr lang="ar-SA" sz="2400" dirty="0"/>
              <a:t>علاقات العمل دون اتصال.</a:t>
            </a:r>
          </a:p>
        </p:txBody>
      </p:sp>
    </p:spTree>
    <p:extLst>
      <p:ext uri="{BB962C8B-B14F-4D97-AF65-F5344CB8AC3E}">
        <p14:creationId xmlns:p14="http://schemas.microsoft.com/office/powerpoint/2010/main" val="1463942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a:extLst>
              <a:ext uri="{FF2B5EF4-FFF2-40B4-BE49-F238E27FC236}">
                <a16:creationId xmlns:a16="http://schemas.microsoft.com/office/drawing/2014/main" id="{823041DB-E123-478D-806F-27FDD5570784}"/>
              </a:ext>
            </a:extLst>
          </p:cNvPr>
          <p:cNvSpPr>
            <a:spLocks noGrp="1"/>
          </p:cNvSpPr>
          <p:nvPr>
            <p:ph idx="1"/>
          </p:nvPr>
        </p:nvSpPr>
        <p:spPr>
          <a:xfrm>
            <a:off x="838200" y="1825625"/>
            <a:ext cx="5518355" cy="4351338"/>
          </a:xfrm>
        </p:spPr>
        <p:txBody>
          <a:bodyPr>
            <a:normAutofit/>
          </a:bodyPr>
          <a:lstStyle/>
          <a:p>
            <a:r>
              <a:rPr lang="en-GB" sz="2000" dirty="0"/>
              <a:t>Organizations that aim to inform an audience or entertain people in some way, offer content that drives traffic to the site. </a:t>
            </a:r>
          </a:p>
          <a:p>
            <a:r>
              <a:rPr lang="en-GB" sz="2000" dirty="0"/>
              <a:t>To earn revenue, many sell advertising, or offer premium access to specialized content for fee-paying members. </a:t>
            </a:r>
          </a:p>
          <a:p>
            <a:r>
              <a:rPr lang="en-GB" sz="2000" dirty="0"/>
              <a:t>Online magazines, newspapers, and video sites usually adopt this goal. </a:t>
            </a:r>
          </a:p>
          <a:p>
            <a:r>
              <a:rPr lang="en-GB" sz="2000" dirty="0"/>
              <a:t>The video site </a:t>
            </a:r>
            <a:r>
              <a:rPr lang="en-GB" sz="2000" u="sng" dirty="0"/>
              <a:t>hulu.com</a:t>
            </a:r>
            <a:r>
              <a:rPr lang="en-GB" sz="2000" dirty="0"/>
              <a:t> provides access to thousands of videos, all easily searchable by popularity, category, or genre. </a:t>
            </a:r>
            <a:endParaRPr lang="en-US" sz="2000" dirty="0"/>
          </a:p>
          <a:p>
            <a:endParaRPr lang="en-US" dirty="0"/>
          </a:p>
        </p:txBody>
      </p:sp>
      <p:sp>
        <p:nvSpPr>
          <p:cNvPr id="3" name="عنصر نائب للتاريخ 2">
            <a:extLst>
              <a:ext uri="{FF2B5EF4-FFF2-40B4-BE49-F238E27FC236}">
                <a16:creationId xmlns:a16="http://schemas.microsoft.com/office/drawing/2014/main" id="{ADC2ACBF-BDE2-43CA-8A12-3421530F4BCB}"/>
              </a:ext>
            </a:extLst>
          </p:cNvPr>
          <p:cNvSpPr>
            <a:spLocks noGrp="1"/>
          </p:cNvSpPr>
          <p:nvPr>
            <p:ph type="dt" sz="half" idx="10"/>
          </p:nvPr>
        </p:nvSpPr>
        <p:spPr/>
        <p:txBody>
          <a:bodyPr/>
          <a:lstStyle/>
          <a:p>
            <a:r>
              <a:rPr lang="ar-SA"/>
              <a:t>مهارات الحاسب الآلي</a:t>
            </a:r>
            <a:endParaRPr lang="ar-SA" dirty="0"/>
          </a:p>
        </p:txBody>
      </p:sp>
      <p:sp>
        <p:nvSpPr>
          <p:cNvPr id="4" name="عنصر نائب للتذييل 3">
            <a:extLst>
              <a:ext uri="{FF2B5EF4-FFF2-40B4-BE49-F238E27FC236}">
                <a16:creationId xmlns:a16="http://schemas.microsoft.com/office/drawing/2014/main" id="{64D26669-9D39-4919-8C99-4D4ECE70061B}"/>
              </a:ext>
            </a:extLst>
          </p:cNvPr>
          <p:cNvSpPr>
            <a:spLocks noGrp="1"/>
          </p:cNvSpPr>
          <p:nvPr>
            <p:ph type="ftr" sz="quarter" idx="11"/>
          </p:nvPr>
        </p:nvSpPr>
        <p:spPr/>
        <p:txBody>
          <a:bodyPr/>
          <a:lstStyle/>
          <a:p>
            <a:r>
              <a:rPr lang="ar-SA"/>
              <a:t>إعداد فرع شطر الطالبات (الشرفية والسلامة)</a:t>
            </a:r>
            <a:endParaRPr lang="ar-SA" dirty="0"/>
          </a:p>
        </p:txBody>
      </p:sp>
      <p:sp>
        <p:nvSpPr>
          <p:cNvPr id="5" name="عنوان 4">
            <a:extLst>
              <a:ext uri="{FF2B5EF4-FFF2-40B4-BE49-F238E27FC236}">
                <a16:creationId xmlns:a16="http://schemas.microsoft.com/office/drawing/2014/main" id="{9B3CC90C-04BF-400A-8193-F6912F52FEA3}"/>
              </a:ext>
            </a:extLst>
          </p:cNvPr>
          <p:cNvSpPr>
            <a:spLocks noGrp="1"/>
          </p:cNvSpPr>
          <p:nvPr>
            <p:ph type="title"/>
          </p:nvPr>
        </p:nvSpPr>
        <p:spPr/>
        <p:txBody>
          <a:bodyPr/>
          <a:lstStyle/>
          <a:p>
            <a:r>
              <a:rPr lang="en-US" dirty="0" smtClean="0"/>
              <a:t>1. </a:t>
            </a:r>
            <a:r>
              <a:rPr lang="en-GB" dirty="0" smtClean="0"/>
              <a:t>Inform </a:t>
            </a:r>
            <a:r>
              <a:rPr lang="en-GB" dirty="0"/>
              <a:t>or Entertain the Audience</a:t>
            </a:r>
            <a:endParaRPr lang="en-US" dirty="0"/>
          </a:p>
        </p:txBody>
      </p:sp>
      <p:sp>
        <p:nvSpPr>
          <p:cNvPr id="6" name="مستطيل 5"/>
          <p:cNvSpPr/>
          <p:nvPr/>
        </p:nvSpPr>
        <p:spPr>
          <a:xfrm>
            <a:off x="6356555" y="1825625"/>
            <a:ext cx="5302044" cy="3477875"/>
          </a:xfrm>
          <a:prstGeom prst="rect">
            <a:avLst/>
          </a:prstGeom>
        </p:spPr>
        <p:txBody>
          <a:bodyPr wrap="square">
            <a:spAutoFit/>
          </a:bodyPr>
          <a:lstStyle/>
          <a:p>
            <a:pPr marL="285750" indent="-285750">
              <a:buFont typeface="Arial" panose="020B0604020202020204" pitchFamily="34" charset="0"/>
              <a:buChar char="•"/>
            </a:pPr>
            <a:r>
              <a:rPr lang="ar-SA" sz="2000" dirty="0"/>
              <a:t>المنظمات التي تهدف إلى إطلاع جمهور أو الترفيه عن الناس في بعض الطريق، وتوفر المحتوى الذي يدفع حركة المرور إلى الموقع.  </a:t>
            </a:r>
            <a:endParaRPr lang="ar-SA" sz="2000" dirty="0" smtClean="0"/>
          </a:p>
          <a:p>
            <a:pPr marL="285750" indent="-285750">
              <a:buFont typeface="Arial" panose="020B0604020202020204" pitchFamily="34" charset="0"/>
              <a:buChar char="•"/>
            </a:pPr>
            <a:r>
              <a:rPr lang="ar-SA" sz="2000" dirty="0" smtClean="0"/>
              <a:t>للحصول </a:t>
            </a:r>
            <a:r>
              <a:rPr lang="ar-SA" sz="2000" dirty="0"/>
              <a:t>على إيرادات، العديد من بيع الإعلانات، أو تقديم قسط الوصول إلى المحتوى المتخصصة للأعضاء الذين يدفعون رسوماً</a:t>
            </a:r>
            <a:r>
              <a:rPr lang="ar-SA" sz="2000" dirty="0" smtClean="0"/>
              <a:t>.</a:t>
            </a:r>
          </a:p>
          <a:p>
            <a:pPr marL="285750" indent="-285750">
              <a:buFont typeface="Arial" panose="020B0604020202020204" pitchFamily="34" charset="0"/>
              <a:buChar char="•"/>
            </a:pPr>
            <a:r>
              <a:rPr lang="ar-SA" sz="2000" dirty="0" smtClean="0"/>
              <a:t>  </a:t>
            </a:r>
            <a:r>
              <a:rPr lang="ar-SA" sz="2000" dirty="0"/>
              <a:t>المجلات على الإنترنت، والصحف، ومواقع الفيديو وعادة ما تعتمد هذا الهدف.  </a:t>
            </a:r>
            <a:endParaRPr lang="ar-SA" sz="2000" dirty="0" smtClean="0"/>
          </a:p>
          <a:p>
            <a:pPr marL="285750" indent="-285750">
              <a:buFont typeface="Arial" panose="020B0604020202020204" pitchFamily="34" charset="0"/>
              <a:buChar char="•"/>
            </a:pPr>
            <a:r>
              <a:rPr lang="ar-SA" sz="2000" dirty="0" smtClean="0"/>
              <a:t>Hulu.com </a:t>
            </a:r>
            <a:r>
              <a:rPr lang="ar-SA" sz="2000" dirty="0"/>
              <a:t>موقع الفيديو يوفر الوصول إلى الآلاف من أشرطة الفيديو، للبحث بكل سهولة عن طريق شعبية أو الفئة أو النوع.</a:t>
            </a:r>
          </a:p>
        </p:txBody>
      </p:sp>
    </p:spTree>
    <p:extLst>
      <p:ext uri="{BB962C8B-B14F-4D97-AF65-F5344CB8AC3E}">
        <p14:creationId xmlns:p14="http://schemas.microsoft.com/office/powerpoint/2010/main" val="34189429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a:extLst>
              <a:ext uri="{FF2B5EF4-FFF2-40B4-BE49-F238E27FC236}">
                <a16:creationId xmlns:a16="http://schemas.microsoft.com/office/drawing/2014/main" id="{28E36BC4-BD6F-4124-B951-ACFC15CB65C1}"/>
              </a:ext>
            </a:extLst>
          </p:cNvPr>
          <p:cNvSpPr>
            <a:spLocks noGrp="1"/>
          </p:cNvSpPr>
          <p:nvPr>
            <p:ph idx="1"/>
          </p:nvPr>
        </p:nvSpPr>
        <p:spPr>
          <a:xfrm>
            <a:off x="671052" y="1795840"/>
            <a:ext cx="5818238" cy="4351338"/>
          </a:xfrm>
        </p:spPr>
        <p:txBody>
          <a:bodyPr>
            <a:normAutofit lnSpcReduction="10000"/>
          </a:bodyPr>
          <a:lstStyle/>
          <a:p>
            <a:pPr>
              <a:lnSpc>
                <a:spcPct val="150000"/>
              </a:lnSpc>
            </a:pPr>
            <a:r>
              <a:rPr lang="en-GB" sz="2000" dirty="0"/>
              <a:t>An </a:t>
            </a:r>
            <a:r>
              <a:rPr lang="en-GB" sz="2000" b="1" dirty="0"/>
              <a:t>infomediary</a:t>
            </a:r>
            <a:r>
              <a:rPr lang="en-GB" sz="2000" dirty="0"/>
              <a:t> focuses on informing visitors and empowering them with aggregated information about products from different suppliers. </a:t>
            </a:r>
          </a:p>
          <a:p>
            <a:pPr>
              <a:lnSpc>
                <a:spcPct val="150000"/>
              </a:lnSpc>
            </a:pPr>
            <a:r>
              <a:rPr lang="en-GB" sz="2000" b="1" dirty="0">
                <a:effectLst>
                  <a:outerShdw blurRad="38100" dist="38100" dir="2700000" algn="tl">
                    <a:srgbClr val="000000">
                      <a:alpha val="43137"/>
                    </a:srgbClr>
                  </a:outerShdw>
                </a:effectLst>
              </a:rPr>
              <a:t>Consumer Reports</a:t>
            </a:r>
            <a:r>
              <a:rPr lang="en-GB" sz="2000" dirty="0"/>
              <a:t>, for instance, tests consumer products in its labs and disseminates information on the results so consumers can compare brands. </a:t>
            </a:r>
          </a:p>
          <a:p>
            <a:pPr>
              <a:lnSpc>
                <a:spcPct val="150000"/>
              </a:lnSpc>
            </a:pPr>
            <a:r>
              <a:rPr lang="en-GB" sz="2000" dirty="0"/>
              <a:t>Many infomediaries are also </a:t>
            </a:r>
            <a:r>
              <a:rPr lang="en-GB" sz="2000" b="1" dirty="0"/>
              <a:t>e-marketplaces</a:t>
            </a:r>
            <a:r>
              <a:rPr lang="en-GB" sz="2000" dirty="0"/>
              <a:t> that facilitate transactions by bringing together buyers and sellers, often from all over the world. </a:t>
            </a:r>
            <a:endParaRPr lang="en-US" sz="2000" dirty="0"/>
          </a:p>
          <a:p>
            <a:endParaRPr lang="en-US" dirty="0"/>
          </a:p>
        </p:txBody>
      </p:sp>
      <p:sp>
        <p:nvSpPr>
          <p:cNvPr id="3" name="عنصر نائب للتاريخ 2">
            <a:extLst>
              <a:ext uri="{FF2B5EF4-FFF2-40B4-BE49-F238E27FC236}">
                <a16:creationId xmlns:a16="http://schemas.microsoft.com/office/drawing/2014/main" id="{48AEE085-B318-4CE0-9DD8-AE65F2D0C97B}"/>
              </a:ext>
            </a:extLst>
          </p:cNvPr>
          <p:cNvSpPr>
            <a:spLocks noGrp="1"/>
          </p:cNvSpPr>
          <p:nvPr>
            <p:ph type="dt" sz="half" idx="10"/>
          </p:nvPr>
        </p:nvSpPr>
        <p:spPr/>
        <p:txBody>
          <a:bodyPr/>
          <a:lstStyle/>
          <a:p>
            <a:r>
              <a:rPr lang="ar-SA"/>
              <a:t>مهارات الحاسب الآلي</a:t>
            </a:r>
            <a:endParaRPr lang="ar-SA" dirty="0"/>
          </a:p>
        </p:txBody>
      </p:sp>
      <p:sp>
        <p:nvSpPr>
          <p:cNvPr id="4" name="عنصر نائب للتذييل 3">
            <a:extLst>
              <a:ext uri="{FF2B5EF4-FFF2-40B4-BE49-F238E27FC236}">
                <a16:creationId xmlns:a16="http://schemas.microsoft.com/office/drawing/2014/main" id="{54FE61AF-5210-4D65-BFA6-B4593D8FB59D}"/>
              </a:ext>
            </a:extLst>
          </p:cNvPr>
          <p:cNvSpPr>
            <a:spLocks noGrp="1"/>
          </p:cNvSpPr>
          <p:nvPr>
            <p:ph type="ftr" sz="quarter" idx="11"/>
          </p:nvPr>
        </p:nvSpPr>
        <p:spPr/>
        <p:txBody>
          <a:bodyPr/>
          <a:lstStyle/>
          <a:p>
            <a:r>
              <a:rPr lang="ar-SA"/>
              <a:t>إعداد فرع شطر الطالبات (الشرفية والسلامة)</a:t>
            </a:r>
            <a:endParaRPr lang="ar-SA" dirty="0"/>
          </a:p>
        </p:txBody>
      </p:sp>
      <p:sp>
        <p:nvSpPr>
          <p:cNvPr id="5" name="عنوان 4">
            <a:extLst>
              <a:ext uri="{FF2B5EF4-FFF2-40B4-BE49-F238E27FC236}">
                <a16:creationId xmlns:a16="http://schemas.microsoft.com/office/drawing/2014/main" id="{F776949C-D3DA-4795-9792-B54F869444C4}"/>
              </a:ext>
            </a:extLst>
          </p:cNvPr>
          <p:cNvSpPr>
            <a:spLocks noGrp="1"/>
          </p:cNvSpPr>
          <p:nvPr>
            <p:ph type="title"/>
          </p:nvPr>
        </p:nvSpPr>
        <p:spPr/>
        <p:txBody>
          <a:bodyPr/>
          <a:lstStyle/>
          <a:p>
            <a:r>
              <a:rPr lang="en-US" dirty="0"/>
              <a:t>1. </a:t>
            </a:r>
            <a:r>
              <a:rPr lang="en-GB" dirty="0"/>
              <a:t>Inform or Entertain the Audience</a:t>
            </a:r>
            <a:endParaRPr lang="en-US" dirty="0"/>
          </a:p>
        </p:txBody>
      </p:sp>
      <p:sp>
        <p:nvSpPr>
          <p:cNvPr id="6" name="مستطيل 5"/>
          <p:cNvSpPr/>
          <p:nvPr/>
        </p:nvSpPr>
        <p:spPr>
          <a:xfrm>
            <a:off x="6681019" y="1795840"/>
            <a:ext cx="4874341" cy="3416320"/>
          </a:xfrm>
          <a:prstGeom prst="rect">
            <a:avLst/>
          </a:prstGeom>
        </p:spPr>
        <p:txBody>
          <a:bodyPr wrap="square">
            <a:spAutoFit/>
          </a:bodyPr>
          <a:lstStyle/>
          <a:p>
            <a:pPr marL="285750" indent="-285750">
              <a:lnSpc>
                <a:spcPct val="150000"/>
              </a:lnSpc>
              <a:buFont typeface="Arial" panose="020B0604020202020204" pitchFamily="34" charset="0"/>
              <a:buChar char="•"/>
            </a:pPr>
            <a:r>
              <a:rPr lang="en-GB" b="1" dirty="0" err="1"/>
              <a:t>infomediary</a:t>
            </a:r>
            <a:r>
              <a:rPr lang="ar-SA" dirty="0" smtClean="0"/>
              <a:t> </a:t>
            </a:r>
            <a:r>
              <a:rPr lang="ar-SA" dirty="0"/>
              <a:t>يركز على إعلام الزائرين وتمكينهم مع مجمعة من المعلومات حول المنتجات من مختلف الموردين. </a:t>
            </a:r>
            <a:endParaRPr lang="ar-SA" dirty="0" smtClean="0"/>
          </a:p>
          <a:p>
            <a:pPr marL="285750" indent="-285750">
              <a:lnSpc>
                <a:spcPct val="150000"/>
              </a:lnSpc>
              <a:buFont typeface="Arial" panose="020B0604020202020204" pitchFamily="34" charset="0"/>
              <a:buChar char="•"/>
            </a:pPr>
            <a:r>
              <a:rPr lang="ar-SA" b="1" dirty="0" smtClean="0"/>
              <a:t> </a:t>
            </a:r>
            <a:r>
              <a:rPr lang="ar-SA" b="1" dirty="0"/>
              <a:t>تقارير المستهلك</a:t>
            </a:r>
            <a:r>
              <a:rPr lang="ar-SA" dirty="0"/>
              <a:t>، على سبيل المثال، اختبارات المنتجات الاستهلاكية في مختبرات، وتنشر معلومات عن النتائج حتى يمكن المقارنة بين المستهلكين العلامات التجارية. </a:t>
            </a:r>
            <a:endParaRPr lang="ar-SA" dirty="0" smtClean="0"/>
          </a:p>
          <a:p>
            <a:pPr marL="285750" indent="-285750">
              <a:lnSpc>
                <a:spcPct val="150000"/>
              </a:lnSpc>
              <a:buFont typeface="Arial" panose="020B0604020202020204" pitchFamily="34" charset="0"/>
              <a:buChar char="•"/>
            </a:pPr>
            <a:r>
              <a:rPr lang="ar-SA" dirty="0" smtClean="0"/>
              <a:t> </a:t>
            </a:r>
            <a:r>
              <a:rPr lang="ar-SA" dirty="0"/>
              <a:t>وهي أيضا وسطاء المعلومات العديد من </a:t>
            </a:r>
            <a:r>
              <a:rPr lang="ar-SA" b="1" dirty="0"/>
              <a:t>الأسواق الإلكترونية </a:t>
            </a:r>
            <a:r>
              <a:rPr lang="ar-SA" dirty="0"/>
              <a:t>التي تيسر المعاملات من خلال الجمع بين المشترين والبائعين، وغالباً من جميع أنحاء العالم.</a:t>
            </a:r>
          </a:p>
        </p:txBody>
      </p:sp>
    </p:spTree>
    <p:extLst>
      <p:ext uri="{BB962C8B-B14F-4D97-AF65-F5344CB8AC3E}">
        <p14:creationId xmlns:p14="http://schemas.microsoft.com/office/powerpoint/2010/main" val="10886864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a:extLst>
              <a:ext uri="{FF2B5EF4-FFF2-40B4-BE49-F238E27FC236}">
                <a16:creationId xmlns:a16="http://schemas.microsoft.com/office/drawing/2014/main" id="{86594368-B750-45BF-A245-099171E1EED7}"/>
              </a:ext>
            </a:extLst>
          </p:cNvPr>
          <p:cNvSpPr>
            <a:spLocks noGrp="1"/>
          </p:cNvSpPr>
          <p:nvPr>
            <p:ph idx="1"/>
          </p:nvPr>
        </p:nvSpPr>
        <p:spPr>
          <a:xfrm>
            <a:off x="838200" y="1825625"/>
            <a:ext cx="5769077" cy="4351338"/>
          </a:xfrm>
        </p:spPr>
        <p:txBody>
          <a:bodyPr>
            <a:normAutofit/>
          </a:bodyPr>
          <a:lstStyle/>
          <a:p>
            <a:r>
              <a:rPr lang="en-GB" dirty="0"/>
              <a:t>E-marketplaces are often classified based on the buyers and sellers they serve. </a:t>
            </a:r>
          </a:p>
          <a:p>
            <a:r>
              <a:rPr lang="en-GB" dirty="0" err="1">
                <a:effectLst>
                  <a:outerShdw blurRad="38100" dist="38100" dir="2700000" algn="tl">
                    <a:srgbClr val="000000">
                      <a:alpha val="43137"/>
                    </a:srgbClr>
                  </a:outerShdw>
                </a:effectLst>
              </a:rPr>
              <a:t>Bizrate</a:t>
            </a:r>
            <a:r>
              <a:rPr lang="en-GB" dirty="0"/>
              <a:t> and </a:t>
            </a:r>
            <a:r>
              <a:rPr lang="en-GB" dirty="0">
                <a:effectLst>
                  <a:outerShdw blurRad="38100" dist="38100" dir="2700000" algn="tl">
                    <a:srgbClr val="000000">
                      <a:alpha val="43137"/>
                    </a:srgbClr>
                  </a:outerShdw>
                </a:effectLst>
              </a:rPr>
              <a:t>Expedia</a:t>
            </a:r>
            <a:r>
              <a:rPr lang="en-GB" dirty="0"/>
              <a:t>, for instance, focus mainly on </a:t>
            </a:r>
            <a:r>
              <a:rPr lang="en-GB" b="1" dirty="0"/>
              <a:t>business to consumer (B2C)</a:t>
            </a:r>
            <a:r>
              <a:rPr lang="en-GB" dirty="0"/>
              <a:t> transactions, in which many suppliers post their wares and consumers can compare them on pricing and features. </a:t>
            </a:r>
          </a:p>
          <a:p>
            <a:endParaRPr lang="en-US" dirty="0"/>
          </a:p>
        </p:txBody>
      </p:sp>
      <p:sp>
        <p:nvSpPr>
          <p:cNvPr id="3" name="عنصر نائب للتاريخ 2">
            <a:extLst>
              <a:ext uri="{FF2B5EF4-FFF2-40B4-BE49-F238E27FC236}">
                <a16:creationId xmlns:a16="http://schemas.microsoft.com/office/drawing/2014/main" id="{E9F758BD-E366-4B42-AE4E-3518CD8C7614}"/>
              </a:ext>
            </a:extLst>
          </p:cNvPr>
          <p:cNvSpPr>
            <a:spLocks noGrp="1"/>
          </p:cNvSpPr>
          <p:nvPr>
            <p:ph type="dt" sz="half" idx="10"/>
          </p:nvPr>
        </p:nvSpPr>
        <p:spPr/>
        <p:txBody>
          <a:bodyPr/>
          <a:lstStyle/>
          <a:p>
            <a:r>
              <a:rPr lang="ar-SA"/>
              <a:t>مهارات الحاسب الآلي</a:t>
            </a:r>
            <a:endParaRPr lang="ar-SA" dirty="0"/>
          </a:p>
        </p:txBody>
      </p:sp>
      <p:sp>
        <p:nvSpPr>
          <p:cNvPr id="4" name="عنصر نائب للتذييل 3">
            <a:extLst>
              <a:ext uri="{FF2B5EF4-FFF2-40B4-BE49-F238E27FC236}">
                <a16:creationId xmlns:a16="http://schemas.microsoft.com/office/drawing/2014/main" id="{DD64802D-9662-436F-97D2-E082BFA22A86}"/>
              </a:ext>
            </a:extLst>
          </p:cNvPr>
          <p:cNvSpPr>
            <a:spLocks noGrp="1"/>
          </p:cNvSpPr>
          <p:nvPr>
            <p:ph type="ftr" sz="quarter" idx="11"/>
          </p:nvPr>
        </p:nvSpPr>
        <p:spPr/>
        <p:txBody>
          <a:bodyPr/>
          <a:lstStyle/>
          <a:p>
            <a:r>
              <a:rPr lang="ar-SA"/>
              <a:t>إعداد فرع شطر الطالبات (الشرفية والسلامة)</a:t>
            </a:r>
            <a:endParaRPr lang="ar-SA" dirty="0"/>
          </a:p>
        </p:txBody>
      </p:sp>
      <p:sp>
        <p:nvSpPr>
          <p:cNvPr id="5" name="عنوان 4">
            <a:extLst>
              <a:ext uri="{FF2B5EF4-FFF2-40B4-BE49-F238E27FC236}">
                <a16:creationId xmlns:a16="http://schemas.microsoft.com/office/drawing/2014/main" id="{C91B4A78-5ECA-46C2-AE55-E8386B29DBC9}"/>
              </a:ext>
            </a:extLst>
          </p:cNvPr>
          <p:cNvSpPr>
            <a:spLocks noGrp="1"/>
          </p:cNvSpPr>
          <p:nvPr>
            <p:ph type="title"/>
          </p:nvPr>
        </p:nvSpPr>
        <p:spPr/>
        <p:txBody>
          <a:bodyPr/>
          <a:lstStyle/>
          <a:p>
            <a:r>
              <a:rPr lang="en-US" dirty="0"/>
              <a:t>1. </a:t>
            </a:r>
            <a:r>
              <a:rPr lang="en-GB" dirty="0"/>
              <a:t>Inform or Entertain the Audience</a:t>
            </a:r>
            <a:endParaRPr lang="en-US" dirty="0"/>
          </a:p>
        </p:txBody>
      </p:sp>
      <p:sp>
        <p:nvSpPr>
          <p:cNvPr id="6" name="مستطيل 5"/>
          <p:cNvSpPr/>
          <p:nvPr/>
        </p:nvSpPr>
        <p:spPr>
          <a:xfrm>
            <a:off x="6769510" y="1778205"/>
            <a:ext cx="4790767" cy="3901837"/>
          </a:xfrm>
          <a:prstGeom prst="rect">
            <a:avLst/>
          </a:prstGeom>
        </p:spPr>
        <p:txBody>
          <a:bodyPr wrap="square">
            <a:spAutoFit/>
          </a:bodyPr>
          <a:lstStyle/>
          <a:p>
            <a:pPr marL="285750" indent="-285750">
              <a:lnSpc>
                <a:spcPct val="150000"/>
              </a:lnSpc>
              <a:buFont typeface="Arial" panose="020B0604020202020204" pitchFamily="34" charset="0"/>
              <a:buChar char="•"/>
            </a:pPr>
            <a:r>
              <a:rPr lang="ar-SA" sz="2400" dirty="0"/>
              <a:t>وكثيراً ما تصنف الأسواق الإلكترونية استناداً إلى المشترين والبائعين التي تخدمها. </a:t>
            </a:r>
            <a:endParaRPr lang="ar-SA" sz="2400" dirty="0" smtClean="0"/>
          </a:p>
          <a:p>
            <a:pPr marL="285750" indent="-285750">
              <a:lnSpc>
                <a:spcPct val="150000"/>
              </a:lnSpc>
              <a:buFont typeface="Arial" panose="020B0604020202020204" pitchFamily="34" charset="0"/>
              <a:buChar char="•"/>
            </a:pPr>
            <a:r>
              <a:rPr lang="ar-SA" sz="2400" dirty="0" smtClean="0"/>
              <a:t> </a:t>
            </a:r>
            <a:r>
              <a:rPr lang="ar-SA" sz="2400" dirty="0" err="1"/>
              <a:t>Bizrate</a:t>
            </a:r>
            <a:r>
              <a:rPr lang="ar-SA" sz="2400" dirty="0"/>
              <a:t> و </a:t>
            </a:r>
            <a:r>
              <a:rPr lang="ar-SA" sz="2400" dirty="0" err="1"/>
              <a:t>Expedia</a:t>
            </a:r>
            <a:r>
              <a:rPr lang="ar-SA" sz="2400" dirty="0"/>
              <a:t>، على سبيل المثال، تركز أساسا على الأعمال التجارية لمعاملات المستهلكين (B2C)، الذي آخر الموردين العديد من التركيبات والمستهلكين يمكن مقارنتها على التسعير وميزات.</a:t>
            </a:r>
          </a:p>
        </p:txBody>
      </p:sp>
    </p:spTree>
    <p:extLst>
      <p:ext uri="{BB962C8B-B14F-4D97-AF65-F5344CB8AC3E}">
        <p14:creationId xmlns:p14="http://schemas.microsoft.com/office/powerpoint/2010/main" val="7733251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a:extLst>
              <a:ext uri="{FF2B5EF4-FFF2-40B4-BE49-F238E27FC236}">
                <a16:creationId xmlns:a16="http://schemas.microsoft.com/office/drawing/2014/main" id="{EB69D31F-2039-431E-A692-8C8F005E10DB}"/>
              </a:ext>
            </a:extLst>
          </p:cNvPr>
          <p:cNvSpPr>
            <a:spLocks noGrp="1"/>
          </p:cNvSpPr>
          <p:nvPr>
            <p:ph idx="1"/>
          </p:nvPr>
        </p:nvSpPr>
        <p:spPr>
          <a:xfrm>
            <a:off x="838200" y="1825625"/>
            <a:ext cx="5754329" cy="4351338"/>
          </a:xfrm>
        </p:spPr>
        <p:txBody>
          <a:bodyPr/>
          <a:lstStyle/>
          <a:p>
            <a:r>
              <a:rPr lang="en-GB" dirty="0"/>
              <a:t>E-marketplaces also support </a:t>
            </a:r>
            <a:r>
              <a:rPr lang="en-GB" b="1" dirty="0"/>
              <a:t>business to business (B2B)</a:t>
            </a:r>
            <a:r>
              <a:rPr lang="en-GB" dirty="0"/>
              <a:t> relationships. </a:t>
            </a:r>
          </a:p>
          <a:p>
            <a:r>
              <a:rPr lang="en-GB" dirty="0"/>
              <a:t>On </a:t>
            </a:r>
            <a:r>
              <a:rPr lang="en-GB" u="sng" dirty="0"/>
              <a:t>AliBaba.com</a:t>
            </a:r>
            <a:r>
              <a:rPr lang="en-GB" dirty="0"/>
              <a:t>, a retailer who needs to restock the inventory for a product can compare wholesale prices, minimum order quantities, payment terms, and delivery times from suppliers in dozens of countries.</a:t>
            </a:r>
            <a:endParaRPr lang="en-US" dirty="0"/>
          </a:p>
          <a:p>
            <a:endParaRPr lang="en-US" dirty="0"/>
          </a:p>
        </p:txBody>
      </p:sp>
      <p:sp>
        <p:nvSpPr>
          <p:cNvPr id="3" name="عنصر نائب للتاريخ 2">
            <a:extLst>
              <a:ext uri="{FF2B5EF4-FFF2-40B4-BE49-F238E27FC236}">
                <a16:creationId xmlns:a16="http://schemas.microsoft.com/office/drawing/2014/main" id="{F220910F-04C0-43E0-BFE6-3E3FC2393960}"/>
              </a:ext>
            </a:extLst>
          </p:cNvPr>
          <p:cNvSpPr>
            <a:spLocks noGrp="1"/>
          </p:cNvSpPr>
          <p:nvPr>
            <p:ph type="dt" sz="half" idx="10"/>
          </p:nvPr>
        </p:nvSpPr>
        <p:spPr/>
        <p:txBody>
          <a:bodyPr/>
          <a:lstStyle/>
          <a:p>
            <a:r>
              <a:rPr lang="ar-SA"/>
              <a:t>مهارات الحاسب الآلي</a:t>
            </a:r>
            <a:endParaRPr lang="ar-SA" dirty="0"/>
          </a:p>
        </p:txBody>
      </p:sp>
      <p:sp>
        <p:nvSpPr>
          <p:cNvPr id="4" name="عنصر نائب للتذييل 3">
            <a:extLst>
              <a:ext uri="{FF2B5EF4-FFF2-40B4-BE49-F238E27FC236}">
                <a16:creationId xmlns:a16="http://schemas.microsoft.com/office/drawing/2014/main" id="{583BD338-A852-456A-8B8C-EF4905D4F78B}"/>
              </a:ext>
            </a:extLst>
          </p:cNvPr>
          <p:cNvSpPr>
            <a:spLocks noGrp="1"/>
          </p:cNvSpPr>
          <p:nvPr>
            <p:ph type="ftr" sz="quarter" idx="11"/>
          </p:nvPr>
        </p:nvSpPr>
        <p:spPr/>
        <p:txBody>
          <a:bodyPr/>
          <a:lstStyle/>
          <a:p>
            <a:r>
              <a:rPr lang="ar-SA"/>
              <a:t>إعداد فرع شطر الطالبات (الشرفية والسلامة)</a:t>
            </a:r>
            <a:endParaRPr lang="ar-SA" dirty="0"/>
          </a:p>
        </p:txBody>
      </p:sp>
      <p:sp>
        <p:nvSpPr>
          <p:cNvPr id="5" name="عنوان 4">
            <a:extLst>
              <a:ext uri="{FF2B5EF4-FFF2-40B4-BE49-F238E27FC236}">
                <a16:creationId xmlns:a16="http://schemas.microsoft.com/office/drawing/2014/main" id="{48DCB304-4FC2-43FD-BB62-45EE519C832F}"/>
              </a:ext>
            </a:extLst>
          </p:cNvPr>
          <p:cNvSpPr>
            <a:spLocks noGrp="1"/>
          </p:cNvSpPr>
          <p:nvPr>
            <p:ph type="title"/>
          </p:nvPr>
        </p:nvSpPr>
        <p:spPr/>
        <p:txBody>
          <a:bodyPr/>
          <a:lstStyle/>
          <a:p>
            <a:r>
              <a:rPr lang="en-US" dirty="0"/>
              <a:t>1. </a:t>
            </a:r>
            <a:r>
              <a:rPr lang="en-GB" dirty="0"/>
              <a:t>Inform or Entertain the Audience</a:t>
            </a:r>
            <a:endParaRPr lang="en-US" dirty="0"/>
          </a:p>
        </p:txBody>
      </p:sp>
      <p:sp>
        <p:nvSpPr>
          <p:cNvPr id="6" name="مستطيل 5"/>
          <p:cNvSpPr/>
          <p:nvPr/>
        </p:nvSpPr>
        <p:spPr>
          <a:xfrm>
            <a:off x="6592528" y="1973430"/>
            <a:ext cx="5066071" cy="3416320"/>
          </a:xfrm>
          <a:prstGeom prst="rect">
            <a:avLst/>
          </a:prstGeom>
        </p:spPr>
        <p:txBody>
          <a:bodyPr wrap="square">
            <a:spAutoFit/>
          </a:bodyPr>
          <a:lstStyle/>
          <a:p>
            <a:pPr marL="285750" indent="-285750">
              <a:lnSpc>
                <a:spcPct val="150000"/>
              </a:lnSpc>
              <a:buFont typeface="Arial" panose="020B0604020202020204" pitchFamily="34" charset="0"/>
              <a:buChar char="•"/>
            </a:pPr>
            <a:r>
              <a:rPr lang="ar-SA" sz="2400" dirty="0" smtClean="0"/>
              <a:t>الأسواق الإلكترونية </a:t>
            </a:r>
            <a:r>
              <a:rPr lang="ar-SA" sz="2400" dirty="0"/>
              <a:t>أيضا دعم العلاقات التجارية لرجال الأعمال (B2B). </a:t>
            </a:r>
            <a:endParaRPr lang="ar-SA" sz="2400" dirty="0" smtClean="0"/>
          </a:p>
          <a:p>
            <a:pPr marL="285750" indent="-285750">
              <a:lnSpc>
                <a:spcPct val="150000"/>
              </a:lnSpc>
              <a:buFont typeface="Arial" panose="020B0604020202020204" pitchFamily="34" charset="0"/>
              <a:buChar char="•"/>
            </a:pPr>
            <a:r>
              <a:rPr lang="ar-SA" sz="2400" dirty="0" smtClean="0"/>
              <a:t> </a:t>
            </a:r>
            <a:r>
              <a:rPr lang="ar-SA" sz="2400" dirty="0"/>
              <a:t>في AliBaba.com، بائع تجزئة الذي يحتاج إلى إعادة جرد لمنتج يمكن مقارنة أسعار الجملة وكميات أدنى من النظام، وشروط الدفع، وأوقات التسليم من الموردين في عشرات من البلدان.</a:t>
            </a:r>
          </a:p>
        </p:txBody>
      </p:sp>
    </p:spTree>
    <p:extLst>
      <p:ext uri="{BB962C8B-B14F-4D97-AF65-F5344CB8AC3E}">
        <p14:creationId xmlns:p14="http://schemas.microsoft.com/office/powerpoint/2010/main" val="7875231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a:extLst>
              <a:ext uri="{FF2B5EF4-FFF2-40B4-BE49-F238E27FC236}">
                <a16:creationId xmlns:a16="http://schemas.microsoft.com/office/drawing/2014/main" id="{E6132F0C-63E3-4D38-A027-F34E91160906}"/>
              </a:ext>
            </a:extLst>
          </p:cNvPr>
          <p:cNvSpPr>
            <a:spLocks noGrp="1"/>
          </p:cNvSpPr>
          <p:nvPr>
            <p:ph idx="1"/>
          </p:nvPr>
        </p:nvSpPr>
        <p:spPr>
          <a:xfrm>
            <a:off x="1088922" y="1825625"/>
            <a:ext cx="5356123" cy="4351338"/>
          </a:xfrm>
        </p:spPr>
        <p:txBody>
          <a:bodyPr>
            <a:normAutofit/>
          </a:bodyPr>
          <a:lstStyle/>
          <a:p>
            <a:r>
              <a:rPr lang="en-GB" b="1" dirty="0"/>
              <a:t>Consumer to consumer (C2C)</a:t>
            </a:r>
            <a:r>
              <a:rPr lang="en-GB" dirty="0"/>
              <a:t> e-marketplaces include </a:t>
            </a:r>
            <a:r>
              <a:rPr lang="en-GB" dirty="0">
                <a:effectLst>
                  <a:outerShdw blurRad="38100" dist="38100" dir="2700000" algn="tl">
                    <a:srgbClr val="000000">
                      <a:alpha val="43137"/>
                    </a:srgbClr>
                  </a:outerShdw>
                </a:effectLst>
              </a:rPr>
              <a:t>eBay</a:t>
            </a:r>
            <a:r>
              <a:rPr lang="en-GB" dirty="0"/>
              <a:t> and </a:t>
            </a:r>
            <a:r>
              <a:rPr lang="en-GB" dirty="0">
                <a:effectLst>
                  <a:outerShdw blurRad="38100" dist="38100" dir="2700000" algn="tl">
                    <a:srgbClr val="000000">
                      <a:alpha val="43137"/>
                    </a:srgbClr>
                  </a:outerShdw>
                </a:effectLst>
              </a:rPr>
              <a:t>Craigslist</a:t>
            </a:r>
            <a:r>
              <a:rPr lang="en-GB" dirty="0"/>
              <a:t>. </a:t>
            </a:r>
          </a:p>
          <a:p>
            <a:r>
              <a:rPr lang="en-GB" dirty="0"/>
              <a:t>Individual sellers can post their wares, and shoppers use the search tools to find what they want. </a:t>
            </a:r>
          </a:p>
          <a:p>
            <a:endParaRPr lang="en-US" dirty="0"/>
          </a:p>
        </p:txBody>
      </p:sp>
      <p:sp>
        <p:nvSpPr>
          <p:cNvPr id="3" name="عنصر نائب للتاريخ 2">
            <a:extLst>
              <a:ext uri="{FF2B5EF4-FFF2-40B4-BE49-F238E27FC236}">
                <a16:creationId xmlns:a16="http://schemas.microsoft.com/office/drawing/2014/main" id="{EFABD60E-32B3-42B0-93C5-E8B3507ADBA1}"/>
              </a:ext>
            </a:extLst>
          </p:cNvPr>
          <p:cNvSpPr>
            <a:spLocks noGrp="1"/>
          </p:cNvSpPr>
          <p:nvPr>
            <p:ph type="dt" sz="half" idx="10"/>
          </p:nvPr>
        </p:nvSpPr>
        <p:spPr/>
        <p:txBody>
          <a:bodyPr/>
          <a:lstStyle/>
          <a:p>
            <a:r>
              <a:rPr lang="ar-SA"/>
              <a:t>مهارات الحاسب الآلي</a:t>
            </a:r>
            <a:endParaRPr lang="ar-SA" dirty="0"/>
          </a:p>
        </p:txBody>
      </p:sp>
      <p:sp>
        <p:nvSpPr>
          <p:cNvPr id="4" name="عنصر نائب للتذييل 3">
            <a:extLst>
              <a:ext uri="{FF2B5EF4-FFF2-40B4-BE49-F238E27FC236}">
                <a16:creationId xmlns:a16="http://schemas.microsoft.com/office/drawing/2014/main" id="{CDE370D0-C8AE-4750-A02B-A43431BB4C5C}"/>
              </a:ext>
            </a:extLst>
          </p:cNvPr>
          <p:cNvSpPr>
            <a:spLocks noGrp="1"/>
          </p:cNvSpPr>
          <p:nvPr>
            <p:ph type="ftr" sz="quarter" idx="11"/>
          </p:nvPr>
        </p:nvSpPr>
        <p:spPr/>
        <p:txBody>
          <a:bodyPr/>
          <a:lstStyle/>
          <a:p>
            <a:r>
              <a:rPr lang="ar-SA"/>
              <a:t>إعداد فرع شطر الطالبات (الشرفية والسلامة)</a:t>
            </a:r>
            <a:endParaRPr lang="ar-SA" dirty="0"/>
          </a:p>
        </p:txBody>
      </p:sp>
      <p:sp>
        <p:nvSpPr>
          <p:cNvPr id="5" name="عنوان 4">
            <a:extLst>
              <a:ext uri="{FF2B5EF4-FFF2-40B4-BE49-F238E27FC236}">
                <a16:creationId xmlns:a16="http://schemas.microsoft.com/office/drawing/2014/main" id="{0197A678-C1CA-48B2-A462-41E6AA300E87}"/>
              </a:ext>
            </a:extLst>
          </p:cNvPr>
          <p:cNvSpPr>
            <a:spLocks noGrp="1"/>
          </p:cNvSpPr>
          <p:nvPr>
            <p:ph type="title"/>
          </p:nvPr>
        </p:nvSpPr>
        <p:spPr/>
        <p:txBody>
          <a:bodyPr/>
          <a:lstStyle/>
          <a:p>
            <a:r>
              <a:rPr lang="en-US" dirty="0"/>
              <a:t>1. </a:t>
            </a:r>
            <a:r>
              <a:rPr lang="en-GB" dirty="0"/>
              <a:t>Inform or Entertain the Audience</a:t>
            </a:r>
            <a:endParaRPr lang="en-US" dirty="0"/>
          </a:p>
        </p:txBody>
      </p:sp>
      <p:sp>
        <p:nvSpPr>
          <p:cNvPr id="6" name="مستطيل 5"/>
          <p:cNvSpPr/>
          <p:nvPr/>
        </p:nvSpPr>
        <p:spPr>
          <a:xfrm>
            <a:off x="6685935" y="1825625"/>
            <a:ext cx="4667865" cy="2862322"/>
          </a:xfrm>
          <a:prstGeom prst="rect">
            <a:avLst/>
          </a:prstGeom>
        </p:spPr>
        <p:txBody>
          <a:bodyPr wrap="square">
            <a:spAutoFit/>
          </a:bodyPr>
          <a:lstStyle/>
          <a:p>
            <a:pPr marL="285750" indent="-285750">
              <a:lnSpc>
                <a:spcPct val="150000"/>
              </a:lnSpc>
              <a:buFont typeface="Arial" panose="020B0604020202020204" pitchFamily="34" charset="0"/>
              <a:buChar char="•"/>
            </a:pPr>
            <a:r>
              <a:rPr lang="ar-SA" sz="2400" dirty="0"/>
              <a:t>المستهلك للمستهلك (C2C) </a:t>
            </a:r>
            <a:r>
              <a:rPr lang="ar-SA" sz="2400" dirty="0" smtClean="0"/>
              <a:t>الأسواق الإلكترونية </a:t>
            </a:r>
            <a:r>
              <a:rPr lang="ar-SA" sz="2400" dirty="0"/>
              <a:t>تشمل </a:t>
            </a:r>
            <a:r>
              <a:rPr lang="en-GB" sz="2400" dirty="0">
                <a:effectLst>
                  <a:outerShdw blurRad="38100" dist="38100" dir="2700000" algn="tl">
                    <a:srgbClr val="000000">
                      <a:alpha val="43137"/>
                    </a:srgbClr>
                  </a:outerShdw>
                </a:effectLst>
              </a:rPr>
              <a:t>eBay</a:t>
            </a:r>
            <a:r>
              <a:rPr lang="en-GB" sz="2400" dirty="0"/>
              <a:t> </a:t>
            </a:r>
            <a:r>
              <a:rPr lang="ar-SA" sz="2400" dirty="0"/>
              <a:t> </a:t>
            </a:r>
            <a:r>
              <a:rPr lang="ar-SA" sz="2400" dirty="0" smtClean="0"/>
              <a:t>و</a:t>
            </a:r>
            <a:r>
              <a:rPr lang="en-GB" sz="2400" dirty="0" smtClean="0"/>
              <a:t> </a:t>
            </a:r>
            <a:r>
              <a:rPr lang="en-GB" sz="2400" dirty="0" smtClean="0">
                <a:effectLst>
                  <a:outerShdw blurRad="38100" dist="38100" dir="2700000" algn="tl">
                    <a:srgbClr val="000000">
                      <a:alpha val="43137"/>
                    </a:srgbClr>
                  </a:outerShdw>
                </a:effectLst>
              </a:rPr>
              <a:t>Craigslist</a:t>
            </a:r>
            <a:r>
              <a:rPr lang="ar-SA" sz="2400" dirty="0" smtClean="0">
                <a:effectLst>
                  <a:outerShdw blurRad="38100" dist="38100" dir="2700000" algn="tl">
                    <a:srgbClr val="000000">
                      <a:alpha val="43137"/>
                    </a:srgbClr>
                  </a:outerShdw>
                </a:effectLst>
              </a:rPr>
              <a:t>.</a:t>
            </a:r>
            <a:endParaRPr lang="en-GB" sz="2400" dirty="0"/>
          </a:p>
          <a:p>
            <a:pPr marL="285750" indent="-285750">
              <a:lnSpc>
                <a:spcPct val="150000"/>
              </a:lnSpc>
              <a:buFont typeface="Arial" panose="020B0604020202020204" pitchFamily="34" charset="0"/>
              <a:buChar char="•"/>
            </a:pPr>
            <a:r>
              <a:rPr lang="ar-SA" sz="2400" dirty="0" smtClean="0"/>
              <a:t>يمكن </a:t>
            </a:r>
            <a:r>
              <a:rPr lang="ar-SA" sz="2400" dirty="0"/>
              <a:t>ترحيل الباعة الفرديين بضاعتهم، والمتسوقين استخدام أدوات البحث للعثور على ما يريدون.</a:t>
            </a:r>
          </a:p>
        </p:txBody>
      </p:sp>
    </p:spTree>
    <p:extLst>
      <p:ext uri="{BB962C8B-B14F-4D97-AF65-F5344CB8AC3E}">
        <p14:creationId xmlns:p14="http://schemas.microsoft.com/office/powerpoint/2010/main" val="4193797378"/>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3708</TotalTime>
  <Words>4300</Words>
  <Application>Microsoft Office PowerPoint</Application>
  <PresentationFormat>شاشة عريضة</PresentationFormat>
  <Paragraphs>270</Paragraphs>
  <Slides>31</Slides>
  <Notes>6</Notes>
  <HiddenSlides>0</HiddenSlides>
  <MMClips>0</MMClips>
  <ScaleCrop>false</ScaleCrop>
  <HeadingPairs>
    <vt:vector size="6" baseType="variant">
      <vt:variant>
        <vt:lpstr>الخطوط المستخدمة</vt:lpstr>
      </vt:variant>
      <vt:variant>
        <vt:i4>5</vt:i4>
      </vt:variant>
      <vt:variant>
        <vt:lpstr>نسق</vt:lpstr>
      </vt:variant>
      <vt:variant>
        <vt:i4>1</vt:i4>
      </vt:variant>
      <vt:variant>
        <vt:lpstr>عناوين الشرائح</vt:lpstr>
      </vt:variant>
      <vt:variant>
        <vt:i4>31</vt:i4>
      </vt:variant>
    </vt:vector>
  </HeadingPairs>
  <TitlesOfParts>
    <vt:vector size="37" baseType="lpstr">
      <vt:lpstr>ＭＳ Ｐゴシック</vt:lpstr>
      <vt:lpstr>Abuhmeda Free</vt:lpstr>
      <vt:lpstr>Arial</vt:lpstr>
      <vt:lpstr>Calibri</vt:lpstr>
      <vt:lpstr>Times New Roman</vt:lpstr>
      <vt:lpstr>نسق Office</vt:lpstr>
      <vt:lpstr>عرض تقديمي في PowerPoint</vt:lpstr>
      <vt:lpstr>Objectives</vt:lpstr>
      <vt:lpstr>DEVELOPING A WEB STRATEGY</vt:lpstr>
      <vt:lpstr>Choosing a Goal</vt:lpstr>
      <vt:lpstr>1. Inform or Entertain the Audience</vt:lpstr>
      <vt:lpstr>1. Inform or Entertain the Audience</vt:lpstr>
      <vt:lpstr>1. Inform or Entertain the Audience</vt:lpstr>
      <vt:lpstr>1. Inform or Entertain the Audience</vt:lpstr>
      <vt:lpstr>1. Inform or Entertain the Audience</vt:lpstr>
      <vt:lpstr>1. Inform or Entertain the Audience</vt:lpstr>
      <vt:lpstr>1. Inform or Entertain the Audience</vt:lpstr>
      <vt:lpstr>1. Inform or Entertain the Audience</vt:lpstr>
      <vt:lpstr>2. Influence the Audience</vt:lpstr>
      <vt:lpstr>3. Sell Products or Services</vt:lpstr>
      <vt:lpstr>3. Sell Products or Services</vt:lpstr>
      <vt:lpstr>4. Facilitate Offline Relationships</vt:lpstr>
      <vt:lpstr>4. Facilitate Offline Relationships</vt:lpstr>
      <vt:lpstr>Naming The Website</vt:lpstr>
      <vt:lpstr>Naming The Website</vt:lpstr>
      <vt:lpstr>Components of a URL</vt:lpstr>
      <vt:lpstr>Components of a URL</vt:lpstr>
      <vt:lpstr>Components of a URL</vt:lpstr>
      <vt:lpstr>Components of a URL</vt:lpstr>
      <vt:lpstr>BUILDING THE WEBSITE </vt:lpstr>
      <vt:lpstr>E-COMMERCE</vt:lpstr>
      <vt:lpstr>The Online Transaction And E-commerce Software</vt:lpstr>
      <vt:lpstr>The Online Transaction And E-commerce Software</vt:lpstr>
      <vt:lpstr>The Online Transaction And E-commerce Software</vt:lpstr>
      <vt:lpstr>E-commerce Security</vt:lpstr>
      <vt:lpstr>E-commerce Security</vt:lpstr>
      <vt:lpstr>E-commerce Trust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‏‏مستخدم Windows</dc:creator>
  <cp:lastModifiedBy>نوف الزهراني</cp:lastModifiedBy>
  <cp:revision>122</cp:revision>
  <dcterms:created xsi:type="dcterms:W3CDTF">2018-10-08T06:51:25Z</dcterms:created>
  <dcterms:modified xsi:type="dcterms:W3CDTF">2018-11-27T02:28:34Z</dcterms:modified>
  <cp:contentStatus>نهائي</cp:contentStatus>
</cp:coreProperties>
</file>