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59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800"/>
    <a:srgbClr val="FF6600"/>
    <a:srgbClr val="003300"/>
    <a:srgbClr val="4BFF4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 autoAdjust="0"/>
    <p:restoredTop sz="94576" autoAdjust="0"/>
  </p:normalViewPr>
  <p:slideViewPr>
    <p:cSldViewPr>
      <p:cViewPr varScale="1">
        <p:scale>
          <a:sx n="65" d="100"/>
          <a:sy n="65" d="100"/>
        </p:scale>
        <p:origin x="-1440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2900EDC-9B4F-4686-90E1-6523CEC4E41E}" type="datetimeFigureOut">
              <a:rPr lang="ar-SA" smtClean="0"/>
              <a:pPr/>
              <a:t>11/01/36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D066FA4-C37A-42D4-9EB1-3F2769D08737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39703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066FA4-C37A-42D4-9EB1-3F2769D08737}" type="slidenum">
              <a:rPr lang="ar-SA" smtClean="0"/>
              <a:pPr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857733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E3BA-8773-4233-B3A8-6F442663C130}" type="datetimeFigureOut">
              <a:rPr lang="ar-SA" smtClean="0"/>
              <a:pPr/>
              <a:t>11/01/36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E3BA-8773-4233-B3A8-6F442663C130}" type="datetimeFigureOut">
              <a:rPr lang="ar-SA" smtClean="0"/>
              <a:pPr/>
              <a:t>11/01/36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E3BA-8773-4233-B3A8-6F442663C130}" type="datetimeFigureOut">
              <a:rPr lang="ar-SA" smtClean="0"/>
              <a:pPr/>
              <a:t>11/01/36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E3BA-8773-4233-B3A8-6F442663C130}" type="datetimeFigureOut">
              <a:rPr lang="ar-SA" smtClean="0"/>
              <a:pPr/>
              <a:t>11/01/36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E3BA-8773-4233-B3A8-6F442663C130}" type="datetimeFigureOut">
              <a:rPr lang="ar-SA" smtClean="0"/>
              <a:pPr/>
              <a:t>11/01/36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E3BA-8773-4233-B3A8-6F442663C130}" type="datetimeFigureOut">
              <a:rPr lang="ar-SA" smtClean="0"/>
              <a:pPr/>
              <a:t>11/01/36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E3BA-8773-4233-B3A8-6F442663C130}" type="datetimeFigureOut">
              <a:rPr lang="ar-SA" smtClean="0"/>
              <a:pPr/>
              <a:t>11/01/36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E3BA-8773-4233-B3A8-6F442663C130}" type="datetimeFigureOut">
              <a:rPr lang="ar-SA" smtClean="0"/>
              <a:pPr/>
              <a:t>11/01/36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E3BA-8773-4233-B3A8-6F442663C130}" type="datetimeFigureOut">
              <a:rPr lang="ar-SA" smtClean="0"/>
              <a:pPr/>
              <a:t>11/01/36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E3BA-8773-4233-B3A8-6F442663C130}" type="datetimeFigureOut">
              <a:rPr lang="ar-SA" smtClean="0"/>
              <a:pPr/>
              <a:t>11/01/36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الرمز لإضافة صورة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E3BA-8773-4233-B3A8-6F442663C130}" type="datetimeFigureOut">
              <a:rPr lang="ar-SA" smtClean="0"/>
              <a:pPr/>
              <a:t>11/01/36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9E3BA-8773-4233-B3A8-6F442663C130}" type="datetimeFigureOut">
              <a:rPr lang="ar-SA" smtClean="0"/>
              <a:pPr/>
              <a:t>11/01/36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9CD7F-6548-46A8-9F66-5B44D68E6E3C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28" y="4143380"/>
            <a:ext cx="6400800" cy="1752600"/>
          </a:xfrm>
        </p:spPr>
        <p:txBody>
          <a:bodyPr>
            <a:normAutofit fontScale="62500" lnSpcReduction="20000"/>
          </a:bodyPr>
          <a:lstStyle/>
          <a:p>
            <a:endParaRPr lang="ar-SA" sz="4400" b="1" dirty="0" smtClean="0">
              <a:solidFill>
                <a:schemeClr val="bg1"/>
              </a:solidFill>
            </a:endParaRPr>
          </a:p>
          <a:p>
            <a:r>
              <a:rPr lang="ar-SA" sz="4400" b="1" dirty="0" smtClean="0">
                <a:solidFill>
                  <a:schemeClr val="bg1"/>
                </a:solidFill>
              </a:rPr>
              <a:t>الفصل </a:t>
            </a:r>
            <a:r>
              <a:rPr lang="ar-EG" sz="4400" b="1" dirty="0" smtClean="0">
                <a:solidFill>
                  <a:schemeClr val="bg1"/>
                </a:solidFill>
              </a:rPr>
              <a:t>الخامس</a:t>
            </a:r>
            <a:endParaRPr lang="ar-SA" sz="4400" b="1" dirty="0" smtClean="0">
              <a:solidFill>
                <a:schemeClr val="bg1"/>
              </a:solidFill>
            </a:endParaRPr>
          </a:p>
          <a:p>
            <a:r>
              <a:rPr lang="ar-EG" sz="5100" b="1" dirty="0" smtClean="0">
                <a:solidFill>
                  <a:schemeClr val="bg1"/>
                </a:solidFill>
              </a:rPr>
              <a:t>مهارات </a:t>
            </a:r>
            <a:r>
              <a:rPr lang="ar-EG" sz="5100" b="1" dirty="0">
                <a:solidFill>
                  <a:schemeClr val="bg1"/>
                </a:solidFill>
              </a:rPr>
              <a:t>التعامل مع الأنماط الشخصية </a:t>
            </a:r>
            <a:r>
              <a:rPr lang="ar-EG" sz="5100" b="1" dirty="0" smtClean="0">
                <a:solidFill>
                  <a:schemeClr val="bg1"/>
                </a:solidFill>
              </a:rPr>
              <a:t>المختلفة</a:t>
            </a:r>
            <a:endParaRPr lang="ar-SA" sz="5100" b="1" dirty="0" smtClean="0">
              <a:solidFill>
                <a:schemeClr val="bg1"/>
              </a:solidFill>
            </a:endParaRPr>
          </a:p>
          <a:p>
            <a:endParaRPr lang="ar-SA" b="1" dirty="0" smtClean="0">
              <a:solidFill>
                <a:schemeClr val="bg1"/>
              </a:solidFill>
            </a:endParaRPr>
          </a:p>
          <a:p>
            <a:endParaRPr lang="ar-SA" dirty="0"/>
          </a:p>
        </p:txBody>
      </p:sp>
      <p:sp>
        <p:nvSpPr>
          <p:cNvPr id="9" name="Rectangle 8"/>
          <p:cNvSpPr/>
          <p:nvPr/>
        </p:nvSpPr>
        <p:spPr>
          <a:xfrm>
            <a:off x="0" y="1844824"/>
            <a:ext cx="9144000" cy="22322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 contourW="63500">
            <a:bevelT w="152400" h="50800" prst="softRound"/>
            <a:bevelB prst="angle"/>
            <a:contourClr>
              <a:srgbClr val="FFFF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Rectangle 12"/>
          <p:cNvSpPr/>
          <p:nvPr/>
        </p:nvSpPr>
        <p:spPr>
          <a:xfrm>
            <a:off x="2843808" y="6505599"/>
            <a:ext cx="29258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400" b="1" dirty="0" smtClean="0">
                <a:solidFill>
                  <a:schemeClr val="bg1"/>
                </a:solidFill>
              </a:rPr>
              <a:t>عمادة السنة التحضيرية والدراسات المساندة  </a:t>
            </a:r>
            <a:endParaRPr lang="ar-SA" sz="1400" dirty="0">
              <a:solidFill>
                <a:schemeClr val="bg1"/>
              </a:solidFill>
            </a:endParaRPr>
          </a:p>
        </p:txBody>
      </p:sp>
      <p:sp>
        <p:nvSpPr>
          <p:cNvPr id="17" name="Teardrop 16"/>
          <p:cNvSpPr/>
          <p:nvPr/>
        </p:nvSpPr>
        <p:spPr>
          <a:xfrm>
            <a:off x="7643834" y="0"/>
            <a:ext cx="1500166" cy="1357298"/>
          </a:xfrm>
          <a:prstGeom prst="teardrop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 contourW="44450">
            <a:bevelT w="152400" h="50800" prst="softRound"/>
            <a:bevelB prst="angle"/>
            <a:contourClr>
              <a:srgbClr val="FFFF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929586" y="312355"/>
            <a:ext cx="965842" cy="732566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259632" y="1916832"/>
            <a:ext cx="721523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000" b="1" dirty="0" smtClean="0">
                <a:solidFill>
                  <a:schemeClr val="accent5">
                    <a:lumMod val="50000"/>
                  </a:schemeClr>
                </a:solidFill>
              </a:rPr>
              <a:t>مهارات الاتصال</a:t>
            </a:r>
            <a:endParaRPr lang="ar-SA" sz="8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TextBox 9"/>
          <p:cNvSpPr txBox="1"/>
          <p:nvPr/>
        </p:nvSpPr>
        <p:spPr>
          <a:xfrm>
            <a:off x="1259632" y="3068960"/>
            <a:ext cx="7215238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  <a:cs typeface="+mj-cs"/>
              </a:rPr>
              <a:t>Communication Skills</a:t>
            </a:r>
            <a:endParaRPr lang="ar-SA" sz="5400" b="1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11" name="Rectangle 12"/>
          <p:cNvSpPr/>
          <p:nvPr/>
        </p:nvSpPr>
        <p:spPr>
          <a:xfrm>
            <a:off x="2483768" y="6217567"/>
            <a:ext cx="372089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400" b="1" dirty="0" smtClean="0">
                <a:solidFill>
                  <a:schemeClr val="bg1"/>
                </a:solidFill>
              </a:rPr>
              <a:t>اعداد د/ هشام سعد </a:t>
            </a:r>
            <a:r>
              <a:rPr lang="ar-SA" sz="1400" b="1" dirty="0" err="1" smtClean="0">
                <a:solidFill>
                  <a:schemeClr val="bg1"/>
                </a:solidFill>
              </a:rPr>
              <a:t>زغلول </a:t>
            </a:r>
            <a:r>
              <a:rPr lang="ar-SA" sz="1400" b="1" dirty="0" smtClean="0">
                <a:solidFill>
                  <a:schemeClr val="bg1"/>
                </a:solidFill>
              </a:rPr>
              <a:t>– رئيس قسم مهارات تطوير الذات</a:t>
            </a:r>
            <a:endParaRPr lang="ar-SA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Flowchart: Document 3"/>
          <p:cNvSpPr/>
          <p:nvPr/>
        </p:nvSpPr>
        <p:spPr>
          <a:xfrm>
            <a:off x="14" y="0"/>
            <a:ext cx="9143985" cy="1785926"/>
          </a:xfrm>
          <a:prstGeom prst="flowChartDocument">
            <a:avLst/>
          </a:prstGeom>
          <a:solidFill>
            <a:srgbClr val="003300"/>
          </a:solidFill>
          <a:scene3d>
            <a:camera prst="orthographicFront"/>
            <a:lightRig rig="threePt" dir="t"/>
          </a:scene3d>
          <a:sp3d>
            <a:bevelT w="152400" h="50800" prst="softRound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Teardrop 10"/>
          <p:cNvSpPr/>
          <p:nvPr/>
        </p:nvSpPr>
        <p:spPr>
          <a:xfrm>
            <a:off x="7643834" y="0"/>
            <a:ext cx="1500166" cy="1357298"/>
          </a:xfrm>
          <a:prstGeom prst="teardrop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 contourW="44450">
            <a:bevelT w="152400" h="50800" prst="softRound"/>
            <a:bevelB prst="angle"/>
            <a:contourClr>
              <a:srgbClr val="FFFF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TextBox 17"/>
          <p:cNvSpPr txBox="1"/>
          <p:nvPr/>
        </p:nvSpPr>
        <p:spPr>
          <a:xfrm>
            <a:off x="0" y="428604"/>
            <a:ext cx="91440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chemeClr val="bg1"/>
                </a:solidFill>
              </a:rPr>
              <a:t>    فن</a:t>
            </a:r>
            <a:r>
              <a:rPr lang="ar-EG" sz="5400" b="1" dirty="0" smtClean="0">
                <a:solidFill>
                  <a:schemeClr val="bg1"/>
                </a:solidFill>
              </a:rPr>
              <a:t> </a:t>
            </a:r>
            <a:r>
              <a:rPr lang="ar-EG" sz="3600" b="1" dirty="0">
                <a:solidFill>
                  <a:schemeClr val="bg1"/>
                </a:solidFill>
              </a:rPr>
              <a:t>التعامل مع الأنماط الشخصية المختلفة</a:t>
            </a:r>
            <a:endParaRPr lang="ar-SA" sz="36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1784" y="1700808"/>
            <a:ext cx="8460432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ar-SA" sz="3600" b="1" u="sng" dirty="0" smtClean="0">
                <a:solidFill>
                  <a:srgbClr val="FF0000"/>
                </a:solidFill>
              </a:rPr>
              <a:t>أنماط </a:t>
            </a:r>
            <a:r>
              <a:rPr lang="ar-SA" sz="3600" b="1" u="sng" dirty="0">
                <a:solidFill>
                  <a:srgbClr val="FF0000"/>
                </a:solidFill>
              </a:rPr>
              <a:t>الشخصية وكيفية التعامل معها</a:t>
            </a:r>
            <a:r>
              <a:rPr lang="ar-EG" sz="3600" b="1" u="sng" dirty="0" smtClean="0">
                <a:solidFill>
                  <a:srgbClr val="FF0000"/>
                </a:solidFill>
              </a:rPr>
              <a:t>:</a:t>
            </a:r>
          </a:p>
          <a:p>
            <a:pPr algn="just"/>
            <a:r>
              <a:rPr lang="ar-EG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[ثالثاً]- سمات </a:t>
            </a:r>
            <a:r>
              <a:rPr lang="ar-EG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الشخصية </a:t>
            </a:r>
            <a:r>
              <a:rPr lang="ar-EG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الناجحة:</a:t>
            </a:r>
            <a:endParaRPr lang="en-US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929586" y="312355"/>
            <a:ext cx="965842" cy="732566"/>
          </a:xfrm>
          <a:prstGeom prst="rect">
            <a:avLst/>
          </a:prstGeom>
          <a:noFill/>
        </p:spPr>
      </p:pic>
      <p:pic>
        <p:nvPicPr>
          <p:cNvPr id="1026" name="Picture 2" descr="five-arrows-circle-1308151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6110" y="2708920"/>
            <a:ext cx="6816250" cy="4149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80994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Flowchart: Document 3"/>
          <p:cNvSpPr/>
          <p:nvPr/>
        </p:nvSpPr>
        <p:spPr>
          <a:xfrm>
            <a:off x="14" y="0"/>
            <a:ext cx="9143985" cy="1785926"/>
          </a:xfrm>
          <a:prstGeom prst="flowChartDocument">
            <a:avLst/>
          </a:prstGeom>
          <a:solidFill>
            <a:srgbClr val="003300"/>
          </a:solidFill>
          <a:scene3d>
            <a:camera prst="orthographicFront"/>
            <a:lightRig rig="threePt" dir="t"/>
          </a:scene3d>
          <a:sp3d>
            <a:bevelT w="152400" h="50800" prst="softRound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Teardrop 10"/>
          <p:cNvSpPr/>
          <p:nvPr/>
        </p:nvSpPr>
        <p:spPr>
          <a:xfrm>
            <a:off x="7643834" y="0"/>
            <a:ext cx="1500166" cy="1357298"/>
          </a:xfrm>
          <a:prstGeom prst="teardrop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 contourW="44450">
            <a:bevelT w="152400" h="50800" prst="softRound"/>
            <a:bevelB prst="angle"/>
            <a:contourClr>
              <a:srgbClr val="FFFF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TextBox 17"/>
          <p:cNvSpPr txBox="1"/>
          <p:nvPr/>
        </p:nvSpPr>
        <p:spPr>
          <a:xfrm>
            <a:off x="0" y="428604"/>
            <a:ext cx="91440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chemeClr val="bg1"/>
                </a:solidFill>
              </a:rPr>
              <a:t>    مهارة حل المشكلات واتخاذ القرار</a:t>
            </a:r>
            <a:endParaRPr lang="ar-SA" sz="36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1784" y="2136919"/>
            <a:ext cx="8460432" cy="15081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ar-EG" sz="3600" b="1" u="sng" dirty="0" smtClean="0">
                <a:solidFill>
                  <a:srgbClr val="FF0000"/>
                </a:solidFill>
              </a:rPr>
              <a:t>مفهوم مهارة حل المشكلات:</a:t>
            </a:r>
          </a:p>
          <a:p>
            <a:pPr algn="just"/>
            <a:r>
              <a:rPr lang="ar-EG" sz="2800" b="1" dirty="0" smtClean="0">
                <a:solidFill>
                  <a:srgbClr val="002060"/>
                </a:solidFill>
              </a:rPr>
              <a:t>عملية </a:t>
            </a:r>
            <a:r>
              <a:rPr lang="ar-EG" sz="2800" b="1" dirty="0">
                <a:solidFill>
                  <a:srgbClr val="002060"/>
                </a:solidFill>
              </a:rPr>
              <a:t>استخدام الفرد للمعلومات والمعارف التي لديه، وتطبيق المهارات التي اكتسبها لحل مشكلة من المشكلات التي تواجهه</a:t>
            </a:r>
            <a:r>
              <a:rPr lang="en-US" sz="2800" b="1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929586" y="312355"/>
            <a:ext cx="965842" cy="732566"/>
          </a:xfrm>
          <a:prstGeom prst="rect">
            <a:avLst/>
          </a:prstGeom>
          <a:noFill/>
        </p:spPr>
      </p:pic>
      <p:pic>
        <p:nvPicPr>
          <p:cNvPr id="2050" name="Picture 2" descr="Problem_Solvi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52403" y="3996016"/>
            <a:ext cx="5912059" cy="2601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53882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Flowchart: Document 3"/>
          <p:cNvSpPr/>
          <p:nvPr/>
        </p:nvSpPr>
        <p:spPr>
          <a:xfrm>
            <a:off x="14" y="0"/>
            <a:ext cx="9143985" cy="1785926"/>
          </a:xfrm>
          <a:prstGeom prst="flowChartDocument">
            <a:avLst/>
          </a:prstGeom>
          <a:solidFill>
            <a:srgbClr val="003300"/>
          </a:solidFill>
          <a:scene3d>
            <a:camera prst="orthographicFront"/>
            <a:lightRig rig="threePt" dir="t"/>
          </a:scene3d>
          <a:sp3d>
            <a:bevelT w="152400" h="50800" prst="softRound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Teardrop 10"/>
          <p:cNvSpPr/>
          <p:nvPr/>
        </p:nvSpPr>
        <p:spPr>
          <a:xfrm>
            <a:off x="7643834" y="0"/>
            <a:ext cx="1500166" cy="1357298"/>
          </a:xfrm>
          <a:prstGeom prst="teardrop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 contourW="44450">
            <a:bevelT w="152400" h="50800" prst="softRound"/>
            <a:bevelB prst="angle"/>
            <a:contourClr>
              <a:srgbClr val="FFFF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TextBox 17"/>
          <p:cNvSpPr txBox="1"/>
          <p:nvPr/>
        </p:nvSpPr>
        <p:spPr>
          <a:xfrm>
            <a:off x="0" y="428604"/>
            <a:ext cx="91440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chemeClr val="bg1"/>
                </a:solidFill>
              </a:rPr>
              <a:t>    مهارة حل المشكلات واتخاذ القرار</a:t>
            </a:r>
            <a:endParaRPr lang="ar-SA" sz="36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1784" y="2136919"/>
            <a:ext cx="8460432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ar-EG" sz="3600" b="1" u="sng" dirty="0" smtClean="0">
                <a:solidFill>
                  <a:srgbClr val="FF0000"/>
                </a:solidFill>
              </a:rPr>
              <a:t>الأسلوب </a:t>
            </a:r>
            <a:r>
              <a:rPr lang="ar-EG" sz="3600" b="1" u="sng" dirty="0">
                <a:solidFill>
                  <a:srgbClr val="FF0000"/>
                </a:solidFill>
              </a:rPr>
              <a:t>العلمي لتحليل المشكلات واتخاذ القرارات: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ar-EG" sz="2800" b="1" dirty="0" smtClean="0">
                <a:solidFill>
                  <a:srgbClr val="00B050"/>
                </a:solidFill>
              </a:rPr>
              <a:t>إدراك </a:t>
            </a:r>
            <a:r>
              <a:rPr lang="ar-EG" sz="2800" b="1" dirty="0">
                <a:solidFill>
                  <a:srgbClr val="00B050"/>
                </a:solidFill>
              </a:rPr>
              <a:t>المشكلة</a:t>
            </a:r>
            <a:r>
              <a:rPr lang="en-US" sz="2800" b="1" dirty="0" smtClean="0">
                <a:solidFill>
                  <a:srgbClr val="00B050"/>
                </a:solidFill>
              </a:rPr>
              <a:t>.</a:t>
            </a:r>
            <a:endParaRPr lang="ar-EG" sz="2800" b="1" dirty="0" smtClean="0">
              <a:solidFill>
                <a:srgbClr val="00B050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ar-EG" sz="2800" b="1" dirty="0">
                <a:solidFill>
                  <a:srgbClr val="0070C0"/>
                </a:solidFill>
              </a:rPr>
              <a:t>وصف المشكلة </a:t>
            </a:r>
            <a:r>
              <a:rPr lang="ar-EG" sz="2800" b="1" dirty="0" smtClean="0">
                <a:solidFill>
                  <a:srgbClr val="0070C0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ar-EG" sz="2800" b="1" dirty="0">
                <a:solidFill>
                  <a:schemeClr val="accent6">
                    <a:lumMod val="75000"/>
                  </a:schemeClr>
                </a:solidFill>
              </a:rPr>
              <a:t>جمع المعلومات </a:t>
            </a:r>
            <a:r>
              <a:rPr lang="ar-EG" sz="2800" b="1" dirty="0" smtClean="0">
                <a:solidFill>
                  <a:schemeClr val="accent6">
                    <a:lumMod val="75000"/>
                  </a:schemeClr>
                </a:solidFill>
              </a:rPr>
              <a:t>الضرورية.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ar-EG" sz="2800" b="1" dirty="0">
                <a:solidFill>
                  <a:schemeClr val="accent4">
                    <a:lumMod val="50000"/>
                  </a:schemeClr>
                </a:solidFill>
              </a:rPr>
              <a:t>تحليل </a:t>
            </a:r>
            <a:r>
              <a:rPr lang="ar-EG" sz="2800" b="1" dirty="0" smtClean="0">
                <a:solidFill>
                  <a:schemeClr val="accent4">
                    <a:lumMod val="50000"/>
                  </a:schemeClr>
                </a:solidFill>
              </a:rPr>
              <a:t>المعلومات.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ar-EG" sz="2800" b="1" dirty="0">
                <a:solidFill>
                  <a:srgbClr val="7030A0"/>
                </a:solidFill>
              </a:rPr>
              <a:t>ضع البدائل </a:t>
            </a:r>
            <a:r>
              <a:rPr lang="ar-EG" sz="2800" b="1" dirty="0" smtClean="0">
                <a:solidFill>
                  <a:srgbClr val="7030A0"/>
                </a:solidFill>
              </a:rPr>
              <a:t>الممكنة.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ar-EG" sz="2800" b="1" dirty="0" smtClean="0">
                <a:solidFill>
                  <a:srgbClr val="00B050"/>
                </a:solidFill>
              </a:rPr>
              <a:t>تقييم البدائل.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ar-EG" sz="2800" b="1" dirty="0" smtClean="0">
                <a:solidFill>
                  <a:srgbClr val="0070C0"/>
                </a:solidFill>
              </a:rPr>
              <a:t>تطبيق </a:t>
            </a:r>
            <a:r>
              <a:rPr lang="ar-EG" sz="2800" b="1" dirty="0">
                <a:solidFill>
                  <a:srgbClr val="0070C0"/>
                </a:solidFill>
              </a:rPr>
              <a:t>البديل </a:t>
            </a:r>
            <a:r>
              <a:rPr lang="ar-EG" sz="2800" b="1" dirty="0" smtClean="0">
                <a:solidFill>
                  <a:srgbClr val="0070C0"/>
                </a:solidFill>
              </a:rPr>
              <a:t>الأنسب.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ar-EG" sz="2800" b="1" dirty="0">
                <a:solidFill>
                  <a:schemeClr val="accent6">
                    <a:lumMod val="75000"/>
                  </a:schemeClr>
                </a:solidFill>
              </a:rPr>
              <a:t>تقييم </a:t>
            </a:r>
            <a:r>
              <a:rPr lang="ar-EG" sz="2800" b="1" dirty="0" smtClean="0">
                <a:solidFill>
                  <a:schemeClr val="accent6">
                    <a:lumMod val="75000"/>
                  </a:schemeClr>
                </a:solidFill>
              </a:rPr>
              <a:t>النتائج.</a:t>
            </a:r>
          </a:p>
          <a:p>
            <a:pPr marL="914400" lvl="1" indent="-457200" algn="just">
              <a:buFont typeface="Wingdings" panose="05000000000000000000" pitchFamily="2" charset="2"/>
              <a:buChar char="Ø"/>
            </a:pPr>
            <a:endParaRPr lang="en-US" sz="2800" b="1" dirty="0">
              <a:solidFill>
                <a:srgbClr val="002060"/>
              </a:solidFill>
            </a:endParaRPr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929586" y="312355"/>
            <a:ext cx="965842" cy="732566"/>
          </a:xfrm>
          <a:prstGeom prst="rect">
            <a:avLst/>
          </a:prstGeom>
          <a:noFill/>
        </p:spPr>
      </p:pic>
      <p:pic>
        <p:nvPicPr>
          <p:cNvPr id="4098" name="Picture 2" descr="https://encrypted-tbn3.gstatic.com/images?q=tbn:ANd9GcQY3ZrTI0nVeTxslgbNyaBaiLGY1OcYkklQ9rqjoSGutF3QmUP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924944"/>
            <a:ext cx="3528392" cy="398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45289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ممارسة الأنشطة اليومية</a:t>
            </a:r>
            <a:endParaRPr lang="ar-SA" dirty="0"/>
          </a:p>
        </p:txBody>
      </p:sp>
      <p:sp>
        <p:nvSpPr>
          <p:cNvPr id="4" name="Flowchart: Document 3"/>
          <p:cNvSpPr/>
          <p:nvPr/>
        </p:nvSpPr>
        <p:spPr>
          <a:xfrm>
            <a:off x="14" y="0"/>
            <a:ext cx="9143985" cy="1785926"/>
          </a:xfrm>
          <a:prstGeom prst="flowChartDocument">
            <a:avLst/>
          </a:prstGeom>
          <a:solidFill>
            <a:srgbClr val="003300"/>
          </a:solidFill>
          <a:scene3d>
            <a:camera prst="orthographicFront"/>
            <a:lightRig rig="threePt" dir="t"/>
          </a:scene3d>
          <a:sp3d>
            <a:bevelT w="152400" h="50800" prst="softRound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dirty="0" smtClean="0"/>
              <a:t>شكراً لحسن انصاتكم</a:t>
            </a:r>
            <a:endParaRPr lang="ar-SA" sz="6000" dirty="0"/>
          </a:p>
        </p:txBody>
      </p:sp>
      <p:sp>
        <p:nvSpPr>
          <p:cNvPr id="11" name="Teardrop 10"/>
          <p:cNvSpPr/>
          <p:nvPr/>
        </p:nvSpPr>
        <p:spPr>
          <a:xfrm>
            <a:off x="7643834" y="0"/>
            <a:ext cx="1500166" cy="1357298"/>
          </a:xfrm>
          <a:prstGeom prst="teardrop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 contourW="44450">
            <a:bevelT w="152400" h="50800" prst="softRound"/>
            <a:bevelB prst="angle"/>
            <a:contourClr>
              <a:srgbClr val="FFFF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TextBox 18"/>
          <p:cNvSpPr txBox="1"/>
          <p:nvPr/>
        </p:nvSpPr>
        <p:spPr>
          <a:xfrm>
            <a:off x="2357422" y="2285992"/>
            <a:ext cx="5929354" cy="456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ar-SA" dirty="0"/>
          </a:p>
        </p:txBody>
      </p:sp>
      <p:sp>
        <p:nvSpPr>
          <p:cNvPr id="9" name="TextBox 8"/>
          <p:cNvSpPr txBox="1"/>
          <p:nvPr/>
        </p:nvSpPr>
        <p:spPr>
          <a:xfrm>
            <a:off x="4427984" y="2348880"/>
            <a:ext cx="4500594" cy="6588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lnSpc>
                <a:spcPct val="150000"/>
              </a:lnSpc>
            </a:pPr>
            <a:endParaRPr lang="ar-SA" sz="2800" b="1" dirty="0">
              <a:solidFill>
                <a:srgbClr val="003300"/>
              </a:solidFill>
            </a:endParaRPr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929586" y="312355"/>
            <a:ext cx="965842" cy="732566"/>
          </a:xfrm>
          <a:prstGeom prst="rect">
            <a:avLst/>
          </a:prstGeom>
          <a:noFill/>
        </p:spPr>
      </p:pic>
      <p:pic>
        <p:nvPicPr>
          <p:cNvPr id="15" name="صورة 14" descr="SAM_028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844824"/>
            <a:ext cx="9144000" cy="5022435"/>
          </a:xfrm>
          <a:prstGeom prst="rect">
            <a:avLst/>
          </a:prstGeom>
        </p:spPr>
      </p:pic>
      <p:sp>
        <p:nvSpPr>
          <p:cNvPr id="16" name="Flowchart: Document 3"/>
          <p:cNvSpPr/>
          <p:nvPr/>
        </p:nvSpPr>
        <p:spPr>
          <a:xfrm>
            <a:off x="15" y="5459498"/>
            <a:ext cx="9143985" cy="1785926"/>
          </a:xfrm>
          <a:prstGeom prst="flowChartDocument">
            <a:avLst/>
          </a:prstGeom>
          <a:solidFill>
            <a:srgbClr val="003300"/>
          </a:solidFill>
          <a:scene3d>
            <a:camera prst="orthographicFront"/>
            <a:lightRig rig="threePt" dir="t"/>
          </a:scene3d>
          <a:sp3d>
            <a:bevelT w="152400" h="50800" prst="softRound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مع تحيات</a:t>
            </a:r>
          </a:p>
          <a:p>
            <a:pPr algn="ctr"/>
            <a:r>
              <a:rPr lang="ar-SA" b="1" dirty="0" smtClean="0"/>
              <a:t>قسم مهارات تطوير الذات</a:t>
            </a:r>
          </a:p>
          <a:p>
            <a:pPr algn="ctr"/>
            <a:r>
              <a:rPr lang="ar-SA" b="1" dirty="0" smtClean="0"/>
              <a:t>بعمادة السنة التحضيرية والدراسات المساندة</a:t>
            </a: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xmlns="" val="21916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2" name="عنصر نائب للمحتوى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u="sng" dirty="0" smtClean="0">
                <a:solidFill>
                  <a:srgbClr val="0070C0"/>
                </a:solidFill>
              </a:rPr>
              <a:t>موضوعات المحاضرة: </a:t>
            </a:r>
            <a:endParaRPr lang="ar-SA" b="1" u="sng" dirty="0">
              <a:solidFill>
                <a:srgbClr val="0070C0"/>
              </a:solidFill>
            </a:endParaRPr>
          </a:p>
        </p:txBody>
      </p:sp>
      <p:sp>
        <p:nvSpPr>
          <p:cNvPr id="4" name="Flowchart: Document 3"/>
          <p:cNvSpPr/>
          <p:nvPr/>
        </p:nvSpPr>
        <p:spPr>
          <a:xfrm>
            <a:off x="14" y="0"/>
            <a:ext cx="9143985" cy="1785926"/>
          </a:xfrm>
          <a:prstGeom prst="flowChartDocument">
            <a:avLst/>
          </a:prstGeom>
          <a:solidFill>
            <a:srgbClr val="003300"/>
          </a:solidFill>
          <a:scene3d>
            <a:camera prst="orthographicFront"/>
            <a:lightRig rig="threePt" dir="t"/>
          </a:scene3d>
          <a:sp3d>
            <a:bevelT w="152400" h="50800" prst="softRound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Teardrop 10"/>
          <p:cNvSpPr/>
          <p:nvPr/>
        </p:nvSpPr>
        <p:spPr>
          <a:xfrm>
            <a:off x="7643834" y="0"/>
            <a:ext cx="1500166" cy="1357298"/>
          </a:xfrm>
          <a:prstGeom prst="teardrop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 contourW="44450">
            <a:bevelT w="152400" h="50800" prst="softRound"/>
            <a:bevelB prst="angle"/>
            <a:contourClr>
              <a:srgbClr val="FFFF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TextBox 17"/>
          <p:cNvSpPr txBox="1"/>
          <p:nvPr/>
        </p:nvSpPr>
        <p:spPr>
          <a:xfrm>
            <a:off x="0" y="428604"/>
            <a:ext cx="766834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 smtClean="0">
                <a:solidFill>
                  <a:schemeClr val="bg1"/>
                </a:solidFill>
              </a:rPr>
              <a:t>مهارات الاتصال</a:t>
            </a:r>
            <a:r>
              <a:rPr lang="ar-EG" sz="4400" b="1" dirty="0" smtClean="0">
                <a:solidFill>
                  <a:schemeClr val="bg1"/>
                </a:solidFill>
              </a:rPr>
              <a:t> اللفظي</a:t>
            </a:r>
            <a:endParaRPr lang="ar-SA" sz="44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57422" y="2478186"/>
            <a:ext cx="6329378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 smtClean="0">
                <a:solidFill>
                  <a:srgbClr val="FF0000"/>
                </a:solidFill>
              </a:rPr>
              <a:t>الكاريزما </a:t>
            </a:r>
            <a:r>
              <a:rPr lang="ar-SA" sz="2800" b="1" dirty="0">
                <a:solidFill>
                  <a:srgbClr val="FF0000"/>
                </a:solidFill>
              </a:rPr>
              <a:t>(الجاذبية الشخصية</a:t>
            </a:r>
            <a:r>
              <a:rPr lang="ar-SA" sz="2800" b="1" dirty="0" smtClean="0">
                <a:solidFill>
                  <a:srgbClr val="FF0000"/>
                </a:solidFill>
              </a:rPr>
              <a:t>)</a:t>
            </a:r>
            <a:r>
              <a:rPr lang="ar-EG" sz="2800" b="1" dirty="0" smtClean="0">
                <a:solidFill>
                  <a:srgbClr val="FF0000"/>
                </a:solidFill>
              </a:rPr>
              <a:t>.</a:t>
            </a:r>
            <a:endParaRPr lang="en-US" sz="2800" b="1" dirty="0">
              <a:solidFill>
                <a:srgbClr val="FF0000"/>
              </a:solidFill>
            </a:endParaRPr>
          </a:p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ar-SA" sz="2800" b="1" dirty="0" smtClean="0">
                <a:solidFill>
                  <a:schemeClr val="tx2">
                    <a:lumMod val="75000"/>
                  </a:schemeClr>
                </a:solidFill>
              </a:rPr>
              <a:t>أنماط </a:t>
            </a:r>
            <a:r>
              <a:rPr lang="ar-SA" sz="2800" b="1" dirty="0">
                <a:solidFill>
                  <a:schemeClr val="tx2">
                    <a:lumMod val="75000"/>
                  </a:schemeClr>
                </a:solidFill>
              </a:rPr>
              <a:t>الشخصية وكيفية التعامل معها.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ar-SA" sz="2800" b="1" dirty="0" smtClean="0">
                <a:solidFill>
                  <a:srgbClr val="006800"/>
                </a:solidFill>
              </a:rPr>
              <a:t>مهارة </a:t>
            </a:r>
            <a:r>
              <a:rPr lang="ar-SA" sz="2800" b="1" dirty="0">
                <a:solidFill>
                  <a:srgbClr val="006800"/>
                </a:solidFill>
              </a:rPr>
              <a:t>حل المشكلات واتخاذ </a:t>
            </a:r>
            <a:r>
              <a:rPr lang="ar-SA" sz="2800" b="1" dirty="0" smtClean="0">
                <a:solidFill>
                  <a:srgbClr val="006800"/>
                </a:solidFill>
              </a:rPr>
              <a:t>القرارات</a:t>
            </a:r>
            <a:r>
              <a:rPr lang="ar-EG" sz="2800" b="1" dirty="0" smtClean="0">
                <a:solidFill>
                  <a:srgbClr val="006800"/>
                </a:solidFill>
              </a:rPr>
              <a:t>.</a:t>
            </a:r>
            <a:endParaRPr lang="en-US" sz="2800" b="1" dirty="0">
              <a:solidFill>
                <a:srgbClr val="006800"/>
              </a:solidFill>
            </a:endParaRPr>
          </a:p>
        </p:txBody>
      </p:sp>
      <p:pic>
        <p:nvPicPr>
          <p:cNvPr id="20" name="Picture 19" descr="tawaso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205" y="2198703"/>
            <a:ext cx="3496683" cy="4855312"/>
          </a:xfrm>
          <a:prstGeom prst="rect">
            <a:avLst/>
          </a:prstGeom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929586" y="312355"/>
            <a:ext cx="965842" cy="7325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Flowchart: Document 3"/>
          <p:cNvSpPr/>
          <p:nvPr/>
        </p:nvSpPr>
        <p:spPr>
          <a:xfrm>
            <a:off x="14" y="0"/>
            <a:ext cx="9143985" cy="1785926"/>
          </a:xfrm>
          <a:prstGeom prst="flowChartDocument">
            <a:avLst/>
          </a:prstGeom>
          <a:solidFill>
            <a:srgbClr val="003300"/>
          </a:solidFill>
          <a:scene3d>
            <a:camera prst="orthographicFront"/>
            <a:lightRig rig="threePt" dir="t"/>
          </a:scene3d>
          <a:sp3d>
            <a:bevelT w="152400" h="50800" prst="softRound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Teardrop 10"/>
          <p:cNvSpPr/>
          <p:nvPr/>
        </p:nvSpPr>
        <p:spPr>
          <a:xfrm>
            <a:off x="7643834" y="0"/>
            <a:ext cx="1500166" cy="1357298"/>
          </a:xfrm>
          <a:prstGeom prst="teardrop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 contourW="44450">
            <a:bevelT w="152400" h="50800" prst="softRound"/>
            <a:bevelB prst="angle"/>
            <a:contourClr>
              <a:srgbClr val="FFFF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TextBox 17"/>
          <p:cNvSpPr txBox="1"/>
          <p:nvPr/>
        </p:nvSpPr>
        <p:spPr>
          <a:xfrm>
            <a:off x="0" y="428604"/>
            <a:ext cx="91440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chemeClr val="bg1"/>
                </a:solidFill>
              </a:rPr>
              <a:t>    فن</a:t>
            </a:r>
            <a:r>
              <a:rPr lang="ar-EG" sz="5400" b="1" dirty="0" smtClean="0">
                <a:solidFill>
                  <a:schemeClr val="bg1"/>
                </a:solidFill>
              </a:rPr>
              <a:t> </a:t>
            </a:r>
            <a:r>
              <a:rPr lang="ar-EG" sz="3600" b="1" dirty="0">
                <a:solidFill>
                  <a:schemeClr val="bg1"/>
                </a:solidFill>
              </a:rPr>
              <a:t>التعامل مع الأنماط الشخصية المختلفة</a:t>
            </a:r>
            <a:endParaRPr lang="ar-SA" sz="36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1784" y="2191951"/>
            <a:ext cx="846043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SA" sz="3600" b="1" u="sng" dirty="0">
                <a:solidFill>
                  <a:srgbClr val="FF0000"/>
                </a:solidFill>
              </a:rPr>
              <a:t>الكاريزما (الجاذبية الشخصية</a:t>
            </a:r>
            <a:r>
              <a:rPr lang="ar-SA" sz="3600" b="1" u="sng" dirty="0" smtClean="0">
                <a:solidFill>
                  <a:srgbClr val="FF0000"/>
                </a:solidFill>
              </a:rPr>
              <a:t>):</a:t>
            </a:r>
            <a:endParaRPr lang="ar-EG" sz="3600" b="1" u="sng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ar-EG" sz="2800" b="1" dirty="0" smtClean="0">
                <a:solidFill>
                  <a:srgbClr val="002060"/>
                </a:solidFill>
              </a:rPr>
              <a:t>الكاريزما هي </a:t>
            </a:r>
            <a:r>
              <a:rPr lang="ar-EG" sz="2800" b="1" dirty="0">
                <a:solidFill>
                  <a:srgbClr val="002060"/>
                </a:solidFill>
              </a:rPr>
              <a:t>القدرة على التأثير على الآخرين إيجابياً بالارتباط بهم جسدياً وعاطفياً وثقافياً، وهي سلطة غير عادية، سحر شخصي، شخصية تثير الولاء والحماس</a:t>
            </a:r>
            <a:r>
              <a:rPr lang="en-US" sz="2800" b="1" dirty="0" smtClean="0">
                <a:solidFill>
                  <a:srgbClr val="002060"/>
                </a:solidFill>
              </a:rPr>
              <a:t>.</a:t>
            </a:r>
            <a:endParaRPr lang="en-US" sz="2800" b="1" dirty="0">
              <a:solidFill>
                <a:srgbClr val="002060"/>
              </a:solidFill>
            </a:endParaRPr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929586" y="312355"/>
            <a:ext cx="965842" cy="7325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Flowchart: Document 3"/>
          <p:cNvSpPr/>
          <p:nvPr/>
        </p:nvSpPr>
        <p:spPr>
          <a:xfrm>
            <a:off x="14" y="0"/>
            <a:ext cx="9143985" cy="1785926"/>
          </a:xfrm>
          <a:prstGeom prst="flowChartDocument">
            <a:avLst/>
          </a:prstGeom>
          <a:solidFill>
            <a:srgbClr val="003300"/>
          </a:solidFill>
          <a:scene3d>
            <a:camera prst="orthographicFront"/>
            <a:lightRig rig="threePt" dir="t"/>
          </a:scene3d>
          <a:sp3d>
            <a:bevelT w="152400" h="50800" prst="softRound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Teardrop 10"/>
          <p:cNvSpPr/>
          <p:nvPr/>
        </p:nvSpPr>
        <p:spPr>
          <a:xfrm>
            <a:off x="7643834" y="0"/>
            <a:ext cx="1500166" cy="1357298"/>
          </a:xfrm>
          <a:prstGeom prst="teardrop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 contourW="44450">
            <a:bevelT w="152400" h="50800" prst="softRound"/>
            <a:bevelB prst="angle"/>
            <a:contourClr>
              <a:srgbClr val="FFFF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TextBox 17"/>
          <p:cNvSpPr txBox="1"/>
          <p:nvPr/>
        </p:nvSpPr>
        <p:spPr>
          <a:xfrm>
            <a:off x="0" y="428604"/>
            <a:ext cx="91440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chemeClr val="bg1"/>
                </a:solidFill>
              </a:rPr>
              <a:t>    فن</a:t>
            </a:r>
            <a:r>
              <a:rPr lang="ar-EG" sz="5400" b="1" dirty="0" smtClean="0">
                <a:solidFill>
                  <a:schemeClr val="bg1"/>
                </a:solidFill>
              </a:rPr>
              <a:t> </a:t>
            </a:r>
            <a:r>
              <a:rPr lang="ar-EG" sz="3600" b="1" dirty="0">
                <a:solidFill>
                  <a:schemeClr val="bg1"/>
                </a:solidFill>
              </a:rPr>
              <a:t>التعامل مع الأنماط الشخصية المختلفة</a:t>
            </a:r>
            <a:endParaRPr lang="ar-SA" sz="36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1784" y="2191951"/>
            <a:ext cx="8460432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EG" sz="3600" b="1" u="sng" dirty="0">
                <a:solidFill>
                  <a:srgbClr val="FF0000"/>
                </a:solidFill>
              </a:rPr>
              <a:t>لماذا يجب أن نمتلك الكاريزما؟</a:t>
            </a:r>
            <a:endParaRPr lang="en-US" sz="3600" b="1" u="sng" dirty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ar-EG" sz="2800" b="1" dirty="0" smtClean="0">
                <a:solidFill>
                  <a:srgbClr val="002060"/>
                </a:solidFill>
              </a:rPr>
              <a:t>1- التأثير </a:t>
            </a:r>
            <a:r>
              <a:rPr lang="ar-EG" sz="2800" b="1" dirty="0">
                <a:solidFill>
                  <a:srgbClr val="002060"/>
                </a:solidFill>
              </a:rPr>
              <a:t>على </a:t>
            </a:r>
            <a:r>
              <a:rPr lang="ar-EG" sz="2800" b="1" dirty="0" smtClean="0">
                <a:solidFill>
                  <a:srgbClr val="002060"/>
                </a:solidFill>
              </a:rPr>
              <a:t>الآخرين.</a:t>
            </a:r>
          </a:p>
          <a:p>
            <a:pPr algn="just">
              <a:lnSpc>
                <a:spcPct val="150000"/>
              </a:lnSpc>
            </a:pPr>
            <a:r>
              <a:rPr lang="ar-EG" sz="2800" b="1" dirty="0" smtClean="0">
                <a:solidFill>
                  <a:schemeClr val="accent6">
                    <a:lumMod val="75000"/>
                  </a:schemeClr>
                </a:solidFill>
              </a:rPr>
              <a:t>2- </a:t>
            </a:r>
            <a:r>
              <a:rPr lang="ar-EG" sz="2800" b="1" dirty="0">
                <a:solidFill>
                  <a:schemeClr val="accent6">
                    <a:lumMod val="75000"/>
                  </a:schemeClr>
                </a:solidFill>
              </a:rPr>
              <a:t>النجاح في </a:t>
            </a:r>
            <a:r>
              <a:rPr lang="ar-EG" sz="2800" b="1" dirty="0" smtClean="0">
                <a:solidFill>
                  <a:schemeClr val="accent6">
                    <a:lumMod val="75000"/>
                  </a:schemeClr>
                </a:solidFill>
              </a:rPr>
              <a:t>العمل.</a:t>
            </a:r>
          </a:p>
          <a:p>
            <a:pPr algn="just">
              <a:lnSpc>
                <a:spcPct val="150000"/>
              </a:lnSpc>
            </a:pPr>
            <a:r>
              <a:rPr lang="ar-EG" sz="2800" b="1" dirty="0" smtClean="0">
                <a:solidFill>
                  <a:srgbClr val="C00000"/>
                </a:solidFill>
              </a:rPr>
              <a:t>3- </a:t>
            </a:r>
            <a:r>
              <a:rPr lang="ar-EG" sz="2800" b="1" dirty="0">
                <a:solidFill>
                  <a:srgbClr val="C00000"/>
                </a:solidFill>
              </a:rPr>
              <a:t>إقامة العلاقات الشخصية </a:t>
            </a:r>
            <a:r>
              <a:rPr lang="ar-EG" sz="2800" b="1" dirty="0" smtClean="0">
                <a:solidFill>
                  <a:srgbClr val="C00000"/>
                </a:solidFill>
              </a:rPr>
              <a:t>الناجحة.</a:t>
            </a:r>
          </a:p>
          <a:p>
            <a:pPr algn="just">
              <a:lnSpc>
                <a:spcPct val="150000"/>
              </a:lnSpc>
            </a:pPr>
            <a:r>
              <a:rPr lang="ar-EG" sz="2800" b="1" dirty="0" smtClean="0">
                <a:solidFill>
                  <a:srgbClr val="00B050"/>
                </a:solidFill>
              </a:rPr>
              <a:t>4- </a:t>
            </a:r>
            <a:r>
              <a:rPr lang="ar-EG" sz="2800" b="1" dirty="0">
                <a:solidFill>
                  <a:srgbClr val="00B050"/>
                </a:solidFill>
              </a:rPr>
              <a:t>حل </a:t>
            </a:r>
            <a:r>
              <a:rPr lang="ar-EG" sz="2800" b="1" dirty="0" smtClean="0">
                <a:solidFill>
                  <a:srgbClr val="00B050"/>
                </a:solidFill>
              </a:rPr>
              <a:t>المشكلات.</a:t>
            </a:r>
          </a:p>
          <a:p>
            <a:pPr algn="just">
              <a:lnSpc>
                <a:spcPct val="150000"/>
              </a:lnSpc>
            </a:pPr>
            <a:r>
              <a:rPr lang="ar-EG" sz="2800" b="1" dirty="0" smtClean="0">
                <a:solidFill>
                  <a:srgbClr val="002060"/>
                </a:solidFill>
              </a:rPr>
              <a:t>5- </a:t>
            </a:r>
            <a:r>
              <a:rPr lang="ar-EG" sz="2800" b="1" dirty="0">
                <a:solidFill>
                  <a:srgbClr val="002060"/>
                </a:solidFill>
              </a:rPr>
              <a:t>التفاوض الفعال مع </a:t>
            </a:r>
            <a:r>
              <a:rPr lang="ar-EG" sz="2800" b="1" dirty="0" smtClean="0">
                <a:solidFill>
                  <a:srgbClr val="002060"/>
                </a:solidFill>
              </a:rPr>
              <a:t>الآخرين.</a:t>
            </a:r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929586" y="312355"/>
            <a:ext cx="965842" cy="732566"/>
          </a:xfrm>
          <a:prstGeom prst="rect">
            <a:avLst/>
          </a:prstGeom>
          <a:noFill/>
        </p:spPr>
      </p:pic>
      <p:pic>
        <p:nvPicPr>
          <p:cNvPr id="8" name="Picture 2" descr="http://lh6.ggpht.com/-jv-aCU35wSA/TjSBv5XWPOI/AAAAAAAAAtw/K_BH8d1XHZQ/istockphoto_12112918-the-accountant_thumb%25255B1%25255D.jpg?imgmax=80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88840"/>
            <a:ext cx="2684140" cy="4241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61038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Flowchart: Document 3"/>
          <p:cNvSpPr/>
          <p:nvPr/>
        </p:nvSpPr>
        <p:spPr>
          <a:xfrm>
            <a:off x="14" y="0"/>
            <a:ext cx="9143985" cy="1785926"/>
          </a:xfrm>
          <a:prstGeom prst="flowChartDocument">
            <a:avLst/>
          </a:prstGeom>
          <a:solidFill>
            <a:srgbClr val="003300"/>
          </a:solidFill>
          <a:scene3d>
            <a:camera prst="orthographicFront"/>
            <a:lightRig rig="threePt" dir="t"/>
          </a:scene3d>
          <a:sp3d>
            <a:bevelT w="152400" h="50800" prst="softRound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Teardrop 10"/>
          <p:cNvSpPr/>
          <p:nvPr/>
        </p:nvSpPr>
        <p:spPr>
          <a:xfrm>
            <a:off x="7643834" y="0"/>
            <a:ext cx="1500166" cy="1357298"/>
          </a:xfrm>
          <a:prstGeom prst="teardrop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 contourW="44450">
            <a:bevelT w="152400" h="50800" prst="softRound"/>
            <a:bevelB prst="angle"/>
            <a:contourClr>
              <a:srgbClr val="FFFF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TextBox 17"/>
          <p:cNvSpPr txBox="1"/>
          <p:nvPr/>
        </p:nvSpPr>
        <p:spPr>
          <a:xfrm>
            <a:off x="0" y="428604"/>
            <a:ext cx="91440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chemeClr val="bg1"/>
                </a:solidFill>
              </a:rPr>
              <a:t>    فن</a:t>
            </a:r>
            <a:r>
              <a:rPr lang="ar-EG" sz="5400" b="1" dirty="0" smtClean="0">
                <a:solidFill>
                  <a:schemeClr val="bg1"/>
                </a:solidFill>
              </a:rPr>
              <a:t> </a:t>
            </a:r>
            <a:r>
              <a:rPr lang="ar-EG" sz="3600" b="1" dirty="0">
                <a:solidFill>
                  <a:schemeClr val="bg1"/>
                </a:solidFill>
              </a:rPr>
              <a:t>التعامل مع الأنماط الشخصية المختلفة</a:t>
            </a:r>
            <a:endParaRPr lang="ar-SA" sz="36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1784" y="2191951"/>
            <a:ext cx="8460432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EG" sz="3600" b="1" u="sng" dirty="0" smtClean="0">
                <a:solidFill>
                  <a:srgbClr val="FF0000"/>
                </a:solidFill>
              </a:rPr>
              <a:t>عناصر الكاريزما </a:t>
            </a:r>
            <a:r>
              <a:rPr lang="ar-EG" sz="3600" b="1" u="sng" dirty="0">
                <a:solidFill>
                  <a:srgbClr val="FF0000"/>
                </a:solidFill>
              </a:rPr>
              <a:t>(الجاذبية الشخصية)</a:t>
            </a:r>
            <a:r>
              <a:rPr lang="ar-EG" sz="3600" b="1" u="sng" dirty="0" smtClean="0">
                <a:solidFill>
                  <a:srgbClr val="FF0000"/>
                </a:solidFill>
              </a:rPr>
              <a:t>:</a:t>
            </a:r>
            <a:endParaRPr lang="en-US" sz="3600" b="1" u="sng" dirty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ar-EG" sz="2800" b="1" dirty="0" smtClean="0">
                <a:solidFill>
                  <a:srgbClr val="002060"/>
                </a:solidFill>
              </a:rPr>
              <a:t>1- التقدير </a:t>
            </a:r>
            <a:r>
              <a:rPr lang="ar-EG" sz="2800" b="1" dirty="0">
                <a:solidFill>
                  <a:srgbClr val="002060"/>
                </a:solidFill>
              </a:rPr>
              <a:t>العالي للذات</a:t>
            </a:r>
            <a:r>
              <a:rPr lang="ar-EG" sz="2800" b="1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ar-EG" sz="2800" b="1" dirty="0" smtClean="0">
                <a:solidFill>
                  <a:schemeClr val="accent6">
                    <a:lumMod val="75000"/>
                  </a:schemeClr>
                </a:solidFill>
              </a:rPr>
              <a:t>2- القوة </a:t>
            </a:r>
            <a:r>
              <a:rPr lang="ar-EG" sz="2800" b="1" dirty="0">
                <a:solidFill>
                  <a:schemeClr val="accent6">
                    <a:lumMod val="75000"/>
                  </a:schemeClr>
                </a:solidFill>
              </a:rPr>
              <a:t>المحركة الدافعة</a:t>
            </a:r>
            <a:r>
              <a:rPr lang="ar-EG" sz="2800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ar-EG" sz="2800" b="1" dirty="0" smtClean="0">
                <a:solidFill>
                  <a:srgbClr val="C00000"/>
                </a:solidFill>
              </a:rPr>
              <a:t>3- الوعي </a:t>
            </a:r>
            <a:r>
              <a:rPr lang="ar-EG" sz="2800" b="1" dirty="0">
                <a:solidFill>
                  <a:srgbClr val="C00000"/>
                </a:solidFill>
              </a:rPr>
              <a:t>الحسي</a:t>
            </a:r>
            <a:r>
              <a:rPr lang="ar-EG" sz="2800" b="1" dirty="0" smtClean="0">
                <a:solidFill>
                  <a:srgbClr val="C00000"/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ar-EG" sz="2800" b="1" dirty="0" smtClean="0">
                <a:solidFill>
                  <a:srgbClr val="00B050"/>
                </a:solidFill>
              </a:rPr>
              <a:t>4- رؤية </a:t>
            </a:r>
            <a:r>
              <a:rPr lang="ar-EG" sz="2800" b="1" dirty="0">
                <a:solidFill>
                  <a:srgbClr val="00B050"/>
                </a:solidFill>
              </a:rPr>
              <a:t>الهدف</a:t>
            </a:r>
            <a:r>
              <a:rPr lang="ar-EG" sz="2800" b="1" dirty="0" smtClean="0">
                <a:solidFill>
                  <a:srgbClr val="00B050"/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ar-EG" sz="2800" b="1" dirty="0" smtClean="0">
                <a:solidFill>
                  <a:srgbClr val="002060"/>
                </a:solidFill>
              </a:rPr>
              <a:t>5- الطاقة </a:t>
            </a:r>
            <a:r>
              <a:rPr lang="ar-EG" sz="2800" b="1" dirty="0">
                <a:solidFill>
                  <a:srgbClr val="002060"/>
                </a:solidFill>
              </a:rPr>
              <a:t>الإيجابية العالية</a:t>
            </a:r>
            <a:r>
              <a:rPr lang="ar-EG" sz="2800" b="1" dirty="0" smtClean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929586" y="312355"/>
            <a:ext cx="965842" cy="732566"/>
          </a:xfrm>
          <a:prstGeom prst="rect">
            <a:avLst/>
          </a:prstGeom>
          <a:noFill/>
        </p:spPr>
      </p:pic>
      <p:pic>
        <p:nvPicPr>
          <p:cNvPr id="5122" name="Picture 2" descr="https://encrypted-tbn1.gstatic.com/images?q=tbn:ANd9GcTrO3iGkfSEkGEhC-7ROgi2tIdIkbMY-dLOhcDqgf4m6qGUYDb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3043485"/>
            <a:ext cx="3051795" cy="3553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89248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Flowchart: Document 3"/>
          <p:cNvSpPr/>
          <p:nvPr/>
        </p:nvSpPr>
        <p:spPr>
          <a:xfrm>
            <a:off x="14" y="0"/>
            <a:ext cx="9143985" cy="1785926"/>
          </a:xfrm>
          <a:prstGeom prst="flowChartDocument">
            <a:avLst/>
          </a:prstGeom>
          <a:solidFill>
            <a:srgbClr val="003300"/>
          </a:solidFill>
          <a:scene3d>
            <a:camera prst="orthographicFront"/>
            <a:lightRig rig="threePt" dir="t"/>
          </a:scene3d>
          <a:sp3d>
            <a:bevelT w="152400" h="50800" prst="softRound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Teardrop 10"/>
          <p:cNvSpPr/>
          <p:nvPr/>
        </p:nvSpPr>
        <p:spPr>
          <a:xfrm>
            <a:off x="7643834" y="0"/>
            <a:ext cx="1500166" cy="1357298"/>
          </a:xfrm>
          <a:prstGeom prst="teardrop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 contourW="44450">
            <a:bevelT w="152400" h="50800" prst="softRound"/>
            <a:bevelB prst="angle"/>
            <a:contourClr>
              <a:srgbClr val="FFFF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TextBox 17"/>
          <p:cNvSpPr txBox="1"/>
          <p:nvPr/>
        </p:nvSpPr>
        <p:spPr>
          <a:xfrm>
            <a:off x="0" y="428604"/>
            <a:ext cx="91440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chemeClr val="bg1"/>
                </a:solidFill>
              </a:rPr>
              <a:t>    فن</a:t>
            </a:r>
            <a:r>
              <a:rPr lang="ar-EG" sz="5400" b="1" dirty="0" smtClean="0">
                <a:solidFill>
                  <a:schemeClr val="bg1"/>
                </a:solidFill>
              </a:rPr>
              <a:t> </a:t>
            </a:r>
            <a:r>
              <a:rPr lang="ar-EG" sz="3600" b="1" dirty="0">
                <a:solidFill>
                  <a:schemeClr val="bg1"/>
                </a:solidFill>
              </a:rPr>
              <a:t>التعامل مع الأنماط الشخصية المختلفة</a:t>
            </a:r>
            <a:endParaRPr lang="ar-SA" sz="36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1784" y="1505900"/>
            <a:ext cx="8460432" cy="46166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EG" sz="3600" b="1" u="sng" dirty="0" smtClean="0">
                <a:solidFill>
                  <a:srgbClr val="FF0000"/>
                </a:solidFill>
              </a:rPr>
              <a:t>مهارات الكاريزما (الجاذبية الشخصية):</a:t>
            </a:r>
            <a:endParaRPr lang="en-US" sz="3600" b="1" u="sng" dirty="0">
              <a:solidFill>
                <a:srgbClr val="FF0000"/>
              </a:solidFill>
            </a:endParaRPr>
          </a:p>
          <a:p>
            <a:pPr algn="just"/>
            <a:r>
              <a:rPr lang="ar-EG" sz="3200" b="1" dirty="0" smtClean="0">
                <a:solidFill>
                  <a:srgbClr val="002060"/>
                </a:solidFill>
              </a:rPr>
              <a:t>1- استرخ </a:t>
            </a:r>
            <a:r>
              <a:rPr lang="ar-EG" sz="3200" b="1" dirty="0">
                <a:solidFill>
                  <a:srgbClr val="002060"/>
                </a:solidFill>
              </a:rPr>
              <a:t>وتخلص من التوتر.</a:t>
            </a:r>
          </a:p>
          <a:p>
            <a:pPr algn="just"/>
            <a:r>
              <a:rPr lang="ar-EG" sz="3200" b="1" dirty="0" smtClean="0">
                <a:solidFill>
                  <a:schemeClr val="accent6">
                    <a:lumMod val="75000"/>
                  </a:schemeClr>
                </a:solidFill>
              </a:rPr>
              <a:t>2- أظهر ثقتك بنفسك.</a:t>
            </a:r>
          </a:p>
          <a:p>
            <a:pPr algn="just"/>
            <a:r>
              <a:rPr lang="ar-EG" sz="3200" b="1" dirty="0" smtClean="0">
                <a:solidFill>
                  <a:srgbClr val="C00000"/>
                </a:solidFill>
              </a:rPr>
              <a:t>3- كن </a:t>
            </a:r>
            <a:r>
              <a:rPr lang="ar-EG" sz="3200" b="1" dirty="0">
                <a:solidFill>
                  <a:srgbClr val="C00000"/>
                </a:solidFill>
              </a:rPr>
              <a:t>ودوداً ولطيفاً.</a:t>
            </a:r>
          </a:p>
          <a:p>
            <a:pPr algn="just"/>
            <a:r>
              <a:rPr lang="ar-EG" sz="3200" b="1" dirty="0" smtClean="0">
                <a:solidFill>
                  <a:srgbClr val="00B050"/>
                </a:solidFill>
              </a:rPr>
              <a:t>4- ابق </a:t>
            </a:r>
            <a:r>
              <a:rPr lang="ar-EG" sz="3200" b="1" dirty="0">
                <a:solidFill>
                  <a:srgbClr val="00B050"/>
                </a:solidFill>
              </a:rPr>
              <a:t>على صلة مع عواطفك</a:t>
            </a:r>
            <a:r>
              <a:rPr lang="ar-EG" sz="3200" b="1" dirty="0" smtClean="0">
                <a:solidFill>
                  <a:srgbClr val="00B050"/>
                </a:solidFill>
              </a:rPr>
              <a:t>.</a:t>
            </a:r>
          </a:p>
          <a:p>
            <a:pPr algn="just"/>
            <a:r>
              <a:rPr lang="ar-EG" sz="3200" b="1" dirty="0" smtClean="0">
                <a:solidFill>
                  <a:srgbClr val="002060"/>
                </a:solidFill>
              </a:rPr>
              <a:t>5- طابق </a:t>
            </a:r>
            <a:r>
              <a:rPr lang="ar-EG" sz="3200" b="1" dirty="0">
                <a:solidFill>
                  <a:srgbClr val="002060"/>
                </a:solidFill>
              </a:rPr>
              <a:t>ما بين لغة جسدك وحديثك</a:t>
            </a:r>
            <a:r>
              <a:rPr lang="ar-EG" sz="3200" b="1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ar-EG" sz="3200" b="1" dirty="0" smtClean="0">
                <a:solidFill>
                  <a:srgbClr val="00B050"/>
                </a:solidFill>
              </a:rPr>
              <a:t>6- </a:t>
            </a:r>
            <a:r>
              <a:rPr lang="ar-EG" sz="3200" b="1" dirty="0">
                <a:solidFill>
                  <a:srgbClr val="00B050"/>
                </a:solidFill>
              </a:rPr>
              <a:t>انتبه لإيماءات الآخرين وتعلم </a:t>
            </a:r>
            <a:r>
              <a:rPr lang="ar-EG" sz="3200" b="1" dirty="0" smtClean="0">
                <a:solidFill>
                  <a:srgbClr val="00B050"/>
                </a:solidFill>
              </a:rPr>
              <a:t>منهم.</a:t>
            </a:r>
          </a:p>
          <a:p>
            <a:pPr algn="just">
              <a:lnSpc>
                <a:spcPct val="150000"/>
              </a:lnSpc>
            </a:pPr>
            <a:r>
              <a:rPr lang="ar-EG" sz="3200" b="1" dirty="0" smtClean="0">
                <a:solidFill>
                  <a:srgbClr val="C00000"/>
                </a:solidFill>
              </a:rPr>
              <a:t>7- </a:t>
            </a:r>
            <a:r>
              <a:rPr lang="ar-EG" sz="3200" b="1" dirty="0">
                <a:solidFill>
                  <a:srgbClr val="C00000"/>
                </a:solidFill>
              </a:rPr>
              <a:t>انظر بتمعن لإيماءاتك </a:t>
            </a:r>
            <a:r>
              <a:rPr lang="ar-EG" sz="3200" b="1" dirty="0" smtClean="0">
                <a:solidFill>
                  <a:srgbClr val="C00000"/>
                </a:solidFill>
              </a:rPr>
              <a:t>الخاصة.</a:t>
            </a:r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929586" y="312355"/>
            <a:ext cx="965842" cy="732566"/>
          </a:xfrm>
          <a:prstGeom prst="rect">
            <a:avLst/>
          </a:prstGeom>
          <a:noFill/>
        </p:spPr>
      </p:pic>
      <p:pic>
        <p:nvPicPr>
          <p:cNvPr id="7170" name="Picture 2" descr="http://www.sst5.com/images/the_leader.jpg19173503175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565927"/>
            <a:ext cx="3707904" cy="3982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80676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Flowchart: Document 3"/>
          <p:cNvSpPr/>
          <p:nvPr/>
        </p:nvSpPr>
        <p:spPr>
          <a:xfrm>
            <a:off x="14" y="0"/>
            <a:ext cx="9143985" cy="1785926"/>
          </a:xfrm>
          <a:prstGeom prst="flowChartDocument">
            <a:avLst/>
          </a:prstGeom>
          <a:solidFill>
            <a:srgbClr val="003300"/>
          </a:solidFill>
          <a:scene3d>
            <a:camera prst="orthographicFront"/>
            <a:lightRig rig="threePt" dir="t"/>
          </a:scene3d>
          <a:sp3d>
            <a:bevelT w="152400" h="50800" prst="softRound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Teardrop 10"/>
          <p:cNvSpPr/>
          <p:nvPr/>
        </p:nvSpPr>
        <p:spPr>
          <a:xfrm>
            <a:off x="7643834" y="0"/>
            <a:ext cx="1500166" cy="1357298"/>
          </a:xfrm>
          <a:prstGeom prst="teardrop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 contourW="44450">
            <a:bevelT w="152400" h="50800" prst="softRound"/>
            <a:bevelB prst="angle"/>
            <a:contourClr>
              <a:srgbClr val="FFFF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TextBox 17"/>
          <p:cNvSpPr txBox="1"/>
          <p:nvPr/>
        </p:nvSpPr>
        <p:spPr>
          <a:xfrm>
            <a:off x="0" y="428604"/>
            <a:ext cx="91440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chemeClr val="bg1"/>
                </a:solidFill>
              </a:rPr>
              <a:t>    فن</a:t>
            </a:r>
            <a:r>
              <a:rPr lang="ar-EG" sz="5400" b="1" dirty="0" smtClean="0">
                <a:solidFill>
                  <a:schemeClr val="bg1"/>
                </a:solidFill>
              </a:rPr>
              <a:t> </a:t>
            </a:r>
            <a:r>
              <a:rPr lang="ar-EG" sz="3600" b="1" dirty="0">
                <a:solidFill>
                  <a:schemeClr val="bg1"/>
                </a:solidFill>
              </a:rPr>
              <a:t>التعامل مع الأنماط الشخصية المختلفة</a:t>
            </a:r>
            <a:endParaRPr lang="ar-SA" sz="36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1784" y="1700808"/>
            <a:ext cx="8460432" cy="48013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EG" sz="3600" b="1" u="sng" dirty="0" smtClean="0">
                <a:solidFill>
                  <a:srgbClr val="FF0000"/>
                </a:solidFill>
              </a:rPr>
              <a:t>تابع مهارات الكاريزما (الجاذبية الشخصية):</a:t>
            </a:r>
            <a:endParaRPr lang="en-US" sz="3600" b="1" u="sng" dirty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ar-EG" sz="2800" b="1" dirty="0" smtClean="0">
                <a:solidFill>
                  <a:srgbClr val="C00000"/>
                </a:solidFill>
              </a:rPr>
              <a:t>8- </a:t>
            </a:r>
            <a:r>
              <a:rPr lang="ar-EG" sz="2800" b="1" dirty="0">
                <a:solidFill>
                  <a:srgbClr val="C00000"/>
                </a:solidFill>
              </a:rPr>
              <a:t>تدرّب باستخدام </a:t>
            </a:r>
            <a:r>
              <a:rPr lang="ar-EG" sz="2800" b="1" dirty="0" smtClean="0">
                <a:solidFill>
                  <a:srgbClr val="C00000"/>
                </a:solidFill>
              </a:rPr>
              <a:t>المرآة (مراقبة النفس).</a:t>
            </a:r>
          </a:p>
          <a:p>
            <a:pPr algn="just">
              <a:lnSpc>
                <a:spcPct val="150000"/>
              </a:lnSpc>
            </a:pPr>
            <a:r>
              <a:rPr lang="ar-EG" sz="2800" b="1" dirty="0" smtClean="0">
                <a:solidFill>
                  <a:srgbClr val="00B0F0"/>
                </a:solidFill>
              </a:rPr>
              <a:t>9- </a:t>
            </a:r>
            <a:r>
              <a:rPr lang="ar-EG" sz="2800" b="1" dirty="0">
                <a:solidFill>
                  <a:srgbClr val="00B0F0"/>
                </a:solidFill>
              </a:rPr>
              <a:t>فكر قبل </a:t>
            </a:r>
            <a:r>
              <a:rPr lang="ar-EG" sz="2800" b="1" dirty="0" smtClean="0">
                <a:solidFill>
                  <a:srgbClr val="00B0F0"/>
                </a:solidFill>
              </a:rPr>
              <a:t>التحدث.</a:t>
            </a:r>
          </a:p>
          <a:p>
            <a:pPr algn="just">
              <a:lnSpc>
                <a:spcPct val="150000"/>
              </a:lnSpc>
            </a:pPr>
            <a:r>
              <a:rPr lang="ar-EG" sz="2800" b="1" dirty="0" smtClean="0">
                <a:solidFill>
                  <a:srgbClr val="002060"/>
                </a:solidFill>
              </a:rPr>
              <a:t>10- </a:t>
            </a:r>
            <a:r>
              <a:rPr lang="ar-EG" sz="2800" b="1" dirty="0">
                <a:solidFill>
                  <a:srgbClr val="002060"/>
                </a:solidFill>
              </a:rPr>
              <a:t>تحدث باقتناع وإيمان </a:t>
            </a:r>
            <a:r>
              <a:rPr lang="ar-EG" sz="2800" b="1" dirty="0" smtClean="0">
                <a:solidFill>
                  <a:srgbClr val="002060"/>
                </a:solidFill>
              </a:rPr>
              <a:t>راسخ.</a:t>
            </a:r>
          </a:p>
          <a:p>
            <a:pPr algn="just">
              <a:lnSpc>
                <a:spcPct val="150000"/>
              </a:lnSpc>
            </a:pPr>
            <a:r>
              <a:rPr lang="ar-EG" sz="2800" b="1" dirty="0" smtClean="0">
                <a:solidFill>
                  <a:srgbClr val="00B050"/>
                </a:solidFill>
              </a:rPr>
              <a:t>11- </a:t>
            </a:r>
            <a:r>
              <a:rPr lang="ar-EG" sz="2800" b="1" dirty="0">
                <a:solidFill>
                  <a:srgbClr val="00B050"/>
                </a:solidFill>
              </a:rPr>
              <a:t>عامل الناس كما تحب أن </a:t>
            </a:r>
            <a:r>
              <a:rPr lang="ar-EG" sz="2800" b="1" dirty="0" smtClean="0">
                <a:solidFill>
                  <a:srgbClr val="00B050"/>
                </a:solidFill>
              </a:rPr>
              <a:t>يعاملوك.</a:t>
            </a:r>
          </a:p>
          <a:p>
            <a:pPr algn="just">
              <a:lnSpc>
                <a:spcPct val="150000"/>
              </a:lnSpc>
            </a:pPr>
            <a:r>
              <a:rPr lang="ar-EG" sz="2800" b="1" dirty="0" smtClean="0">
                <a:solidFill>
                  <a:srgbClr val="00B0F0"/>
                </a:solidFill>
              </a:rPr>
              <a:t>12- </a:t>
            </a:r>
            <a:r>
              <a:rPr lang="ar-EG" sz="2800" b="1" dirty="0">
                <a:solidFill>
                  <a:srgbClr val="00B0F0"/>
                </a:solidFill>
              </a:rPr>
              <a:t>اصغ باهتمام عندما يتحدث إليك </a:t>
            </a:r>
            <a:r>
              <a:rPr lang="ar-EG" sz="2800" b="1" dirty="0" smtClean="0">
                <a:solidFill>
                  <a:srgbClr val="00B0F0"/>
                </a:solidFill>
              </a:rPr>
              <a:t>الآخرون.</a:t>
            </a:r>
          </a:p>
          <a:p>
            <a:pPr algn="just">
              <a:lnSpc>
                <a:spcPct val="150000"/>
              </a:lnSpc>
            </a:pPr>
            <a:r>
              <a:rPr lang="ar-EG" sz="2800" b="1" dirty="0" smtClean="0">
                <a:solidFill>
                  <a:srgbClr val="7030A0"/>
                </a:solidFill>
              </a:rPr>
              <a:t>13- </a:t>
            </a:r>
            <a:r>
              <a:rPr lang="ar-EG" sz="2800" b="1" dirty="0">
                <a:solidFill>
                  <a:srgbClr val="7030A0"/>
                </a:solidFill>
              </a:rPr>
              <a:t>اجعل الطرف الآخر يشعر بأنه مميز </a:t>
            </a:r>
            <a:r>
              <a:rPr lang="ar-EG" sz="2800" b="1" dirty="0" smtClean="0">
                <a:solidFill>
                  <a:srgbClr val="7030A0"/>
                </a:solidFill>
              </a:rPr>
              <a:t>لديك.</a:t>
            </a:r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929586" y="312355"/>
            <a:ext cx="965842" cy="7325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68734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Flowchart: Document 3"/>
          <p:cNvSpPr/>
          <p:nvPr/>
        </p:nvSpPr>
        <p:spPr>
          <a:xfrm>
            <a:off x="14" y="0"/>
            <a:ext cx="9143985" cy="1785926"/>
          </a:xfrm>
          <a:prstGeom prst="flowChartDocument">
            <a:avLst/>
          </a:prstGeom>
          <a:solidFill>
            <a:srgbClr val="003300"/>
          </a:solidFill>
          <a:scene3d>
            <a:camera prst="orthographicFront"/>
            <a:lightRig rig="threePt" dir="t"/>
          </a:scene3d>
          <a:sp3d>
            <a:bevelT w="152400" h="50800" prst="softRound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Teardrop 10"/>
          <p:cNvSpPr/>
          <p:nvPr/>
        </p:nvSpPr>
        <p:spPr>
          <a:xfrm>
            <a:off x="7643834" y="0"/>
            <a:ext cx="1500166" cy="1357298"/>
          </a:xfrm>
          <a:prstGeom prst="teardrop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 contourW="44450">
            <a:bevelT w="152400" h="50800" prst="softRound"/>
            <a:bevelB prst="angle"/>
            <a:contourClr>
              <a:srgbClr val="FFFF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TextBox 17"/>
          <p:cNvSpPr txBox="1"/>
          <p:nvPr/>
        </p:nvSpPr>
        <p:spPr>
          <a:xfrm>
            <a:off x="0" y="428604"/>
            <a:ext cx="91440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chemeClr val="bg1"/>
                </a:solidFill>
              </a:rPr>
              <a:t>    فن</a:t>
            </a:r>
            <a:r>
              <a:rPr lang="ar-EG" sz="5400" b="1" dirty="0" smtClean="0">
                <a:solidFill>
                  <a:schemeClr val="bg1"/>
                </a:solidFill>
              </a:rPr>
              <a:t> </a:t>
            </a:r>
            <a:r>
              <a:rPr lang="ar-EG" sz="3600" b="1" dirty="0">
                <a:solidFill>
                  <a:schemeClr val="bg1"/>
                </a:solidFill>
              </a:rPr>
              <a:t>التعامل مع الأنماط الشخصية المختلفة</a:t>
            </a:r>
            <a:endParaRPr lang="ar-SA" sz="36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1784" y="1484784"/>
            <a:ext cx="8460432" cy="36933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SA" sz="3600" b="1" u="sng" dirty="0" smtClean="0">
                <a:solidFill>
                  <a:srgbClr val="FF0000"/>
                </a:solidFill>
              </a:rPr>
              <a:t>أنماط </a:t>
            </a:r>
            <a:r>
              <a:rPr lang="ar-SA" sz="3600" b="1" u="sng" dirty="0">
                <a:solidFill>
                  <a:srgbClr val="FF0000"/>
                </a:solidFill>
              </a:rPr>
              <a:t>الشخصية وكيفية التعامل معها</a:t>
            </a:r>
            <a:r>
              <a:rPr lang="ar-EG" sz="3600" b="1" u="sng" dirty="0" smtClean="0">
                <a:solidFill>
                  <a:srgbClr val="FF0000"/>
                </a:solidFill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ar-EG" sz="3600" b="1" dirty="0">
                <a:solidFill>
                  <a:srgbClr val="0070C0"/>
                </a:solidFill>
              </a:rPr>
              <a:t>[أولاً]-تصنيف الأنماط البشرية وفقاً لنمط الإدراك:</a:t>
            </a:r>
            <a:endParaRPr lang="en-US" sz="3600" b="1" u="sng" dirty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ar-SA" sz="2800" b="1" dirty="0">
                <a:solidFill>
                  <a:srgbClr val="C00000"/>
                </a:solidFill>
              </a:rPr>
              <a:t>1-</a:t>
            </a:r>
            <a:r>
              <a:rPr lang="ar-EG" sz="2800" b="1" dirty="0">
                <a:solidFill>
                  <a:srgbClr val="C00000"/>
                </a:solidFill>
              </a:rPr>
              <a:t>الأشخاص </a:t>
            </a:r>
            <a:r>
              <a:rPr lang="ar-EG" sz="2800" b="1" dirty="0" smtClean="0">
                <a:solidFill>
                  <a:srgbClr val="C00000"/>
                </a:solidFill>
              </a:rPr>
              <a:t>البصريون.</a:t>
            </a:r>
            <a:endParaRPr lang="en-US" sz="2800" dirty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ar-EG" sz="2800" b="1" dirty="0">
                <a:solidFill>
                  <a:schemeClr val="accent6">
                    <a:lumMod val="75000"/>
                  </a:schemeClr>
                </a:solidFill>
              </a:rPr>
              <a:t>2-الأشخاص </a:t>
            </a:r>
            <a:r>
              <a:rPr lang="ar-EG" sz="2800" b="1" dirty="0" err="1" smtClean="0">
                <a:solidFill>
                  <a:schemeClr val="accent6">
                    <a:lumMod val="75000"/>
                  </a:schemeClr>
                </a:solidFill>
              </a:rPr>
              <a:t>الحسيون</a:t>
            </a:r>
            <a:r>
              <a:rPr lang="ar-EG" sz="2800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ar-EG" sz="2800" b="1" dirty="0">
                <a:solidFill>
                  <a:srgbClr val="00B050"/>
                </a:solidFill>
              </a:rPr>
              <a:t>3-الأشخاص </a:t>
            </a:r>
            <a:r>
              <a:rPr lang="ar-EG" sz="2800" b="1" dirty="0" smtClean="0">
                <a:solidFill>
                  <a:srgbClr val="00B050"/>
                </a:solidFill>
              </a:rPr>
              <a:t>السمعيون</a:t>
            </a:r>
            <a:r>
              <a:rPr lang="en-US" sz="2800" b="1" dirty="0" smtClean="0">
                <a:solidFill>
                  <a:srgbClr val="00B050"/>
                </a:solidFill>
              </a:rPr>
              <a:t>.</a:t>
            </a:r>
            <a:endParaRPr lang="ar-EG" sz="2800" b="1" dirty="0" smtClean="0">
              <a:solidFill>
                <a:srgbClr val="00B050"/>
              </a:solidFill>
            </a:endParaRPr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929586" y="312355"/>
            <a:ext cx="965842" cy="732566"/>
          </a:xfrm>
          <a:prstGeom prst="rect">
            <a:avLst/>
          </a:prstGeom>
          <a:noFill/>
        </p:spPr>
      </p:pic>
      <p:pic>
        <p:nvPicPr>
          <p:cNvPr id="8200" name="Picture 8" descr="http://2.bp.blogspot.com/-F7kWICGbB-M/UHwp3dIecqI/AAAAAAAABYM/vDs3JzbrYEc/s1600/download+(25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3356992"/>
            <a:ext cx="4608512" cy="3906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9707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Flowchart: Document 3"/>
          <p:cNvSpPr/>
          <p:nvPr/>
        </p:nvSpPr>
        <p:spPr>
          <a:xfrm>
            <a:off x="14" y="0"/>
            <a:ext cx="9143985" cy="1785926"/>
          </a:xfrm>
          <a:prstGeom prst="flowChartDocument">
            <a:avLst/>
          </a:prstGeom>
          <a:solidFill>
            <a:srgbClr val="003300"/>
          </a:solidFill>
          <a:scene3d>
            <a:camera prst="orthographicFront"/>
            <a:lightRig rig="threePt" dir="t"/>
          </a:scene3d>
          <a:sp3d>
            <a:bevelT w="152400" h="50800" prst="softRound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Teardrop 10"/>
          <p:cNvSpPr/>
          <p:nvPr/>
        </p:nvSpPr>
        <p:spPr>
          <a:xfrm>
            <a:off x="7643834" y="0"/>
            <a:ext cx="1500166" cy="1357298"/>
          </a:xfrm>
          <a:prstGeom prst="teardrop">
            <a:avLst/>
          </a:prstGeom>
          <a:solidFill>
            <a:schemeClr val="bg1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 contourW="44450">
            <a:bevelT w="152400" h="50800" prst="softRound"/>
            <a:bevelB prst="angle"/>
            <a:contourClr>
              <a:srgbClr val="FFFF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TextBox 17"/>
          <p:cNvSpPr txBox="1"/>
          <p:nvPr/>
        </p:nvSpPr>
        <p:spPr>
          <a:xfrm>
            <a:off x="0" y="428604"/>
            <a:ext cx="91440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chemeClr val="bg1"/>
                </a:solidFill>
              </a:rPr>
              <a:t>    فن</a:t>
            </a:r>
            <a:r>
              <a:rPr lang="ar-EG" sz="5400" b="1" dirty="0" smtClean="0">
                <a:solidFill>
                  <a:schemeClr val="bg1"/>
                </a:solidFill>
              </a:rPr>
              <a:t> </a:t>
            </a:r>
            <a:r>
              <a:rPr lang="ar-EG" sz="3600" b="1" dirty="0">
                <a:solidFill>
                  <a:schemeClr val="bg1"/>
                </a:solidFill>
              </a:rPr>
              <a:t>التعامل مع الأنماط الشخصية المختلفة</a:t>
            </a:r>
            <a:endParaRPr lang="ar-SA" sz="36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1784" y="1700808"/>
            <a:ext cx="8460432" cy="49552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ar-SA" sz="3600" b="1" u="sng" dirty="0" smtClean="0">
                <a:solidFill>
                  <a:srgbClr val="FF0000"/>
                </a:solidFill>
              </a:rPr>
              <a:t>أنماط </a:t>
            </a:r>
            <a:r>
              <a:rPr lang="ar-SA" sz="3600" b="1" u="sng" dirty="0">
                <a:solidFill>
                  <a:srgbClr val="FF0000"/>
                </a:solidFill>
              </a:rPr>
              <a:t>الشخصية وكيفية التعامل معها</a:t>
            </a:r>
            <a:r>
              <a:rPr lang="ar-EG" sz="3600" b="1" u="sng" dirty="0" smtClean="0">
                <a:solidFill>
                  <a:srgbClr val="FF0000"/>
                </a:solidFill>
              </a:rPr>
              <a:t>:</a:t>
            </a:r>
          </a:p>
          <a:p>
            <a:pPr algn="just"/>
            <a:r>
              <a:rPr lang="ar-EG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[</a:t>
            </a:r>
            <a:r>
              <a:rPr lang="ar-EG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ثانياً]-الأنماط البشرية الصعبة وفقاً للسلوك التفاعلي: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ar-EG" sz="2800" b="1" dirty="0" smtClean="0"/>
              <a:t>1</a:t>
            </a:r>
            <a:r>
              <a:rPr lang="ar-SA" sz="2800" b="1" dirty="0" smtClean="0"/>
              <a:t>- </a:t>
            </a:r>
            <a:r>
              <a:rPr lang="ar-SA" sz="2800" b="1" dirty="0"/>
              <a:t>نمط الشخصية المتعالمة (مُدَّعى المعرفة</a:t>
            </a:r>
            <a:r>
              <a:rPr lang="ar-SA" sz="2800" b="1" dirty="0" smtClean="0"/>
              <a:t>)</a:t>
            </a:r>
            <a:r>
              <a:rPr lang="ar-EG" sz="2800" b="1" dirty="0" smtClean="0"/>
              <a:t>.</a:t>
            </a:r>
          </a:p>
          <a:p>
            <a:pPr algn="just"/>
            <a:r>
              <a:rPr lang="ar-EG" sz="2800" b="1" dirty="0" smtClean="0">
                <a:solidFill>
                  <a:srgbClr val="00B050"/>
                </a:solidFill>
              </a:rPr>
              <a:t>2- </a:t>
            </a:r>
            <a:r>
              <a:rPr lang="ar-EG" sz="2800" b="1" dirty="0"/>
              <a:t>نمط الشخصية </a:t>
            </a:r>
            <a:r>
              <a:rPr lang="ar-EG" sz="2800" b="1" dirty="0" smtClean="0"/>
              <a:t>الشاكية.</a:t>
            </a:r>
          </a:p>
          <a:p>
            <a:pPr algn="just"/>
            <a:r>
              <a:rPr lang="ar-EG" sz="2800" b="1" dirty="0" smtClean="0"/>
              <a:t>3-نمط </a:t>
            </a:r>
            <a:r>
              <a:rPr lang="ar-EG" sz="2800" b="1" dirty="0"/>
              <a:t>الشخصية القناص (الباحث عن الأخطاء</a:t>
            </a:r>
            <a:r>
              <a:rPr lang="ar-EG" sz="2800" b="1" dirty="0" smtClean="0"/>
              <a:t>).</a:t>
            </a:r>
          </a:p>
          <a:p>
            <a:pPr algn="just"/>
            <a:r>
              <a:rPr lang="ar-EG" sz="2800" b="1" dirty="0" smtClean="0">
                <a:solidFill>
                  <a:srgbClr val="00B050"/>
                </a:solidFill>
              </a:rPr>
              <a:t>4- </a:t>
            </a:r>
            <a:r>
              <a:rPr lang="ar-EG" sz="2800" b="1" dirty="0"/>
              <a:t>نمط الشخصية </a:t>
            </a:r>
            <a:r>
              <a:rPr lang="ar-EG" sz="2800" b="1" dirty="0" smtClean="0"/>
              <a:t>المترددة.</a:t>
            </a:r>
          </a:p>
          <a:p>
            <a:pPr algn="just"/>
            <a:r>
              <a:rPr lang="ar-EG" sz="2800" b="1" dirty="0" smtClean="0">
                <a:solidFill>
                  <a:srgbClr val="00B050"/>
                </a:solidFill>
              </a:rPr>
              <a:t>5- </a:t>
            </a:r>
            <a:r>
              <a:rPr lang="ar-EG" sz="2800" b="1" dirty="0"/>
              <a:t>نمط الشخصية </a:t>
            </a:r>
            <a:r>
              <a:rPr lang="ar-EG" sz="2800" b="1" dirty="0" smtClean="0"/>
              <a:t>الانهزامية.</a:t>
            </a:r>
          </a:p>
          <a:p>
            <a:pPr algn="just"/>
            <a:r>
              <a:rPr lang="ar-EG" sz="2800" b="1" dirty="0" smtClean="0">
                <a:solidFill>
                  <a:srgbClr val="00B050"/>
                </a:solidFill>
              </a:rPr>
              <a:t>6- </a:t>
            </a:r>
            <a:r>
              <a:rPr lang="ar-EG" sz="2800" b="1" dirty="0"/>
              <a:t>نمط الشخصية </a:t>
            </a:r>
            <a:r>
              <a:rPr lang="ar-EG" sz="2800" b="1" dirty="0" smtClean="0"/>
              <a:t>العدوانية.</a:t>
            </a:r>
          </a:p>
          <a:p>
            <a:pPr algn="just"/>
            <a:r>
              <a:rPr lang="ar-EG" sz="2800" b="1" dirty="0" smtClean="0">
                <a:solidFill>
                  <a:srgbClr val="00B050"/>
                </a:solidFill>
              </a:rPr>
              <a:t>7- </a:t>
            </a:r>
            <a:r>
              <a:rPr lang="ar-EG" sz="2800" b="1" dirty="0"/>
              <a:t>نمط الشخصية </a:t>
            </a:r>
            <a:r>
              <a:rPr lang="ar-EG" sz="2800" b="1" dirty="0" smtClean="0"/>
              <a:t>الإمعة.                 </a:t>
            </a:r>
            <a:r>
              <a:rPr lang="ar-EG" sz="2800" b="1" dirty="0" smtClean="0">
                <a:solidFill>
                  <a:srgbClr val="00B050"/>
                </a:solidFill>
              </a:rPr>
              <a:t>10- </a:t>
            </a:r>
            <a:r>
              <a:rPr lang="ar-EG" sz="2800" b="1" dirty="0"/>
              <a:t>نمط الشخصية الخجولة.</a:t>
            </a:r>
          </a:p>
          <a:p>
            <a:pPr algn="just"/>
            <a:r>
              <a:rPr lang="ar-EG" sz="2800" b="1" dirty="0" smtClean="0">
                <a:solidFill>
                  <a:srgbClr val="00B050"/>
                </a:solidFill>
              </a:rPr>
              <a:t>8- </a:t>
            </a:r>
            <a:r>
              <a:rPr lang="ar-EG" sz="2800" b="1" dirty="0"/>
              <a:t>نمط الشخصية </a:t>
            </a:r>
            <a:r>
              <a:rPr lang="ar-EG" sz="2800" b="1" dirty="0" smtClean="0"/>
              <a:t>الثرثار.                </a:t>
            </a:r>
            <a:r>
              <a:rPr lang="ar-EG" sz="2800" b="1" dirty="0" smtClean="0">
                <a:solidFill>
                  <a:srgbClr val="00B050"/>
                </a:solidFill>
              </a:rPr>
              <a:t>11-</a:t>
            </a:r>
            <a:r>
              <a:rPr lang="ar-EG" sz="2800" b="1" dirty="0" smtClean="0"/>
              <a:t>نمط </a:t>
            </a:r>
            <a:r>
              <a:rPr lang="ar-EG" sz="2800" b="1" dirty="0"/>
              <a:t>الشخصية المتعالية.</a:t>
            </a:r>
            <a:endParaRPr lang="ar-EG" sz="2800" b="1" dirty="0">
              <a:solidFill>
                <a:srgbClr val="00B050"/>
              </a:solidFill>
            </a:endParaRPr>
          </a:p>
          <a:p>
            <a:pPr algn="just"/>
            <a:r>
              <a:rPr lang="ar-EG" sz="2800" b="1" dirty="0" smtClean="0">
                <a:solidFill>
                  <a:srgbClr val="00B050"/>
                </a:solidFill>
              </a:rPr>
              <a:t>9- </a:t>
            </a:r>
            <a:r>
              <a:rPr lang="ar-EG" sz="2800" b="1" dirty="0"/>
              <a:t>نمط الشخصية </a:t>
            </a:r>
            <a:r>
              <a:rPr lang="ar-EG" sz="2800" b="1" dirty="0" smtClean="0"/>
              <a:t>العنادية.               </a:t>
            </a:r>
            <a:r>
              <a:rPr lang="ar-EG" sz="2800" b="1" dirty="0">
                <a:solidFill>
                  <a:srgbClr val="00B050"/>
                </a:solidFill>
              </a:rPr>
              <a:t>12- </a:t>
            </a:r>
            <a:r>
              <a:rPr lang="ar-EG" sz="2800" b="1" dirty="0"/>
              <a:t>نمط الشخصية الإيجابية</a:t>
            </a:r>
            <a:r>
              <a:rPr lang="ar-EG" sz="2800" b="1" dirty="0" smtClean="0"/>
              <a:t>.</a:t>
            </a:r>
            <a:endParaRPr lang="en-US" sz="2800" dirty="0">
              <a:solidFill>
                <a:srgbClr val="00B050"/>
              </a:solidFill>
            </a:endParaRPr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929586" y="312355"/>
            <a:ext cx="965842" cy="7325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949243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theme/theme1.xml><?xml version="1.0" encoding="utf-8"?>
<a:theme xmlns:a="http://schemas.openxmlformats.org/drawingml/2006/main" name="الوحدة الأولى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DE7318CCAF5741468586D67F3E6D1D0C" ma:contentTypeVersion="0" ma:contentTypeDescription="إنشاء مستند جديد." ma:contentTypeScope="" ma:versionID="e7bd36b573ee01252620c1bb348998f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8d804356fb0d354094a9f23b7d0afd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EAF4765-7382-45F8-B5EC-354336B8FEE3}"/>
</file>

<file path=customXml/itemProps2.xml><?xml version="1.0" encoding="utf-8"?>
<ds:datastoreItem xmlns:ds="http://schemas.openxmlformats.org/officeDocument/2006/customXml" ds:itemID="{18BF857A-0A65-48AE-9072-9F368F712D7F}"/>
</file>

<file path=customXml/itemProps3.xml><?xml version="1.0" encoding="utf-8"?>
<ds:datastoreItem xmlns:ds="http://schemas.openxmlformats.org/officeDocument/2006/customXml" ds:itemID="{136E38EB-5DD6-4B99-A95C-5D4C3F907D4A}"/>
</file>

<file path=docProps/app.xml><?xml version="1.0" encoding="utf-8"?>
<Properties xmlns="http://schemas.openxmlformats.org/officeDocument/2006/extended-properties" xmlns:vt="http://schemas.openxmlformats.org/officeDocument/2006/docPropsVTypes">
  <Template>الوحدة الأولى</Template>
  <TotalTime>923</TotalTime>
  <Words>513</Words>
  <Application>Microsoft Office PowerPoint</Application>
  <PresentationFormat>عرض على الشاشة (3:4)‏</PresentationFormat>
  <Paragraphs>86</Paragraphs>
  <Slides>13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الوحدة الأولى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ممارسة الأنشطة اليومية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DR-Hisham</dc:creator>
  <cp:lastModifiedBy>Dr.Hisham</cp:lastModifiedBy>
  <cp:revision>140</cp:revision>
  <dcterms:created xsi:type="dcterms:W3CDTF">2014-09-05T11:22:47Z</dcterms:created>
  <dcterms:modified xsi:type="dcterms:W3CDTF">2014-11-03T08:13:21Z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0x010100DE7318CCAF5741468586D67F3E6D1D0C</vt:lpwstr>
  </property>
</Properties>
</file>