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2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3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7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8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7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4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7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83F22F8-0146-4ED9-AA4A-42C33184E1D0}"/>
              </a:ext>
            </a:extLst>
          </p:cNvPr>
          <p:cNvSpPr/>
          <p:nvPr/>
        </p:nvSpPr>
        <p:spPr>
          <a:xfrm>
            <a:off x="1405077" y="2464998"/>
            <a:ext cx="9381845" cy="244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</a:pPr>
            <a:r>
              <a:rPr lang="ar-BH" sz="4400" b="1" dirty="0">
                <a:solidFill>
                  <a:srgbClr val="FF0000"/>
                </a:solidFill>
              </a:rPr>
              <a:t>الرياضيات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ar-BH" sz="4400" b="1" dirty="0" smtClean="0">
                <a:solidFill>
                  <a:srgbClr val="FF0000"/>
                </a:solidFill>
              </a:rPr>
              <a:t>- </a:t>
            </a:r>
            <a:r>
              <a:rPr lang="ar-BH" sz="4400" b="1" dirty="0">
                <a:solidFill>
                  <a:srgbClr val="FF0000"/>
                </a:solidFill>
              </a:rPr>
              <a:t>الصف الأول الابتدائي</a:t>
            </a:r>
            <a:r>
              <a:rPr lang="ar-SA" sz="4400" b="1" dirty="0">
                <a:solidFill>
                  <a:srgbClr val="FF0000"/>
                </a:solidFill>
              </a:rPr>
              <a:t> </a:t>
            </a:r>
            <a:r>
              <a:rPr lang="ar-BH" sz="4400" b="1" dirty="0">
                <a:solidFill>
                  <a:srgbClr val="FF0000"/>
                </a:solidFill>
              </a:rPr>
              <a:t>-</a:t>
            </a:r>
            <a:r>
              <a:rPr lang="ar-SA" sz="4400" b="1" dirty="0">
                <a:solidFill>
                  <a:srgbClr val="FF0000"/>
                </a:solidFill>
              </a:rPr>
              <a:t> الجزء الثاني</a:t>
            </a:r>
            <a:endParaRPr lang="ar-BH" sz="4400" b="1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ar-BH" sz="4000" b="1" dirty="0">
                <a:solidFill>
                  <a:srgbClr val="002060"/>
                </a:solidFill>
              </a:rPr>
              <a:t> (13-2) جمع العدد إلى نفسه </a:t>
            </a:r>
            <a:r>
              <a:rPr lang="ar-BH" sz="4000" b="1" dirty="0" smtClean="0">
                <a:solidFill>
                  <a:srgbClr val="002060"/>
                </a:solidFill>
              </a:rPr>
              <a:t>مضافًا </a:t>
            </a:r>
            <a:r>
              <a:rPr lang="ar-BH" sz="4000" b="1" dirty="0">
                <a:solidFill>
                  <a:srgbClr val="002060"/>
                </a:solidFill>
              </a:rPr>
              <a:t>إليه 1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676399" y="804279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جمع العدد إلى نفسه مضافًا </a:t>
            </a:r>
            <a:r>
              <a:rPr lang="ar-SA" sz="4800" b="1" dirty="0">
                <a:solidFill>
                  <a:schemeClr val="accent1">
                    <a:lumMod val="50000"/>
                  </a:schemeClr>
                </a:solidFill>
              </a:rPr>
              <a:t>إ</a:t>
            </a:r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ليه 1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511E3949-BA38-455A-A743-958A5768AA90}"/>
              </a:ext>
            </a:extLst>
          </p:cNvPr>
          <p:cNvSpPr/>
          <p:nvPr/>
        </p:nvSpPr>
        <p:spPr>
          <a:xfrm>
            <a:off x="7063865" y="3848790"/>
            <a:ext cx="740966" cy="36576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73E05742-9609-4F64-BFDC-A7E7717D6DFC}"/>
              </a:ext>
            </a:extLst>
          </p:cNvPr>
          <p:cNvSpPr/>
          <p:nvPr/>
        </p:nvSpPr>
        <p:spPr>
          <a:xfrm>
            <a:off x="7063865" y="3575858"/>
            <a:ext cx="740966" cy="36576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A4DDF2B9-2C7A-419F-A234-4DE8A1B7BD6B}"/>
              </a:ext>
            </a:extLst>
          </p:cNvPr>
          <p:cNvSpPr/>
          <p:nvPr/>
        </p:nvSpPr>
        <p:spPr>
          <a:xfrm>
            <a:off x="7063865" y="3300160"/>
            <a:ext cx="740966" cy="36576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xmlns="" id="{DE8782F1-73B0-47F0-92AD-3FA00F625579}"/>
              </a:ext>
            </a:extLst>
          </p:cNvPr>
          <p:cNvSpPr/>
          <p:nvPr/>
        </p:nvSpPr>
        <p:spPr>
          <a:xfrm>
            <a:off x="7063865" y="3027228"/>
            <a:ext cx="740966" cy="36576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xmlns="" id="{A4158992-DEB1-4F18-A880-28DAA1FAC83D}"/>
              </a:ext>
            </a:extLst>
          </p:cNvPr>
          <p:cNvSpPr/>
          <p:nvPr/>
        </p:nvSpPr>
        <p:spPr>
          <a:xfrm>
            <a:off x="7063865" y="2744608"/>
            <a:ext cx="740966" cy="36576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xmlns="" id="{01DB4B47-D487-4FD0-8C8E-C11EFD2AC9A6}"/>
              </a:ext>
            </a:extLst>
          </p:cNvPr>
          <p:cNvSpPr/>
          <p:nvPr/>
        </p:nvSpPr>
        <p:spPr>
          <a:xfrm>
            <a:off x="4313487" y="3848790"/>
            <a:ext cx="731520" cy="36576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xmlns="" id="{C37A5293-091E-4A3B-9E0B-17FA6E57FD7E}"/>
              </a:ext>
            </a:extLst>
          </p:cNvPr>
          <p:cNvSpPr/>
          <p:nvPr/>
        </p:nvSpPr>
        <p:spPr>
          <a:xfrm>
            <a:off x="4313487" y="3575858"/>
            <a:ext cx="731520" cy="36576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xmlns="" id="{7612FE81-05D6-4CD5-BF62-F339A1B51842}"/>
              </a:ext>
            </a:extLst>
          </p:cNvPr>
          <p:cNvSpPr/>
          <p:nvPr/>
        </p:nvSpPr>
        <p:spPr>
          <a:xfrm>
            <a:off x="4313487" y="3300160"/>
            <a:ext cx="731520" cy="36576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xmlns="" id="{ADF66B6F-4CB9-449D-8B94-AA2FA27060FB}"/>
              </a:ext>
            </a:extLst>
          </p:cNvPr>
          <p:cNvSpPr/>
          <p:nvPr/>
        </p:nvSpPr>
        <p:spPr>
          <a:xfrm>
            <a:off x="4313487" y="3027228"/>
            <a:ext cx="731520" cy="36576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AED4E147-8696-4696-86D3-9FAB908BFD5A}"/>
              </a:ext>
            </a:extLst>
          </p:cNvPr>
          <p:cNvSpPr/>
          <p:nvPr/>
        </p:nvSpPr>
        <p:spPr>
          <a:xfrm>
            <a:off x="4313487" y="2744608"/>
            <a:ext cx="731520" cy="36576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BCB637DF-CFAB-4B41-BE1A-2B4683884C31}"/>
              </a:ext>
            </a:extLst>
          </p:cNvPr>
          <p:cNvSpPr/>
          <p:nvPr/>
        </p:nvSpPr>
        <p:spPr>
          <a:xfrm>
            <a:off x="7063865" y="2466832"/>
            <a:ext cx="740966" cy="36576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E00C22-D156-4338-B2AC-F66003FD8413}"/>
              </a:ext>
            </a:extLst>
          </p:cNvPr>
          <p:cNvSpPr/>
          <p:nvPr/>
        </p:nvSpPr>
        <p:spPr>
          <a:xfrm>
            <a:off x="5537915" y="3027228"/>
            <a:ext cx="1015285" cy="1005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+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F72A3F3-94DD-474C-B802-CD8113B5913E}"/>
              </a:ext>
            </a:extLst>
          </p:cNvPr>
          <p:cNvSpPr/>
          <p:nvPr/>
        </p:nvSpPr>
        <p:spPr>
          <a:xfrm>
            <a:off x="5446220" y="4778116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>
                <a:solidFill>
                  <a:sysClr val="windowText" lastClr="000000"/>
                </a:solidFill>
              </a:rPr>
              <a:t>10</a:t>
            </a:r>
            <a:endParaRPr lang="en-US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DE8C411-940D-4870-ABCB-CB73681A8931}"/>
              </a:ext>
            </a:extLst>
          </p:cNvPr>
          <p:cNvSpPr/>
          <p:nvPr/>
        </p:nvSpPr>
        <p:spPr>
          <a:xfrm>
            <a:off x="6816436" y="4189612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ysClr val="windowText" lastClr="000000"/>
                </a:solidFill>
              </a:rPr>
              <a:t>5</a:t>
            </a:r>
            <a:endParaRPr lang="en-US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DCA2EAF-9A45-4F14-8162-F2A0F51E5F0E}"/>
              </a:ext>
            </a:extLst>
          </p:cNvPr>
          <p:cNvSpPr/>
          <p:nvPr/>
        </p:nvSpPr>
        <p:spPr>
          <a:xfrm>
            <a:off x="3934690" y="4197937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ysClr val="windowText" lastClr="000000"/>
                </a:solidFill>
              </a:rPr>
              <a:t>5</a:t>
            </a:r>
            <a:endParaRPr lang="en-US" sz="4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07ABF04-6724-48DD-A84E-9A4C23FB8FB6}"/>
              </a:ext>
            </a:extLst>
          </p:cNvPr>
          <p:cNvCxnSpPr/>
          <p:nvPr/>
        </p:nvCxnSpPr>
        <p:spPr>
          <a:xfrm flipH="1">
            <a:off x="7356759" y="4397420"/>
            <a:ext cx="374073" cy="440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6810A8B-8957-4361-B506-C95E55A2E999}"/>
              </a:ext>
            </a:extLst>
          </p:cNvPr>
          <p:cNvSpPr/>
          <p:nvPr/>
        </p:nvSpPr>
        <p:spPr>
          <a:xfrm>
            <a:off x="7079132" y="4459875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ysClr val="windowText" lastClr="000000"/>
                </a:solidFill>
              </a:rPr>
              <a:t>6</a:t>
            </a:r>
            <a:endParaRPr lang="en-US" sz="4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7E15935-49AB-4090-B18A-EAF51B6B8299}"/>
              </a:ext>
            </a:extLst>
          </p:cNvPr>
          <p:cNvCxnSpPr/>
          <p:nvPr/>
        </p:nvCxnSpPr>
        <p:spPr>
          <a:xfrm flipH="1">
            <a:off x="5821679" y="4957166"/>
            <a:ext cx="548640" cy="64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7E56E1D-C82A-4302-9222-D3D3955FE0C2}"/>
              </a:ext>
            </a:extLst>
          </p:cNvPr>
          <p:cNvSpPr/>
          <p:nvPr/>
        </p:nvSpPr>
        <p:spPr>
          <a:xfrm>
            <a:off x="6785419" y="5370012"/>
            <a:ext cx="1014150" cy="813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ysClr val="windowText" lastClr="000000"/>
                </a:solidFill>
              </a:rPr>
              <a:t>....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4537" y="5425089"/>
            <a:ext cx="10560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800" b="1" dirty="0">
                <a:solidFill>
                  <a:srgbClr val="00B050"/>
                </a:solidFill>
                <a:cs typeface="Al-Aramco" pitchFamily="2" charset="-78"/>
              </a:rPr>
              <a:t>11</a:t>
            </a:r>
            <a:endParaRPr lang="ar-BH" sz="3600" b="1" dirty="0">
              <a:solidFill>
                <a:srgbClr val="00B050"/>
              </a:solidFill>
              <a:cs typeface="Al-Aramco" pitchFamily="2" charset="-7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5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" grpId="0"/>
      <p:bldP spid="24" grpId="0"/>
      <p:bldP spid="25" grpId="0"/>
      <p:bldP spid="26" grpId="0"/>
      <p:bldP spid="28" grpId="0"/>
      <p:bldP spid="3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E00C22-D156-4338-B2AC-F66003FD8413}"/>
              </a:ext>
            </a:extLst>
          </p:cNvPr>
          <p:cNvSpPr/>
          <p:nvPr/>
        </p:nvSpPr>
        <p:spPr>
          <a:xfrm>
            <a:off x="6815889" y="282514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+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DE8C411-940D-4870-ABCB-CB73681A8931}"/>
              </a:ext>
            </a:extLst>
          </p:cNvPr>
          <p:cNvSpPr/>
          <p:nvPr/>
        </p:nvSpPr>
        <p:spPr>
          <a:xfrm>
            <a:off x="7730289" y="2848696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7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DCA2EAF-9A45-4F14-8162-F2A0F51E5F0E}"/>
              </a:ext>
            </a:extLst>
          </p:cNvPr>
          <p:cNvSpPr/>
          <p:nvPr/>
        </p:nvSpPr>
        <p:spPr>
          <a:xfrm>
            <a:off x="5375016" y="2848696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6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7E56E1D-C82A-4302-9222-D3D3955FE0C2}"/>
              </a:ext>
            </a:extLst>
          </p:cNvPr>
          <p:cNvSpPr/>
          <p:nvPr/>
        </p:nvSpPr>
        <p:spPr>
          <a:xfrm>
            <a:off x="3174641" y="2848696"/>
            <a:ext cx="109728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.......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B1E6772-54B0-4A4B-B61F-6C0A30F1800B}"/>
              </a:ext>
            </a:extLst>
          </p:cNvPr>
          <p:cNvSpPr/>
          <p:nvPr/>
        </p:nvSpPr>
        <p:spPr>
          <a:xfrm>
            <a:off x="4538065" y="282514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=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D4597AEF-E9AC-4219-B96A-848C96190EBF}"/>
              </a:ext>
            </a:extLst>
          </p:cNvPr>
          <p:cNvSpPr/>
          <p:nvPr/>
        </p:nvSpPr>
        <p:spPr>
          <a:xfrm>
            <a:off x="1455311" y="4494727"/>
            <a:ext cx="3657602" cy="1554157"/>
          </a:xfrm>
          <a:prstGeom prst="cloudCallout">
            <a:avLst>
              <a:gd name="adj1" fmla="val 52417"/>
              <a:gd name="adj2" fmla="val -7734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3D424AC-E186-4785-ABF2-052F2BF491FB}"/>
              </a:ext>
            </a:extLst>
          </p:cNvPr>
          <p:cNvSpPr/>
          <p:nvPr/>
        </p:nvSpPr>
        <p:spPr>
          <a:xfrm>
            <a:off x="3097192" y="2918668"/>
            <a:ext cx="1174729" cy="7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6000" b="1" dirty="0">
                <a:solidFill>
                  <a:srgbClr val="00B050"/>
                </a:solidFill>
                <a:cs typeface="Al-Aramco Bold" pitchFamily="2" charset="-78"/>
              </a:rPr>
              <a:t>13</a:t>
            </a:r>
            <a:endParaRPr lang="en-US" sz="6000" b="1" dirty="0">
              <a:solidFill>
                <a:srgbClr val="00B050"/>
              </a:solidFill>
              <a:cs typeface="Al-Aramco Bold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32585" y="4640422"/>
            <a:ext cx="3335629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ysClr val="windowText" lastClr="000000"/>
                </a:solidFill>
              </a:rPr>
              <a:t>تذك</a:t>
            </a:r>
            <a:r>
              <a:rPr lang="ar-SA" sz="3200" b="1" dirty="0">
                <a:solidFill>
                  <a:sysClr val="windowText" lastClr="000000"/>
                </a:solidFill>
              </a:rPr>
              <a:t>ّ</a:t>
            </a:r>
            <a:r>
              <a:rPr lang="ar-BH" sz="3200" b="1" dirty="0">
                <a:solidFill>
                  <a:sysClr val="windowText" lastClr="000000"/>
                </a:solidFill>
              </a:rPr>
              <a:t>ر </a:t>
            </a:r>
          </a:p>
          <a:p>
            <a:pPr algn="ctr"/>
            <a:r>
              <a:rPr lang="ar-BH" sz="3600" b="1" dirty="0">
                <a:solidFill>
                  <a:sysClr val="windowText" lastClr="000000"/>
                </a:solidFill>
              </a:rPr>
              <a:t> </a:t>
            </a:r>
            <a:r>
              <a:rPr lang="ar-BH" sz="3600" b="1" dirty="0">
                <a:solidFill>
                  <a:srgbClr val="FF0000"/>
                </a:solidFill>
              </a:rPr>
              <a:t>6  +  6  =  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676400" y="1191491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جمع العدد إلى نفسه مضافًا </a:t>
            </a:r>
            <a:r>
              <a:rPr lang="ar-SA" sz="4800" b="1" dirty="0">
                <a:solidFill>
                  <a:schemeClr val="accent1">
                    <a:lumMod val="50000"/>
                  </a:schemeClr>
                </a:solidFill>
              </a:rPr>
              <a:t>إ</a:t>
            </a:r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ليه 1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31" grpId="0" animBg="1"/>
      <p:bldP spid="30" grpId="0"/>
      <p:bldP spid="9" grpId="0" animBg="1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E00C22-D156-4338-B2AC-F66003FD8413}"/>
              </a:ext>
            </a:extLst>
          </p:cNvPr>
          <p:cNvSpPr/>
          <p:nvPr/>
        </p:nvSpPr>
        <p:spPr>
          <a:xfrm>
            <a:off x="6972893" y="278263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+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DE8C411-940D-4870-ABCB-CB73681A8931}"/>
              </a:ext>
            </a:extLst>
          </p:cNvPr>
          <p:cNvSpPr/>
          <p:nvPr/>
        </p:nvSpPr>
        <p:spPr>
          <a:xfrm>
            <a:off x="7887293" y="2806185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9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DCA2EAF-9A45-4F14-8162-F2A0F51E5F0E}"/>
              </a:ext>
            </a:extLst>
          </p:cNvPr>
          <p:cNvSpPr/>
          <p:nvPr/>
        </p:nvSpPr>
        <p:spPr>
          <a:xfrm>
            <a:off x="5532020" y="2806185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8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7E56E1D-C82A-4302-9222-D3D3955FE0C2}"/>
              </a:ext>
            </a:extLst>
          </p:cNvPr>
          <p:cNvSpPr/>
          <p:nvPr/>
        </p:nvSpPr>
        <p:spPr>
          <a:xfrm>
            <a:off x="3331645" y="2806185"/>
            <a:ext cx="109728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.......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B1E6772-54B0-4A4B-B61F-6C0A30F1800B}"/>
              </a:ext>
            </a:extLst>
          </p:cNvPr>
          <p:cNvSpPr/>
          <p:nvPr/>
        </p:nvSpPr>
        <p:spPr>
          <a:xfrm>
            <a:off x="4695069" y="278263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=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8EA41B57-ECC6-44DD-9821-5CC90314B330}"/>
              </a:ext>
            </a:extLst>
          </p:cNvPr>
          <p:cNvSpPr/>
          <p:nvPr/>
        </p:nvSpPr>
        <p:spPr>
          <a:xfrm>
            <a:off x="914400" y="4290107"/>
            <a:ext cx="4278085" cy="1758777"/>
          </a:xfrm>
          <a:prstGeom prst="cloudCallout">
            <a:avLst>
              <a:gd name="adj1" fmla="val 52417"/>
              <a:gd name="adj2" fmla="val -7734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</a:rPr>
              <a:t>ما حقيقة جمع العدد إلى نفسه التي ستستعملها؟</a:t>
            </a:r>
          </a:p>
          <a:p>
            <a:pPr algn="ctr"/>
            <a:r>
              <a:rPr lang="ar-BH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73CFA2-9587-4D3B-B063-D185873381F0}"/>
              </a:ext>
            </a:extLst>
          </p:cNvPr>
          <p:cNvSpPr/>
          <p:nvPr/>
        </p:nvSpPr>
        <p:spPr>
          <a:xfrm>
            <a:off x="3178433" y="2902316"/>
            <a:ext cx="1218693" cy="7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6000" b="1" dirty="0">
                <a:solidFill>
                  <a:srgbClr val="00B050"/>
                </a:solidFill>
                <a:cs typeface="Al-Aramco Bold" pitchFamily="2" charset="-78"/>
              </a:rPr>
              <a:t>17</a:t>
            </a:r>
            <a:endParaRPr lang="en-US" sz="6000" b="1" dirty="0">
              <a:solidFill>
                <a:srgbClr val="00B050"/>
              </a:solidFill>
              <a:cs typeface="Al-Aramco Bold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F73CFA2-9587-4D3B-B063-D185873381F0}"/>
              </a:ext>
            </a:extLst>
          </p:cNvPr>
          <p:cNvSpPr/>
          <p:nvPr/>
        </p:nvSpPr>
        <p:spPr>
          <a:xfrm>
            <a:off x="1468596" y="5261094"/>
            <a:ext cx="2725241" cy="7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C00000"/>
                </a:solidFill>
                <a:cs typeface="Al-Aramco Bold" pitchFamily="2" charset="-78"/>
              </a:rPr>
              <a:t>8 + 8 = 16 </a:t>
            </a:r>
            <a:endParaRPr lang="en-US" sz="4000" b="1" dirty="0">
              <a:solidFill>
                <a:srgbClr val="C00000"/>
              </a:solidFill>
              <a:cs typeface="Al-Aramco Bold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676400" y="1191491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جمع العدد إلى نفسه مضافًا </a:t>
            </a:r>
            <a:r>
              <a:rPr lang="ar-SA" sz="4800" b="1" dirty="0">
                <a:solidFill>
                  <a:schemeClr val="accent1">
                    <a:lumMod val="50000"/>
                  </a:schemeClr>
                </a:solidFill>
              </a:rPr>
              <a:t>إ</a:t>
            </a:r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ليه 1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31" grpId="0" animBg="1"/>
      <p:bldP spid="30" grpId="0"/>
      <p:bldP spid="9" grpId="0" animBg="1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676400" y="1191491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جمع العدد إلى نفسه مضافًا </a:t>
            </a:r>
            <a:r>
              <a:rPr lang="ar-SA" sz="4800" b="1" dirty="0">
                <a:solidFill>
                  <a:schemeClr val="accent1">
                    <a:lumMod val="50000"/>
                  </a:schemeClr>
                </a:solidFill>
              </a:rPr>
              <a:t>إ</a:t>
            </a:r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ليه 1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E00C22-D156-4338-B2AC-F66003FD8413}"/>
              </a:ext>
            </a:extLst>
          </p:cNvPr>
          <p:cNvSpPr/>
          <p:nvPr/>
        </p:nvSpPr>
        <p:spPr>
          <a:xfrm>
            <a:off x="6831225" y="323342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+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DE8C411-940D-4870-ABCB-CB73681A8931}"/>
              </a:ext>
            </a:extLst>
          </p:cNvPr>
          <p:cNvSpPr/>
          <p:nvPr/>
        </p:nvSpPr>
        <p:spPr>
          <a:xfrm>
            <a:off x="7745625" y="3256974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3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DCA2EAF-9A45-4F14-8162-F2A0F51E5F0E}"/>
              </a:ext>
            </a:extLst>
          </p:cNvPr>
          <p:cNvSpPr/>
          <p:nvPr/>
        </p:nvSpPr>
        <p:spPr>
          <a:xfrm>
            <a:off x="5390352" y="3256974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4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7E56E1D-C82A-4302-9222-D3D3955FE0C2}"/>
              </a:ext>
            </a:extLst>
          </p:cNvPr>
          <p:cNvSpPr/>
          <p:nvPr/>
        </p:nvSpPr>
        <p:spPr>
          <a:xfrm>
            <a:off x="3189977" y="3256974"/>
            <a:ext cx="109728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.......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B1E6772-54B0-4A4B-B61F-6C0A30F1800B}"/>
              </a:ext>
            </a:extLst>
          </p:cNvPr>
          <p:cNvSpPr/>
          <p:nvPr/>
        </p:nvSpPr>
        <p:spPr>
          <a:xfrm>
            <a:off x="4553401" y="323342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=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34557" y="3280675"/>
            <a:ext cx="12303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6"/>
                </a:solidFill>
                <a:cs typeface="Al-Aramco" pitchFamily="2" charset="-78"/>
              </a:rPr>
              <a:t>7</a:t>
            </a:r>
            <a:endParaRPr lang="ar-BH" sz="6000" b="1" dirty="0">
              <a:solidFill>
                <a:schemeClr val="accent6"/>
              </a:solidFill>
              <a:cs typeface="Al-Aramc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61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31" grpId="0" animBg="1"/>
      <p:bldP spid="3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676400" y="1191491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جمع العدد إلى نفسه مضافًا </a:t>
            </a:r>
            <a:r>
              <a:rPr lang="ar-SA" sz="4800" b="1" dirty="0">
                <a:solidFill>
                  <a:schemeClr val="accent1">
                    <a:lumMod val="50000"/>
                  </a:schemeClr>
                </a:solidFill>
              </a:rPr>
              <a:t>إ</a:t>
            </a:r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ليه 1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E00C22-D156-4338-B2AC-F66003FD8413}"/>
              </a:ext>
            </a:extLst>
          </p:cNvPr>
          <p:cNvSpPr/>
          <p:nvPr/>
        </p:nvSpPr>
        <p:spPr>
          <a:xfrm>
            <a:off x="6816436" y="314327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+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DE8C411-940D-4870-ABCB-CB73681A8931}"/>
              </a:ext>
            </a:extLst>
          </p:cNvPr>
          <p:cNvSpPr/>
          <p:nvPr/>
        </p:nvSpPr>
        <p:spPr>
          <a:xfrm>
            <a:off x="7730836" y="3166822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5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DCA2EAF-9A45-4F14-8162-F2A0F51E5F0E}"/>
              </a:ext>
            </a:extLst>
          </p:cNvPr>
          <p:cNvSpPr/>
          <p:nvPr/>
        </p:nvSpPr>
        <p:spPr>
          <a:xfrm>
            <a:off x="5375563" y="3166822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4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7E56E1D-C82A-4302-9222-D3D3955FE0C2}"/>
              </a:ext>
            </a:extLst>
          </p:cNvPr>
          <p:cNvSpPr/>
          <p:nvPr/>
        </p:nvSpPr>
        <p:spPr>
          <a:xfrm>
            <a:off x="3175188" y="3166822"/>
            <a:ext cx="109728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.......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B1E6772-54B0-4A4B-B61F-6C0A30F1800B}"/>
              </a:ext>
            </a:extLst>
          </p:cNvPr>
          <p:cNvSpPr/>
          <p:nvPr/>
        </p:nvSpPr>
        <p:spPr>
          <a:xfrm>
            <a:off x="4538612" y="314327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=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5188" y="3226673"/>
            <a:ext cx="10972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6"/>
                </a:solidFill>
                <a:cs typeface="Al-Aramco" pitchFamily="2" charset="-78"/>
              </a:rPr>
              <a:t>9</a:t>
            </a:r>
            <a:endParaRPr lang="ar-BH" sz="6000" b="1" dirty="0">
              <a:solidFill>
                <a:schemeClr val="accent6"/>
              </a:solidFill>
              <a:cs typeface="Al-Aramc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830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31" grpId="0" animBg="1"/>
      <p:bldP spid="3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676400" y="1191491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جمع العدد إلى نفسه مضافًا </a:t>
            </a:r>
            <a:r>
              <a:rPr lang="ar-SA" sz="4800" b="1" dirty="0">
                <a:solidFill>
                  <a:schemeClr val="accent1">
                    <a:lumMod val="50000"/>
                  </a:schemeClr>
                </a:solidFill>
              </a:rPr>
              <a:t>إ</a:t>
            </a:r>
            <a:r>
              <a:rPr lang="ar-BH" sz="4800" b="1" dirty="0">
                <a:solidFill>
                  <a:schemeClr val="accent1">
                    <a:lumMod val="50000"/>
                  </a:schemeClr>
                </a:solidFill>
              </a:rPr>
              <a:t>ليه 1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E00C22-D156-4338-B2AC-F66003FD8413}"/>
              </a:ext>
            </a:extLst>
          </p:cNvPr>
          <p:cNvSpPr/>
          <p:nvPr/>
        </p:nvSpPr>
        <p:spPr>
          <a:xfrm>
            <a:off x="6779710" y="298649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+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DE8C411-940D-4870-ABCB-CB73681A8931}"/>
              </a:ext>
            </a:extLst>
          </p:cNvPr>
          <p:cNvSpPr/>
          <p:nvPr/>
        </p:nvSpPr>
        <p:spPr>
          <a:xfrm>
            <a:off x="7694110" y="3010042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7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DCA2EAF-9A45-4F14-8162-F2A0F51E5F0E}"/>
              </a:ext>
            </a:extLst>
          </p:cNvPr>
          <p:cNvSpPr/>
          <p:nvPr/>
        </p:nvSpPr>
        <p:spPr>
          <a:xfrm>
            <a:off x="5338837" y="3010042"/>
            <a:ext cx="14408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8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7E56E1D-C82A-4302-9222-D3D3955FE0C2}"/>
              </a:ext>
            </a:extLst>
          </p:cNvPr>
          <p:cNvSpPr/>
          <p:nvPr/>
        </p:nvSpPr>
        <p:spPr>
          <a:xfrm>
            <a:off x="3138462" y="3010042"/>
            <a:ext cx="109728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</a:rPr>
              <a:t>.......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B1E6772-54B0-4A4B-B61F-6C0A30F1800B}"/>
              </a:ext>
            </a:extLst>
          </p:cNvPr>
          <p:cNvSpPr/>
          <p:nvPr/>
        </p:nvSpPr>
        <p:spPr>
          <a:xfrm>
            <a:off x="4501886" y="298649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>
                <a:solidFill>
                  <a:sysClr val="windowText" lastClr="000000"/>
                </a:solidFill>
              </a:rPr>
              <a:t>=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38463" y="3033743"/>
            <a:ext cx="11600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6"/>
                </a:solidFill>
                <a:cs typeface="Al-Aramco" pitchFamily="2" charset="-78"/>
              </a:rPr>
              <a:t>15</a:t>
            </a:r>
            <a:endParaRPr lang="ar-BH" sz="6000" b="1" dirty="0">
              <a:solidFill>
                <a:schemeClr val="accent6"/>
              </a:solidFill>
              <a:cs typeface="Al-Aramc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7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31" grpId="0" animBg="1"/>
      <p:bldP spid="30" grpId="0"/>
      <p:bldP spid="2" grpId="0"/>
    </p:bldLst>
  </p:timing>
</p:sld>
</file>

<file path=ppt/theme/theme1.xml><?xml version="1.0" encoding="utf-8"?>
<a:theme xmlns:a="http://schemas.openxmlformats.org/drawingml/2006/main" name="moe-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-e" id="{6DC35363-4E85-4669-99A3-E528BE55F245}" vid="{EC2DF2A1-6254-4BC0-9D4F-D5C47DCC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158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Al-Aramco</vt:lpstr>
      <vt:lpstr>Al-Aramco Bold</vt:lpstr>
      <vt:lpstr>Arial</vt:lpstr>
      <vt:lpstr>Calibri</vt:lpstr>
      <vt:lpstr>Calibri Light</vt:lpstr>
      <vt:lpstr>Traditional Arabic</vt:lpstr>
      <vt:lpstr>Yu Gothic UI Semilight</vt:lpstr>
      <vt:lpstr>moe-e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Ayman Saleh</dc:creator>
  <cp:lastModifiedBy>user</cp:lastModifiedBy>
  <cp:revision>44</cp:revision>
  <dcterms:created xsi:type="dcterms:W3CDTF">2020-03-03T06:04:54Z</dcterms:created>
  <dcterms:modified xsi:type="dcterms:W3CDTF">2020-03-15T15:10:19Z</dcterms:modified>
</cp:coreProperties>
</file>