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mp4" ContentType="video/mp4"/>
  <Default Extension="rels" ContentType="application/vnd.openxmlformats-package.relationships+xml"/>
  <Default Extension="mov" ContentType="video/quicktime"/>
  <Default Extension="wdp" ContentType="image/vnd.ms-photo"/>
  <Default Extension="png" ContentType="image/p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337" r:id="rId2"/>
    <p:sldId id="317" r:id="rId3"/>
    <p:sldId id="338" r:id="rId4"/>
    <p:sldId id="318" r:id="rId5"/>
    <p:sldId id="319" r:id="rId6"/>
    <p:sldId id="320" r:id="rId7"/>
    <p:sldId id="323" r:id="rId8"/>
    <p:sldId id="324" r:id="rId9"/>
    <p:sldId id="327" r:id="rId10"/>
    <p:sldId id="328" r:id="rId11"/>
    <p:sldId id="310" r:id="rId12"/>
    <p:sldId id="306" r:id="rId13"/>
    <p:sldId id="307" r:id="rId14"/>
    <p:sldId id="308" r:id="rId15"/>
    <p:sldId id="309" r:id="rId16"/>
    <p:sldId id="31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8"/>
    <p:restoredTop sz="92609"/>
  </p:normalViewPr>
  <p:slideViewPr>
    <p:cSldViewPr snapToGrid="0" snapToObjects="1">
      <p:cViewPr>
        <p:scale>
          <a:sx n="93" d="100"/>
          <a:sy n="93" d="100"/>
        </p:scale>
        <p:origin x="1008" y="-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255FA-6722-A646-B356-62152B4562D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A600F-4F89-0847-AA07-BBAB4260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6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600F-4F89-0847-AA07-BBAB4260B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7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457200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4CB2D-5A3E-F540-B8EB-7364714483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36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2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8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1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7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1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1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8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46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7C3A7-EA0F-3740-928D-4CC3A40C49CB}" type="datetimeFigureOut">
              <a:rPr lang="en-US" smtClean="0"/>
              <a:t>4/16/17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EF523-1CDC-404E-B150-D55DC2CD3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9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gif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6" Type="http://schemas.microsoft.com/office/2007/relationships/hdphoto" Target="../media/hdphoto2.wdp"/><Relationship Id="rId7" Type="http://schemas.openxmlformats.org/officeDocument/2006/relationships/image" Target="../media/image12.pn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093335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3D Printing Techniques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9345" y="3418898"/>
            <a:ext cx="3685309" cy="7513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Extrusion-Based </a:t>
            </a:r>
            <a:r>
              <a:rPr lang="en-US" sz="2400" dirty="0">
                <a:solidFill>
                  <a:prstClr val="black"/>
                </a:solidFill>
              </a:rPr>
              <a:t>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3273"/>
            <a:ext cx="7886700" cy="4583690"/>
          </a:xfrm>
        </p:spPr>
        <p:txBody>
          <a:bodyPr>
            <a:normAutofit/>
          </a:bodyPr>
          <a:lstStyle/>
          <a:p>
            <a:r>
              <a:rPr lang="en-US" sz="2400" dirty="0"/>
              <a:t>A major innovative twist on the extrusion-based approach can be found in the Contour Crafting technology developed by Prof. B. </a:t>
            </a:r>
            <a:r>
              <a:rPr lang="en-US" sz="2400" dirty="0" err="1"/>
              <a:t>Khoshnevis</a:t>
            </a:r>
            <a:r>
              <a:rPr lang="en-US" sz="2400" dirty="0"/>
              <a:t> and his team at the </a:t>
            </a:r>
            <a:r>
              <a:rPr lang="en-US" sz="2400" dirty="0" smtClean="0"/>
              <a:t>University </a:t>
            </a:r>
            <a:r>
              <a:rPr lang="en-US" sz="2400" dirty="0"/>
              <a:t>of Southern </a:t>
            </a:r>
            <a:r>
              <a:rPr lang="en-US" sz="2400" dirty="0" smtClean="0"/>
              <a:t>California.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his </a:t>
            </a:r>
            <a:r>
              <a:rPr lang="en-US" sz="2400" dirty="0"/>
              <a:t>research team has developed a method to smooth the surface with a scraping tool. </a:t>
            </a:r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/>
              <a:t>is similar to how artisans shape clay pottery and/or concrete using trowels. </a:t>
            </a:r>
          </a:p>
          <a:p>
            <a:r>
              <a:rPr lang="en-US" sz="2400" dirty="0"/>
              <a:t>the team is in fact developing technology that can produce full-sized buildings using a mixture of the Contour Crafting process and robotic </a:t>
            </a:r>
            <a:r>
              <a:rPr lang="en-US" sz="2400" dirty="0" smtClean="0"/>
              <a:t>assembly.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04286"/>
            <a:ext cx="7886700" cy="905377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Other Systems 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Contour Crafting </a:t>
            </a:r>
          </a:p>
        </p:txBody>
      </p:sp>
    </p:spTree>
    <p:extLst>
      <p:ext uri="{BB962C8B-B14F-4D97-AF65-F5344CB8AC3E}">
        <p14:creationId xmlns:p14="http://schemas.microsoft.com/office/powerpoint/2010/main" val="18877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our Craft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350684"/>
            <a:ext cx="8045450" cy="4525963"/>
          </a:xfrm>
        </p:spPr>
      </p:pic>
      <p:sp>
        <p:nvSpPr>
          <p:cNvPr id="5" name="Rounded Rectangle 4"/>
          <p:cNvSpPr/>
          <p:nvPr/>
        </p:nvSpPr>
        <p:spPr>
          <a:xfrm>
            <a:off x="1350628" y="304623"/>
            <a:ext cx="6696744" cy="802864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FFFFF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/>
          <a:lstStyle/>
          <a:p>
            <a:pPr algn="ctr"/>
            <a:r>
              <a:rPr lang="en-US" sz="2000" smtClean="0"/>
              <a:t>Construction </a:t>
            </a:r>
            <a:r>
              <a:rPr lang="en-US" sz="2000" dirty="0" smtClean="0"/>
              <a:t>Industry</a:t>
            </a:r>
            <a:r>
              <a:rPr lang="ar-SA" sz="2000" dirty="0" smtClean="0"/>
              <a:t> </a:t>
            </a:r>
            <a:r>
              <a:rPr lang="en-US" sz="2000" dirty="0" smtClean="0"/>
              <a:t>(Contour Crafting)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002585" y="5935178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424242"/>
                </a:solidFill>
                <a:latin typeface="ArialMT" charset="0"/>
              </a:rPr>
              <a:t>Developed by </a:t>
            </a:r>
            <a:r>
              <a:rPr lang="en-US" dirty="0" err="1" smtClean="0">
                <a:solidFill>
                  <a:srgbClr val="424242"/>
                </a:solidFill>
                <a:latin typeface="ArialMT" charset="0"/>
              </a:rPr>
              <a:t>Behrokh</a:t>
            </a:r>
            <a:r>
              <a:rPr lang="en-US" dirty="0" smtClean="0">
                <a:solidFill>
                  <a:srgbClr val="424242"/>
                </a:solidFill>
                <a:latin typeface="ArialMT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ArialMT" charset="0"/>
              </a:rPr>
              <a:t>Khoshnevis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2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57200" rtl="1" eaLnBrk="1" latinLnBrk="0" hangingPunct="1">
              <a:spcBef>
                <a:spcPct val="0"/>
              </a:spcBef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73" y="1603116"/>
            <a:ext cx="4156364" cy="2332182"/>
          </a:xfrm>
        </p:spPr>
      </p:pic>
      <p:sp>
        <p:nvSpPr>
          <p:cNvPr id="5" name="Rounded Rectangle 4"/>
          <p:cNvSpPr/>
          <p:nvPr/>
        </p:nvSpPr>
        <p:spPr>
          <a:xfrm>
            <a:off x="969348" y="291717"/>
            <a:ext cx="7495309" cy="817418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Syringe-based 3D printer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338" y="4373238"/>
            <a:ext cx="2789323" cy="1811756"/>
          </a:xfrm>
          <a:prstGeom prst="rect">
            <a:avLst/>
          </a:prstGeom>
        </p:spPr>
      </p:pic>
      <p:pic>
        <p:nvPicPr>
          <p:cNvPr id="9" name="Printing Kidne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086" y="1622381"/>
            <a:ext cx="4265744" cy="23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3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80481"/>
            <a:ext cx="4572000" cy="2565400"/>
          </a:xfrm>
        </p:spPr>
      </p:pic>
      <p:sp>
        <p:nvSpPr>
          <p:cNvPr id="5" name="Rounded Rectangle 4"/>
          <p:cNvSpPr/>
          <p:nvPr/>
        </p:nvSpPr>
        <p:spPr>
          <a:xfrm>
            <a:off x="1223628" y="444706"/>
            <a:ext cx="6696744" cy="802864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FFFFF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/>
          <a:lstStyle/>
          <a:p>
            <a:pPr algn="ctr"/>
            <a:r>
              <a:rPr lang="en-US" sz="2000" smtClean="0"/>
              <a:t>Food </a:t>
            </a:r>
            <a:r>
              <a:rPr lang="en-US" sz="2000" dirty="0"/>
              <a:t>industry </a:t>
            </a:r>
          </a:p>
        </p:txBody>
      </p:sp>
    </p:spTree>
    <p:extLst>
      <p:ext uri="{BB962C8B-B14F-4D97-AF65-F5344CB8AC3E}">
        <p14:creationId xmlns:p14="http://schemas.microsoft.com/office/powerpoint/2010/main" val="193831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Worlds First Pancake Printer- PancakeBot Kickstarter Launch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513" y="1600200"/>
            <a:ext cx="8053387" cy="4525963"/>
          </a:xfrm>
        </p:spPr>
      </p:pic>
      <p:sp>
        <p:nvSpPr>
          <p:cNvPr id="5" name="Rounded Rectangle 4"/>
          <p:cNvSpPr/>
          <p:nvPr/>
        </p:nvSpPr>
        <p:spPr>
          <a:xfrm>
            <a:off x="1109328" y="444706"/>
            <a:ext cx="6696744" cy="802864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FFFFF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/>
          <a:lstStyle/>
          <a:p>
            <a:pPr algn="ctr"/>
            <a:r>
              <a:rPr lang="en-US" sz="2000" smtClean="0"/>
              <a:t>Food </a:t>
            </a:r>
            <a:r>
              <a:rPr lang="en-US" sz="2000" dirty="0"/>
              <a:t>industry </a:t>
            </a:r>
          </a:p>
        </p:txBody>
      </p:sp>
    </p:spTree>
    <p:extLst>
      <p:ext uri="{BB962C8B-B14F-4D97-AF65-F5344CB8AC3E}">
        <p14:creationId xmlns:p14="http://schemas.microsoft.com/office/powerpoint/2010/main" val="21026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D LIPSON- Digital food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Rounded Rectangle 4"/>
          <p:cNvSpPr/>
          <p:nvPr/>
        </p:nvSpPr>
        <p:spPr>
          <a:xfrm>
            <a:off x="1223628" y="444706"/>
            <a:ext cx="6696744" cy="802864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FFFFF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/>
          <a:lstStyle/>
          <a:p>
            <a:pPr algn="ctr"/>
            <a:r>
              <a:rPr lang="en-US" sz="2000" dirty="0" smtClean="0"/>
              <a:t>Food </a:t>
            </a:r>
            <a:r>
              <a:rPr lang="en-US" sz="2000" dirty="0"/>
              <a:t>industry </a:t>
            </a:r>
          </a:p>
        </p:txBody>
      </p:sp>
    </p:spTree>
    <p:extLst>
      <p:ext uri="{BB962C8B-B14F-4D97-AF65-F5344CB8AC3E}">
        <p14:creationId xmlns:p14="http://schemas.microsoft.com/office/powerpoint/2010/main" val="176919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39000" cy="3223135"/>
          </a:xfrm>
        </p:spPr>
        <p:txBody>
          <a:bodyPr/>
          <a:lstStyle/>
          <a:p>
            <a:pPr marL="342900" indent="-3429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698" y="4056074"/>
            <a:ext cx="3059274" cy="2294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60" y="3951496"/>
            <a:ext cx="3483690" cy="230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463" y="998382"/>
            <a:ext cx="4265744" cy="22857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79228" y="159857"/>
            <a:ext cx="6696744" cy="802864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FFFFFF">
                  <a:hueOff val="0"/>
                  <a:satOff val="0"/>
                  <a:lumOff val="0"/>
                  <a:alphaOff val="0"/>
                  <a:shade val="51000"/>
                  <a:satMod val="130000"/>
                </a:srgb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/>
          <a:lstStyle/>
          <a:p>
            <a:pPr algn="ctr"/>
            <a:r>
              <a:rPr lang="en-US" sz="2000" dirty="0" smtClean="0"/>
              <a:t>Construction </a:t>
            </a:r>
            <a:r>
              <a:rPr lang="en-US" sz="2000" dirty="0"/>
              <a:t>Industry</a:t>
            </a:r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79961"/>
              </p:ext>
            </p:extLst>
          </p:nvPr>
        </p:nvGraphicFramePr>
        <p:xfrm>
          <a:off x="628650" y="1704280"/>
          <a:ext cx="344805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4768"/>
                <a:gridCol w="973282"/>
              </a:tblGrid>
              <a:tr h="247782">
                <a:tc>
                  <a:txBody>
                    <a:bodyPr/>
                    <a:lstStyle/>
                    <a:p>
                      <a:pPr marL="0" algn="r" defTabSz="457200" rtl="1" eaLnBrk="1" latinLnBrk="0" hangingPunct="1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Material reduction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b="0" dirty="0" smtClean="0">
                          <a:solidFill>
                            <a:schemeClr val="lt1"/>
                          </a:solidFill>
                        </a:rPr>
                        <a:t>30%</a:t>
                      </a:r>
                      <a:endParaRPr lang="en-US" sz="1800" b="0" dirty="0">
                        <a:solidFill>
                          <a:schemeClr val="lt1"/>
                        </a:solidFill>
                      </a:endParaRPr>
                    </a:p>
                  </a:txBody>
                  <a:tcPr/>
                </a:tc>
              </a:tr>
              <a:tr h="358235">
                <a:tc>
                  <a:txBody>
                    <a:bodyPr/>
                    <a:lstStyle/>
                    <a:p>
                      <a:pPr marL="0" algn="r" defTabSz="457200" rtl="1" eaLnBrk="1" latinLnBrk="0" hangingPunct="1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Labor reduction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50%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62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917" y="819647"/>
            <a:ext cx="5589020" cy="5747408"/>
          </a:xfrm>
        </p:spPr>
        <p:txBody>
          <a:bodyPr>
            <a:noAutofit/>
          </a:bodyPr>
          <a:lstStyle/>
          <a:p>
            <a:r>
              <a:rPr lang="en-US" sz="1800" dirty="0"/>
              <a:t>The extrusion head is typically carried on a plotting system that allows movement in the horizontal plane. </a:t>
            </a:r>
            <a:endParaRPr lang="en-US" sz="1800" dirty="0" smtClean="0"/>
          </a:p>
          <a:p>
            <a:r>
              <a:rPr lang="en-US" sz="1800" dirty="0" smtClean="0"/>
              <a:t>This </a:t>
            </a:r>
            <a:r>
              <a:rPr lang="en-US" sz="1800" dirty="0"/>
              <a:t>plotting must be coordinated with the extrusion rate to ensure smooth and consistent deposition. </a:t>
            </a:r>
          </a:p>
          <a:p>
            <a:r>
              <a:rPr lang="en-US" sz="1800" dirty="0"/>
              <a:t>This would involve two orthogonally mounted linear drive mechanisms like belt drives or lead-screws. </a:t>
            </a:r>
            <a:endParaRPr lang="en-US" sz="1800" dirty="0" smtClean="0"/>
          </a:p>
          <a:p>
            <a:r>
              <a:rPr lang="en-US" sz="1800" dirty="0" smtClean="0"/>
              <a:t>cheaper </a:t>
            </a:r>
            <a:r>
              <a:rPr lang="en-US" sz="1800" dirty="0"/>
              <a:t>systems often make use of belts driven by stepper motors, higher cost systems typically use servo drives with lead- screw technology. </a:t>
            </a:r>
          </a:p>
          <a:p>
            <a:r>
              <a:rPr lang="en-US" sz="1800" dirty="0" smtClean="0"/>
              <a:t>A </a:t>
            </a:r>
            <a:r>
              <a:rPr lang="en-US" sz="1800" dirty="0"/>
              <a:t>common </a:t>
            </a:r>
            <a:r>
              <a:rPr lang="en-US" sz="1800" dirty="0" smtClean="0"/>
              <a:t>followed strategy is to 3D print </a:t>
            </a:r>
            <a:r>
              <a:rPr lang="en-US" sz="1800" dirty="0"/>
              <a:t>the outline of the part to be built using a slower plotting speed to ensure that material flow is maintained at a constant rate. </a:t>
            </a:r>
            <a:endParaRPr lang="en-US" sz="1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43828"/>
            <a:ext cx="7886700" cy="775819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</a:rPr>
              <a:t>Basic </a:t>
            </a:r>
            <a:r>
              <a:rPr lang="en-US" sz="3200" dirty="0" smtClean="0">
                <a:solidFill>
                  <a:prstClr val="black"/>
                </a:solidFill>
              </a:rPr>
              <a:t>Principles</a:t>
            </a:r>
            <a:r>
              <a:rPr lang="en-US" sz="3200" dirty="0">
                <a:solidFill>
                  <a:prstClr val="black"/>
                </a:solidFill>
              </a:rPr>
              <a:t/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Positional Control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95" y="4894522"/>
            <a:ext cx="2663641" cy="1855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16" y="4894522"/>
            <a:ext cx="2542211" cy="1583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105" y="2870323"/>
            <a:ext cx="2684786" cy="3826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250" y="906201"/>
            <a:ext cx="3330641" cy="18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5" y="897850"/>
            <a:ext cx="6597531" cy="5279113"/>
          </a:xfrm>
        </p:spPr>
        <p:txBody>
          <a:bodyPr/>
          <a:lstStyle/>
          <a:p>
            <a:r>
              <a:rPr lang="en-US" sz="1800" dirty="0"/>
              <a:t>The internal fill pattern can be built more rapidly since the outline represents the external features of the part that corresponds to geometric precision </a:t>
            </a:r>
            <a:endParaRPr lang="en-US" sz="1800" dirty="0" smtClean="0"/>
          </a:p>
          <a:p>
            <a:r>
              <a:rPr lang="en-US" sz="1800" dirty="0" smtClean="0"/>
              <a:t>Choose at least 10%infill,more than 30% are not necessary.</a:t>
            </a:r>
            <a:endParaRPr lang="en-US" sz="1800" dirty="0"/>
          </a:p>
          <a:p>
            <a:r>
              <a:rPr lang="en-US" sz="1800" dirty="0"/>
              <a:t>Interior Fill Percentage = determines the interior solidity. </a:t>
            </a:r>
          </a:p>
          <a:p>
            <a:r>
              <a:rPr lang="en-US" sz="1800" dirty="0" smtClean="0"/>
              <a:t>Internal </a:t>
            </a:r>
            <a:r>
              <a:rPr lang="en-US" sz="1800" dirty="0"/>
              <a:t>Fill Pattern = determines the infill geometries. </a:t>
            </a:r>
            <a:r>
              <a:rPr lang="en-US" sz="1800" dirty="0" smtClean="0"/>
              <a:t>The recommended </a:t>
            </a:r>
            <a:r>
              <a:rPr lang="en-US" sz="1800" dirty="0"/>
              <a:t>geometries are Grid (fast) and Honeycomb (solid</a:t>
            </a:r>
            <a:r>
              <a:rPr lang="en-US" sz="1800" dirty="0" smtClean="0"/>
              <a:t>). </a:t>
            </a:r>
            <a:endParaRPr lang="en-US" sz="1800" dirty="0"/>
          </a:p>
          <a:p>
            <a:r>
              <a:rPr lang="en-US" sz="1800" dirty="0" smtClean="0"/>
              <a:t>For </a:t>
            </a:r>
            <a:r>
              <a:rPr lang="en-US" sz="1800" dirty="0"/>
              <a:t>strong prints, choose </a:t>
            </a:r>
            <a:r>
              <a:rPr lang="en-US" sz="1800" b="1" dirty="0"/>
              <a:t>Grid</a:t>
            </a:r>
            <a:r>
              <a:rPr lang="en-US" sz="1800" dirty="0"/>
              <a:t>, </a:t>
            </a:r>
            <a:r>
              <a:rPr lang="en-US" sz="1800" b="1" dirty="0" smtClean="0"/>
              <a:t>Solid </a:t>
            </a:r>
            <a:r>
              <a:rPr lang="en-US" sz="1800" b="1" dirty="0"/>
              <a:t>Honeycomb </a:t>
            </a:r>
            <a:r>
              <a:rPr lang="en-US" sz="1800" dirty="0" smtClean="0"/>
              <a:t>or </a:t>
            </a:r>
            <a:r>
              <a:rPr lang="en-US" sz="1800" b="1" dirty="0" smtClean="0"/>
              <a:t>Triangular.</a:t>
            </a:r>
          </a:p>
          <a:p>
            <a:r>
              <a:rPr lang="en-US" sz="1800" b="1" dirty="0" smtClean="0"/>
              <a:t> </a:t>
            </a:r>
            <a:r>
              <a:rPr lang="en-US" sz="1800" dirty="0" smtClean="0"/>
              <a:t>For </a:t>
            </a:r>
            <a:r>
              <a:rPr lang="en-US" sz="1800" dirty="0"/>
              <a:t>prints that don’t have to be strong use </a:t>
            </a:r>
            <a:r>
              <a:rPr lang="en-US" sz="1800" b="1" dirty="0"/>
              <a:t>Fast Honeycomb or Rectilinear </a:t>
            </a:r>
            <a:r>
              <a:rPr lang="en-US" sz="1800" dirty="0"/>
              <a:t>to get a faster </a:t>
            </a:r>
            <a:r>
              <a:rPr lang="en-US" sz="1800" dirty="0" smtClean="0"/>
              <a:t>print.</a:t>
            </a:r>
          </a:p>
          <a:p>
            <a:r>
              <a:rPr lang="en-US" sz="1800" dirty="0" smtClean="0"/>
              <a:t>For flexible print choose wiggle.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930" y="1382795"/>
            <a:ext cx="2146927" cy="368175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628650" y="122031"/>
            <a:ext cx="7886700" cy="775819"/>
          </a:xfrm>
          <a:prstGeom prst="roundRect">
            <a:avLst/>
          </a:prstGeom>
          <a:gradFill rotWithShape="1"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 w="6350" cap="flat" cmpd="sng" algn="ctr">
            <a:noFill/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smtClean="0">
                <a:solidFill>
                  <a:prstClr val="black"/>
                </a:solidFill>
              </a:rPr>
              <a:t>Basic Principles</a:t>
            </a:r>
            <a:br>
              <a:rPr lang="en-US" sz="3200" smtClean="0">
                <a:solidFill>
                  <a:prstClr val="black"/>
                </a:solidFill>
              </a:rPr>
            </a:br>
            <a:r>
              <a:rPr lang="en-US" sz="3200" smtClean="0">
                <a:solidFill>
                  <a:prstClr val="black"/>
                </a:solidFill>
              </a:rPr>
              <a:t> </a:t>
            </a:r>
            <a:r>
              <a:rPr lang="en-US" sz="2400" smtClean="0">
                <a:solidFill>
                  <a:prstClr val="black"/>
                </a:solidFill>
              </a:rPr>
              <a:t>Positional Control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511" y="4291786"/>
            <a:ext cx="2285324" cy="2390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50" y="4291786"/>
            <a:ext cx="2227421" cy="239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4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2219"/>
            <a:ext cx="7886700" cy="5403272"/>
          </a:xfrm>
        </p:spPr>
        <p:txBody>
          <a:bodyPr>
            <a:noAutofit/>
          </a:bodyPr>
          <a:lstStyle/>
          <a:p>
            <a:r>
              <a:rPr lang="en-US" sz="2400" dirty="0"/>
              <a:t>For heat-based systems there must be sufficient residual heat energy to activate the surfaces of the adjacent regions, causing </a:t>
            </a:r>
            <a:r>
              <a:rPr lang="en-US" sz="2400" dirty="0" smtClean="0"/>
              <a:t>bonding.</a:t>
            </a:r>
          </a:p>
          <a:p>
            <a:r>
              <a:rPr lang="en-US" sz="2400" dirty="0"/>
              <a:t>G</a:t>
            </a:r>
            <a:r>
              <a:rPr lang="en-US" sz="2400" dirty="0" smtClean="0"/>
              <a:t>el-based </a:t>
            </a:r>
            <a:r>
              <a:rPr lang="en-US" sz="2400" dirty="0"/>
              <a:t>systems must contain residual solvent or wetting agent in the extruded filament to ensure the new material will bond to the adjacent regions that have already been deposited. </a:t>
            </a:r>
          </a:p>
          <a:p>
            <a:r>
              <a:rPr lang="en-US" sz="2400" dirty="0"/>
              <a:t>If there is insufficient energy, the regions may adhere, but there would be a distinct boundary between new and previously deposited material. </a:t>
            </a:r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/>
              <a:t>can </a:t>
            </a:r>
            <a:r>
              <a:rPr lang="en-US" sz="2400" dirty="0" smtClean="0"/>
              <a:t>represent </a:t>
            </a:r>
            <a:r>
              <a:rPr lang="en-US" sz="2400" dirty="0"/>
              <a:t>a fracture surface where the materials can be easily separated. </a:t>
            </a:r>
            <a:endParaRPr lang="en-US" sz="2400" dirty="0" smtClean="0"/>
          </a:p>
          <a:p>
            <a:r>
              <a:rPr lang="en-US" sz="2400" dirty="0" smtClean="0"/>
              <a:t>Too </a:t>
            </a:r>
            <a:r>
              <a:rPr lang="en-US" sz="2400" dirty="0"/>
              <a:t>much energy may cause the previously deposited material to flow, which in turn may result in a poorly defined part.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96584"/>
            <a:ext cx="7886700" cy="748245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Basic </a:t>
            </a:r>
            <a:r>
              <a:rPr lang="en-US" sz="2800" dirty="0" smtClean="0">
                <a:solidFill>
                  <a:prstClr val="black"/>
                </a:solidFill>
              </a:rPr>
              <a:t>Principles</a:t>
            </a:r>
            <a:r>
              <a:rPr lang="en-US" sz="3200" dirty="0">
                <a:solidFill>
                  <a:prstClr val="black"/>
                </a:solidFill>
              </a:rPr>
              <a:t/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Bonding</a:t>
            </a:r>
          </a:p>
        </p:txBody>
      </p:sp>
    </p:spTree>
    <p:extLst>
      <p:ext uri="{BB962C8B-B14F-4D97-AF65-F5344CB8AC3E}">
        <p14:creationId xmlns:p14="http://schemas.microsoft.com/office/powerpoint/2010/main" val="3953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3" y="997527"/>
            <a:ext cx="8437417" cy="5735782"/>
          </a:xfrm>
        </p:spPr>
        <p:txBody>
          <a:bodyPr>
            <a:normAutofit/>
          </a:bodyPr>
          <a:lstStyle/>
          <a:p>
            <a:r>
              <a:rPr lang="en-US" dirty="0"/>
              <a:t>All AM systems must have a means for supporting free-standing and disconnected features and for keeping all features of a part in place during the fabrication process. </a:t>
            </a:r>
          </a:p>
          <a:p>
            <a:r>
              <a:rPr lang="en-US" dirty="0"/>
              <a:t>Supports in such systems take two general forms: </a:t>
            </a:r>
          </a:p>
          <a:p>
            <a:r>
              <a:rPr lang="en-US" dirty="0"/>
              <a:t>–  Similar material supports </a:t>
            </a:r>
          </a:p>
          <a:p>
            <a:r>
              <a:rPr lang="en-US" dirty="0"/>
              <a:t>–  Secondary material supports </a:t>
            </a:r>
          </a:p>
          <a:p>
            <a:r>
              <a:rPr lang="en-US" dirty="0"/>
              <a:t>If an extrusion-based system is built in the simplest possible way then it will have only one </a:t>
            </a:r>
            <a:r>
              <a:rPr lang="en-US" dirty="0" smtClean="0"/>
              <a:t>extruder, and </a:t>
            </a:r>
            <a:r>
              <a:rPr lang="en-US" dirty="0"/>
              <a:t>If it has only one </a:t>
            </a:r>
            <a:r>
              <a:rPr lang="en-US" dirty="0" smtClean="0"/>
              <a:t>then </a:t>
            </a:r>
            <a:r>
              <a:rPr lang="en-US" dirty="0"/>
              <a:t>supports must be made using the same material as the part. </a:t>
            </a:r>
          </a:p>
          <a:p>
            <a:r>
              <a:rPr lang="en-US" dirty="0"/>
              <a:t>The most effective </a:t>
            </a:r>
            <a:r>
              <a:rPr lang="en-US" dirty="0" smtClean="0"/>
              <a:t>way is </a:t>
            </a:r>
            <a:r>
              <a:rPr lang="en-US" dirty="0"/>
              <a:t>to fabricate them in a different </a:t>
            </a:r>
            <a:r>
              <a:rPr lang="en-US" dirty="0" smtClean="0"/>
              <a:t>material.</a:t>
            </a:r>
          </a:p>
          <a:p>
            <a:r>
              <a:rPr lang="en-US" dirty="0" smtClean="0"/>
              <a:t>The </a:t>
            </a:r>
            <a:r>
              <a:rPr lang="en-US" dirty="0"/>
              <a:t>variation in material properties can be </a:t>
            </a:r>
            <a:r>
              <a:rPr lang="en-US" dirty="0" smtClean="0"/>
              <a:t>used effectively, so </a:t>
            </a:r>
            <a:r>
              <a:rPr lang="en-US" dirty="0"/>
              <a:t>that supports are easily distinguishable from part material, </a:t>
            </a:r>
            <a:r>
              <a:rPr lang="en-US" dirty="0" smtClean="0"/>
              <a:t>either:</a:t>
            </a:r>
          </a:p>
          <a:p>
            <a:pPr lvl="1"/>
            <a:r>
              <a:rPr lang="en-US" dirty="0" smtClean="0"/>
              <a:t> Visually (using </a:t>
            </a:r>
            <a:r>
              <a:rPr lang="en-US" dirty="0"/>
              <a:t>a different color material</a:t>
            </a:r>
            <a:r>
              <a:rPr lang="en-US" dirty="0" smtClean="0"/>
              <a:t>). </a:t>
            </a:r>
          </a:p>
          <a:p>
            <a:pPr lvl="1"/>
            <a:r>
              <a:rPr lang="en-US" dirty="0" smtClean="0"/>
              <a:t>Mechanically (using </a:t>
            </a:r>
            <a:r>
              <a:rPr lang="en-US" dirty="0"/>
              <a:t>a weaker material for the </a:t>
            </a:r>
            <a:r>
              <a:rPr lang="en-US" dirty="0" smtClean="0"/>
              <a:t>supports).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hemically (using </a:t>
            </a:r>
            <a:r>
              <a:rPr lang="en-US" dirty="0"/>
              <a:t>a material that can be removed using a solvent without affecting the part material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To </a:t>
            </a:r>
            <a:r>
              <a:rPr lang="en-US" dirty="0"/>
              <a:t>do this, the extrusion-based equipment should have a second extruder.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27014"/>
            <a:ext cx="7886700" cy="663863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Basic </a:t>
            </a:r>
            <a:r>
              <a:rPr lang="en-US" sz="2800" dirty="0" smtClean="0">
                <a:solidFill>
                  <a:prstClr val="black"/>
                </a:solidFill>
              </a:rPr>
              <a:t>Principles</a:t>
            </a:r>
            <a:r>
              <a:rPr lang="en-US" sz="3200" dirty="0">
                <a:solidFill>
                  <a:prstClr val="black"/>
                </a:solidFill>
              </a:rPr>
              <a:t/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Support Generation</a:t>
            </a:r>
          </a:p>
        </p:txBody>
      </p:sp>
    </p:spTree>
    <p:extLst>
      <p:ext uri="{BB962C8B-B14F-4D97-AF65-F5344CB8AC3E}">
        <p14:creationId xmlns:p14="http://schemas.microsoft.com/office/powerpoint/2010/main" val="12941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024283" cy="4727575"/>
          </a:xfrm>
        </p:spPr>
        <p:txBody>
          <a:bodyPr>
            <a:normAutofit/>
          </a:bodyPr>
          <a:lstStyle/>
          <a:p>
            <a:r>
              <a:rPr lang="en-US" dirty="0" smtClean="0"/>
              <a:t>Input </a:t>
            </a:r>
            <a:r>
              <a:rPr lang="en-US" dirty="0"/>
              <a:t>pressure: This variable is changed regularly during a </a:t>
            </a:r>
            <a:r>
              <a:rPr lang="en-US" dirty="0" smtClean="0"/>
              <a:t>build, since changing </a:t>
            </a:r>
            <a:r>
              <a:rPr lang="en-US" dirty="0"/>
              <a:t>the input pressure (or force applied to the material) results in a corresponding output flow rate change. </a:t>
            </a:r>
            <a:endParaRPr lang="en-US" dirty="0" smtClean="0"/>
          </a:p>
          <a:p>
            <a:r>
              <a:rPr lang="en-US" dirty="0"/>
              <a:t>Temperature: Maintaining a constant temperature within the melt inside the chamber </a:t>
            </a:r>
            <a:r>
              <a:rPr lang="en-US" dirty="0" smtClean="0"/>
              <a:t>is important, and small </a:t>
            </a:r>
            <a:r>
              <a:rPr lang="en-US" dirty="0"/>
              <a:t>fluctuations are inevitable and will cause changes in the flow characteristics. </a:t>
            </a:r>
          </a:p>
          <a:p>
            <a:r>
              <a:rPr lang="en-US" dirty="0"/>
              <a:t>Nozzle diameter: This is constant for a particular build, but many extrusion- based systems do allow for interchangeable nozzles that can be used to offset speed against precision. </a:t>
            </a:r>
          </a:p>
          <a:p>
            <a:r>
              <a:rPr lang="en-US" dirty="0"/>
              <a:t>Material characteristics: viscosity information that would help in understanding the material flow through the nozzle. </a:t>
            </a:r>
          </a:p>
          <a:p>
            <a:r>
              <a:rPr lang="en-US" dirty="0"/>
              <a:t>Gravity and other </a:t>
            </a:r>
            <a:r>
              <a:rPr lang="en-US" dirty="0" smtClean="0"/>
              <a:t>factors.</a:t>
            </a:r>
            <a:endParaRPr lang="en-US" dirty="0"/>
          </a:p>
          <a:p>
            <a:r>
              <a:rPr lang="en-US" dirty="0"/>
              <a:t>Temperature build up within the part: All parts will start to cool down as soon as the material has been extruded.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44584"/>
            <a:ext cx="7886700" cy="618385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Plotting and Path Control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066165"/>
            <a:ext cx="8195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vP6975" charset="0"/>
              </a:rPr>
              <a:t>It can be seen that precise control of extrusion is a complex trade-off, dependent on a significant number of parameters, including: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97466"/>
            <a:ext cx="5869132" cy="57912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By far the most common extrusion-based AM technology is Fused Deposition Modeling (FDM), produced and developed by </a:t>
            </a:r>
            <a:r>
              <a:rPr lang="en-US" dirty="0" err="1"/>
              <a:t>Stratasys</a:t>
            </a:r>
            <a:r>
              <a:rPr lang="en-US" dirty="0"/>
              <a:t>, </a:t>
            </a:r>
            <a:r>
              <a:rPr lang="en-US" dirty="0" smtClean="0"/>
              <a:t>USA. </a:t>
            </a:r>
          </a:p>
          <a:p>
            <a:r>
              <a:rPr lang="en-US" dirty="0"/>
              <a:t>The initial FDM patent was awarded to </a:t>
            </a:r>
            <a:r>
              <a:rPr lang="en-US" dirty="0" err="1"/>
              <a:t>Stratasys</a:t>
            </a:r>
            <a:r>
              <a:rPr lang="en-US" dirty="0"/>
              <a:t> founder Scott Crump in 1992 .</a:t>
            </a:r>
          </a:p>
          <a:p>
            <a:r>
              <a:rPr lang="en-US" dirty="0" smtClean="0"/>
              <a:t>FDM </a:t>
            </a:r>
            <a:r>
              <a:rPr lang="en-US" dirty="0"/>
              <a:t>uses a heating chamber to liquefy polymer that is fed into the system as a filament.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filament is pushed into the chamber by a tractor wheel arrangement and it is this pushing that generates the extrusion pressure. </a:t>
            </a:r>
          </a:p>
          <a:p>
            <a:r>
              <a:rPr lang="en-US" dirty="0" smtClean="0"/>
              <a:t>The </a:t>
            </a:r>
            <a:r>
              <a:rPr lang="en-US" dirty="0"/>
              <a:t>major strength of FDM is in the range of materials and the effective mechanical properties of resulting parts made using this technology. </a:t>
            </a:r>
            <a:endParaRPr lang="en-US" dirty="0" smtClean="0"/>
          </a:p>
          <a:p>
            <a:r>
              <a:rPr lang="en-US" dirty="0" smtClean="0"/>
              <a:t>Parts </a:t>
            </a:r>
            <a:r>
              <a:rPr lang="en-US" dirty="0"/>
              <a:t>made using FDM are amongst the strongest for any polymer-based additive manufacturing process. </a:t>
            </a:r>
          </a:p>
          <a:p>
            <a:r>
              <a:rPr lang="en-US" dirty="0"/>
              <a:t>The main drawback to using this technology is the build speed. 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04959"/>
            <a:ext cx="7886700" cy="562168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Fused Deposition </a:t>
            </a:r>
            <a:r>
              <a:rPr lang="en-US" sz="2800" dirty="0" smtClean="0">
                <a:solidFill>
                  <a:prstClr val="black"/>
                </a:solidFill>
              </a:rPr>
              <a:t>Modeling (FDM)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10" y="897466"/>
            <a:ext cx="2940290" cy="31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73" y="2096063"/>
            <a:ext cx="7886700" cy="335118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04958"/>
            <a:ext cx="7886700" cy="562168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Materials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1121306"/>
            <a:ext cx="7700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dvP6975" charset="0"/>
              </a:rPr>
              <a:t>FDM </a:t>
            </a:r>
            <a:r>
              <a:rPr lang="en-US" dirty="0">
                <a:latin typeface="AdvP6975" charset="0"/>
              </a:rPr>
              <a:t>works best with polymers that are amorphous in nature rather than the highly crystalline polymers that are more suitable for PBF processes. </a:t>
            </a:r>
            <a:endParaRPr lang="en-US" dirty="0" smtClean="0">
              <a:latin typeface="AdvP6975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6" b="93769" l="3333" r="95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4207" y="5463990"/>
            <a:ext cx="2427967" cy="1363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6111" l="10000" r="90000"/>
                    </a14:imgEffect>
                  </a14:imgLayer>
                </a14:imgProps>
              </a:ext>
            </a:extLst>
          </a:blip>
          <a:srcRect l="25762" r="25771"/>
          <a:stretch/>
        </p:blipFill>
        <p:spPr>
          <a:xfrm>
            <a:off x="1160794" y="5152302"/>
            <a:ext cx="1486506" cy="1725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95" b="75238" l="2100" r="99219"/>
                    </a14:imgEffect>
                  </a14:imgLayer>
                </a14:imgProps>
              </a:ext>
            </a:extLst>
          </a:blip>
          <a:srcRect t="26295" b="26458"/>
          <a:stretch/>
        </p:blipFill>
        <p:spPr>
          <a:xfrm rot="4791909">
            <a:off x="-978715" y="4868955"/>
            <a:ext cx="2913560" cy="9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136072"/>
            <a:ext cx="7886700" cy="5375563"/>
          </a:xfrm>
        </p:spPr>
        <p:txBody>
          <a:bodyPr>
            <a:normAutofit/>
          </a:bodyPr>
          <a:lstStyle/>
          <a:p>
            <a:r>
              <a:rPr lang="en-US" sz="2400" dirty="0"/>
              <a:t>Extrusion-based technology has a large variety of materials that can be processed. </a:t>
            </a:r>
            <a:endParaRPr lang="en-US" sz="2400" dirty="0" smtClean="0"/>
          </a:p>
          <a:p>
            <a:r>
              <a:rPr lang="en-US" sz="2400" dirty="0" smtClean="0"/>
              <a:t>If </a:t>
            </a:r>
            <a:r>
              <a:rPr lang="en-US" sz="2400" dirty="0"/>
              <a:t>a material can be presented in a liquid form that can quickly solidify, then it is suitable to this process. </a:t>
            </a:r>
            <a:endParaRPr lang="en-US" sz="2400" dirty="0" smtClean="0"/>
          </a:p>
          <a:p>
            <a:r>
              <a:rPr lang="en-US" sz="2400" dirty="0" err="1" smtClean="0"/>
              <a:t>Bioextrusion</a:t>
            </a:r>
            <a:r>
              <a:rPr lang="en-US" sz="2400" dirty="0" smtClean="0"/>
              <a:t> </a:t>
            </a:r>
            <a:r>
              <a:rPr lang="en-US" sz="2400" dirty="0"/>
              <a:t>is the process of creating biocompatible and/or biodegradable components that are used to generate frameworks, commonly referred to as “scaffolds,” that play host to animal cells for the formation of tissue (tissue engineering). </a:t>
            </a:r>
            <a:endParaRPr lang="en-US" sz="2400" dirty="0" smtClean="0"/>
          </a:p>
          <a:p>
            <a:r>
              <a:rPr lang="en-US" sz="2400" dirty="0" smtClean="0"/>
              <a:t>Such </a:t>
            </a:r>
            <a:r>
              <a:rPr lang="en-US" sz="2400" dirty="0"/>
              <a:t>scaffolds should be porous, with micro-pores that allow cell adhesion and macro-pores that provide space for cells to grow. </a:t>
            </a:r>
          </a:p>
          <a:p>
            <a:endParaRPr lang="en-US" sz="240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28650" y="202881"/>
            <a:ext cx="7886700" cy="680223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80000">
                <a:srgbClr val="FFFFFF">
                  <a:hueOff val="0"/>
                  <a:satOff val="0"/>
                  <a:lumOff val="0"/>
                  <a:alphaOff val="0"/>
                  <a:shade val="93000"/>
                  <a:satMod val="130000"/>
                </a:srgbClr>
              </a:gs>
              <a:gs pos="100000">
                <a:srgbClr val="FFFFFF">
                  <a:hueOff val="0"/>
                  <a:satOff val="0"/>
                  <a:lumOff val="0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650" h="88900"/>
            <a:bevelB w="88900" h="317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Bioextrusion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15256</TotalTime>
  <Words>920</Words>
  <Application>Microsoft Macintosh PowerPoint</Application>
  <PresentationFormat>On-screen Show (4:3)</PresentationFormat>
  <Paragraphs>76</Paragraphs>
  <Slides>16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AdvP6975</vt:lpstr>
      <vt:lpstr>ArialMT</vt:lpstr>
      <vt:lpstr>Calibri</vt:lpstr>
      <vt:lpstr>Calibri Light</vt:lpstr>
      <vt:lpstr>Arial</vt:lpstr>
      <vt:lpstr>Office Theme</vt:lpstr>
      <vt:lpstr>3D Printing Techniques </vt:lpstr>
      <vt:lpstr>Basic Principles  Positional Control</vt:lpstr>
      <vt:lpstr>PowerPoint Presentation</vt:lpstr>
      <vt:lpstr>Basic Principles  Bonding</vt:lpstr>
      <vt:lpstr>Basic Principles  Support Generation</vt:lpstr>
      <vt:lpstr>Plotting and Path Control </vt:lpstr>
      <vt:lpstr>Fused Deposition Modeling (FDM) </vt:lpstr>
      <vt:lpstr>Materials </vt:lpstr>
      <vt:lpstr>Bioextrusion</vt:lpstr>
      <vt:lpstr>Other Systems   Contour Crafting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WATERLOO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Generalized Additive Manufacturing Process Chain  </dc:title>
  <dc:creator>Ahmad Basalah</dc:creator>
  <cp:lastModifiedBy>Microsoft Office User</cp:lastModifiedBy>
  <cp:revision>306</cp:revision>
  <dcterms:created xsi:type="dcterms:W3CDTF">2016-07-13T04:29:33Z</dcterms:created>
  <dcterms:modified xsi:type="dcterms:W3CDTF">2017-04-16T22:35:10Z</dcterms:modified>
</cp:coreProperties>
</file>