
<file path=[Content_Types].xml><?xml version="1.0" encoding="utf-8"?>
<Types xmlns="http://schemas.openxmlformats.org/package/2006/content-types">
  <Default Extension="xml" ContentType="application/xml"/>
  <Default Extension="tiff" ContentType="image/tiff"/>
  <Default Extension="mp4" ContentType="video/mp4"/>
  <Default Extension="rels" ContentType="application/vnd.openxmlformats-package.relationships+xml"/>
  <Default Extension="mov" ContentType="video/quicktime"/>
  <Default Extension="wdp" ContentType="image/vnd.ms-photo"/>
  <Default Extension="png" ContentType="image/png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core-properties" Target="docProps/core.xml"/><Relationship Id="rId3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72" r:id="rId1"/>
  </p:sldMasterIdLst>
  <p:notesMasterIdLst>
    <p:notesMasterId r:id="rId18"/>
  </p:notesMasterIdLst>
  <p:sldIdLst>
    <p:sldId id="337" r:id="rId2"/>
    <p:sldId id="317" r:id="rId3"/>
    <p:sldId id="338" r:id="rId4"/>
    <p:sldId id="318" r:id="rId5"/>
    <p:sldId id="319" r:id="rId6"/>
    <p:sldId id="320" r:id="rId7"/>
    <p:sldId id="323" r:id="rId8"/>
    <p:sldId id="324" r:id="rId9"/>
    <p:sldId id="327" r:id="rId10"/>
    <p:sldId id="328" r:id="rId11"/>
    <p:sldId id="310" r:id="rId12"/>
    <p:sldId id="306" r:id="rId13"/>
    <p:sldId id="307" r:id="rId14"/>
    <p:sldId id="308" r:id="rId15"/>
    <p:sldId id="309" r:id="rId16"/>
    <p:sldId id="311" r:id="rId1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E8034E78-7F5D-4C2E-B375-FC64B27BC917}" styleName="Dark Style 1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dk1">
              <a:tint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dk1">
              <a:tint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dk1">
              <a:tint val="6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8468"/>
    <p:restoredTop sz="92609"/>
  </p:normalViewPr>
  <p:slideViewPr>
    <p:cSldViewPr snapToGrid="0" snapToObjects="1">
      <p:cViewPr>
        <p:scale>
          <a:sx n="93" d="100"/>
          <a:sy n="93" d="100"/>
        </p:scale>
        <p:origin x="1008" y="-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viewProps" Target="viewProps.xml"/><Relationship Id="rId21" Type="http://schemas.openxmlformats.org/officeDocument/2006/relationships/theme" Target="theme/theme1.xml"/><Relationship Id="rId22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notesMaster" Target="notesMasters/notesMaster1.xml"/><Relationship Id="rId1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4255FA-6722-A646-B356-62152B4562DB}" type="datetimeFigureOut">
              <a:rPr lang="en-US" smtClean="0"/>
              <a:t>4/16/17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B6A600F-4F89-0847-AA07-BBAB4260BFD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076521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2.xml"/></Relationships>
</file>

<file path=ppt/notesSlides/_rels/notesSlide2.xml.rels><?xml version="1.0" encoding="UTF-8" standalone="yes"?>
<Relationships xmlns="http://schemas.openxmlformats.org/package/2006/relationships"><Relationship Id="rId1" Type="http://schemas.openxmlformats.org/officeDocument/2006/relationships/notesMaster" Target="../notesMasters/notesMaster1.xml"/><Relationship Id="rId2" Type="http://schemas.openxmlformats.org/officeDocument/2006/relationships/slide" Target="../slides/slide16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6A600F-4F89-0847-AA07-BBAB4260BFDF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547342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algn="r" defTabSz="457200" rtl="1" eaLnBrk="1" latinLnBrk="0" hangingPunct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4F4CB2D-5A3E-F540-B8EB-736471448367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029026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4/16/17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813681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4/16/17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5977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4/16/17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5132433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4/16/17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51985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4/16/17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01642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4/16/17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457934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4/16/17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1991745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4/16/17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443114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4/16/17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611179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4/16/17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53897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47C3A7-EA0F-3740-928D-4CC3A40C49CB}" type="datetimeFigureOut">
              <a:rPr lang="en-US" smtClean="0"/>
              <a:t>4/16/17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794650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7C3A7-EA0F-3740-928D-4CC3A40C49CB}" type="datetimeFigureOut">
              <a:rPr lang="en-US" smtClean="0"/>
              <a:t>4/16/17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AEF523-1CDC-404E-B150-D55DC2CD373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6639786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3.png"/><Relationship Id="rId1" Type="http://schemas.microsoft.com/office/2007/relationships/media" Target="../media/media1.mov"/><Relationship Id="rId2" Type="http://schemas.openxmlformats.org/officeDocument/2006/relationships/video" Target="../media/media1.mov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4.gif"/><Relationship Id="rId5" Type="http://schemas.openxmlformats.org/officeDocument/2006/relationships/image" Target="../media/image15.tiff"/><Relationship Id="rId6" Type="http://schemas.openxmlformats.org/officeDocument/2006/relationships/image" Target="../media/image16.png"/><Relationship Id="rId1" Type="http://schemas.microsoft.com/office/2007/relationships/media" Target="../media/media2.mp4"/><Relationship Id="rId2" Type="http://schemas.openxmlformats.org/officeDocument/2006/relationships/video" Target="../media/media2.mp4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14.gi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7.png"/><Relationship Id="rId1" Type="http://schemas.microsoft.com/office/2007/relationships/media" Target="../media/media3.mov"/><Relationship Id="rId2" Type="http://schemas.openxmlformats.org/officeDocument/2006/relationships/video" Target="../media/media3.mov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4" Type="http://schemas.openxmlformats.org/officeDocument/2006/relationships/image" Target="../media/image18.png"/><Relationship Id="rId1" Type="http://schemas.microsoft.com/office/2007/relationships/media" Target="../media/media4.mov"/><Relationship Id="rId2" Type="http://schemas.openxmlformats.org/officeDocument/2006/relationships/video" Target="../media/media4.mov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tiff"/><Relationship Id="rId4" Type="http://schemas.openxmlformats.org/officeDocument/2006/relationships/image" Target="../media/image20.tiff"/><Relationship Id="rId5" Type="http://schemas.openxmlformats.org/officeDocument/2006/relationships/image" Target="../media/image21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4" Type="http://schemas.openxmlformats.org/officeDocument/2006/relationships/image" Target="../media/image2.tiff"/><Relationship Id="rId5" Type="http://schemas.openxmlformats.org/officeDocument/2006/relationships/image" Target="../media/image3.tiff"/><Relationship Id="rId6" Type="http://schemas.openxmlformats.org/officeDocument/2006/relationships/image" Target="../media/image4.tiff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tiff"/><Relationship Id="rId4" Type="http://schemas.openxmlformats.org/officeDocument/2006/relationships/image" Target="../media/image7.tiff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.tiff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4" Type="http://schemas.microsoft.com/office/2007/relationships/hdphoto" Target="../media/hdphoto1.wdp"/><Relationship Id="rId5" Type="http://schemas.openxmlformats.org/officeDocument/2006/relationships/image" Target="../media/image11.png"/><Relationship Id="rId6" Type="http://schemas.microsoft.com/office/2007/relationships/hdphoto" Target="../media/hdphoto2.wdp"/><Relationship Id="rId7" Type="http://schemas.openxmlformats.org/officeDocument/2006/relationships/image" Target="../media/image12.png"/><Relationship Id="rId8" Type="http://schemas.microsoft.com/office/2007/relationships/hdphoto" Target="../media/hdphoto3.wdp"/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9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8649" y="2093335"/>
            <a:ext cx="7886700" cy="1325563"/>
          </a:xfrm>
        </p:spPr>
        <p:txBody>
          <a:bodyPr/>
          <a:lstStyle/>
          <a:p>
            <a:pPr algn="ctr"/>
            <a:r>
              <a:rPr lang="en-US" dirty="0"/>
              <a:t>3D Printing Techniques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729345" y="3418898"/>
            <a:ext cx="3685309" cy="751320"/>
          </a:xfrm>
        </p:spPr>
        <p:txBody>
          <a:bodyPr/>
          <a:lstStyle/>
          <a:p>
            <a:pPr marL="0" indent="0">
              <a:buNone/>
            </a:pPr>
            <a:r>
              <a:rPr lang="en-US" sz="2400" dirty="0" smtClean="0">
                <a:solidFill>
                  <a:prstClr val="black"/>
                </a:solidFill>
              </a:rPr>
              <a:t>Extrusion-Based </a:t>
            </a:r>
            <a:r>
              <a:rPr lang="en-US" sz="2400" dirty="0">
                <a:solidFill>
                  <a:prstClr val="black"/>
                </a:solidFill>
              </a:rPr>
              <a:t>Systems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004681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593273"/>
            <a:ext cx="7886700" cy="4583690"/>
          </a:xfrm>
        </p:spPr>
        <p:txBody>
          <a:bodyPr>
            <a:normAutofit/>
          </a:bodyPr>
          <a:lstStyle/>
          <a:p>
            <a:r>
              <a:rPr lang="en-US" sz="2400" dirty="0"/>
              <a:t>A major innovative twist on the extrusion-based approach can be found in the Contour Crafting technology developed by Prof. B. </a:t>
            </a:r>
            <a:r>
              <a:rPr lang="en-US" sz="2400" dirty="0" err="1"/>
              <a:t>Khoshnevis</a:t>
            </a:r>
            <a:r>
              <a:rPr lang="en-US" sz="2400" dirty="0"/>
              <a:t> and his team at the </a:t>
            </a:r>
            <a:r>
              <a:rPr lang="en-US" sz="2400" dirty="0" smtClean="0"/>
              <a:t>University </a:t>
            </a:r>
            <a:r>
              <a:rPr lang="en-US" sz="2400" dirty="0"/>
              <a:t>of Southern </a:t>
            </a:r>
            <a:r>
              <a:rPr lang="en-US" sz="2400" dirty="0" smtClean="0"/>
              <a:t>California.</a:t>
            </a:r>
          </a:p>
          <a:p>
            <a:r>
              <a:rPr lang="en-US" sz="2400" dirty="0"/>
              <a:t>T</a:t>
            </a:r>
            <a:r>
              <a:rPr lang="en-US" sz="2400" dirty="0" smtClean="0"/>
              <a:t>his </a:t>
            </a:r>
            <a:r>
              <a:rPr lang="en-US" sz="2400" dirty="0"/>
              <a:t>research team has developed a method to smooth the surface with a scraping tool. </a:t>
            </a:r>
            <a:endParaRPr lang="en-US" sz="2400" dirty="0" smtClean="0"/>
          </a:p>
          <a:p>
            <a:r>
              <a:rPr lang="en-US" sz="2400" dirty="0" smtClean="0"/>
              <a:t>This </a:t>
            </a:r>
            <a:r>
              <a:rPr lang="en-US" sz="2400" dirty="0"/>
              <a:t>is similar to how artisans shape clay pottery and/or concrete using trowels. </a:t>
            </a:r>
          </a:p>
          <a:p>
            <a:r>
              <a:rPr lang="en-US" sz="2400" dirty="0"/>
              <a:t>the team is in fact developing technology that can produce full-sized buildings using a mixture of the Contour Crafting process and robotic </a:t>
            </a:r>
            <a:r>
              <a:rPr lang="en-US" sz="2400" dirty="0" smtClean="0"/>
              <a:t>assembly.</a:t>
            </a:r>
            <a:endParaRPr lang="en-US" sz="2400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304286"/>
            <a:ext cx="7886700" cy="905377"/>
          </a:xfrm>
          <a:prstGeom prst="round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en-US" sz="4000" dirty="0">
                <a:solidFill>
                  <a:schemeClr val="tx1"/>
                </a:solidFill>
              </a:rPr>
              <a:t>Other Systems </a:t>
            </a:r>
            <a:r>
              <a:rPr lang="en-US" sz="2800" dirty="0">
                <a:solidFill>
                  <a:schemeClr val="tx1"/>
                </a:solidFill>
              </a:rPr>
              <a:t/>
            </a:r>
            <a:br>
              <a:rPr lang="en-US" sz="2800" dirty="0">
                <a:solidFill>
                  <a:schemeClr val="tx1"/>
                </a:solidFill>
              </a:rPr>
            </a:br>
            <a:r>
              <a:rPr lang="en-US" sz="2800" dirty="0">
                <a:solidFill>
                  <a:schemeClr val="tx1"/>
                </a:solidFill>
              </a:rPr>
              <a:t> Contour Crafting </a:t>
            </a:r>
          </a:p>
        </p:txBody>
      </p:sp>
    </p:spTree>
    <p:extLst>
      <p:ext uri="{BB962C8B-B14F-4D97-AF65-F5344CB8AC3E}">
        <p14:creationId xmlns:p14="http://schemas.microsoft.com/office/powerpoint/2010/main" val="18877152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our Crafting.mo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9275" y="1350684"/>
            <a:ext cx="8045450" cy="4525963"/>
          </a:xfrm>
        </p:spPr>
      </p:pic>
      <p:sp>
        <p:nvSpPr>
          <p:cNvPr id="5" name="Rounded Rectangle 4"/>
          <p:cNvSpPr/>
          <p:nvPr/>
        </p:nvSpPr>
        <p:spPr>
          <a:xfrm>
            <a:off x="1350628" y="304623"/>
            <a:ext cx="6696744" cy="802864"/>
          </a:xfrm>
          <a:prstGeom prst="roundRect">
            <a:avLst>
              <a:gd name="adj" fmla="val 10000"/>
            </a:avLst>
          </a:prstGeom>
          <a:gradFill rotWithShape="1">
            <a:gsLst>
              <a:gs pos="0">
                <a:srgbClr val="FFFFFF">
                  <a:hueOff val="0"/>
                  <a:satOff val="0"/>
                  <a:lumOff val="0"/>
                  <a:alphaOff val="0"/>
                  <a:shade val="51000"/>
                  <a:satMod val="130000"/>
                </a:srgb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txBody>
          <a:bodyPr/>
          <a:lstStyle/>
          <a:p>
            <a:pPr algn="ctr"/>
            <a:r>
              <a:rPr lang="en-US" sz="2000" smtClean="0"/>
              <a:t>Construction </a:t>
            </a:r>
            <a:r>
              <a:rPr lang="en-US" sz="2000" dirty="0" smtClean="0"/>
              <a:t>Industry</a:t>
            </a:r>
            <a:r>
              <a:rPr lang="ar-SA" sz="2000" dirty="0" smtClean="0"/>
              <a:t> </a:t>
            </a:r>
            <a:r>
              <a:rPr lang="en-US" sz="2000" dirty="0" smtClean="0"/>
              <a:t>(Contour Crafting)</a:t>
            </a:r>
            <a:endParaRPr lang="en-US" sz="2000" dirty="0"/>
          </a:p>
        </p:txBody>
      </p:sp>
      <p:sp>
        <p:nvSpPr>
          <p:cNvPr id="6" name="Rectangle 5"/>
          <p:cNvSpPr/>
          <p:nvPr/>
        </p:nvSpPr>
        <p:spPr>
          <a:xfrm>
            <a:off x="3002585" y="5935178"/>
            <a:ext cx="377539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smtClean="0">
                <a:solidFill>
                  <a:srgbClr val="424242"/>
                </a:solidFill>
                <a:latin typeface="ArialMT" charset="0"/>
              </a:rPr>
              <a:t>Developed by </a:t>
            </a:r>
            <a:r>
              <a:rPr lang="en-US" dirty="0" err="1" smtClean="0">
                <a:solidFill>
                  <a:srgbClr val="424242"/>
                </a:solidFill>
                <a:latin typeface="ArialMT" charset="0"/>
              </a:rPr>
              <a:t>Behrokh</a:t>
            </a:r>
            <a:r>
              <a:rPr lang="en-US" dirty="0" smtClean="0">
                <a:solidFill>
                  <a:srgbClr val="424242"/>
                </a:solidFill>
                <a:latin typeface="ArialMT" charset="0"/>
              </a:rPr>
              <a:t> </a:t>
            </a:r>
            <a:r>
              <a:rPr lang="en-US" dirty="0" err="1">
                <a:solidFill>
                  <a:srgbClr val="424242"/>
                </a:solidFill>
                <a:latin typeface="ArialMT" charset="0"/>
              </a:rPr>
              <a:t>Khoshnevis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104274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 defTabSz="457200" rtl="1" eaLnBrk="1" latinLnBrk="0" hangingPunct="1">
              <a:spcBef>
                <a:spcPct val="0"/>
              </a:spcBef>
              <a:buNone/>
            </a:pPr>
            <a:endParaRPr lang="en-US" dirty="0"/>
          </a:p>
        </p:txBody>
      </p:sp>
      <p:pic>
        <p:nvPicPr>
          <p:cNvPr id="6" name="Content Placeholder 5"/>
          <p:cNvPicPr>
            <a:picLocks noGrp="1" noChangeAspect="1"/>
          </p:cNvPicPr>
          <p:nvPr>
            <p:ph idx="1"/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60873" y="1603116"/>
            <a:ext cx="4156364" cy="2332182"/>
          </a:xfrm>
        </p:spPr>
      </p:pic>
      <p:sp>
        <p:nvSpPr>
          <p:cNvPr id="5" name="Rounded Rectangle 4"/>
          <p:cNvSpPr/>
          <p:nvPr/>
        </p:nvSpPr>
        <p:spPr>
          <a:xfrm>
            <a:off x="969348" y="291717"/>
            <a:ext cx="7495309" cy="817418"/>
          </a:xfrm>
          <a:prstGeom prst="round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4000" dirty="0">
                <a:solidFill>
                  <a:prstClr val="black"/>
                </a:solidFill>
              </a:rPr>
              <a:t>Syringe-based 3D printer</a:t>
            </a:r>
            <a:endParaRPr lang="en-US" sz="1600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177338" y="4373238"/>
            <a:ext cx="2789323" cy="1811756"/>
          </a:xfrm>
          <a:prstGeom prst="rect">
            <a:avLst/>
          </a:prstGeom>
        </p:spPr>
      </p:pic>
      <p:pic>
        <p:nvPicPr>
          <p:cNvPr id="9" name="Printing Kidney.mp4">
            <a:hlinkClick r:id="" action="ppaction://media"/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64086" y="1622381"/>
            <a:ext cx="4265744" cy="23994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4931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9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9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9"/>
                </p:tgtEl>
              </p:cMediaNode>
            </p:video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Content Placeholder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0" y="2580481"/>
            <a:ext cx="4572000" cy="2565400"/>
          </a:xfrm>
        </p:spPr>
      </p:pic>
      <p:sp>
        <p:nvSpPr>
          <p:cNvPr id="5" name="Rounded Rectangle 4"/>
          <p:cNvSpPr/>
          <p:nvPr/>
        </p:nvSpPr>
        <p:spPr>
          <a:xfrm>
            <a:off x="1223628" y="444706"/>
            <a:ext cx="6696744" cy="802864"/>
          </a:xfrm>
          <a:prstGeom prst="roundRect">
            <a:avLst>
              <a:gd name="adj" fmla="val 10000"/>
            </a:avLst>
          </a:prstGeom>
          <a:gradFill rotWithShape="1">
            <a:gsLst>
              <a:gs pos="0">
                <a:srgbClr val="FFFFFF">
                  <a:hueOff val="0"/>
                  <a:satOff val="0"/>
                  <a:lumOff val="0"/>
                  <a:alphaOff val="0"/>
                  <a:shade val="51000"/>
                  <a:satMod val="130000"/>
                </a:srgb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txBody>
          <a:bodyPr/>
          <a:lstStyle/>
          <a:p>
            <a:pPr algn="ctr"/>
            <a:r>
              <a:rPr lang="en-US" sz="2000" smtClean="0"/>
              <a:t>Food </a:t>
            </a:r>
            <a:r>
              <a:rPr lang="en-US" sz="2000" dirty="0"/>
              <a:t>industry </a:t>
            </a:r>
          </a:p>
        </p:txBody>
      </p:sp>
    </p:spTree>
    <p:extLst>
      <p:ext uri="{BB962C8B-B14F-4D97-AF65-F5344CB8AC3E}">
        <p14:creationId xmlns:p14="http://schemas.microsoft.com/office/powerpoint/2010/main" val="19383163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 dirty="0"/>
          </a:p>
        </p:txBody>
      </p:sp>
      <p:pic>
        <p:nvPicPr>
          <p:cNvPr id="4" name="Worlds First Pancake Printer- PancakeBot Kickstarter Launch.mo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4513" y="1600200"/>
            <a:ext cx="8053387" cy="4525963"/>
          </a:xfrm>
        </p:spPr>
      </p:pic>
      <p:sp>
        <p:nvSpPr>
          <p:cNvPr id="5" name="Rounded Rectangle 4"/>
          <p:cNvSpPr/>
          <p:nvPr/>
        </p:nvSpPr>
        <p:spPr>
          <a:xfrm>
            <a:off x="1109328" y="444706"/>
            <a:ext cx="6696744" cy="802864"/>
          </a:xfrm>
          <a:prstGeom prst="roundRect">
            <a:avLst>
              <a:gd name="adj" fmla="val 10000"/>
            </a:avLst>
          </a:prstGeom>
          <a:gradFill rotWithShape="1">
            <a:gsLst>
              <a:gs pos="0">
                <a:srgbClr val="FFFFFF">
                  <a:hueOff val="0"/>
                  <a:satOff val="0"/>
                  <a:lumOff val="0"/>
                  <a:alphaOff val="0"/>
                  <a:shade val="51000"/>
                  <a:satMod val="130000"/>
                </a:srgb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txBody>
          <a:bodyPr/>
          <a:lstStyle/>
          <a:p>
            <a:pPr algn="ctr"/>
            <a:r>
              <a:rPr lang="en-US" sz="2000" smtClean="0"/>
              <a:t>Food </a:t>
            </a:r>
            <a:r>
              <a:rPr lang="en-US" sz="2000" dirty="0"/>
              <a:t>industry </a:t>
            </a:r>
          </a:p>
        </p:txBody>
      </p:sp>
    </p:spTree>
    <p:extLst>
      <p:ext uri="{BB962C8B-B14F-4D97-AF65-F5344CB8AC3E}">
        <p14:creationId xmlns:p14="http://schemas.microsoft.com/office/powerpoint/2010/main" val="2102612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 mute="1">
                <p:cTn id="1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HOD LIPSON- Digital food.mov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49275" y="1600200"/>
            <a:ext cx="8045450" cy="4525963"/>
          </a:xfrm>
        </p:spPr>
      </p:pic>
      <p:sp>
        <p:nvSpPr>
          <p:cNvPr id="5" name="Rounded Rectangle 4"/>
          <p:cNvSpPr/>
          <p:nvPr/>
        </p:nvSpPr>
        <p:spPr>
          <a:xfrm>
            <a:off x="1223628" y="444706"/>
            <a:ext cx="6696744" cy="802864"/>
          </a:xfrm>
          <a:prstGeom prst="roundRect">
            <a:avLst>
              <a:gd name="adj" fmla="val 10000"/>
            </a:avLst>
          </a:prstGeom>
          <a:gradFill rotWithShape="1">
            <a:gsLst>
              <a:gs pos="0">
                <a:srgbClr val="FFFFFF">
                  <a:hueOff val="0"/>
                  <a:satOff val="0"/>
                  <a:lumOff val="0"/>
                  <a:alphaOff val="0"/>
                  <a:shade val="51000"/>
                  <a:satMod val="130000"/>
                </a:srgb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txBody>
          <a:bodyPr/>
          <a:lstStyle/>
          <a:p>
            <a:pPr algn="ctr"/>
            <a:r>
              <a:rPr lang="en-US" sz="2000" dirty="0" smtClean="0"/>
              <a:t>Food </a:t>
            </a:r>
            <a:r>
              <a:rPr lang="en-US" sz="2000" dirty="0"/>
              <a:t>industry </a:t>
            </a:r>
          </a:p>
        </p:txBody>
      </p:sp>
    </p:spTree>
    <p:extLst>
      <p:ext uri="{BB962C8B-B14F-4D97-AF65-F5344CB8AC3E}">
        <p14:creationId xmlns:p14="http://schemas.microsoft.com/office/powerpoint/2010/main" val="176919551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9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0" fill="hold">
                      <p:stCondLst>
                        <p:cond delay="0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3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  <p:video>
              <p:cMediaNode vol="80000">
                <p:cTn id="14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0"/>
            <a:ext cx="7239000" cy="3223135"/>
          </a:xfrm>
        </p:spPr>
        <p:txBody>
          <a:bodyPr/>
          <a:lstStyle/>
          <a:p>
            <a:pPr marL="342900" indent="-342900" algn="l" defTabSz="457200" rtl="0" eaLnBrk="1" latinLnBrk="0" hangingPunct="1">
              <a:lnSpc>
                <a:spcPct val="90000"/>
              </a:lnSpc>
              <a:spcBef>
                <a:spcPct val="20000"/>
              </a:spcBef>
              <a:buFont typeface="Arial"/>
              <a:buChar char="•"/>
            </a:pP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16698" y="4056074"/>
            <a:ext cx="3059274" cy="229445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560" y="3951496"/>
            <a:ext cx="3483690" cy="230468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/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13463" y="998382"/>
            <a:ext cx="4265744" cy="2285727"/>
          </a:xfrm>
          <a:prstGeom prst="rect">
            <a:avLst/>
          </a:prstGeom>
        </p:spPr>
      </p:pic>
      <p:sp>
        <p:nvSpPr>
          <p:cNvPr id="9" name="Rounded Rectangle 8"/>
          <p:cNvSpPr/>
          <p:nvPr/>
        </p:nvSpPr>
        <p:spPr>
          <a:xfrm>
            <a:off x="1579228" y="159857"/>
            <a:ext cx="6696744" cy="802864"/>
          </a:xfrm>
          <a:prstGeom prst="roundRect">
            <a:avLst>
              <a:gd name="adj" fmla="val 10000"/>
            </a:avLst>
          </a:prstGeom>
          <a:gradFill rotWithShape="1">
            <a:gsLst>
              <a:gs pos="0">
                <a:srgbClr val="FFFFFF">
                  <a:hueOff val="0"/>
                  <a:satOff val="0"/>
                  <a:lumOff val="0"/>
                  <a:alphaOff val="0"/>
                  <a:shade val="51000"/>
                  <a:satMod val="130000"/>
                </a:srgb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900" h="88900"/>
            <a:bevelB w="88900" h="31750" prst="angle"/>
          </a:sp3d>
        </p:spPr>
        <p:txBody>
          <a:bodyPr/>
          <a:lstStyle/>
          <a:p>
            <a:pPr algn="ctr"/>
            <a:r>
              <a:rPr lang="en-US" sz="2000" dirty="0" smtClean="0"/>
              <a:t>Construction </a:t>
            </a:r>
            <a:r>
              <a:rPr lang="en-US" sz="2000" dirty="0"/>
              <a:t>Industry</a:t>
            </a:r>
          </a:p>
        </p:txBody>
      </p:sp>
      <p:graphicFrame>
        <p:nvGraphicFramePr>
          <p:cNvPr id="10" name="Content Placeholder 5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14679961"/>
              </p:ext>
            </p:extLst>
          </p:nvPr>
        </p:nvGraphicFramePr>
        <p:xfrm>
          <a:off x="628650" y="1704280"/>
          <a:ext cx="3448050" cy="73152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474768"/>
                <a:gridCol w="973282"/>
              </a:tblGrid>
              <a:tr h="247782">
                <a:tc>
                  <a:txBody>
                    <a:bodyPr/>
                    <a:lstStyle/>
                    <a:p>
                      <a:pPr marL="0" algn="r" defTabSz="457200" rtl="1" eaLnBrk="1" latinLnBrk="0" hangingPunct="1"/>
                      <a:r>
                        <a:rPr lang="en-US" sz="1800" b="0" dirty="0" smtClean="0">
                          <a:solidFill>
                            <a:schemeClr val="tx1"/>
                          </a:solidFill>
                        </a:rPr>
                        <a:t>Material reduction</a:t>
                      </a:r>
                      <a:endParaRPr lang="en-US" sz="1800" b="0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800" b="0" dirty="0" smtClean="0">
                          <a:solidFill>
                            <a:schemeClr val="lt1"/>
                          </a:solidFill>
                        </a:rPr>
                        <a:t>30%</a:t>
                      </a:r>
                      <a:endParaRPr lang="en-US" sz="1800" b="0" dirty="0">
                        <a:solidFill>
                          <a:schemeClr val="lt1"/>
                        </a:solidFill>
                      </a:endParaRPr>
                    </a:p>
                  </a:txBody>
                  <a:tcPr/>
                </a:tc>
              </a:tr>
              <a:tr h="358235">
                <a:tc>
                  <a:txBody>
                    <a:bodyPr/>
                    <a:lstStyle/>
                    <a:p>
                      <a:pPr marL="0" algn="r" defTabSz="457200" rtl="1" eaLnBrk="1" latinLnBrk="0" hangingPunct="1"/>
                      <a:r>
                        <a:rPr lang="en-US" sz="1800" dirty="0" smtClean="0">
                          <a:solidFill>
                            <a:schemeClr val="tx1"/>
                          </a:solidFill>
                        </a:rPr>
                        <a:t>Labor reduction</a:t>
                      </a:r>
                      <a:endParaRPr lang="en-US" sz="1800" b="1" dirty="0">
                        <a:solidFill>
                          <a:schemeClr val="tx1"/>
                        </a:solidFill>
                      </a:endParaRPr>
                    </a:p>
                  </a:txBody>
                  <a:tcPr>
                    <a:solidFill>
                      <a:schemeClr val="accent1">
                        <a:lumMod val="20000"/>
                        <a:lumOff val="8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l" defTabSz="457200" rtl="0" eaLnBrk="1" latinLnBrk="0" hangingPunct="1"/>
                      <a:r>
                        <a:rPr lang="en-US" sz="1800" b="1" dirty="0" smtClean="0">
                          <a:solidFill>
                            <a:schemeClr val="bg1"/>
                          </a:solidFill>
                        </a:rPr>
                        <a:t>50%</a:t>
                      </a:r>
                      <a:endParaRPr lang="en-US" sz="1800" b="1" dirty="0">
                        <a:solidFill>
                          <a:schemeClr val="bg1"/>
                        </a:solidFill>
                      </a:endParaRPr>
                    </a:p>
                  </a:txBody>
                  <a:tcPr>
                    <a:solidFill>
                      <a:schemeClr val="accent1"/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5126275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6917" y="819647"/>
            <a:ext cx="5589020" cy="5747408"/>
          </a:xfrm>
        </p:spPr>
        <p:txBody>
          <a:bodyPr>
            <a:noAutofit/>
          </a:bodyPr>
          <a:lstStyle/>
          <a:p>
            <a:r>
              <a:rPr lang="en-US" sz="1800" dirty="0"/>
              <a:t>The extrusion head is typically carried on a plotting system that allows movement in the horizontal plane. </a:t>
            </a:r>
            <a:endParaRPr lang="en-US" sz="1800" dirty="0" smtClean="0"/>
          </a:p>
          <a:p>
            <a:r>
              <a:rPr lang="en-US" sz="1800" dirty="0" smtClean="0"/>
              <a:t>This </a:t>
            </a:r>
            <a:r>
              <a:rPr lang="en-US" sz="1800" dirty="0"/>
              <a:t>plotting must be coordinated with the extrusion rate to ensure smooth and consistent deposition. </a:t>
            </a:r>
          </a:p>
          <a:p>
            <a:r>
              <a:rPr lang="en-US" sz="1800" dirty="0"/>
              <a:t>This would involve two orthogonally mounted linear drive mechanisms like belt drives or lead-screws. </a:t>
            </a:r>
            <a:endParaRPr lang="en-US" sz="1800" dirty="0" smtClean="0"/>
          </a:p>
          <a:p>
            <a:r>
              <a:rPr lang="en-US" sz="1800" dirty="0" smtClean="0"/>
              <a:t>cheaper </a:t>
            </a:r>
            <a:r>
              <a:rPr lang="en-US" sz="1800" dirty="0"/>
              <a:t>systems often make use of belts driven by stepper motors, higher cost systems typically use servo drives with lead- screw technology. </a:t>
            </a:r>
          </a:p>
          <a:p>
            <a:r>
              <a:rPr lang="en-US" sz="1800" dirty="0" smtClean="0"/>
              <a:t>A </a:t>
            </a:r>
            <a:r>
              <a:rPr lang="en-US" sz="1800" dirty="0"/>
              <a:t>common </a:t>
            </a:r>
            <a:r>
              <a:rPr lang="en-US" sz="1800" dirty="0" smtClean="0"/>
              <a:t>followed strategy is to 3D print </a:t>
            </a:r>
            <a:r>
              <a:rPr lang="en-US" sz="1800" dirty="0"/>
              <a:t>the outline of the part to be built using a slower plotting speed to ensure that material flow is maintained at a constant rate. </a:t>
            </a:r>
            <a:endParaRPr lang="en-US" sz="1800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43828"/>
            <a:ext cx="7886700" cy="775819"/>
          </a:xfrm>
          <a:prstGeom prst="round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en-US" sz="3200" dirty="0">
                <a:solidFill>
                  <a:prstClr val="black"/>
                </a:solidFill>
              </a:rPr>
              <a:t>Basic </a:t>
            </a:r>
            <a:r>
              <a:rPr lang="en-US" sz="3200" dirty="0" smtClean="0">
                <a:solidFill>
                  <a:prstClr val="black"/>
                </a:solidFill>
              </a:rPr>
              <a:t>Principles</a:t>
            </a:r>
            <a:r>
              <a:rPr lang="en-US" sz="3200" dirty="0">
                <a:solidFill>
                  <a:prstClr val="black"/>
                </a:solidFill>
              </a:rPr>
              <a:t/>
            </a:r>
            <a:br>
              <a:rPr lang="en-US" sz="3200" dirty="0">
                <a:solidFill>
                  <a:prstClr val="black"/>
                </a:solidFill>
              </a:rPr>
            </a:b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2400" dirty="0">
                <a:solidFill>
                  <a:prstClr val="black"/>
                </a:solidFill>
              </a:rPr>
              <a:t>Positional Control</a:t>
            </a: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2295" y="4894522"/>
            <a:ext cx="2663641" cy="1855736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06916" y="4894522"/>
            <a:ext cx="2542211" cy="1583495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79105" y="2870323"/>
            <a:ext cx="2684786" cy="3826692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5633250" y="906201"/>
            <a:ext cx="3330641" cy="1877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51360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0945" y="897850"/>
            <a:ext cx="6597531" cy="5279113"/>
          </a:xfrm>
        </p:spPr>
        <p:txBody>
          <a:bodyPr/>
          <a:lstStyle/>
          <a:p>
            <a:r>
              <a:rPr lang="en-US" sz="1800" dirty="0"/>
              <a:t>The internal fill pattern can be built more rapidly since the outline represents the external features of the part that corresponds to geometric precision </a:t>
            </a:r>
            <a:endParaRPr lang="en-US" sz="1800" dirty="0" smtClean="0"/>
          </a:p>
          <a:p>
            <a:r>
              <a:rPr lang="en-US" sz="1800" dirty="0" smtClean="0"/>
              <a:t>Choose at least 10%infill,more than 30% are not necessary.</a:t>
            </a:r>
            <a:endParaRPr lang="en-US" sz="1800" dirty="0"/>
          </a:p>
          <a:p>
            <a:r>
              <a:rPr lang="en-US" sz="1800" dirty="0"/>
              <a:t>Interior Fill Percentage = determines the interior solidity. </a:t>
            </a:r>
          </a:p>
          <a:p>
            <a:r>
              <a:rPr lang="en-US" sz="1800" dirty="0" smtClean="0"/>
              <a:t>Internal </a:t>
            </a:r>
            <a:r>
              <a:rPr lang="en-US" sz="1800" dirty="0"/>
              <a:t>Fill Pattern = determines the infill geometries. </a:t>
            </a:r>
            <a:r>
              <a:rPr lang="en-US" sz="1800" dirty="0" smtClean="0"/>
              <a:t>The recommended </a:t>
            </a:r>
            <a:r>
              <a:rPr lang="en-US" sz="1800" dirty="0"/>
              <a:t>geometries are Grid (fast) and Honeycomb (solid</a:t>
            </a:r>
            <a:r>
              <a:rPr lang="en-US" sz="1800" dirty="0" smtClean="0"/>
              <a:t>). </a:t>
            </a:r>
            <a:endParaRPr lang="en-US" sz="1800" dirty="0"/>
          </a:p>
          <a:p>
            <a:r>
              <a:rPr lang="en-US" sz="1800" dirty="0" smtClean="0"/>
              <a:t>For </a:t>
            </a:r>
            <a:r>
              <a:rPr lang="en-US" sz="1800" dirty="0"/>
              <a:t>strong prints, choose </a:t>
            </a:r>
            <a:r>
              <a:rPr lang="en-US" sz="1800" b="1" dirty="0"/>
              <a:t>Grid</a:t>
            </a:r>
            <a:r>
              <a:rPr lang="en-US" sz="1800" dirty="0"/>
              <a:t>, </a:t>
            </a:r>
            <a:r>
              <a:rPr lang="en-US" sz="1800" b="1" dirty="0" smtClean="0"/>
              <a:t>Solid </a:t>
            </a:r>
            <a:r>
              <a:rPr lang="en-US" sz="1800" b="1" dirty="0"/>
              <a:t>Honeycomb </a:t>
            </a:r>
            <a:r>
              <a:rPr lang="en-US" sz="1800" dirty="0" smtClean="0"/>
              <a:t>or </a:t>
            </a:r>
            <a:r>
              <a:rPr lang="en-US" sz="1800" b="1" dirty="0" smtClean="0"/>
              <a:t>Triangular.</a:t>
            </a:r>
          </a:p>
          <a:p>
            <a:r>
              <a:rPr lang="en-US" sz="1800" b="1" dirty="0" smtClean="0"/>
              <a:t> </a:t>
            </a:r>
            <a:r>
              <a:rPr lang="en-US" sz="1800" dirty="0" smtClean="0"/>
              <a:t>For </a:t>
            </a:r>
            <a:r>
              <a:rPr lang="en-US" sz="1800" dirty="0"/>
              <a:t>prints that don’t have to be strong use </a:t>
            </a:r>
            <a:r>
              <a:rPr lang="en-US" sz="1800" b="1" dirty="0"/>
              <a:t>Fast Honeycomb or Rectilinear </a:t>
            </a:r>
            <a:r>
              <a:rPr lang="en-US" sz="1800" dirty="0"/>
              <a:t>to get a faster </a:t>
            </a:r>
            <a:r>
              <a:rPr lang="en-US" sz="1800" dirty="0" smtClean="0"/>
              <a:t>print.</a:t>
            </a:r>
          </a:p>
          <a:p>
            <a:r>
              <a:rPr lang="en-US" sz="1800" dirty="0" smtClean="0"/>
              <a:t>For flexible print choose wiggle.</a:t>
            </a:r>
            <a:endParaRPr lang="en-US" sz="1800" dirty="0"/>
          </a:p>
          <a:p>
            <a:endParaRPr lang="en-US" dirty="0"/>
          </a:p>
          <a:p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749930" y="1382795"/>
            <a:ext cx="2146927" cy="3681752"/>
          </a:xfrm>
          <a:prstGeom prst="rect">
            <a:avLst/>
          </a:prstGeom>
        </p:spPr>
      </p:pic>
      <p:sp>
        <p:nvSpPr>
          <p:cNvPr id="6" name="Title 3"/>
          <p:cNvSpPr txBox="1">
            <a:spLocks/>
          </p:cNvSpPr>
          <p:nvPr/>
        </p:nvSpPr>
        <p:spPr>
          <a:xfrm>
            <a:off x="628650" y="122031"/>
            <a:ext cx="7886700" cy="775819"/>
          </a:xfrm>
          <a:prstGeom prst="roundRect">
            <a:avLst/>
          </a:prstGeom>
          <a:gradFill rotWithShape="1">
            <a:gsLst>
              <a:gs pos="0">
                <a:schemeClr val="bg1">
                  <a:lumMod val="65000"/>
                </a:scheme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 w="6350" cap="flat" cmpd="sng" algn="ctr">
            <a:noFill/>
            <a:prstDash val="solid"/>
            <a:miter lim="800000"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vert="horz" lIns="91440" tIns="45720" rIns="91440" bIns="45720" rtlCol="0" anchor="ctr">
            <a:normAutofit fontScale="82500" lnSpcReduction="20000"/>
          </a:bodyPr>
          <a:lstStyle>
            <a:lvl1pPr algn="l" defTabSz="6858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33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>
              <a:defRPr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3200" smtClean="0">
                <a:solidFill>
                  <a:prstClr val="black"/>
                </a:solidFill>
              </a:rPr>
              <a:t>Basic Principles</a:t>
            </a:r>
            <a:br>
              <a:rPr lang="en-US" sz="3200" smtClean="0">
                <a:solidFill>
                  <a:prstClr val="black"/>
                </a:solidFill>
              </a:rPr>
            </a:br>
            <a:r>
              <a:rPr lang="en-US" sz="3200" smtClean="0">
                <a:solidFill>
                  <a:prstClr val="black"/>
                </a:solidFill>
              </a:rPr>
              <a:t> </a:t>
            </a:r>
            <a:r>
              <a:rPr lang="en-US" sz="2400" smtClean="0">
                <a:solidFill>
                  <a:prstClr val="black"/>
                </a:solidFill>
              </a:rPr>
              <a:t>Positional Control</a:t>
            </a:r>
            <a:endParaRPr lang="en-US" sz="2400" dirty="0">
              <a:solidFill>
                <a:prstClr val="black"/>
              </a:solidFill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3511" y="4291786"/>
            <a:ext cx="2285324" cy="2390156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56450" y="4291786"/>
            <a:ext cx="2227421" cy="239015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1457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1122219"/>
            <a:ext cx="7886700" cy="5403272"/>
          </a:xfrm>
        </p:spPr>
        <p:txBody>
          <a:bodyPr>
            <a:noAutofit/>
          </a:bodyPr>
          <a:lstStyle/>
          <a:p>
            <a:r>
              <a:rPr lang="en-US" sz="2400" dirty="0"/>
              <a:t>For heat-based systems there must be sufficient residual heat energy to activate the surfaces of the adjacent regions, causing </a:t>
            </a:r>
            <a:r>
              <a:rPr lang="en-US" sz="2400" dirty="0" smtClean="0"/>
              <a:t>bonding.</a:t>
            </a:r>
          </a:p>
          <a:p>
            <a:r>
              <a:rPr lang="en-US" sz="2400" dirty="0"/>
              <a:t>G</a:t>
            </a:r>
            <a:r>
              <a:rPr lang="en-US" sz="2400" dirty="0" smtClean="0"/>
              <a:t>el-based </a:t>
            </a:r>
            <a:r>
              <a:rPr lang="en-US" sz="2400" dirty="0"/>
              <a:t>systems must contain residual solvent or wetting agent in the extruded filament to ensure the new material will bond to the adjacent regions that have already been deposited. </a:t>
            </a:r>
          </a:p>
          <a:p>
            <a:r>
              <a:rPr lang="en-US" sz="2400" dirty="0"/>
              <a:t>If there is insufficient energy, the regions may adhere, but there would be a distinct boundary between new and previously deposited material. </a:t>
            </a:r>
            <a:endParaRPr lang="en-US" sz="2400" dirty="0" smtClean="0"/>
          </a:p>
          <a:p>
            <a:r>
              <a:rPr lang="en-US" sz="2400" dirty="0" smtClean="0"/>
              <a:t>This </a:t>
            </a:r>
            <a:r>
              <a:rPr lang="en-US" sz="2400" dirty="0"/>
              <a:t>can </a:t>
            </a:r>
            <a:r>
              <a:rPr lang="en-US" sz="2400" dirty="0" smtClean="0"/>
              <a:t>represent </a:t>
            </a:r>
            <a:r>
              <a:rPr lang="en-US" sz="2400" dirty="0"/>
              <a:t>a fracture surface where the materials can be easily separated. </a:t>
            </a:r>
            <a:endParaRPr lang="en-US" sz="2400" dirty="0" smtClean="0"/>
          </a:p>
          <a:p>
            <a:r>
              <a:rPr lang="en-US" sz="2400" dirty="0" smtClean="0"/>
              <a:t>Too </a:t>
            </a:r>
            <a:r>
              <a:rPr lang="en-US" sz="2400" dirty="0"/>
              <a:t>much energy may cause the previously deposited material to flow, which in turn may result in a poorly defined part. </a:t>
            </a:r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196584"/>
            <a:ext cx="7886700" cy="748245"/>
          </a:xfrm>
          <a:prstGeom prst="round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Basic </a:t>
            </a:r>
            <a:r>
              <a:rPr lang="en-US" sz="2800" dirty="0" smtClean="0">
                <a:solidFill>
                  <a:prstClr val="black"/>
                </a:solidFill>
              </a:rPr>
              <a:t>Principles</a:t>
            </a:r>
            <a:r>
              <a:rPr lang="en-US" sz="3200" dirty="0">
                <a:solidFill>
                  <a:prstClr val="black"/>
                </a:solidFill>
              </a:rPr>
              <a:t/>
            </a:r>
            <a:br>
              <a:rPr lang="en-US" sz="3200" dirty="0">
                <a:solidFill>
                  <a:prstClr val="black"/>
                </a:solidFill>
              </a:rPr>
            </a:b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2400" dirty="0">
                <a:solidFill>
                  <a:prstClr val="black"/>
                </a:solidFill>
              </a:rPr>
              <a:t>Bonding</a:t>
            </a:r>
          </a:p>
        </p:txBody>
      </p:sp>
    </p:spTree>
    <p:extLst>
      <p:ext uri="{BB962C8B-B14F-4D97-AF65-F5344CB8AC3E}">
        <p14:creationId xmlns:p14="http://schemas.microsoft.com/office/powerpoint/2010/main" val="3953161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74073" y="997527"/>
            <a:ext cx="8437417" cy="5735782"/>
          </a:xfrm>
        </p:spPr>
        <p:txBody>
          <a:bodyPr>
            <a:normAutofit/>
          </a:bodyPr>
          <a:lstStyle/>
          <a:p>
            <a:r>
              <a:rPr lang="en-US" dirty="0"/>
              <a:t>All AM systems must have a means for supporting free-standing and disconnected features and for keeping all features of a part in place during the fabrication process. </a:t>
            </a:r>
          </a:p>
          <a:p>
            <a:r>
              <a:rPr lang="en-US" dirty="0"/>
              <a:t>Supports in such systems take two general forms: </a:t>
            </a:r>
          </a:p>
          <a:p>
            <a:r>
              <a:rPr lang="en-US" dirty="0"/>
              <a:t>–  Similar material supports </a:t>
            </a:r>
          </a:p>
          <a:p>
            <a:r>
              <a:rPr lang="en-US" dirty="0"/>
              <a:t>–  Secondary material supports </a:t>
            </a:r>
          </a:p>
          <a:p>
            <a:r>
              <a:rPr lang="en-US" dirty="0"/>
              <a:t>If an extrusion-based system is built in the simplest possible way then it will have only one </a:t>
            </a:r>
            <a:r>
              <a:rPr lang="en-US" dirty="0" smtClean="0"/>
              <a:t>extruder, and </a:t>
            </a:r>
            <a:r>
              <a:rPr lang="en-US" dirty="0"/>
              <a:t>If it has only one </a:t>
            </a:r>
            <a:r>
              <a:rPr lang="en-US" dirty="0" smtClean="0"/>
              <a:t>then </a:t>
            </a:r>
            <a:r>
              <a:rPr lang="en-US" dirty="0"/>
              <a:t>supports must be made using the same material as the part. </a:t>
            </a:r>
          </a:p>
          <a:p>
            <a:r>
              <a:rPr lang="en-US" dirty="0"/>
              <a:t>The most effective </a:t>
            </a:r>
            <a:r>
              <a:rPr lang="en-US" dirty="0" smtClean="0"/>
              <a:t>way is </a:t>
            </a:r>
            <a:r>
              <a:rPr lang="en-US" dirty="0"/>
              <a:t>to fabricate them in a different </a:t>
            </a:r>
            <a:r>
              <a:rPr lang="en-US" dirty="0" smtClean="0"/>
              <a:t>material.</a:t>
            </a:r>
          </a:p>
          <a:p>
            <a:r>
              <a:rPr lang="en-US" dirty="0" smtClean="0"/>
              <a:t>The </a:t>
            </a:r>
            <a:r>
              <a:rPr lang="en-US" dirty="0"/>
              <a:t>variation in material properties can be </a:t>
            </a:r>
            <a:r>
              <a:rPr lang="en-US" dirty="0" smtClean="0"/>
              <a:t>used effectively, so </a:t>
            </a:r>
            <a:r>
              <a:rPr lang="en-US" dirty="0"/>
              <a:t>that supports are easily distinguishable from part material, </a:t>
            </a:r>
            <a:r>
              <a:rPr lang="en-US" dirty="0" smtClean="0"/>
              <a:t>either:</a:t>
            </a:r>
          </a:p>
          <a:p>
            <a:pPr lvl="1"/>
            <a:r>
              <a:rPr lang="en-US" dirty="0" smtClean="0"/>
              <a:t> Visually (using </a:t>
            </a:r>
            <a:r>
              <a:rPr lang="en-US" dirty="0"/>
              <a:t>a different color material</a:t>
            </a:r>
            <a:r>
              <a:rPr lang="en-US" dirty="0" smtClean="0"/>
              <a:t>). </a:t>
            </a:r>
          </a:p>
          <a:p>
            <a:pPr lvl="1"/>
            <a:r>
              <a:rPr lang="en-US" dirty="0" smtClean="0"/>
              <a:t>Mechanically (using </a:t>
            </a:r>
            <a:r>
              <a:rPr lang="en-US" dirty="0"/>
              <a:t>a weaker material for the </a:t>
            </a:r>
            <a:r>
              <a:rPr lang="en-US" dirty="0" smtClean="0"/>
              <a:t>supports).</a:t>
            </a:r>
          </a:p>
          <a:p>
            <a:pPr lvl="1"/>
            <a:r>
              <a:rPr lang="en-US" dirty="0"/>
              <a:t>C</a:t>
            </a:r>
            <a:r>
              <a:rPr lang="en-US" dirty="0" smtClean="0"/>
              <a:t>hemically (using </a:t>
            </a:r>
            <a:r>
              <a:rPr lang="en-US" dirty="0"/>
              <a:t>a material that can be removed using a solvent without affecting the part material</a:t>
            </a:r>
            <a:r>
              <a:rPr lang="en-US" dirty="0" smtClean="0"/>
              <a:t>).</a:t>
            </a:r>
          </a:p>
          <a:p>
            <a:r>
              <a:rPr lang="en-US" dirty="0" smtClean="0"/>
              <a:t>To </a:t>
            </a:r>
            <a:r>
              <a:rPr lang="en-US" dirty="0"/>
              <a:t>do this, the extrusion-based equipment should have a second extruder. </a:t>
            </a:r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227014"/>
            <a:ext cx="7886700" cy="663863"/>
          </a:xfrm>
          <a:prstGeom prst="round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 fontScale="90000"/>
          </a:bodyPr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Basic </a:t>
            </a:r>
            <a:r>
              <a:rPr lang="en-US" sz="2800" dirty="0" smtClean="0">
                <a:solidFill>
                  <a:prstClr val="black"/>
                </a:solidFill>
              </a:rPr>
              <a:t>Principles</a:t>
            </a:r>
            <a:r>
              <a:rPr lang="en-US" sz="3200" dirty="0">
                <a:solidFill>
                  <a:prstClr val="black"/>
                </a:solidFill>
              </a:rPr>
              <a:t/>
            </a:r>
            <a:br>
              <a:rPr lang="en-US" sz="3200" dirty="0">
                <a:solidFill>
                  <a:prstClr val="black"/>
                </a:solidFill>
              </a:rPr>
            </a:br>
            <a:r>
              <a:rPr lang="en-US" sz="3200" dirty="0">
                <a:solidFill>
                  <a:prstClr val="black"/>
                </a:solidFill>
              </a:rPr>
              <a:t> </a:t>
            </a:r>
            <a:r>
              <a:rPr lang="en-US" sz="2400" dirty="0">
                <a:solidFill>
                  <a:prstClr val="black"/>
                </a:solidFill>
              </a:rPr>
              <a:t>Support Generation</a:t>
            </a:r>
          </a:p>
        </p:txBody>
      </p:sp>
    </p:spTree>
    <p:extLst>
      <p:ext uri="{BB962C8B-B14F-4D97-AF65-F5344CB8AC3E}">
        <p14:creationId xmlns:p14="http://schemas.microsoft.com/office/powerpoint/2010/main" val="12941931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49" y="1825624"/>
            <a:ext cx="8024283" cy="4727575"/>
          </a:xfrm>
        </p:spPr>
        <p:txBody>
          <a:bodyPr>
            <a:normAutofit/>
          </a:bodyPr>
          <a:lstStyle/>
          <a:p>
            <a:r>
              <a:rPr lang="en-US" dirty="0" smtClean="0"/>
              <a:t>Input </a:t>
            </a:r>
            <a:r>
              <a:rPr lang="en-US" dirty="0"/>
              <a:t>pressure: This variable is changed regularly during a </a:t>
            </a:r>
            <a:r>
              <a:rPr lang="en-US" dirty="0" smtClean="0"/>
              <a:t>build, since changing </a:t>
            </a:r>
            <a:r>
              <a:rPr lang="en-US" dirty="0"/>
              <a:t>the input pressure (or force applied to the material) results in a corresponding output flow rate change. </a:t>
            </a:r>
            <a:endParaRPr lang="en-US" dirty="0" smtClean="0"/>
          </a:p>
          <a:p>
            <a:r>
              <a:rPr lang="en-US" dirty="0"/>
              <a:t>Temperature: Maintaining a constant temperature within the melt inside the chamber </a:t>
            </a:r>
            <a:r>
              <a:rPr lang="en-US" dirty="0" smtClean="0"/>
              <a:t>is important, and small </a:t>
            </a:r>
            <a:r>
              <a:rPr lang="en-US" dirty="0"/>
              <a:t>fluctuations are inevitable and will cause changes in the flow characteristics. </a:t>
            </a:r>
          </a:p>
          <a:p>
            <a:r>
              <a:rPr lang="en-US" dirty="0"/>
              <a:t>Nozzle diameter: This is constant for a particular build, but many extrusion- based systems do allow for interchangeable nozzles that can be used to offset speed against precision. </a:t>
            </a:r>
          </a:p>
          <a:p>
            <a:r>
              <a:rPr lang="en-US" dirty="0"/>
              <a:t>Material characteristics: viscosity information that would help in understanding the material flow through the nozzle. </a:t>
            </a:r>
          </a:p>
          <a:p>
            <a:r>
              <a:rPr lang="en-US" dirty="0"/>
              <a:t>Gravity and other </a:t>
            </a:r>
            <a:r>
              <a:rPr lang="en-US" dirty="0" smtClean="0"/>
              <a:t>factors.</a:t>
            </a:r>
            <a:endParaRPr lang="en-US" dirty="0"/>
          </a:p>
          <a:p>
            <a:r>
              <a:rPr lang="en-US" dirty="0"/>
              <a:t>Temperature build up within the part: All parts will start to cool down as soon as the material has been extruded. 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244584"/>
            <a:ext cx="7886700" cy="618385"/>
          </a:xfrm>
          <a:prstGeom prst="round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Plotting and Path Control </a:t>
            </a:r>
          </a:p>
        </p:txBody>
      </p:sp>
      <p:sp>
        <p:nvSpPr>
          <p:cNvPr id="2" name="Rectangle 1"/>
          <p:cNvSpPr/>
          <p:nvPr/>
        </p:nvSpPr>
        <p:spPr>
          <a:xfrm>
            <a:off x="457200" y="1066165"/>
            <a:ext cx="81957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AdvP6975" charset="0"/>
              </a:rPr>
              <a:t>It can be seen that precise control of extrusion is a complex trade-off, dependent on a significant number of parameters, including: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6135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28650" y="897466"/>
            <a:ext cx="5869132" cy="5791201"/>
          </a:xfrm>
        </p:spPr>
        <p:txBody>
          <a:bodyPr>
            <a:normAutofit lnSpcReduction="10000"/>
          </a:bodyPr>
          <a:lstStyle/>
          <a:p>
            <a:r>
              <a:rPr lang="en-US" dirty="0"/>
              <a:t>By far the most common extrusion-based AM technology is Fused Deposition Modeling (FDM), produced and developed by </a:t>
            </a:r>
            <a:r>
              <a:rPr lang="en-US" dirty="0" err="1"/>
              <a:t>Stratasys</a:t>
            </a:r>
            <a:r>
              <a:rPr lang="en-US" dirty="0"/>
              <a:t>, </a:t>
            </a:r>
            <a:r>
              <a:rPr lang="en-US" dirty="0" smtClean="0"/>
              <a:t>USA. </a:t>
            </a:r>
          </a:p>
          <a:p>
            <a:r>
              <a:rPr lang="en-US" dirty="0"/>
              <a:t>The initial FDM patent was awarded to </a:t>
            </a:r>
            <a:r>
              <a:rPr lang="en-US" dirty="0" err="1"/>
              <a:t>Stratasys</a:t>
            </a:r>
            <a:r>
              <a:rPr lang="en-US" dirty="0"/>
              <a:t> founder Scott Crump in 1992 .</a:t>
            </a:r>
          </a:p>
          <a:p>
            <a:r>
              <a:rPr lang="en-US" dirty="0" smtClean="0"/>
              <a:t>FDM </a:t>
            </a:r>
            <a:r>
              <a:rPr lang="en-US" dirty="0"/>
              <a:t>uses a heating chamber to liquefy polymer that is fed into the system as a filament. </a:t>
            </a:r>
            <a:endParaRPr lang="en-US" dirty="0" smtClean="0"/>
          </a:p>
          <a:p>
            <a:r>
              <a:rPr lang="en-US" dirty="0" smtClean="0"/>
              <a:t>The </a:t>
            </a:r>
            <a:r>
              <a:rPr lang="en-US" dirty="0"/>
              <a:t>filament is pushed into the chamber by a tractor wheel arrangement and it is this pushing that generates the extrusion pressure. </a:t>
            </a:r>
          </a:p>
          <a:p>
            <a:r>
              <a:rPr lang="en-US" dirty="0" smtClean="0"/>
              <a:t>The </a:t>
            </a:r>
            <a:r>
              <a:rPr lang="en-US" dirty="0"/>
              <a:t>major strength of FDM is in the range of materials and the effective mechanical properties of resulting parts made using this technology. </a:t>
            </a:r>
            <a:endParaRPr lang="en-US" dirty="0" smtClean="0"/>
          </a:p>
          <a:p>
            <a:r>
              <a:rPr lang="en-US" dirty="0" smtClean="0"/>
              <a:t>Parts </a:t>
            </a:r>
            <a:r>
              <a:rPr lang="en-US" dirty="0"/>
              <a:t>made using FDM are amongst the strongest for any polymer-based additive manufacturing process. </a:t>
            </a:r>
          </a:p>
          <a:p>
            <a:r>
              <a:rPr lang="en-US" dirty="0"/>
              <a:t>The main drawback to using this technology is the build speed. </a:t>
            </a:r>
            <a:endParaRPr lang="en-US" dirty="0" smtClean="0"/>
          </a:p>
        </p:txBody>
      </p:sp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204959"/>
            <a:ext cx="7886700" cy="562168"/>
          </a:xfrm>
          <a:prstGeom prst="round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2800" dirty="0">
                <a:solidFill>
                  <a:prstClr val="black"/>
                </a:solidFill>
              </a:rPr>
              <a:t>Fused Deposition </a:t>
            </a:r>
            <a:r>
              <a:rPr lang="en-US" sz="2800" dirty="0" smtClean="0">
                <a:solidFill>
                  <a:prstClr val="black"/>
                </a:solidFill>
              </a:rPr>
              <a:t>Modeling (FDM) </a:t>
            </a:r>
            <a:endParaRPr lang="en-US" sz="2800" dirty="0">
              <a:solidFill>
                <a:prstClr val="black"/>
              </a:solidFill>
            </a:endParaRPr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3710" y="897466"/>
            <a:ext cx="2940290" cy="31480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5618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4273" y="2096063"/>
            <a:ext cx="7886700" cy="3351189"/>
          </a:xfrm>
        </p:spPr>
      </p:pic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628650" y="204958"/>
            <a:ext cx="7886700" cy="562168"/>
          </a:xfrm>
          <a:prstGeom prst="round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2800" dirty="0">
                <a:solidFill>
                  <a:schemeClr val="tx1"/>
                </a:solidFill>
              </a:rPr>
              <a:t>Materials </a:t>
            </a:r>
          </a:p>
        </p:txBody>
      </p:sp>
      <p:sp>
        <p:nvSpPr>
          <p:cNvPr id="6" name="Rectangle 5"/>
          <p:cNvSpPr/>
          <p:nvPr/>
        </p:nvSpPr>
        <p:spPr>
          <a:xfrm>
            <a:off x="628649" y="1121306"/>
            <a:ext cx="770043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285750" indent="-285750">
              <a:buFont typeface="Arial" charset="0"/>
              <a:buChar char="•"/>
            </a:pPr>
            <a:r>
              <a:rPr lang="en-US" dirty="0" smtClean="0">
                <a:latin typeface="AdvP6975" charset="0"/>
              </a:rPr>
              <a:t>FDM </a:t>
            </a:r>
            <a:r>
              <a:rPr lang="en-US" dirty="0">
                <a:latin typeface="AdvP6975" charset="0"/>
              </a:rPr>
              <a:t>works best with polymers that are amorphous in nature rather than the highly crystalline polymers that are more suitable for PBF processes. </a:t>
            </a:r>
            <a:endParaRPr lang="en-US" dirty="0" smtClean="0">
              <a:latin typeface="AdvP6975" charset="0"/>
            </a:endParaRP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9496" b="93769" l="3333" r="95667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274207" y="5463990"/>
            <a:ext cx="2427967" cy="1363707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2778" b="96111" l="10000" r="90000"/>
                    </a14:imgEffect>
                  </a14:imgLayer>
                </a14:imgProps>
              </a:ext>
            </a:extLst>
          </a:blip>
          <a:srcRect l="25762" r="25771"/>
          <a:stretch/>
        </p:blipFill>
        <p:spPr>
          <a:xfrm>
            <a:off x="1160794" y="5152302"/>
            <a:ext cx="1486506" cy="1725238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25495" b="75238" l="2100" r="99219"/>
                    </a14:imgEffect>
                  </a14:imgLayer>
                </a14:imgProps>
              </a:ext>
            </a:extLst>
          </a:blip>
          <a:srcRect t="26295" b="26458"/>
          <a:stretch/>
        </p:blipFill>
        <p:spPr>
          <a:xfrm rot="4791909">
            <a:off x="-978715" y="4868955"/>
            <a:ext cx="2913560" cy="91748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617647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628650" y="1136072"/>
            <a:ext cx="7886700" cy="5375563"/>
          </a:xfrm>
        </p:spPr>
        <p:txBody>
          <a:bodyPr>
            <a:normAutofit/>
          </a:bodyPr>
          <a:lstStyle/>
          <a:p>
            <a:r>
              <a:rPr lang="en-US" sz="2400" dirty="0"/>
              <a:t>Extrusion-based technology has a large variety of materials that can be processed. </a:t>
            </a:r>
            <a:endParaRPr lang="en-US" sz="2400" dirty="0" smtClean="0"/>
          </a:p>
          <a:p>
            <a:r>
              <a:rPr lang="en-US" sz="2400" dirty="0" smtClean="0"/>
              <a:t>If </a:t>
            </a:r>
            <a:r>
              <a:rPr lang="en-US" sz="2400" dirty="0"/>
              <a:t>a material can be presented in a liquid form that can quickly solidify, then it is suitable to this process. </a:t>
            </a:r>
            <a:endParaRPr lang="en-US" sz="2400" dirty="0" smtClean="0"/>
          </a:p>
          <a:p>
            <a:r>
              <a:rPr lang="en-US" sz="2400" dirty="0" err="1" smtClean="0"/>
              <a:t>Bioextrusion</a:t>
            </a:r>
            <a:r>
              <a:rPr lang="en-US" sz="2400" dirty="0" smtClean="0"/>
              <a:t> </a:t>
            </a:r>
            <a:r>
              <a:rPr lang="en-US" sz="2400" dirty="0"/>
              <a:t>is the process of creating biocompatible and/or biodegradable components that are used to generate frameworks, commonly referred to as “scaffolds,” that play host to animal cells for the formation of tissue (tissue engineering). </a:t>
            </a:r>
            <a:endParaRPr lang="en-US" sz="2400" dirty="0" smtClean="0"/>
          </a:p>
          <a:p>
            <a:r>
              <a:rPr lang="en-US" sz="2400" dirty="0" smtClean="0"/>
              <a:t>Such </a:t>
            </a:r>
            <a:r>
              <a:rPr lang="en-US" sz="2400" dirty="0"/>
              <a:t>scaffolds should be porous, with micro-pores that allow cell adhesion and macro-pores that provide space for cells to grow. </a:t>
            </a:r>
          </a:p>
          <a:p>
            <a:endParaRPr lang="en-US" sz="2400" dirty="0"/>
          </a:p>
        </p:txBody>
      </p:sp>
      <p:sp>
        <p:nvSpPr>
          <p:cNvPr id="5" name="Title 3"/>
          <p:cNvSpPr>
            <a:spLocks noGrp="1"/>
          </p:cNvSpPr>
          <p:nvPr>
            <p:ph type="title"/>
          </p:nvPr>
        </p:nvSpPr>
        <p:spPr>
          <a:xfrm>
            <a:off x="628650" y="202881"/>
            <a:ext cx="7886700" cy="680223"/>
          </a:xfrm>
          <a:prstGeom prst="roundRect">
            <a:avLst/>
          </a:prstGeom>
          <a:gradFill>
            <a:gsLst>
              <a:gs pos="0">
                <a:schemeClr val="bg1">
                  <a:lumMod val="65000"/>
                </a:schemeClr>
              </a:gs>
              <a:gs pos="80000">
                <a:srgbClr val="FFFFFF">
                  <a:hueOff val="0"/>
                  <a:satOff val="0"/>
                  <a:lumOff val="0"/>
                  <a:alphaOff val="0"/>
                  <a:shade val="93000"/>
                  <a:satMod val="130000"/>
                </a:srgbClr>
              </a:gs>
              <a:gs pos="100000">
                <a:srgbClr val="FFFFFF">
                  <a:hueOff val="0"/>
                  <a:satOff val="0"/>
                  <a:lumOff val="0"/>
                  <a:alphaOff val="0"/>
                  <a:shade val="94000"/>
                  <a:satMod val="135000"/>
                </a:srgbClr>
              </a:gs>
            </a:gsLst>
            <a:lin ang="16200000" scaled="0"/>
          </a:gradFill>
          <a:ln>
            <a:noFill/>
          </a:ln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/>
            <a:lightRig rig="flat" dir="t"/>
          </a:scene3d>
          <a:sp3d prstMaterial="plastic">
            <a:bevelT w="120650" h="88900"/>
            <a:bevelB w="88900" h="31750" prst="angle"/>
          </a:sp3d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>
            <a:normAutofit/>
          </a:bodyPr>
          <a:lstStyle/>
          <a:p>
            <a:pPr algn="ctr"/>
            <a:r>
              <a:rPr lang="en-US" sz="2800">
                <a:solidFill>
                  <a:schemeClr val="tx1"/>
                </a:solidFill>
              </a:rPr>
              <a:t>Bioextrusion</a:t>
            </a:r>
            <a:endParaRPr lang="en-US" sz="28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31745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Yu Gothic Light"/>
        <a:font script="Hang" typeface="맑은 고딕"/>
        <a:font script="Hans" typeface="DengXian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Yu Gothic"/>
        <a:font script="Hang" typeface="맑은 고딕"/>
        <a:font script="Hans" typeface="DengXian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15256</TotalTime>
  <Words>920</Words>
  <Application>Microsoft Macintosh PowerPoint</Application>
  <PresentationFormat>On-screen Show (4:3)</PresentationFormat>
  <Paragraphs>76</Paragraphs>
  <Slides>16</Slides>
  <Notes>2</Notes>
  <HiddenSlides>0</HiddenSlides>
  <MMClips>4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16</vt:i4>
      </vt:variant>
    </vt:vector>
  </HeadingPairs>
  <TitlesOfParts>
    <vt:vector size="22" baseType="lpstr">
      <vt:lpstr>AdvP6975</vt:lpstr>
      <vt:lpstr>ArialMT</vt:lpstr>
      <vt:lpstr>Calibri</vt:lpstr>
      <vt:lpstr>Calibri Light</vt:lpstr>
      <vt:lpstr>Arial</vt:lpstr>
      <vt:lpstr>Office Theme</vt:lpstr>
      <vt:lpstr>3D Printing Techniques </vt:lpstr>
      <vt:lpstr>Basic Principles  Positional Control</vt:lpstr>
      <vt:lpstr>PowerPoint Presentation</vt:lpstr>
      <vt:lpstr>Basic Principles  Bonding</vt:lpstr>
      <vt:lpstr>Basic Principles  Support Generation</vt:lpstr>
      <vt:lpstr>Plotting and Path Control </vt:lpstr>
      <vt:lpstr>Fused Deposition Modeling (FDM) </vt:lpstr>
      <vt:lpstr>Materials </vt:lpstr>
      <vt:lpstr>Bioextrusion</vt:lpstr>
      <vt:lpstr>Other Systems   Contour Crafting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>UNIVERSITY OF WATERLOO</Company>
  <LinksUpToDate>false</LinksUpToDate>
  <SharedDoc>false</SharedDoc>
  <HyperlinksChanged>false</HyperlinksChanged>
  <AppVersion>15.0031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Generalized Additive Manufacturing Process Chain  </dc:title>
  <dc:creator>Ahmad Basalah</dc:creator>
  <cp:lastModifiedBy>Microsoft Office User</cp:lastModifiedBy>
  <cp:revision>306</cp:revision>
  <dcterms:created xsi:type="dcterms:W3CDTF">2016-07-13T04:29:33Z</dcterms:created>
  <dcterms:modified xsi:type="dcterms:W3CDTF">2017-04-16T22:35:10Z</dcterms:modified>
</cp:coreProperties>
</file>