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63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EDD738D-C83E-4048-AC8F-11083A56DE2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B94DCAE-A67E-4D75-AE39-874B296CAAD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49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4DCAE-A67E-4D75-AE39-874B296CAAD3}" type="slidenum">
              <a:rPr lang="ar-SA" smtClean="0"/>
              <a:t>13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03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964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842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642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68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224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999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442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4944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045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749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140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3C73-A50B-40C6-84C6-EE2EA60821AB}" type="datetimeFigureOut">
              <a:rPr lang="ar-SA" smtClean="0"/>
              <a:t>09/02/46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FD25C-B44A-4D31-ABC9-7B3BB1ACB0A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9566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s://mhtwyat.com/%D8%B4%D8%B9%D8%A7%D8%B1-%D9%88%D8%B2%D8%A7%D8%B1%D8%A9-%D8%A7%D9%84%D8%AA%D8%B9%D9%84%D9%8A%D9%85-1441-%D8%A7%D9%84%D8%AC%D8%AF%D9%8A%D8%AF-png/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42888" y="2728913"/>
            <a:ext cx="6415086" cy="43434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54764F-C1E9-ED4E-6129-DD72DCCECC05}"/>
              </a:ext>
            </a:extLst>
          </p:cNvPr>
          <p:cNvSpPr txBox="1"/>
          <p:nvPr/>
        </p:nvSpPr>
        <p:spPr>
          <a:xfrm>
            <a:off x="0" y="3038565"/>
            <a:ext cx="6857999" cy="3724096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8000" dirty="0">
                <a:solidFill>
                  <a:schemeClr val="accent2">
                    <a:lumMod val="60000"/>
                    <a:lumOff val="40000"/>
                  </a:schemeClr>
                </a:solidFill>
                <a:cs typeface="AGA Battouta Regular" pitchFamily="2" charset="-78"/>
              </a:rPr>
              <a:t>الخطة الإسبوعية </a:t>
            </a:r>
          </a:p>
          <a:p>
            <a:pPr algn="ctr"/>
            <a:r>
              <a:rPr lang="ar-SA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للصف الثاني الابتدائي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4800" dirty="0">
                <a:solidFill>
                  <a:srgbClr val="002060"/>
                </a:solidFill>
                <a:cs typeface="AGA Battouta Regular" pitchFamily="2" charset="-78"/>
              </a:rPr>
              <a:t>لمادة </a:t>
            </a:r>
            <a:r>
              <a:rPr lang="ar-SA" sz="4800" dirty="0">
                <a:solidFill>
                  <a:srgbClr val="C00000"/>
                </a:solidFill>
                <a:cs typeface="AGA Battouta Regular" pitchFamily="2" charset="-78"/>
              </a:rPr>
              <a:t>العلوم</a:t>
            </a:r>
            <a:r>
              <a:rPr lang="ar-SA" sz="4800" dirty="0">
                <a:solidFill>
                  <a:srgbClr val="002060"/>
                </a:solidFill>
                <a:cs typeface="AGA Battouta Regular" pitchFamily="2" charset="-78"/>
              </a:rPr>
              <a:t> </a:t>
            </a:r>
          </a:p>
          <a:p>
            <a:pPr algn="ctr"/>
            <a:r>
              <a:rPr lang="ar-SA" sz="4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الفصل الدراسي الأول</a:t>
            </a:r>
            <a:endParaRPr lang="en-US" sz="4000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ar-SA" sz="28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للعام الدراسي 1446 هـ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368570" y="556798"/>
            <a:ext cx="2885953" cy="154631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AD7E43D-9FC6-F2A5-B5A5-586CDBFCE68B}"/>
              </a:ext>
            </a:extLst>
          </p:cNvPr>
          <p:cNvSpPr txBox="1"/>
          <p:nvPr/>
        </p:nvSpPr>
        <p:spPr>
          <a:xfrm>
            <a:off x="1541500" y="8330502"/>
            <a:ext cx="3803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40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34725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المواطن الصحراوية.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كيف تعيش النباتات والحيوانات في المواطن الجافة.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الثالث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أوراق عمل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الصحاري الحارة والباردة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 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الصحراء الحارة؟ ما الصحراء الباردة؟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صفحة101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(9)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10/ 4   الى    14 / 4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956478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يقارن بين الغابات المطيرة والغابات الأخرى.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كيف تعيش الحيوانات المختلفة في مواطن الغابات.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الغابات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تبدو الغابة؟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 106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الغابة المطيرة؟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صفحة 107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(10)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17/ 4   الى    21 / 4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12454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اتقان جميع المهارات الأساسية.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الاستعداد والمذاكرة جيداً للتقويم النهائي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الرابع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أوراق عمل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شاملة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 ختامي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(11)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24/ 4   الى    28 / 4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067310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42888" y="2728912"/>
            <a:ext cx="6415086" cy="5386387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54764F-C1E9-ED4E-6129-DD72DCCECC05}"/>
              </a:ext>
            </a:extLst>
          </p:cNvPr>
          <p:cNvSpPr txBox="1"/>
          <p:nvPr/>
        </p:nvSpPr>
        <p:spPr>
          <a:xfrm>
            <a:off x="1" y="3093087"/>
            <a:ext cx="6857999" cy="3477875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ان اصبت فهو من الله وان أخطأت فهو مني ومن الشيطان</a:t>
            </a:r>
          </a:p>
          <a:p>
            <a:pPr algn="ctr"/>
            <a:endParaRPr lang="ar-SA" sz="4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ar-SA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لا تنسونا من دعواتكم الصادقة في حين استفدت من هذا الملف</a:t>
            </a:r>
            <a:endParaRPr lang="ar-SA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368570" y="556798"/>
            <a:ext cx="2885953" cy="1546315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9AD7E43D-9FC6-F2A5-B5A5-586CDBFCE68B}"/>
              </a:ext>
            </a:extLst>
          </p:cNvPr>
          <p:cNvSpPr txBox="1"/>
          <p:nvPr/>
        </p:nvSpPr>
        <p:spPr>
          <a:xfrm>
            <a:off x="2040719" y="7265349"/>
            <a:ext cx="380357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أختكم: </a:t>
            </a:r>
            <a:r>
              <a:rPr lang="ar-SA" sz="40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AACD244D-9D7C-874D-4E63-57A91E620C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12" t="9381" r="8221" b="13765"/>
          <a:stretch/>
        </p:blipFill>
        <p:spPr bwMode="auto">
          <a:xfrm>
            <a:off x="1013707" y="6547480"/>
            <a:ext cx="1342592" cy="143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00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311290" y="1771408"/>
            <a:ext cx="6277977" cy="11387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sz="2000" b="1" dirty="0">
                <a:solidFill>
                  <a:srgbClr val="002060"/>
                </a:solidFill>
              </a:rPr>
              <a:t>توضيح الخطوات التي يستخدمها العلماء لاستقصاء الأسئلة.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كتابة استكشف صفحة 31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53991" y="3740456"/>
            <a:ext cx="229719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تهيئة واستعداد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03181" y="3708565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الطريقة العلمية</a:t>
            </a:r>
          </a:p>
          <a:p>
            <a:pPr algn="ctr"/>
            <a:endParaRPr lang="ar-SA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66353" y="5934112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حاجات المخلوقات الحية (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( 1 )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14/ 2   الى    18 / 2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231918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يتعرف المخلوقات الحية والاشياء غير الحية.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لماذا تعد النباتات مخلوقات حية ويصف اجزاءها.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53991" y="3740456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ما حاجات المخلوقات الحية؟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تصنع النباتات غذاءها؟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واكتب صفحة 35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66353" y="5934112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النباتات تنتج نباتات جديدة( </a:t>
            </a:r>
            <a:r>
              <a:rPr lang="ar-SA" sz="20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(2)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21/ 2   الى    25 / 2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3859593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يتعرف ممالك المخلوقات الحية ويقارن بينها.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الأنواع المختلفة للمخلوقات الحية.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من اين تأتي البذور؟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تبدو البذور؟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صفحة40 +42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تنمو البذور؟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واكتب صفحة 44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66353" y="5934112"/>
            <a:ext cx="2297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الأول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+ حل أوراق عمل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(3)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28/ 2   الى    2 / 3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788716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الحيوانات ويصنفها ويقارن بينها.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كيف تساعد أجزاء الجسم الحيوانات على توفير حاجاتها.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مجموعات الحيوانات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نصنف الحيوانات في مجموعات؟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 55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بعض الحيوانات اللافقارية؟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صفحة 57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(4)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5/ 2   الى    9 / 3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061060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يوضح ان لكل حيوان دورة حياة.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دورات حياة الحيوانات ويقارن بينها.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الحيوانات تنمو وتتغير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 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دورة الحياة؟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 63</a:t>
            </a:r>
          </a:p>
          <a:p>
            <a:pPr algn="ctr"/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دورات حياة بعض الحيوانات الأخرى؟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صفحة 65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(5)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12/ 3   الى    16 / 3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4260518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اتقان جميع المهارات الأساسية للفصل الثاني.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 والاستعداد للتقويم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إجازة اليوم الوطني</a:t>
            </a:r>
          </a:p>
          <a:p>
            <a:pPr algn="ctr"/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يومي الاحد والاثنين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مراجعة الفصل الثاني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أوراق عمل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تقويم منتصف الفصل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(6)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19/ 3   الى    23 / 3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801695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3849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المواطن المختلفة.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يشرح كيف تستخدم النباتات والحيوانات مواطنها.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أماكن العيش 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الموطن؟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الكتاب صفحة 79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كيف تستخدم المخلوقات الحية مواطنها؟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صفحة 81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(7)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26/ 3   الى    30 / 3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578684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C1106F34-357C-DC11-1305-26408EB62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9C1F9D4E-A660-8404-6A85-67075A956E27}"/>
              </a:ext>
            </a:extLst>
          </p:cNvPr>
          <p:cNvSpPr/>
          <p:nvPr/>
        </p:nvSpPr>
        <p:spPr>
          <a:xfrm>
            <a:off x="214312" y="128588"/>
            <a:ext cx="6429375" cy="9603394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2BC598BD-EDF5-6185-FFED-BAEC0DDDB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332004" y="179905"/>
            <a:ext cx="2320043" cy="124309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5228DBA-74AE-B447-0F8E-F30D7B6C6E39}"/>
              </a:ext>
            </a:extLst>
          </p:cNvPr>
          <p:cNvSpPr txBox="1"/>
          <p:nvPr/>
        </p:nvSpPr>
        <p:spPr>
          <a:xfrm>
            <a:off x="268733" y="1657475"/>
            <a:ext cx="6277977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chemeClr val="accent2">
                    <a:lumMod val="75000"/>
                  </a:schemeClr>
                </a:solidFill>
              </a:rPr>
              <a:t>الأهداف:</a:t>
            </a:r>
          </a:p>
          <a:p>
            <a:pPr algn="r"/>
            <a:r>
              <a:rPr lang="ar-SA" b="1" dirty="0">
                <a:solidFill>
                  <a:srgbClr val="002060"/>
                </a:solidFill>
              </a:rPr>
              <a:t>يصف السلسلة الغذائية.</a:t>
            </a:r>
          </a:p>
          <a:p>
            <a:pPr algn="r"/>
            <a:endParaRPr lang="ar-SA" sz="2400" b="1" dirty="0"/>
          </a:p>
        </p:txBody>
      </p:sp>
      <p:sp>
        <p:nvSpPr>
          <p:cNvPr id="12" name="مستطيل: زوايا مستديرة 11">
            <a:extLst>
              <a:ext uri="{FF2B5EF4-FFF2-40B4-BE49-F238E27FC236}">
                <a16:creationId xmlns:a16="http://schemas.microsoft.com/office/drawing/2014/main" id="{B884B069-6291-E5D3-F8FB-8D56CF02A49B}"/>
              </a:ext>
            </a:extLst>
          </p:cNvPr>
          <p:cNvSpPr/>
          <p:nvPr/>
        </p:nvSpPr>
        <p:spPr>
          <a:xfrm>
            <a:off x="4010736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3" name="مستطيل: زوايا مستديرة 12">
            <a:extLst>
              <a:ext uri="{FF2B5EF4-FFF2-40B4-BE49-F238E27FC236}">
                <a16:creationId xmlns:a16="http://schemas.microsoft.com/office/drawing/2014/main" id="{8A8F13F5-C367-45B0-5E17-B8F4EAD2635D}"/>
              </a:ext>
            </a:extLst>
          </p:cNvPr>
          <p:cNvSpPr/>
          <p:nvPr/>
        </p:nvSpPr>
        <p:spPr>
          <a:xfrm>
            <a:off x="561264" y="2783627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: زوايا مستديرة 13">
            <a:extLst>
              <a:ext uri="{FF2B5EF4-FFF2-40B4-BE49-F238E27FC236}">
                <a16:creationId xmlns:a16="http://schemas.microsoft.com/office/drawing/2014/main" id="{92DD8854-23F5-775D-A19E-2B9AB1F037D2}"/>
              </a:ext>
            </a:extLst>
          </p:cNvPr>
          <p:cNvSpPr/>
          <p:nvPr/>
        </p:nvSpPr>
        <p:spPr>
          <a:xfrm>
            <a:off x="2281728" y="5064110"/>
            <a:ext cx="2286000" cy="208597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BDE0F7EF-55F4-D6EB-659B-7B80B9726812}"/>
              </a:ext>
            </a:extLst>
          </p:cNvPr>
          <p:cNvSpPr txBox="1"/>
          <p:nvPr/>
        </p:nvSpPr>
        <p:spPr>
          <a:xfrm>
            <a:off x="4541748" y="2835918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الأول: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B1098C9-103E-D3B9-5B62-5F24F61258CF}"/>
              </a:ext>
            </a:extLst>
          </p:cNvPr>
          <p:cNvSpPr txBox="1"/>
          <p:nvPr/>
        </p:nvSpPr>
        <p:spPr>
          <a:xfrm>
            <a:off x="1050210" y="2849624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الثاني: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0C0AF8D-4C6A-55A2-0A6C-662819841059}"/>
              </a:ext>
            </a:extLst>
          </p:cNvPr>
          <p:cNvSpPr txBox="1"/>
          <p:nvPr/>
        </p:nvSpPr>
        <p:spPr>
          <a:xfrm>
            <a:off x="2443400" y="5097100"/>
            <a:ext cx="1943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7030A0"/>
                </a:solidFill>
              </a:rPr>
              <a:t>اليوم الثالث: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F1F97B46-1CBA-8725-26D3-DFD0BF169AA2}"/>
              </a:ext>
            </a:extLst>
          </p:cNvPr>
          <p:cNvSpPr txBox="1"/>
          <p:nvPr/>
        </p:nvSpPr>
        <p:spPr>
          <a:xfrm>
            <a:off x="1033022" y="7479010"/>
            <a:ext cx="3500827" cy="11387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</a:rPr>
              <a:t>واجبات الاسبوع:</a:t>
            </a:r>
          </a:p>
          <a:p>
            <a:pPr algn="ctr"/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حل واجبات المنصة – اكمال حل أسئلة الكتاب لمن لم يكمل 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5B4E3026-4369-AF4F-230C-8B003E45A96A}"/>
              </a:ext>
            </a:extLst>
          </p:cNvPr>
          <p:cNvSpPr txBox="1"/>
          <p:nvPr/>
        </p:nvSpPr>
        <p:spPr>
          <a:xfrm>
            <a:off x="4021012" y="3483428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سلاسل الغذاء( </a:t>
            </a:r>
            <a:r>
              <a:rPr lang="ar-SA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استكشف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21FBD3FD-5D3B-6AF9-5CDA-24FD76DC7557}"/>
              </a:ext>
            </a:extLst>
          </p:cNvPr>
          <p:cNvSpPr txBox="1"/>
          <p:nvPr/>
        </p:nvSpPr>
        <p:spPr>
          <a:xfrm>
            <a:off x="512629" y="3493952"/>
            <a:ext cx="22971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ما السلسلة الغذائية؟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3277A1ED-127E-5D22-0CD7-9B95BC05A94E}"/>
              </a:ext>
            </a:extLst>
          </p:cNvPr>
          <p:cNvSpPr txBox="1"/>
          <p:nvPr/>
        </p:nvSpPr>
        <p:spPr>
          <a:xfrm>
            <a:off x="2249304" y="5807502"/>
            <a:ext cx="2297195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تابع ما السلسلة الغذائية؟</a:t>
            </a:r>
          </a:p>
          <a:p>
            <a:pPr algn="ctr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+ حل أسئلة افكر واتحدث صفحة 88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E7FCCB92-9359-1C53-E43D-F6F57839A6A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752" b="89894" l="7270" r="91844">
                        <a14:foregroundMark x1="89362" y1="44858" x2="92730" y2="57624"/>
                        <a14:foregroundMark x1="92282" y1="65248" x2="92021" y2="69681"/>
                        <a14:foregroundMark x1="92730" y1="57624" x2="92407" y2="63121"/>
                        <a14:foregroundMark x1="92021" y1="69681" x2="78901" y2="76418"/>
                        <a14:foregroundMark x1="78901" y1="76418" x2="70390" y2="76418"/>
                        <a14:foregroundMark x1="16090" y1="67911" x2="13121" y2="67553"/>
                        <a14:foregroundMark x1="50258" y1="72037" x2="49449" y2="71939"/>
                        <a14:foregroundMark x1="70390" y1="74468" x2="52398" y2="72295"/>
                        <a14:foregroundMark x1="13121" y1="67553" x2="7270" y2="59929"/>
                        <a14:foregroundMark x1="7270" y1="59929" x2="9752" y2="45035"/>
                        <a14:foregroundMark x1="62057" y1="17553" x2="64362" y2="21099"/>
                        <a14:foregroundMark x1="76418" y1="17553" x2="75000" y2="19681"/>
                        <a14:foregroundMark x1="84574" y1="23759" x2="80319" y2="25532"/>
                        <a14:backgroundMark x1="91489" y1="63121" x2="91489" y2="65248"/>
                        <a14:backgroundMark x1="28723" y1="67376" x2="31383" y2="76773"/>
                        <a14:backgroundMark x1="14894" y1="69681" x2="38121" y2="71809"/>
                        <a14:backgroundMark x1="38121" y1="71809" x2="49113" y2="71631"/>
                        <a14:backgroundMark x1="49113" y1="71631" x2="49645" y2="71631"/>
                        <a14:backgroundMark x1="50177" y1="72163" x2="52482" y2="721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638" b="11115"/>
          <a:stretch/>
        </p:blipFill>
        <p:spPr bwMode="auto">
          <a:xfrm>
            <a:off x="183563" y="98184"/>
            <a:ext cx="3119110" cy="218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62356D60-1E1C-154F-1528-DB1FE05C7CDA}"/>
              </a:ext>
            </a:extLst>
          </p:cNvPr>
          <p:cNvSpPr/>
          <p:nvPr/>
        </p:nvSpPr>
        <p:spPr>
          <a:xfrm>
            <a:off x="311290" y="926531"/>
            <a:ext cx="2863657" cy="88374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>
                <a:solidFill>
                  <a:srgbClr val="C00000"/>
                </a:solidFill>
              </a:rPr>
              <a:t>خطة الاسبوع (8)</a:t>
            </a:r>
          </a:p>
          <a:p>
            <a:pPr algn="ctr"/>
            <a:r>
              <a:rPr lang="ar-SA" sz="2000" b="1" dirty="0">
                <a:solidFill>
                  <a:schemeClr val="accent5">
                    <a:lumMod val="50000"/>
                  </a:schemeClr>
                </a:solidFill>
              </a:rPr>
              <a:t>من 3/ 4   الى    7 / 4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774DFB9-35D7-FD0C-F160-5962EDDF0AD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16" b="92773" l="9827" r="89981">
                        <a14:foregroundMark x1="77842" y1="26555" x2="72254" y2="49412"/>
                        <a14:foregroundMark x1="72254" y1="49412" x2="75337" y2="60840"/>
                        <a14:foregroundMark x1="75337" y1="60840" x2="79961" y2="63697"/>
                        <a14:foregroundMark x1="41426" y1="61513" x2="36802" y2="34454"/>
                        <a14:foregroundMark x1="36802" y1="34454" x2="36224" y2="35126"/>
                        <a14:foregroundMark x1="26590" y1="72941" x2="28324" y2="66555"/>
                        <a14:foregroundMark x1="34875" y1="82353" x2="29865" y2="92773"/>
                        <a14:foregroundMark x1="46435" y1="81681" x2="50674" y2="89580"/>
                        <a14:foregroundMark x1="40655" y1="71261" x2="30058" y2="32269"/>
                        <a14:foregroundMark x1="30058" y1="32269" x2="30058" y2="307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26565" y="2453397"/>
            <a:ext cx="1084315" cy="1243097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333BA3E-16E4-FEF3-0AEA-AA348426DD3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66111" y1="36667" x2="29167" y2="37778"/>
                        <a14:foregroundMark x1="35556" y1="41389" x2="48056" y2="74722"/>
                        <a14:foregroundMark x1="57778" y1="68056" x2="70278" y2="35556"/>
                        <a14:foregroundMark x1="34444" y1="63333" x2="40000" y2="67500"/>
                        <a14:foregroundMark x1="27500" y1="38333" x2="31389" y2="40278"/>
                        <a14:foregroundMark x1="41111" y1="78333" x2="42222" y2="6527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95910" y="2096967"/>
            <a:ext cx="1800174" cy="1800174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FFF905EB-2A90-D752-21FA-C6A4AAAD6D6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>
                        <a14:foregroundMark x1="70625" y1="63125" x2="69375" y2="36563"/>
                        <a14:foregroundMark x1="69375" y1="36563" x2="68750" y2="36563"/>
                        <a14:foregroundMark x1="46563" y1="33125" x2="49375" y2="70625"/>
                        <a14:foregroundMark x1="29375" y1="36563" x2="43125" y2="51875"/>
                        <a14:foregroundMark x1="60000" y1="54688" x2="43438" y2="54688"/>
                        <a14:foregroundMark x1="42500" y1="57813" x2="40625" y2="7656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8853" y="4661696"/>
            <a:ext cx="1590375" cy="1590375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301D3EE-D1E3-8C4A-8788-995D9D936930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11365" t="6503" r="11298" b="3316"/>
          <a:stretch/>
        </p:blipFill>
        <p:spPr>
          <a:xfrm>
            <a:off x="4890034" y="7092557"/>
            <a:ext cx="1594814" cy="1755045"/>
          </a:xfrm>
          <a:prstGeom prst="rect">
            <a:avLst/>
          </a:prstGeom>
        </p:spPr>
      </p:pic>
      <p:sp>
        <p:nvSpPr>
          <p:cNvPr id="33" name="مربع نص 32">
            <a:extLst>
              <a:ext uri="{FF2B5EF4-FFF2-40B4-BE49-F238E27FC236}">
                <a16:creationId xmlns:a16="http://schemas.microsoft.com/office/drawing/2014/main" id="{93BC9801-1EE5-09FA-6513-241F0F8F591B}"/>
              </a:ext>
            </a:extLst>
          </p:cNvPr>
          <p:cNvSpPr txBox="1"/>
          <p:nvPr/>
        </p:nvSpPr>
        <p:spPr>
          <a:xfrm>
            <a:off x="1496115" y="9148149"/>
            <a:ext cx="380357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المعلمة: 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أمل الزهراني</a:t>
            </a:r>
          </a:p>
        </p:txBody>
      </p:sp>
    </p:spTree>
    <p:extLst>
      <p:ext uri="{BB962C8B-B14F-4D97-AF65-F5344CB8AC3E}">
        <p14:creationId xmlns:p14="http://schemas.microsoft.com/office/powerpoint/2010/main" val="131316640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257</TotalTime>
  <Words>881</Words>
  <PresentationFormat>A4 Paper (210x297 mm)‎</PresentationFormat>
  <Paragraphs>184</Paragraphs>
  <Slides>13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9" baseType="lpstr">
      <vt:lpstr>(A) Arslan Wessam B</vt:lpstr>
      <vt:lpstr>AGA Battouta Regular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2024-08-13T12:56:47Z</dcterms:created>
  <dcterms:modified xsi:type="dcterms:W3CDTF">2024-08-14T08:46:57Z</dcterms:modified>
</cp:coreProperties>
</file>