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15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005" autoAdjust="0"/>
    <p:restoredTop sz="94660"/>
  </p:normalViewPr>
  <p:slideViewPr>
    <p:cSldViewPr snapToGrid="0">
      <p:cViewPr varScale="1">
        <p:scale>
          <a:sx n="54" d="100"/>
          <a:sy n="54" d="100"/>
        </p:scale>
        <p:origin x="263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4EDD738D-C83E-4048-AC8F-11083A56DE2B}" type="datetimeFigureOut">
              <a:rPr lang="ar-SA" smtClean="0"/>
              <a:t>09/02/46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8B94DCAE-A67E-4D75-AE39-874B296CAAD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3492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4DCAE-A67E-4D75-AE39-874B296CAAD3}" type="slidenum">
              <a:rPr lang="ar-SA" smtClean="0"/>
              <a:t>13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58039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63C73-A50B-40C6-84C6-EE2EA60821AB}" type="datetimeFigureOut">
              <a:rPr lang="ar-SA" smtClean="0"/>
              <a:t>09/02/46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FD25C-B44A-4D31-ABC9-7B3BB1ACB0A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99644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63C73-A50B-40C6-84C6-EE2EA60821AB}" type="datetimeFigureOut">
              <a:rPr lang="ar-SA" smtClean="0"/>
              <a:t>09/02/46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FD25C-B44A-4D31-ABC9-7B3BB1ACB0A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48421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63C73-A50B-40C6-84C6-EE2EA60821AB}" type="datetimeFigureOut">
              <a:rPr lang="ar-SA" smtClean="0"/>
              <a:t>09/02/46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FD25C-B44A-4D31-ABC9-7B3BB1ACB0A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56429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63C73-A50B-40C6-84C6-EE2EA60821AB}" type="datetimeFigureOut">
              <a:rPr lang="ar-SA" smtClean="0"/>
              <a:t>09/02/46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FD25C-B44A-4D31-ABC9-7B3BB1ACB0A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28689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63C73-A50B-40C6-84C6-EE2EA60821AB}" type="datetimeFigureOut">
              <a:rPr lang="ar-SA" smtClean="0"/>
              <a:t>09/02/46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FD25C-B44A-4D31-ABC9-7B3BB1ACB0A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6224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63C73-A50B-40C6-84C6-EE2EA60821AB}" type="datetimeFigureOut">
              <a:rPr lang="ar-SA" smtClean="0"/>
              <a:t>09/02/46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FD25C-B44A-4D31-ABC9-7B3BB1ACB0A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79993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63C73-A50B-40C6-84C6-EE2EA60821AB}" type="datetimeFigureOut">
              <a:rPr lang="ar-SA" smtClean="0"/>
              <a:t>09/02/46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FD25C-B44A-4D31-ABC9-7B3BB1ACB0A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54420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63C73-A50B-40C6-84C6-EE2EA60821AB}" type="datetimeFigureOut">
              <a:rPr lang="ar-SA" smtClean="0"/>
              <a:t>09/02/46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FD25C-B44A-4D31-ABC9-7B3BB1ACB0A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94944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63C73-A50B-40C6-84C6-EE2EA60821AB}" type="datetimeFigureOut">
              <a:rPr lang="ar-SA" smtClean="0"/>
              <a:t>09/02/46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FD25C-B44A-4D31-ABC9-7B3BB1ACB0A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40459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63C73-A50B-40C6-84C6-EE2EA60821AB}" type="datetimeFigureOut">
              <a:rPr lang="ar-SA" smtClean="0"/>
              <a:t>09/02/46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FD25C-B44A-4D31-ABC9-7B3BB1ACB0A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27496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63C73-A50B-40C6-84C6-EE2EA60821AB}" type="datetimeFigureOut">
              <a:rPr lang="ar-SA" smtClean="0"/>
              <a:t>09/02/46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FD25C-B44A-4D31-ABC9-7B3BB1ACB0A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71408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963C73-A50B-40C6-84C6-EE2EA60821AB}" type="datetimeFigureOut">
              <a:rPr lang="ar-SA" smtClean="0"/>
              <a:t>09/02/46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7FD25C-B44A-4D31-ABC9-7B3BB1ACB0A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29566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mhtwyat.com/%D8%B4%D8%B9%D8%A7%D8%B1-%D9%88%D8%B2%D8%A7%D8%B1%D8%A9-%D8%A7%D9%84%D8%AA%D8%B9%D9%84%D9%8A%D9%85-1441-%D8%A7%D9%84%D8%AC%D8%AF%D9%8A%D8%AF-png/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microsoft.com/office/2007/relationships/hdphoto" Target="../media/hdphoto3.wdp"/><Relationship Id="rId4" Type="http://schemas.openxmlformats.org/officeDocument/2006/relationships/hyperlink" Target="https://mhtwyat.com/%D8%B4%D8%B9%D8%A7%D8%B1-%D9%88%D8%B2%D8%A7%D8%B1%D8%A9-%D8%A7%D9%84%D8%AA%D8%B9%D9%84%D9%8A%D9%85-1441-%D8%A7%D9%84%D8%AC%D8%AF%D9%8A%D8%AF-png/" TargetMode="External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microsoft.com/office/2007/relationships/hdphoto" Target="../media/hdphoto3.wdp"/><Relationship Id="rId4" Type="http://schemas.openxmlformats.org/officeDocument/2006/relationships/hyperlink" Target="https://mhtwyat.com/%D8%B4%D8%B9%D8%A7%D8%B1-%D9%88%D8%B2%D8%A7%D8%B1%D8%A9-%D8%A7%D9%84%D8%AA%D8%B9%D9%84%D9%8A%D9%85-1441-%D8%A7%D9%84%D8%AC%D8%AF%D9%8A%D8%AF-png/" TargetMode="External"/><Relationship Id="rId9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microsoft.com/office/2007/relationships/hdphoto" Target="../media/hdphoto3.wdp"/><Relationship Id="rId4" Type="http://schemas.openxmlformats.org/officeDocument/2006/relationships/hyperlink" Target="https://mhtwyat.com/%D8%B4%D8%B9%D8%A7%D8%B1-%D9%88%D8%B2%D8%A7%D8%B1%D8%A9-%D8%A7%D9%84%D8%AA%D8%B9%D9%84%D9%8A%D9%85-1441-%D8%A7%D9%84%D8%AC%D8%AF%D9%8A%D8%AF-png/" TargetMode="External"/><Relationship Id="rId9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hyperlink" Target="https://mhtwyat.com/%D8%B4%D8%B9%D8%A7%D8%B1-%D9%88%D8%B2%D8%A7%D8%B1%D8%A9-%D8%A7%D9%84%D8%AA%D8%B9%D9%84%D9%8A%D9%85-1441-%D8%A7%D9%84%D8%AC%D8%AF%D9%8A%D8%AF-png/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microsoft.com/office/2007/relationships/hdphoto" Target="../media/hdphoto3.wdp"/><Relationship Id="rId4" Type="http://schemas.openxmlformats.org/officeDocument/2006/relationships/hyperlink" Target="https://mhtwyat.com/%D8%B4%D8%B9%D8%A7%D8%B1-%D9%88%D8%B2%D8%A7%D8%B1%D8%A9-%D8%A7%D9%84%D8%AA%D8%B9%D9%84%D9%8A%D9%85-1441-%D8%A7%D9%84%D8%AC%D8%AF%D9%8A%D8%AF-png/" TargetMode="External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microsoft.com/office/2007/relationships/hdphoto" Target="../media/hdphoto3.wdp"/><Relationship Id="rId4" Type="http://schemas.openxmlformats.org/officeDocument/2006/relationships/hyperlink" Target="https://mhtwyat.com/%D8%B4%D8%B9%D8%A7%D8%B1-%D9%88%D8%B2%D8%A7%D8%B1%D8%A9-%D8%A7%D9%84%D8%AA%D8%B9%D9%84%D9%8A%D9%85-1441-%D8%A7%D9%84%D8%AC%D8%AF%D9%8A%D8%AF-png/" TargetMode="External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microsoft.com/office/2007/relationships/hdphoto" Target="../media/hdphoto3.wdp"/><Relationship Id="rId4" Type="http://schemas.openxmlformats.org/officeDocument/2006/relationships/hyperlink" Target="https://mhtwyat.com/%D8%B4%D8%B9%D8%A7%D8%B1-%D9%88%D8%B2%D8%A7%D8%B1%D8%A9-%D8%A7%D9%84%D8%AA%D8%B9%D9%84%D9%8A%D9%85-1441-%D8%A7%D9%84%D8%AC%D8%AF%D9%8A%D8%AF-png/" TargetMode="External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microsoft.com/office/2007/relationships/hdphoto" Target="../media/hdphoto3.wdp"/><Relationship Id="rId4" Type="http://schemas.openxmlformats.org/officeDocument/2006/relationships/hyperlink" Target="https://mhtwyat.com/%D8%B4%D8%B9%D8%A7%D8%B1-%D9%88%D8%B2%D8%A7%D8%B1%D8%A9-%D8%A7%D9%84%D8%AA%D8%B9%D9%84%D9%8A%D9%85-1441-%D8%A7%D9%84%D8%AC%D8%AF%D9%8A%D8%AF-png/" TargetMode="External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microsoft.com/office/2007/relationships/hdphoto" Target="../media/hdphoto3.wdp"/><Relationship Id="rId4" Type="http://schemas.openxmlformats.org/officeDocument/2006/relationships/hyperlink" Target="https://mhtwyat.com/%D8%B4%D8%B9%D8%A7%D8%B1-%D9%88%D8%B2%D8%A7%D8%B1%D8%A9-%D8%A7%D9%84%D8%AA%D8%B9%D9%84%D9%8A%D9%85-1441-%D8%A7%D9%84%D8%AC%D8%AF%D9%8A%D8%AF-png/" TargetMode="External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microsoft.com/office/2007/relationships/hdphoto" Target="../media/hdphoto3.wdp"/><Relationship Id="rId4" Type="http://schemas.openxmlformats.org/officeDocument/2006/relationships/hyperlink" Target="https://mhtwyat.com/%D8%B4%D8%B9%D8%A7%D8%B1-%D9%88%D8%B2%D8%A7%D8%B1%D8%A9-%D8%A7%D9%84%D8%AA%D8%B9%D9%84%D9%8A%D9%85-1441-%D8%A7%D9%84%D8%AC%D8%AF%D9%8A%D8%AF-png/" TargetMode="External"/><Relationship Id="rId9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microsoft.com/office/2007/relationships/hdphoto" Target="../media/hdphoto3.wdp"/><Relationship Id="rId4" Type="http://schemas.openxmlformats.org/officeDocument/2006/relationships/hyperlink" Target="https://mhtwyat.com/%D8%B4%D8%B9%D8%A7%D8%B1-%D9%88%D8%B2%D8%A7%D8%B1%D8%A9-%D8%A7%D9%84%D8%AA%D8%B9%D9%84%D9%8A%D9%85-1441-%D8%A7%D9%84%D8%AC%D8%AF%D9%8A%D8%AF-png/" TargetMode="External"/><Relationship Id="rId9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microsoft.com/office/2007/relationships/hdphoto" Target="../media/hdphoto3.wdp"/><Relationship Id="rId4" Type="http://schemas.openxmlformats.org/officeDocument/2006/relationships/hyperlink" Target="https://mhtwyat.com/%D8%B4%D8%B9%D8%A7%D8%B1-%D9%88%D8%B2%D8%A7%D8%B1%D8%A9-%D8%A7%D9%84%D8%AA%D8%B9%D9%84%D9%8A%D9%85-1441-%D8%A7%D9%84%D8%AC%D8%AF%D9%8A%D8%AF-png/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C1106F34-357C-DC11-1305-26408EB62F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6858000" cy="9906000"/>
          </a:xfrm>
          <a:prstGeom prst="rect">
            <a:avLst/>
          </a:prstGeom>
        </p:spPr>
      </p:pic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9C1F9D4E-A660-8404-6A85-67075A956E27}"/>
              </a:ext>
            </a:extLst>
          </p:cNvPr>
          <p:cNvSpPr/>
          <p:nvPr/>
        </p:nvSpPr>
        <p:spPr>
          <a:xfrm>
            <a:off x="242888" y="2728913"/>
            <a:ext cx="6415086" cy="434340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A154764F-C1E9-ED4E-6129-DD72DCCECC05}"/>
              </a:ext>
            </a:extLst>
          </p:cNvPr>
          <p:cNvSpPr txBox="1"/>
          <p:nvPr/>
        </p:nvSpPr>
        <p:spPr>
          <a:xfrm>
            <a:off x="0" y="3038565"/>
            <a:ext cx="6857999" cy="3724096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8000" dirty="0">
                <a:solidFill>
                  <a:schemeClr val="accent2">
                    <a:lumMod val="60000"/>
                    <a:lumOff val="40000"/>
                  </a:schemeClr>
                </a:solidFill>
                <a:cs typeface="AGA Battouta Regular" pitchFamily="2" charset="-78"/>
              </a:rPr>
              <a:t>الخطة الإسبوعية </a:t>
            </a:r>
          </a:p>
          <a:p>
            <a:pPr algn="ctr"/>
            <a:r>
              <a:rPr lang="ar-SA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للصف الثاني الابتدائي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ar-SA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ar-SA" sz="4800" dirty="0">
                <a:solidFill>
                  <a:srgbClr val="002060"/>
                </a:solidFill>
                <a:cs typeface="AGA Battouta Regular" pitchFamily="2" charset="-78"/>
              </a:rPr>
              <a:t>لمادة </a:t>
            </a:r>
            <a:r>
              <a:rPr lang="ar-SA" sz="4800" dirty="0">
                <a:solidFill>
                  <a:srgbClr val="C00000"/>
                </a:solidFill>
                <a:cs typeface="AGA Battouta Regular" pitchFamily="2" charset="-78"/>
              </a:rPr>
              <a:t>العلوم</a:t>
            </a:r>
            <a:r>
              <a:rPr lang="ar-SA" sz="4800" dirty="0">
                <a:solidFill>
                  <a:srgbClr val="002060"/>
                </a:solidFill>
                <a:cs typeface="AGA Battouta Regular" pitchFamily="2" charset="-78"/>
              </a:rPr>
              <a:t> </a:t>
            </a:r>
          </a:p>
          <a:p>
            <a:pPr algn="ctr"/>
            <a:r>
              <a:rPr lang="ar-SA" sz="4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الفصل الدراسي الأول</a:t>
            </a:r>
            <a:endParaRPr lang="en-US" sz="40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ar-SA" sz="2800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للعام الدراسي 1446 هـ</a:t>
            </a: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2BC598BD-EDF5-6185-FFED-BAEC0DDDB5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368570" y="556798"/>
            <a:ext cx="2885953" cy="1546315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9AD7E43D-9FC6-F2A5-B5A5-586CDBFCE68B}"/>
              </a:ext>
            </a:extLst>
          </p:cNvPr>
          <p:cNvSpPr txBox="1"/>
          <p:nvPr/>
        </p:nvSpPr>
        <p:spPr>
          <a:xfrm>
            <a:off x="1541500" y="8330502"/>
            <a:ext cx="380357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dirty="0">
                <a:latin typeface="(A) Arslan Wessam B" panose="03020402040406030203" pitchFamily="66" charset="-78"/>
                <a:cs typeface="(A) Arslan Wessam B" panose="03020402040406030203" pitchFamily="66" charset="-78"/>
              </a:rPr>
              <a:t>المعلمة: </a:t>
            </a:r>
            <a:r>
              <a:rPr lang="ar-SA" sz="4000" dirty="0">
                <a:solidFill>
                  <a:schemeClr val="accent1">
                    <a:lumMod val="75000"/>
                  </a:schemeClr>
                </a:solidFill>
                <a:latin typeface="(A) Arslan Wessam B" panose="03020402040406030203" pitchFamily="66" charset="-78"/>
                <a:cs typeface="(A) Arslan Wessam B" panose="03020402040406030203" pitchFamily="66" charset="-78"/>
              </a:rPr>
              <a:t>أمل الزهراني</a:t>
            </a:r>
          </a:p>
        </p:txBody>
      </p:sp>
    </p:spTree>
    <p:extLst>
      <p:ext uri="{BB962C8B-B14F-4D97-AF65-F5344CB8AC3E}">
        <p14:creationId xmlns:p14="http://schemas.microsoft.com/office/powerpoint/2010/main" val="1347256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C1106F34-357C-DC11-1305-26408EB62F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9C1F9D4E-A660-8404-6A85-67075A956E27}"/>
              </a:ext>
            </a:extLst>
          </p:cNvPr>
          <p:cNvSpPr/>
          <p:nvPr/>
        </p:nvSpPr>
        <p:spPr>
          <a:xfrm>
            <a:off x="214312" y="128588"/>
            <a:ext cx="6429375" cy="9603394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2BC598BD-EDF5-6185-FFED-BAEC0DDDB5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332004" y="179905"/>
            <a:ext cx="2320043" cy="1243096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B5228DBA-74AE-B447-0F8E-F30D7B6C6E39}"/>
              </a:ext>
            </a:extLst>
          </p:cNvPr>
          <p:cNvSpPr txBox="1"/>
          <p:nvPr/>
        </p:nvSpPr>
        <p:spPr>
          <a:xfrm>
            <a:off x="268733" y="1657475"/>
            <a:ext cx="6277977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400" b="1" dirty="0">
                <a:solidFill>
                  <a:schemeClr val="accent2">
                    <a:lumMod val="75000"/>
                  </a:schemeClr>
                </a:solidFill>
              </a:rPr>
              <a:t>الأهداف:</a:t>
            </a:r>
          </a:p>
          <a:p>
            <a:pPr algn="r"/>
            <a:r>
              <a:rPr lang="ar-SA" b="1" dirty="0">
                <a:solidFill>
                  <a:srgbClr val="002060"/>
                </a:solidFill>
              </a:rPr>
              <a:t>يصف المواطن الصحراوية.</a:t>
            </a:r>
          </a:p>
          <a:p>
            <a:pPr algn="r"/>
            <a:r>
              <a:rPr lang="ar-SA" b="1" dirty="0">
                <a:solidFill>
                  <a:srgbClr val="002060"/>
                </a:solidFill>
              </a:rPr>
              <a:t>يوضح كيف تعيش النباتات والحيوانات في المواطن الجافة.</a:t>
            </a:r>
          </a:p>
          <a:p>
            <a:pPr algn="r"/>
            <a:endParaRPr lang="ar-SA" sz="2400" b="1" dirty="0"/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B884B069-6291-E5D3-F8FB-8D56CF02A49B}"/>
              </a:ext>
            </a:extLst>
          </p:cNvPr>
          <p:cNvSpPr/>
          <p:nvPr/>
        </p:nvSpPr>
        <p:spPr>
          <a:xfrm>
            <a:off x="4010736" y="2783627"/>
            <a:ext cx="2286000" cy="208597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8A8F13F5-C367-45B0-5E17-B8F4EAD2635D}"/>
              </a:ext>
            </a:extLst>
          </p:cNvPr>
          <p:cNvSpPr/>
          <p:nvPr/>
        </p:nvSpPr>
        <p:spPr>
          <a:xfrm>
            <a:off x="561264" y="2783627"/>
            <a:ext cx="2286000" cy="208597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92DD8854-23F5-775D-A19E-2B9AB1F037D2}"/>
              </a:ext>
            </a:extLst>
          </p:cNvPr>
          <p:cNvSpPr/>
          <p:nvPr/>
        </p:nvSpPr>
        <p:spPr>
          <a:xfrm>
            <a:off x="2281728" y="5064110"/>
            <a:ext cx="2286000" cy="208597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BDE0F7EF-55F4-D6EB-659B-7B80B9726812}"/>
              </a:ext>
            </a:extLst>
          </p:cNvPr>
          <p:cNvSpPr txBox="1"/>
          <p:nvPr/>
        </p:nvSpPr>
        <p:spPr>
          <a:xfrm>
            <a:off x="4541748" y="2835918"/>
            <a:ext cx="19431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7030A0"/>
                </a:solidFill>
              </a:rPr>
              <a:t>اليوم الأول: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5B1098C9-103E-D3B9-5B62-5F24F61258CF}"/>
              </a:ext>
            </a:extLst>
          </p:cNvPr>
          <p:cNvSpPr txBox="1"/>
          <p:nvPr/>
        </p:nvSpPr>
        <p:spPr>
          <a:xfrm>
            <a:off x="1050210" y="2849624"/>
            <a:ext cx="19431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7030A0"/>
                </a:solidFill>
              </a:rPr>
              <a:t>اليوم الثاني:</a:t>
            </a: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70C0AF8D-4C6A-55A2-0A6C-662819841059}"/>
              </a:ext>
            </a:extLst>
          </p:cNvPr>
          <p:cNvSpPr txBox="1"/>
          <p:nvPr/>
        </p:nvSpPr>
        <p:spPr>
          <a:xfrm>
            <a:off x="2443400" y="5097100"/>
            <a:ext cx="19431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7030A0"/>
                </a:solidFill>
              </a:rPr>
              <a:t>اليوم الثالث:</a:t>
            </a: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F1F97B46-1CBA-8725-26D3-DFD0BF169AA2}"/>
              </a:ext>
            </a:extLst>
          </p:cNvPr>
          <p:cNvSpPr txBox="1"/>
          <p:nvPr/>
        </p:nvSpPr>
        <p:spPr>
          <a:xfrm>
            <a:off x="1033022" y="7479010"/>
            <a:ext cx="3500827" cy="113877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rgbClr val="C00000"/>
                </a:solidFill>
              </a:rPr>
              <a:t>واجبات الاسبوع:</a:t>
            </a:r>
          </a:p>
          <a:p>
            <a:pPr algn="ctr"/>
            <a:r>
              <a:rPr lang="ar-SA" sz="2000" b="1" dirty="0">
                <a:latin typeface="Calibri" panose="020F0502020204030204" pitchFamily="34" charset="0"/>
                <a:cs typeface="Calibri" panose="020F0502020204030204" pitchFamily="34" charset="0"/>
              </a:rPr>
              <a:t>حل واجبات المنصة – اكمال حل أسئلة الكتاب لمن لم يكمل </a:t>
            </a: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5B4E3026-4369-AF4F-230C-8B003E45A96A}"/>
              </a:ext>
            </a:extLst>
          </p:cNvPr>
          <p:cNvSpPr txBox="1"/>
          <p:nvPr/>
        </p:nvSpPr>
        <p:spPr>
          <a:xfrm>
            <a:off x="4021012" y="3483428"/>
            <a:ext cx="2297195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مراجعة الفصل الثالث</a:t>
            </a:r>
          </a:p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+ حل أوراق عمل</a:t>
            </a: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21FBD3FD-5D3B-6AF9-5CDA-24FD76DC7557}"/>
              </a:ext>
            </a:extLst>
          </p:cNvPr>
          <p:cNvSpPr txBox="1"/>
          <p:nvPr/>
        </p:nvSpPr>
        <p:spPr>
          <a:xfrm>
            <a:off x="512629" y="3493952"/>
            <a:ext cx="2297195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الصحاري الحارة والباردة</a:t>
            </a:r>
          </a:p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( </a:t>
            </a:r>
            <a:r>
              <a:rPr lang="ar-SA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استكشف</a:t>
            </a:r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 ) </a:t>
            </a: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3277A1ED-127E-5D22-0CD7-9B95BC05A94E}"/>
              </a:ext>
            </a:extLst>
          </p:cNvPr>
          <p:cNvSpPr txBox="1"/>
          <p:nvPr/>
        </p:nvSpPr>
        <p:spPr>
          <a:xfrm>
            <a:off x="2249304" y="5807502"/>
            <a:ext cx="2297195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ما الصحراء الحارة؟ ما الصحراء الباردة؟</a:t>
            </a:r>
          </a:p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+ حل أسئلة الكتاب صفحة101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E7FCCB92-9359-1C53-E43D-F6F57839A6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52" b="89894" l="7270" r="91844">
                        <a14:foregroundMark x1="89362" y1="44858" x2="92730" y2="57624"/>
                        <a14:foregroundMark x1="92282" y1="65248" x2="92021" y2="69681"/>
                        <a14:foregroundMark x1="92730" y1="57624" x2="92407" y2="63121"/>
                        <a14:foregroundMark x1="92021" y1="69681" x2="78901" y2="76418"/>
                        <a14:foregroundMark x1="78901" y1="76418" x2="70390" y2="76418"/>
                        <a14:foregroundMark x1="16090" y1="67911" x2="13121" y2="67553"/>
                        <a14:foregroundMark x1="50258" y1="72037" x2="49449" y2="71939"/>
                        <a14:foregroundMark x1="70390" y1="74468" x2="52398" y2="72295"/>
                        <a14:foregroundMark x1="13121" y1="67553" x2="7270" y2="59929"/>
                        <a14:foregroundMark x1="7270" y1="59929" x2="9752" y2="45035"/>
                        <a14:foregroundMark x1="62057" y1="17553" x2="64362" y2="21099"/>
                        <a14:foregroundMark x1="76418" y1="17553" x2="75000" y2="19681"/>
                        <a14:foregroundMark x1="84574" y1="23759" x2="80319" y2="25532"/>
                        <a14:backgroundMark x1="91489" y1="63121" x2="91489" y2="65248"/>
                        <a14:backgroundMark x1="28723" y1="67376" x2="31383" y2="76773"/>
                        <a14:backgroundMark x1="14894" y1="69681" x2="38121" y2="71809"/>
                        <a14:backgroundMark x1="38121" y1="71809" x2="49113" y2="71631"/>
                        <a14:backgroundMark x1="49113" y1="71631" x2="49645" y2="71631"/>
                        <a14:backgroundMark x1="50177" y1="72163" x2="52482" y2="72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638" b="11115"/>
          <a:stretch/>
        </p:blipFill>
        <p:spPr bwMode="auto">
          <a:xfrm>
            <a:off x="183563" y="98184"/>
            <a:ext cx="3119110" cy="2187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62356D60-1E1C-154F-1528-DB1FE05C7CDA}"/>
              </a:ext>
            </a:extLst>
          </p:cNvPr>
          <p:cNvSpPr/>
          <p:nvPr/>
        </p:nvSpPr>
        <p:spPr>
          <a:xfrm>
            <a:off x="311290" y="926531"/>
            <a:ext cx="2863657" cy="88374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C00000"/>
                </a:solidFill>
              </a:rPr>
              <a:t>خطة الاسبوع (9)</a:t>
            </a:r>
          </a:p>
          <a:p>
            <a:pPr algn="ctr"/>
            <a:r>
              <a:rPr lang="ar-SA" sz="2000" b="1" dirty="0">
                <a:solidFill>
                  <a:schemeClr val="accent5">
                    <a:lumMod val="50000"/>
                  </a:schemeClr>
                </a:solidFill>
              </a:rPr>
              <a:t>من 10/ 4   الى    14 / 4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5774DFB9-35D7-FD0C-F160-5962EDDF0A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16" b="92773" l="9827" r="89981">
                        <a14:foregroundMark x1="77842" y1="26555" x2="72254" y2="49412"/>
                        <a14:foregroundMark x1="72254" y1="49412" x2="75337" y2="60840"/>
                        <a14:foregroundMark x1="75337" y1="60840" x2="79961" y2="63697"/>
                        <a14:foregroundMark x1="41426" y1="61513" x2="36802" y2="34454"/>
                        <a14:foregroundMark x1="36802" y1="34454" x2="36224" y2="35126"/>
                        <a14:foregroundMark x1="26590" y1="72941" x2="28324" y2="66555"/>
                        <a14:foregroundMark x1="34875" y1="82353" x2="29865" y2="92773"/>
                        <a14:foregroundMark x1="46435" y1="81681" x2="50674" y2="89580"/>
                        <a14:foregroundMark x1="40655" y1="71261" x2="30058" y2="32269"/>
                        <a14:foregroundMark x1="30058" y1="32269" x2="30058" y2="3075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26565" y="2453397"/>
            <a:ext cx="1084315" cy="1243097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1333BA3E-16E4-FEF3-0AEA-AA348426DD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66111" y1="36667" x2="29167" y2="37778"/>
                        <a14:foregroundMark x1="35556" y1="41389" x2="48056" y2="74722"/>
                        <a14:foregroundMark x1="57778" y1="68056" x2="70278" y2="35556"/>
                        <a14:foregroundMark x1="34444" y1="63333" x2="40000" y2="67500"/>
                        <a14:foregroundMark x1="27500" y1="38333" x2="31389" y2="40278"/>
                        <a14:foregroundMark x1="41111" y1="78333" x2="42222" y2="6527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5910" y="2096967"/>
            <a:ext cx="1800174" cy="1800174"/>
          </a:xfrm>
          <a:prstGeom prst="rect">
            <a:avLst/>
          </a:prstGeom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FFF905EB-2A90-D752-21FA-C6A4AAAD6D6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70625" y1="63125" x2="69375" y2="36563"/>
                        <a14:foregroundMark x1="69375" y1="36563" x2="68750" y2="36563"/>
                        <a14:foregroundMark x1="46563" y1="33125" x2="49375" y2="70625"/>
                        <a14:foregroundMark x1="29375" y1="36563" x2="43125" y2="51875"/>
                        <a14:foregroundMark x1="60000" y1="54688" x2="43438" y2="54688"/>
                        <a14:foregroundMark x1="42500" y1="57813" x2="40625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78853" y="4661696"/>
            <a:ext cx="1590375" cy="1590375"/>
          </a:xfrm>
          <a:prstGeom prst="rect">
            <a:avLst/>
          </a:prstGeom>
        </p:spPr>
      </p:pic>
      <p:pic>
        <p:nvPicPr>
          <p:cNvPr id="31" name="صورة 30">
            <a:extLst>
              <a:ext uri="{FF2B5EF4-FFF2-40B4-BE49-F238E27FC236}">
                <a16:creationId xmlns:a16="http://schemas.microsoft.com/office/drawing/2014/main" id="{4301D3EE-D1E3-8C4A-8788-995D9D936930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1365" t="6503" r="11298" b="3316"/>
          <a:stretch/>
        </p:blipFill>
        <p:spPr>
          <a:xfrm>
            <a:off x="4890034" y="7092557"/>
            <a:ext cx="1594814" cy="1755045"/>
          </a:xfrm>
          <a:prstGeom prst="rect">
            <a:avLst/>
          </a:prstGeom>
        </p:spPr>
      </p:pic>
      <p:sp>
        <p:nvSpPr>
          <p:cNvPr id="33" name="مربع نص 32">
            <a:extLst>
              <a:ext uri="{FF2B5EF4-FFF2-40B4-BE49-F238E27FC236}">
                <a16:creationId xmlns:a16="http://schemas.microsoft.com/office/drawing/2014/main" id="{93BC9801-1EE5-09FA-6513-241F0F8F591B}"/>
              </a:ext>
            </a:extLst>
          </p:cNvPr>
          <p:cNvSpPr txBox="1"/>
          <p:nvPr/>
        </p:nvSpPr>
        <p:spPr>
          <a:xfrm>
            <a:off x="1496115" y="9148149"/>
            <a:ext cx="380357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latin typeface="(A) Arslan Wessam B" panose="03020402040406030203" pitchFamily="66" charset="-78"/>
                <a:cs typeface="(A) Arslan Wessam B" panose="03020402040406030203" pitchFamily="66" charset="-78"/>
              </a:rPr>
              <a:t>المعلمة: </a:t>
            </a:r>
            <a:r>
              <a:rPr lang="ar-SA" sz="3200" dirty="0">
                <a:solidFill>
                  <a:schemeClr val="accent1">
                    <a:lumMod val="75000"/>
                  </a:schemeClr>
                </a:solidFill>
                <a:latin typeface="(A) Arslan Wessam B" panose="03020402040406030203" pitchFamily="66" charset="-78"/>
                <a:cs typeface="(A) Arslan Wessam B" panose="03020402040406030203" pitchFamily="66" charset="-78"/>
              </a:rPr>
              <a:t>أمل الزهراني</a:t>
            </a:r>
          </a:p>
        </p:txBody>
      </p:sp>
    </p:spTree>
    <p:extLst>
      <p:ext uri="{BB962C8B-B14F-4D97-AF65-F5344CB8AC3E}">
        <p14:creationId xmlns:p14="http://schemas.microsoft.com/office/powerpoint/2010/main" val="19564788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C1106F34-357C-DC11-1305-26408EB62F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9C1F9D4E-A660-8404-6A85-67075A956E27}"/>
              </a:ext>
            </a:extLst>
          </p:cNvPr>
          <p:cNvSpPr/>
          <p:nvPr/>
        </p:nvSpPr>
        <p:spPr>
          <a:xfrm>
            <a:off x="214312" y="128588"/>
            <a:ext cx="6429375" cy="9603394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2BC598BD-EDF5-6185-FFED-BAEC0DDDB5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332004" y="179905"/>
            <a:ext cx="2320043" cy="1243096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B5228DBA-74AE-B447-0F8E-F30D7B6C6E39}"/>
              </a:ext>
            </a:extLst>
          </p:cNvPr>
          <p:cNvSpPr txBox="1"/>
          <p:nvPr/>
        </p:nvSpPr>
        <p:spPr>
          <a:xfrm>
            <a:off x="268733" y="1657475"/>
            <a:ext cx="6277977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400" b="1" dirty="0">
                <a:solidFill>
                  <a:schemeClr val="accent2">
                    <a:lumMod val="75000"/>
                  </a:schemeClr>
                </a:solidFill>
              </a:rPr>
              <a:t>الأهداف:</a:t>
            </a:r>
          </a:p>
          <a:p>
            <a:pPr algn="r"/>
            <a:r>
              <a:rPr lang="ar-SA" b="1" dirty="0">
                <a:solidFill>
                  <a:srgbClr val="002060"/>
                </a:solidFill>
              </a:rPr>
              <a:t>يقارن بين الغابات المطيرة والغابات الأخرى.</a:t>
            </a:r>
          </a:p>
          <a:p>
            <a:pPr algn="r"/>
            <a:r>
              <a:rPr lang="ar-SA" b="1" dirty="0">
                <a:solidFill>
                  <a:srgbClr val="002060"/>
                </a:solidFill>
              </a:rPr>
              <a:t>يوضح كيف تعيش الحيوانات المختلفة في مواطن الغابات.</a:t>
            </a:r>
          </a:p>
          <a:p>
            <a:pPr algn="r"/>
            <a:endParaRPr lang="ar-SA" sz="2400" b="1" dirty="0"/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B884B069-6291-E5D3-F8FB-8D56CF02A49B}"/>
              </a:ext>
            </a:extLst>
          </p:cNvPr>
          <p:cNvSpPr/>
          <p:nvPr/>
        </p:nvSpPr>
        <p:spPr>
          <a:xfrm>
            <a:off x="4010736" y="2783627"/>
            <a:ext cx="2286000" cy="208597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8A8F13F5-C367-45B0-5E17-B8F4EAD2635D}"/>
              </a:ext>
            </a:extLst>
          </p:cNvPr>
          <p:cNvSpPr/>
          <p:nvPr/>
        </p:nvSpPr>
        <p:spPr>
          <a:xfrm>
            <a:off x="561264" y="2783627"/>
            <a:ext cx="2286000" cy="208597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92DD8854-23F5-775D-A19E-2B9AB1F037D2}"/>
              </a:ext>
            </a:extLst>
          </p:cNvPr>
          <p:cNvSpPr/>
          <p:nvPr/>
        </p:nvSpPr>
        <p:spPr>
          <a:xfrm>
            <a:off x="2281728" y="5064110"/>
            <a:ext cx="2286000" cy="208597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BDE0F7EF-55F4-D6EB-659B-7B80B9726812}"/>
              </a:ext>
            </a:extLst>
          </p:cNvPr>
          <p:cNvSpPr txBox="1"/>
          <p:nvPr/>
        </p:nvSpPr>
        <p:spPr>
          <a:xfrm>
            <a:off x="4541748" y="2835918"/>
            <a:ext cx="19431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7030A0"/>
                </a:solidFill>
              </a:rPr>
              <a:t>اليوم الأول: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5B1098C9-103E-D3B9-5B62-5F24F61258CF}"/>
              </a:ext>
            </a:extLst>
          </p:cNvPr>
          <p:cNvSpPr txBox="1"/>
          <p:nvPr/>
        </p:nvSpPr>
        <p:spPr>
          <a:xfrm>
            <a:off x="1050210" y="2849624"/>
            <a:ext cx="19431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7030A0"/>
                </a:solidFill>
              </a:rPr>
              <a:t>اليوم الثاني:</a:t>
            </a: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70C0AF8D-4C6A-55A2-0A6C-662819841059}"/>
              </a:ext>
            </a:extLst>
          </p:cNvPr>
          <p:cNvSpPr txBox="1"/>
          <p:nvPr/>
        </p:nvSpPr>
        <p:spPr>
          <a:xfrm>
            <a:off x="2443400" y="5097100"/>
            <a:ext cx="19431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7030A0"/>
                </a:solidFill>
              </a:rPr>
              <a:t>اليوم الثالث:</a:t>
            </a: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F1F97B46-1CBA-8725-26D3-DFD0BF169AA2}"/>
              </a:ext>
            </a:extLst>
          </p:cNvPr>
          <p:cNvSpPr txBox="1"/>
          <p:nvPr/>
        </p:nvSpPr>
        <p:spPr>
          <a:xfrm>
            <a:off x="1033022" y="7479010"/>
            <a:ext cx="3500827" cy="113877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rgbClr val="C00000"/>
                </a:solidFill>
              </a:rPr>
              <a:t>واجبات الاسبوع:</a:t>
            </a:r>
          </a:p>
          <a:p>
            <a:pPr algn="ctr"/>
            <a:r>
              <a:rPr lang="ar-SA" sz="2000" b="1" dirty="0">
                <a:latin typeface="Calibri" panose="020F0502020204030204" pitchFamily="34" charset="0"/>
                <a:cs typeface="Calibri" panose="020F0502020204030204" pitchFamily="34" charset="0"/>
              </a:rPr>
              <a:t>حل واجبات المنصة – اكمال حل أسئلة الكتاب لمن لم يكمل </a:t>
            </a: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5B4E3026-4369-AF4F-230C-8B003E45A96A}"/>
              </a:ext>
            </a:extLst>
          </p:cNvPr>
          <p:cNvSpPr txBox="1"/>
          <p:nvPr/>
        </p:nvSpPr>
        <p:spPr>
          <a:xfrm>
            <a:off x="4021012" y="3483428"/>
            <a:ext cx="2297195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الغابات</a:t>
            </a:r>
          </a:p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( </a:t>
            </a:r>
            <a:r>
              <a:rPr lang="ar-SA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استكشف</a:t>
            </a:r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 )</a:t>
            </a: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21FBD3FD-5D3B-6AF9-5CDA-24FD76DC7557}"/>
              </a:ext>
            </a:extLst>
          </p:cNvPr>
          <p:cNvSpPr txBox="1"/>
          <p:nvPr/>
        </p:nvSpPr>
        <p:spPr>
          <a:xfrm>
            <a:off x="512629" y="3493952"/>
            <a:ext cx="2297195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كيف تبدو الغابة؟</a:t>
            </a:r>
          </a:p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+ حل أسئلة الكتاب صفحة 106</a:t>
            </a: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3277A1ED-127E-5D22-0CD7-9B95BC05A94E}"/>
              </a:ext>
            </a:extLst>
          </p:cNvPr>
          <p:cNvSpPr txBox="1"/>
          <p:nvPr/>
        </p:nvSpPr>
        <p:spPr>
          <a:xfrm>
            <a:off x="2249304" y="5807502"/>
            <a:ext cx="2297195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ما الغابة المطيرة؟</a:t>
            </a:r>
          </a:p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+ حل أسئلة افكر واتحدث صفحة 107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E7FCCB92-9359-1C53-E43D-F6F57839A6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52" b="89894" l="7270" r="91844">
                        <a14:foregroundMark x1="89362" y1="44858" x2="92730" y2="57624"/>
                        <a14:foregroundMark x1="92282" y1="65248" x2="92021" y2="69681"/>
                        <a14:foregroundMark x1="92730" y1="57624" x2="92407" y2="63121"/>
                        <a14:foregroundMark x1="92021" y1="69681" x2="78901" y2="76418"/>
                        <a14:foregroundMark x1="78901" y1="76418" x2="70390" y2="76418"/>
                        <a14:foregroundMark x1="16090" y1="67911" x2="13121" y2="67553"/>
                        <a14:foregroundMark x1="50258" y1="72037" x2="49449" y2="71939"/>
                        <a14:foregroundMark x1="70390" y1="74468" x2="52398" y2="72295"/>
                        <a14:foregroundMark x1="13121" y1="67553" x2="7270" y2="59929"/>
                        <a14:foregroundMark x1="7270" y1="59929" x2="9752" y2="45035"/>
                        <a14:foregroundMark x1="62057" y1="17553" x2="64362" y2="21099"/>
                        <a14:foregroundMark x1="76418" y1="17553" x2="75000" y2="19681"/>
                        <a14:foregroundMark x1="84574" y1="23759" x2="80319" y2="25532"/>
                        <a14:backgroundMark x1="91489" y1="63121" x2="91489" y2="65248"/>
                        <a14:backgroundMark x1="28723" y1="67376" x2="31383" y2="76773"/>
                        <a14:backgroundMark x1="14894" y1="69681" x2="38121" y2="71809"/>
                        <a14:backgroundMark x1="38121" y1="71809" x2="49113" y2="71631"/>
                        <a14:backgroundMark x1="49113" y1="71631" x2="49645" y2="71631"/>
                        <a14:backgroundMark x1="50177" y1="72163" x2="52482" y2="72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638" b="11115"/>
          <a:stretch/>
        </p:blipFill>
        <p:spPr bwMode="auto">
          <a:xfrm>
            <a:off x="183563" y="98184"/>
            <a:ext cx="3119110" cy="2187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62356D60-1E1C-154F-1528-DB1FE05C7CDA}"/>
              </a:ext>
            </a:extLst>
          </p:cNvPr>
          <p:cNvSpPr/>
          <p:nvPr/>
        </p:nvSpPr>
        <p:spPr>
          <a:xfrm>
            <a:off x="311290" y="926531"/>
            <a:ext cx="2863657" cy="88374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C00000"/>
                </a:solidFill>
              </a:rPr>
              <a:t>خطة الاسبوع (10)</a:t>
            </a:r>
          </a:p>
          <a:p>
            <a:pPr algn="ctr"/>
            <a:r>
              <a:rPr lang="ar-SA" sz="2000" b="1" dirty="0">
                <a:solidFill>
                  <a:schemeClr val="accent5">
                    <a:lumMod val="50000"/>
                  </a:schemeClr>
                </a:solidFill>
              </a:rPr>
              <a:t>من 17/ 4   الى    21 / 4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5774DFB9-35D7-FD0C-F160-5962EDDF0A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16" b="92773" l="9827" r="89981">
                        <a14:foregroundMark x1="77842" y1="26555" x2="72254" y2="49412"/>
                        <a14:foregroundMark x1="72254" y1="49412" x2="75337" y2="60840"/>
                        <a14:foregroundMark x1="75337" y1="60840" x2="79961" y2="63697"/>
                        <a14:foregroundMark x1="41426" y1="61513" x2="36802" y2="34454"/>
                        <a14:foregroundMark x1="36802" y1="34454" x2="36224" y2="35126"/>
                        <a14:foregroundMark x1="26590" y1="72941" x2="28324" y2="66555"/>
                        <a14:foregroundMark x1="34875" y1="82353" x2="29865" y2="92773"/>
                        <a14:foregroundMark x1="46435" y1="81681" x2="50674" y2="89580"/>
                        <a14:foregroundMark x1="40655" y1="71261" x2="30058" y2="32269"/>
                        <a14:foregroundMark x1="30058" y1="32269" x2="30058" y2="3075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26565" y="2453397"/>
            <a:ext cx="1084315" cy="1243097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1333BA3E-16E4-FEF3-0AEA-AA348426DD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66111" y1="36667" x2="29167" y2="37778"/>
                        <a14:foregroundMark x1="35556" y1="41389" x2="48056" y2="74722"/>
                        <a14:foregroundMark x1="57778" y1="68056" x2="70278" y2="35556"/>
                        <a14:foregroundMark x1="34444" y1="63333" x2="40000" y2="67500"/>
                        <a14:foregroundMark x1="27500" y1="38333" x2="31389" y2="40278"/>
                        <a14:foregroundMark x1="41111" y1="78333" x2="42222" y2="6527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5910" y="2096967"/>
            <a:ext cx="1800174" cy="1800174"/>
          </a:xfrm>
          <a:prstGeom prst="rect">
            <a:avLst/>
          </a:prstGeom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FFF905EB-2A90-D752-21FA-C6A4AAAD6D6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70625" y1="63125" x2="69375" y2="36563"/>
                        <a14:foregroundMark x1="69375" y1="36563" x2="68750" y2="36563"/>
                        <a14:foregroundMark x1="46563" y1="33125" x2="49375" y2="70625"/>
                        <a14:foregroundMark x1="29375" y1="36563" x2="43125" y2="51875"/>
                        <a14:foregroundMark x1="60000" y1="54688" x2="43438" y2="54688"/>
                        <a14:foregroundMark x1="42500" y1="57813" x2="40625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78853" y="4661696"/>
            <a:ext cx="1590375" cy="1590375"/>
          </a:xfrm>
          <a:prstGeom prst="rect">
            <a:avLst/>
          </a:prstGeom>
        </p:spPr>
      </p:pic>
      <p:pic>
        <p:nvPicPr>
          <p:cNvPr id="31" name="صورة 30">
            <a:extLst>
              <a:ext uri="{FF2B5EF4-FFF2-40B4-BE49-F238E27FC236}">
                <a16:creationId xmlns:a16="http://schemas.microsoft.com/office/drawing/2014/main" id="{4301D3EE-D1E3-8C4A-8788-995D9D936930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1365" t="6503" r="11298" b="3316"/>
          <a:stretch/>
        </p:blipFill>
        <p:spPr>
          <a:xfrm>
            <a:off x="4890034" y="7092557"/>
            <a:ext cx="1594814" cy="1755045"/>
          </a:xfrm>
          <a:prstGeom prst="rect">
            <a:avLst/>
          </a:prstGeom>
        </p:spPr>
      </p:pic>
      <p:sp>
        <p:nvSpPr>
          <p:cNvPr id="33" name="مربع نص 32">
            <a:extLst>
              <a:ext uri="{FF2B5EF4-FFF2-40B4-BE49-F238E27FC236}">
                <a16:creationId xmlns:a16="http://schemas.microsoft.com/office/drawing/2014/main" id="{93BC9801-1EE5-09FA-6513-241F0F8F591B}"/>
              </a:ext>
            </a:extLst>
          </p:cNvPr>
          <p:cNvSpPr txBox="1"/>
          <p:nvPr/>
        </p:nvSpPr>
        <p:spPr>
          <a:xfrm>
            <a:off x="1496115" y="9148149"/>
            <a:ext cx="380357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latin typeface="(A) Arslan Wessam B" panose="03020402040406030203" pitchFamily="66" charset="-78"/>
                <a:cs typeface="(A) Arslan Wessam B" panose="03020402040406030203" pitchFamily="66" charset="-78"/>
              </a:rPr>
              <a:t>المعلمة: </a:t>
            </a:r>
            <a:r>
              <a:rPr lang="ar-SA" sz="3200" dirty="0">
                <a:solidFill>
                  <a:schemeClr val="accent1">
                    <a:lumMod val="75000"/>
                  </a:schemeClr>
                </a:solidFill>
                <a:latin typeface="(A) Arslan Wessam B" panose="03020402040406030203" pitchFamily="66" charset="-78"/>
                <a:cs typeface="(A) Arslan Wessam B" panose="03020402040406030203" pitchFamily="66" charset="-78"/>
              </a:rPr>
              <a:t>أمل الزهراني</a:t>
            </a:r>
          </a:p>
        </p:txBody>
      </p:sp>
    </p:spTree>
    <p:extLst>
      <p:ext uri="{BB962C8B-B14F-4D97-AF65-F5344CB8AC3E}">
        <p14:creationId xmlns:p14="http://schemas.microsoft.com/office/powerpoint/2010/main" val="11245460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C1106F34-357C-DC11-1305-26408EB62F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9C1F9D4E-A660-8404-6A85-67075A956E27}"/>
              </a:ext>
            </a:extLst>
          </p:cNvPr>
          <p:cNvSpPr/>
          <p:nvPr/>
        </p:nvSpPr>
        <p:spPr>
          <a:xfrm>
            <a:off x="214312" y="128588"/>
            <a:ext cx="6429375" cy="9603394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2BC598BD-EDF5-6185-FFED-BAEC0DDDB5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332004" y="179905"/>
            <a:ext cx="2320043" cy="1243096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B5228DBA-74AE-B447-0F8E-F30D7B6C6E39}"/>
              </a:ext>
            </a:extLst>
          </p:cNvPr>
          <p:cNvSpPr txBox="1"/>
          <p:nvPr/>
        </p:nvSpPr>
        <p:spPr>
          <a:xfrm>
            <a:off x="268733" y="1657475"/>
            <a:ext cx="6277977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400" b="1" dirty="0">
                <a:solidFill>
                  <a:schemeClr val="accent2">
                    <a:lumMod val="75000"/>
                  </a:schemeClr>
                </a:solidFill>
              </a:rPr>
              <a:t>الأهداف:</a:t>
            </a:r>
          </a:p>
          <a:p>
            <a:pPr algn="r"/>
            <a:r>
              <a:rPr lang="ar-SA" b="1" dirty="0">
                <a:solidFill>
                  <a:srgbClr val="002060"/>
                </a:solidFill>
              </a:rPr>
              <a:t>اتقان جميع المهارات الأساسية.</a:t>
            </a:r>
          </a:p>
          <a:p>
            <a:pPr algn="r"/>
            <a:endParaRPr lang="ar-SA" sz="2400" b="1" dirty="0"/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B884B069-6291-E5D3-F8FB-8D56CF02A49B}"/>
              </a:ext>
            </a:extLst>
          </p:cNvPr>
          <p:cNvSpPr/>
          <p:nvPr/>
        </p:nvSpPr>
        <p:spPr>
          <a:xfrm>
            <a:off x="4010736" y="2783627"/>
            <a:ext cx="2286000" cy="208597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8A8F13F5-C367-45B0-5E17-B8F4EAD2635D}"/>
              </a:ext>
            </a:extLst>
          </p:cNvPr>
          <p:cNvSpPr/>
          <p:nvPr/>
        </p:nvSpPr>
        <p:spPr>
          <a:xfrm>
            <a:off x="561264" y="2783627"/>
            <a:ext cx="2286000" cy="208597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92DD8854-23F5-775D-A19E-2B9AB1F037D2}"/>
              </a:ext>
            </a:extLst>
          </p:cNvPr>
          <p:cNvSpPr/>
          <p:nvPr/>
        </p:nvSpPr>
        <p:spPr>
          <a:xfrm>
            <a:off x="2281728" y="5064110"/>
            <a:ext cx="2286000" cy="208597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BDE0F7EF-55F4-D6EB-659B-7B80B9726812}"/>
              </a:ext>
            </a:extLst>
          </p:cNvPr>
          <p:cNvSpPr txBox="1"/>
          <p:nvPr/>
        </p:nvSpPr>
        <p:spPr>
          <a:xfrm>
            <a:off x="4541748" y="2835918"/>
            <a:ext cx="19431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7030A0"/>
                </a:solidFill>
              </a:rPr>
              <a:t>اليوم الأول: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5B1098C9-103E-D3B9-5B62-5F24F61258CF}"/>
              </a:ext>
            </a:extLst>
          </p:cNvPr>
          <p:cNvSpPr txBox="1"/>
          <p:nvPr/>
        </p:nvSpPr>
        <p:spPr>
          <a:xfrm>
            <a:off x="1050210" y="2849624"/>
            <a:ext cx="19431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7030A0"/>
                </a:solidFill>
              </a:rPr>
              <a:t>اليوم الثاني:</a:t>
            </a: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70C0AF8D-4C6A-55A2-0A6C-662819841059}"/>
              </a:ext>
            </a:extLst>
          </p:cNvPr>
          <p:cNvSpPr txBox="1"/>
          <p:nvPr/>
        </p:nvSpPr>
        <p:spPr>
          <a:xfrm>
            <a:off x="2443400" y="5097100"/>
            <a:ext cx="19431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7030A0"/>
                </a:solidFill>
              </a:rPr>
              <a:t>اليوم الثالث:</a:t>
            </a: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F1F97B46-1CBA-8725-26D3-DFD0BF169AA2}"/>
              </a:ext>
            </a:extLst>
          </p:cNvPr>
          <p:cNvSpPr txBox="1"/>
          <p:nvPr/>
        </p:nvSpPr>
        <p:spPr>
          <a:xfrm>
            <a:off x="1033022" y="7479010"/>
            <a:ext cx="3500827" cy="113877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rgbClr val="C00000"/>
                </a:solidFill>
              </a:rPr>
              <a:t>واجبات الاسبوع:</a:t>
            </a:r>
          </a:p>
          <a:p>
            <a:pPr algn="ctr"/>
            <a:r>
              <a:rPr lang="ar-SA" sz="2000" b="1" dirty="0">
                <a:latin typeface="Calibri" panose="020F0502020204030204" pitchFamily="34" charset="0"/>
                <a:cs typeface="Calibri" panose="020F0502020204030204" pitchFamily="34" charset="0"/>
              </a:rPr>
              <a:t>الاستعداد والمذاكرة جيداً للتقويم النهائي</a:t>
            </a: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5B4E3026-4369-AF4F-230C-8B003E45A96A}"/>
              </a:ext>
            </a:extLst>
          </p:cNvPr>
          <p:cNvSpPr txBox="1"/>
          <p:nvPr/>
        </p:nvSpPr>
        <p:spPr>
          <a:xfrm>
            <a:off x="4021012" y="3483428"/>
            <a:ext cx="2297195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مراجعة الفصل الرابع</a:t>
            </a:r>
          </a:p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+ حل أوراق عمل</a:t>
            </a:r>
          </a:p>
          <a:p>
            <a:pPr algn="ctr"/>
            <a:endParaRPr lang="ar-SA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21FBD3FD-5D3B-6AF9-5CDA-24FD76DC7557}"/>
              </a:ext>
            </a:extLst>
          </p:cNvPr>
          <p:cNvSpPr txBox="1"/>
          <p:nvPr/>
        </p:nvSpPr>
        <p:spPr>
          <a:xfrm>
            <a:off x="512629" y="3493952"/>
            <a:ext cx="229719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مراجعة شاملة</a:t>
            </a: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3277A1ED-127E-5D22-0CD7-9B95BC05A94E}"/>
              </a:ext>
            </a:extLst>
          </p:cNvPr>
          <p:cNvSpPr txBox="1"/>
          <p:nvPr/>
        </p:nvSpPr>
        <p:spPr>
          <a:xfrm>
            <a:off x="2249304" y="5807502"/>
            <a:ext cx="229719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تقويم ختامي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E7FCCB92-9359-1C53-E43D-F6F57839A6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52" b="89894" l="7270" r="91844">
                        <a14:foregroundMark x1="89362" y1="44858" x2="92730" y2="57624"/>
                        <a14:foregroundMark x1="92282" y1="65248" x2="92021" y2="69681"/>
                        <a14:foregroundMark x1="92730" y1="57624" x2="92407" y2="63121"/>
                        <a14:foregroundMark x1="92021" y1="69681" x2="78901" y2="76418"/>
                        <a14:foregroundMark x1="78901" y1="76418" x2="70390" y2="76418"/>
                        <a14:foregroundMark x1="16090" y1="67911" x2="13121" y2="67553"/>
                        <a14:foregroundMark x1="50258" y1="72037" x2="49449" y2="71939"/>
                        <a14:foregroundMark x1="70390" y1="74468" x2="52398" y2="72295"/>
                        <a14:foregroundMark x1="13121" y1="67553" x2="7270" y2="59929"/>
                        <a14:foregroundMark x1="7270" y1="59929" x2="9752" y2="45035"/>
                        <a14:foregroundMark x1="62057" y1="17553" x2="64362" y2="21099"/>
                        <a14:foregroundMark x1="76418" y1="17553" x2="75000" y2="19681"/>
                        <a14:foregroundMark x1="84574" y1="23759" x2="80319" y2="25532"/>
                        <a14:backgroundMark x1="91489" y1="63121" x2="91489" y2="65248"/>
                        <a14:backgroundMark x1="28723" y1="67376" x2="31383" y2="76773"/>
                        <a14:backgroundMark x1="14894" y1="69681" x2="38121" y2="71809"/>
                        <a14:backgroundMark x1="38121" y1="71809" x2="49113" y2="71631"/>
                        <a14:backgroundMark x1="49113" y1="71631" x2="49645" y2="71631"/>
                        <a14:backgroundMark x1="50177" y1="72163" x2="52482" y2="72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638" b="11115"/>
          <a:stretch/>
        </p:blipFill>
        <p:spPr bwMode="auto">
          <a:xfrm>
            <a:off x="183563" y="98184"/>
            <a:ext cx="3119110" cy="2187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62356D60-1E1C-154F-1528-DB1FE05C7CDA}"/>
              </a:ext>
            </a:extLst>
          </p:cNvPr>
          <p:cNvSpPr/>
          <p:nvPr/>
        </p:nvSpPr>
        <p:spPr>
          <a:xfrm>
            <a:off x="311290" y="926531"/>
            <a:ext cx="2863657" cy="88374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C00000"/>
                </a:solidFill>
              </a:rPr>
              <a:t>خطة الاسبوع (11)</a:t>
            </a:r>
          </a:p>
          <a:p>
            <a:pPr algn="ctr"/>
            <a:r>
              <a:rPr lang="ar-SA" sz="2000" b="1" dirty="0">
                <a:solidFill>
                  <a:schemeClr val="accent5">
                    <a:lumMod val="50000"/>
                  </a:schemeClr>
                </a:solidFill>
              </a:rPr>
              <a:t>من 24/ 4   الى    28 / 4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5774DFB9-35D7-FD0C-F160-5962EDDF0A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16" b="92773" l="9827" r="89981">
                        <a14:foregroundMark x1="77842" y1="26555" x2="72254" y2="49412"/>
                        <a14:foregroundMark x1="72254" y1="49412" x2="75337" y2="60840"/>
                        <a14:foregroundMark x1="75337" y1="60840" x2="79961" y2="63697"/>
                        <a14:foregroundMark x1="41426" y1="61513" x2="36802" y2="34454"/>
                        <a14:foregroundMark x1="36802" y1="34454" x2="36224" y2="35126"/>
                        <a14:foregroundMark x1="26590" y1="72941" x2="28324" y2="66555"/>
                        <a14:foregroundMark x1="34875" y1="82353" x2="29865" y2="92773"/>
                        <a14:foregroundMark x1="46435" y1="81681" x2="50674" y2="89580"/>
                        <a14:foregroundMark x1="40655" y1="71261" x2="30058" y2="32269"/>
                        <a14:foregroundMark x1="30058" y1="32269" x2="30058" y2="3075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26565" y="2453397"/>
            <a:ext cx="1084315" cy="1243097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1333BA3E-16E4-FEF3-0AEA-AA348426DD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66111" y1="36667" x2="29167" y2="37778"/>
                        <a14:foregroundMark x1="35556" y1="41389" x2="48056" y2="74722"/>
                        <a14:foregroundMark x1="57778" y1="68056" x2="70278" y2="35556"/>
                        <a14:foregroundMark x1="34444" y1="63333" x2="40000" y2="67500"/>
                        <a14:foregroundMark x1="27500" y1="38333" x2="31389" y2="40278"/>
                        <a14:foregroundMark x1="41111" y1="78333" x2="42222" y2="6527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5910" y="2096967"/>
            <a:ext cx="1800174" cy="1800174"/>
          </a:xfrm>
          <a:prstGeom prst="rect">
            <a:avLst/>
          </a:prstGeom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FFF905EB-2A90-D752-21FA-C6A4AAAD6D6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70625" y1="63125" x2="69375" y2="36563"/>
                        <a14:foregroundMark x1="69375" y1="36563" x2="68750" y2="36563"/>
                        <a14:foregroundMark x1="46563" y1="33125" x2="49375" y2="70625"/>
                        <a14:foregroundMark x1="29375" y1="36563" x2="43125" y2="51875"/>
                        <a14:foregroundMark x1="60000" y1="54688" x2="43438" y2="54688"/>
                        <a14:foregroundMark x1="42500" y1="57813" x2="40625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78853" y="4661696"/>
            <a:ext cx="1590375" cy="1590375"/>
          </a:xfrm>
          <a:prstGeom prst="rect">
            <a:avLst/>
          </a:prstGeom>
        </p:spPr>
      </p:pic>
      <p:pic>
        <p:nvPicPr>
          <p:cNvPr id="31" name="صورة 30">
            <a:extLst>
              <a:ext uri="{FF2B5EF4-FFF2-40B4-BE49-F238E27FC236}">
                <a16:creationId xmlns:a16="http://schemas.microsoft.com/office/drawing/2014/main" id="{4301D3EE-D1E3-8C4A-8788-995D9D936930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1365" t="6503" r="11298" b="3316"/>
          <a:stretch/>
        </p:blipFill>
        <p:spPr>
          <a:xfrm>
            <a:off x="4890034" y="7092557"/>
            <a:ext cx="1594814" cy="1755045"/>
          </a:xfrm>
          <a:prstGeom prst="rect">
            <a:avLst/>
          </a:prstGeom>
        </p:spPr>
      </p:pic>
      <p:sp>
        <p:nvSpPr>
          <p:cNvPr id="33" name="مربع نص 32">
            <a:extLst>
              <a:ext uri="{FF2B5EF4-FFF2-40B4-BE49-F238E27FC236}">
                <a16:creationId xmlns:a16="http://schemas.microsoft.com/office/drawing/2014/main" id="{93BC9801-1EE5-09FA-6513-241F0F8F591B}"/>
              </a:ext>
            </a:extLst>
          </p:cNvPr>
          <p:cNvSpPr txBox="1"/>
          <p:nvPr/>
        </p:nvSpPr>
        <p:spPr>
          <a:xfrm>
            <a:off x="1496115" y="9148149"/>
            <a:ext cx="380357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latin typeface="(A) Arslan Wessam B" panose="03020402040406030203" pitchFamily="66" charset="-78"/>
                <a:cs typeface="(A) Arslan Wessam B" panose="03020402040406030203" pitchFamily="66" charset="-78"/>
              </a:rPr>
              <a:t>المعلمة: </a:t>
            </a:r>
            <a:r>
              <a:rPr lang="ar-SA" sz="3200" dirty="0">
                <a:solidFill>
                  <a:schemeClr val="accent1">
                    <a:lumMod val="75000"/>
                  </a:schemeClr>
                </a:solidFill>
                <a:latin typeface="(A) Arslan Wessam B" panose="03020402040406030203" pitchFamily="66" charset="-78"/>
                <a:cs typeface="(A) Arslan Wessam B" panose="03020402040406030203" pitchFamily="66" charset="-78"/>
              </a:rPr>
              <a:t>أمل الزهراني</a:t>
            </a:r>
          </a:p>
        </p:txBody>
      </p:sp>
    </p:spTree>
    <p:extLst>
      <p:ext uri="{BB962C8B-B14F-4D97-AF65-F5344CB8AC3E}">
        <p14:creationId xmlns:p14="http://schemas.microsoft.com/office/powerpoint/2010/main" val="1067310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C1106F34-357C-DC11-1305-26408EB62F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6858000" cy="9906000"/>
          </a:xfrm>
          <a:prstGeom prst="rect">
            <a:avLst/>
          </a:prstGeom>
        </p:spPr>
      </p:pic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9C1F9D4E-A660-8404-6A85-67075A956E27}"/>
              </a:ext>
            </a:extLst>
          </p:cNvPr>
          <p:cNvSpPr/>
          <p:nvPr/>
        </p:nvSpPr>
        <p:spPr>
          <a:xfrm>
            <a:off x="242888" y="2728912"/>
            <a:ext cx="6415086" cy="5386387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A154764F-C1E9-ED4E-6129-DD72DCCECC05}"/>
              </a:ext>
            </a:extLst>
          </p:cNvPr>
          <p:cNvSpPr txBox="1"/>
          <p:nvPr/>
        </p:nvSpPr>
        <p:spPr>
          <a:xfrm>
            <a:off x="1" y="3093087"/>
            <a:ext cx="6857999" cy="347787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ان اصبت فهو من الله وان أخطأت فهو مني ومن الشيطان</a:t>
            </a:r>
          </a:p>
          <a:p>
            <a:pPr algn="ctr"/>
            <a:endParaRPr lang="ar-SA" sz="4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ar-SA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لا تنسونا من دعواتكم الصادقة في حين استفدت من هذا الملف</a:t>
            </a:r>
            <a:endParaRPr lang="ar-SA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2BC598BD-EDF5-6185-FFED-BAEC0DDDB5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368570" y="556798"/>
            <a:ext cx="2885953" cy="1546315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9AD7E43D-9FC6-F2A5-B5A5-586CDBFCE68B}"/>
              </a:ext>
            </a:extLst>
          </p:cNvPr>
          <p:cNvSpPr txBox="1"/>
          <p:nvPr/>
        </p:nvSpPr>
        <p:spPr>
          <a:xfrm>
            <a:off x="2040719" y="7265349"/>
            <a:ext cx="380357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dirty="0">
                <a:latin typeface="(A) Arslan Wessam B" panose="03020402040406030203" pitchFamily="66" charset="-78"/>
                <a:cs typeface="(A) Arslan Wessam B" panose="03020402040406030203" pitchFamily="66" charset="-78"/>
              </a:rPr>
              <a:t>أختكم: </a:t>
            </a:r>
            <a:r>
              <a:rPr lang="ar-SA" sz="4000" dirty="0">
                <a:solidFill>
                  <a:schemeClr val="accent1">
                    <a:lumMod val="75000"/>
                  </a:schemeClr>
                </a:solidFill>
                <a:latin typeface="(A) Arslan Wessam B" panose="03020402040406030203" pitchFamily="66" charset="-78"/>
                <a:cs typeface="(A) Arslan Wessam B" panose="03020402040406030203" pitchFamily="66" charset="-78"/>
              </a:rPr>
              <a:t>أمل الزهراني</a:t>
            </a:r>
          </a:p>
        </p:txBody>
      </p:sp>
      <p:pic>
        <p:nvPicPr>
          <p:cNvPr id="2" name="Picture 8">
            <a:extLst>
              <a:ext uri="{FF2B5EF4-FFF2-40B4-BE49-F238E27FC236}">
                <a16:creationId xmlns:a16="http://schemas.microsoft.com/office/drawing/2014/main" id="{AACD244D-9D7C-874D-4E63-57A91E620C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12" t="9381" r="8221" b="13765"/>
          <a:stretch/>
        </p:blipFill>
        <p:spPr bwMode="auto">
          <a:xfrm>
            <a:off x="1013707" y="6547480"/>
            <a:ext cx="1342592" cy="1435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2007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C1106F34-357C-DC11-1305-26408EB62F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9C1F9D4E-A660-8404-6A85-67075A956E27}"/>
              </a:ext>
            </a:extLst>
          </p:cNvPr>
          <p:cNvSpPr/>
          <p:nvPr/>
        </p:nvSpPr>
        <p:spPr>
          <a:xfrm>
            <a:off x="214312" y="128588"/>
            <a:ext cx="6429375" cy="9603394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2BC598BD-EDF5-6185-FFED-BAEC0DDDB5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332004" y="179905"/>
            <a:ext cx="2320043" cy="1243096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B5228DBA-74AE-B447-0F8E-F30D7B6C6E39}"/>
              </a:ext>
            </a:extLst>
          </p:cNvPr>
          <p:cNvSpPr txBox="1"/>
          <p:nvPr/>
        </p:nvSpPr>
        <p:spPr>
          <a:xfrm>
            <a:off x="311290" y="1771408"/>
            <a:ext cx="6277977" cy="113877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400" b="1" dirty="0">
                <a:solidFill>
                  <a:schemeClr val="accent2">
                    <a:lumMod val="75000"/>
                  </a:schemeClr>
                </a:solidFill>
              </a:rPr>
              <a:t>الأهداف:</a:t>
            </a:r>
          </a:p>
          <a:p>
            <a:pPr algn="r"/>
            <a:r>
              <a:rPr lang="ar-SA" sz="2000" b="1" dirty="0">
                <a:solidFill>
                  <a:srgbClr val="002060"/>
                </a:solidFill>
              </a:rPr>
              <a:t>توضيح الخطوات التي يستخدمها العلماء لاستقصاء الأسئلة.</a:t>
            </a:r>
          </a:p>
          <a:p>
            <a:pPr algn="r"/>
            <a:endParaRPr lang="ar-SA" sz="2400" b="1" dirty="0"/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B884B069-6291-E5D3-F8FB-8D56CF02A49B}"/>
              </a:ext>
            </a:extLst>
          </p:cNvPr>
          <p:cNvSpPr/>
          <p:nvPr/>
        </p:nvSpPr>
        <p:spPr>
          <a:xfrm>
            <a:off x="4010736" y="2783627"/>
            <a:ext cx="2286000" cy="208597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8A8F13F5-C367-45B0-5E17-B8F4EAD2635D}"/>
              </a:ext>
            </a:extLst>
          </p:cNvPr>
          <p:cNvSpPr/>
          <p:nvPr/>
        </p:nvSpPr>
        <p:spPr>
          <a:xfrm>
            <a:off x="561264" y="2783627"/>
            <a:ext cx="2286000" cy="208597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92DD8854-23F5-775D-A19E-2B9AB1F037D2}"/>
              </a:ext>
            </a:extLst>
          </p:cNvPr>
          <p:cNvSpPr/>
          <p:nvPr/>
        </p:nvSpPr>
        <p:spPr>
          <a:xfrm>
            <a:off x="2281728" y="5064110"/>
            <a:ext cx="2286000" cy="208597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BDE0F7EF-55F4-D6EB-659B-7B80B9726812}"/>
              </a:ext>
            </a:extLst>
          </p:cNvPr>
          <p:cNvSpPr txBox="1"/>
          <p:nvPr/>
        </p:nvSpPr>
        <p:spPr>
          <a:xfrm>
            <a:off x="4541748" y="2835918"/>
            <a:ext cx="19431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7030A0"/>
                </a:solidFill>
              </a:rPr>
              <a:t>اليوم الأول: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5B1098C9-103E-D3B9-5B62-5F24F61258CF}"/>
              </a:ext>
            </a:extLst>
          </p:cNvPr>
          <p:cNvSpPr txBox="1"/>
          <p:nvPr/>
        </p:nvSpPr>
        <p:spPr>
          <a:xfrm>
            <a:off x="1050210" y="2849624"/>
            <a:ext cx="19431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7030A0"/>
                </a:solidFill>
              </a:rPr>
              <a:t>اليوم الثاني:</a:t>
            </a: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70C0AF8D-4C6A-55A2-0A6C-662819841059}"/>
              </a:ext>
            </a:extLst>
          </p:cNvPr>
          <p:cNvSpPr txBox="1"/>
          <p:nvPr/>
        </p:nvSpPr>
        <p:spPr>
          <a:xfrm>
            <a:off x="2443400" y="5097100"/>
            <a:ext cx="19431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7030A0"/>
                </a:solidFill>
              </a:rPr>
              <a:t>اليوم الثالث:</a:t>
            </a: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F1F97B46-1CBA-8725-26D3-DFD0BF169AA2}"/>
              </a:ext>
            </a:extLst>
          </p:cNvPr>
          <p:cNvSpPr txBox="1"/>
          <p:nvPr/>
        </p:nvSpPr>
        <p:spPr>
          <a:xfrm>
            <a:off x="1033022" y="7479010"/>
            <a:ext cx="3500827" cy="113877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rgbClr val="C00000"/>
                </a:solidFill>
              </a:rPr>
              <a:t>واجبات الاسبوع:</a:t>
            </a:r>
          </a:p>
          <a:p>
            <a:pPr algn="ctr"/>
            <a:r>
              <a:rPr lang="ar-SA" sz="2000" b="1" dirty="0">
                <a:latin typeface="Calibri" panose="020F0502020204030204" pitchFamily="34" charset="0"/>
                <a:cs typeface="Calibri" panose="020F0502020204030204" pitchFamily="34" charset="0"/>
              </a:rPr>
              <a:t>حل واجبات المنصة – اكمال كتابة استكشف صفحة 31</a:t>
            </a: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5B4E3026-4369-AF4F-230C-8B003E45A96A}"/>
              </a:ext>
            </a:extLst>
          </p:cNvPr>
          <p:cNvSpPr txBox="1"/>
          <p:nvPr/>
        </p:nvSpPr>
        <p:spPr>
          <a:xfrm>
            <a:off x="4053991" y="3740456"/>
            <a:ext cx="229719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>
                <a:latin typeface="Calibri" panose="020F0502020204030204" pitchFamily="34" charset="0"/>
                <a:cs typeface="Calibri" panose="020F0502020204030204" pitchFamily="34" charset="0"/>
              </a:rPr>
              <a:t>تهيئة واستعداد</a:t>
            </a: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21FBD3FD-5D3B-6AF9-5CDA-24FD76DC7557}"/>
              </a:ext>
            </a:extLst>
          </p:cNvPr>
          <p:cNvSpPr txBox="1"/>
          <p:nvPr/>
        </p:nvSpPr>
        <p:spPr>
          <a:xfrm>
            <a:off x="503181" y="3708565"/>
            <a:ext cx="229719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>
                <a:latin typeface="Calibri" panose="020F0502020204030204" pitchFamily="34" charset="0"/>
                <a:cs typeface="Calibri" panose="020F0502020204030204" pitchFamily="34" charset="0"/>
              </a:rPr>
              <a:t>الطريقة العلمية</a:t>
            </a:r>
          </a:p>
          <a:p>
            <a:pPr algn="ctr"/>
            <a:endParaRPr lang="ar-SA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3277A1ED-127E-5D22-0CD7-9B95BC05A94E}"/>
              </a:ext>
            </a:extLst>
          </p:cNvPr>
          <p:cNvSpPr txBox="1"/>
          <p:nvPr/>
        </p:nvSpPr>
        <p:spPr>
          <a:xfrm>
            <a:off x="2266353" y="5934112"/>
            <a:ext cx="229719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>
                <a:latin typeface="Calibri" panose="020F0502020204030204" pitchFamily="34" charset="0"/>
                <a:cs typeface="Calibri" panose="020F0502020204030204" pitchFamily="34" charset="0"/>
              </a:rPr>
              <a:t>حاجات المخلوقات الحية ( </a:t>
            </a:r>
            <a:r>
              <a:rPr lang="ar-SA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استكشف</a:t>
            </a:r>
            <a:r>
              <a:rPr lang="ar-SA" sz="2000" b="1" dirty="0">
                <a:latin typeface="Calibri" panose="020F0502020204030204" pitchFamily="34" charset="0"/>
                <a:cs typeface="Calibri" panose="020F0502020204030204" pitchFamily="34" charset="0"/>
              </a:rPr>
              <a:t> )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E7FCCB92-9359-1C53-E43D-F6F57839A6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52" b="89894" l="7270" r="91844">
                        <a14:foregroundMark x1="89362" y1="44858" x2="92730" y2="57624"/>
                        <a14:foregroundMark x1="92282" y1="65248" x2="92021" y2="69681"/>
                        <a14:foregroundMark x1="92730" y1="57624" x2="92407" y2="63121"/>
                        <a14:foregroundMark x1="92021" y1="69681" x2="78901" y2="76418"/>
                        <a14:foregroundMark x1="78901" y1="76418" x2="70390" y2="76418"/>
                        <a14:foregroundMark x1="16090" y1="67911" x2="13121" y2="67553"/>
                        <a14:foregroundMark x1="50258" y1="72037" x2="49449" y2="71939"/>
                        <a14:foregroundMark x1="70390" y1="74468" x2="52398" y2="72295"/>
                        <a14:foregroundMark x1="13121" y1="67553" x2="7270" y2="59929"/>
                        <a14:foregroundMark x1="7270" y1="59929" x2="9752" y2="45035"/>
                        <a14:foregroundMark x1="62057" y1="17553" x2="64362" y2="21099"/>
                        <a14:foregroundMark x1="76418" y1="17553" x2="75000" y2="19681"/>
                        <a14:foregroundMark x1="84574" y1="23759" x2="80319" y2="25532"/>
                        <a14:backgroundMark x1="91489" y1="63121" x2="91489" y2="65248"/>
                        <a14:backgroundMark x1="28723" y1="67376" x2="31383" y2="76773"/>
                        <a14:backgroundMark x1="14894" y1="69681" x2="38121" y2="71809"/>
                        <a14:backgroundMark x1="38121" y1="71809" x2="49113" y2="71631"/>
                        <a14:backgroundMark x1="49113" y1="71631" x2="49645" y2="71631"/>
                        <a14:backgroundMark x1="50177" y1="72163" x2="52482" y2="72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638" b="11115"/>
          <a:stretch/>
        </p:blipFill>
        <p:spPr bwMode="auto">
          <a:xfrm>
            <a:off x="183563" y="98184"/>
            <a:ext cx="3119110" cy="2187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62356D60-1E1C-154F-1528-DB1FE05C7CDA}"/>
              </a:ext>
            </a:extLst>
          </p:cNvPr>
          <p:cNvSpPr/>
          <p:nvPr/>
        </p:nvSpPr>
        <p:spPr>
          <a:xfrm>
            <a:off x="311290" y="926531"/>
            <a:ext cx="2863657" cy="88374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C00000"/>
                </a:solidFill>
              </a:rPr>
              <a:t>خطة الاسبوع ( 1 )</a:t>
            </a:r>
          </a:p>
          <a:p>
            <a:pPr algn="ctr"/>
            <a:r>
              <a:rPr lang="ar-SA" sz="2000" b="1" dirty="0">
                <a:solidFill>
                  <a:schemeClr val="accent5">
                    <a:lumMod val="50000"/>
                  </a:schemeClr>
                </a:solidFill>
              </a:rPr>
              <a:t>من 14/ 2   الى    18 / 2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5774DFB9-35D7-FD0C-F160-5962EDDF0A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16" b="92773" l="9827" r="89981">
                        <a14:foregroundMark x1="77842" y1="26555" x2="72254" y2="49412"/>
                        <a14:foregroundMark x1="72254" y1="49412" x2="75337" y2="60840"/>
                        <a14:foregroundMark x1="75337" y1="60840" x2="79961" y2="63697"/>
                        <a14:foregroundMark x1="41426" y1="61513" x2="36802" y2="34454"/>
                        <a14:foregroundMark x1="36802" y1="34454" x2="36224" y2="35126"/>
                        <a14:foregroundMark x1="26590" y1="72941" x2="28324" y2="66555"/>
                        <a14:foregroundMark x1="34875" y1="82353" x2="29865" y2="92773"/>
                        <a14:foregroundMark x1="46435" y1="81681" x2="50674" y2="89580"/>
                        <a14:foregroundMark x1="40655" y1="71261" x2="30058" y2="32269"/>
                        <a14:foregroundMark x1="30058" y1="32269" x2="30058" y2="3075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26565" y="2453397"/>
            <a:ext cx="1084315" cy="1243097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1333BA3E-16E4-FEF3-0AEA-AA348426DD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66111" y1="36667" x2="29167" y2="37778"/>
                        <a14:foregroundMark x1="35556" y1="41389" x2="48056" y2="74722"/>
                        <a14:foregroundMark x1="57778" y1="68056" x2="70278" y2="35556"/>
                        <a14:foregroundMark x1="34444" y1="63333" x2="40000" y2="67500"/>
                        <a14:foregroundMark x1="27500" y1="38333" x2="31389" y2="40278"/>
                        <a14:foregroundMark x1="41111" y1="78333" x2="42222" y2="6527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5910" y="2096967"/>
            <a:ext cx="1800174" cy="1800174"/>
          </a:xfrm>
          <a:prstGeom prst="rect">
            <a:avLst/>
          </a:prstGeom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FFF905EB-2A90-D752-21FA-C6A4AAAD6D6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70625" y1="63125" x2="69375" y2="36563"/>
                        <a14:foregroundMark x1="69375" y1="36563" x2="68750" y2="36563"/>
                        <a14:foregroundMark x1="46563" y1="33125" x2="49375" y2="70625"/>
                        <a14:foregroundMark x1="29375" y1="36563" x2="43125" y2="51875"/>
                        <a14:foregroundMark x1="60000" y1="54688" x2="43438" y2="54688"/>
                        <a14:foregroundMark x1="42500" y1="57813" x2="40625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78853" y="4661696"/>
            <a:ext cx="1590375" cy="1590375"/>
          </a:xfrm>
          <a:prstGeom prst="rect">
            <a:avLst/>
          </a:prstGeom>
        </p:spPr>
      </p:pic>
      <p:pic>
        <p:nvPicPr>
          <p:cNvPr id="31" name="صورة 30">
            <a:extLst>
              <a:ext uri="{FF2B5EF4-FFF2-40B4-BE49-F238E27FC236}">
                <a16:creationId xmlns:a16="http://schemas.microsoft.com/office/drawing/2014/main" id="{4301D3EE-D1E3-8C4A-8788-995D9D936930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1365" t="6503" r="11298" b="3316"/>
          <a:stretch/>
        </p:blipFill>
        <p:spPr>
          <a:xfrm>
            <a:off x="4890034" y="7092557"/>
            <a:ext cx="1594814" cy="1755045"/>
          </a:xfrm>
          <a:prstGeom prst="rect">
            <a:avLst/>
          </a:prstGeom>
        </p:spPr>
      </p:pic>
      <p:sp>
        <p:nvSpPr>
          <p:cNvPr id="33" name="مربع نص 32">
            <a:extLst>
              <a:ext uri="{FF2B5EF4-FFF2-40B4-BE49-F238E27FC236}">
                <a16:creationId xmlns:a16="http://schemas.microsoft.com/office/drawing/2014/main" id="{93BC9801-1EE5-09FA-6513-241F0F8F591B}"/>
              </a:ext>
            </a:extLst>
          </p:cNvPr>
          <p:cNvSpPr txBox="1"/>
          <p:nvPr/>
        </p:nvSpPr>
        <p:spPr>
          <a:xfrm>
            <a:off x="1496115" y="9148149"/>
            <a:ext cx="380357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latin typeface="(A) Arslan Wessam B" panose="03020402040406030203" pitchFamily="66" charset="-78"/>
                <a:cs typeface="(A) Arslan Wessam B" panose="03020402040406030203" pitchFamily="66" charset="-78"/>
              </a:rPr>
              <a:t>المعلمة: </a:t>
            </a:r>
            <a:r>
              <a:rPr lang="ar-SA" sz="3200" dirty="0">
                <a:solidFill>
                  <a:schemeClr val="accent1">
                    <a:lumMod val="75000"/>
                  </a:schemeClr>
                </a:solidFill>
                <a:latin typeface="(A) Arslan Wessam B" panose="03020402040406030203" pitchFamily="66" charset="-78"/>
                <a:cs typeface="(A) Arslan Wessam B" panose="03020402040406030203" pitchFamily="66" charset="-78"/>
              </a:rPr>
              <a:t>أمل الزهراني</a:t>
            </a:r>
          </a:p>
        </p:txBody>
      </p:sp>
    </p:spTree>
    <p:extLst>
      <p:ext uri="{BB962C8B-B14F-4D97-AF65-F5344CB8AC3E}">
        <p14:creationId xmlns:p14="http://schemas.microsoft.com/office/powerpoint/2010/main" val="2319185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C1106F34-357C-DC11-1305-26408EB62F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9C1F9D4E-A660-8404-6A85-67075A956E27}"/>
              </a:ext>
            </a:extLst>
          </p:cNvPr>
          <p:cNvSpPr/>
          <p:nvPr/>
        </p:nvSpPr>
        <p:spPr>
          <a:xfrm>
            <a:off x="214312" y="128588"/>
            <a:ext cx="6429375" cy="9603394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2BC598BD-EDF5-6185-FFED-BAEC0DDDB5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332004" y="179905"/>
            <a:ext cx="2320043" cy="1243096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B5228DBA-74AE-B447-0F8E-F30D7B6C6E39}"/>
              </a:ext>
            </a:extLst>
          </p:cNvPr>
          <p:cNvSpPr txBox="1"/>
          <p:nvPr/>
        </p:nvSpPr>
        <p:spPr>
          <a:xfrm>
            <a:off x="268733" y="1657475"/>
            <a:ext cx="6277977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400" b="1" dirty="0">
                <a:solidFill>
                  <a:schemeClr val="accent2">
                    <a:lumMod val="75000"/>
                  </a:schemeClr>
                </a:solidFill>
              </a:rPr>
              <a:t>الأهداف:</a:t>
            </a:r>
          </a:p>
          <a:p>
            <a:pPr algn="r"/>
            <a:r>
              <a:rPr lang="ar-SA" b="1" dirty="0">
                <a:solidFill>
                  <a:srgbClr val="002060"/>
                </a:solidFill>
              </a:rPr>
              <a:t>يتعرف المخلوقات الحية والاشياء غير الحية.</a:t>
            </a:r>
          </a:p>
          <a:p>
            <a:pPr algn="r"/>
            <a:r>
              <a:rPr lang="ar-SA" b="1" dirty="0">
                <a:solidFill>
                  <a:srgbClr val="002060"/>
                </a:solidFill>
              </a:rPr>
              <a:t>يوضح لماذا تعد النباتات مخلوقات حية ويصف اجزاءها.</a:t>
            </a:r>
          </a:p>
          <a:p>
            <a:pPr algn="r"/>
            <a:endParaRPr lang="ar-SA" sz="2400" b="1" dirty="0"/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B884B069-6291-E5D3-F8FB-8D56CF02A49B}"/>
              </a:ext>
            </a:extLst>
          </p:cNvPr>
          <p:cNvSpPr/>
          <p:nvPr/>
        </p:nvSpPr>
        <p:spPr>
          <a:xfrm>
            <a:off x="4010736" y="2783627"/>
            <a:ext cx="2286000" cy="208597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8A8F13F5-C367-45B0-5E17-B8F4EAD2635D}"/>
              </a:ext>
            </a:extLst>
          </p:cNvPr>
          <p:cNvSpPr/>
          <p:nvPr/>
        </p:nvSpPr>
        <p:spPr>
          <a:xfrm>
            <a:off x="561264" y="2783627"/>
            <a:ext cx="2286000" cy="208597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92DD8854-23F5-775D-A19E-2B9AB1F037D2}"/>
              </a:ext>
            </a:extLst>
          </p:cNvPr>
          <p:cNvSpPr/>
          <p:nvPr/>
        </p:nvSpPr>
        <p:spPr>
          <a:xfrm>
            <a:off x="2281728" y="5064110"/>
            <a:ext cx="2286000" cy="208597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BDE0F7EF-55F4-D6EB-659B-7B80B9726812}"/>
              </a:ext>
            </a:extLst>
          </p:cNvPr>
          <p:cNvSpPr txBox="1"/>
          <p:nvPr/>
        </p:nvSpPr>
        <p:spPr>
          <a:xfrm>
            <a:off x="4541748" y="2835918"/>
            <a:ext cx="19431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7030A0"/>
                </a:solidFill>
              </a:rPr>
              <a:t>اليوم الأول: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5B1098C9-103E-D3B9-5B62-5F24F61258CF}"/>
              </a:ext>
            </a:extLst>
          </p:cNvPr>
          <p:cNvSpPr txBox="1"/>
          <p:nvPr/>
        </p:nvSpPr>
        <p:spPr>
          <a:xfrm>
            <a:off x="1050210" y="2849624"/>
            <a:ext cx="19431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7030A0"/>
                </a:solidFill>
              </a:rPr>
              <a:t>اليوم الثاني:</a:t>
            </a: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70C0AF8D-4C6A-55A2-0A6C-662819841059}"/>
              </a:ext>
            </a:extLst>
          </p:cNvPr>
          <p:cNvSpPr txBox="1"/>
          <p:nvPr/>
        </p:nvSpPr>
        <p:spPr>
          <a:xfrm>
            <a:off x="2443400" y="5097100"/>
            <a:ext cx="19431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7030A0"/>
                </a:solidFill>
              </a:rPr>
              <a:t>اليوم الثالث:</a:t>
            </a: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F1F97B46-1CBA-8725-26D3-DFD0BF169AA2}"/>
              </a:ext>
            </a:extLst>
          </p:cNvPr>
          <p:cNvSpPr txBox="1"/>
          <p:nvPr/>
        </p:nvSpPr>
        <p:spPr>
          <a:xfrm>
            <a:off x="1033022" y="7479010"/>
            <a:ext cx="3500827" cy="113877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rgbClr val="C00000"/>
                </a:solidFill>
              </a:rPr>
              <a:t>واجبات الاسبوع:</a:t>
            </a:r>
          </a:p>
          <a:p>
            <a:pPr algn="ctr"/>
            <a:r>
              <a:rPr lang="ar-SA" sz="2000" b="1" dirty="0">
                <a:latin typeface="Calibri" panose="020F0502020204030204" pitchFamily="34" charset="0"/>
                <a:cs typeface="Calibri" panose="020F0502020204030204" pitchFamily="34" charset="0"/>
              </a:rPr>
              <a:t>حل واجبات المنصة – اكمال حل أسئلة الكتاب لمن لم يكمل</a:t>
            </a: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5B4E3026-4369-AF4F-230C-8B003E45A96A}"/>
              </a:ext>
            </a:extLst>
          </p:cNvPr>
          <p:cNvSpPr txBox="1"/>
          <p:nvPr/>
        </p:nvSpPr>
        <p:spPr>
          <a:xfrm>
            <a:off x="4053991" y="3740456"/>
            <a:ext cx="229719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>
                <a:latin typeface="Calibri" panose="020F0502020204030204" pitchFamily="34" charset="0"/>
                <a:cs typeface="Calibri" panose="020F0502020204030204" pitchFamily="34" charset="0"/>
              </a:rPr>
              <a:t>ما حاجات المخلوقات الحية؟</a:t>
            </a: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21FBD3FD-5D3B-6AF9-5CDA-24FD76DC7557}"/>
              </a:ext>
            </a:extLst>
          </p:cNvPr>
          <p:cNvSpPr txBox="1"/>
          <p:nvPr/>
        </p:nvSpPr>
        <p:spPr>
          <a:xfrm>
            <a:off x="512629" y="3493952"/>
            <a:ext cx="2297195" cy="14773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كيف تصنع النباتات غذاءها؟</a:t>
            </a:r>
          </a:p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+ حل أسئلة افكر واتحدث واكتب صفحة 35</a:t>
            </a:r>
          </a:p>
          <a:p>
            <a:pPr algn="ctr"/>
            <a:endParaRPr lang="ar-SA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3277A1ED-127E-5D22-0CD7-9B95BC05A94E}"/>
              </a:ext>
            </a:extLst>
          </p:cNvPr>
          <p:cNvSpPr txBox="1"/>
          <p:nvPr/>
        </p:nvSpPr>
        <p:spPr>
          <a:xfrm>
            <a:off x="2266353" y="5934112"/>
            <a:ext cx="229719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>
                <a:latin typeface="Calibri" panose="020F0502020204030204" pitchFamily="34" charset="0"/>
                <a:cs typeface="Calibri" panose="020F0502020204030204" pitchFamily="34" charset="0"/>
              </a:rPr>
              <a:t>النباتات تنتج نباتات جديدة( </a:t>
            </a:r>
            <a:r>
              <a:rPr lang="ar-SA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استكشف</a:t>
            </a:r>
            <a:r>
              <a:rPr lang="ar-SA" sz="2000" b="1" dirty="0">
                <a:latin typeface="Calibri" panose="020F0502020204030204" pitchFamily="34" charset="0"/>
                <a:cs typeface="Calibri" panose="020F0502020204030204" pitchFamily="34" charset="0"/>
              </a:rPr>
              <a:t> )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E7FCCB92-9359-1C53-E43D-F6F57839A6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52" b="89894" l="7270" r="91844">
                        <a14:foregroundMark x1="89362" y1="44858" x2="92730" y2="57624"/>
                        <a14:foregroundMark x1="92282" y1="65248" x2="92021" y2="69681"/>
                        <a14:foregroundMark x1="92730" y1="57624" x2="92407" y2="63121"/>
                        <a14:foregroundMark x1="92021" y1="69681" x2="78901" y2="76418"/>
                        <a14:foregroundMark x1="78901" y1="76418" x2="70390" y2="76418"/>
                        <a14:foregroundMark x1="16090" y1="67911" x2="13121" y2="67553"/>
                        <a14:foregroundMark x1="50258" y1="72037" x2="49449" y2="71939"/>
                        <a14:foregroundMark x1="70390" y1="74468" x2="52398" y2="72295"/>
                        <a14:foregroundMark x1="13121" y1="67553" x2="7270" y2="59929"/>
                        <a14:foregroundMark x1="7270" y1="59929" x2="9752" y2="45035"/>
                        <a14:foregroundMark x1="62057" y1="17553" x2="64362" y2="21099"/>
                        <a14:foregroundMark x1="76418" y1="17553" x2="75000" y2="19681"/>
                        <a14:foregroundMark x1="84574" y1="23759" x2="80319" y2="25532"/>
                        <a14:backgroundMark x1="91489" y1="63121" x2="91489" y2="65248"/>
                        <a14:backgroundMark x1="28723" y1="67376" x2="31383" y2="76773"/>
                        <a14:backgroundMark x1="14894" y1="69681" x2="38121" y2="71809"/>
                        <a14:backgroundMark x1="38121" y1="71809" x2="49113" y2="71631"/>
                        <a14:backgroundMark x1="49113" y1="71631" x2="49645" y2="71631"/>
                        <a14:backgroundMark x1="50177" y1="72163" x2="52482" y2="72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638" b="11115"/>
          <a:stretch/>
        </p:blipFill>
        <p:spPr bwMode="auto">
          <a:xfrm>
            <a:off x="183563" y="98184"/>
            <a:ext cx="3119110" cy="2187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62356D60-1E1C-154F-1528-DB1FE05C7CDA}"/>
              </a:ext>
            </a:extLst>
          </p:cNvPr>
          <p:cNvSpPr/>
          <p:nvPr/>
        </p:nvSpPr>
        <p:spPr>
          <a:xfrm>
            <a:off x="311290" y="926531"/>
            <a:ext cx="2863657" cy="88374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C00000"/>
                </a:solidFill>
              </a:rPr>
              <a:t>خطة الاسبوع (2)</a:t>
            </a:r>
          </a:p>
          <a:p>
            <a:pPr algn="ctr"/>
            <a:r>
              <a:rPr lang="ar-SA" sz="2000" b="1" dirty="0">
                <a:solidFill>
                  <a:schemeClr val="accent5">
                    <a:lumMod val="50000"/>
                  </a:schemeClr>
                </a:solidFill>
              </a:rPr>
              <a:t>من 21/ 2   الى    25 / 2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5774DFB9-35D7-FD0C-F160-5962EDDF0A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16" b="92773" l="9827" r="89981">
                        <a14:foregroundMark x1="77842" y1="26555" x2="72254" y2="49412"/>
                        <a14:foregroundMark x1="72254" y1="49412" x2="75337" y2="60840"/>
                        <a14:foregroundMark x1="75337" y1="60840" x2="79961" y2="63697"/>
                        <a14:foregroundMark x1="41426" y1="61513" x2="36802" y2="34454"/>
                        <a14:foregroundMark x1="36802" y1="34454" x2="36224" y2="35126"/>
                        <a14:foregroundMark x1="26590" y1="72941" x2="28324" y2="66555"/>
                        <a14:foregroundMark x1="34875" y1="82353" x2="29865" y2="92773"/>
                        <a14:foregroundMark x1="46435" y1="81681" x2="50674" y2="89580"/>
                        <a14:foregroundMark x1="40655" y1="71261" x2="30058" y2="32269"/>
                        <a14:foregroundMark x1="30058" y1="32269" x2="30058" y2="3075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26565" y="2453397"/>
            <a:ext cx="1084315" cy="1243097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1333BA3E-16E4-FEF3-0AEA-AA348426DD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66111" y1="36667" x2="29167" y2="37778"/>
                        <a14:foregroundMark x1="35556" y1="41389" x2="48056" y2="74722"/>
                        <a14:foregroundMark x1="57778" y1="68056" x2="70278" y2="35556"/>
                        <a14:foregroundMark x1="34444" y1="63333" x2="40000" y2="67500"/>
                        <a14:foregroundMark x1="27500" y1="38333" x2="31389" y2="40278"/>
                        <a14:foregroundMark x1="41111" y1="78333" x2="42222" y2="6527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5910" y="2096967"/>
            <a:ext cx="1800174" cy="1800174"/>
          </a:xfrm>
          <a:prstGeom prst="rect">
            <a:avLst/>
          </a:prstGeom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FFF905EB-2A90-D752-21FA-C6A4AAAD6D6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70625" y1="63125" x2="69375" y2="36563"/>
                        <a14:foregroundMark x1="69375" y1="36563" x2="68750" y2="36563"/>
                        <a14:foregroundMark x1="46563" y1="33125" x2="49375" y2="70625"/>
                        <a14:foregroundMark x1="29375" y1="36563" x2="43125" y2="51875"/>
                        <a14:foregroundMark x1="60000" y1="54688" x2="43438" y2="54688"/>
                        <a14:foregroundMark x1="42500" y1="57813" x2="40625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78853" y="4661696"/>
            <a:ext cx="1590375" cy="1590375"/>
          </a:xfrm>
          <a:prstGeom prst="rect">
            <a:avLst/>
          </a:prstGeom>
        </p:spPr>
      </p:pic>
      <p:pic>
        <p:nvPicPr>
          <p:cNvPr id="31" name="صورة 30">
            <a:extLst>
              <a:ext uri="{FF2B5EF4-FFF2-40B4-BE49-F238E27FC236}">
                <a16:creationId xmlns:a16="http://schemas.microsoft.com/office/drawing/2014/main" id="{4301D3EE-D1E3-8C4A-8788-995D9D936930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1365" t="6503" r="11298" b="3316"/>
          <a:stretch/>
        </p:blipFill>
        <p:spPr>
          <a:xfrm>
            <a:off x="4890034" y="7092557"/>
            <a:ext cx="1594814" cy="1755045"/>
          </a:xfrm>
          <a:prstGeom prst="rect">
            <a:avLst/>
          </a:prstGeom>
        </p:spPr>
      </p:pic>
      <p:sp>
        <p:nvSpPr>
          <p:cNvPr id="33" name="مربع نص 32">
            <a:extLst>
              <a:ext uri="{FF2B5EF4-FFF2-40B4-BE49-F238E27FC236}">
                <a16:creationId xmlns:a16="http://schemas.microsoft.com/office/drawing/2014/main" id="{93BC9801-1EE5-09FA-6513-241F0F8F591B}"/>
              </a:ext>
            </a:extLst>
          </p:cNvPr>
          <p:cNvSpPr txBox="1"/>
          <p:nvPr/>
        </p:nvSpPr>
        <p:spPr>
          <a:xfrm>
            <a:off x="1496115" y="9148149"/>
            <a:ext cx="380357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latin typeface="(A) Arslan Wessam B" panose="03020402040406030203" pitchFamily="66" charset="-78"/>
                <a:cs typeface="(A) Arslan Wessam B" panose="03020402040406030203" pitchFamily="66" charset="-78"/>
              </a:rPr>
              <a:t>المعلمة: </a:t>
            </a:r>
            <a:r>
              <a:rPr lang="ar-SA" sz="3200" dirty="0">
                <a:solidFill>
                  <a:schemeClr val="accent1">
                    <a:lumMod val="75000"/>
                  </a:schemeClr>
                </a:solidFill>
                <a:latin typeface="(A) Arslan Wessam B" panose="03020402040406030203" pitchFamily="66" charset="-78"/>
                <a:cs typeface="(A) Arslan Wessam B" panose="03020402040406030203" pitchFamily="66" charset="-78"/>
              </a:rPr>
              <a:t>أمل الزهراني</a:t>
            </a:r>
          </a:p>
        </p:txBody>
      </p:sp>
    </p:spTree>
    <p:extLst>
      <p:ext uri="{BB962C8B-B14F-4D97-AF65-F5344CB8AC3E}">
        <p14:creationId xmlns:p14="http://schemas.microsoft.com/office/powerpoint/2010/main" val="3859593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C1106F34-357C-DC11-1305-26408EB62F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9C1F9D4E-A660-8404-6A85-67075A956E27}"/>
              </a:ext>
            </a:extLst>
          </p:cNvPr>
          <p:cNvSpPr/>
          <p:nvPr/>
        </p:nvSpPr>
        <p:spPr>
          <a:xfrm>
            <a:off x="214312" y="128588"/>
            <a:ext cx="6429375" cy="9603394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2BC598BD-EDF5-6185-FFED-BAEC0DDDB5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332004" y="179905"/>
            <a:ext cx="2320043" cy="1243096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B5228DBA-74AE-B447-0F8E-F30D7B6C6E39}"/>
              </a:ext>
            </a:extLst>
          </p:cNvPr>
          <p:cNvSpPr txBox="1"/>
          <p:nvPr/>
        </p:nvSpPr>
        <p:spPr>
          <a:xfrm>
            <a:off x="268733" y="1657475"/>
            <a:ext cx="6277977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400" b="1" dirty="0">
                <a:solidFill>
                  <a:schemeClr val="accent2">
                    <a:lumMod val="75000"/>
                  </a:schemeClr>
                </a:solidFill>
              </a:rPr>
              <a:t>الأهداف:</a:t>
            </a:r>
          </a:p>
          <a:p>
            <a:pPr algn="r"/>
            <a:r>
              <a:rPr lang="ar-SA" b="1" dirty="0">
                <a:solidFill>
                  <a:srgbClr val="002060"/>
                </a:solidFill>
              </a:rPr>
              <a:t>يتعرف ممالك المخلوقات الحية ويقارن بينها.</a:t>
            </a:r>
          </a:p>
          <a:p>
            <a:pPr algn="r"/>
            <a:r>
              <a:rPr lang="ar-SA" b="1" dirty="0">
                <a:solidFill>
                  <a:srgbClr val="002060"/>
                </a:solidFill>
              </a:rPr>
              <a:t>يصف الأنواع المختلفة للمخلوقات الحية.</a:t>
            </a:r>
          </a:p>
          <a:p>
            <a:pPr algn="r"/>
            <a:endParaRPr lang="ar-SA" sz="2400" b="1" dirty="0"/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B884B069-6291-E5D3-F8FB-8D56CF02A49B}"/>
              </a:ext>
            </a:extLst>
          </p:cNvPr>
          <p:cNvSpPr/>
          <p:nvPr/>
        </p:nvSpPr>
        <p:spPr>
          <a:xfrm>
            <a:off x="4010736" y="2783627"/>
            <a:ext cx="2286000" cy="208597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8A8F13F5-C367-45B0-5E17-B8F4EAD2635D}"/>
              </a:ext>
            </a:extLst>
          </p:cNvPr>
          <p:cNvSpPr/>
          <p:nvPr/>
        </p:nvSpPr>
        <p:spPr>
          <a:xfrm>
            <a:off x="561264" y="2783627"/>
            <a:ext cx="2286000" cy="208597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92DD8854-23F5-775D-A19E-2B9AB1F037D2}"/>
              </a:ext>
            </a:extLst>
          </p:cNvPr>
          <p:cNvSpPr/>
          <p:nvPr/>
        </p:nvSpPr>
        <p:spPr>
          <a:xfrm>
            <a:off x="2281728" y="5064110"/>
            <a:ext cx="2286000" cy="208597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BDE0F7EF-55F4-D6EB-659B-7B80B9726812}"/>
              </a:ext>
            </a:extLst>
          </p:cNvPr>
          <p:cNvSpPr txBox="1"/>
          <p:nvPr/>
        </p:nvSpPr>
        <p:spPr>
          <a:xfrm>
            <a:off x="4541748" y="2835918"/>
            <a:ext cx="19431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7030A0"/>
                </a:solidFill>
              </a:rPr>
              <a:t>اليوم الأول: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5B1098C9-103E-D3B9-5B62-5F24F61258CF}"/>
              </a:ext>
            </a:extLst>
          </p:cNvPr>
          <p:cNvSpPr txBox="1"/>
          <p:nvPr/>
        </p:nvSpPr>
        <p:spPr>
          <a:xfrm>
            <a:off x="1050210" y="2849624"/>
            <a:ext cx="19431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7030A0"/>
                </a:solidFill>
              </a:rPr>
              <a:t>اليوم الثاني:</a:t>
            </a: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70C0AF8D-4C6A-55A2-0A6C-662819841059}"/>
              </a:ext>
            </a:extLst>
          </p:cNvPr>
          <p:cNvSpPr txBox="1"/>
          <p:nvPr/>
        </p:nvSpPr>
        <p:spPr>
          <a:xfrm>
            <a:off x="2443400" y="5097100"/>
            <a:ext cx="19431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7030A0"/>
                </a:solidFill>
              </a:rPr>
              <a:t>اليوم الثالث:</a:t>
            </a: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F1F97B46-1CBA-8725-26D3-DFD0BF169AA2}"/>
              </a:ext>
            </a:extLst>
          </p:cNvPr>
          <p:cNvSpPr txBox="1"/>
          <p:nvPr/>
        </p:nvSpPr>
        <p:spPr>
          <a:xfrm>
            <a:off x="1033022" y="7479010"/>
            <a:ext cx="3500827" cy="113877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rgbClr val="C00000"/>
                </a:solidFill>
              </a:rPr>
              <a:t>واجبات الاسبوع:</a:t>
            </a:r>
          </a:p>
          <a:p>
            <a:pPr algn="ctr"/>
            <a:r>
              <a:rPr lang="ar-SA" sz="2000" b="1" dirty="0">
                <a:latin typeface="Calibri" panose="020F0502020204030204" pitchFamily="34" charset="0"/>
                <a:cs typeface="Calibri" panose="020F0502020204030204" pitchFamily="34" charset="0"/>
              </a:rPr>
              <a:t>حل واجبات المنصة – اكمال حل أسئلة الكتاب لمن لم يكمل</a:t>
            </a: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5B4E3026-4369-AF4F-230C-8B003E45A96A}"/>
              </a:ext>
            </a:extLst>
          </p:cNvPr>
          <p:cNvSpPr txBox="1"/>
          <p:nvPr/>
        </p:nvSpPr>
        <p:spPr>
          <a:xfrm>
            <a:off x="4021012" y="3483428"/>
            <a:ext cx="2297195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من اين تأتي البذور؟</a:t>
            </a:r>
          </a:p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كيف تبدو البذور؟</a:t>
            </a:r>
          </a:p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+ حل أسئلة الكتاب صفحة40 +42</a:t>
            </a: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21FBD3FD-5D3B-6AF9-5CDA-24FD76DC7557}"/>
              </a:ext>
            </a:extLst>
          </p:cNvPr>
          <p:cNvSpPr txBox="1"/>
          <p:nvPr/>
        </p:nvSpPr>
        <p:spPr>
          <a:xfrm>
            <a:off x="512629" y="3493952"/>
            <a:ext cx="2297195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كيف تنمو البذور؟</a:t>
            </a:r>
          </a:p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+ حل أسئلة افكر واتحدث واكتب صفحة 44</a:t>
            </a:r>
          </a:p>
          <a:p>
            <a:pPr algn="ctr"/>
            <a:endParaRPr lang="ar-SA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3277A1ED-127E-5D22-0CD7-9B95BC05A94E}"/>
              </a:ext>
            </a:extLst>
          </p:cNvPr>
          <p:cNvSpPr txBox="1"/>
          <p:nvPr/>
        </p:nvSpPr>
        <p:spPr>
          <a:xfrm>
            <a:off x="2266353" y="5934112"/>
            <a:ext cx="229719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>
                <a:latin typeface="Calibri" panose="020F0502020204030204" pitchFamily="34" charset="0"/>
                <a:cs typeface="Calibri" panose="020F0502020204030204" pitchFamily="34" charset="0"/>
              </a:rPr>
              <a:t>مراجعة الفصل الأول</a:t>
            </a:r>
          </a:p>
          <a:p>
            <a:pPr algn="ctr"/>
            <a:r>
              <a:rPr lang="ar-SA" sz="2000" b="1" dirty="0">
                <a:latin typeface="Calibri" panose="020F0502020204030204" pitchFamily="34" charset="0"/>
                <a:cs typeface="Calibri" panose="020F0502020204030204" pitchFamily="34" charset="0"/>
              </a:rPr>
              <a:t>+ حل أوراق عمل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E7FCCB92-9359-1C53-E43D-F6F57839A6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52" b="89894" l="7270" r="91844">
                        <a14:foregroundMark x1="89362" y1="44858" x2="92730" y2="57624"/>
                        <a14:foregroundMark x1="92282" y1="65248" x2="92021" y2="69681"/>
                        <a14:foregroundMark x1="92730" y1="57624" x2="92407" y2="63121"/>
                        <a14:foregroundMark x1="92021" y1="69681" x2="78901" y2="76418"/>
                        <a14:foregroundMark x1="78901" y1="76418" x2="70390" y2="76418"/>
                        <a14:foregroundMark x1="16090" y1="67911" x2="13121" y2="67553"/>
                        <a14:foregroundMark x1="50258" y1="72037" x2="49449" y2="71939"/>
                        <a14:foregroundMark x1="70390" y1="74468" x2="52398" y2="72295"/>
                        <a14:foregroundMark x1="13121" y1="67553" x2="7270" y2="59929"/>
                        <a14:foregroundMark x1="7270" y1="59929" x2="9752" y2="45035"/>
                        <a14:foregroundMark x1="62057" y1="17553" x2="64362" y2="21099"/>
                        <a14:foregroundMark x1="76418" y1="17553" x2="75000" y2="19681"/>
                        <a14:foregroundMark x1="84574" y1="23759" x2="80319" y2="25532"/>
                        <a14:backgroundMark x1="91489" y1="63121" x2="91489" y2="65248"/>
                        <a14:backgroundMark x1="28723" y1="67376" x2="31383" y2="76773"/>
                        <a14:backgroundMark x1="14894" y1="69681" x2="38121" y2="71809"/>
                        <a14:backgroundMark x1="38121" y1="71809" x2="49113" y2="71631"/>
                        <a14:backgroundMark x1="49113" y1="71631" x2="49645" y2="71631"/>
                        <a14:backgroundMark x1="50177" y1="72163" x2="52482" y2="72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638" b="11115"/>
          <a:stretch/>
        </p:blipFill>
        <p:spPr bwMode="auto">
          <a:xfrm>
            <a:off x="183563" y="98184"/>
            <a:ext cx="3119110" cy="2187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62356D60-1E1C-154F-1528-DB1FE05C7CDA}"/>
              </a:ext>
            </a:extLst>
          </p:cNvPr>
          <p:cNvSpPr/>
          <p:nvPr/>
        </p:nvSpPr>
        <p:spPr>
          <a:xfrm>
            <a:off x="311290" y="926531"/>
            <a:ext cx="2863657" cy="88374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C00000"/>
                </a:solidFill>
              </a:rPr>
              <a:t>خطة الاسبوع (3)</a:t>
            </a:r>
          </a:p>
          <a:p>
            <a:pPr algn="ctr"/>
            <a:r>
              <a:rPr lang="ar-SA" sz="2000" b="1" dirty="0">
                <a:solidFill>
                  <a:schemeClr val="accent5">
                    <a:lumMod val="50000"/>
                  </a:schemeClr>
                </a:solidFill>
              </a:rPr>
              <a:t>من 28/ 2   الى    2 / 3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5774DFB9-35D7-FD0C-F160-5962EDDF0A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16" b="92773" l="9827" r="89981">
                        <a14:foregroundMark x1="77842" y1="26555" x2="72254" y2="49412"/>
                        <a14:foregroundMark x1="72254" y1="49412" x2="75337" y2="60840"/>
                        <a14:foregroundMark x1="75337" y1="60840" x2="79961" y2="63697"/>
                        <a14:foregroundMark x1="41426" y1="61513" x2="36802" y2="34454"/>
                        <a14:foregroundMark x1="36802" y1="34454" x2="36224" y2="35126"/>
                        <a14:foregroundMark x1="26590" y1="72941" x2="28324" y2="66555"/>
                        <a14:foregroundMark x1="34875" y1="82353" x2="29865" y2="92773"/>
                        <a14:foregroundMark x1="46435" y1="81681" x2="50674" y2="89580"/>
                        <a14:foregroundMark x1="40655" y1="71261" x2="30058" y2="32269"/>
                        <a14:foregroundMark x1="30058" y1="32269" x2="30058" y2="3075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26565" y="2453397"/>
            <a:ext cx="1084315" cy="1243097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1333BA3E-16E4-FEF3-0AEA-AA348426DD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66111" y1="36667" x2="29167" y2="37778"/>
                        <a14:foregroundMark x1="35556" y1="41389" x2="48056" y2="74722"/>
                        <a14:foregroundMark x1="57778" y1="68056" x2="70278" y2="35556"/>
                        <a14:foregroundMark x1="34444" y1="63333" x2="40000" y2="67500"/>
                        <a14:foregroundMark x1="27500" y1="38333" x2="31389" y2="40278"/>
                        <a14:foregroundMark x1="41111" y1="78333" x2="42222" y2="6527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5910" y="2096967"/>
            <a:ext cx="1800174" cy="1800174"/>
          </a:xfrm>
          <a:prstGeom prst="rect">
            <a:avLst/>
          </a:prstGeom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FFF905EB-2A90-D752-21FA-C6A4AAAD6D6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70625" y1="63125" x2="69375" y2="36563"/>
                        <a14:foregroundMark x1="69375" y1="36563" x2="68750" y2="36563"/>
                        <a14:foregroundMark x1="46563" y1="33125" x2="49375" y2="70625"/>
                        <a14:foregroundMark x1="29375" y1="36563" x2="43125" y2="51875"/>
                        <a14:foregroundMark x1="60000" y1="54688" x2="43438" y2="54688"/>
                        <a14:foregroundMark x1="42500" y1="57813" x2="40625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78853" y="4661696"/>
            <a:ext cx="1590375" cy="1590375"/>
          </a:xfrm>
          <a:prstGeom prst="rect">
            <a:avLst/>
          </a:prstGeom>
        </p:spPr>
      </p:pic>
      <p:pic>
        <p:nvPicPr>
          <p:cNvPr id="31" name="صورة 30">
            <a:extLst>
              <a:ext uri="{FF2B5EF4-FFF2-40B4-BE49-F238E27FC236}">
                <a16:creationId xmlns:a16="http://schemas.microsoft.com/office/drawing/2014/main" id="{4301D3EE-D1E3-8C4A-8788-995D9D936930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1365" t="6503" r="11298" b="3316"/>
          <a:stretch/>
        </p:blipFill>
        <p:spPr>
          <a:xfrm>
            <a:off x="4890034" y="7092557"/>
            <a:ext cx="1594814" cy="1755045"/>
          </a:xfrm>
          <a:prstGeom prst="rect">
            <a:avLst/>
          </a:prstGeom>
        </p:spPr>
      </p:pic>
      <p:sp>
        <p:nvSpPr>
          <p:cNvPr id="33" name="مربع نص 32">
            <a:extLst>
              <a:ext uri="{FF2B5EF4-FFF2-40B4-BE49-F238E27FC236}">
                <a16:creationId xmlns:a16="http://schemas.microsoft.com/office/drawing/2014/main" id="{93BC9801-1EE5-09FA-6513-241F0F8F591B}"/>
              </a:ext>
            </a:extLst>
          </p:cNvPr>
          <p:cNvSpPr txBox="1"/>
          <p:nvPr/>
        </p:nvSpPr>
        <p:spPr>
          <a:xfrm>
            <a:off x="1496115" y="9148149"/>
            <a:ext cx="380357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latin typeface="(A) Arslan Wessam B" panose="03020402040406030203" pitchFamily="66" charset="-78"/>
                <a:cs typeface="(A) Arslan Wessam B" panose="03020402040406030203" pitchFamily="66" charset="-78"/>
              </a:rPr>
              <a:t>المعلمة: </a:t>
            </a:r>
            <a:r>
              <a:rPr lang="ar-SA" sz="3200" dirty="0">
                <a:solidFill>
                  <a:schemeClr val="accent1">
                    <a:lumMod val="75000"/>
                  </a:schemeClr>
                </a:solidFill>
                <a:latin typeface="(A) Arslan Wessam B" panose="03020402040406030203" pitchFamily="66" charset="-78"/>
                <a:cs typeface="(A) Arslan Wessam B" panose="03020402040406030203" pitchFamily="66" charset="-78"/>
              </a:rPr>
              <a:t>أمل الزهراني</a:t>
            </a:r>
          </a:p>
        </p:txBody>
      </p:sp>
    </p:spTree>
    <p:extLst>
      <p:ext uri="{BB962C8B-B14F-4D97-AF65-F5344CB8AC3E}">
        <p14:creationId xmlns:p14="http://schemas.microsoft.com/office/powerpoint/2010/main" val="788716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C1106F34-357C-DC11-1305-26408EB62F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9C1F9D4E-A660-8404-6A85-67075A956E27}"/>
              </a:ext>
            </a:extLst>
          </p:cNvPr>
          <p:cNvSpPr/>
          <p:nvPr/>
        </p:nvSpPr>
        <p:spPr>
          <a:xfrm>
            <a:off x="214312" y="128588"/>
            <a:ext cx="6429375" cy="9603394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2BC598BD-EDF5-6185-FFED-BAEC0DDDB5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332004" y="179905"/>
            <a:ext cx="2320043" cy="1243096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B5228DBA-74AE-B447-0F8E-F30D7B6C6E39}"/>
              </a:ext>
            </a:extLst>
          </p:cNvPr>
          <p:cNvSpPr txBox="1"/>
          <p:nvPr/>
        </p:nvSpPr>
        <p:spPr>
          <a:xfrm>
            <a:off x="268733" y="1657475"/>
            <a:ext cx="6277977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400" b="1" dirty="0">
                <a:solidFill>
                  <a:schemeClr val="accent2">
                    <a:lumMod val="75000"/>
                  </a:schemeClr>
                </a:solidFill>
              </a:rPr>
              <a:t>الأهداف:</a:t>
            </a:r>
          </a:p>
          <a:p>
            <a:pPr algn="r"/>
            <a:r>
              <a:rPr lang="ar-SA" b="1" dirty="0">
                <a:solidFill>
                  <a:srgbClr val="002060"/>
                </a:solidFill>
              </a:rPr>
              <a:t>يصف الحيوانات ويصنفها ويقارن بينها.</a:t>
            </a:r>
          </a:p>
          <a:p>
            <a:pPr algn="r"/>
            <a:r>
              <a:rPr lang="ar-SA" b="1" dirty="0">
                <a:solidFill>
                  <a:srgbClr val="002060"/>
                </a:solidFill>
              </a:rPr>
              <a:t>يوضح كيف تساعد أجزاء الجسم الحيوانات على توفير حاجاتها.</a:t>
            </a:r>
          </a:p>
          <a:p>
            <a:pPr algn="r"/>
            <a:endParaRPr lang="ar-SA" sz="2400" b="1" dirty="0"/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B884B069-6291-E5D3-F8FB-8D56CF02A49B}"/>
              </a:ext>
            </a:extLst>
          </p:cNvPr>
          <p:cNvSpPr/>
          <p:nvPr/>
        </p:nvSpPr>
        <p:spPr>
          <a:xfrm>
            <a:off x="4010736" y="2783627"/>
            <a:ext cx="2286000" cy="208597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8A8F13F5-C367-45B0-5E17-B8F4EAD2635D}"/>
              </a:ext>
            </a:extLst>
          </p:cNvPr>
          <p:cNvSpPr/>
          <p:nvPr/>
        </p:nvSpPr>
        <p:spPr>
          <a:xfrm>
            <a:off x="561264" y="2783627"/>
            <a:ext cx="2286000" cy="208597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92DD8854-23F5-775D-A19E-2B9AB1F037D2}"/>
              </a:ext>
            </a:extLst>
          </p:cNvPr>
          <p:cNvSpPr/>
          <p:nvPr/>
        </p:nvSpPr>
        <p:spPr>
          <a:xfrm>
            <a:off x="2281728" y="5064110"/>
            <a:ext cx="2286000" cy="208597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BDE0F7EF-55F4-D6EB-659B-7B80B9726812}"/>
              </a:ext>
            </a:extLst>
          </p:cNvPr>
          <p:cNvSpPr txBox="1"/>
          <p:nvPr/>
        </p:nvSpPr>
        <p:spPr>
          <a:xfrm>
            <a:off x="4541748" y="2835918"/>
            <a:ext cx="19431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7030A0"/>
                </a:solidFill>
              </a:rPr>
              <a:t>اليوم الأول: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5B1098C9-103E-D3B9-5B62-5F24F61258CF}"/>
              </a:ext>
            </a:extLst>
          </p:cNvPr>
          <p:cNvSpPr txBox="1"/>
          <p:nvPr/>
        </p:nvSpPr>
        <p:spPr>
          <a:xfrm>
            <a:off x="1050210" y="2849624"/>
            <a:ext cx="19431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7030A0"/>
                </a:solidFill>
              </a:rPr>
              <a:t>اليوم الثاني:</a:t>
            </a: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70C0AF8D-4C6A-55A2-0A6C-662819841059}"/>
              </a:ext>
            </a:extLst>
          </p:cNvPr>
          <p:cNvSpPr txBox="1"/>
          <p:nvPr/>
        </p:nvSpPr>
        <p:spPr>
          <a:xfrm>
            <a:off x="2443400" y="5097100"/>
            <a:ext cx="19431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7030A0"/>
                </a:solidFill>
              </a:rPr>
              <a:t>اليوم الثالث:</a:t>
            </a: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F1F97B46-1CBA-8725-26D3-DFD0BF169AA2}"/>
              </a:ext>
            </a:extLst>
          </p:cNvPr>
          <p:cNvSpPr txBox="1"/>
          <p:nvPr/>
        </p:nvSpPr>
        <p:spPr>
          <a:xfrm>
            <a:off x="1033022" y="7479010"/>
            <a:ext cx="3500827" cy="113877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rgbClr val="C00000"/>
                </a:solidFill>
              </a:rPr>
              <a:t>واجبات الاسبوع:</a:t>
            </a:r>
          </a:p>
          <a:p>
            <a:pPr algn="ctr"/>
            <a:r>
              <a:rPr lang="ar-SA" sz="2000" b="1" dirty="0">
                <a:latin typeface="Calibri" panose="020F0502020204030204" pitchFamily="34" charset="0"/>
                <a:cs typeface="Calibri" panose="020F0502020204030204" pitchFamily="34" charset="0"/>
              </a:rPr>
              <a:t>حل واجبات المنصة – اكمال حل أسئلة الكتاب لمن لم يكمل</a:t>
            </a: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5B4E3026-4369-AF4F-230C-8B003E45A96A}"/>
              </a:ext>
            </a:extLst>
          </p:cNvPr>
          <p:cNvSpPr txBox="1"/>
          <p:nvPr/>
        </p:nvSpPr>
        <p:spPr>
          <a:xfrm>
            <a:off x="4021012" y="3483428"/>
            <a:ext cx="2297195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مجموعات الحيوانات</a:t>
            </a:r>
          </a:p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 ( </a:t>
            </a:r>
            <a:r>
              <a:rPr lang="ar-SA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استكشف</a:t>
            </a:r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 )</a:t>
            </a: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21FBD3FD-5D3B-6AF9-5CDA-24FD76DC7557}"/>
              </a:ext>
            </a:extLst>
          </p:cNvPr>
          <p:cNvSpPr txBox="1"/>
          <p:nvPr/>
        </p:nvSpPr>
        <p:spPr>
          <a:xfrm>
            <a:off x="512629" y="3493952"/>
            <a:ext cx="2297195" cy="14773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كيف نصنف الحيوانات في مجموعات؟</a:t>
            </a:r>
          </a:p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+ حل أسئلة الكتاب صفحة 55</a:t>
            </a:r>
          </a:p>
          <a:p>
            <a:pPr algn="ctr"/>
            <a:endParaRPr lang="ar-SA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3277A1ED-127E-5D22-0CD7-9B95BC05A94E}"/>
              </a:ext>
            </a:extLst>
          </p:cNvPr>
          <p:cNvSpPr txBox="1"/>
          <p:nvPr/>
        </p:nvSpPr>
        <p:spPr>
          <a:xfrm>
            <a:off x="2249304" y="5807502"/>
            <a:ext cx="2297195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ما بعض الحيوانات اللافقارية؟</a:t>
            </a:r>
          </a:p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+ حل أسئلة افكر واتحدث صفحة 57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E7FCCB92-9359-1C53-E43D-F6F57839A6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52" b="89894" l="7270" r="91844">
                        <a14:foregroundMark x1="89362" y1="44858" x2="92730" y2="57624"/>
                        <a14:foregroundMark x1="92282" y1="65248" x2="92021" y2="69681"/>
                        <a14:foregroundMark x1="92730" y1="57624" x2="92407" y2="63121"/>
                        <a14:foregroundMark x1="92021" y1="69681" x2="78901" y2="76418"/>
                        <a14:foregroundMark x1="78901" y1="76418" x2="70390" y2="76418"/>
                        <a14:foregroundMark x1="16090" y1="67911" x2="13121" y2="67553"/>
                        <a14:foregroundMark x1="50258" y1="72037" x2="49449" y2="71939"/>
                        <a14:foregroundMark x1="70390" y1="74468" x2="52398" y2="72295"/>
                        <a14:foregroundMark x1="13121" y1="67553" x2="7270" y2="59929"/>
                        <a14:foregroundMark x1="7270" y1="59929" x2="9752" y2="45035"/>
                        <a14:foregroundMark x1="62057" y1="17553" x2="64362" y2="21099"/>
                        <a14:foregroundMark x1="76418" y1="17553" x2="75000" y2="19681"/>
                        <a14:foregroundMark x1="84574" y1="23759" x2="80319" y2="25532"/>
                        <a14:backgroundMark x1="91489" y1="63121" x2="91489" y2="65248"/>
                        <a14:backgroundMark x1="28723" y1="67376" x2="31383" y2="76773"/>
                        <a14:backgroundMark x1="14894" y1="69681" x2="38121" y2="71809"/>
                        <a14:backgroundMark x1="38121" y1="71809" x2="49113" y2="71631"/>
                        <a14:backgroundMark x1="49113" y1="71631" x2="49645" y2="71631"/>
                        <a14:backgroundMark x1="50177" y1="72163" x2="52482" y2="72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638" b="11115"/>
          <a:stretch/>
        </p:blipFill>
        <p:spPr bwMode="auto">
          <a:xfrm>
            <a:off x="183563" y="98184"/>
            <a:ext cx="3119110" cy="2187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62356D60-1E1C-154F-1528-DB1FE05C7CDA}"/>
              </a:ext>
            </a:extLst>
          </p:cNvPr>
          <p:cNvSpPr/>
          <p:nvPr/>
        </p:nvSpPr>
        <p:spPr>
          <a:xfrm>
            <a:off x="311290" y="926531"/>
            <a:ext cx="2863657" cy="88374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C00000"/>
                </a:solidFill>
              </a:rPr>
              <a:t>خطة الاسبوع (4)</a:t>
            </a:r>
          </a:p>
          <a:p>
            <a:pPr algn="ctr"/>
            <a:r>
              <a:rPr lang="ar-SA" sz="2000" b="1" dirty="0">
                <a:solidFill>
                  <a:schemeClr val="accent5">
                    <a:lumMod val="50000"/>
                  </a:schemeClr>
                </a:solidFill>
              </a:rPr>
              <a:t>من 5/ 2   الى    9 / 3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5774DFB9-35D7-FD0C-F160-5962EDDF0A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16" b="92773" l="9827" r="89981">
                        <a14:foregroundMark x1="77842" y1="26555" x2="72254" y2="49412"/>
                        <a14:foregroundMark x1="72254" y1="49412" x2="75337" y2="60840"/>
                        <a14:foregroundMark x1="75337" y1="60840" x2="79961" y2="63697"/>
                        <a14:foregroundMark x1="41426" y1="61513" x2="36802" y2="34454"/>
                        <a14:foregroundMark x1="36802" y1="34454" x2="36224" y2="35126"/>
                        <a14:foregroundMark x1="26590" y1="72941" x2="28324" y2="66555"/>
                        <a14:foregroundMark x1="34875" y1="82353" x2="29865" y2="92773"/>
                        <a14:foregroundMark x1="46435" y1="81681" x2="50674" y2="89580"/>
                        <a14:foregroundMark x1="40655" y1="71261" x2="30058" y2="32269"/>
                        <a14:foregroundMark x1="30058" y1="32269" x2="30058" y2="3075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26565" y="2453397"/>
            <a:ext cx="1084315" cy="1243097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1333BA3E-16E4-FEF3-0AEA-AA348426DD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66111" y1="36667" x2="29167" y2="37778"/>
                        <a14:foregroundMark x1="35556" y1="41389" x2="48056" y2="74722"/>
                        <a14:foregroundMark x1="57778" y1="68056" x2="70278" y2="35556"/>
                        <a14:foregroundMark x1="34444" y1="63333" x2="40000" y2="67500"/>
                        <a14:foregroundMark x1="27500" y1="38333" x2="31389" y2="40278"/>
                        <a14:foregroundMark x1="41111" y1="78333" x2="42222" y2="6527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5910" y="2096967"/>
            <a:ext cx="1800174" cy="1800174"/>
          </a:xfrm>
          <a:prstGeom prst="rect">
            <a:avLst/>
          </a:prstGeom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FFF905EB-2A90-D752-21FA-C6A4AAAD6D6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70625" y1="63125" x2="69375" y2="36563"/>
                        <a14:foregroundMark x1="69375" y1="36563" x2="68750" y2="36563"/>
                        <a14:foregroundMark x1="46563" y1="33125" x2="49375" y2="70625"/>
                        <a14:foregroundMark x1="29375" y1="36563" x2="43125" y2="51875"/>
                        <a14:foregroundMark x1="60000" y1="54688" x2="43438" y2="54688"/>
                        <a14:foregroundMark x1="42500" y1="57813" x2="40625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78853" y="4661696"/>
            <a:ext cx="1590375" cy="1590375"/>
          </a:xfrm>
          <a:prstGeom prst="rect">
            <a:avLst/>
          </a:prstGeom>
        </p:spPr>
      </p:pic>
      <p:pic>
        <p:nvPicPr>
          <p:cNvPr id="31" name="صورة 30">
            <a:extLst>
              <a:ext uri="{FF2B5EF4-FFF2-40B4-BE49-F238E27FC236}">
                <a16:creationId xmlns:a16="http://schemas.microsoft.com/office/drawing/2014/main" id="{4301D3EE-D1E3-8C4A-8788-995D9D936930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1365" t="6503" r="11298" b="3316"/>
          <a:stretch/>
        </p:blipFill>
        <p:spPr>
          <a:xfrm>
            <a:off x="4890034" y="7092557"/>
            <a:ext cx="1594814" cy="1755045"/>
          </a:xfrm>
          <a:prstGeom prst="rect">
            <a:avLst/>
          </a:prstGeom>
        </p:spPr>
      </p:pic>
      <p:sp>
        <p:nvSpPr>
          <p:cNvPr id="33" name="مربع نص 32">
            <a:extLst>
              <a:ext uri="{FF2B5EF4-FFF2-40B4-BE49-F238E27FC236}">
                <a16:creationId xmlns:a16="http://schemas.microsoft.com/office/drawing/2014/main" id="{93BC9801-1EE5-09FA-6513-241F0F8F591B}"/>
              </a:ext>
            </a:extLst>
          </p:cNvPr>
          <p:cNvSpPr txBox="1"/>
          <p:nvPr/>
        </p:nvSpPr>
        <p:spPr>
          <a:xfrm>
            <a:off x="1496115" y="9148149"/>
            <a:ext cx="380357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latin typeface="(A) Arslan Wessam B" panose="03020402040406030203" pitchFamily="66" charset="-78"/>
                <a:cs typeface="(A) Arslan Wessam B" panose="03020402040406030203" pitchFamily="66" charset="-78"/>
              </a:rPr>
              <a:t>المعلمة: </a:t>
            </a:r>
            <a:r>
              <a:rPr lang="ar-SA" sz="3200" dirty="0">
                <a:solidFill>
                  <a:schemeClr val="accent1">
                    <a:lumMod val="75000"/>
                  </a:schemeClr>
                </a:solidFill>
                <a:latin typeface="(A) Arslan Wessam B" panose="03020402040406030203" pitchFamily="66" charset="-78"/>
                <a:cs typeface="(A) Arslan Wessam B" panose="03020402040406030203" pitchFamily="66" charset="-78"/>
              </a:rPr>
              <a:t>أمل الزهراني</a:t>
            </a:r>
          </a:p>
        </p:txBody>
      </p:sp>
    </p:spTree>
    <p:extLst>
      <p:ext uri="{BB962C8B-B14F-4D97-AF65-F5344CB8AC3E}">
        <p14:creationId xmlns:p14="http://schemas.microsoft.com/office/powerpoint/2010/main" val="1061060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C1106F34-357C-DC11-1305-26408EB62F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9C1F9D4E-A660-8404-6A85-67075A956E27}"/>
              </a:ext>
            </a:extLst>
          </p:cNvPr>
          <p:cNvSpPr/>
          <p:nvPr/>
        </p:nvSpPr>
        <p:spPr>
          <a:xfrm>
            <a:off x="214312" y="128588"/>
            <a:ext cx="6429375" cy="9603394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2BC598BD-EDF5-6185-FFED-BAEC0DDDB5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332004" y="179905"/>
            <a:ext cx="2320043" cy="1243096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B5228DBA-74AE-B447-0F8E-F30D7B6C6E39}"/>
              </a:ext>
            </a:extLst>
          </p:cNvPr>
          <p:cNvSpPr txBox="1"/>
          <p:nvPr/>
        </p:nvSpPr>
        <p:spPr>
          <a:xfrm>
            <a:off x="268733" y="1657475"/>
            <a:ext cx="6277977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400" b="1" dirty="0">
                <a:solidFill>
                  <a:schemeClr val="accent2">
                    <a:lumMod val="75000"/>
                  </a:schemeClr>
                </a:solidFill>
              </a:rPr>
              <a:t>الأهداف:</a:t>
            </a:r>
          </a:p>
          <a:p>
            <a:pPr algn="r"/>
            <a:r>
              <a:rPr lang="ar-SA" b="1" dirty="0">
                <a:solidFill>
                  <a:srgbClr val="002060"/>
                </a:solidFill>
              </a:rPr>
              <a:t>يوضح ان لكل حيوان دورة حياة.</a:t>
            </a:r>
          </a:p>
          <a:p>
            <a:pPr algn="r"/>
            <a:r>
              <a:rPr lang="ar-SA" b="1" dirty="0">
                <a:solidFill>
                  <a:srgbClr val="002060"/>
                </a:solidFill>
              </a:rPr>
              <a:t>يصف دورات حياة الحيوانات ويقارن بينها.</a:t>
            </a:r>
          </a:p>
          <a:p>
            <a:pPr algn="r"/>
            <a:endParaRPr lang="ar-SA" sz="2400" b="1" dirty="0"/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B884B069-6291-E5D3-F8FB-8D56CF02A49B}"/>
              </a:ext>
            </a:extLst>
          </p:cNvPr>
          <p:cNvSpPr/>
          <p:nvPr/>
        </p:nvSpPr>
        <p:spPr>
          <a:xfrm>
            <a:off x="4010736" y="2783627"/>
            <a:ext cx="2286000" cy="208597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8A8F13F5-C367-45B0-5E17-B8F4EAD2635D}"/>
              </a:ext>
            </a:extLst>
          </p:cNvPr>
          <p:cNvSpPr/>
          <p:nvPr/>
        </p:nvSpPr>
        <p:spPr>
          <a:xfrm>
            <a:off x="561264" y="2783627"/>
            <a:ext cx="2286000" cy="208597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92DD8854-23F5-775D-A19E-2B9AB1F037D2}"/>
              </a:ext>
            </a:extLst>
          </p:cNvPr>
          <p:cNvSpPr/>
          <p:nvPr/>
        </p:nvSpPr>
        <p:spPr>
          <a:xfrm>
            <a:off x="2281728" y="5064110"/>
            <a:ext cx="2286000" cy="208597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BDE0F7EF-55F4-D6EB-659B-7B80B9726812}"/>
              </a:ext>
            </a:extLst>
          </p:cNvPr>
          <p:cNvSpPr txBox="1"/>
          <p:nvPr/>
        </p:nvSpPr>
        <p:spPr>
          <a:xfrm>
            <a:off x="4541748" y="2835918"/>
            <a:ext cx="19431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7030A0"/>
                </a:solidFill>
              </a:rPr>
              <a:t>اليوم الأول: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5B1098C9-103E-D3B9-5B62-5F24F61258CF}"/>
              </a:ext>
            </a:extLst>
          </p:cNvPr>
          <p:cNvSpPr txBox="1"/>
          <p:nvPr/>
        </p:nvSpPr>
        <p:spPr>
          <a:xfrm>
            <a:off x="1050210" y="2849624"/>
            <a:ext cx="19431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7030A0"/>
                </a:solidFill>
              </a:rPr>
              <a:t>اليوم الثاني:</a:t>
            </a: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70C0AF8D-4C6A-55A2-0A6C-662819841059}"/>
              </a:ext>
            </a:extLst>
          </p:cNvPr>
          <p:cNvSpPr txBox="1"/>
          <p:nvPr/>
        </p:nvSpPr>
        <p:spPr>
          <a:xfrm>
            <a:off x="2443400" y="5097100"/>
            <a:ext cx="19431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7030A0"/>
                </a:solidFill>
              </a:rPr>
              <a:t>اليوم الثالث:</a:t>
            </a: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F1F97B46-1CBA-8725-26D3-DFD0BF169AA2}"/>
              </a:ext>
            </a:extLst>
          </p:cNvPr>
          <p:cNvSpPr txBox="1"/>
          <p:nvPr/>
        </p:nvSpPr>
        <p:spPr>
          <a:xfrm>
            <a:off x="1033022" y="7479010"/>
            <a:ext cx="3500827" cy="113877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rgbClr val="C00000"/>
                </a:solidFill>
              </a:rPr>
              <a:t>واجبات الاسبوع:</a:t>
            </a:r>
          </a:p>
          <a:p>
            <a:pPr algn="ctr"/>
            <a:r>
              <a:rPr lang="ar-SA" sz="2000" b="1" dirty="0">
                <a:latin typeface="Calibri" panose="020F0502020204030204" pitchFamily="34" charset="0"/>
                <a:cs typeface="Calibri" panose="020F0502020204030204" pitchFamily="34" charset="0"/>
              </a:rPr>
              <a:t>حل واجبات المنصة – اكمال حل أسئلة الكتاب لمن لم يكمل</a:t>
            </a: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5B4E3026-4369-AF4F-230C-8B003E45A96A}"/>
              </a:ext>
            </a:extLst>
          </p:cNvPr>
          <p:cNvSpPr txBox="1"/>
          <p:nvPr/>
        </p:nvSpPr>
        <p:spPr>
          <a:xfrm>
            <a:off x="4021012" y="3483428"/>
            <a:ext cx="2297195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الحيوانات تنمو وتتغير</a:t>
            </a:r>
          </a:p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 ( </a:t>
            </a:r>
            <a:r>
              <a:rPr lang="ar-SA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استكشف</a:t>
            </a:r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 )</a:t>
            </a: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21FBD3FD-5D3B-6AF9-5CDA-24FD76DC7557}"/>
              </a:ext>
            </a:extLst>
          </p:cNvPr>
          <p:cNvSpPr txBox="1"/>
          <p:nvPr/>
        </p:nvSpPr>
        <p:spPr>
          <a:xfrm>
            <a:off x="512629" y="3493952"/>
            <a:ext cx="2297195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ما دورة الحياة؟</a:t>
            </a:r>
          </a:p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+ حل أسئلة الكتاب صفحة 63</a:t>
            </a:r>
          </a:p>
          <a:p>
            <a:pPr algn="ctr"/>
            <a:endParaRPr lang="ar-SA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3277A1ED-127E-5D22-0CD7-9B95BC05A94E}"/>
              </a:ext>
            </a:extLst>
          </p:cNvPr>
          <p:cNvSpPr txBox="1"/>
          <p:nvPr/>
        </p:nvSpPr>
        <p:spPr>
          <a:xfrm>
            <a:off x="2249304" y="5807502"/>
            <a:ext cx="2297195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ما دورات حياة بعض الحيوانات الأخرى؟</a:t>
            </a:r>
          </a:p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+ حل أسئلة افكر واتحدث صفحة 65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E7FCCB92-9359-1C53-E43D-F6F57839A6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52" b="89894" l="7270" r="91844">
                        <a14:foregroundMark x1="89362" y1="44858" x2="92730" y2="57624"/>
                        <a14:foregroundMark x1="92282" y1="65248" x2="92021" y2="69681"/>
                        <a14:foregroundMark x1="92730" y1="57624" x2="92407" y2="63121"/>
                        <a14:foregroundMark x1="92021" y1="69681" x2="78901" y2="76418"/>
                        <a14:foregroundMark x1="78901" y1="76418" x2="70390" y2="76418"/>
                        <a14:foregroundMark x1="16090" y1="67911" x2="13121" y2="67553"/>
                        <a14:foregroundMark x1="50258" y1="72037" x2="49449" y2="71939"/>
                        <a14:foregroundMark x1="70390" y1="74468" x2="52398" y2="72295"/>
                        <a14:foregroundMark x1="13121" y1="67553" x2="7270" y2="59929"/>
                        <a14:foregroundMark x1="7270" y1="59929" x2="9752" y2="45035"/>
                        <a14:foregroundMark x1="62057" y1="17553" x2="64362" y2="21099"/>
                        <a14:foregroundMark x1="76418" y1="17553" x2="75000" y2="19681"/>
                        <a14:foregroundMark x1="84574" y1="23759" x2="80319" y2="25532"/>
                        <a14:backgroundMark x1="91489" y1="63121" x2="91489" y2="65248"/>
                        <a14:backgroundMark x1="28723" y1="67376" x2="31383" y2="76773"/>
                        <a14:backgroundMark x1="14894" y1="69681" x2="38121" y2="71809"/>
                        <a14:backgroundMark x1="38121" y1="71809" x2="49113" y2="71631"/>
                        <a14:backgroundMark x1="49113" y1="71631" x2="49645" y2="71631"/>
                        <a14:backgroundMark x1="50177" y1="72163" x2="52482" y2="72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638" b="11115"/>
          <a:stretch/>
        </p:blipFill>
        <p:spPr bwMode="auto">
          <a:xfrm>
            <a:off x="183563" y="98184"/>
            <a:ext cx="3119110" cy="2187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62356D60-1E1C-154F-1528-DB1FE05C7CDA}"/>
              </a:ext>
            </a:extLst>
          </p:cNvPr>
          <p:cNvSpPr/>
          <p:nvPr/>
        </p:nvSpPr>
        <p:spPr>
          <a:xfrm>
            <a:off x="311290" y="926531"/>
            <a:ext cx="2863657" cy="88374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C00000"/>
                </a:solidFill>
              </a:rPr>
              <a:t>خطة الاسبوع (5)</a:t>
            </a:r>
          </a:p>
          <a:p>
            <a:pPr algn="ctr"/>
            <a:r>
              <a:rPr lang="ar-SA" sz="2000" b="1" dirty="0">
                <a:solidFill>
                  <a:schemeClr val="accent5">
                    <a:lumMod val="50000"/>
                  </a:schemeClr>
                </a:solidFill>
              </a:rPr>
              <a:t>من 12/ 3   الى    16 / 3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5774DFB9-35D7-FD0C-F160-5962EDDF0A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16" b="92773" l="9827" r="89981">
                        <a14:foregroundMark x1="77842" y1="26555" x2="72254" y2="49412"/>
                        <a14:foregroundMark x1="72254" y1="49412" x2="75337" y2="60840"/>
                        <a14:foregroundMark x1="75337" y1="60840" x2="79961" y2="63697"/>
                        <a14:foregroundMark x1="41426" y1="61513" x2="36802" y2="34454"/>
                        <a14:foregroundMark x1="36802" y1="34454" x2="36224" y2="35126"/>
                        <a14:foregroundMark x1="26590" y1="72941" x2="28324" y2="66555"/>
                        <a14:foregroundMark x1="34875" y1="82353" x2="29865" y2="92773"/>
                        <a14:foregroundMark x1="46435" y1="81681" x2="50674" y2="89580"/>
                        <a14:foregroundMark x1="40655" y1="71261" x2="30058" y2="32269"/>
                        <a14:foregroundMark x1="30058" y1="32269" x2="30058" y2="3075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26565" y="2453397"/>
            <a:ext cx="1084315" cy="1243097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1333BA3E-16E4-FEF3-0AEA-AA348426DD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66111" y1="36667" x2="29167" y2="37778"/>
                        <a14:foregroundMark x1="35556" y1="41389" x2="48056" y2="74722"/>
                        <a14:foregroundMark x1="57778" y1="68056" x2="70278" y2="35556"/>
                        <a14:foregroundMark x1="34444" y1="63333" x2="40000" y2="67500"/>
                        <a14:foregroundMark x1="27500" y1="38333" x2="31389" y2="40278"/>
                        <a14:foregroundMark x1="41111" y1="78333" x2="42222" y2="6527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5910" y="2096967"/>
            <a:ext cx="1800174" cy="1800174"/>
          </a:xfrm>
          <a:prstGeom prst="rect">
            <a:avLst/>
          </a:prstGeom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FFF905EB-2A90-D752-21FA-C6A4AAAD6D6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70625" y1="63125" x2="69375" y2="36563"/>
                        <a14:foregroundMark x1="69375" y1="36563" x2="68750" y2="36563"/>
                        <a14:foregroundMark x1="46563" y1="33125" x2="49375" y2="70625"/>
                        <a14:foregroundMark x1="29375" y1="36563" x2="43125" y2="51875"/>
                        <a14:foregroundMark x1="60000" y1="54688" x2="43438" y2="54688"/>
                        <a14:foregroundMark x1="42500" y1="57813" x2="40625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78853" y="4661696"/>
            <a:ext cx="1590375" cy="1590375"/>
          </a:xfrm>
          <a:prstGeom prst="rect">
            <a:avLst/>
          </a:prstGeom>
        </p:spPr>
      </p:pic>
      <p:pic>
        <p:nvPicPr>
          <p:cNvPr id="31" name="صورة 30">
            <a:extLst>
              <a:ext uri="{FF2B5EF4-FFF2-40B4-BE49-F238E27FC236}">
                <a16:creationId xmlns:a16="http://schemas.microsoft.com/office/drawing/2014/main" id="{4301D3EE-D1E3-8C4A-8788-995D9D936930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1365" t="6503" r="11298" b="3316"/>
          <a:stretch/>
        </p:blipFill>
        <p:spPr>
          <a:xfrm>
            <a:off x="4890034" y="7092557"/>
            <a:ext cx="1594814" cy="1755045"/>
          </a:xfrm>
          <a:prstGeom prst="rect">
            <a:avLst/>
          </a:prstGeom>
        </p:spPr>
      </p:pic>
      <p:sp>
        <p:nvSpPr>
          <p:cNvPr id="33" name="مربع نص 32">
            <a:extLst>
              <a:ext uri="{FF2B5EF4-FFF2-40B4-BE49-F238E27FC236}">
                <a16:creationId xmlns:a16="http://schemas.microsoft.com/office/drawing/2014/main" id="{93BC9801-1EE5-09FA-6513-241F0F8F591B}"/>
              </a:ext>
            </a:extLst>
          </p:cNvPr>
          <p:cNvSpPr txBox="1"/>
          <p:nvPr/>
        </p:nvSpPr>
        <p:spPr>
          <a:xfrm>
            <a:off x="1496115" y="9148149"/>
            <a:ext cx="380357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latin typeface="(A) Arslan Wessam B" panose="03020402040406030203" pitchFamily="66" charset="-78"/>
                <a:cs typeface="(A) Arslan Wessam B" panose="03020402040406030203" pitchFamily="66" charset="-78"/>
              </a:rPr>
              <a:t>المعلمة: </a:t>
            </a:r>
            <a:r>
              <a:rPr lang="ar-SA" sz="3200" dirty="0">
                <a:solidFill>
                  <a:schemeClr val="accent1">
                    <a:lumMod val="75000"/>
                  </a:schemeClr>
                </a:solidFill>
                <a:latin typeface="(A) Arslan Wessam B" panose="03020402040406030203" pitchFamily="66" charset="-78"/>
                <a:cs typeface="(A) Arslan Wessam B" panose="03020402040406030203" pitchFamily="66" charset="-78"/>
              </a:rPr>
              <a:t>أمل الزهراني</a:t>
            </a:r>
          </a:p>
        </p:txBody>
      </p:sp>
    </p:spTree>
    <p:extLst>
      <p:ext uri="{BB962C8B-B14F-4D97-AF65-F5344CB8AC3E}">
        <p14:creationId xmlns:p14="http://schemas.microsoft.com/office/powerpoint/2010/main" val="42605182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C1106F34-357C-DC11-1305-26408EB62F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9C1F9D4E-A660-8404-6A85-67075A956E27}"/>
              </a:ext>
            </a:extLst>
          </p:cNvPr>
          <p:cNvSpPr/>
          <p:nvPr/>
        </p:nvSpPr>
        <p:spPr>
          <a:xfrm>
            <a:off x="214312" y="128588"/>
            <a:ext cx="6429375" cy="9603394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2BC598BD-EDF5-6185-FFED-BAEC0DDDB5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332004" y="179905"/>
            <a:ext cx="2320043" cy="1243096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B5228DBA-74AE-B447-0F8E-F30D7B6C6E39}"/>
              </a:ext>
            </a:extLst>
          </p:cNvPr>
          <p:cNvSpPr txBox="1"/>
          <p:nvPr/>
        </p:nvSpPr>
        <p:spPr>
          <a:xfrm>
            <a:off x="268733" y="1657475"/>
            <a:ext cx="6277977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400" b="1" dirty="0">
                <a:solidFill>
                  <a:schemeClr val="accent2">
                    <a:lumMod val="75000"/>
                  </a:schemeClr>
                </a:solidFill>
              </a:rPr>
              <a:t>الأهداف:</a:t>
            </a:r>
          </a:p>
          <a:p>
            <a:pPr algn="r"/>
            <a:r>
              <a:rPr lang="ar-SA" b="1" dirty="0">
                <a:solidFill>
                  <a:srgbClr val="002060"/>
                </a:solidFill>
              </a:rPr>
              <a:t>اتقان جميع المهارات الأساسية للفصل الثاني.</a:t>
            </a:r>
          </a:p>
          <a:p>
            <a:pPr algn="r"/>
            <a:endParaRPr lang="ar-SA" sz="2400" b="1" dirty="0"/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B884B069-6291-E5D3-F8FB-8D56CF02A49B}"/>
              </a:ext>
            </a:extLst>
          </p:cNvPr>
          <p:cNvSpPr/>
          <p:nvPr/>
        </p:nvSpPr>
        <p:spPr>
          <a:xfrm>
            <a:off x="4010736" y="2783627"/>
            <a:ext cx="2286000" cy="208597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8A8F13F5-C367-45B0-5E17-B8F4EAD2635D}"/>
              </a:ext>
            </a:extLst>
          </p:cNvPr>
          <p:cNvSpPr/>
          <p:nvPr/>
        </p:nvSpPr>
        <p:spPr>
          <a:xfrm>
            <a:off x="561264" y="2783627"/>
            <a:ext cx="2286000" cy="208597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92DD8854-23F5-775D-A19E-2B9AB1F037D2}"/>
              </a:ext>
            </a:extLst>
          </p:cNvPr>
          <p:cNvSpPr/>
          <p:nvPr/>
        </p:nvSpPr>
        <p:spPr>
          <a:xfrm>
            <a:off x="2281728" y="5064110"/>
            <a:ext cx="2286000" cy="208597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BDE0F7EF-55F4-D6EB-659B-7B80B9726812}"/>
              </a:ext>
            </a:extLst>
          </p:cNvPr>
          <p:cNvSpPr txBox="1"/>
          <p:nvPr/>
        </p:nvSpPr>
        <p:spPr>
          <a:xfrm>
            <a:off x="4541748" y="2835918"/>
            <a:ext cx="19431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7030A0"/>
                </a:solidFill>
              </a:rPr>
              <a:t>اليوم الأول: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5B1098C9-103E-D3B9-5B62-5F24F61258CF}"/>
              </a:ext>
            </a:extLst>
          </p:cNvPr>
          <p:cNvSpPr txBox="1"/>
          <p:nvPr/>
        </p:nvSpPr>
        <p:spPr>
          <a:xfrm>
            <a:off x="1050210" y="2849624"/>
            <a:ext cx="19431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7030A0"/>
                </a:solidFill>
              </a:rPr>
              <a:t>اليوم الثاني:</a:t>
            </a: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70C0AF8D-4C6A-55A2-0A6C-662819841059}"/>
              </a:ext>
            </a:extLst>
          </p:cNvPr>
          <p:cNvSpPr txBox="1"/>
          <p:nvPr/>
        </p:nvSpPr>
        <p:spPr>
          <a:xfrm>
            <a:off x="2443400" y="5097100"/>
            <a:ext cx="19431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7030A0"/>
                </a:solidFill>
              </a:rPr>
              <a:t>اليوم الثالث:</a:t>
            </a: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F1F97B46-1CBA-8725-26D3-DFD0BF169AA2}"/>
              </a:ext>
            </a:extLst>
          </p:cNvPr>
          <p:cNvSpPr txBox="1"/>
          <p:nvPr/>
        </p:nvSpPr>
        <p:spPr>
          <a:xfrm>
            <a:off x="1033022" y="7479010"/>
            <a:ext cx="3500827" cy="14465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rgbClr val="C00000"/>
                </a:solidFill>
              </a:rPr>
              <a:t>واجبات الاسبوع:</a:t>
            </a:r>
          </a:p>
          <a:p>
            <a:pPr algn="ctr"/>
            <a:r>
              <a:rPr lang="ar-SA" sz="2000" b="1" dirty="0">
                <a:latin typeface="Calibri" panose="020F0502020204030204" pitchFamily="34" charset="0"/>
                <a:cs typeface="Calibri" panose="020F0502020204030204" pitchFamily="34" charset="0"/>
              </a:rPr>
              <a:t>حل واجبات المنصة – اكمال حل أسئلة الكتاب لمن لم يكمل والاستعداد للتقويم </a:t>
            </a: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5B4E3026-4369-AF4F-230C-8B003E45A96A}"/>
              </a:ext>
            </a:extLst>
          </p:cNvPr>
          <p:cNvSpPr txBox="1"/>
          <p:nvPr/>
        </p:nvSpPr>
        <p:spPr>
          <a:xfrm>
            <a:off x="4021012" y="3483428"/>
            <a:ext cx="2297195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إجازة اليوم الوطني</a:t>
            </a:r>
          </a:p>
          <a:p>
            <a:pPr algn="ctr"/>
            <a:r>
              <a:rPr lang="ar-SA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يومي الاحد والاثنين</a:t>
            </a: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21FBD3FD-5D3B-6AF9-5CDA-24FD76DC7557}"/>
              </a:ext>
            </a:extLst>
          </p:cNvPr>
          <p:cNvSpPr txBox="1"/>
          <p:nvPr/>
        </p:nvSpPr>
        <p:spPr>
          <a:xfrm>
            <a:off x="512629" y="3493952"/>
            <a:ext cx="2297195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مراجعة الفصل الثاني</a:t>
            </a:r>
          </a:p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+ حل أوراق عمل</a:t>
            </a: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3277A1ED-127E-5D22-0CD7-9B95BC05A94E}"/>
              </a:ext>
            </a:extLst>
          </p:cNvPr>
          <p:cNvSpPr txBox="1"/>
          <p:nvPr/>
        </p:nvSpPr>
        <p:spPr>
          <a:xfrm>
            <a:off x="2249304" y="5807502"/>
            <a:ext cx="229719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تقويم منتصف الفصل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E7FCCB92-9359-1C53-E43D-F6F57839A6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52" b="89894" l="7270" r="91844">
                        <a14:foregroundMark x1="89362" y1="44858" x2="92730" y2="57624"/>
                        <a14:foregroundMark x1="92282" y1="65248" x2="92021" y2="69681"/>
                        <a14:foregroundMark x1="92730" y1="57624" x2="92407" y2="63121"/>
                        <a14:foregroundMark x1="92021" y1="69681" x2="78901" y2="76418"/>
                        <a14:foregroundMark x1="78901" y1="76418" x2="70390" y2="76418"/>
                        <a14:foregroundMark x1="16090" y1="67911" x2="13121" y2="67553"/>
                        <a14:foregroundMark x1="50258" y1="72037" x2="49449" y2="71939"/>
                        <a14:foregroundMark x1="70390" y1="74468" x2="52398" y2="72295"/>
                        <a14:foregroundMark x1="13121" y1="67553" x2="7270" y2="59929"/>
                        <a14:foregroundMark x1="7270" y1="59929" x2="9752" y2="45035"/>
                        <a14:foregroundMark x1="62057" y1="17553" x2="64362" y2="21099"/>
                        <a14:foregroundMark x1="76418" y1="17553" x2="75000" y2="19681"/>
                        <a14:foregroundMark x1="84574" y1="23759" x2="80319" y2="25532"/>
                        <a14:backgroundMark x1="91489" y1="63121" x2="91489" y2="65248"/>
                        <a14:backgroundMark x1="28723" y1="67376" x2="31383" y2="76773"/>
                        <a14:backgroundMark x1="14894" y1="69681" x2="38121" y2="71809"/>
                        <a14:backgroundMark x1="38121" y1="71809" x2="49113" y2="71631"/>
                        <a14:backgroundMark x1="49113" y1="71631" x2="49645" y2="71631"/>
                        <a14:backgroundMark x1="50177" y1="72163" x2="52482" y2="72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638" b="11115"/>
          <a:stretch/>
        </p:blipFill>
        <p:spPr bwMode="auto">
          <a:xfrm>
            <a:off x="183563" y="98184"/>
            <a:ext cx="3119110" cy="2187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62356D60-1E1C-154F-1528-DB1FE05C7CDA}"/>
              </a:ext>
            </a:extLst>
          </p:cNvPr>
          <p:cNvSpPr/>
          <p:nvPr/>
        </p:nvSpPr>
        <p:spPr>
          <a:xfrm>
            <a:off x="311290" y="926531"/>
            <a:ext cx="2863657" cy="88374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C00000"/>
                </a:solidFill>
              </a:rPr>
              <a:t>خطة الاسبوع (6)</a:t>
            </a:r>
          </a:p>
          <a:p>
            <a:pPr algn="ctr"/>
            <a:r>
              <a:rPr lang="ar-SA" sz="2000" b="1" dirty="0">
                <a:solidFill>
                  <a:schemeClr val="accent5">
                    <a:lumMod val="50000"/>
                  </a:schemeClr>
                </a:solidFill>
              </a:rPr>
              <a:t>من 19/ 3   الى    23 / 3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5774DFB9-35D7-FD0C-F160-5962EDDF0A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16" b="92773" l="9827" r="89981">
                        <a14:foregroundMark x1="77842" y1="26555" x2="72254" y2="49412"/>
                        <a14:foregroundMark x1="72254" y1="49412" x2="75337" y2="60840"/>
                        <a14:foregroundMark x1="75337" y1="60840" x2="79961" y2="63697"/>
                        <a14:foregroundMark x1="41426" y1="61513" x2="36802" y2="34454"/>
                        <a14:foregroundMark x1="36802" y1="34454" x2="36224" y2="35126"/>
                        <a14:foregroundMark x1="26590" y1="72941" x2="28324" y2="66555"/>
                        <a14:foregroundMark x1="34875" y1="82353" x2="29865" y2="92773"/>
                        <a14:foregroundMark x1="46435" y1="81681" x2="50674" y2="89580"/>
                        <a14:foregroundMark x1="40655" y1="71261" x2="30058" y2="32269"/>
                        <a14:foregroundMark x1="30058" y1="32269" x2="30058" y2="3075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26565" y="2453397"/>
            <a:ext cx="1084315" cy="1243097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1333BA3E-16E4-FEF3-0AEA-AA348426DD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66111" y1="36667" x2="29167" y2="37778"/>
                        <a14:foregroundMark x1="35556" y1="41389" x2="48056" y2="74722"/>
                        <a14:foregroundMark x1="57778" y1="68056" x2="70278" y2="35556"/>
                        <a14:foregroundMark x1="34444" y1="63333" x2="40000" y2="67500"/>
                        <a14:foregroundMark x1="27500" y1="38333" x2="31389" y2="40278"/>
                        <a14:foregroundMark x1="41111" y1="78333" x2="42222" y2="6527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5910" y="2096967"/>
            <a:ext cx="1800174" cy="1800174"/>
          </a:xfrm>
          <a:prstGeom prst="rect">
            <a:avLst/>
          </a:prstGeom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FFF905EB-2A90-D752-21FA-C6A4AAAD6D6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70625" y1="63125" x2="69375" y2="36563"/>
                        <a14:foregroundMark x1="69375" y1="36563" x2="68750" y2="36563"/>
                        <a14:foregroundMark x1="46563" y1="33125" x2="49375" y2="70625"/>
                        <a14:foregroundMark x1="29375" y1="36563" x2="43125" y2="51875"/>
                        <a14:foregroundMark x1="60000" y1="54688" x2="43438" y2="54688"/>
                        <a14:foregroundMark x1="42500" y1="57813" x2="40625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78853" y="4661696"/>
            <a:ext cx="1590375" cy="1590375"/>
          </a:xfrm>
          <a:prstGeom prst="rect">
            <a:avLst/>
          </a:prstGeom>
        </p:spPr>
      </p:pic>
      <p:pic>
        <p:nvPicPr>
          <p:cNvPr id="31" name="صورة 30">
            <a:extLst>
              <a:ext uri="{FF2B5EF4-FFF2-40B4-BE49-F238E27FC236}">
                <a16:creationId xmlns:a16="http://schemas.microsoft.com/office/drawing/2014/main" id="{4301D3EE-D1E3-8C4A-8788-995D9D936930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1365" t="6503" r="11298" b="3316"/>
          <a:stretch/>
        </p:blipFill>
        <p:spPr>
          <a:xfrm>
            <a:off x="4890034" y="7092557"/>
            <a:ext cx="1594814" cy="1755045"/>
          </a:xfrm>
          <a:prstGeom prst="rect">
            <a:avLst/>
          </a:prstGeom>
        </p:spPr>
      </p:pic>
      <p:sp>
        <p:nvSpPr>
          <p:cNvPr id="33" name="مربع نص 32">
            <a:extLst>
              <a:ext uri="{FF2B5EF4-FFF2-40B4-BE49-F238E27FC236}">
                <a16:creationId xmlns:a16="http://schemas.microsoft.com/office/drawing/2014/main" id="{93BC9801-1EE5-09FA-6513-241F0F8F591B}"/>
              </a:ext>
            </a:extLst>
          </p:cNvPr>
          <p:cNvSpPr txBox="1"/>
          <p:nvPr/>
        </p:nvSpPr>
        <p:spPr>
          <a:xfrm>
            <a:off x="1496115" y="9148149"/>
            <a:ext cx="380357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latin typeface="(A) Arslan Wessam B" panose="03020402040406030203" pitchFamily="66" charset="-78"/>
                <a:cs typeface="(A) Arslan Wessam B" panose="03020402040406030203" pitchFamily="66" charset="-78"/>
              </a:rPr>
              <a:t>المعلمة: </a:t>
            </a:r>
            <a:r>
              <a:rPr lang="ar-SA" sz="3200" dirty="0">
                <a:solidFill>
                  <a:schemeClr val="accent1">
                    <a:lumMod val="75000"/>
                  </a:schemeClr>
                </a:solidFill>
                <a:latin typeface="(A) Arslan Wessam B" panose="03020402040406030203" pitchFamily="66" charset="-78"/>
                <a:cs typeface="(A) Arslan Wessam B" panose="03020402040406030203" pitchFamily="66" charset="-78"/>
              </a:rPr>
              <a:t>أمل الزهراني</a:t>
            </a:r>
          </a:p>
        </p:txBody>
      </p:sp>
    </p:spTree>
    <p:extLst>
      <p:ext uri="{BB962C8B-B14F-4D97-AF65-F5344CB8AC3E}">
        <p14:creationId xmlns:p14="http://schemas.microsoft.com/office/powerpoint/2010/main" val="1801695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C1106F34-357C-DC11-1305-26408EB62F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9C1F9D4E-A660-8404-6A85-67075A956E27}"/>
              </a:ext>
            </a:extLst>
          </p:cNvPr>
          <p:cNvSpPr/>
          <p:nvPr/>
        </p:nvSpPr>
        <p:spPr>
          <a:xfrm>
            <a:off x="214312" y="128588"/>
            <a:ext cx="6429375" cy="9603394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2BC598BD-EDF5-6185-FFED-BAEC0DDDB5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332004" y="179905"/>
            <a:ext cx="2320043" cy="1243096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B5228DBA-74AE-B447-0F8E-F30D7B6C6E39}"/>
              </a:ext>
            </a:extLst>
          </p:cNvPr>
          <p:cNvSpPr txBox="1"/>
          <p:nvPr/>
        </p:nvSpPr>
        <p:spPr>
          <a:xfrm>
            <a:off x="268733" y="1657475"/>
            <a:ext cx="6277977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400" b="1" dirty="0">
                <a:solidFill>
                  <a:schemeClr val="accent2">
                    <a:lumMod val="75000"/>
                  </a:schemeClr>
                </a:solidFill>
              </a:rPr>
              <a:t>الأهداف:</a:t>
            </a:r>
          </a:p>
          <a:p>
            <a:pPr algn="r"/>
            <a:r>
              <a:rPr lang="ar-SA" b="1" dirty="0">
                <a:solidFill>
                  <a:srgbClr val="002060"/>
                </a:solidFill>
              </a:rPr>
              <a:t>يصف المواطن المختلفة.</a:t>
            </a:r>
          </a:p>
          <a:p>
            <a:pPr algn="r"/>
            <a:r>
              <a:rPr lang="ar-SA" b="1" dirty="0">
                <a:solidFill>
                  <a:srgbClr val="002060"/>
                </a:solidFill>
              </a:rPr>
              <a:t>يشرح كيف تستخدم النباتات والحيوانات مواطنها.</a:t>
            </a:r>
          </a:p>
          <a:p>
            <a:pPr algn="r"/>
            <a:endParaRPr lang="ar-SA" sz="2400" b="1" dirty="0"/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B884B069-6291-E5D3-F8FB-8D56CF02A49B}"/>
              </a:ext>
            </a:extLst>
          </p:cNvPr>
          <p:cNvSpPr/>
          <p:nvPr/>
        </p:nvSpPr>
        <p:spPr>
          <a:xfrm>
            <a:off x="4010736" y="2783627"/>
            <a:ext cx="2286000" cy="208597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8A8F13F5-C367-45B0-5E17-B8F4EAD2635D}"/>
              </a:ext>
            </a:extLst>
          </p:cNvPr>
          <p:cNvSpPr/>
          <p:nvPr/>
        </p:nvSpPr>
        <p:spPr>
          <a:xfrm>
            <a:off x="561264" y="2783627"/>
            <a:ext cx="2286000" cy="208597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92DD8854-23F5-775D-A19E-2B9AB1F037D2}"/>
              </a:ext>
            </a:extLst>
          </p:cNvPr>
          <p:cNvSpPr/>
          <p:nvPr/>
        </p:nvSpPr>
        <p:spPr>
          <a:xfrm>
            <a:off x="2281728" y="5064110"/>
            <a:ext cx="2286000" cy="208597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BDE0F7EF-55F4-D6EB-659B-7B80B9726812}"/>
              </a:ext>
            </a:extLst>
          </p:cNvPr>
          <p:cNvSpPr txBox="1"/>
          <p:nvPr/>
        </p:nvSpPr>
        <p:spPr>
          <a:xfrm>
            <a:off x="4541748" y="2835918"/>
            <a:ext cx="19431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7030A0"/>
                </a:solidFill>
              </a:rPr>
              <a:t>اليوم الأول: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5B1098C9-103E-D3B9-5B62-5F24F61258CF}"/>
              </a:ext>
            </a:extLst>
          </p:cNvPr>
          <p:cNvSpPr txBox="1"/>
          <p:nvPr/>
        </p:nvSpPr>
        <p:spPr>
          <a:xfrm>
            <a:off x="1050210" y="2849624"/>
            <a:ext cx="19431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7030A0"/>
                </a:solidFill>
              </a:rPr>
              <a:t>اليوم الثاني:</a:t>
            </a: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70C0AF8D-4C6A-55A2-0A6C-662819841059}"/>
              </a:ext>
            </a:extLst>
          </p:cNvPr>
          <p:cNvSpPr txBox="1"/>
          <p:nvPr/>
        </p:nvSpPr>
        <p:spPr>
          <a:xfrm>
            <a:off x="2443400" y="5097100"/>
            <a:ext cx="19431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7030A0"/>
                </a:solidFill>
              </a:rPr>
              <a:t>اليوم الثالث:</a:t>
            </a: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F1F97B46-1CBA-8725-26D3-DFD0BF169AA2}"/>
              </a:ext>
            </a:extLst>
          </p:cNvPr>
          <p:cNvSpPr txBox="1"/>
          <p:nvPr/>
        </p:nvSpPr>
        <p:spPr>
          <a:xfrm>
            <a:off x="1033022" y="7479010"/>
            <a:ext cx="3500827" cy="113877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rgbClr val="C00000"/>
                </a:solidFill>
              </a:rPr>
              <a:t>واجبات الاسبوع:</a:t>
            </a:r>
          </a:p>
          <a:p>
            <a:pPr algn="ctr"/>
            <a:r>
              <a:rPr lang="ar-SA" sz="2000" b="1" dirty="0">
                <a:latin typeface="Calibri" panose="020F0502020204030204" pitchFamily="34" charset="0"/>
                <a:cs typeface="Calibri" panose="020F0502020204030204" pitchFamily="34" charset="0"/>
              </a:rPr>
              <a:t>حل واجبات المنصة – اكمال حل أسئلة الكتاب لمن لم يكمل </a:t>
            </a: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5B4E3026-4369-AF4F-230C-8B003E45A96A}"/>
              </a:ext>
            </a:extLst>
          </p:cNvPr>
          <p:cNvSpPr txBox="1"/>
          <p:nvPr/>
        </p:nvSpPr>
        <p:spPr>
          <a:xfrm>
            <a:off x="4021012" y="3483428"/>
            <a:ext cx="229719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أماكن العيش ( </a:t>
            </a:r>
            <a:r>
              <a:rPr lang="ar-SA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استكشف</a:t>
            </a:r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21FBD3FD-5D3B-6AF9-5CDA-24FD76DC7557}"/>
              </a:ext>
            </a:extLst>
          </p:cNvPr>
          <p:cNvSpPr txBox="1"/>
          <p:nvPr/>
        </p:nvSpPr>
        <p:spPr>
          <a:xfrm>
            <a:off x="512629" y="3493952"/>
            <a:ext cx="2297195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ما الموطن؟</a:t>
            </a:r>
          </a:p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+ حل أسئلة الكتاب صفحة 79</a:t>
            </a: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3277A1ED-127E-5D22-0CD7-9B95BC05A94E}"/>
              </a:ext>
            </a:extLst>
          </p:cNvPr>
          <p:cNvSpPr txBox="1"/>
          <p:nvPr/>
        </p:nvSpPr>
        <p:spPr>
          <a:xfrm>
            <a:off x="2249304" y="5807502"/>
            <a:ext cx="2297195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كيف تستخدم المخلوقات الحية مواطنها؟</a:t>
            </a:r>
          </a:p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+ حل أسئلة افكر واتحدث صفحة 81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E7FCCB92-9359-1C53-E43D-F6F57839A6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52" b="89894" l="7270" r="91844">
                        <a14:foregroundMark x1="89362" y1="44858" x2="92730" y2="57624"/>
                        <a14:foregroundMark x1="92282" y1="65248" x2="92021" y2="69681"/>
                        <a14:foregroundMark x1="92730" y1="57624" x2="92407" y2="63121"/>
                        <a14:foregroundMark x1="92021" y1="69681" x2="78901" y2="76418"/>
                        <a14:foregroundMark x1="78901" y1="76418" x2="70390" y2="76418"/>
                        <a14:foregroundMark x1="16090" y1="67911" x2="13121" y2="67553"/>
                        <a14:foregroundMark x1="50258" y1="72037" x2="49449" y2="71939"/>
                        <a14:foregroundMark x1="70390" y1="74468" x2="52398" y2="72295"/>
                        <a14:foregroundMark x1="13121" y1="67553" x2="7270" y2="59929"/>
                        <a14:foregroundMark x1="7270" y1="59929" x2="9752" y2="45035"/>
                        <a14:foregroundMark x1="62057" y1="17553" x2="64362" y2="21099"/>
                        <a14:foregroundMark x1="76418" y1="17553" x2="75000" y2="19681"/>
                        <a14:foregroundMark x1="84574" y1="23759" x2="80319" y2="25532"/>
                        <a14:backgroundMark x1="91489" y1="63121" x2="91489" y2="65248"/>
                        <a14:backgroundMark x1="28723" y1="67376" x2="31383" y2="76773"/>
                        <a14:backgroundMark x1="14894" y1="69681" x2="38121" y2="71809"/>
                        <a14:backgroundMark x1="38121" y1="71809" x2="49113" y2="71631"/>
                        <a14:backgroundMark x1="49113" y1="71631" x2="49645" y2="71631"/>
                        <a14:backgroundMark x1="50177" y1="72163" x2="52482" y2="72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638" b="11115"/>
          <a:stretch/>
        </p:blipFill>
        <p:spPr bwMode="auto">
          <a:xfrm>
            <a:off x="183563" y="98184"/>
            <a:ext cx="3119110" cy="2187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62356D60-1E1C-154F-1528-DB1FE05C7CDA}"/>
              </a:ext>
            </a:extLst>
          </p:cNvPr>
          <p:cNvSpPr/>
          <p:nvPr/>
        </p:nvSpPr>
        <p:spPr>
          <a:xfrm>
            <a:off x="311290" y="926531"/>
            <a:ext cx="2863657" cy="88374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C00000"/>
                </a:solidFill>
              </a:rPr>
              <a:t>خطة الاسبوع (7)</a:t>
            </a:r>
          </a:p>
          <a:p>
            <a:pPr algn="ctr"/>
            <a:r>
              <a:rPr lang="ar-SA" sz="2000" b="1" dirty="0">
                <a:solidFill>
                  <a:schemeClr val="accent5">
                    <a:lumMod val="50000"/>
                  </a:schemeClr>
                </a:solidFill>
              </a:rPr>
              <a:t>من 26/ 3   الى    30 / 3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5774DFB9-35D7-FD0C-F160-5962EDDF0A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16" b="92773" l="9827" r="89981">
                        <a14:foregroundMark x1="77842" y1="26555" x2="72254" y2="49412"/>
                        <a14:foregroundMark x1="72254" y1="49412" x2="75337" y2="60840"/>
                        <a14:foregroundMark x1="75337" y1="60840" x2="79961" y2="63697"/>
                        <a14:foregroundMark x1="41426" y1="61513" x2="36802" y2="34454"/>
                        <a14:foregroundMark x1="36802" y1="34454" x2="36224" y2="35126"/>
                        <a14:foregroundMark x1="26590" y1="72941" x2="28324" y2="66555"/>
                        <a14:foregroundMark x1="34875" y1="82353" x2="29865" y2="92773"/>
                        <a14:foregroundMark x1="46435" y1="81681" x2="50674" y2="89580"/>
                        <a14:foregroundMark x1="40655" y1="71261" x2="30058" y2="32269"/>
                        <a14:foregroundMark x1="30058" y1="32269" x2="30058" y2="3075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26565" y="2453397"/>
            <a:ext cx="1084315" cy="1243097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1333BA3E-16E4-FEF3-0AEA-AA348426DD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66111" y1="36667" x2="29167" y2="37778"/>
                        <a14:foregroundMark x1="35556" y1="41389" x2="48056" y2="74722"/>
                        <a14:foregroundMark x1="57778" y1="68056" x2="70278" y2="35556"/>
                        <a14:foregroundMark x1="34444" y1="63333" x2="40000" y2="67500"/>
                        <a14:foregroundMark x1="27500" y1="38333" x2="31389" y2="40278"/>
                        <a14:foregroundMark x1="41111" y1="78333" x2="42222" y2="6527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5910" y="2096967"/>
            <a:ext cx="1800174" cy="1800174"/>
          </a:xfrm>
          <a:prstGeom prst="rect">
            <a:avLst/>
          </a:prstGeom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FFF905EB-2A90-D752-21FA-C6A4AAAD6D6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70625" y1="63125" x2="69375" y2="36563"/>
                        <a14:foregroundMark x1="69375" y1="36563" x2="68750" y2="36563"/>
                        <a14:foregroundMark x1="46563" y1="33125" x2="49375" y2="70625"/>
                        <a14:foregroundMark x1="29375" y1="36563" x2="43125" y2="51875"/>
                        <a14:foregroundMark x1="60000" y1="54688" x2="43438" y2="54688"/>
                        <a14:foregroundMark x1="42500" y1="57813" x2="40625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78853" y="4661696"/>
            <a:ext cx="1590375" cy="1590375"/>
          </a:xfrm>
          <a:prstGeom prst="rect">
            <a:avLst/>
          </a:prstGeom>
        </p:spPr>
      </p:pic>
      <p:pic>
        <p:nvPicPr>
          <p:cNvPr id="31" name="صورة 30">
            <a:extLst>
              <a:ext uri="{FF2B5EF4-FFF2-40B4-BE49-F238E27FC236}">
                <a16:creationId xmlns:a16="http://schemas.microsoft.com/office/drawing/2014/main" id="{4301D3EE-D1E3-8C4A-8788-995D9D936930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1365" t="6503" r="11298" b="3316"/>
          <a:stretch/>
        </p:blipFill>
        <p:spPr>
          <a:xfrm>
            <a:off x="4890034" y="7092557"/>
            <a:ext cx="1594814" cy="1755045"/>
          </a:xfrm>
          <a:prstGeom prst="rect">
            <a:avLst/>
          </a:prstGeom>
        </p:spPr>
      </p:pic>
      <p:sp>
        <p:nvSpPr>
          <p:cNvPr id="33" name="مربع نص 32">
            <a:extLst>
              <a:ext uri="{FF2B5EF4-FFF2-40B4-BE49-F238E27FC236}">
                <a16:creationId xmlns:a16="http://schemas.microsoft.com/office/drawing/2014/main" id="{93BC9801-1EE5-09FA-6513-241F0F8F591B}"/>
              </a:ext>
            </a:extLst>
          </p:cNvPr>
          <p:cNvSpPr txBox="1"/>
          <p:nvPr/>
        </p:nvSpPr>
        <p:spPr>
          <a:xfrm>
            <a:off x="1496115" y="9148149"/>
            <a:ext cx="380357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latin typeface="(A) Arslan Wessam B" panose="03020402040406030203" pitchFamily="66" charset="-78"/>
                <a:cs typeface="(A) Arslan Wessam B" panose="03020402040406030203" pitchFamily="66" charset="-78"/>
              </a:rPr>
              <a:t>المعلمة: </a:t>
            </a:r>
            <a:r>
              <a:rPr lang="ar-SA" sz="3200" dirty="0">
                <a:solidFill>
                  <a:schemeClr val="accent1">
                    <a:lumMod val="75000"/>
                  </a:schemeClr>
                </a:solidFill>
                <a:latin typeface="(A) Arslan Wessam B" panose="03020402040406030203" pitchFamily="66" charset="-78"/>
                <a:cs typeface="(A) Arslan Wessam B" panose="03020402040406030203" pitchFamily="66" charset="-78"/>
              </a:rPr>
              <a:t>أمل الزهراني</a:t>
            </a:r>
          </a:p>
        </p:txBody>
      </p:sp>
    </p:spTree>
    <p:extLst>
      <p:ext uri="{BB962C8B-B14F-4D97-AF65-F5344CB8AC3E}">
        <p14:creationId xmlns:p14="http://schemas.microsoft.com/office/powerpoint/2010/main" val="578684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C1106F34-357C-DC11-1305-26408EB62F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9C1F9D4E-A660-8404-6A85-67075A956E27}"/>
              </a:ext>
            </a:extLst>
          </p:cNvPr>
          <p:cNvSpPr/>
          <p:nvPr/>
        </p:nvSpPr>
        <p:spPr>
          <a:xfrm>
            <a:off x="214312" y="128588"/>
            <a:ext cx="6429375" cy="9603394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2BC598BD-EDF5-6185-FFED-BAEC0DDDB5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332004" y="179905"/>
            <a:ext cx="2320043" cy="1243096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B5228DBA-74AE-B447-0F8E-F30D7B6C6E39}"/>
              </a:ext>
            </a:extLst>
          </p:cNvPr>
          <p:cNvSpPr txBox="1"/>
          <p:nvPr/>
        </p:nvSpPr>
        <p:spPr>
          <a:xfrm>
            <a:off x="268733" y="1657475"/>
            <a:ext cx="6277977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400" b="1" dirty="0">
                <a:solidFill>
                  <a:schemeClr val="accent2">
                    <a:lumMod val="75000"/>
                  </a:schemeClr>
                </a:solidFill>
              </a:rPr>
              <a:t>الأهداف:</a:t>
            </a:r>
          </a:p>
          <a:p>
            <a:pPr algn="r"/>
            <a:r>
              <a:rPr lang="ar-SA" b="1" dirty="0">
                <a:solidFill>
                  <a:srgbClr val="002060"/>
                </a:solidFill>
              </a:rPr>
              <a:t>يصف السلسلة الغذائية.</a:t>
            </a:r>
          </a:p>
          <a:p>
            <a:pPr algn="r"/>
            <a:endParaRPr lang="ar-SA" sz="2400" b="1" dirty="0"/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B884B069-6291-E5D3-F8FB-8D56CF02A49B}"/>
              </a:ext>
            </a:extLst>
          </p:cNvPr>
          <p:cNvSpPr/>
          <p:nvPr/>
        </p:nvSpPr>
        <p:spPr>
          <a:xfrm>
            <a:off x="4010736" y="2783627"/>
            <a:ext cx="2286000" cy="208597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8A8F13F5-C367-45B0-5E17-B8F4EAD2635D}"/>
              </a:ext>
            </a:extLst>
          </p:cNvPr>
          <p:cNvSpPr/>
          <p:nvPr/>
        </p:nvSpPr>
        <p:spPr>
          <a:xfrm>
            <a:off x="561264" y="2783627"/>
            <a:ext cx="2286000" cy="208597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92DD8854-23F5-775D-A19E-2B9AB1F037D2}"/>
              </a:ext>
            </a:extLst>
          </p:cNvPr>
          <p:cNvSpPr/>
          <p:nvPr/>
        </p:nvSpPr>
        <p:spPr>
          <a:xfrm>
            <a:off x="2281728" y="5064110"/>
            <a:ext cx="2286000" cy="208597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BDE0F7EF-55F4-D6EB-659B-7B80B9726812}"/>
              </a:ext>
            </a:extLst>
          </p:cNvPr>
          <p:cNvSpPr txBox="1"/>
          <p:nvPr/>
        </p:nvSpPr>
        <p:spPr>
          <a:xfrm>
            <a:off x="4541748" y="2835918"/>
            <a:ext cx="19431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7030A0"/>
                </a:solidFill>
              </a:rPr>
              <a:t>اليوم الأول: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5B1098C9-103E-D3B9-5B62-5F24F61258CF}"/>
              </a:ext>
            </a:extLst>
          </p:cNvPr>
          <p:cNvSpPr txBox="1"/>
          <p:nvPr/>
        </p:nvSpPr>
        <p:spPr>
          <a:xfrm>
            <a:off x="1050210" y="2849624"/>
            <a:ext cx="19431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7030A0"/>
                </a:solidFill>
              </a:rPr>
              <a:t>اليوم الثاني:</a:t>
            </a: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70C0AF8D-4C6A-55A2-0A6C-662819841059}"/>
              </a:ext>
            </a:extLst>
          </p:cNvPr>
          <p:cNvSpPr txBox="1"/>
          <p:nvPr/>
        </p:nvSpPr>
        <p:spPr>
          <a:xfrm>
            <a:off x="2443400" y="5097100"/>
            <a:ext cx="19431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7030A0"/>
                </a:solidFill>
              </a:rPr>
              <a:t>اليوم الثالث:</a:t>
            </a: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F1F97B46-1CBA-8725-26D3-DFD0BF169AA2}"/>
              </a:ext>
            </a:extLst>
          </p:cNvPr>
          <p:cNvSpPr txBox="1"/>
          <p:nvPr/>
        </p:nvSpPr>
        <p:spPr>
          <a:xfrm>
            <a:off x="1033022" y="7479010"/>
            <a:ext cx="3500827" cy="113877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rgbClr val="C00000"/>
                </a:solidFill>
              </a:rPr>
              <a:t>واجبات الاسبوع:</a:t>
            </a:r>
          </a:p>
          <a:p>
            <a:pPr algn="ctr"/>
            <a:r>
              <a:rPr lang="ar-SA" sz="2000" b="1" dirty="0">
                <a:latin typeface="Calibri" panose="020F0502020204030204" pitchFamily="34" charset="0"/>
                <a:cs typeface="Calibri" panose="020F0502020204030204" pitchFamily="34" charset="0"/>
              </a:rPr>
              <a:t>حل واجبات المنصة – اكمال حل أسئلة الكتاب لمن لم يكمل </a:t>
            </a: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5B4E3026-4369-AF4F-230C-8B003E45A96A}"/>
              </a:ext>
            </a:extLst>
          </p:cNvPr>
          <p:cNvSpPr txBox="1"/>
          <p:nvPr/>
        </p:nvSpPr>
        <p:spPr>
          <a:xfrm>
            <a:off x="4021012" y="3483428"/>
            <a:ext cx="229719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سلاسل الغذاء( </a:t>
            </a:r>
            <a:r>
              <a:rPr lang="ar-SA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استكشف</a:t>
            </a:r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21FBD3FD-5D3B-6AF9-5CDA-24FD76DC7557}"/>
              </a:ext>
            </a:extLst>
          </p:cNvPr>
          <p:cNvSpPr txBox="1"/>
          <p:nvPr/>
        </p:nvSpPr>
        <p:spPr>
          <a:xfrm>
            <a:off x="512629" y="3493952"/>
            <a:ext cx="229719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ما السلسلة الغذائية؟</a:t>
            </a: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3277A1ED-127E-5D22-0CD7-9B95BC05A94E}"/>
              </a:ext>
            </a:extLst>
          </p:cNvPr>
          <p:cNvSpPr txBox="1"/>
          <p:nvPr/>
        </p:nvSpPr>
        <p:spPr>
          <a:xfrm>
            <a:off x="2249304" y="5807502"/>
            <a:ext cx="2297195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تابع ما السلسلة الغذائية؟</a:t>
            </a:r>
          </a:p>
          <a:p>
            <a:pPr algn="ctr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+ حل أسئلة افكر واتحدث صفحة 88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E7FCCB92-9359-1C53-E43D-F6F57839A6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52" b="89894" l="7270" r="91844">
                        <a14:foregroundMark x1="89362" y1="44858" x2="92730" y2="57624"/>
                        <a14:foregroundMark x1="92282" y1="65248" x2="92021" y2="69681"/>
                        <a14:foregroundMark x1="92730" y1="57624" x2="92407" y2="63121"/>
                        <a14:foregroundMark x1="92021" y1="69681" x2="78901" y2="76418"/>
                        <a14:foregroundMark x1="78901" y1="76418" x2="70390" y2="76418"/>
                        <a14:foregroundMark x1="16090" y1="67911" x2="13121" y2="67553"/>
                        <a14:foregroundMark x1="50258" y1="72037" x2="49449" y2="71939"/>
                        <a14:foregroundMark x1="70390" y1="74468" x2="52398" y2="72295"/>
                        <a14:foregroundMark x1="13121" y1="67553" x2="7270" y2="59929"/>
                        <a14:foregroundMark x1="7270" y1="59929" x2="9752" y2="45035"/>
                        <a14:foregroundMark x1="62057" y1="17553" x2="64362" y2="21099"/>
                        <a14:foregroundMark x1="76418" y1="17553" x2="75000" y2="19681"/>
                        <a14:foregroundMark x1="84574" y1="23759" x2="80319" y2="25532"/>
                        <a14:backgroundMark x1="91489" y1="63121" x2="91489" y2="65248"/>
                        <a14:backgroundMark x1="28723" y1="67376" x2="31383" y2="76773"/>
                        <a14:backgroundMark x1="14894" y1="69681" x2="38121" y2="71809"/>
                        <a14:backgroundMark x1="38121" y1="71809" x2="49113" y2="71631"/>
                        <a14:backgroundMark x1="49113" y1="71631" x2="49645" y2="71631"/>
                        <a14:backgroundMark x1="50177" y1="72163" x2="52482" y2="72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638" b="11115"/>
          <a:stretch/>
        </p:blipFill>
        <p:spPr bwMode="auto">
          <a:xfrm>
            <a:off x="183563" y="98184"/>
            <a:ext cx="3119110" cy="2187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62356D60-1E1C-154F-1528-DB1FE05C7CDA}"/>
              </a:ext>
            </a:extLst>
          </p:cNvPr>
          <p:cNvSpPr/>
          <p:nvPr/>
        </p:nvSpPr>
        <p:spPr>
          <a:xfrm>
            <a:off x="311290" y="926531"/>
            <a:ext cx="2863657" cy="88374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C00000"/>
                </a:solidFill>
              </a:rPr>
              <a:t>خطة الاسبوع (8)</a:t>
            </a:r>
          </a:p>
          <a:p>
            <a:pPr algn="ctr"/>
            <a:r>
              <a:rPr lang="ar-SA" sz="2000" b="1" dirty="0">
                <a:solidFill>
                  <a:schemeClr val="accent5">
                    <a:lumMod val="50000"/>
                  </a:schemeClr>
                </a:solidFill>
              </a:rPr>
              <a:t>من 3/ 4   الى    7 / 4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5774DFB9-35D7-FD0C-F160-5962EDDF0A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16" b="92773" l="9827" r="89981">
                        <a14:foregroundMark x1="77842" y1="26555" x2="72254" y2="49412"/>
                        <a14:foregroundMark x1="72254" y1="49412" x2="75337" y2="60840"/>
                        <a14:foregroundMark x1="75337" y1="60840" x2="79961" y2="63697"/>
                        <a14:foregroundMark x1="41426" y1="61513" x2="36802" y2="34454"/>
                        <a14:foregroundMark x1="36802" y1="34454" x2="36224" y2="35126"/>
                        <a14:foregroundMark x1="26590" y1="72941" x2="28324" y2="66555"/>
                        <a14:foregroundMark x1="34875" y1="82353" x2="29865" y2="92773"/>
                        <a14:foregroundMark x1="46435" y1="81681" x2="50674" y2="89580"/>
                        <a14:foregroundMark x1="40655" y1="71261" x2="30058" y2="32269"/>
                        <a14:foregroundMark x1="30058" y1="32269" x2="30058" y2="3075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26565" y="2453397"/>
            <a:ext cx="1084315" cy="1243097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1333BA3E-16E4-FEF3-0AEA-AA348426DD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66111" y1="36667" x2="29167" y2="37778"/>
                        <a14:foregroundMark x1="35556" y1="41389" x2="48056" y2="74722"/>
                        <a14:foregroundMark x1="57778" y1="68056" x2="70278" y2="35556"/>
                        <a14:foregroundMark x1="34444" y1="63333" x2="40000" y2="67500"/>
                        <a14:foregroundMark x1="27500" y1="38333" x2="31389" y2="40278"/>
                        <a14:foregroundMark x1="41111" y1="78333" x2="42222" y2="6527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5910" y="2096967"/>
            <a:ext cx="1800174" cy="1800174"/>
          </a:xfrm>
          <a:prstGeom prst="rect">
            <a:avLst/>
          </a:prstGeom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FFF905EB-2A90-D752-21FA-C6A4AAAD6D6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70625" y1="63125" x2="69375" y2="36563"/>
                        <a14:foregroundMark x1="69375" y1="36563" x2="68750" y2="36563"/>
                        <a14:foregroundMark x1="46563" y1="33125" x2="49375" y2="70625"/>
                        <a14:foregroundMark x1="29375" y1="36563" x2="43125" y2="51875"/>
                        <a14:foregroundMark x1="60000" y1="54688" x2="43438" y2="54688"/>
                        <a14:foregroundMark x1="42500" y1="57813" x2="40625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78853" y="4661696"/>
            <a:ext cx="1590375" cy="1590375"/>
          </a:xfrm>
          <a:prstGeom prst="rect">
            <a:avLst/>
          </a:prstGeom>
        </p:spPr>
      </p:pic>
      <p:pic>
        <p:nvPicPr>
          <p:cNvPr id="31" name="صورة 30">
            <a:extLst>
              <a:ext uri="{FF2B5EF4-FFF2-40B4-BE49-F238E27FC236}">
                <a16:creationId xmlns:a16="http://schemas.microsoft.com/office/drawing/2014/main" id="{4301D3EE-D1E3-8C4A-8788-995D9D936930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1365" t="6503" r="11298" b="3316"/>
          <a:stretch/>
        </p:blipFill>
        <p:spPr>
          <a:xfrm>
            <a:off x="4890034" y="7092557"/>
            <a:ext cx="1594814" cy="1755045"/>
          </a:xfrm>
          <a:prstGeom prst="rect">
            <a:avLst/>
          </a:prstGeom>
        </p:spPr>
      </p:pic>
      <p:sp>
        <p:nvSpPr>
          <p:cNvPr id="33" name="مربع نص 32">
            <a:extLst>
              <a:ext uri="{FF2B5EF4-FFF2-40B4-BE49-F238E27FC236}">
                <a16:creationId xmlns:a16="http://schemas.microsoft.com/office/drawing/2014/main" id="{93BC9801-1EE5-09FA-6513-241F0F8F591B}"/>
              </a:ext>
            </a:extLst>
          </p:cNvPr>
          <p:cNvSpPr txBox="1"/>
          <p:nvPr/>
        </p:nvSpPr>
        <p:spPr>
          <a:xfrm>
            <a:off x="1496115" y="9148149"/>
            <a:ext cx="380357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latin typeface="(A) Arslan Wessam B" panose="03020402040406030203" pitchFamily="66" charset="-78"/>
                <a:cs typeface="(A) Arslan Wessam B" panose="03020402040406030203" pitchFamily="66" charset="-78"/>
              </a:rPr>
              <a:t>المعلمة: </a:t>
            </a:r>
            <a:r>
              <a:rPr lang="ar-SA" sz="3200" dirty="0">
                <a:solidFill>
                  <a:schemeClr val="accent1">
                    <a:lumMod val="75000"/>
                  </a:schemeClr>
                </a:solidFill>
                <a:latin typeface="(A) Arslan Wessam B" panose="03020402040406030203" pitchFamily="66" charset="-78"/>
                <a:cs typeface="(A) Arslan Wessam B" panose="03020402040406030203" pitchFamily="66" charset="-78"/>
              </a:rPr>
              <a:t>أمل الزهراني</a:t>
            </a:r>
          </a:p>
        </p:txBody>
      </p:sp>
    </p:spTree>
    <p:extLst>
      <p:ext uri="{BB962C8B-B14F-4D97-AF65-F5344CB8AC3E}">
        <p14:creationId xmlns:p14="http://schemas.microsoft.com/office/powerpoint/2010/main" val="1313166408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257</TotalTime>
  <Words>881</Words>
  <PresentationFormat>A4 Paper (210x297 mm)‎</PresentationFormat>
  <Paragraphs>184</Paragraphs>
  <Slides>13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9" baseType="lpstr">
      <vt:lpstr>(A) Arslan Wessam B</vt:lpstr>
      <vt:lpstr>AGA Battouta Regular</vt:lpstr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terms:created xsi:type="dcterms:W3CDTF">2024-08-13T12:56:47Z</dcterms:created>
  <dcterms:modified xsi:type="dcterms:W3CDTF">2024-08-14T08:46:57Z</dcterms:modified>
</cp:coreProperties>
</file>