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306" r:id="rId6"/>
    <p:sldId id="307" r:id="rId7"/>
    <p:sldId id="260" r:id="rId8"/>
    <p:sldId id="261" r:id="rId9"/>
    <p:sldId id="262" r:id="rId10"/>
    <p:sldId id="305" r:id="rId11"/>
    <p:sldId id="264" r:id="rId12"/>
    <p:sldId id="265" r:id="rId13"/>
    <p:sldId id="266" r:id="rId14"/>
    <p:sldId id="267" r:id="rId15"/>
    <p:sldId id="268" r:id="rId16"/>
    <p:sldId id="269" r:id="rId17"/>
    <p:sldId id="308" r:id="rId18"/>
    <p:sldId id="270" r:id="rId19"/>
    <p:sldId id="303"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x="7556500" cy="10693400"/>
  <p:notesSz cx="6858000" cy="9144000"/>
  <p:embeddedFontLst>
    <p:embeddedFont>
      <p:font typeface="29LT Bukra Condensed Bold" panose="020B0604020202020204" charset="-78"/>
      <p:regular r:id="rId51"/>
    </p:embeddedFont>
    <p:embeddedFont>
      <p:font typeface="29LT Bukra Condensed Semi-Bold" panose="020B0604020202020204" charset="-78"/>
      <p:regular r:id="rId52"/>
    </p:embeddedFont>
    <p:embeddedFont>
      <p:font typeface="Adobe Arabic" panose="02040503050201020203" charset="-78"/>
      <p:regular r:id="rId53"/>
    </p:embeddedFont>
    <p:embeddedFont>
      <p:font typeface="Canva Sans Bold" panose="020B0604020202020204" charset="0"/>
      <p:regular r:id="rId54"/>
    </p:embeddedFont>
    <p:embeddedFont>
      <p:font typeface="Traditional Arabic" panose="02020603050405020304" pitchFamily="18" charset="-78"/>
      <p:regular r:id="rId55"/>
      <p:bold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946"/>
    <a:srgbClr val="339966"/>
    <a:srgbClr val="0FA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النمط الفاتح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النمط المتوسط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94622" autoAdjust="0"/>
  </p:normalViewPr>
  <p:slideViewPr>
    <p:cSldViewPr>
      <p:cViewPr>
        <p:scale>
          <a:sx n="100" d="100"/>
          <a:sy n="100" d="100"/>
        </p:scale>
        <p:origin x="2064" y="-7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صورة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4" y="5580"/>
            <a:ext cx="7556715" cy="106878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6" name="صورة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4" y="5580"/>
            <a:ext cx="7556715" cy="1068782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hyperlink" Target="https://storage2.me-qr.com/pdf/4a36d3a9-d4d0-4bcf-a8c6-984dcb7a0e35.pdf" TargetMode="Externa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png"/><Relationship Id="rId7" Type="http://schemas.openxmlformats.org/officeDocument/2006/relationships/image" Target="../media/image47.sv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43.sv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png"/><Relationship Id="rId7" Type="http://schemas.openxmlformats.org/officeDocument/2006/relationships/image" Target="../media/image47.sv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53.sv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png"/><Relationship Id="rId7" Type="http://schemas.openxmlformats.org/officeDocument/2006/relationships/image" Target="../media/image47.sv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55.sv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png"/><Relationship Id="rId7" Type="http://schemas.openxmlformats.org/officeDocument/2006/relationships/image" Target="../media/image47.sv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7.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43.sv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png"/><Relationship Id="rId7" Type="http://schemas.openxmlformats.org/officeDocument/2006/relationships/image" Target="../media/image47.sv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9.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43.sv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png"/><Relationship Id="rId7" Type="http://schemas.openxmlformats.org/officeDocument/2006/relationships/image" Target="../media/image47.sv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43.sv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png"/><Relationship Id="rId7" Type="http://schemas.openxmlformats.org/officeDocument/2006/relationships/image" Target="../media/image47.sv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61.sv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png"/><Relationship Id="rId7" Type="http://schemas.openxmlformats.org/officeDocument/2006/relationships/image" Target="../media/image47.sv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6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43.svg"/><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png"/><Relationship Id="rId7" Type="http://schemas.openxmlformats.org/officeDocument/2006/relationships/image" Target="../media/image47.sv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6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43.svg"/><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67.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43.svg"/><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png"/><Relationship Id="rId7" Type="http://schemas.openxmlformats.org/officeDocument/2006/relationships/image" Target="../media/image47.sv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50.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18.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0.svg"/><Relationship Id="rId10" Type="http://schemas.openxmlformats.org/officeDocument/2006/relationships/image" Target="../media/image27.png"/><Relationship Id="rId4" Type="http://schemas.openxmlformats.org/officeDocument/2006/relationships/image" Target="../media/image19.png"/><Relationship Id="rId9"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56000" y="756000"/>
            <a:ext cx="6048000" cy="9180000"/>
            <a:chOff x="0" y="0"/>
            <a:chExt cx="2167467" cy="3289905"/>
          </a:xfrm>
        </p:grpSpPr>
        <p:sp>
          <p:nvSpPr>
            <p:cNvPr id="5" name="Freeform 5"/>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5C8686"/>
              </a:solidFill>
              <a:prstDash val="solid"/>
              <a:round/>
            </a:ln>
          </p:spPr>
          <p:txBody>
            <a:bodyPr/>
            <a:lstStyle/>
            <a:p>
              <a:endParaRPr lang="ar-SA"/>
            </a:p>
          </p:txBody>
        </p:sp>
        <p:sp>
          <p:nvSpPr>
            <p:cNvPr id="6" name="TextBox 6"/>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7" name="Freeform 7"/>
          <p:cNvSpPr/>
          <p:nvPr/>
        </p:nvSpPr>
        <p:spPr>
          <a:xfrm>
            <a:off x="995382" y="936544"/>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sp>
        <p:nvSpPr>
          <p:cNvPr id="8" name="Freeform 8"/>
          <p:cNvSpPr/>
          <p:nvPr/>
        </p:nvSpPr>
        <p:spPr>
          <a:xfrm>
            <a:off x="-253479" y="3373153"/>
            <a:ext cx="7779376" cy="3559065"/>
          </a:xfrm>
          <a:custGeom>
            <a:avLst/>
            <a:gdLst/>
            <a:ahLst/>
            <a:cxnLst/>
            <a:rect l="l" t="t" r="r" b="b"/>
            <a:pathLst>
              <a:path w="7779376" h="3559065">
                <a:moveTo>
                  <a:pt x="0" y="0"/>
                </a:moveTo>
                <a:lnTo>
                  <a:pt x="7779376" y="0"/>
                </a:lnTo>
                <a:lnTo>
                  <a:pt x="7779376" y="3559065"/>
                </a:lnTo>
                <a:lnTo>
                  <a:pt x="0" y="35590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a:p>
        </p:txBody>
      </p:sp>
      <p:grpSp>
        <p:nvGrpSpPr>
          <p:cNvPr id="9" name="Group 9"/>
          <p:cNvGrpSpPr/>
          <p:nvPr/>
        </p:nvGrpSpPr>
        <p:grpSpPr>
          <a:xfrm>
            <a:off x="-792277" y="3373153"/>
            <a:ext cx="8856973" cy="1820579"/>
            <a:chOff x="0" y="0"/>
            <a:chExt cx="3174139" cy="652454"/>
          </a:xfrm>
        </p:grpSpPr>
        <p:sp>
          <p:nvSpPr>
            <p:cNvPr id="10" name="Freeform 10"/>
            <p:cNvSpPr/>
            <p:nvPr/>
          </p:nvSpPr>
          <p:spPr>
            <a:xfrm>
              <a:off x="0" y="0"/>
              <a:ext cx="3174139" cy="652454"/>
            </a:xfrm>
            <a:custGeom>
              <a:avLst/>
              <a:gdLst/>
              <a:ahLst/>
              <a:cxnLst/>
              <a:rect l="l" t="t" r="r" b="b"/>
              <a:pathLst>
                <a:path w="3174139" h="652454">
                  <a:moveTo>
                    <a:pt x="23601" y="0"/>
                  </a:moveTo>
                  <a:lnTo>
                    <a:pt x="3150538" y="0"/>
                  </a:lnTo>
                  <a:cubicBezTo>
                    <a:pt x="3156797" y="0"/>
                    <a:pt x="3162801" y="2487"/>
                    <a:pt x="3167226" y="6913"/>
                  </a:cubicBezTo>
                  <a:cubicBezTo>
                    <a:pt x="3171653" y="11339"/>
                    <a:pt x="3174139" y="17341"/>
                    <a:pt x="3174139" y="23601"/>
                  </a:cubicBezTo>
                  <a:lnTo>
                    <a:pt x="3174139" y="628854"/>
                  </a:lnTo>
                  <a:cubicBezTo>
                    <a:pt x="3174139" y="635113"/>
                    <a:pt x="3171653" y="641116"/>
                    <a:pt x="3167226" y="645542"/>
                  </a:cubicBezTo>
                  <a:cubicBezTo>
                    <a:pt x="3162801" y="649968"/>
                    <a:pt x="3156797" y="652454"/>
                    <a:pt x="3150538" y="652454"/>
                  </a:cubicBezTo>
                  <a:lnTo>
                    <a:pt x="23601" y="652454"/>
                  </a:lnTo>
                  <a:cubicBezTo>
                    <a:pt x="17341" y="652454"/>
                    <a:pt x="11339" y="649968"/>
                    <a:pt x="6913" y="645542"/>
                  </a:cubicBezTo>
                  <a:cubicBezTo>
                    <a:pt x="2487" y="641116"/>
                    <a:pt x="0" y="635113"/>
                    <a:pt x="0" y="628854"/>
                  </a:cubicBezTo>
                  <a:lnTo>
                    <a:pt x="0" y="23601"/>
                  </a:lnTo>
                  <a:cubicBezTo>
                    <a:pt x="0" y="17341"/>
                    <a:pt x="2487" y="11339"/>
                    <a:pt x="6913" y="6913"/>
                  </a:cubicBezTo>
                  <a:cubicBezTo>
                    <a:pt x="11339" y="2487"/>
                    <a:pt x="17341" y="0"/>
                    <a:pt x="23601" y="0"/>
                  </a:cubicBezTo>
                  <a:close/>
                </a:path>
              </a:pathLst>
            </a:custGeom>
            <a:solidFill>
              <a:srgbClr val="0FA596"/>
            </a:solidFill>
            <a:ln w="38100" cap="rnd">
              <a:solidFill>
                <a:srgbClr val="5C8686"/>
              </a:solidFill>
              <a:prstDash val="solid"/>
              <a:round/>
            </a:ln>
          </p:spPr>
          <p:txBody>
            <a:bodyPr/>
            <a:lstStyle/>
            <a:p>
              <a:endParaRPr lang="ar-SA"/>
            </a:p>
          </p:txBody>
        </p:sp>
        <p:sp>
          <p:nvSpPr>
            <p:cNvPr id="11" name="TextBox 11"/>
            <p:cNvSpPr txBox="1"/>
            <p:nvPr/>
          </p:nvSpPr>
          <p:spPr>
            <a:xfrm>
              <a:off x="0" y="-38100"/>
              <a:ext cx="3174139" cy="690554"/>
            </a:xfrm>
            <a:prstGeom prst="rect">
              <a:avLst/>
            </a:prstGeom>
          </p:spPr>
          <p:txBody>
            <a:bodyPr lIns="50800" tIns="50800" rIns="50800" bIns="50800" rtlCol="0" anchor="ctr"/>
            <a:lstStyle/>
            <a:p>
              <a:pPr algn="ctr">
                <a:lnSpc>
                  <a:spcPts val="2717"/>
                </a:lnSpc>
              </a:pPr>
              <a:endParaRPr/>
            </a:p>
          </p:txBody>
        </p:sp>
      </p:grpSp>
      <p:sp>
        <p:nvSpPr>
          <p:cNvPr id="12" name="Freeform 12"/>
          <p:cNvSpPr/>
          <p:nvPr/>
        </p:nvSpPr>
        <p:spPr>
          <a:xfrm rot="-745414">
            <a:off x="880913" y="2736529"/>
            <a:ext cx="2568718" cy="2718221"/>
          </a:xfrm>
          <a:custGeom>
            <a:avLst/>
            <a:gdLst/>
            <a:ahLst/>
            <a:cxnLst/>
            <a:rect l="l" t="t" r="r" b="b"/>
            <a:pathLst>
              <a:path w="2568718" h="2718221">
                <a:moveTo>
                  <a:pt x="0" y="0"/>
                </a:moveTo>
                <a:lnTo>
                  <a:pt x="2568718" y="0"/>
                </a:lnTo>
                <a:lnTo>
                  <a:pt x="2568718" y="2718221"/>
                </a:lnTo>
                <a:lnTo>
                  <a:pt x="0" y="27182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3" name="TextBox 13"/>
          <p:cNvSpPr txBox="1"/>
          <p:nvPr/>
        </p:nvSpPr>
        <p:spPr>
          <a:xfrm>
            <a:off x="3158002" y="3625367"/>
            <a:ext cx="3999582" cy="982507"/>
          </a:xfrm>
          <a:prstGeom prst="rect">
            <a:avLst/>
          </a:prstGeom>
        </p:spPr>
        <p:txBody>
          <a:bodyPr lIns="0" tIns="0" rIns="0" bIns="0" rtlCol="0" anchor="t">
            <a:spAutoFit/>
          </a:bodyPr>
          <a:lstStyle/>
          <a:p>
            <a:pPr algn="ctr" rtl="1">
              <a:lnSpc>
                <a:spcPts val="6762"/>
              </a:lnSpc>
            </a:pPr>
            <a:r>
              <a:rPr lang="ar-EG" sz="4830" b="1">
                <a:solidFill>
                  <a:srgbClr val="000000"/>
                </a:solidFill>
                <a:latin typeface="29LT Bukra Condensed Bold"/>
                <a:ea typeface="29LT Bukra Condensed Bold"/>
                <a:cs typeface="29LT Bukra Condensed Bold"/>
                <a:sym typeface="29LT Bukra Condensed Bold"/>
                <a:rtl/>
              </a:rPr>
              <a:t>ملف أداء المعلم </a:t>
            </a:r>
          </a:p>
        </p:txBody>
      </p:sp>
      <p:sp>
        <p:nvSpPr>
          <p:cNvPr id="14" name="TextBox 14"/>
          <p:cNvSpPr txBox="1"/>
          <p:nvPr/>
        </p:nvSpPr>
        <p:spPr>
          <a:xfrm>
            <a:off x="1654604" y="5587552"/>
            <a:ext cx="4250791" cy="1077218"/>
          </a:xfrm>
          <a:prstGeom prst="rect">
            <a:avLst/>
          </a:prstGeom>
        </p:spPr>
        <p:txBody>
          <a:bodyPr lIns="0" tIns="0" rIns="0" bIns="0" rtlCol="0" anchor="t">
            <a:spAutoFit/>
          </a:bodyPr>
          <a:lstStyle/>
          <a:p>
            <a:pPr algn="ctr" rtl="1">
              <a:lnSpc>
                <a:spcPts val="4242"/>
              </a:lnSpc>
            </a:pPr>
            <a:r>
              <a:rPr lang="ar-EG" sz="3030" b="1" dirty="0">
                <a:solidFill>
                  <a:srgbClr val="000000"/>
                </a:solidFill>
                <a:latin typeface="29LT Bukra Condensed Bold"/>
                <a:ea typeface="29LT Bukra Condensed Bold"/>
                <a:cs typeface="29LT Bukra Condensed Bold"/>
                <a:sym typeface="29LT Bukra Condensed Bold"/>
                <a:rtl/>
              </a:rPr>
              <a:t>إعداد </a:t>
            </a:r>
          </a:p>
          <a:p>
            <a:pPr algn="ctr" rtl="1">
              <a:lnSpc>
                <a:spcPts val="4242"/>
              </a:lnSpc>
            </a:pPr>
            <a:r>
              <a:rPr lang="ar-EG" sz="3030" b="1" dirty="0">
                <a:solidFill>
                  <a:srgbClr val="000000"/>
                </a:solidFill>
                <a:latin typeface="29LT Bukra Condensed Bold"/>
                <a:ea typeface="29LT Bukra Condensed Bold"/>
                <a:cs typeface="29LT Bukra Condensed Bold"/>
                <a:sym typeface="29LT Bukra Condensed Bold"/>
                <a:rtl/>
              </a:rPr>
              <a:t>أ . </a:t>
            </a:r>
            <a:r>
              <a:rPr lang="ar-SA" sz="3030" b="1" dirty="0">
                <a:solidFill>
                  <a:srgbClr val="000000"/>
                </a:solidFill>
                <a:latin typeface="29LT Bukra Condensed Bold"/>
                <a:ea typeface="29LT Bukra Condensed Bold"/>
                <a:cs typeface="29LT Bukra Condensed Bold"/>
                <a:sym typeface="29LT Bukra Condensed Bold"/>
                <a:rtl/>
              </a:rPr>
              <a:t>..............................</a:t>
            </a:r>
            <a:r>
              <a:rPr lang="ar-EG" sz="3030" b="1" dirty="0">
                <a:solidFill>
                  <a:srgbClr val="000000"/>
                </a:solidFill>
                <a:latin typeface="29LT Bukra Condensed Bold"/>
                <a:ea typeface="29LT Bukra Condensed Bold"/>
                <a:cs typeface="29LT Bukra Condensed Bold"/>
                <a:sym typeface="29LT Bukra Condensed Bold"/>
                <a:rtl/>
              </a:rPr>
              <a:t>  </a:t>
            </a:r>
          </a:p>
        </p:txBody>
      </p:sp>
      <p:sp>
        <p:nvSpPr>
          <p:cNvPr id="15" name="TextBox 15"/>
          <p:cNvSpPr txBox="1"/>
          <p:nvPr/>
        </p:nvSpPr>
        <p:spPr>
          <a:xfrm>
            <a:off x="1654604" y="7321692"/>
            <a:ext cx="4250791" cy="1077218"/>
          </a:xfrm>
          <a:prstGeom prst="rect">
            <a:avLst/>
          </a:prstGeom>
        </p:spPr>
        <p:txBody>
          <a:bodyPr lIns="0" tIns="0" rIns="0" bIns="0" rtlCol="0" anchor="t">
            <a:spAutoFit/>
          </a:bodyPr>
          <a:lstStyle/>
          <a:p>
            <a:pPr algn="ctr" rtl="1">
              <a:lnSpc>
                <a:spcPts val="4242"/>
              </a:lnSpc>
            </a:pPr>
            <a:r>
              <a:rPr lang="ar-EG" sz="3030" b="1" dirty="0">
                <a:solidFill>
                  <a:srgbClr val="000000"/>
                </a:solidFill>
                <a:latin typeface="29LT Bukra Condensed Bold"/>
                <a:ea typeface="29LT Bukra Condensed Bold"/>
                <a:cs typeface="29LT Bukra Condensed Bold"/>
                <a:sym typeface="29LT Bukra Condensed Bold"/>
                <a:rtl/>
              </a:rPr>
              <a:t>مدير المدرسة </a:t>
            </a:r>
          </a:p>
          <a:p>
            <a:pPr algn="ctr" rtl="1">
              <a:lnSpc>
                <a:spcPts val="4242"/>
              </a:lnSpc>
            </a:pPr>
            <a:r>
              <a:rPr lang="ar-EG" sz="3030" b="1" dirty="0">
                <a:solidFill>
                  <a:srgbClr val="000000"/>
                </a:solidFill>
                <a:latin typeface="29LT Bukra Condensed Bold"/>
                <a:ea typeface="29LT Bukra Condensed Bold"/>
                <a:cs typeface="29LT Bukra Condensed Bold"/>
                <a:sym typeface="29LT Bukra Condensed Bold"/>
                <a:rtl/>
              </a:rPr>
              <a:t>أ . </a:t>
            </a:r>
            <a:r>
              <a:rPr lang="ar-SA" sz="3030" b="1" dirty="0">
                <a:solidFill>
                  <a:srgbClr val="000000"/>
                </a:solidFill>
                <a:latin typeface="29LT Bukra Condensed Bold"/>
                <a:ea typeface="29LT Bukra Condensed Bold"/>
                <a:cs typeface="29LT Bukra Condensed Bold"/>
                <a:sym typeface="29LT Bukra Condensed Bold"/>
                <a:rtl/>
              </a:rPr>
              <a:t>...............................</a:t>
            </a:r>
            <a:r>
              <a:rPr lang="ar-EG" sz="3030" b="1" dirty="0">
                <a:solidFill>
                  <a:srgbClr val="000000"/>
                </a:solidFill>
                <a:latin typeface="29LT Bukra Condensed Bold"/>
                <a:ea typeface="29LT Bukra Condensed Bold"/>
                <a:cs typeface="29LT Bukra Condensed Bold"/>
                <a:sym typeface="29LT Bukra Condensed Bold"/>
                <a:rtl/>
              </a:rPr>
              <a:t> </a:t>
            </a:r>
          </a:p>
        </p:txBody>
      </p:sp>
      <p:sp>
        <p:nvSpPr>
          <p:cNvPr id="16" name="TextBox 16"/>
          <p:cNvSpPr txBox="1"/>
          <p:nvPr/>
        </p:nvSpPr>
        <p:spPr>
          <a:xfrm>
            <a:off x="3721293" y="1119695"/>
            <a:ext cx="2872999" cy="1062755"/>
          </a:xfrm>
          <a:prstGeom prst="rect">
            <a:avLst/>
          </a:prstGeom>
        </p:spPr>
        <p:txBody>
          <a:bodyPr lIns="0" tIns="0" rIns="0" bIns="0" rtlCol="0" anchor="t">
            <a:spAutoFit/>
          </a:bodyPr>
          <a:lstStyle/>
          <a:p>
            <a:pPr algn="ctr" rtl="1">
              <a:lnSpc>
                <a:spcPts val="2014"/>
              </a:lnSpc>
            </a:pPr>
            <a:r>
              <a:rPr lang="ar-EG" sz="1439" b="1" dirty="0">
                <a:solidFill>
                  <a:srgbClr val="000000"/>
                </a:solidFill>
                <a:latin typeface="29LT Bukra Condensed Bold"/>
                <a:ea typeface="29LT Bukra Condensed Bold"/>
                <a:cs typeface="29LT Bukra Condensed Bold"/>
                <a:sym typeface="29LT Bukra Condensed Bold"/>
                <a:rtl/>
              </a:rPr>
              <a:t>المملكة العربية السعودية </a:t>
            </a:r>
          </a:p>
          <a:p>
            <a:pPr algn="ctr" rtl="1">
              <a:lnSpc>
                <a:spcPts val="2014"/>
              </a:lnSpc>
            </a:pPr>
            <a:r>
              <a:rPr lang="ar-SA" sz="1439" b="1" dirty="0">
                <a:solidFill>
                  <a:srgbClr val="000000"/>
                </a:solidFill>
                <a:latin typeface="29LT Bukra Condensed Bold"/>
                <a:ea typeface="29LT Bukra Condensed Bold"/>
                <a:cs typeface="29LT Bukra Condensed Bold"/>
                <a:sym typeface="29LT Bukra Condensed Bold"/>
                <a:rtl/>
              </a:rPr>
              <a:t>وزارة</a:t>
            </a:r>
            <a:r>
              <a:rPr lang="ar-EG" sz="1439" b="1" dirty="0">
                <a:solidFill>
                  <a:srgbClr val="000000"/>
                </a:solidFill>
                <a:latin typeface="29LT Bukra Condensed Bold"/>
                <a:ea typeface="29LT Bukra Condensed Bold"/>
                <a:cs typeface="29LT Bukra Condensed Bold"/>
                <a:sym typeface="29LT Bukra Condensed Bold"/>
                <a:rtl/>
              </a:rPr>
              <a:t> التعليم </a:t>
            </a:r>
          </a:p>
          <a:p>
            <a:pPr algn="ctr" rtl="1">
              <a:lnSpc>
                <a:spcPts val="2014"/>
              </a:lnSpc>
            </a:pPr>
            <a:r>
              <a:rPr lang="ar-EG" sz="1439" b="1" dirty="0">
                <a:solidFill>
                  <a:srgbClr val="000000"/>
                </a:solidFill>
                <a:latin typeface="29LT Bukra Condensed Bold"/>
                <a:ea typeface="29LT Bukra Condensed Bold"/>
                <a:cs typeface="29LT Bukra Condensed Bold"/>
                <a:sym typeface="29LT Bukra Condensed Bold"/>
                <a:rtl/>
              </a:rPr>
              <a:t>إدارة التعليم </a:t>
            </a:r>
            <a:r>
              <a:rPr lang="ar-SA" sz="1439" b="1" dirty="0">
                <a:solidFill>
                  <a:srgbClr val="000000"/>
                </a:solidFill>
                <a:latin typeface="29LT Bukra Condensed Bold"/>
                <a:ea typeface="29LT Bukra Condensed Bold"/>
                <a:cs typeface="29LT Bukra Condensed Bold"/>
                <a:sym typeface="29LT Bukra Condensed Bold"/>
                <a:rtl/>
              </a:rPr>
              <a:t>...........</a:t>
            </a:r>
            <a:endParaRPr lang="ar-EG" sz="1439" b="1" dirty="0">
              <a:solidFill>
                <a:srgbClr val="000000"/>
              </a:solidFill>
              <a:latin typeface="29LT Bukra Condensed Bold"/>
              <a:ea typeface="29LT Bukra Condensed Bold"/>
              <a:cs typeface="29LT Bukra Condensed Bold"/>
              <a:sym typeface="29LT Bukra Condensed Bold"/>
              <a:rtl/>
            </a:endParaRPr>
          </a:p>
          <a:p>
            <a:pPr algn="ctr" rtl="1">
              <a:lnSpc>
                <a:spcPts val="2014"/>
              </a:lnSpc>
            </a:pPr>
            <a:r>
              <a:rPr lang="ar-SA" sz="1439" b="1" dirty="0">
                <a:solidFill>
                  <a:srgbClr val="000000"/>
                </a:solidFill>
                <a:latin typeface="29LT Bukra Condensed Bold"/>
                <a:ea typeface="29LT Bukra Condensed Bold"/>
                <a:cs typeface="29LT Bukra Condensed Bold"/>
                <a:sym typeface="29LT Bukra Condensed Bold"/>
                <a:rtl/>
              </a:rPr>
              <a:t>مدرسة ..............................</a:t>
            </a:r>
            <a:endParaRPr lang="ar-EG" sz="1439" b="1" dirty="0">
              <a:solidFill>
                <a:srgbClr val="000000"/>
              </a:solidFill>
              <a:latin typeface="29LT Bukra Condensed Bold"/>
              <a:ea typeface="29LT Bukra Condensed Bold"/>
              <a:cs typeface="29LT Bukra Condensed Bold"/>
              <a:sym typeface="29LT Bukra Condensed Bold"/>
              <a:rt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56000" y="756000"/>
            <a:ext cx="6048000" cy="9180000"/>
            <a:chOff x="0" y="0"/>
            <a:chExt cx="2167467" cy="3289905"/>
          </a:xfrm>
        </p:grpSpPr>
        <p:sp>
          <p:nvSpPr>
            <p:cNvPr id="5" name="Freeform 5"/>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5C8686"/>
              </a:solidFill>
              <a:prstDash val="solid"/>
              <a:round/>
            </a:ln>
          </p:spPr>
          <p:txBody>
            <a:bodyPr/>
            <a:lstStyle/>
            <a:p>
              <a:endParaRPr lang="ar-SA"/>
            </a:p>
          </p:txBody>
        </p:sp>
        <p:sp>
          <p:nvSpPr>
            <p:cNvPr id="6" name="TextBox 6"/>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7" name="Freeform 7"/>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sp>
        <p:nvSpPr>
          <p:cNvPr id="8" name="TextBox 8"/>
          <p:cNvSpPr txBox="1"/>
          <p:nvPr/>
        </p:nvSpPr>
        <p:spPr>
          <a:xfrm>
            <a:off x="2960367" y="991229"/>
            <a:ext cx="3482521" cy="1111151"/>
          </a:xfrm>
          <a:prstGeom prst="rect">
            <a:avLst/>
          </a:prstGeom>
        </p:spPr>
        <p:txBody>
          <a:bodyPr lIns="0" tIns="0" rIns="0" bIns="0" rtlCol="0" anchor="t">
            <a:spAutoFit/>
          </a:bodyPr>
          <a:lstStyle/>
          <a:p>
            <a:pPr algn="ctr" rtl="1">
              <a:lnSpc>
                <a:spcPts val="2799"/>
              </a:lnSpc>
            </a:pPr>
            <a:r>
              <a:rPr lang="ar-EG" sz="1999" b="1">
                <a:solidFill>
                  <a:srgbClr val="0FA596"/>
                </a:solidFill>
                <a:latin typeface="29LT Bukra Condensed Bold"/>
                <a:ea typeface="29LT Bukra Condensed Bold"/>
                <a:cs typeface="29LT Bukra Condensed Bold"/>
                <a:sym typeface="29LT Bukra Condensed Bold"/>
                <a:rtl/>
              </a:rPr>
              <a:t>المادة الأولى :</a:t>
            </a:r>
          </a:p>
          <a:p>
            <a:pPr algn="ctr" rtl="1">
              <a:lnSpc>
                <a:spcPts val="2799"/>
              </a:lnSpc>
            </a:pPr>
            <a:r>
              <a:rPr lang="ar-EG" sz="1999" b="1">
                <a:solidFill>
                  <a:srgbClr val="0FA596"/>
                </a:solidFill>
                <a:latin typeface="29LT Bukra Condensed Bold"/>
                <a:ea typeface="29LT Bukra Condensed Bold"/>
                <a:cs typeface="29LT Bukra Condensed Bold"/>
                <a:sym typeface="29LT Bukra Condensed Bold"/>
                <a:rtl/>
              </a:rPr>
              <a:t> يقصد بالمصطلحات الآتية المعاني الموضحة قرين كل منها </a:t>
            </a:r>
          </a:p>
        </p:txBody>
      </p:sp>
      <p:sp>
        <p:nvSpPr>
          <p:cNvPr id="9" name="TextBox 9"/>
          <p:cNvSpPr txBox="1"/>
          <p:nvPr/>
        </p:nvSpPr>
        <p:spPr>
          <a:xfrm>
            <a:off x="890175" y="2222500"/>
            <a:ext cx="5779649" cy="2250037"/>
          </a:xfrm>
          <a:prstGeom prst="rect">
            <a:avLst/>
          </a:prstGeom>
        </p:spPr>
        <p:txBody>
          <a:bodyPr lIns="0" tIns="0" rIns="0" bIns="0" rtlCol="0" anchor="t">
            <a:spAutoFit/>
          </a:bodyPr>
          <a:lstStyle/>
          <a:p>
            <a:pPr marL="388620" lvl="1" indent="-194310" algn="r" rtl="1">
              <a:lnSpc>
                <a:spcPts val="2520"/>
              </a:lnSpc>
              <a:buFont typeface="Arial"/>
              <a:buChar char="•"/>
            </a:pPr>
            <a:r>
              <a:rPr lang="ar-EG" sz="1800" b="1" dirty="0">
                <a:solidFill>
                  <a:srgbClr val="000000"/>
                </a:solidFill>
                <a:latin typeface="29LT Bukra Condensed Bold"/>
                <a:ea typeface="29LT Bukra Condensed Bold"/>
                <a:cs typeface="29LT Bukra Condensed Bold"/>
                <a:sym typeface="29LT Bukra Condensed Bold"/>
                <a:rtl/>
              </a:rPr>
              <a:t>أخلاقيات مهنة التعليم : السجايا الحميدة والسلوكيات الفاضلة التي يتعيَّن أن يتحلى بها العاملون في حقل التعليم العام فكراً وسلوكاً أمام الله ثم أمام ولاة الأمر وأمام أنفسهم والآخرين وتُرتب عليهم واجبات أخلاقية.</a:t>
            </a:r>
          </a:p>
          <a:p>
            <a:pPr marL="388620" lvl="1" indent="-194310" algn="r" rtl="1">
              <a:lnSpc>
                <a:spcPts val="2520"/>
              </a:lnSpc>
              <a:buFont typeface="Arial"/>
              <a:buChar char="•"/>
            </a:pPr>
            <a:r>
              <a:rPr lang="ar-EG" sz="1800" b="1" dirty="0">
                <a:solidFill>
                  <a:srgbClr val="000000"/>
                </a:solidFill>
                <a:latin typeface="29LT Bukra Condensed Bold"/>
                <a:ea typeface="29LT Bukra Condensed Bold"/>
                <a:cs typeface="29LT Bukra Condensed Bold"/>
                <a:sym typeface="29LT Bukra Condensed Bold"/>
                <a:rtl/>
              </a:rPr>
              <a:t>المعلم : المعلم والمعلمة والقائمون والقائمات على العملية التربوية من مشرفين ومشرفات ومديرين ومديرات ومرشدين ومرشدات ونحوهم.</a:t>
            </a:r>
          </a:p>
          <a:p>
            <a:pPr marL="388620" lvl="1" indent="-194310" algn="r" rtl="1">
              <a:lnSpc>
                <a:spcPts val="2520"/>
              </a:lnSpc>
              <a:buFont typeface="Arial"/>
              <a:buChar char="•"/>
            </a:pPr>
            <a:r>
              <a:rPr lang="ar-EG" sz="1800" b="1" dirty="0">
                <a:solidFill>
                  <a:srgbClr val="000000"/>
                </a:solidFill>
                <a:latin typeface="29LT Bukra Condensed Bold"/>
                <a:ea typeface="29LT Bukra Condensed Bold"/>
                <a:cs typeface="29LT Bukra Condensed Bold"/>
                <a:sym typeface="29LT Bukra Condensed Bold"/>
                <a:rtl/>
              </a:rPr>
              <a:t> الطالب : الطالب والطالبة في مدارس التعليم العام وما في مستواها.</a:t>
            </a:r>
          </a:p>
        </p:txBody>
      </p:sp>
      <p:sp>
        <p:nvSpPr>
          <p:cNvPr id="10" name="TextBox 10"/>
          <p:cNvSpPr txBox="1"/>
          <p:nvPr/>
        </p:nvSpPr>
        <p:spPr>
          <a:xfrm>
            <a:off x="2033890" y="4513950"/>
            <a:ext cx="3333759" cy="406367"/>
          </a:xfrm>
          <a:prstGeom prst="rect">
            <a:avLst/>
          </a:prstGeom>
        </p:spPr>
        <p:txBody>
          <a:bodyPr lIns="0" tIns="0" rIns="0" bIns="0" rtlCol="0" anchor="t">
            <a:spAutoFit/>
          </a:bodyPr>
          <a:lstStyle/>
          <a:p>
            <a:pPr algn="ctr" rtl="1">
              <a:lnSpc>
                <a:spcPts val="2799"/>
              </a:lnSpc>
            </a:pPr>
            <a:r>
              <a:rPr lang="ar-EG" sz="1999" b="1" dirty="0">
                <a:solidFill>
                  <a:srgbClr val="0FA596"/>
                </a:solidFill>
                <a:latin typeface="29LT Bukra Condensed Bold"/>
                <a:ea typeface="29LT Bukra Condensed Bold"/>
                <a:cs typeface="29LT Bukra Condensed Bold"/>
                <a:sym typeface="29LT Bukra Condensed Bold"/>
                <a:rtl/>
              </a:rPr>
              <a:t>المادة الثانية : أهداف الميثاق .</a:t>
            </a:r>
          </a:p>
        </p:txBody>
      </p:sp>
      <p:sp>
        <p:nvSpPr>
          <p:cNvPr id="11" name="TextBox 11"/>
          <p:cNvSpPr txBox="1"/>
          <p:nvPr/>
        </p:nvSpPr>
        <p:spPr>
          <a:xfrm>
            <a:off x="864000" y="4925463"/>
            <a:ext cx="5779649" cy="2250037"/>
          </a:xfrm>
          <a:prstGeom prst="rect">
            <a:avLst/>
          </a:prstGeom>
        </p:spPr>
        <p:txBody>
          <a:bodyPr lIns="0" tIns="0" rIns="0" bIns="0" rtlCol="0" anchor="t">
            <a:spAutoFit/>
          </a:bodyPr>
          <a:lstStyle/>
          <a:p>
            <a:pPr marL="388620" lvl="1" indent="-194310" algn="r" rtl="1">
              <a:lnSpc>
                <a:spcPts val="2520"/>
              </a:lnSpc>
              <a:buFont typeface="Arial"/>
              <a:buChar char="•"/>
            </a:pPr>
            <a:r>
              <a:rPr lang="ar-EG" sz="1800" b="1" dirty="0">
                <a:solidFill>
                  <a:srgbClr val="000000"/>
                </a:solidFill>
                <a:latin typeface="29LT Bukra Condensed Bold"/>
                <a:ea typeface="29LT Bukra Condensed Bold"/>
                <a:cs typeface="29LT Bukra Condensed Bold"/>
                <a:sym typeface="29LT Bukra Condensed Bold"/>
                <a:rtl/>
              </a:rPr>
              <a:t>يهدف الميثاق إلى تعزيز انتماء المعلم لرسالته ومهنته والارتقاء بها والإسهام في تطوير المجتمع الذي يعيش فيه </a:t>
            </a:r>
          </a:p>
          <a:p>
            <a:pPr marL="388620" lvl="1" indent="-194310" algn="r" rtl="1">
              <a:lnSpc>
                <a:spcPts val="2520"/>
              </a:lnSpc>
              <a:buFont typeface="Arial"/>
              <a:buChar char="•"/>
            </a:pPr>
            <a:r>
              <a:rPr lang="ar-EG" sz="1800" b="1" dirty="0">
                <a:solidFill>
                  <a:srgbClr val="000000"/>
                </a:solidFill>
                <a:latin typeface="29LT Bukra Condensed Bold"/>
                <a:ea typeface="29LT Bukra Condensed Bold"/>
                <a:cs typeface="29LT Bukra Condensed Bold"/>
                <a:sym typeface="29LT Bukra Condensed Bold"/>
                <a:rtl/>
              </a:rPr>
              <a:t>وتقدمه وتحبيبه لطلابه وشدهم إليه</a:t>
            </a:r>
            <a:r>
              <a:rPr lang="ar-SA" sz="1800" b="1" dirty="0">
                <a:solidFill>
                  <a:srgbClr val="000000"/>
                </a:solidFill>
                <a:latin typeface="29LT Bukra Condensed Bold"/>
                <a:ea typeface="29LT Bukra Condensed Bold"/>
                <a:cs typeface="29LT Bukra Condensed Bold"/>
                <a:sym typeface="29LT Bukra Condensed Bold"/>
                <a:rtl/>
              </a:rPr>
              <a:t> </a:t>
            </a:r>
            <a:r>
              <a:rPr lang="ar-EG" sz="1800" b="1" dirty="0">
                <a:solidFill>
                  <a:srgbClr val="000000"/>
                </a:solidFill>
                <a:latin typeface="29LT Bukra Condensed Bold"/>
                <a:ea typeface="29LT Bukra Condensed Bold"/>
                <a:cs typeface="29LT Bukra Condensed Bold"/>
                <a:sym typeface="29LT Bukra Condensed Bold"/>
                <a:rtl/>
              </a:rPr>
              <a:t>والإفادة منه وذلك من خلال الآتي:</a:t>
            </a:r>
          </a:p>
          <a:p>
            <a:pPr marL="388620" lvl="1" indent="-194310" algn="r" rtl="1">
              <a:lnSpc>
                <a:spcPts val="2520"/>
              </a:lnSpc>
              <a:buFont typeface="Arial"/>
              <a:buChar char="•"/>
            </a:pPr>
            <a:r>
              <a:rPr lang="ar-EG" sz="1800" b="1" dirty="0">
                <a:solidFill>
                  <a:srgbClr val="000000"/>
                </a:solidFill>
                <a:latin typeface="29LT Bukra Condensed Bold"/>
                <a:ea typeface="29LT Bukra Condensed Bold"/>
                <a:cs typeface="29LT Bukra Condensed Bold"/>
                <a:sym typeface="29LT Bukra Condensed Bold"/>
                <a:rtl/>
              </a:rPr>
              <a:t>توعية المعلم بأهمية المهنة ودورها في بناء مستقبل وطنه.</a:t>
            </a:r>
          </a:p>
          <a:p>
            <a:pPr marL="388620" lvl="1" indent="-194310" algn="r" rtl="1">
              <a:lnSpc>
                <a:spcPts val="2520"/>
              </a:lnSpc>
              <a:buFont typeface="Arial"/>
              <a:buChar char="•"/>
            </a:pPr>
            <a:r>
              <a:rPr lang="ar-EG" sz="1800" b="1" dirty="0">
                <a:solidFill>
                  <a:srgbClr val="000000"/>
                </a:solidFill>
                <a:latin typeface="29LT Bukra Condensed Bold"/>
                <a:ea typeface="29LT Bukra Condensed Bold"/>
                <a:cs typeface="29LT Bukra Condensed Bold"/>
                <a:sym typeface="29LT Bukra Condensed Bold"/>
                <a:rtl/>
              </a:rPr>
              <a:t>الإسهام في تعزيز مكانة المعلم العلمية والاجتماعية.</a:t>
            </a:r>
          </a:p>
          <a:p>
            <a:pPr marL="388620" lvl="1" indent="-194310" algn="r" rtl="1">
              <a:lnSpc>
                <a:spcPts val="2520"/>
              </a:lnSpc>
              <a:buFont typeface="Arial"/>
              <a:buChar char="•"/>
            </a:pPr>
            <a:r>
              <a:rPr lang="ar-EG" sz="1800" b="1" dirty="0">
                <a:solidFill>
                  <a:srgbClr val="000000"/>
                </a:solidFill>
                <a:latin typeface="29LT Bukra Condensed Bold"/>
                <a:ea typeface="29LT Bukra Condensed Bold"/>
                <a:cs typeface="29LT Bukra Condensed Bold"/>
                <a:sym typeface="29LT Bukra Condensed Bold"/>
                <a:rtl/>
              </a:rPr>
              <a:t>حفز المعلم على أن يتمثل قيم مهنته وأخلاقها سلوكاً في حياته</a:t>
            </a:r>
          </a:p>
          <a:p>
            <a:pPr algn="r" rtl="1">
              <a:lnSpc>
                <a:spcPts val="2520"/>
              </a:lnSpc>
            </a:pPr>
            <a:endParaRPr lang="ar-EG" sz="1800" b="1" dirty="0">
              <a:solidFill>
                <a:srgbClr val="000000"/>
              </a:solidFill>
              <a:latin typeface="29LT Bukra Condensed Bold"/>
              <a:ea typeface="29LT Bukra Condensed Bold"/>
              <a:cs typeface="29LT Bukra Condensed Bold"/>
              <a:sym typeface="29LT Bukra Condensed Bold"/>
              <a:rtl/>
            </a:endParaRPr>
          </a:p>
        </p:txBody>
      </p:sp>
      <p:sp>
        <p:nvSpPr>
          <p:cNvPr id="12" name="TextBox 12"/>
          <p:cNvSpPr txBox="1"/>
          <p:nvPr/>
        </p:nvSpPr>
        <p:spPr>
          <a:xfrm>
            <a:off x="2460426" y="7093975"/>
            <a:ext cx="2586798" cy="406367"/>
          </a:xfrm>
          <a:prstGeom prst="rect">
            <a:avLst/>
          </a:prstGeom>
        </p:spPr>
        <p:txBody>
          <a:bodyPr lIns="0" tIns="0" rIns="0" bIns="0" rtlCol="0" anchor="t">
            <a:spAutoFit/>
          </a:bodyPr>
          <a:lstStyle/>
          <a:p>
            <a:pPr algn="ctr" rtl="1">
              <a:lnSpc>
                <a:spcPts val="2799"/>
              </a:lnSpc>
            </a:pPr>
            <a:r>
              <a:rPr lang="ar-EG" sz="1999" b="1">
                <a:solidFill>
                  <a:srgbClr val="0FA596"/>
                </a:solidFill>
                <a:latin typeface="29LT Bukra Condensed Bold"/>
                <a:ea typeface="29LT Bukra Condensed Bold"/>
                <a:cs typeface="29LT Bukra Condensed Bold"/>
                <a:sym typeface="29LT Bukra Condensed Bold"/>
                <a:rtl/>
              </a:rPr>
              <a:t>المادة الثالثة : رسالة التعليم .</a:t>
            </a:r>
          </a:p>
        </p:txBody>
      </p:sp>
      <p:sp>
        <p:nvSpPr>
          <p:cNvPr id="13" name="TextBox 13"/>
          <p:cNvSpPr txBox="1"/>
          <p:nvPr/>
        </p:nvSpPr>
        <p:spPr>
          <a:xfrm>
            <a:off x="1003164" y="7473867"/>
            <a:ext cx="5640485" cy="1306962"/>
          </a:xfrm>
          <a:prstGeom prst="rect">
            <a:avLst/>
          </a:prstGeom>
        </p:spPr>
        <p:txBody>
          <a:bodyPr lIns="0" tIns="0" rIns="0" bIns="0" rtlCol="0" anchor="t">
            <a:spAutoFit/>
          </a:bodyPr>
          <a:lstStyle/>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التعليم رسالة تستمد أخلاقياتها من هدي شريعتنا ومبادئ حضارتنا وتوجب على القائمين بها أداء حق الانتماء إليها إخلاصاً في العمل وصدقا مع النفس والناس، وعطاء مستمرا لنشر العلم وفضائله.</a:t>
            </a:r>
          </a:p>
          <a:p>
            <a:pPr algn="just" rtl="1">
              <a:lnSpc>
                <a:spcPts val="2520"/>
              </a:lnSpc>
            </a:pPr>
            <a:endParaRPr lang="ar-EG" sz="1800" b="1">
              <a:solidFill>
                <a:srgbClr val="000000"/>
              </a:solidFill>
              <a:latin typeface="29LT Bukra Condensed Bold"/>
              <a:ea typeface="29LT Bukra Condensed Bold"/>
              <a:cs typeface="29LT Bukra Condensed Bold"/>
              <a:sym typeface="29LT Bukra Condensed Bold"/>
              <a:rtl/>
            </a:endParaRPr>
          </a:p>
        </p:txBody>
      </p:sp>
      <p:sp>
        <p:nvSpPr>
          <p:cNvPr id="14" name="TextBox 14"/>
          <p:cNvSpPr txBox="1"/>
          <p:nvPr/>
        </p:nvSpPr>
        <p:spPr>
          <a:xfrm>
            <a:off x="1003164" y="8125949"/>
            <a:ext cx="5666661" cy="1935679"/>
          </a:xfrm>
          <a:prstGeom prst="rect">
            <a:avLst/>
          </a:prstGeom>
        </p:spPr>
        <p:txBody>
          <a:bodyPr lIns="0" tIns="0" rIns="0" bIns="0" rtlCol="0" anchor="t">
            <a:spAutoFit/>
          </a:bodyPr>
          <a:lstStyle/>
          <a:p>
            <a:pPr algn="just" rtl="1">
              <a:lnSpc>
                <a:spcPts val="2519"/>
              </a:lnSpc>
            </a:pPr>
            <a:endParaRPr/>
          </a:p>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المعلم صاحب رسالة يستشعر عظمتها ويؤمن بأهميتها ويؤدي حقها بمهنية عالية.</a:t>
            </a:r>
          </a:p>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اعتزاز المعلم بمهنته وإدراكه المستمر لرسالته يدعوانه إلى الحرص على نقاء السيرة وطهارة السريرة، حفاظاً على شرف مهنة التعليم . </a:t>
            </a:r>
          </a:p>
          <a:p>
            <a:pPr algn="just" rtl="1">
              <a:lnSpc>
                <a:spcPts val="2519"/>
              </a:lnSpc>
            </a:pPr>
            <a:endParaRPr lang="ar-EG" sz="1799" b="1">
              <a:solidFill>
                <a:srgbClr val="000000"/>
              </a:solidFill>
              <a:latin typeface="29LT Bukra Condensed Bold"/>
              <a:ea typeface="29LT Bukra Condensed Bold"/>
              <a:cs typeface="29LT Bukra Condensed Bold"/>
              <a:sym typeface="29LT Bukra Condensed Bold"/>
              <a:rtl/>
            </a:endParaRPr>
          </a:p>
        </p:txBody>
      </p:sp>
    </p:spTree>
    <p:extLst>
      <p:ext uri="{BB962C8B-B14F-4D97-AF65-F5344CB8AC3E}">
        <p14:creationId xmlns:p14="http://schemas.microsoft.com/office/powerpoint/2010/main" val="2362564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56000" y="756000"/>
            <a:ext cx="6048000" cy="9180000"/>
            <a:chOff x="0" y="0"/>
            <a:chExt cx="2167467" cy="3289905"/>
          </a:xfrm>
        </p:grpSpPr>
        <p:sp>
          <p:nvSpPr>
            <p:cNvPr id="5" name="Freeform 5"/>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5C8686"/>
              </a:solidFill>
              <a:prstDash val="solid"/>
              <a:round/>
            </a:ln>
          </p:spPr>
          <p:txBody>
            <a:bodyPr/>
            <a:lstStyle/>
            <a:p>
              <a:endParaRPr lang="ar-SA"/>
            </a:p>
          </p:txBody>
        </p:sp>
        <p:sp>
          <p:nvSpPr>
            <p:cNvPr id="6" name="TextBox 6"/>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7" name="Freeform 7"/>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sp>
        <p:nvSpPr>
          <p:cNvPr id="8" name="TextBox 8"/>
          <p:cNvSpPr txBox="1"/>
          <p:nvPr/>
        </p:nvSpPr>
        <p:spPr>
          <a:xfrm>
            <a:off x="2825844" y="1315112"/>
            <a:ext cx="3842935" cy="363888"/>
          </a:xfrm>
          <a:prstGeom prst="rect">
            <a:avLst/>
          </a:prstGeom>
        </p:spPr>
        <p:txBody>
          <a:bodyPr lIns="0" tIns="0" rIns="0" bIns="0" rtlCol="0" anchor="t">
            <a:spAutoFit/>
          </a:bodyPr>
          <a:lstStyle/>
          <a:p>
            <a:pPr algn="ctr" rtl="1">
              <a:lnSpc>
                <a:spcPts val="2520"/>
              </a:lnSpc>
            </a:pPr>
            <a:r>
              <a:rPr lang="ar-EG" sz="1800" b="1">
                <a:solidFill>
                  <a:srgbClr val="0FA596"/>
                </a:solidFill>
                <a:latin typeface="29LT Bukra Condensed Bold"/>
                <a:ea typeface="29LT Bukra Condensed Bold"/>
                <a:cs typeface="29LT Bukra Condensed Bold"/>
                <a:sym typeface="29LT Bukra Condensed Bold"/>
                <a:rtl/>
              </a:rPr>
              <a:t>المادة الرابعة : المعلم وأداؤه المهني .</a:t>
            </a:r>
          </a:p>
        </p:txBody>
      </p:sp>
      <p:sp>
        <p:nvSpPr>
          <p:cNvPr id="9" name="TextBox 9"/>
          <p:cNvSpPr txBox="1"/>
          <p:nvPr/>
        </p:nvSpPr>
        <p:spPr>
          <a:xfrm>
            <a:off x="946504" y="2285068"/>
            <a:ext cx="5777559" cy="2878753"/>
          </a:xfrm>
          <a:prstGeom prst="rect">
            <a:avLst/>
          </a:prstGeom>
        </p:spPr>
        <p:txBody>
          <a:bodyPr lIns="0" tIns="0" rIns="0" bIns="0" rtlCol="0" anchor="t">
            <a:spAutoFit/>
          </a:bodyPr>
          <a:lstStyle/>
          <a:p>
            <a:pPr marL="388620" lvl="1" indent="-194310" algn="r"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مثال للمسلم المعتز بدينه المتأسي برسول الله في جميع أقواله وأفعاله وسطيا في تعاملاته وأحكامه.</a:t>
            </a:r>
          </a:p>
          <a:p>
            <a:pPr marL="388620" lvl="1" indent="-194310" algn="r"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يدرك أن النمو المهني واجب أساس، والثقافة الذاتية المستمرة منهج في حياته، يطور نفسه وينمي معارفه منتفعاً بكل جديد في مجال تخصصه وفنون التدريس ومهاراته.</a:t>
            </a:r>
          </a:p>
          <a:p>
            <a:pPr marL="388620" lvl="1" indent="-194310" algn="r"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يدرك المعلم أن الاستقامة والصدق، والأمانة، والحلم، والحزم، والانضباط، والتسامح، وحسن المظهر، وبشاشة الوجه سمات رئيسة في تكوين شخصيته.</a:t>
            </a:r>
          </a:p>
          <a:p>
            <a:pPr algn="r" rtl="1">
              <a:lnSpc>
                <a:spcPts val="2520"/>
              </a:lnSpc>
            </a:pPr>
            <a:endParaRPr lang="ar-EG" sz="1800" b="1">
              <a:solidFill>
                <a:srgbClr val="000000"/>
              </a:solidFill>
              <a:latin typeface="29LT Bukra Condensed Bold"/>
              <a:ea typeface="29LT Bukra Condensed Bold"/>
              <a:cs typeface="29LT Bukra Condensed Bold"/>
              <a:sym typeface="29LT Bukra Condensed Bold"/>
              <a:rtl/>
            </a:endParaRPr>
          </a:p>
        </p:txBody>
      </p:sp>
      <p:sp>
        <p:nvSpPr>
          <p:cNvPr id="10" name="TextBox 10"/>
          <p:cNvSpPr txBox="1"/>
          <p:nvPr/>
        </p:nvSpPr>
        <p:spPr>
          <a:xfrm>
            <a:off x="1001787" y="4841024"/>
            <a:ext cx="5722276" cy="2564395"/>
          </a:xfrm>
          <a:prstGeom prst="rect">
            <a:avLst/>
          </a:prstGeom>
        </p:spPr>
        <p:txBody>
          <a:bodyPr lIns="0" tIns="0" rIns="0" bIns="0" rtlCol="0" anchor="t">
            <a:spAutoFit/>
          </a:bodyPr>
          <a:lstStyle/>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 المعلم يدرك ان الرقيب الحقيقي على سلوكه، بعد الله - سبحانه وتعالى – هو ضمير يقظ وحس ناقد، وأن الرقابة الخارجية مهما تنوعت الأساليب لا ترقى إلى الرقابة الذاتية لذلك يسعى المعلم بكل وسيلة متاحة إلى بث هذه الروح بين طلابه ومجتمعه، ويضرب المثل والقدوة في التمسك بها.</a:t>
            </a:r>
          </a:p>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يسهم المعلم في ترسيخ مفهوم المواطنة لدى الطلاب، وغرس أهمية مبدأ الاعتدال والتسامح والتعايش بعيداً عن الغلو والتطرف.</a:t>
            </a:r>
          </a:p>
          <a:p>
            <a:pPr algn="just" rtl="1">
              <a:lnSpc>
                <a:spcPts val="2519"/>
              </a:lnSpc>
            </a:pPr>
            <a:endParaRPr lang="ar-EG" sz="1799" b="1">
              <a:solidFill>
                <a:srgbClr val="000000"/>
              </a:solidFill>
              <a:latin typeface="29LT Bukra Condensed Bold"/>
              <a:ea typeface="29LT Bukra Condensed Bold"/>
              <a:cs typeface="29LT Bukra Condensed Bold"/>
              <a:sym typeface="29LT Bukra Condensed Bold"/>
              <a:rtl/>
            </a:endParaRPr>
          </a:p>
        </p:txBody>
      </p:sp>
      <p:sp>
        <p:nvSpPr>
          <p:cNvPr id="11" name="TextBox 11"/>
          <p:cNvSpPr txBox="1"/>
          <p:nvPr/>
        </p:nvSpPr>
        <p:spPr>
          <a:xfrm>
            <a:off x="1997519" y="7102419"/>
            <a:ext cx="3564963" cy="363888"/>
          </a:xfrm>
          <a:prstGeom prst="rect">
            <a:avLst/>
          </a:prstGeom>
        </p:spPr>
        <p:txBody>
          <a:bodyPr lIns="0" tIns="0" rIns="0" bIns="0" rtlCol="0" anchor="t">
            <a:spAutoFit/>
          </a:bodyPr>
          <a:lstStyle/>
          <a:p>
            <a:pPr algn="ctr" rtl="1">
              <a:lnSpc>
                <a:spcPts val="2520"/>
              </a:lnSpc>
            </a:pPr>
            <a:r>
              <a:rPr lang="ar-EG" sz="1800" b="1">
                <a:solidFill>
                  <a:srgbClr val="0FA596"/>
                </a:solidFill>
                <a:latin typeface="29LT Bukra Condensed Bold"/>
                <a:ea typeface="29LT Bukra Condensed Bold"/>
                <a:cs typeface="29LT Bukra Condensed Bold"/>
                <a:sym typeface="29LT Bukra Condensed Bold"/>
                <a:rtl/>
              </a:rPr>
              <a:t>المادة الخامسة : المعلم وطلابه .</a:t>
            </a:r>
          </a:p>
        </p:txBody>
      </p:sp>
      <p:sp>
        <p:nvSpPr>
          <p:cNvPr id="12" name="TextBox 12"/>
          <p:cNvSpPr txBox="1"/>
          <p:nvPr/>
        </p:nvSpPr>
        <p:spPr>
          <a:xfrm>
            <a:off x="891221" y="7456782"/>
            <a:ext cx="5777559" cy="2564395"/>
          </a:xfrm>
          <a:prstGeom prst="rect">
            <a:avLst/>
          </a:prstGeom>
        </p:spPr>
        <p:txBody>
          <a:bodyPr lIns="0" tIns="0" rIns="0" bIns="0" rtlCol="0" anchor="t">
            <a:spAutoFit/>
          </a:bodyPr>
          <a:lstStyle/>
          <a:p>
            <a:pPr marL="388620" lvl="1" indent="-194310" algn="r"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 العلاقة بين المعلم وطلابه، والمعلمة وطالباتها لحمتها الرغبة في نفعهم، وسداها الشفقة عليهم والبر بهم وأساسها المودة الحانية، وحارسها الحزم الضروري، وهدفها تحقيق خيري الدنيا والآخرة للجيل المأمول للنهضة والتقدم.</a:t>
            </a:r>
          </a:p>
          <a:p>
            <a:pPr marL="388620" lvl="1" indent="-194310" algn="r"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يحسن المعلم الظن بطلابه ويعلمهم أن يكونوا كذلك في حياتهم العامة والخاصة، ليلتمسوا العذر لغيرهم قبل التماس الخطأ، ويروا عيوب أنفسهم قبل رؤية عيوب الآخرين.</a:t>
            </a:r>
          </a:p>
          <a:p>
            <a:pPr algn="r" rtl="1">
              <a:lnSpc>
                <a:spcPts val="2520"/>
              </a:lnSpc>
            </a:pPr>
            <a:endParaRPr lang="ar-EG" sz="1800" b="1">
              <a:solidFill>
                <a:srgbClr val="000000"/>
              </a:solidFill>
              <a:latin typeface="29LT Bukra Condensed Bold"/>
              <a:ea typeface="29LT Bukra Condensed Bold"/>
              <a:cs typeface="29LT Bukra Condensed Bold"/>
              <a:sym typeface="29LT Bukra Condensed Bold"/>
              <a:rt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56000" y="756000"/>
            <a:ext cx="6048000" cy="9180000"/>
            <a:chOff x="0" y="0"/>
            <a:chExt cx="2167467" cy="3289905"/>
          </a:xfrm>
        </p:grpSpPr>
        <p:sp>
          <p:nvSpPr>
            <p:cNvPr id="5" name="Freeform 5"/>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5C8686"/>
              </a:solidFill>
              <a:prstDash val="solid"/>
              <a:round/>
            </a:ln>
          </p:spPr>
          <p:txBody>
            <a:bodyPr/>
            <a:lstStyle/>
            <a:p>
              <a:endParaRPr lang="ar-SA"/>
            </a:p>
          </p:txBody>
        </p:sp>
        <p:sp>
          <p:nvSpPr>
            <p:cNvPr id="6" name="TextBox 6"/>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7" name="Freeform 7"/>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sp>
        <p:nvSpPr>
          <p:cNvPr id="8" name="TextBox 8"/>
          <p:cNvSpPr txBox="1"/>
          <p:nvPr/>
        </p:nvSpPr>
        <p:spPr>
          <a:xfrm>
            <a:off x="2927941" y="865118"/>
            <a:ext cx="3796148" cy="2250037"/>
          </a:xfrm>
          <a:prstGeom prst="rect">
            <a:avLst/>
          </a:prstGeom>
        </p:spPr>
        <p:txBody>
          <a:bodyPr lIns="0" tIns="0" rIns="0" bIns="0" rtlCol="0" anchor="t">
            <a:spAutoFit/>
          </a:bodyPr>
          <a:lstStyle/>
          <a:p>
            <a:pPr marL="388617" lvl="1" indent="-194308" algn="just" rtl="1">
              <a:lnSpc>
                <a:spcPts val="2519"/>
              </a:lnSpc>
              <a:buFont typeface="Arial"/>
              <a:buChar char="•"/>
            </a:pPr>
            <a:r>
              <a:rPr lang="ar-EG" sz="1799" b="1">
                <a:solidFill>
                  <a:srgbClr val="000000"/>
                </a:solidFill>
                <a:latin typeface="29LT Bukra Condensed Semi-Bold"/>
                <a:ea typeface="29LT Bukra Condensed Semi-Bold"/>
                <a:cs typeface="29LT Bukra Condensed Semi-Bold"/>
                <a:sym typeface="29LT Bukra Condensed Semi-Bold"/>
                <a:rtl/>
              </a:rPr>
              <a:t>المعلم قدوة لطلابه خاصة، وللمجتمع عامة وهو حريص على أن يكون أثره في الناس حميداً باقياً لذلك فهو يستمسك بالقيم الأخلاقية والمثل العليا ويدعو إليها وينشرها بين طلابه والناس كافة ويعمل على شيوعها واحترامها ما استطاع إلى ذلك سبيلاً.</a:t>
            </a:r>
          </a:p>
          <a:p>
            <a:pPr algn="just" rtl="1">
              <a:lnSpc>
                <a:spcPts val="2519"/>
              </a:lnSpc>
            </a:pPr>
            <a:endParaRPr lang="ar-EG" sz="1799" b="1">
              <a:solidFill>
                <a:srgbClr val="000000"/>
              </a:solidFill>
              <a:latin typeface="29LT Bukra Condensed Semi-Bold"/>
              <a:ea typeface="29LT Bukra Condensed Semi-Bold"/>
              <a:cs typeface="29LT Bukra Condensed Semi-Bold"/>
              <a:sym typeface="29LT Bukra Condensed Semi-Bold"/>
              <a:rtl/>
            </a:endParaRPr>
          </a:p>
        </p:txBody>
      </p:sp>
      <p:sp>
        <p:nvSpPr>
          <p:cNvPr id="9" name="TextBox 9"/>
          <p:cNvSpPr txBox="1"/>
          <p:nvPr/>
        </p:nvSpPr>
        <p:spPr>
          <a:xfrm>
            <a:off x="1034457" y="3019905"/>
            <a:ext cx="5689632" cy="1306963"/>
          </a:xfrm>
          <a:prstGeom prst="rect">
            <a:avLst/>
          </a:prstGeom>
        </p:spPr>
        <p:txBody>
          <a:bodyPr lIns="0" tIns="0" rIns="0" bIns="0" rtlCol="0" anchor="t">
            <a:spAutoFit/>
          </a:bodyPr>
          <a:lstStyle/>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 المعلم أحرص الناس على نفع طلابه، يبذل جهده كله في تعليمهم، وتربيتهم، وتوجيههم، يدلهم على طريق الخير ويرغبهم فيه ويبين لهم طريق الشر ويذودهم عنه ، في رعاية متكاملة لنموهم دينياً وعلمياً وخلقياً ونفسياً واجتماعيا وصحياً.</a:t>
            </a:r>
          </a:p>
        </p:txBody>
      </p:sp>
      <p:sp>
        <p:nvSpPr>
          <p:cNvPr id="10" name="TextBox 10"/>
          <p:cNvSpPr txBox="1"/>
          <p:nvPr/>
        </p:nvSpPr>
        <p:spPr>
          <a:xfrm>
            <a:off x="1034457" y="4517013"/>
            <a:ext cx="5689632" cy="4136186"/>
          </a:xfrm>
          <a:prstGeom prst="rect">
            <a:avLst/>
          </a:prstGeom>
        </p:spPr>
        <p:txBody>
          <a:bodyPr lIns="0" tIns="0" rIns="0" bIns="0" rtlCol="0" anchor="t">
            <a:spAutoFit/>
          </a:bodyPr>
          <a:lstStyle/>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المعلم يعدل بين طلابه في عطائه وتعامله ورقابته وتقويمه لأدائهم، ويصون كرامتهم، ويعي حقوقهم ويستثمر أوقاتهم بكل مفيد وهو بذلك لا يسمح باتخاذ دروسهم ساحة لغير ما يعنى بتعليمهم في مجال تخصصهم.</a:t>
            </a:r>
          </a:p>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 المعلم أنموذج للحكمة والرفق، يمارسهما ويأمر بهما، ويتجنب العنف وينهى عنه ويعود طلابه على التفكير السليم والحوار البناء، وحسن الاستماع إلى آراء الآخرين والتسامح مع الناس والتخلق بخلق الإسلام في الحوار ونشر مبدأ الشورى.</a:t>
            </a:r>
          </a:p>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يعي المعلم أن الطالب ينفر من المدرسة التي يستخدم فيها العقاب البدني والنفسي، لذا فإن المربي القدير يتجنبهما وينهى عنهما</a:t>
            </a:r>
          </a:p>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يسعى المعلم لإكساب الطالب المهارات العقلية والعلمية التي تنمي لديه التفكير العلمي الناقد وحب التعلم الذاتي المستمر وممارسته. </a:t>
            </a:r>
          </a:p>
          <a:p>
            <a:pPr algn="just" rtl="1">
              <a:lnSpc>
                <a:spcPts val="2519"/>
              </a:lnSpc>
            </a:pPr>
            <a:endParaRPr lang="ar-EG" sz="1799" b="1">
              <a:solidFill>
                <a:srgbClr val="000000"/>
              </a:solidFill>
              <a:latin typeface="29LT Bukra Condensed Bold"/>
              <a:ea typeface="29LT Bukra Condensed Bold"/>
              <a:cs typeface="29LT Bukra Condensed Bold"/>
              <a:sym typeface="29LT Bukra Condensed Bold"/>
              <a:rt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56000" y="756000"/>
            <a:ext cx="6048000" cy="9180000"/>
            <a:chOff x="0" y="0"/>
            <a:chExt cx="2167467" cy="3289905"/>
          </a:xfrm>
        </p:grpSpPr>
        <p:sp>
          <p:nvSpPr>
            <p:cNvPr id="5" name="Freeform 5"/>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5C8686"/>
              </a:solidFill>
              <a:prstDash val="solid"/>
              <a:round/>
            </a:ln>
          </p:spPr>
          <p:txBody>
            <a:bodyPr/>
            <a:lstStyle/>
            <a:p>
              <a:endParaRPr lang="ar-SA"/>
            </a:p>
          </p:txBody>
        </p:sp>
        <p:sp>
          <p:nvSpPr>
            <p:cNvPr id="6" name="TextBox 6"/>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7" name="Freeform 7"/>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sp>
        <p:nvSpPr>
          <p:cNvPr id="8" name="TextBox 8"/>
          <p:cNvSpPr txBox="1"/>
          <p:nvPr/>
        </p:nvSpPr>
        <p:spPr>
          <a:xfrm>
            <a:off x="3203780" y="1148408"/>
            <a:ext cx="3186028" cy="406367"/>
          </a:xfrm>
          <a:prstGeom prst="rect">
            <a:avLst/>
          </a:prstGeom>
        </p:spPr>
        <p:txBody>
          <a:bodyPr lIns="0" tIns="0" rIns="0" bIns="0" rtlCol="0" anchor="t">
            <a:spAutoFit/>
          </a:bodyPr>
          <a:lstStyle/>
          <a:p>
            <a:pPr algn="ctr" rtl="1">
              <a:lnSpc>
                <a:spcPts val="2799"/>
              </a:lnSpc>
            </a:pPr>
            <a:r>
              <a:rPr lang="ar-EG" sz="1999" b="1">
                <a:solidFill>
                  <a:srgbClr val="0FA596"/>
                </a:solidFill>
                <a:latin typeface="29LT Bukra Condensed Bold"/>
                <a:ea typeface="29LT Bukra Condensed Bold"/>
                <a:cs typeface="29LT Bukra Condensed Bold"/>
                <a:sym typeface="29LT Bukra Condensed Bold"/>
                <a:rtl/>
              </a:rPr>
              <a:t>المادة السادسة : المعلم والمجتمع .</a:t>
            </a:r>
          </a:p>
        </p:txBody>
      </p:sp>
      <p:sp>
        <p:nvSpPr>
          <p:cNvPr id="9" name="TextBox 9"/>
          <p:cNvSpPr txBox="1"/>
          <p:nvPr/>
        </p:nvSpPr>
        <p:spPr>
          <a:xfrm>
            <a:off x="864000" y="3350928"/>
            <a:ext cx="5813573" cy="5393618"/>
          </a:xfrm>
          <a:prstGeom prst="rect">
            <a:avLst/>
          </a:prstGeom>
        </p:spPr>
        <p:txBody>
          <a:bodyPr lIns="0" tIns="0" rIns="0" bIns="0" rtlCol="0" anchor="t">
            <a:spAutoFit/>
          </a:bodyPr>
          <a:lstStyle/>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أمين على كيان الوطن ووحدته وتعاون أبنائه، يعمل جاهداً لتسود المحبة المثمرة والاحترام الصادق بين المواطنين جميعاً وبينهم وبين أولي الأمر منهم، تحقيقاً لأمن الوطن واستقراره، وتمكيناً لنمائه وازدهاره، وحرصاً على سمعته ومكانته بين المجتمعات الإنسانية الراقية.</a:t>
            </a:r>
          </a:p>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موضع تقدير المجتمع، واحترامه، وهو لذلك حريص على أن يكون في مستوى هذه الثقة وذلك التقدير والاحترام، ويحرص على ألا يؤثر عنه إلا ما يؤكد ثقة المجتمع به واحترامه له.</a:t>
            </a:r>
          </a:p>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عضو مؤثر في مجتمعه، تعلق عليه الآمال في التقدم المعرفي والارتقاء العلمي والإبداع الفكري والإسهام الحضاري ونشر هذه الشمائل الحميدة بين طلابه.</a:t>
            </a:r>
          </a:p>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 المعلم صورة صادقة للمثقف المنتمي الى دينه ووطنه ,الأمر الذي يلزمه توسيع نطاق ثقافته وتنويع مصادرها ، ليكون قادراً على تكوين رأي ناضج مبني على العلم والمعرفة والخبرة الواسعة ُيعين به طلابه على سعة الأفق ورؤية وجهات النظر المتباينة باعتبارها مكونات ثقافية تتكامل وتتعاون في بناء الحضارة الإنسانية.</a:t>
            </a:r>
          </a:p>
          <a:p>
            <a:pPr algn="just" rtl="1">
              <a:lnSpc>
                <a:spcPts val="2520"/>
              </a:lnSpc>
            </a:pPr>
            <a:endParaRPr lang="ar-EG" sz="1800" b="1">
              <a:solidFill>
                <a:srgbClr val="000000"/>
              </a:solidFill>
              <a:latin typeface="29LT Bukra Condensed Bold"/>
              <a:ea typeface="29LT Bukra Condensed Bold"/>
              <a:cs typeface="29LT Bukra Condensed Bold"/>
              <a:sym typeface="29LT Bukra Condensed Bold"/>
              <a:rtl/>
            </a:endParaRPr>
          </a:p>
        </p:txBody>
      </p:sp>
      <p:sp>
        <p:nvSpPr>
          <p:cNvPr id="10" name="TextBox 10"/>
          <p:cNvSpPr txBox="1"/>
          <p:nvPr/>
        </p:nvSpPr>
        <p:spPr>
          <a:xfrm>
            <a:off x="864000" y="2315263"/>
            <a:ext cx="5813573" cy="1306962"/>
          </a:xfrm>
          <a:prstGeom prst="rect">
            <a:avLst/>
          </a:prstGeom>
        </p:spPr>
        <p:txBody>
          <a:bodyPr lIns="0" tIns="0" rIns="0" bIns="0" rtlCol="0" anchor="t">
            <a:spAutoFit/>
          </a:bodyPr>
          <a:lstStyle/>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يعزز المعلم لدى الطلاب الإحساس بالانتماء لدينهم ووطنهم كما ينمي لديهم أهمية التفاعل الإيجابي مع الثقافات الأخرى ، فالحكمة ضالة المؤمن أنى وجدها فهو أحق الناس بها.</a:t>
            </a:r>
          </a:p>
          <a:p>
            <a:pPr algn="just" rtl="1">
              <a:lnSpc>
                <a:spcPts val="2520"/>
              </a:lnSpc>
            </a:pPr>
            <a:endParaRPr lang="ar-EG" sz="1800" b="1">
              <a:solidFill>
                <a:srgbClr val="000000"/>
              </a:solidFill>
              <a:latin typeface="29LT Bukra Condensed Bold"/>
              <a:ea typeface="29LT Bukra Condensed Bold"/>
              <a:cs typeface="29LT Bukra Condensed Bold"/>
              <a:sym typeface="29LT Bukra Condensed Bold"/>
              <a:rt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56000" y="756000"/>
            <a:ext cx="6048000" cy="9180000"/>
            <a:chOff x="0" y="0"/>
            <a:chExt cx="2167467" cy="3289905"/>
          </a:xfrm>
        </p:grpSpPr>
        <p:sp>
          <p:nvSpPr>
            <p:cNvPr id="5" name="Freeform 5"/>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5C8686"/>
              </a:solidFill>
              <a:prstDash val="solid"/>
              <a:round/>
            </a:ln>
          </p:spPr>
          <p:txBody>
            <a:bodyPr/>
            <a:lstStyle/>
            <a:p>
              <a:endParaRPr lang="ar-SA"/>
            </a:p>
          </p:txBody>
        </p:sp>
        <p:sp>
          <p:nvSpPr>
            <p:cNvPr id="6" name="TextBox 6"/>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7" name="Freeform 7"/>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sp>
        <p:nvSpPr>
          <p:cNvPr id="8" name="TextBox 8"/>
          <p:cNvSpPr txBox="1"/>
          <p:nvPr/>
        </p:nvSpPr>
        <p:spPr>
          <a:xfrm>
            <a:off x="2944391" y="1130494"/>
            <a:ext cx="3357363" cy="758759"/>
          </a:xfrm>
          <a:prstGeom prst="rect">
            <a:avLst/>
          </a:prstGeom>
        </p:spPr>
        <p:txBody>
          <a:bodyPr lIns="0" tIns="0" rIns="0" bIns="0" rtlCol="0" anchor="t">
            <a:spAutoFit/>
          </a:bodyPr>
          <a:lstStyle/>
          <a:p>
            <a:pPr algn="ctr" rtl="1">
              <a:lnSpc>
                <a:spcPts val="2799"/>
              </a:lnSpc>
            </a:pPr>
            <a:r>
              <a:rPr lang="ar-EG" sz="1999" b="1">
                <a:solidFill>
                  <a:srgbClr val="0FA596"/>
                </a:solidFill>
                <a:latin typeface="29LT Bukra Condensed Bold"/>
                <a:ea typeface="29LT Bukra Condensed Bold"/>
                <a:cs typeface="29LT Bukra Condensed Bold"/>
                <a:sym typeface="29LT Bukra Condensed Bold"/>
                <a:rtl/>
              </a:rPr>
              <a:t>المادة السابعة :المعلم والمجتمع </a:t>
            </a:r>
          </a:p>
          <a:p>
            <a:pPr algn="ctr" rtl="1">
              <a:lnSpc>
                <a:spcPts val="2799"/>
              </a:lnSpc>
            </a:pPr>
            <a:r>
              <a:rPr lang="ar-EG" sz="1999" b="1">
                <a:solidFill>
                  <a:srgbClr val="0FA596"/>
                </a:solidFill>
                <a:latin typeface="29LT Bukra Condensed Bold"/>
                <a:ea typeface="29LT Bukra Condensed Bold"/>
                <a:cs typeface="29LT Bukra Condensed Bold"/>
                <a:sym typeface="29LT Bukra Condensed Bold"/>
                <a:rtl/>
              </a:rPr>
              <a:t>المدرسي .</a:t>
            </a:r>
          </a:p>
        </p:txBody>
      </p:sp>
      <p:sp>
        <p:nvSpPr>
          <p:cNvPr id="9" name="TextBox 9"/>
          <p:cNvSpPr txBox="1"/>
          <p:nvPr/>
        </p:nvSpPr>
        <p:spPr>
          <a:xfrm>
            <a:off x="864000" y="3423143"/>
            <a:ext cx="5751588" cy="1306962"/>
          </a:xfrm>
          <a:prstGeom prst="rect">
            <a:avLst/>
          </a:prstGeom>
        </p:spPr>
        <p:txBody>
          <a:bodyPr lIns="0" tIns="0" rIns="0" bIns="0" rtlCol="0" anchor="t">
            <a:spAutoFit/>
          </a:bodyPr>
          <a:lstStyle/>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 يدرك المعلم أن احترام قواعد السلوك الوظيفي والالتزام بالأنظمة والتعليمات وتنفيذها والمشاركة الإيجابية في نشاطات المدرسة وفعالياتها المختلفة أركان أساسية في تحقيق أهداف المؤسسة التعليمية.</a:t>
            </a:r>
          </a:p>
        </p:txBody>
      </p:sp>
      <p:sp>
        <p:nvSpPr>
          <p:cNvPr id="10" name="TextBox 10"/>
          <p:cNvSpPr txBox="1"/>
          <p:nvPr/>
        </p:nvSpPr>
        <p:spPr>
          <a:xfrm>
            <a:off x="864000" y="2681439"/>
            <a:ext cx="5751588" cy="992604"/>
          </a:xfrm>
          <a:prstGeom prst="rect">
            <a:avLst/>
          </a:prstGeom>
        </p:spPr>
        <p:txBody>
          <a:bodyPr lIns="0" tIns="0" rIns="0" bIns="0" rtlCol="0" anchor="t">
            <a:spAutoFit/>
          </a:bodyPr>
          <a:lstStyle/>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الثقة المتبادلة والعمل بروح الفريق الواحد هما أساس العلاقة بين المعلم وزملائه وبين المعلمين والإدارة التربوية.</a:t>
            </a:r>
          </a:p>
          <a:p>
            <a:pPr algn="just" rtl="1">
              <a:lnSpc>
                <a:spcPts val="2520"/>
              </a:lnSpc>
            </a:pPr>
            <a:endParaRPr lang="ar-EG" sz="1800" b="1">
              <a:solidFill>
                <a:srgbClr val="000000"/>
              </a:solidFill>
              <a:latin typeface="29LT Bukra Condensed Bold"/>
              <a:ea typeface="29LT Bukra Condensed Bold"/>
              <a:cs typeface="29LT Bukra Condensed Bold"/>
              <a:sym typeface="29LT Bukra Condensed Bold"/>
              <a:rtl/>
            </a:endParaRPr>
          </a:p>
        </p:txBody>
      </p:sp>
      <p:sp>
        <p:nvSpPr>
          <p:cNvPr id="11" name="TextBox 11"/>
          <p:cNvSpPr txBox="1"/>
          <p:nvPr/>
        </p:nvSpPr>
        <p:spPr>
          <a:xfrm>
            <a:off x="2379710" y="4817270"/>
            <a:ext cx="2800581" cy="406367"/>
          </a:xfrm>
          <a:prstGeom prst="rect">
            <a:avLst/>
          </a:prstGeom>
        </p:spPr>
        <p:txBody>
          <a:bodyPr lIns="0" tIns="0" rIns="0" bIns="0" rtlCol="0" anchor="t">
            <a:spAutoFit/>
          </a:bodyPr>
          <a:lstStyle/>
          <a:p>
            <a:pPr algn="ctr" rtl="1">
              <a:lnSpc>
                <a:spcPts val="2799"/>
              </a:lnSpc>
            </a:pPr>
            <a:r>
              <a:rPr lang="ar-EG" sz="1999" b="1">
                <a:solidFill>
                  <a:srgbClr val="0FA596"/>
                </a:solidFill>
                <a:latin typeface="29LT Bukra Condensed Bold"/>
                <a:ea typeface="29LT Bukra Condensed Bold"/>
                <a:cs typeface="29LT Bukra Condensed Bold"/>
                <a:sym typeface="29LT Bukra Condensed Bold"/>
                <a:rtl/>
              </a:rPr>
              <a:t>المادة الثامنة : المعلم والأسرة .</a:t>
            </a:r>
          </a:p>
        </p:txBody>
      </p:sp>
      <p:sp>
        <p:nvSpPr>
          <p:cNvPr id="12" name="TextBox 12"/>
          <p:cNvSpPr txBox="1"/>
          <p:nvPr/>
        </p:nvSpPr>
        <p:spPr>
          <a:xfrm>
            <a:off x="864000" y="5395087"/>
            <a:ext cx="5751588" cy="2878753"/>
          </a:xfrm>
          <a:prstGeom prst="rect">
            <a:avLst/>
          </a:prstGeom>
        </p:spPr>
        <p:txBody>
          <a:bodyPr lIns="0" tIns="0" rIns="0" bIns="0" rtlCol="0" anchor="t">
            <a:spAutoFit/>
          </a:bodyPr>
          <a:lstStyle/>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شريك الوالدين في التربية والتنشئة ، فهو حريص على توطيد أواصر الثقة بين البيت والمدرسة.</a:t>
            </a:r>
          </a:p>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يعي أن التشاور مع الأسرة بشأن كل أمر يهم مستقبل الطلاب أو يؤثر في مسيرتهم العلمية وفي كل تغير يطرأ على سلوكهم ، أمر بالغ النفع والأهمية.</a:t>
            </a:r>
          </a:p>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يؤدي العاملون في مهنة التعليم واجباتهم كافة ويصبغون سلوكهم كله بروح المبادئ التي تضمنتها هذه الأخلاقيات ويعملون على نشرها وترسيخها وتأصيلها والالتزام بها بين زملائهم وفي المجتمع بوجه عام.</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3780000" y="701586"/>
            <a:ext cx="2774617" cy="3506625"/>
          </a:xfrm>
          <a:custGeom>
            <a:avLst/>
            <a:gdLst/>
            <a:ahLst/>
            <a:cxnLst/>
            <a:rect l="l" t="t" r="r" b="b"/>
            <a:pathLst>
              <a:path w="2774617" h="3506625">
                <a:moveTo>
                  <a:pt x="0" y="0"/>
                </a:moveTo>
                <a:lnTo>
                  <a:pt x="2774617" y="0"/>
                </a:lnTo>
                <a:lnTo>
                  <a:pt x="2774617" y="3506625"/>
                </a:lnTo>
                <a:lnTo>
                  <a:pt x="0" y="35066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6" name="TextBox 6"/>
          <p:cNvSpPr txBox="1"/>
          <p:nvPr/>
        </p:nvSpPr>
        <p:spPr>
          <a:xfrm>
            <a:off x="1579104" y="5325875"/>
            <a:ext cx="3111221" cy="982212"/>
          </a:xfrm>
          <a:prstGeom prst="rect">
            <a:avLst/>
          </a:prstGeom>
        </p:spPr>
        <p:txBody>
          <a:bodyPr lIns="0" tIns="0" rIns="0" bIns="0" rtlCol="0" anchor="t">
            <a:spAutoFit/>
          </a:bodyPr>
          <a:lstStyle/>
          <a:p>
            <a:pPr algn="ctr" rtl="1">
              <a:lnSpc>
                <a:spcPts val="6762"/>
              </a:lnSpc>
            </a:pPr>
            <a:r>
              <a:rPr lang="ar-EG" sz="4830" b="1">
                <a:solidFill>
                  <a:srgbClr val="000000"/>
                </a:solidFill>
                <a:latin typeface="29LT Bukra Condensed Bold"/>
                <a:ea typeface="29LT Bukra Condensed Bold"/>
                <a:cs typeface="29LT Bukra Condensed Bold"/>
                <a:sym typeface="29LT Bukra Condensed Bold"/>
                <a:rtl/>
              </a:rPr>
              <a:t>بيانات </a:t>
            </a:r>
            <a:r>
              <a:rPr lang="ar-EG" sz="4830" b="1">
                <a:solidFill>
                  <a:srgbClr val="0FA596"/>
                </a:solidFill>
                <a:latin typeface="29LT Bukra Condensed Bold"/>
                <a:ea typeface="29LT Bukra Condensed Bold"/>
                <a:cs typeface="29LT Bukra Condensed Bold"/>
                <a:sym typeface="29LT Bukra Condensed Bold"/>
                <a:rtl/>
              </a:rPr>
              <a:t>عامة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grpSp>
        <p:nvGrpSpPr>
          <p:cNvPr id="4" name="Group 4"/>
          <p:cNvGrpSpPr/>
          <p:nvPr/>
        </p:nvGrpSpPr>
        <p:grpSpPr>
          <a:xfrm>
            <a:off x="5606672" y="2675333"/>
            <a:ext cx="1726933" cy="683446"/>
            <a:chOff x="0" y="0"/>
            <a:chExt cx="618894" cy="244932"/>
          </a:xfrm>
        </p:grpSpPr>
        <p:sp>
          <p:nvSpPr>
            <p:cNvPr id="5" name="Freeform 5"/>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0FA596"/>
            </a:solidFill>
          </p:spPr>
          <p:txBody>
            <a:bodyPr/>
            <a:lstStyle/>
            <a:p>
              <a:endParaRPr lang="ar-SA"/>
            </a:p>
          </p:txBody>
        </p:sp>
        <p:sp>
          <p:nvSpPr>
            <p:cNvPr id="6" name="TextBox 6"/>
            <p:cNvSpPr txBox="1"/>
            <p:nvPr/>
          </p:nvSpPr>
          <p:spPr>
            <a:xfrm>
              <a:off x="0" y="-47625"/>
              <a:ext cx="618894" cy="292557"/>
            </a:xfrm>
            <a:prstGeom prst="rect">
              <a:avLst/>
            </a:prstGeom>
          </p:spPr>
          <p:txBody>
            <a:bodyPr lIns="50800" tIns="50800" rIns="50800" bIns="50800" rtlCol="0" anchor="ctr"/>
            <a:lstStyle/>
            <a:p>
              <a:pPr algn="ctr">
                <a:lnSpc>
                  <a:spcPts val="3359"/>
                </a:lnSpc>
              </a:pPr>
              <a:endParaRPr/>
            </a:p>
          </p:txBody>
        </p:sp>
      </p:grpSp>
      <p:grpSp>
        <p:nvGrpSpPr>
          <p:cNvPr id="7" name="Group 7"/>
          <p:cNvGrpSpPr/>
          <p:nvPr/>
        </p:nvGrpSpPr>
        <p:grpSpPr>
          <a:xfrm>
            <a:off x="196246" y="2675333"/>
            <a:ext cx="5337476" cy="683446"/>
            <a:chOff x="0" y="0"/>
            <a:chExt cx="1912831" cy="244932"/>
          </a:xfrm>
        </p:grpSpPr>
        <p:sp>
          <p:nvSpPr>
            <p:cNvPr id="8" name="Freeform 8"/>
            <p:cNvSpPr/>
            <p:nvPr/>
          </p:nvSpPr>
          <p:spPr>
            <a:xfrm>
              <a:off x="0" y="0"/>
              <a:ext cx="1912831" cy="244932"/>
            </a:xfrm>
            <a:custGeom>
              <a:avLst/>
              <a:gdLst/>
              <a:ahLst/>
              <a:cxnLst/>
              <a:rect l="l" t="t" r="r" b="b"/>
              <a:pathLst>
                <a:path w="1912831" h="244932">
                  <a:moveTo>
                    <a:pt x="0" y="0"/>
                  </a:moveTo>
                  <a:lnTo>
                    <a:pt x="1912831" y="0"/>
                  </a:lnTo>
                  <a:lnTo>
                    <a:pt x="1912831" y="244932"/>
                  </a:lnTo>
                  <a:lnTo>
                    <a:pt x="0" y="244932"/>
                  </a:lnTo>
                  <a:close/>
                </a:path>
              </a:pathLst>
            </a:custGeom>
            <a:solidFill>
              <a:srgbClr val="000000">
                <a:alpha val="0"/>
              </a:srgbClr>
            </a:solidFill>
            <a:ln w="38100" cap="sq">
              <a:solidFill>
                <a:srgbClr val="0FA596"/>
              </a:solidFill>
              <a:prstDash val="solid"/>
              <a:miter/>
            </a:ln>
          </p:spPr>
          <p:txBody>
            <a:bodyPr/>
            <a:lstStyle/>
            <a:p>
              <a:endParaRPr lang="ar-SA"/>
            </a:p>
          </p:txBody>
        </p:sp>
        <p:sp>
          <p:nvSpPr>
            <p:cNvPr id="9" name="TextBox 9"/>
            <p:cNvSpPr txBox="1"/>
            <p:nvPr/>
          </p:nvSpPr>
          <p:spPr>
            <a:xfrm>
              <a:off x="0" y="-47625"/>
              <a:ext cx="1912831" cy="292557"/>
            </a:xfrm>
            <a:prstGeom prst="rect">
              <a:avLst/>
            </a:prstGeom>
          </p:spPr>
          <p:txBody>
            <a:bodyPr lIns="50800" tIns="50800" rIns="50800" bIns="50800" rtlCol="0" anchor="ctr"/>
            <a:lstStyle/>
            <a:p>
              <a:pPr algn="ctr">
                <a:lnSpc>
                  <a:spcPts val="3359"/>
                </a:lnSpc>
              </a:pPr>
              <a:endParaRPr/>
            </a:p>
          </p:txBody>
        </p:sp>
      </p:grpSp>
      <p:sp>
        <p:nvSpPr>
          <p:cNvPr id="10" name="TextBox 10"/>
          <p:cNvSpPr txBox="1"/>
          <p:nvPr/>
        </p:nvSpPr>
        <p:spPr>
          <a:xfrm>
            <a:off x="2285666" y="105199"/>
            <a:ext cx="1954246" cy="692497"/>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الإدارة العامة للتعليم بمنطقة مكة المكرمة </a:t>
            </a:r>
          </a:p>
        </p:txBody>
      </p:sp>
      <p:sp>
        <p:nvSpPr>
          <p:cNvPr id="11" name="TextBox 11"/>
          <p:cNvSpPr txBox="1"/>
          <p:nvPr/>
        </p:nvSpPr>
        <p:spPr>
          <a:xfrm>
            <a:off x="2502555" y="461789"/>
            <a:ext cx="1520469" cy="346249"/>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 </a:t>
            </a:r>
          </a:p>
        </p:txBody>
      </p:sp>
      <p:sp>
        <p:nvSpPr>
          <p:cNvPr id="12" name="TextBox 12"/>
          <p:cNvSpPr txBox="1"/>
          <p:nvPr/>
        </p:nvSpPr>
        <p:spPr>
          <a:xfrm>
            <a:off x="2520880" y="843564"/>
            <a:ext cx="1629062" cy="320601"/>
          </a:xfrm>
          <a:prstGeom prst="rect">
            <a:avLst/>
          </a:prstGeom>
        </p:spPr>
        <p:txBody>
          <a:bodyPr lIns="0" tIns="0" rIns="0" bIns="0" rtlCol="0" anchor="t">
            <a:spAutoFit/>
          </a:bodyPr>
          <a:lstStyle/>
          <a:p>
            <a:pPr algn="ctr" rtl="1">
              <a:lnSpc>
                <a:spcPts val="2503"/>
              </a:lnSpc>
            </a:pPr>
            <a:r>
              <a:rPr lang="ar-EG" sz="1788" dirty="0">
                <a:solidFill>
                  <a:srgbClr val="2A91A6"/>
                </a:solidFill>
                <a:latin typeface="Adobe Arabic"/>
                <a:ea typeface="Adobe Arabic"/>
                <a:cs typeface="Adobe Arabic"/>
                <a:sym typeface="Adobe Arabic"/>
                <a:rtl/>
              </a:rPr>
              <a:t> </a:t>
            </a:r>
          </a:p>
        </p:txBody>
      </p:sp>
      <p:sp>
        <p:nvSpPr>
          <p:cNvPr id="13" name="TextBox 13"/>
          <p:cNvSpPr txBox="1"/>
          <p:nvPr/>
        </p:nvSpPr>
        <p:spPr>
          <a:xfrm>
            <a:off x="2077822" y="1364546"/>
            <a:ext cx="3457934" cy="320601"/>
          </a:xfrm>
          <a:prstGeom prst="rect">
            <a:avLst/>
          </a:prstGeom>
        </p:spPr>
        <p:txBody>
          <a:bodyPr lIns="0" tIns="0" rIns="0" bIns="0" rtlCol="0" anchor="t">
            <a:spAutoFit/>
          </a:bodyPr>
          <a:lstStyle/>
          <a:p>
            <a:pPr algn="ctr" rtl="1">
              <a:lnSpc>
                <a:spcPts val="2455"/>
              </a:lnSpc>
            </a:pPr>
            <a:r>
              <a:rPr lang="ar-EG" sz="1753" dirty="0">
                <a:solidFill>
                  <a:srgbClr val="FFFFFE"/>
                </a:solidFill>
                <a:latin typeface="Adobe Arabic"/>
                <a:ea typeface="Adobe Arabic"/>
                <a:cs typeface="Adobe Arabic"/>
                <a:sym typeface="Adobe Arabic"/>
                <a:rtl/>
              </a:rPr>
              <a:t>مدرسة: ............................. </a:t>
            </a:r>
          </a:p>
        </p:txBody>
      </p:sp>
      <p:sp>
        <p:nvSpPr>
          <p:cNvPr id="14" name="TextBox 14"/>
          <p:cNvSpPr txBox="1"/>
          <p:nvPr/>
        </p:nvSpPr>
        <p:spPr>
          <a:xfrm>
            <a:off x="2654139" y="1841000"/>
            <a:ext cx="2251722" cy="712609"/>
          </a:xfrm>
          <a:prstGeom prst="rect">
            <a:avLst/>
          </a:prstGeom>
        </p:spPr>
        <p:txBody>
          <a:bodyPr lIns="0" tIns="0" rIns="0" bIns="0" rtlCol="0" anchor="t">
            <a:spAutoFit/>
          </a:bodyPr>
          <a:lstStyle/>
          <a:p>
            <a:pPr algn="ctr" rtl="1">
              <a:lnSpc>
                <a:spcPts val="4894"/>
              </a:lnSpc>
            </a:pPr>
            <a:r>
              <a:rPr lang="ar-EG" sz="3495" b="1">
                <a:solidFill>
                  <a:srgbClr val="000000"/>
                </a:solidFill>
                <a:latin typeface="29LT Bukra Condensed Bold"/>
                <a:ea typeface="29LT Bukra Condensed Bold"/>
                <a:cs typeface="29LT Bukra Condensed Bold"/>
                <a:sym typeface="29LT Bukra Condensed Bold"/>
                <a:rtl/>
              </a:rPr>
              <a:t>بيانات</a:t>
            </a:r>
            <a:r>
              <a:rPr lang="ar-EG" sz="3495" b="1">
                <a:solidFill>
                  <a:srgbClr val="0FA596"/>
                </a:solidFill>
                <a:latin typeface="29LT Bukra Condensed Bold"/>
                <a:ea typeface="29LT Bukra Condensed Bold"/>
                <a:cs typeface="29LT Bukra Condensed Bold"/>
                <a:sym typeface="29LT Bukra Condensed Bold"/>
                <a:rtl/>
              </a:rPr>
              <a:t> عـامة </a:t>
            </a:r>
          </a:p>
        </p:txBody>
      </p:sp>
      <p:sp>
        <p:nvSpPr>
          <p:cNvPr id="15" name="TextBox 15"/>
          <p:cNvSpPr txBox="1"/>
          <p:nvPr/>
        </p:nvSpPr>
        <p:spPr>
          <a:xfrm>
            <a:off x="5344278" y="2681078"/>
            <a:ext cx="2251722" cy="482009"/>
          </a:xfrm>
          <a:prstGeom prst="rect">
            <a:avLst/>
          </a:prstGeom>
        </p:spPr>
        <p:txBody>
          <a:bodyPr lIns="0" tIns="0" rIns="0" bIns="0" rtlCol="0" anchor="t">
            <a:spAutoFit/>
          </a:bodyPr>
          <a:lstStyle/>
          <a:p>
            <a:pPr algn="ctr" rtl="1">
              <a:lnSpc>
                <a:spcPts val="3359"/>
              </a:lnSpc>
            </a:pPr>
            <a:r>
              <a:rPr lang="ar-EG" sz="2400" b="1">
                <a:solidFill>
                  <a:srgbClr val="000000"/>
                </a:solidFill>
                <a:latin typeface="29LT Bukra Condensed Bold"/>
                <a:ea typeface="29LT Bukra Condensed Bold"/>
                <a:cs typeface="29LT Bukra Condensed Bold"/>
                <a:sym typeface="29LT Bukra Condensed Bold"/>
                <a:rtl/>
              </a:rPr>
              <a:t>الاسم </a:t>
            </a:r>
          </a:p>
        </p:txBody>
      </p:sp>
      <p:grpSp>
        <p:nvGrpSpPr>
          <p:cNvPr id="16" name="Group 16"/>
          <p:cNvGrpSpPr/>
          <p:nvPr/>
        </p:nvGrpSpPr>
        <p:grpSpPr>
          <a:xfrm>
            <a:off x="5580615" y="3482605"/>
            <a:ext cx="1726933" cy="683446"/>
            <a:chOff x="0" y="0"/>
            <a:chExt cx="618894" cy="244932"/>
          </a:xfrm>
        </p:grpSpPr>
        <p:sp>
          <p:nvSpPr>
            <p:cNvPr id="17" name="Freeform 17"/>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0FA596"/>
            </a:solidFill>
          </p:spPr>
          <p:txBody>
            <a:bodyPr/>
            <a:lstStyle/>
            <a:p>
              <a:endParaRPr lang="ar-SA"/>
            </a:p>
          </p:txBody>
        </p:sp>
        <p:sp>
          <p:nvSpPr>
            <p:cNvPr id="18" name="TextBox 18"/>
            <p:cNvSpPr txBox="1"/>
            <p:nvPr/>
          </p:nvSpPr>
          <p:spPr>
            <a:xfrm>
              <a:off x="0" y="-47625"/>
              <a:ext cx="618894" cy="292557"/>
            </a:xfrm>
            <a:prstGeom prst="rect">
              <a:avLst/>
            </a:prstGeom>
          </p:spPr>
          <p:txBody>
            <a:bodyPr lIns="50800" tIns="50800" rIns="50800" bIns="50800" rtlCol="0" anchor="ctr"/>
            <a:lstStyle/>
            <a:p>
              <a:pPr algn="ctr">
                <a:lnSpc>
                  <a:spcPts val="3359"/>
                </a:lnSpc>
              </a:pPr>
              <a:endParaRPr/>
            </a:p>
          </p:txBody>
        </p:sp>
      </p:grpSp>
      <p:grpSp>
        <p:nvGrpSpPr>
          <p:cNvPr id="19" name="Group 19"/>
          <p:cNvGrpSpPr/>
          <p:nvPr/>
        </p:nvGrpSpPr>
        <p:grpSpPr>
          <a:xfrm>
            <a:off x="5580615" y="4404176"/>
            <a:ext cx="1726933" cy="683446"/>
            <a:chOff x="0" y="0"/>
            <a:chExt cx="618894" cy="244932"/>
          </a:xfrm>
        </p:grpSpPr>
        <p:sp>
          <p:nvSpPr>
            <p:cNvPr id="20" name="Freeform 20"/>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0FA596"/>
            </a:solidFill>
          </p:spPr>
          <p:txBody>
            <a:bodyPr/>
            <a:lstStyle/>
            <a:p>
              <a:endParaRPr lang="ar-SA"/>
            </a:p>
          </p:txBody>
        </p:sp>
        <p:sp>
          <p:nvSpPr>
            <p:cNvPr id="21" name="TextBox 21"/>
            <p:cNvSpPr txBox="1"/>
            <p:nvPr/>
          </p:nvSpPr>
          <p:spPr>
            <a:xfrm>
              <a:off x="0" y="-47625"/>
              <a:ext cx="618894" cy="292557"/>
            </a:xfrm>
            <a:prstGeom prst="rect">
              <a:avLst/>
            </a:prstGeom>
          </p:spPr>
          <p:txBody>
            <a:bodyPr lIns="50800" tIns="50800" rIns="50800" bIns="50800" rtlCol="0" anchor="ctr"/>
            <a:lstStyle/>
            <a:p>
              <a:pPr algn="ctr">
                <a:lnSpc>
                  <a:spcPts val="3359"/>
                </a:lnSpc>
              </a:pPr>
              <a:endParaRPr/>
            </a:p>
          </p:txBody>
        </p:sp>
      </p:grpSp>
      <p:grpSp>
        <p:nvGrpSpPr>
          <p:cNvPr id="22" name="Group 22"/>
          <p:cNvGrpSpPr/>
          <p:nvPr/>
        </p:nvGrpSpPr>
        <p:grpSpPr>
          <a:xfrm>
            <a:off x="5580615" y="5283491"/>
            <a:ext cx="1726933" cy="683446"/>
            <a:chOff x="0" y="0"/>
            <a:chExt cx="618894" cy="244932"/>
          </a:xfrm>
        </p:grpSpPr>
        <p:sp>
          <p:nvSpPr>
            <p:cNvPr id="23" name="Freeform 23"/>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0FA596"/>
            </a:solidFill>
          </p:spPr>
          <p:txBody>
            <a:bodyPr/>
            <a:lstStyle/>
            <a:p>
              <a:endParaRPr lang="ar-SA"/>
            </a:p>
          </p:txBody>
        </p:sp>
        <p:sp>
          <p:nvSpPr>
            <p:cNvPr id="24" name="TextBox 24"/>
            <p:cNvSpPr txBox="1"/>
            <p:nvPr/>
          </p:nvSpPr>
          <p:spPr>
            <a:xfrm>
              <a:off x="0" y="-47625"/>
              <a:ext cx="618894" cy="292557"/>
            </a:xfrm>
            <a:prstGeom prst="rect">
              <a:avLst/>
            </a:prstGeom>
          </p:spPr>
          <p:txBody>
            <a:bodyPr lIns="50800" tIns="50800" rIns="50800" bIns="50800" rtlCol="0" anchor="ctr"/>
            <a:lstStyle/>
            <a:p>
              <a:pPr algn="ctr">
                <a:lnSpc>
                  <a:spcPts val="3359"/>
                </a:lnSpc>
              </a:pPr>
              <a:endParaRPr/>
            </a:p>
          </p:txBody>
        </p:sp>
      </p:grpSp>
      <p:grpSp>
        <p:nvGrpSpPr>
          <p:cNvPr id="25" name="Group 25"/>
          <p:cNvGrpSpPr/>
          <p:nvPr/>
        </p:nvGrpSpPr>
        <p:grpSpPr>
          <a:xfrm>
            <a:off x="3806789" y="3482605"/>
            <a:ext cx="1700875" cy="683446"/>
            <a:chOff x="0" y="0"/>
            <a:chExt cx="609555" cy="244932"/>
          </a:xfrm>
        </p:grpSpPr>
        <p:sp>
          <p:nvSpPr>
            <p:cNvPr id="26" name="Freeform 26"/>
            <p:cNvSpPr/>
            <p:nvPr/>
          </p:nvSpPr>
          <p:spPr>
            <a:xfrm>
              <a:off x="0" y="0"/>
              <a:ext cx="609555" cy="244932"/>
            </a:xfrm>
            <a:custGeom>
              <a:avLst/>
              <a:gdLst/>
              <a:ahLst/>
              <a:cxnLst/>
              <a:rect l="l" t="t" r="r" b="b"/>
              <a:pathLst>
                <a:path w="609555" h="244932">
                  <a:moveTo>
                    <a:pt x="0" y="0"/>
                  </a:moveTo>
                  <a:lnTo>
                    <a:pt x="609555" y="0"/>
                  </a:lnTo>
                  <a:lnTo>
                    <a:pt x="609555" y="244932"/>
                  </a:lnTo>
                  <a:lnTo>
                    <a:pt x="0" y="244932"/>
                  </a:lnTo>
                  <a:close/>
                </a:path>
              </a:pathLst>
            </a:custGeom>
            <a:solidFill>
              <a:srgbClr val="000000">
                <a:alpha val="0"/>
              </a:srgbClr>
            </a:solidFill>
            <a:ln w="38100" cap="sq">
              <a:solidFill>
                <a:srgbClr val="0FA596"/>
              </a:solidFill>
              <a:prstDash val="solid"/>
              <a:miter/>
            </a:ln>
          </p:spPr>
          <p:txBody>
            <a:bodyPr/>
            <a:lstStyle/>
            <a:p>
              <a:endParaRPr lang="ar-SA"/>
            </a:p>
          </p:txBody>
        </p:sp>
        <p:sp>
          <p:nvSpPr>
            <p:cNvPr id="27" name="TextBox 27"/>
            <p:cNvSpPr txBox="1"/>
            <p:nvPr/>
          </p:nvSpPr>
          <p:spPr>
            <a:xfrm>
              <a:off x="0" y="-47625"/>
              <a:ext cx="609555" cy="292557"/>
            </a:xfrm>
            <a:prstGeom prst="rect">
              <a:avLst/>
            </a:prstGeom>
          </p:spPr>
          <p:txBody>
            <a:bodyPr lIns="50800" tIns="50800" rIns="50800" bIns="50800" rtlCol="0" anchor="ctr"/>
            <a:lstStyle/>
            <a:p>
              <a:pPr algn="ctr">
                <a:lnSpc>
                  <a:spcPts val="3359"/>
                </a:lnSpc>
              </a:pPr>
              <a:endParaRPr/>
            </a:p>
          </p:txBody>
        </p:sp>
      </p:grpSp>
      <p:grpSp>
        <p:nvGrpSpPr>
          <p:cNvPr id="28" name="Group 28"/>
          <p:cNvGrpSpPr/>
          <p:nvPr/>
        </p:nvGrpSpPr>
        <p:grpSpPr>
          <a:xfrm>
            <a:off x="3806789" y="4404176"/>
            <a:ext cx="1700875" cy="683446"/>
            <a:chOff x="0" y="0"/>
            <a:chExt cx="609555" cy="244932"/>
          </a:xfrm>
        </p:grpSpPr>
        <p:sp>
          <p:nvSpPr>
            <p:cNvPr id="29" name="Freeform 29"/>
            <p:cNvSpPr/>
            <p:nvPr/>
          </p:nvSpPr>
          <p:spPr>
            <a:xfrm>
              <a:off x="0" y="0"/>
              <a:ext cx="609555" cy="244932"/>
            </a:xfrm>
            <a:custGeom>
              <a:avLst/>
              <a:gdLst/>
              <a:ahLst/>
              <a:cxnLst/>
              <a:rect l="l" t="t" r="r" b="b"/>
              <a:pathLst>
                <a:path w="609555" h="244932">
                  <a:moveTo>
                    <a:pt x="0" y="0"/>
                  </a:moveTo>
                  <a:lnTo>
                    <a:pt x="609555" y="0"/>
                  </a:lnTo>
                  <a:lnTo>
                    <a:pt x="609555" y="244932"/>
                  </a:lnTo>
                  <a:lnTo>
                    <a:pt x="0" y="244932"/>
                  </a:lnTo>
                  <a:close/>
                </a:path>
              </a:pathLst>
            </a:custGeom>
            <a:solidFill>
              <a:srgbClr val="000000">
                <a:alpha val="0"/>
              </a:srgbClr>
            </a:solidFill>
            <a:ln w="38100" cap="sq">
              <a:solidFill>
                <a:srgbClr val="0FA596"/>
              </a:solidFill>
              <a:prstDash val="solid"/>
              <a:miter/>
            </a:ln>
          </p:spPr>
          <p:txBody>
            <a:bodyPr/>
            <a:lstStyle/>
            <a:p>
              <a:endParaRPr lang="ar-SA"/>
            </a:p>
          </p:txBody>
        </p:sp>
        <p:sp>
          <p:nvSpPr>
            <p:cNvPr id="30" name="TextBox 30"/>
            <p:cNvSpPr txBox="1"/>
            <p:nvPr/>
          </p:nvSpPr>
          <p:spPr>
            <a:xfrm>
              <a:off x="0" y="-47625"/>
              <a:ext cx="609555" cy="292557"/>
            </a:xfrm>
            <a:prstGeom prst="rect">
              <a:avLst/>
            </a:prstGeom>
          </p:spPr>
          <p:txBody>
            <a:bodyPr lIns="50800" tIns="50800" rIns="50800" bIns="50800" rtlCol="0" anchor="ctr"/>
            <a:lstStyle/>
            <a:p>
              <a:pPr algn="ctr">
                <a:lnSpc>
                  <a:spcPts val="3359"/>
                </a:lnSpc>
              </a:pPr>
              <a:endParaRPr/>
            </a:p>
          </p:txBody>
        </p:sp>
      </p:grpSp>
      <p:grpSp>
        <p:nvGrpSpPr>
          <p:cNvPr id="31" name="Group 31"/>
          <p:cNvGrpSpPr/>
          <p:nvPr/>
        </p:nvGrpSpPr>
        <p:grpSpPr>
          <a:xfrm>
            <a:off x="3806789" y="5283491"/>
            <a:ext cx="1700875" cy="683446"/>
            <a:chOff x="0" y="0"/>
            <a:chExt cx="609555" cy="244932"/>
          </a:xfrm>
        </p:grpSpPr>
        <p:sp>
          <p:nvSpPr>
            <p:cNvPr id="32" name="Freeform 32"/>
            <p:cNvSpPr/>
            <p:nvPr/>
          </p:nvSpPr>
          <p:spPr>
            <a:xfrm>
              <a:off x="0" y="0"/>
              <a:ext cx="609555" cy="244932"/>
            </a:xfrm>
            <a:custGeom>
              <a:avLst/>
              <a:gdLst/>
              <a:ahLst/>
              <a:cxnLst/>
              <a:rect l="l" t="t" r="r" b="b"/>
              <a:pathLst>
                <a:path w="609555" h="244932">
                  <a:moveTo>
                    <a:pt x="0" y="0"/>
                  </a:moveTo>
                  <a:lnTo>
                    <a:pt x="609555" y="0"/>
                  </a:lnTo>
                  <a:lnTo>
                    <a:pt x="609555" y="244932"/>
                  </a:lnTo>
                  <a:lnTo>
                    <a:pt x="0" y="244932"/>
                  </a:lnTo>
                  <a:close/>
                </a:path>
              </a:pathLst>
            </a:custGeom>
            <a:solidFill>
              <a:srgbClr val="000000">
                <a:alpha val="0"/>
              </a:srgbClr>
            </a:solidFill>
            <a:ln w="38100" cap="sq">
              <a:solidFill>
                <a:srgbClr val="0FA596"/>
              </a:solidFill>
              <a:prstDash val="solid"/>
              <a:miter/>
            </a:ln>
          </p:spPr>
          <p:txBody>
            <a:bodyPr/>
            <a:lstStyle/>
            <a:p>
              <a:endParaRPr lang="ar-SA"/>
            </a:p>
          </p:txBody>
        </p:sp>
        <p:sp>
          <p:nvSpPr>
            <p:cNvPr id="33" name="TextBox 33"/>
            <p:cNvSpPr txBox="1"/>
            <p:nvPr/>
          </p:nvSpPr>
          <p:spPr>
            <a:xfrm>
              <a:off x="0" y="-47625"/>
              <a:ext cx="609555" cy="292557"/>
            </a:xfrm>
            <a:prstGeom prst="rect">
              <a:avLst/>
            </a:prstGeom>
          </p:spPr>
          <p:txBody>
            <a:bodyPr lIns="50800" tIns="50800" rIns="50800" bIns="50800" rtlCol="0" anchor="ctr"/>
            <a:lstStyle/>
            <a:p>
              <a:pPr algn="ctr">
                <a:lnSpc>
                  <a:spcPts val="3359"/>
                </a:lnSpc>
              </a:pPr>
              <a:endParaRPr/>
            </a:p>
          </p:txBody>
        </p:sp>
      </p:grpSp>
      <p:sp>
        <p:nvSpPr>
          <p:cNvPr id="34" name="TextBox 34"/>
          <p:cNvSpPr txBox="1"/>
          <p:nvPr/>
        </p:nvSpPr>
        <p:spPr>
          <a:xfrm>
            <a:off x="5318220" y="3488349"/>
            <a:ext cx="2251722" cy="482009"/>
          </a:xfrm>
          <a:prstGeom prst="rect">
            <a:avLst/>
          </a:prstGeom>
        </p:spPr>
        <p:txBody>
          <a:bodyPr lIns="0" tIns="0" rIns="0" bIns="0" rtlCol="0" anchor="t">
            <a:spAutoFit/>
          </a:bodyPr>
          <a:lstStyle/>
          <a:p>
            <a:pPr algn="ctr" rtl="1">
              <a:lnSpc>
                <a:spcPts val="3359"/>
              </a:lnSpc>
            </a:pPr>
            <a:r>
              <a:rPr lang="ar-EG" sz="2400" b="1">
                <a:solidFill>
                  <a:srgbClr val="000000"/>
                </a:solidFill>
                <a:latin typeface="29LT Bukra Condensed Bold"/>
                <a:ea typeface="29LT Bukra Condensed Bold"/>
                <a:cs typeface="29LT Bukra Condensed Bold"/>
                <a:sym typeface="29LT Bukra Condensed Bold"/>
                <a:rtl/>
              </a:rPr>
              <a:t>المؤهل </a:t>
            </a:r>
          </a:p>
        </p:txBody>
      </p:sp>
      <p:sp>
        <p:nvSpPr>
          <p:cNvPr id="35" name="TextBox 35"/>
          <p:cNvSpPr txBox="1"/>
          <p:nvPr/>
        </p:nvSpPr>
        <p:spPr>
          <a:xfrm>
            <a:off x="5318220" y="4409920"/>
            <a:ext cx="2251722" cy="482009"/>
          </a:xfrm>
          <a:prstGeom prst="rect">
            <a:avLst/>
          </a:prstGeom>
        </p:spPr>
        <p:txBody>
          <a:bodyPr lIns="0" tIns="0" rIns="0" bIns="0" rtlCol="0" anchor="t">
            <a:spAutoFit/>
          </a:bodyPr>
          <a:lstStyle/>
          <a:p>
            <a:pPr algn="ctr" rtl="1">
              <a:lnSpc>
                <a:spcPts val="3359"/>
              </a:lnSpc>
            </a:pPr>
            <a:r>
              <a:rPr lang="ar-EG" sz="2400" b="1">
                <a:solidFill>
                  <a:srgbClr val="000000"/>
                </a:solidFill>
                <a:latin typeface="29LT Bukra Condensed Bold"/>
                <a:ea typeface="29LT Bukra Condensed Bold"/>
                <a:cs typeface="29LT Bukra Condensed Bold"/>
                <a:sym typeface="29LT Bukra Condensed Bold"/>
                <a:rtl/>
              </a:rPr>
              <a:t>الجامعة </a:t>
            </a:r>
          </a:p>
        </p:txBody>
      </p:sp>
      <p:sp>
        <p:nvSpPr>
          <p:cNvPr id="36" name="TextBox 36"/>
          <p:cNvSpPr txBox="1"/>
          <p:nvPr/>
        </p:nvSpPr>
        <p:spPr>
          <a:xfrm>
            <a:off x="5318220" y="5289235"/>
            <a:ext cx="2251722" cy="482009"/>
          </a:xfrm>
          <a:prstGeom prst="rect">
            <a:avLst/>
          </a:prstGeom>
        </p:spPr>
        <p:txBody>
          <a:bodyPr lIns="0" tIns="0" rIns="0" bIns="0" rtlCol="0" anchor="t">
            <a:spAutoFit/>
          </a:bodyPr>
          <a:lstStyle/>
          <a:p>
            <a:pPr algn="ctr" rtl="1">
              <a:lnSpc>
                <a:spcPts val="3359"/>
              </a:lnSpc>
            </a:pPr>
            <a:r>
              <a:rPr lang="ar-EG" sz="2400" b="1">
                <a:solidFill>
                  <a:srgbClr val="000000"/>
                </a:solidFill>
                <a:latin typeface="29LT Bukra Condensed Bold"/>
                <a:ea typeface="29LT Bukra Condensed Bold"/>
                <a:cs typeface="29LT Bukra Condensed Bold"/>
                <a:sym typeface="29LT Bukra Condensed Bold"/>
                <a:rtl/>
              </a:rPr>
              <a:t>تاريخ التعيين </a:t>
            </a:r>
          </a:p>
        </p:txBody>
      </p:sp>
      <p:grpSp>
        <p:nvGrpSpPr>
          <p:cNvPr id="37" name="Group 37"/>
          <p:cNvGrpSpPr/>
          <p:nvPr/>
        </p:nvGrpSpPr>
        <p:grpSpPr>
          <a:xfrm>
            <a:off x="1970071" y="3482605"/>
            <a:ext cx="1726933" cy="683446"/>
            <a:chOff x="0" y="0"/>
            <a:chExt cx="618894" cy="244932"/>
          </a:xfrm>
        </p:grpSpPr>
        <p:sp>
          <p:nvSpPr>
            <p:cNvPr id="38" name="Freeform 38"/>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0FA596"/>
            </a:solidFill>
          </p:spPr>
          <p:txBody>
            <a:bodyPr/>
            <a:lstStyle/>
            <a:p>
              <a:endParaRPr lang="ar-SA"/>
            </a:p>
          </p:txBody>
        </p:sp>
        <p:sp>
          <p:nvSpPr>
            <p:cNvPr id="39" name="TextBox 39"/>
            <p:cNvSpPr txBox="1"/>
            <p:nvPr/>
          </p:nvSpPr>
          <p:spPr>
            <a:xfrm>
              <a:off x="0" y="-47625"/>
              <a:ext cx="618894" cy="292557"/>
            </a:xfrm>
            <a:prstGeom prst="rect">
              <a:avLst/>
            </a:prstGeom>
          </p:spPr>
          <p:txBody>
            <a:bodyPr lIns="50800" tIns="50800" rIns="50800" bIns="50800" rtlCol="0" anchor="ctr"/>
            <a:lstStyle/>
            <a:p>
              <a:pPr algn="ctr">
                <a:lnSpc>
                  <a:spcPts val="3359"/>
                </a:lnSpc>
              </a:pPr>
              <a:endParaRPr/>
            </a:p>
          </p:txBody>
        </p:sp>
      </p:grpSp>
      <p:grpSp>
        <p:nvGrpSpPr>
          <p:cNvPr id="40" name="Group 40"/>
          <p:cNvGrpSpPr/>
          <p:nvPr/>
        </p:nvGrpSpPr>
        <p:grpSpPr>
          <a:xfrm>
            <a:off x="1970071" y="4404176"/>
            <a:ext cx="1726933" cy="683446"/>
            <a:chOff x="0" y="0"/>
            <a:chExt cx="618894" cy="244932"/>
          </a:xfrm>
        </p:grpSpPr>
        <p:sp>
          <p:nvSpPr>
            <p:cNvPr id="41" name="Freeform 41"/>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0FA596"/>
            </a:solidFill>
          </p:spPr>
          <p:txBody>
            <a:bodyPr/>
            <a:lstStyle/>
            <a:p>
              <a:endParaRPr lang="ar-SA"/>
            </a:p>
          </p:txBody>
        </p:sp>
        <p:sp>
          <p:nvSpPr>
            <p:cNvPr id="42" name="TextBox 42"/>
            <p:cNvSpPr txBox="1"/>
            <p:nvPr/>
          </p:nvSpPr>
          <p:spPr>
            <a:xfrm>
              <a:off x="0" y="-47625"/>
              <a:ext cx="618894" cy="292557"/>
            </a:xfrm>
            <a:prstGeom prst="rect">
              <a:avLst/>
            </a:prstGeom>
          </p:spPr>
          <p:txBody>
            <a:bodyPr lIns="50800" tIns="50800" rIns="50800" bIns="50800" rtlCol="0" anchor="ctr"/>
            <a:lstStyle/>
            <a:p>
              <a:pPr algn="ctr">
                <a:lnSpc>
                  <a:spcPts val="3359"/>
                </a:lnSpc>
              </a:pPr>
              <a:endParaRPr/>
            </a:p>
          </p:txBody>
        </p:sp>
      </p:grpSp>
      <p:grpSp>
        <p:nvGrpSpPr>
          <p:cNvPr id="43" name="Group 43"/>
          <p:cNvGrpSpPr/>
          <p:nvPr/>
        </p:nvGrpSpPr>
        <p:grpSpPr>
          <a:xfrm>
            <a:off x="1970071" y="5283491"/>
            <a:ext cx="1726933" cy="683446"/>
            <a:chOff x="0" y="0"/>
            <a:chExt cx="618894" cy="244932"/>
          </a:xfrm>
        </p:grpSpPr>
        <p:sp>
          <p:nvSpPr>
            <p:cNvPr id="44" name="Freeform 44"/>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0FA596"/>
            </a:solidFill>
          </p:spPr>
          <p:txBody>
            <a:bodyPr/>
            <a:lstStyle/>
            <a:p>
              <a:endParaRPr lang="ar-SA"/>
            </a:p>
          </p:txBody>
        </p:sp>
        <p:sp>
          <p:nvSpPr>
            <p:cNvPr id="45" name="TextBox 45"/>
            <p:cNvSpPr txBox="1"/>
            <p:nvPr/>
          </p:nvSpPr>
          <p:spPr>
            <a:xfrm>
              <a:off x="0" y="-47625"/>
              <a:ext cx="618894" cy="292557"/>
            </a:xfrm>
            <a:prstGeom prst="rect">
              <a:avLst/>
            </a:prstGeom>
          </p:spPr>
          <p:txBody>
            <a:bodyPr lIns="50800" tIns="50800" rIns="50800" bIns="50800" rtlCol="0" anchor="ctr"/>
            <a:lstStyle/>
            <a:p>
              <a:pPr algn="ctr">
                <a:lnSpc>
                  <a:spcPts val="3359"/>
                </a:lnSpc>
              </a:pPr>
              <a:endParaRPr/>
            </a:p>
          </p:txBody>
        </p:sp>
      </p:grpSp>
      <p:grpSp>
        <p:nvGrpSpPr>
          <p:cNvPr id="46" name="Group 46"/>
          <p:cNvGrpSpPr/>
          <p:nvPr/>
        </p:nvGrpSpPr>
        <p:grpSpPr>
          <a:xfrm>
            <a:off x="196246" y="3482605"/>
            <a:ext cx="1700875" cy="683446"/>
            <a:chOff x="0" y="0"/>
            <a:chExt cx="609555" cy="244932"/>
          </a:xfrm>
        </p:grpSpPr>
        <p:sp>
          <p:nvSpPr>
            <p:cNvPr id="47" name="Freeform 47"/>
            <p:cNvSpPr/>
            <p:nvPr/>
          </p:nvSpPr>
          <p:spPr>
            <a:xfrm>
              <a:off x="0" y="0"/>
              <a:ext cx="609555" cy="244932"/>
            </a:xfrm>
            <a:custGeom>
              <a:avLst/>
              <a:gdLst/>
              <a:ahLst/>
              <a:cxnLst/>
              <a:rect l="l" t="t" r="r" b="b"/>
              <a:pathLst>
                <a:path w="609555" h="244932">
                  <a:moveTo>
                    <a:pt x="0" y="0"/>
                  </a:moveTo>
                  <a:lnTo>
                    <a:pt x="609555" y="0"/>
                  </a:lnTo>
                  <a:lnTo>
                    <a:pt x="609555" y="244932"/>
                  </a:lnTo>
                  <a:lnTo>
                    <a:pt x="0" y="244932"/>
                  </a:lnTo>
                  <a:close/>
                </a:path>
              </a:pathLst>
            </a:custGeom>
            <a:solidFill>
              <a:srgbClr val="000000">
                <a:alpha val="0"/>
              </a:srgbClr>
            </a:solidFill>
            <a:ln w="38100" cap="sq">
              <a:solidFill>
                <a:srgbClr val="0FA596"/>
              </a:solidFill>
              <a:prstDash val="solid"/>
              <a:miter/>
            </a:ln>
          </p:spPr>
          <p:txBody>
            <a:bodyPr/>
            <a:lstStyle/>
            <a:p>
              <a:endParaRPr lang="ar-SA"/>
            </a:p>
          </p:txBody>
        </p:sp>
        <p:sp>
          <p:nvSpPr>
            <p:cNvPr id="48" name="TextBox 48"/>
            <p:cNvSpPr txBox="1"/>
            <p:nvPr/>
          </p:nvSpPr>
          <p:spPr>
            <a:xfrm>
              <a:off x="0" y="-47625"/>
              <a:ext cx="609555" cy="292557"/>
            </a:xfrm>
            <a:prstGeom prst="rect">
              <a:avLst/>
            </a:prstGeom>
          </p:spPr>
          <p:txBody>
            <a:bodyPr lIns="50800" tIns="50800" rIns="50800" bIns="50800" rtlCol="0" anchor="ctr"/>
            <a:lstStyle/>
            <a:p>
              <a:pPr algn="ctr">
                <a:lnSpc>
                  <a:spcPts val="3359"/>
                </a:lnSpc>
              </a:pPr>
              <a:endParaRPr/>
            </a:p>
          </p:txBody>
        </p:sp>
      </p:grpSp>
      <p:grpSp>
        <p:nvGrpSpPr>
          <p:cNvPr id="49" name="Group 49"/>
          <p:cNvGrpSpPr/>
          <p:nvPr/>
        </p:nvGrpSpPr>
        <p:grpSpPr>
          <a:xfrm>
            <a:off x="196246" y="4404176"/>
            <a:ext cx="1700875" cy="683446"/>
            <a:chOff x="0" y="0"/>
            <a:chExt cx="609555" cy="244932"/>
          </a:xfrm>
        </p:grpSpPr>
        <p:sp>
          <p:nvSpPr>
            <p:cNvPr id="50" name="Freeform 50"/>
            <p:cNvSpPr/>
            <p:nvPr/>
          </p:nvSpPr>
          <p:spPr>
            <a:xfrm>
              <a:off x="0" y="0"/>
              <a:ext cx="609555" cy="244932"/>
            </a:xfrm>
            <a:custGeom>
              <a:avLst/>
              <a:gdLst/>
              <a:ahLst/>
              <a:cxnLst/>
              <a:rect l="l" t="t" r="r" b="b"/>
              <a:pathLst>
                <a:path w="609555" h="244932">
                  <a:moveTo>
                    <a:pt x="0" y="0"/>
                  </a:moveTo>
                  <a:lnTo>
                    <a:pt x="609555" y="0"/>
                  </a:lnTo>
                  <a:lnTo>
                    <a:pt x="609555" y="244932"/>
                  </a:lnTo>
                  <a:lnTo>
                    <a:pt x="0" y="244932"/>
                  </a:lnTo>
                  <a:close/>
                </a:path>
              </a:pathLst>
            </a:custGeom>
            <a:solidFill>
              <a:srgbClr val="000000">
                <a:alpha val="0"/>
              </a:srgbClr>
            </a:solidFill>
            <a:ln w="38100" cap="sq">
              <a:solidFill>
                <a:srgbClr val="0FA596"/>
              </a:solidFill>
              <a:prstDash val="solid"/>
              <a:miter/>
            </a:ln>
          </p:spPr>
          <p:txBody>
            <a:bodyPr/>
            <a:lstStyle/>
            <a:p>
              <a:endParaRPr lang="ar-SA"/>
            </a:p>
          </p:txBody>
        </p:sp>
        <p:sp>
          <p:nvSpPr>
            <p:cNvPr id="51" name="TextBox 51"/>
            <p:cNvSpPr txBox="1"/>
            <p:nvPr/>
          </p:nvSpPr>
          <p:spPr>
            <a:xfrm>
              <a:off x="0" y="-47625"/>
              <a:ext cx="609555" cy="292557"/>
            </a:xfrm>
            <a:prstGeom prst="rect">
              <a:avLst/>
            </a:prstGeom>
          </p:spPr>
          <p:txBody>
            <a:bodyPr lIns="50800" tIns="50800" rIns="50800" bIns="50800" rtlCol="0" anchor="ctr"/>
            <a:lstStyle/>
            <a:p>
              <a:pPr algn="ctr">
                <a:lnSpc>
                  <a:spcPts val="3359"/>
                </a:lnSpc>
              </a:pPr>
              <a:endParaRPr/>
            </a:p>
          </p:txBody>
        </p:sp>
      </p:grpSp>
      <p:grpSp>
        <p:nvGrpSpPr>
          <p:cNvPr id="52" name="Group 52"/>
          <p:cNvGrpSpPr/>
          <p:nvPr/>
        </p:nvGrpSpPr>
        <p:grpSpPr>
          <a:xfrm>
            <a:off x="196246" y="5283491"/>
            <a:ext cx="1700875" cy="683446"/>
            <a:chOff x="0" y="0"/>
            <a:chExt cx="609555" cy="244932"/>
          </a:xfrm>
        </p:grpSpPr>
        <p:sp>
          <p:nvSpPr>
            <p:cNvPr id="53" name="Freeform 53"/>
            <p:cNvSpPr/>
            <p:nvPr/>
          </p:nvSpPr>
          <p:spPr>
            <a:xfrm>
              <a:off x="0" y="0"/>
              <a:ext cx="609555" cy="244932"/>
            </a:xfrm>
            <a:custGeom>
              <a:avLst/>
              <a:gdLst/>
              <a:ahLst/>
              <a:cxnLst/>
              <a:rect l="l" t="t" r="r" b="b"/>
              <a:pathLst>
                <a:path w="609555" h="244932">
                  <a:moveTo>
                    <a:pt x="0" y="0"/>
                  </a:moveTo>
                  <a:lnTo>
                    <a:pt x="609555" y="0"/>
                  </a:lnTo>
                  <a:lnTo>
                    <a:pt x="609555" y="244932"/>
                  </a:lnTo>
                  <a:lnTo>
                    <a:pt x="0" y="244932"/>
                  </a:lnTo>
                  <a:close/>
                </a:path>
              </a:pathLst>
            </a:custGeom>
            <a:solidFill>
              <a:srgbClr val="000000">
                <a:alpha val="0"/>
              </a:srgbClr>
            </a:solidFill>
            <a:ln w="38100" cap="sq">
              <a:solidFill>
                <a:srgbClr val="0FA596"/>
              </a:solidFill>
              <a:prstDash val="solid"/>
              <a:miter/>
            </a:ln>
          </p:spPr>
          <p:txBody>
            <a:bodyPr/>
            <a:lstStyle/>
            <a:p>
              <a:endParaRPr lang="ar-SA"/>
            </a:p>
          </p:txBody>
        </p:sp>
        <p:sp>
          <p:nvSpPr>
            <p:cNvPr id="54" name="TextBox 54"/>
            <p:cNvSpPr txBox="1"/>
            <p:nvPr/>
          </p:nvSpPr>
          <p:spPr>
            <a:xfrm>
              <a:off x="0" y="-47625"/>
              <a:ext cx="609555" cy="292557"/>
            </a:xfrm>
            <a:prstGeom prst="rect">
              <a:avLst/>
            </a:prstGeom>
          </p:spPr>
          <p:txBody>
            <a:bodyPr lIns="50800" tIns="50800" rIns="50800" bIns="50800" rtlCol="0" anchor="ctr"/>
            <a:lstStyle/>
            <a:p>
              <a:pPr algn="ctr">
                <a:lnSpc>
                  <a:spcPts val="3359"/>
                </a:lnSpc>
              </a:pPr>
              <a:endParaRPr/>
            </a:p>
          </p:txBody>
        </p:sp>
      </p:grpSp>
      <p:sp>
        <p:nvSpPr>
          <p:cNvPr id="55" name="TextBox 55"/>
          <p:cNvSpPr txBox="1"/>
          <p:nvPr/>
        </p:nvSpPr>
        <p:spPr>
          <a:xfrm>
            <a:off x="1707676" y="3521411"/>
            <a:ext cx="2251722" cy="482009"/>
          </a:xfrm>
          <a:prstGeom prst="rect">
            <a:avLst/>
          </a:prstGeom>
        </p:spPr>
        <p:txBody>
          <a:bodyPr lIns="0" tIns="0" rIns="0" bIns="0" rtlCol="0" anchor="t">
            <a:spAutoFit/>
          </a:bodyPr>
          <a:lstStyle/>
          <a:p>
            <a:pPr algn="ctr" rtl="1">
              <a:lnSpc>
                <a:spcPts val="3359"/>
              </a:lnSpc>
            </a:pPr>
            <a:r>
              <a:rPr lang="ar-EG" sz="2400" b="1">
                <a:solidFill>
                  <a:srgbClr val="000000"/>
                </a:solidFill>
                <a:latin typeface="29LT Bukra Condensed Bold"/>
                <a:ea typeface="29LT Bukra Condensed Bold"/>
                <a:cs typeface="29LT Bukra Condensed Bold"/>
                <a:sym typeface="29LT Bukra Condensed Bold"/>
                <a:rtl/>
              </a:rPr>
              <a:t>التخصص </a:t>
            </a:r>
          </a:p>
        </p:txBody>
      </p:sp>
      <p:sp>
        <p:nvSpPr>
          <p:cNvPr id="56" name="TextBox 56"/>
          <p:cNvSpPr txBox="1"/>
          <p:nvPr/>
        </p:nvSpPr>
        <p:spPr>
          <a:xfrm>
            <a:off x="1707676" y="4409920"/>
            <a:ext cx="2251722" cy="482009"/>
          </a:xfrm>
          <a:prstGeom prst="rect">
            <a:avLst/>
          </a:prstGeom>
        </p:spPr>
        <p:txBody>
          <a:bodyPr lIns="0" tIns="0" rIns="0" bIns="0" rtlCol="0" anchor="t">
            <a:spAutoFit/>
          </a:bodyPr>
          <a:lstStyle/>
          <a:p>
            <a:pPr algn="ctr" rtl="1">
              <a:lnSpc>
                <a:spcPts val="3359"/>
              </a:lnSpc>
            </a:pPr>
            <a:r>
              <a:rPr lang="ar-EG" sz="2400" b="1">
                <a:solidFill>
                  <a:srgbClr val="000000"/>
                </a:solidFill>
                <a:latin typeface="29LT Bukra Condensed Bold"/>
                <a:ea typeface="29LT Bukra Condensed Bold"/>
                <a:cs typeface="29LT Bukra Condensed Bold"/>
                <a:sym typeface="29LT Bukra Condensed Bold"/>
                <a:rtl/>
              </a:rPr>
              <a:t>تاريخ التخرج </a:t>
            </a:r>
          </a:p>
        </p:txBody>
      </p:sp>
      <p:sp>
        <p:nvSpPr>
          <p:cNvPr id="57" name="TextBox 57"/>
          <p:cNvSpPr txBox="1"/>
          <p:nvPr/>
        </p:nvSpPr>
        <p:spPr>
          <a:xfrm>
            <a:off x="1707676" y="5289235"/>
            <a:ext cx="2251722" cy="482009"/>
          </a:xfrm>
          <a:prstGeom prst="rect">
            <a:avLst/>
          </a:prstGeom>
        </p:spPr>
        <p:txBody>
          <a:bodyPr lIns="0" tIns="0" rIns="0" bIns="0" rtlCol="0" anchor="t">
            <a:spAutoFit/>
          </a:bodyPr>
          <a:lstStyle/>
          <a:p>
            <a:pPr algn="ctr" rtl="1">
              <a:lnSpc>
                <a:spcPts val="3359"/>
              </a:lnSpc>
            </a:pPr>
            <a:r>
              <a:rPr lang="ar-EG" sz="2400" b="1">
                <a:solidFill>
                  <a:srgbClr val="000000"/>
                </a:solidFill>
                <a:latin typeface="29LT Bukra Condensed Bold"/>
                <a:ea typeface="29LT Bukra Condensed Bold"/>
                <a:cs typeface="29LT Bukra Condensed Bold"/>
                <a:sym typeface="29LT Bukra Condensed Bold"/>
                <a:rtl/>
              </a:rPr>
              <a:t>تاريخ المباشرة </a:t>
            </a:r>
          </a:p>
        </p:txBody>
      </p:sp>
      <p:grpSp>
        <p:nvGrpSpPr>
          <p:cNvPr id="58" name="Group 58"/>
          <p:cNvGrpSpPr/>
          <p:nvPr/>
        </p:nvGrpSpPr>
        <p:grpSpPr>
          <a:xfrm>
            <a:off x="5606672" y="6166962"/>
            <a:ext cx="1726933" cy="683446"/>
            <a:chOff x="0" y="0"/>
            <a:chExt cx="618894" cy="244932"/>
          </a:xfrm>
        </p:grpSpPr>
        <p:sp>
          <p:nvSpPr>
            <p:cNvPr id="59" name="Freeform 59"/>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0FA596"/>
            </a:solidFill>
          </p:spPr>
          <p:txBody>
            <a:bodyPr/>
            <a:lstStyle/>
            <a:p>
              <a:endParaRPr lang="ar-SA"/>
            </a:p>
          </p:txBody>
        </p:sp>
        <p:sp>
          <p:nvSpPr>
            <p:cNvPr id="60" name="TextBox 60"/>
            <p:cNvSpPr txBox="1"/>
            <p:nvPr/>
          </p:nvSpPr>
          <p:spPr>
            <a:xfrm>
              <a:off x="0" y="-47625"/>
              <a:ext cx="618894" cy="292557"/>
            </a:xfrm>
            <a:prstGeom prst="rect">
              <a:avLst/>
            </a:prstGeom>
          </p:spPr>
          <p:txBody>
            <a:bodyPr lIns="50800" tIns="50800" rIns="50800" bIns="50800" rtlCol="0" anchor="ctr"/>
            <a:lstStyle/>
            <a:p>
              <a:pPr algn="ctr">
                <a:lnSpc>
                  <a:spcPts val="3359"/>
                </a:lnSpc>
              </a:pPr>
              <a:endParaRPr/>
            </a:p>
          </p:txBody>
        </p:sp>
      </p:grpSp>
      <p:grpSp>
        <p:nvGrpSpPr>
          <p:cNvPr id="61" name="Group 61"/>
          <p:cNvGrpSpPr/>
          <p:nvPr/>
        </p:nvGrpSpPr>
        <p:grpSpPr>
          <a:xfrm>
            <a:off x="196246" y="6166962"/>
            <a:ext cx="5337476" cy="683446"/>
            <a:chOff x="0" y="0"/>
            <a:chExt cx="1912831" cy="244932"/>
          </a:xfrm>
        </p:grpSpPr>
        <p:sp>
          <p:nvSpPr>
            <p:cNvPr id="62" name="Freeform 62"/>
            <p:cNvSpPr/>
            <p:nvPr/>
          </p:nvSpPr>
          <p:spPr>
            <a:xfrm>
              <a:off x="0" y="0"/>
              <a:ext cx="1912831" cy="244932"/>
            </a:xfrm>
            <a:custGeom>
              <a:avLst/>
              <a:gdLst/>
              <a:ahLst/>
              <a:cxnLst/>
              <a:rect l="l" t="t" r="r" b="b"/>
              <a:pathLst>
                <a:path w="1912831" h="244932">
                  <a:moveTo>
                    <a:pt x="0" y="0"/>
                  </a:moveTo>
                  <a:lnTo>
                    <a:pt x="1912831" y="0"/>
                  </a:lnTo>
                  <a:lnTo>
                    <a:pt x="1912831" y="244932"/>
                  </a:lnTo>
                  <a:lnTo>
                    <a:pt x="0" y="244932"/>
                  </a:lnTo>
                  <a:close/>
                </a:path>
              </a:pathLst>
            </a:custGeom>
            <a:solidFill>
              <a:srgbClr val="000000">
                <a:alpha val="0"/>
              </a:srgbClr>
            </a:solidFill>
            <a:ln w="38100" cap="sq">
              <a:solidFill>
                <a:srgbClr val="0FA596"/>
              </a:solidFill>
              <a:prstDash val="solid"/>
              <a:miter/>
            </a:ln>
          </p:spPr>
          <p:txBody>
            <a:bodyPr/>
            <a:lstStyle/>
            <a:p>
              <a:endParaRPr lang="ar-SA"/>
            </a:p>
          </p:txBody>
        </p:sp>
        <p:sp>
          <p:nvSpPr>
            <p:cNvPr id="63" name="TextBox 63"/>
            <p:cNvSpPr txBox="1"/>
            <p:nvPr/>
          </p:nvSpPr>
          <p:spPr>
            <a:xfrm>
              <a:off x="0" y="-47625"/>
              <a:ext cx="1912831" cy="292557"/>
            </a:xfrm>
            <a:prstGeom prst="rect">
              <a:avLst/>
            </a:prstGeom>
          </p:spPr>
          <p:txBody>
            <a:bodyPr lIns="50800" tIns="50800" rIns="50800" bIns="50800" rtlCol="0" anchor="ctr"/>
            <a:lstStyle/>
            <a:p>
              <a:pPr algn="ctr">
                <a:lnSpc>
                  <a:spcPts val="3359"/>
                </a:lnSpc>
              </a:pPr>
              <a:endParaRPr/>
            </a:p>
          </p:txBody>
        </p:sp>
      </p:grpSp>
      <p:sp>
        <p:nvSpPr>
          <p:cNvPr id="64" name="TextBox 64"/>
          <p:cNvSpPr txBox="1"/>
          <p:nvPr/>
        </p:nvSpPr>
        <p:spPr>
          <a:xfrm>
            <a:off x="5344278" y="6172707"/>
            <a:ext cx="2251722" cy="482009"/>
          </a:xfrm>
          <a:prstGeom prst="rect">
            <a:avLst/>
          </a:prstGeom>
        </p:spPr>
        <p:txBody>
          <a:bodyPr lIns="0" tIns="0" rIns="0" bIns="0" rtlCol="0" anchor="t">
            <a:spAutoFit/>
          </a:bodyPr>
          <a:lstStyle/>
          <a:p>
            <a:pPr algn="ctr" rtl="1">
              <a:lnSpc>
                <a:spcPts val="3359"/>
              </a:lnSpc>
            </a:pPr>
            <a:r>
              <a:rPr lang="ar-EG" sz="2400" b="1">
                <a:solidFill>
                  <a:srgbClr val="000000"/>
                </a:solidFill>
                <a:latin typeface="29LT Bukra Condensed Bold"/>
                <a:ea typeface="29LT Bukra Condensed Bold"/>
                <a:cs typeface="29LT Bukra Condensed Bold"/>
                <a:sym typeface="29LT Bukra Condensed Bold"/>
                <a:rtl/>
              </a:rPr>
              <a:t>مواد التدريس </a:t>
            </a:r>
          </a:p>
        </p:txBody>
      </p:sp>
      <p:grpSp>
        <p:nvGrpSpPr>
          <p:cNvPr id="65" name="Group 65"/>
          <p:cNvGrpSpPr/>
          <p:nvPr/>
        </p:nvGrpSpPr>
        <p:grpSpPr>
          <a:xfrm>
            <a:off x="5606672" y="6974233"/>
            <a:ext cx="1726933" cy="683446"/>
            <a:chOff x="0" y="0"/>
            <a:chExt cx="618894" cy="244932"/>
          </a:xfrm>
        </p:grpSpPr>
        <p:sp>
          <p:nvSpPr>
            <p:cNvPr id="66" name="Freeform 66"/>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0FA596"/>
            </a:solidFill>
          </p:spPr>
          <p:txBody>
            <a:bodyPr/>
            <a:lstStyle/>
            <a:p>
              <a:endParaRPr lang="ar-SA"/>
            </a:p>
          </p:txBody>
        </p:sp>
        <p:sp>
          <p:nvSpPr>
            <p:cNvPr id="67" name="TextBox 67"/>
            <p:cNvSpPr txBox="1"/>
            <p:nvPr/>
          </p:nvSpPr>
          <p:spPr>
            <a:xfrm>
              <a:off x="0" y="-47625"/>
              <a:ext cx="618894" cy="292557"/>
            </a:xfrm>
            <a:prstGeom prst="rect">
              <a:avLst/>
            </a:prstGeom>
          </p:spPr>
          <p:txBody>
            <a:bodyPr lIns="50800" tIns="50800" rIns="50800" bIns="50800" rtlCol="0" anchor="ctr"/>
            <a:lstStyle/>
            <a:p>
              <a:pPr algn="ctr">
                <a:lnSpc>
                  <a:spcPts val="3359"/>
                </a:lnSpc>
              </a:pPr>
              <a:endParaRPr/>
            </a:p>
          </p:txBody>
        </p:sp>
      </p:grpSp>
      <p:grpSp>
        <p:nvGrpSpPr>
          <p:cNvPr id="68" name="Group 68"/>
          <p:cNvGrpSpPr/>
          <p:nvPr/>
        </p:nvGrpSpPr>
        <p:grpSpPr>
          <a:xfrm>
            <a:off x="3030843" y="6974233"/>
            <a:ext cx="2502879" cy="683446"/>
            <a:chOff x="0" y="0"/>
            <a:chExt cx="896975" cy="244932"/>
          </a:xfrm>
        </p:grpSpPr>
        <p:sp>
          <p:nvSpPr>
            <p:cNvPr id="69" name="Freeform 69"/>
            <p:cNvSpPr/>
            <p:nvPr/>
          </p:nvSpPr>
          <p:spPr>
            <a:xfrm>
              <a:off x="0" y="0"/>
              <a:ext cx="896975" cy="244932"/>
            </a:xfrm>
            <a:custGeom>
              <a:avLst/>
              <a:gdLst/>
              <a:ahLst/>
              <a:cxnLst/>
              <a:rect l="l" t="t" r="r" b="b"/>
              <a:pathLst>
                <a:path w="896975" h="244932">
                  <a:moveTo>
                    <a:pt x="0" y="0"/>
                  </a:moveTo>
                  <a:lnTo>
                    <a:pt x="896975" y="0"/>
                  </a:lnTo>
                  <a:lnTo>
                    <a:pt x="896975" y="244932"/>
                  </a:lnTo>
                  <a:lnTo>
                    <a:pt x="0" y="244932"/>
                  </a:lnTo>
                  <a:close/>
                </a:path>
              </a:pathLst>
            </a:custGeom>
            <a:solidFill>
              <a:srgbClr val="000000">
                <a:alpha val="0"/>
              </a:srgbClr>
            </a:solidFill>
            <a:ln w="38100" cap="sq">
              <a:solidFill>
                <a:srgbClr val="0FA596"/>
              </a:solidFill>
              <a:prstDash val="solid"/>
              <a:miter/>
            </a:ln>
          </p:spPr>
          <p:txBody>
            <a:bodyPr/>
            <a:lstStyle/>
            <a:p>
              <a:endParaRPr lang="ar-SA"/>
            </a:p>
          </p:txBody>
        </p:sp>
        <p:sp>
          <p:nvSpPr>
            <p:cNvPr id="70" name="TextBox 70"/>
            <p:cNvSpPr txBox="1"/>
            <p:nvPr/>
          </p:nvSpPr>
          <p:spPr>
            <a:xfrm>
              <a:off x="0" y="-47625"/>
              <a:ext cx="896975" cy="292557"/>
            </a:xfrm>
            <a:prstGeom prst="rect">
              <a:avLst/>
            </a:prstGeom>
          </p:spPr>
          <p:txBody>
            <a:bodyPr lIns="50800" tIns="50800" rIns="50800" bIns="50800" rtlCol="0" anchor="ctr"/>
            <a:lstStyle/>
            <a:p>
              <a:pPr algn="ctr">
                <a:lnSpc>
                  <a:spcPts val="3359"/>
                </a:lnSpc>
              </a:pPr>
              <a:endParaRPr/>
            </a:p>
          </p:txBody>
        </p:sp>
      </p:grpSp>
      <p:sp>
        <p:nvSpPr>
          <p:cNvPr id="71" name="TextBox 71"/>
          <p:cNvSpPr txBox="1"/>
          <p:nvPr/>
        </p:nvSpPr>
        <p:spPr>
          <a:xfrm>
            <a:off x="5344278" y="6979978"/>
            <a:ext cx="2251722" cy="482009"/>
          </a:xfrm>
          <a:prstGeom prst="rect">
            <a:avLst/>
          </a:prstGeom>
        </p:spPr>
        <p:txBody>
          <a:bodyPr lIns="0" tIns="0" rIns="0" bIns="0" rtlCol="0" anchor="t">
            <a:spAutoFit/>
          </a:bodyPr>
          <a:lstStyle/>
          <a:p>
            <a:pPr algn="ctr" rtl="1">
              <a:lnSpc>
                <a:spcPts val="3359"/>
              </a:lnSpc>
            </a:pPr>
            <a:r>
              <a:rPr lang="ar-EG" sz="2400" b="1">
                <a:solidFill>
                  <a:srgbClr val="000000"/>
                </a:solidFill>
                <a:latin typeface="29LT Bukra Condensed Bold"/>
                <a:ea typeface="29LT Bukra Condensed Bold"/>
                <a:cs typeface="29LT Bukra Condensed Bold"/>
                <a:sym typeface="29LT Bukra Condensed Bold"/>
                <a:rtl/>
              </a:rPr>
              <a:t>مرحلة التدريس </a:t>
            </a:r>
          </a:p>
        </p:txBody>
      </p:sp>
      <p:grpSp>
        <p:nvGrpSpPr>
          <p:cNvPr id="72" name="Group 72"/>
          <p:cNvGrpSpPr/>
          <p:nvPr/>
        </p:nvGrpSpPr>
        <p:grpSpPr>
          <a:xfrm>
            <a:off x="5616269" y="7895804"/>
            <a:ext cx="1726933" cy="683446"/>
            <a:chOff x="0" y="0"/>
            <a:chExt cx="618894" cy="244932"/>
          </a:xfrm>
        </p:grpSpPr>
        <p:sp>
          <p:nvSpPr>
            <p:cNvPr id="73" name="Freeform 73"/>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0FA596"/>
            </a:solidFill>
          </p:spPr>
          <p:txBody>
            <a:bodyPr/>
            <a:lstStyle/>
            <a:p>
              <a:endParaRPr lang="ar-SA"/>
            </a:p>
          </p:txBody>
        </p:sp>
        <p:sp>
          <p:nvSpPr>
            <p:cNvPr id="74" name="TextBox 74"/>
            <p:cNvSpPr txBox="1"/>
            <p:nvPr/>
          </p:nvSpPr>
          <p:spPr>
            <a:xfrm>
              <a:off x="0" y="-38100"/>
              <a:ext cx="618894" cy="283032"/>
            </a:xfrm>
            <a:prstGeom prst="rect">
              <a:avLst/>
            </a:prstGeom>
          </p:spPr>
          <p:txBody>
            <a:bodyPr lIns="50800" tIns="50800" rIns="50800" bIns="50800" rtlCol="0" anchor="ctr"/>
            <a:lstStyle/>
            <a:p>
              <a:pPr algn="ctr">
                <a:lnSpc>
                  <a:spcPts val="2717"/>
                </a:lnSpc>
              </a:pPr>
              <a:endParaRPr/>
            </a:p>
          </p:txBody>
        </p:sp>
      </p:grpSp>
      <p:grpSp>
        <p:nvGrpSpPr>
          <p:cNvPr id="75" name="Group 75"/>
          <p:cNvGrpSpPr/>
          <p:nvPr/>
        </p:nvGrpSpPr>
        <p:grpSpPr>
          <a:xfrm>
            <a:off x="196246" y="7895804"/>
            <a:ext cx="5347073" cy="683446"/>
            <a:chOff x="0" y="0"/>
            <a:chExt cx="1916270" cy="244932"/>
          </a:xfrm>
        </p:grpSpPr>
        <p:sp>
          <p:nvSpPr>
            <p:cNvPr id="76" name="Freeform 76"/>
            <p:cNvSpPr/>
            <p:nvPr/>
          </p:nvSpPr>
          <p:spPr>
            <a:xfrm>
              <a:off x="0" y="0"/>
              <a:ext cx="1916270" cy="244932"/>
            </a:xfrm>
            <a:custGeom>
              <a:avLst/>
              <a:gdLst/>
              <a:ahLst/>
              <a:cxnLst/>
              <a:rect l="l" t="t" r="r" b="b"/>
              <a:pathLst>
                <a:path w="1916270" h="244932">
                  <a:moveTo>
                    <a:pt x="0" y="0"/>
                  </a:moveTo>
                  <a:lnTo>
                    <a:pt x="1916270" y="0"/>
                  </a:lnTo>
                  <a:lnTo>
                    <a:pt x="1916270" y="244932"/>
                  </a:lnTo>
                  <a:lnTo>
                    <a:pt x="0" y="244932"/>
                  </a:lnTo>
                  <a:close/>
                </a:path>
              </a:pathLst>
            </a:custGeom>
            <a:solidFill>
              <a:srgbClr val="000000">
                <a:alpha val="0"/>
              </a:srgbClr>
            </a:solidFill>
            <a:ln w="38100" cap="sq">
              <a:solidFill>
                <a:srgbClr val="0FA596"/>
              </a:solidFill>
              <a:prstDash val="solid"/>
              <a:miter/>
            </a:ln>
          </p:spPr>
          <p:txBody>
            <a:bodyPr/>
            <a:lstStyle/>
            <a:p>
              <a:endParaRPr lang="ar-SA"/>
            </a:p>
          </p:txBody>
        </p:sp>
        <p:sp>
          <p:nvSpPr>
            <p:cNvPr id="77" name="TextBox 77"/>
            <p:cNvSpPr txBox="1"/>
            <p:nvPr/>
          </p:nvSpPr>
          <p:spPr>
            <a:xfrm>
              <a:off x="0" y="-47625"/>
              <a:ext cx="1916270" cy="292557"/>
            </a:xfrm>
            <a:prstGeom prst="rect">
              <a:avLst/>
            </a:prstGeom>
          </p:spPr>
          <p:txBody>
            <a:bodyPr lIns="50800" tIns="50800" rIns="50800" bIns="50800" rtlCol="0" anchor="ctr"/>
            <a:lstStyle/>
            <a:p>
              <a:pPr algn="ctr">
                <a:lnSpc>
                  <a:spcPts val="3359"/>
                </a:lnSpc>
              </a:pPr>
              <a:endParaRPr/>
            </a:p>
          </p:txBody>
        </p:sp>
      </p:grpSp>
      <p:sp>
        <p:nvSpPr>
          <p:cNvPr id="78" name="TextBox 78"/>
          <p:cNvSpPr txBox="1"/>
          <p:nvPr/>
        </p:nvSpPr>
        <p:spPr>
          <a:xfrm>
            <a:off x="5353874" y="7901549"/>
            <a:ext cx="2251722" cy="482009"/>
          </a:xfrm>
          <a:prstGeom prst="rect">
            <a:avLst/>
          </a:prstGeom>
        </p:spPr>
        <p:txBody>
          <a:bodyPr lIns="0" tIns="0" rIns="0" bIns="0" rtlCol="0" anchor="t">
            <a:spAutoFit/>
          </a:bodyPr>
          <a:lstStyle/>
          <a:p>
            <a:pPr algn="ctr" rtl="1">
              <a:lnSpc>
                <a:spcPts val="3359"/>
              </a:lnSpc>
            </a:pPr>
            <a:r>
              <a:rPr lang="ar-EG" sz="2400" b="1">
                <a:solidFill>
                  <a:srgbClr val="000000"/>
                </a:solidFill>
                <a:latin typeface="29LT Bukra Condensed Bold"/>
                <a:ea typeface="29LT Bukra Condensed Bold"/>
                <a:cs typeface="29LT Bukra Condensed Bold"/>
                <a:sym typeface="29LT Bukra Condensed Bold"/>
                <a:rtl/>
              </a:rPr>
              <a:t>بيانات التواصل </a:t>
            </a:r>
          </a:p>
        </p:txBody>
      </p:sp>
      <p:grpSp>
        <p:nvGrpSpPr>
          <p:cNvPr id="79" name="Group 79"/>
          <p:cNvGrpSpPr/>
          <p:nvPr/>
        </p:nvGrpSpPr>
        <p:grpSpPr>
          <a:xfrm>
            <a:off x="1707676" y="6974233"/>
            <a:ext cx="1174790" cy="683446"/>
            <a:chOff x="0" y="0"/>
            <a:chExt cx="421018" cy="244932"/>
          </a:xfrm>
        </p:grpSpPr>
        <p:sp>
          <p:nvSpPr>
            <p:cNvPr id="80" name="Freeform 80"/>
            <p:cNvSpPr/>
            <p:nvPr/>
          </p:nvSpPr>
          <p:spPr>
            <a:xfrm>
              <a:off x="0" y="0"/>
              <a:ext cx="421018" cy="244932"/>
            </a:xfrm>
            <a:custGeom>
              <a:avLst/>
              <a:gdLst/>
              <a:ahLst/>
              <a:cxnLst/>
              <a:rect l="l" t="t" r="r" b="b"/>
              <a:pathLst>
                <a:path w="421018" h="244932">
                  <a:moveTo>
                    <a:pt x="0" y="0"/>
                  </a:moveTo>
                  <a:lnTo>
                    <a:pt x="421018" y="0"/>
                  </a:lnTo>
                  <a:lnTo>
                    <a:pt x="421018" y="244932"/>
                  </a:lnTo>
                  <a:lnTo>
                    <a:pt x="0" y="244932"/>
                  </a:lnTo>
                  <a:close/>
                </a:path>
              </a:pathLst>
            </a:custGeom>
            <a:solidFill>
              <a:srgbClr val="0FA596"/>
            </a:solidFill>
          </p:spPr>
          <p:txBody>
            <a:bodyPr/>
            <a:lstStyle/>
            <a:p>
              <a:endParaRPr lang="ar-SA"/>
            </a:p>
          </p:txBody>
        </p:sp>
        <p:sp>
          <p:nvSpPr>
            <p:cNvPr id="81" name="TextBox 81"/>
            <p:cNvSpPr txBox="1"/>
            <p:nvPr/>
          </p:nvSpPr>
          <p:spPr>
            <a:xfrm>
              <a:off x="0" y="-47625"/>
              <a:ext cx="421018" cy="292557"/>
            </a:xfrm>
            <a:prstGeom prst="rect">
              <a:avLst/>
            </a:prstGeom>
          </p:spPr>
          <p:txBody>
            <a:bodyPr lIns="50800" tIns="50800" rIns="50800" bIns="50800" rtlCol="0" anchor="ctr"/>
            <a:lstStyle/>
            <a:p>
              <a:pPr algn="ctr">
                <a:lnSpc>
                  <a:spcPts val="3359"/>
                </a:lnSpc>
              </a:pPr>
              <a:endParaRPr/>
            </a:p>
          </p:txBody>
        </p:sp>
      </p:grpSp>
      <p:grpSp>
        <p:nvGrpSpPr>
          <p:cNvPr id="82" name="Group 82"/>
          <p:cNvGrpSpPr/>
          <p:nvPr/>
        </p:nvGrpSpPr>
        <p:grpSpPr>
          <a:xfrm>
            <a:off x="196246" y="6974233"/>
            <a:ext cx="1359031" cy="683446"/>
            <a:chOff x="0" y="0"/>
            <a:chExt cx="487046" cy="244932"/>
          </a:xfrm>
        </p:grpSpPr>
        <p:sp>
          <p:nvSpPr>
            <p:cNvPr id="83" name="Freeform 83"/>
            <p:cNvSpPr/>
            <p:nvPr/>
          </p:nvSpPr>
          <p:spPr>
            <a:xfrm>
              <a:off x="0" y="0"/>
              <a:ext cx="487046" cy="244932"/>
            </a:xfrm>
            <a:custGeom>
              <a:avLst/>
              <a:gdLst/>
              <a:ahLst/>
              <a:cxnLst/>
              <a:rect l="l" t="t" r="r" b="b"/>
              <a:pathLst>
                <a:path w="487046" h="244932">
                  <a:moveTo>
                    <a:pt x="0" y="0"/>
                  </a:moveTo>
                  <a:lnTo>
                    <a:pt x="487046" y="0"/>
                  </a:lnTo>
                  <a:lnTo>
                    <a:pt x="487046" y="244932"/>
                  </a:lnTo>
                  <a:lnTo>
                    <a:pt x="0" y="244932"/>
                  </a:lnTo>
                  <a:close/>
                </a:path>
              </a:pathLst>
            </a:custGeom>
            <a:solidFill>
              <a:srgbClr val="000000">
                <a:alpha val="0"/>
              </a:srgbClr>
            </a:solidFill>
            <a:ln w="38100" cap="sq">
              <a:solidFill>
                <a:srgbClr val="0FA596"/>
              </a:solidFill>
              <a:prstDash val="solid"/>
              <a:miter/>
            </a:ln>
          </p:spPr>
          <p:txBody>
            <a:bodyPr/>
            <a:lstStyle/>
            <a:p>
              <a:endParaRPr lang="ar-SA"/>
            </a:p>
          </p:txBody>
        </p:sp>
        <p:sp>
          <p:nvSpPr>
            <p:cNvPr id="84" name="TextBox 84"/>
            <p:cNvSpPr txBox="1"/>
            <p:nvPr/>
          </p:nvSpPr>
          <p:spPr>
            <a:xfrm>
              <a:off x="0" y="-47625"/>
              <a:ext cx="487046" cy="292557"/>
            </a:xfrm>
            <a:prstGeom prst="rect">
              <a:avLst/>
            </a:prstGeom>
          </p:spPr>
          <p:txBody>
            <a:bodyPr lIns="50800" tIns="50800" rIns="50800" bIns="50800" rtlCol="0" anchor="ctr"/>
            <a:lstStyle/>
            <a:p>
              <a:pPr algn="ctr">
                <a:lnSpc>
                  <a:spcPts val="3359"/>
                </a:lnSpc>
              </a:pPr>
              <a:endParaRPr/>
            </a:p>
          </p:txBody>
        </p:sp>
      </p:grpSp>
      <p:sp>
        <p:nvSpPr>
          <p:cNvPr id="85" name="TextBox 85"/>
          <p:cNvSpPr txBox="1"/>
          <p:nvPr/>
        </p:nvSpPr>
        <p:spPr>
          <a:xfrm>
            <a:off x="1169210" y="6979978"/>
            <a:ext cx="2251722" cy="482009"/>
          </a:xfrm>
          <a:prstGeom prst="rect">
            <a:avLst/>
          </a:prstGeom>
        </p:spPr>
        <p:txBody>
          <a:bodyPr lIns="0" tIns="0" rIns="0" bIns="0" rtlCol="0" anchor="t">
            <a:spAutoFit/>
          </a:bodyPr>
          <a:lstStyle/>
          <a:p>
            <a:pPr algn="ctr" rtl="1">
              <a:lnSpc>
                <a:spcPts val="3359"/>
              </a:lnSpc>
            </a:pPr>
            <a:r>
              <a:rPr lang="ar-EG" sz="2400" b="1">
                <a:solidFill>
                  <a:srgbClr val="000000"/>
                </a:solidFill>
                <a:latin typeface="29LT Bukra Condensed Bold"/>
                <a:ea typeface="29LT Bukra Condensed Bold"/>
                <a:cs typeface="29LT Bukra Condensed Bold"/>
                <a:sym typeface="29LT Bukra Condensed Bold"/>
                <a:rtl/>
              </a:rPr>
              <a:t>النصاب </a:t>
            </a:r>
          </a:p>
        </p:txBody>
      </p:sp>
      <p:sp>
        <p:nvSpPr>
          <p:cNvPr id="86" name="TextBox 86"/>
          <p:cNvSpPr txBox="1"/>
          <p:nvPr/>
        </p:nvSpPr>
        <p:spPr>
          <a:xfrm>
            <a:off x="402417" y="2772440"/>
            <a:ext cx="5032304" cy="397545"/>
          </a:xfrm>
          <a:prstGeom prst="rect">
            <a:avLst/>
          </a:prstGeom>
        </p:spPr>
        <p:txBody>
          <a:bodyPr lIns="0" tIns="0" rIns="0" bIns="0" rtlCol="0" anchor="t">
            <a:spAutoFit/>
          </a:bodyPr>
          <a:lstStyle/>
          <a:p>
            <a:pPr algn="r" rtl="1">
              <a:lnSpc>
                <a:spcPts val="3080"/>
              </a:lnSpc>
            </a:pPr>
            <a:r>
              <a:rPr lang="ar-SA" sz="2200" b="1" dirty="0">
                <a:solidFill>
                  <a:srgbClr val="000000"/>
                </a:solidFill>
                <a:latin typeface="29LT Bukra Condensed Bold"/>
                <a:ea typeface="29LT Bukra Condensed Bold"/>
                <a:cs typeface="29LT Bukra Condensed Bold"/>
                <a:sym typeface="29LT Bukra Condensed Bold"/>
                <a:rtl/>
              </a:rPr>
              <a:t>............................................</a:t>
            </a:r>
            <a:endParaRPr lang="ar-EG" sz="2200" b="1" dirty="0">
              <a:solidFill>
                <a:srgbClr val="000000"/>
              </a:solidFill>
              <a:latin typeface="29LT Bukra Condensed Bold"/>
              <a:ea typeface="29LT Bukra Condensed Bold"/>
              <a:cs typeface="29LT Bukra Condensed Bold"/>
              <a:sym typeface="29LT Bukra Condensed Bold"/>
              <a:rtl/>
            </a:endParaRPr>
          </a:p>
        </p:txBody>
      </p:sp>
      <p:sp>
        <p:nvSpPr>
          <p:cNvPr id="87" name="TextBox 87"/>
          <p:cNvSpPr txBox="1"/>
          <p:nvPr/>
        </p:nvSpPr>
        <p:spPr>
          <a:xfrm>
            <a:off x="3780000" y="3617105"/>
            <a:ext cx="1621239" cy="397545"/>
          </a:xfrm>
          <a:prstGeom prst="rect">
            <a:avLst/>
          </a:prstGeom>
        </p:spPr>
        <p:txBody>
          <a:bodyPr lIns="0" tIns="0" rIns="0" bIns="0" rtlCol="0" anchor="t">
            <a:spAutoFit/>
          </a:bodyPr>
          <a:lstStyle/>
          <a:p>
            <a:pPr algn="r" rtl="1">
              <a:lnSpc>
                <a:spcPts val="3080"/>
              </a:lnSpc>
            </a:pPr>
            <a:r>
              <a:rPr lang="ar-SA" sz="2200" b="1" dirty="0">
                <a:solidFill>
                  <a:srgbClr val="000000"/>
                </a:solidFill>
                <a:latin typeface="29LT Bukra Condensed Bold"/>
                <a:ea typeface="29LT Bukra Condensed Bold"/>
                <a:cs typeface="29LT Bukra Condensed Bold"/>
                <a:sym typeface="29LT Bukra Condensed Bold"/>
                <a:rtl/>
              </a:rPr>
              <a:t>.........</a:t>
            </a:r>
            <a:endParaRPr lang="ar-EG" sz="2200" b="1" dirty="0">
              <a:solidFill>
                <a:srgbClr val="000000"/>
              </a:solidFill>
              <a:latin typeface="29LT Bukra Condensed Bold"/>
              <a:ea typeface="29LT Bukra Condensed Bold"/>
              <a:cs typeface="29LT Bukra Condensed Bold"/>
              <a:sym typeface="29LT Bukra Condensed Bold"/>
              <a:rtl/>
            </a:endParaRPr>
          </a:p>
        </p:txBody>
      </p:sp>
      <p:sp>
        <p:nvSpPr>
          <p:cNvPr id="88" name="TextBox 88"/>
          <p:cNvSpPr txBox="1"/>
          <p:nvPr/>
        </p:nvSpPr>
        <p:spPr>
          <a:xfrm>
            <a:off x="3780000" y="4538676"/>
            <a:ext cx="1621239" cy="397545"/>
          </a:xfrm>
          <a:prstGeom prst="rect">
            <a:avLst/>
          </a:prstGeom>
        </p:spPr>
        <p:txBody>
          <a:bodyPr lIns="0" tIns="0" rIns="0" bIns="0" rtlCol="0" anchor="t">
            <a:spAutoFit/>
          </a:bodyPr>
          <a:lstStyle/>
          <a:p>
            <a:pPr algn="r" rtl="1">
              <a:lnSpc>
                <a:spcPts val="3080"/>
              </a:lnSpc>
            </a:pPr>
            <a:r>
              <a:rPr lang="ar-SA" sz="2200" b="1" dirty="0">
                <a:solidFill>
                  <a:srgbClr val="000000"/>
                </a:solidFill>
                <a:latin typeface="29LT Bukra Condensed Bold"/>
                <a:ea typeface="29LT Bukra Condensed Bold"/>
                <a:cs typeface="29LT Bukra Condensed Bold"/>
                <a:sym typeface="29LT Bukra Condensed Bold"/>
                <a:rtl/>
              </a:rPr>
              <a:t>.........</a:t>
            </a:r>
            <a:endParaRPr lang="ar-EG" sz="2200" b="1" dirty="0">
              <a:solidFill>
                <a:srgbClr val="000000"/>
              </a:solidFill>
              <a:latin typeface="29LT Bukra Condensed Bold"/>
              <a:ea typeface="29LT Bukra Condensed Bold"/>
              <a:cs typeface="29LT Bukra Condensed Bold"/>
              <a:sym typeface="29LT Bukra Condensed Bold"/>
              <a:rtl/>
            </a:endParaRPr>
          </a:p>
        </p:txBody>
      </p:sp>
      <p:sp>
        <p:nvSpPr>
          <p:cNvPr id="89" name="TextBox 89"/>
          <p:cNvSpPr txBox="1"/>
          <p:nvPr/>
        </p:nvSpPr>
        <p:spPr>
          <a:xfrm>
            <a:off x="3780000" y="5384930"/>
            <a:ext cx="1621239" cy="397545"/>
          </a:xfrm>
          <a:prstGeom prst="rect">
            <a:avLst/>
          </a:prstGeom>
        </p:spPr>
        <p:txBody>
          <a:bodyPr lIns="0" tIns="0" rIns="0" bIns="0" rtlCol="0" anchor="t">
            <a:spAutoFit/>
          </a:bodyPr>
          <a:lstStyle/>
          <a:p>
            <a:pPr algn="r" rtl="1">
              <a:lnSpc>
                <a:spcPts val="3080"/>
              </a:lnSpc>
            </a:pPr>
            <a:r>
              <a:rPr lang="ar-SA" sz="2200" b="1" dirty="0">
                <a:solidFill>
                  <a:srgbClr val="000000"/>
                </a:solidFill>
                <a:latin typeface="29LT Bukra Condensed Bold"/>
                <a:ea typeface="29LT Bukra Condensed Bold"/>
                <a:cs typeface="29LT Bukra Condensed Bold"/>
                <a:sym typeface="29LT Bukra Condensed Bold"/>
                <a:rtl/>
              </a:rPr>
              <a:t>.........</a:t>
            </a:r>
            <a:endParaRPr lang="ar-EG" sz="2200" b="1" dirty="0">
              <a:solidFill>
                <a:srgbClr val="000000"/>
              </a:solidFill>
              <a:latin typeface="29LT Bukra Condensed Bold"/>
              <a:ea typeface="29LT Bukra Condensed Bold"/>
              <a:cs typeface="29LT Bukra Condensed Bold"/>
              <a:sym typeface="29LT Bukra Condensed Bold"/>
              <a:rtl/>
            </a:endParaRPr>
          </a:p>
        </p:txBody>
      </p:sp>
      <p:sp>
        <p:nvSpPr>
          <p:cNvPr id="90" name="TextBox 90"/>
          <p:cNvSpPr txBox="1"/>
          <p:nvPr/>
        </p:nvSpPr>
        <p:spPr>
          <a:xfrm>
            <a:off x="196246" y="3617105"/>
            <a:ext cx="1621239" cy="397545"/>
          </a:xfrm>
          <a:prstGeom prst="rect">
            <a:avLst/>
          </a:prstGeom>
        </p:spPr>
        <p:txBody>
          <a:bodyPr lIns="0" tIns="0" rIns="0" bIns="0" rtlCol="0" anchor="t">
            <a:spAutoFit/>
          </a:bodyPr>
          <a:lstStyle/>
          <a:p>
            <a:pPr algn="r" rtl="1">
              <a:lnSpc>
                <a:spcPts val="3080"/>
              </a:lnSpc>
            </a:pPr>
            <a:r>
              <a:rPr lang="ar-SA" sz="2200" b="1" dirty="0">
                <a:solidFill>
                  <a:srgbClr val="000000"/>
                </a:solidFill>
                <a:latin typeface="29LT Bukra Condensed Bold"/>
                <a:ea typeface="29LT Bukra Condensed Bold"/>
                <a:cs typeface="29LT Bukra Condensed Bold"/>
                <a:sym typeface="29LT Bukra Condensed Bold"/>
                <a:rtl/>
              </a:rPr>
              <a:t>.........</a:t>
            </a:r>
            <a:endParaRPr lang="ar-EG" sz="2200" b="1" dirty="0">
              <a:solidFill>
                <a:srgbClr val="000000"/>
              </a:solidFill>
              <a:latin typeface="29LT Bukra Condensed Bold"/>
              <a:ea typeface="29LT Bukra Condensed Bold"/>
              <a:cs typeface="29LT Bukra Condensed Bold"/>
              <a:sym typeface="29LT Bukra Condensed Bold"/>
              <a:rtl/>
            </a:endParaRPr>
          </a:p>
        </p:txBody>
      </p:sp>
      <p:sp>
        <p:nvSpPr>
          <p:cNvPr id="91" name="TextBox 91"/>
          <p:cNvSpPr txBox="1"/>
          <p:nvPr/>
        </p:nvSpPr>
        <p:spPr>
          <a:xfrm>
            <a:off x="196246" y="4538676"/>
            <a:ext cx="1621239" cy="397545"/>
          </a:xfrm>
          <a:prstGeom prst="rect">
            <a:avLst/>
          </a:prstGeom>
        </p:spPr>
        <p:txBody>
          <a:bodyPr lIns="0" tIns="0" rIns="0" bIns="0" rtlCol="0" anchor="t">
            <a:spAutoFit/>
          </a:bodyPr>
          <a:lstStyle/>
          <a:p>
            <a:pPr algn="r" rtl="1">
              <a:lnSpc>
                <a:spcPts val="3080"/>
              </a:lnSpc>
            </a:pPr>
            <a:r>
              <a:rPr lang="ar-SA" sz="2200" b="1" dirty="0">
                <a:solidFill>
                  <a:srgbClr val="000000"/>
                </a:solidFill>
                <a:latin typeface="29LT Bukra Condensed Bold"/>
                <a:ea typeface="29LT Bukra Condensed Bold"/>
                <a:cs typeface="29LT Bukra Condensed Bold"/>
                <a:sym typeface="29LT Bukra Condensed Bold"/>
                <a:rtl/>
              </a:rPr>
              <a:t>.........</a:t>
            </a:r>
            <a:endParaRPr lang="ar-EG" sz="2200" b="1" dirty="0">
              <a:solidFill>
                <a:srgbClr val="000000"/>
              </a:solidFill>
              <a:latin typeface="29LT Bukra Condensed Bold"/>
              <a:ea typeface="29LT Bukra Condensed Bold"/>
              <a:cs typeface="29LT Bukra Condensed Bold"/>
              <a:sym typeface="29LT Bukra Condensed Bold"/>
              <a:rtl/>
            </a:endParaRPr>
          </a:p>
        </p:txBody>
      </p:sp>
      <p:sp>
        <p:nvSpPr>
          <p:cNvPr id="92" name="TextBox 92"/>
          <p:cNvSpPr txBox="1"/>
          <p:nvPr/>
        </p:nvSpPr>
        <p:spPr>
          <a:xfrm>
            <a:off x="196246" y="5384930"/>
            <a:ext cx="1621239" cy="397545"/>
          </a:xfrm>
          <a:prstGeom prst="rect">
            <a:avLst/>
          </a:prstGeom>
        </p:spPr>
        <p:txBody>
          <a:bodyPr lIns="0" tIns="0" rIns="0" bIns="0" rtlCol="0" anchor="t">
            <a:spAutoFit/>
          </a:bodyPr>
          <a:lstStyle/>
          <a:p>
            <a:pPr algn="r" rtl="1">
              <a:lnSpc>
                <a:spcPts val="3080"/>
              </a:lnSpc>
            </a:pPr>
            <a:r>
              <a:rPr lang="ar-SA" sz="2200" b="1" dirty="0">
                <a:solidFill>
                  <a:srgbClr val="000000"/>
                </a:solidFill>
                <a:latin typeface="29LT Bukra Condensed Bold"/>
                <a:ea typeface="29LT Bukra Condensed Bold"/>
                <a:cs typeface="29LT Bukra Condensed Bold"/>
                <a:sym typeface="29LT Bukra Condensed Bold"/>
                <a:rtl/>
              </a:rPr>
              <a:t>.........</a:t>
            </a:r>
            <a:endParaRPr lang="ar-EG" sz="2200" b="1" dirty="0">
              <a:solidFill>
                <a:srgbClr val="000000"/>
              </a:solidFill>
              <a:latin typeface="29LT Bukra Condensed Bold"/>
              <a:ea typeface="29LT Bukra Condensed Bold"/>
              <a:cs typeface="29LT Bukra Condensed Bold"/>
              <a:sym typeface="29LT Bukra Condensed Bold"/>
              <a:rtl/>
            </a:endParaRPr>
          </a:p>
        </p:txBody>
      </p:sp>
      <p:sp>
        <p:nvSpPr>
          <p:cNvPr id="93" name="TextBox 93"/>
          <p:cNvSpPr txBox="1"/>
          <p:nvPr/>
        </p:nvSpPr>
        <p:spPr>
          <a:xfrm>
            <a:off x="3723039" y="6205815"/>
            <a:ext cx="1621239" cy="397545"/>
          </a:xfrm>
          <a:prstGeom prst="rect">
            <a:avLst/>
          </a:prstGeom>
        </p:spPr>
        <p:txBody>
          <a:bodyPr lIns="0" tIns="0" rIns="0" bIns="0" rtlCol="0" anchor="t">
            <a:spAutoFit/>
          </a:bodyPr>
          <a:lstStyle/>
          <a:p>
            <a:pPr algn="r" rtl="1">
              <a:lnSpc>
                <a:spcPts val="3080"/>
              </a:lnSpc>
            </a:pPr>
            <a:r>
              <a:rPr lang="ar-SA" sz="2200" b="1" dirty="0">
                <a:solidFill>
                  <a:srgbClr val="000000"/>
                </a:solidFill>
                <a:latin typeface="29LT Bukra Condensed Bold"/>
                <a:ea typeface="29LT Bukra Condensed Bold"/>
                <a:cs typeface="29LT Bukra Condensed Bold"/>
                <a:sym typeface="29LT Bukra Condensed Bold"/>
                <a:rtl/>
              </a:rPr>
              <a:t>.........</a:t>
            </a:r>
            <a:endParaRPr lang="ar-EG" sz="2200" b="1" dirty="0">
              <a:solidFill>
                <a:srgbClr val="000000"/>
              </a:solidFill>
              <a:latin typeface="29LT Bukra Condensed Bold"/>
              <a:ea typeface="29LT Bukra Condensed Bold"/>
              <a:cs typeface="29LT Bukra Condensed Bold"/>
              <a:sym typeface="29LT Bukra Condensed Bold"/>
              <a:rtl/>
            </a:endParaRPr>
          </a:p>
        </p:txBody>
      </p:sp>
      <p:sp>
        <p:nvSpPr>
          <p:cNvPr id="94" name="TextBox 94"/>
          <p:cNvSpPr txBox="1"/>
          <p:nvPr/>
        </p:nvSpPr>
        <p:spPr>
          <a:xfrm>
            <a:off x="3780000" y="7001294"/>
            <a:ext cx="1621239" cy="397545"/>
          </a:xfrm>
          <a:prstGeom prst="rect">
            <a:avLst/>
          </a:prstGeom>
        </p:spPr>
        <p:txBody>
          <a:bodyPr lIns="0" tIns="0" rIns="0" bIns="0" rtlCol="0" anchor="t">
            <a:spAutoFit/>
          </a:bodyPr>
          <a:lstStyle/>
          <a:p>
            <a:pPr algn="r" rtl="1">
              <a:lnSpc>
                <a:spcPts val="3080"/>
              </a:lnSpc>
            </a:pPr>
            <a:r>
              <a:rPr lang="ar-SA" sz="2200" b="1" dirty="0">
                <a:solidFill>
                  <a:srgbClr val="000000"/>
                </a:solidFill>
                <a:latin typeface="29LT Bukra Condensed Bold"/>
                <a:ea typeface="29LT Bukra Condensed Bold"/>
                <a:cs typeface="29LT Bukra Condensed Bold"/>
                <a:sym typeface="29LT Bukra Condensed Bold"/>
                <a:rtl/>
              </a:rPr>
              <a:t>.........</a:t>
            </a:r>
            <a:endParaRPr lang="ar-EG" sz="2200" b="1" dirty="0">
              <a:solidFill>
                <a:srgbClr val="000000"/>
              </a:solidFill>
              <a:latin typeface="29LT Bukra Condensed Bold"/>
              <a:ea typeface="29LT Bukra Condensed Bold"/>
              <a:cs typeface="29LT Bukra Condensed Bold"/>
              <a:sym typeface="29LT Bukra Condensed Bold"/>
              <a:rtl/>
            </a:endParaRPr>
          </a:p>
        </p:txBody>
      </p:sp>
      <p:sp>
        <p:nvSpPr>
          <p:cNvPr id="95" name="TextBox 95"/>
          <p:cNvSpPr txBox="1"/>
          <p:nvPr/>
        </p:nvSpPr>
        <p:spPr>
          <a:xfrm>
            <a:off x="402417" y="7001294"/>
            <a:ext cx="991027" cy="397545"/>
          </a:xfrm>
          <a:prstGeom prst="rect">
            <a:avLst/>
          </a:prstGeom>
        </p:spPr>
        <p:txBody>
          <a:bodyPr lIns="0" tIns="0" rIns="0" bIns="0" rtlCol="0" anchor="t">
            <a:spAutoFit/>
          </a:bodyPr>
          <a:lstStyle/>
          <a:p>
            <a:pPr algn="r" rtl="1">
              <a:lnSpc>
                <a:spcPts val="3080"/>
              </a:lnSpc>
            </a:pPr>
            <a:r>
              <a:rPr lang="ar-SA" sz="2200" b="1" dirty="0">
                <a:solidFill>
                  <a:srgbClr val="000000"/>
                </a:solidFill>
                <a:latin typeface="29LT Bukra Condensed Bold"/>
                <a:ea typeface="29LT Bukra Condensed Bold"/>
                <a:cs typeface="29LT Bukra Condensed Bold"/>
                <a:sym typeface="29LT Bukra Condensed Bold"/>
                <a:rtl/>
              </a:rPr>
              <a:t>.........</a:t>
            </a:r>
            <a:endParaRPr lang="ar-EG" sz="2200" b="1" dirty="0">
              <a:solidFill>
                <a:srgbClr val="000000"/>
              </a:solidFill>
              <a:latin typeface="29LT Bukra Condensed Bold"/>
              <a:ea typeface="29LT Bukra Condensed Bold"/>
              <a:cs typeface="29LT Bukra Condensed Bold"/>
              <a:sym typeface="29LT Bukra Condensed Bold"/>
              <a:rtl/>
            </a:endParaRPr>
          </a:p>
        </p:txBody>
      </p:sp>
      <p:sp>
        <p:nvSpPr>
          <p:cNvPr id="96" name="TextBox 96"/>
          <p:cNvSpPr txBox="1"/>
          <p:nvPr/>
        </p:nvSpPr>
        <p:spPr>
          <a:xfrm>
            <a:off x="4129159" y="7952954"/>
            <a:ext cx="1189060" cy="397545"/>
          </a:xfrm>
          <a:prstGeom prst="rect">
            <a:avLst/>
          </a:prstGeom>
        </p:spPr>
        <p:txBody>
          <a:bodyPr lIns="0" tIns="0" rIns="0" bIns="0" rtlCol="0" anchor="t">
            <a:spAutoFit/>
          </a:bodyPr>
          <a:lstStyle/>
          <a:p>
            <a:pPr algn="r" rtl="1">
              <a:lnSpc>
                <a:spcPts val="3080"/>
              </a:lnSpc>
            </a:pPr>
            <a:r>
              <a:rPr lang="ar-SA" sz="2200" b="1" dirty="0">
                <a:solidFill>
                  <a:srgbClr val="000000"/>
                </a:solidFill>
                <a:latin typeface="29LT Bukra Condensed Bold"/>
                <a:ea typeface="29LT Bukra Condensed Bold"/>
                <a:cs typeface="29LT Bukra Condensed Bold"/>
                <a:sym typeface="29LT Bukra Condensed Bold"/>
                <a:rtl/>
              </a:rPr>
              <a:t>.........</a:t>
            </a:r>
            <a:endParaRPr lang="ar-EG" sz="2200" b="1" dirty="0">
              <a:solidFill>
                <a:srgbClr val="000000"/>
              </a:solidFill>
              <a:latin typeface="29LT Bukra Condensed Bold"/>
              <a:ea typeface="29LT Bukra Condensed Bold"/>
              <a:cs typeface="29LT Bukra Condensed Bold"/>
              <a:sym typeface="29LT Bukra Condensed Bold"/>
              <a:rt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sp>
        <p:nvSpPr>
          <p:cNvPr id="10" name="TextBox 10"/>
          <p:cNvSpPr txBox="1"/>
          <p:nvPr/>
        </p:nvSpPr>
        <p:spPr>
          <a:xfrm>
            <a:off x="2285666" y="105199"/>
            <a:ext cx="1954246" cy="346249"/>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 </a:t>
            </a:r>
          </a:p>
        </p:txBody>
      </p:sp>
      <p:sp>
        <p:nvSpPr>
          <p:cNvPr id="11" name="TextBox 11"/>
          <p:cNvSpPr txBox="1"/>
          <p:nvPr/>
        </p:nvSpPr>
        <p:spPr>
          <a:xfrm>
            <a:off x="2502555" y="461789"/>
            <a:ext cx="1520469" cy="346249"/>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 </a:t>
            </a:r>
          </a:p>
        </p:txBody>
      </p:sp>
      <p:sp>
        <p:nvSpPr>
          <p:cNvPr id="12" name="TextBox 12"/>
          <p:cNvSpPr txBox="1"/>
          <p:nvPr/>
        </p:nvSpPr>
        <p:spPr>
          <a:xfrm>
            <a:off x="2520880" y="843564"/>
            <a:ext cx="1629062" cy="320601"/>
          </a:xfrm>
          <a:prstGeom prst="rect">
            <a:avLst/>
          </a:prstGeom>
        </p:spPr>
        <p:txBody>
          <a:bodyPr lIns="0" tIns="0" rIns="0" bIns="0" rtlCol="0" anchor="t">
            <a:spAutoFit/>
          </a:bodyPr>
          <a:lstStyle/>
          <a:p>
            <a:pPr algn="ctr" rtl="1">
              <a:lnSpc>
                <a:spcPts val="2503"/>
              </a:lnSpc>
            </a:pPr>
            <a:r>
              <a:rPr lang="ar-EG" sz="1788" dirty="0">
                <a:solidFill>
                  <a:srgbClr val="2A91A6"/>
                </a:solidFill>
                <a:latin typeface="Adobe Arabic"/>
                <a:ea typeface="Adobe Arabic"/>
                <a:cs typeface="Adobe Arabic"/>
                <a:sym typeface="Adobe Arabic"/>
                <a:rtl/>
              </a:rPr>
              <a:t> </a:t>
            </a:r>
          </a:p>
        </p:txBody>
      </p:sp>
      <p:sp>
        <p:nvSpPr>
          <p:cNvPr id="13" name="TextBox 13"/>
          <p:cNvSpPr txBox="1"/>
          <p:nvPr/>
        </p:nvSpPr>
        <p:spPr>
          <a:xfrm>
            <a:off x="2077822" y="1364546"/>
            <a:ext cx="3457934" cy="320601"/>
          </a:xfrm>
          <a:prstGeom prst="rect">
            <a:avLst/>
          </a:prstGeom>
        </p:spPr>
        <p:txBody>
          <a:bodyPr lIns="0" tIns="0" rIns="0" bIns="0" rtlCol="0" anchor="t">
            <a:spAutoFit/>
          </a:bodyPr>
          <a:lstStyle/>
          <a:p>
            <a:pPr algn="ctr" rtl="1">
              <a:lnSpc>
                <a:spcPts val="2455"/>
              </a:lnSpc>
            </a:pPr>
            <a:r>
              <a:rPr lang="ar-EG" sz="1753" dirty="0">
                <a:solidFill>
                  <a:srgbClr val="FFFFFE"/>
                </a:solidFill>
                <a:latin typeface="Adobe Arabic"/>
                <a:ea typeface="Adobe Arabic"/>
                <a:cs typeface="Adobe Arabic"/>
                <a:sym typeface="Adobe Arabic"/>
                <a:rtl/>
              </a:rPr>
              <a:t>مدرسة: ............................. </a:t>
            </a:r>
          </a:p>
        </p:txBody>
      </p:sp>
      <p:sp>
        <p:nvSpPr>
          <p:cNvPr id="14" name="TextBox 14"/>
          <p:cNvSpPr txBox="1"/>
          <p:nvPr/>
        </p:nvSpPr>
        <p:spPr>
          <a:xfrm>
            <a:off x="2654139" y="1841000"/>
            <a:ext cx="2251722" cy="594393"/>
          </a:xfrm>
          <a:prstGeom prst="rect">
            <a:avLst/>
          </a:prstGeom>
        </p:spPr>
        <p:txBody>
          <a:bodyPr lIns="0" tIns="0" rIns="0" bIns="0" rtlCol="0" anchor="t">
            <a:spAutoFit/>
          </a:bodyPr>
          <a:lstStyle/>
          <a:p>
            <a:pPr algn="ctr" rtl="1">
              <a:lnSpc>
                <a:spcPts val="4894"/>
              </a:lnSpc>
            </a:pPr>
            <a:r>
              <a:rPr lang="ar-SA" sz="2800" b="1" dirty="0">
                <a:solidFill>
                  <a:srgbClr val="000000"/>
                </a:solidFill>
                <a:latin typeface="29LT Bukra Condensed Bold"/>
                <a:ea typeface="29LT Bukra Condensed Bold"/>
                <a:cs typeface="29LT Bukra Condensed Bold"/>
                <a:sym typeface="29LT Bukra Condensed Bold"/>
                <a:rtl/>
              </a:rPr>
              <a:t>السيرة </a:t>
            </a:r>
            <a:r>
              <a:rPr lang="ar-SA" sz="2800" b="1" dirty="0">
                <a:solidFill>
                  <a:srgbClr val="0FA999"/>
                </a:solidFill>
                <a:latin typeface="29LT Bukra Condensed Bold"/>
                <a:ea typeface="29LT Bukra Condensed Bold"/>
                <a:cs typeface="29LT Bukra Condensed Bold"/>
                <a:sym typeface="29LT Bukra Condensed Bold"/>
                <a:rtl/>
              </a:rPr>
              <a:t>الذاتية</a:t>
            </a:r>
            <a:r>
              <a:rPr lang="ar-SA" sz="2800" b="1" dirty="0">
                <a:solidFill>
                  <a:srgbClr val="000000"/>
                </a:solidFill>
                <a:latin typeface="29LT Bukra Condensed Bold"/>
                <a:ea typeface="29LT Bukra Condensed Bold"/>
                <a:cs typeface="29LT Bukra Condensed Bold"/>
                <a:sym typeface="29LT Bukra Condensed Bold"/>
                <a:rtl/>
              </a:rPr>
              <a:t> </a:t>
            </a:r>
            <a:endParaRPr lang="ar-EG" sz="2800" b="1" dirty="0">
              <a:solidFill>
                <a:srgbClr val="0FA596"/>
              </a:solidFill>
              <a:latin typeface="29LT Bukra Condensed Bold"/>
              <a:ea typeface="29LT Bukra Condensed Bold"/>
              <a:cs typeface="29LT Bukra Condensed Bold"/>
              <a:sym typeface="29LT Bukra Condensed Bold"/>
              <a:rtl/>
            </a:endParaRPr>
          </a:p>
        </p:txBody>
      </p:sp>
      <p:graphicFrame>
        <p:nvGraphicFramePr>
          <p:cNvPr id="99" name="جدول 98"/>
          <p:cNvGraphicFramePr>
            <a:graphicFrameLocks noGrp="1"/>
          </p:cNvGraphicFramePr>
          <p:nvPr>
            <p:extLst>
              <p:ext uri="{D42A27DB-BD31-4B8C-83A1-F6EECF244321}">
                <p14:modId xmlns:p14="http://schemas.microsoft.com/office/powerpoint/2010/main" val="278258776"/>
              </p:ext>
            </p:extLst>
          </p:nvPr>
        </p:nvGraphicFramePr>
        <p:xfrm>
          <a:off x="137012" y="3547771"/>
          <a:ext cx="7238999" cy="5203699"/>
        </p:xfrm>
        <a:graphic>
          <a:graphicData uri="http://schemas.openxmlformats.org/drawingml/2006/table">
            <a:tbl>
              <a:tblPr rtl="1" firstRow="1" bandRow="1">
                <a:tableStyleId>{D7AC3CCA-C797-4891-BE02-D94E43425B78}</a:tableStyleId>
              </a:tblPr>
              <a:tblGrid>
                <a:gridCol w="1562501">
                  <a:extLst>
                    <a:ext uri="{9D8B030D-6E8A-4147-A177-3AD203B41FA5}">
                      <a16:colId xmlns:a16="http://schemas.microsoft.com/office/drawing/2014/main" val="2254431557"/>
                    </a:ext>
                  </a:extLst>
                </a:gridCol>
                <a:gridCol w="1333099">
                  <a:extLst>
                    <a:ext uri="{9D8B030D-6E8A-4147-A177-3AD203B41FA5}">
                      <a16:colId xmlns:a16="http://schemas.microsoft.com/office/drawing/2014/main" val="3280512842"/>
                    </a:ext>
                  </a:extLst>
                </a:gridCol>
                <a:gridCol w="1110649">
                  <a:extLst>
                    <a:ext uri="{9D8B030D-6E8A-4147-A177-3AD203B41FA5}">
                      <a16:colId xmlns:a16="http://schemas.microsoft.com/office/drawing/2014/main" val="2506131795"/>
                    </a:ext>
                  </a:extLst>
                </a:gridCol>
                <a:gridCol w="1243140">
                  <a:extLst>
                    <a:ext uri="{9D8B030D-6E8A-4147-A177-3AD203B41FA5}">
                      <a16:colId xmlns:a16="http://schemas.microsoft.com/office/drawing/2014/main" val="2090396851"/>
                    </a:ext>
                  </a:extLst>
                </a:gridCol>
                <a:gridCol w="1989610">
                  <a:extLst>
                    <a:ext uri="{9D8B030D-6E8A-4147-A177-3AD203B41FA5}">
                      <a16:colId xmlns:a16="http://schemas.microsoft.com/office/drawing/2014/main" val="1660181116"/>
                    </a:ext>
                  </a:extLst>
                </a:gridCol>
              </a:tblGrid>
              <a:tr h="407789">
                <a:tc gridSpan="5">
                  <a:txBody>
                    <a:bodyPr/>
                    <a:lstStyle/>
                    <a:p>
                      <a:pPr algn="r" rtl="1"/>
                      <a:r>
                        <a:rPr lang="ar-SA" sz="2400" b="1" dirty="0">
                          <a:solidFill>
                            <a:schemeClr val="bg1"/>
                          </a:solidFill>
                          <a:latin typeface="Traditional Arabic" panose="02020603050405020304" pitchFamily="18" charset="-78"/>
                          <a:cs typeface="Traditional Arabic" panose="02020603050405020304" pitchFamily="18" charset="-78"/>
                        </a:rPr>
                        <a:t>البيانات الشخصية </a:t>
                      </a:r>
                    </a:p>
                  </a:txBody>
                  <a:tcPr>
                    <a:solidFill>
                      <a:srgbClr val="0B3946"/>
                    </a:solidFill>
                  </a:tcPr>
                </a:tc>
                <a:tc hMerge="1">
                  <a:txBody>
                    <a:bodyPr/>
                    <a:lstStyle/>
                    <a:p>
                      <a:pPr rtl="1"/>
                      <a:endParaRPr lang="ar-SA" dirty="0"/>
                    </a:p>
                  </a:txBody>
                  <a:tcPr>
                    <a:solidFill>
                      <a:schemeClr val="bg1"/>
                    </a:solidFill>
                  </a:tcPr>
                </a:tc>
                <a:tc hMerge="1">
                  <a:txBody>
                    <a:bodyPr/>
                    <a:lstStyle/>
                    <a:p>
                      <a:pPr rtl="1"/>
                      <a:endParaRPr lang="ar-SA" dirty="0"/>
                    </a:p>
                  </a:txBody>
                  <a:tcPr>
                    <a:solidFill>
                      <a:schemeClr val="bg1"/>
                    </a:solidFill>
                  </a:tcPr>
                </a:tc>
                <a:tc hMerge="1">
                  <a:txBody>
                    <a:bodyPr/>
                    <a:lstStyle/>
                    <a:p>
                      <a:pPr rtl="1"/>
                      <a:endParaRPr lang="ar-SA" dirty="0"/>
                    </a:p>
                  </a:txBody>
                  <a:tcPr>
                    <a:solidFill>
                      <a:schemeClr val="bg1"/>
                    </a:solidFill>
                  </a:tcPr>
                </a:tc>
                <a:tc hMerge="1">
                  <a:txBody>
                    <a:bodyPr/>
                    <a:lstStyle/>
                    <a:p>
                      <a:pPr algn="r" rtl="1"/>
                      <a:endParaRPr lang="ar-SA" b="1" dirty="0"/>
                    </a:p>
                  </a:txBody>
                  <a:tcPr>
                    <a:solidFill>
                      <a:schemeClr val="bg1"/>
                    </a:solidFill>
                  </a:tcPr>
                </a:tc>
                <a:extLst>
                  <a:ext uri="{0D108BD9-81ED-4DB2-BD59-A6C34878D82A}">
                    <a16:rowId xmlns:a16="http://schemas.microsoft.com/office/drawing/2014/main" val="4029721985"/>
                  </a:ext>
                </a:extLst>
              </a:tr>
              <a:tr h="407789">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الاسم </a:t>
                      </a:r>
                    </a:p>
                  </a:txBody>
                  <a:tcPr>
                    <a:solidFill>
                      <a:srgbClr val="0B3946"/>
                    </a:solidFill>
                  </a:tcPr>
                </a:tc>
                <a:tc gridSpan="2">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tc hMerge="1">
                  <a:txBody>
                    <a:bodyPr/>
                    <a:lstStyle/>
                    <a:p>
                      <a:pPr algn="r" rtl="1"/>
                      <a:endParaRPr lang="ar-SA" b="1" dirty="0"/>
                    </a:p>
                  </a:txBody>
                  <a:tcPr>
                    <a:solidFill>
                      <a:schemeClr val="bg1"/>
                    </a:solidFill>
                  </a:tcPr>
                </a:tc>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تاريخ الميلاد </a:t>
                      </a:r>
                    </a:p>
                  </a:txBody>
                  <a:tcPr>
                    <a:solidFill>
                      <a:srgbClr val="0B3946"/>
                    </a:solidFill>
                  </a:tcPr>
                </a:tc>
                <a:tc>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extLst>
                  <a:ext uri="{0D108BD9-81ED-4DB2-BD59-A6C34878D82A}">
                    <a16:rowId xmlns:a16="http://schemas.microsoft.com/office/drawing/2014/main" val="472620861"/>
                  </a:ext>
                </a:extLst>
              </a:tr>
              <a:tr h="407789">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رقم الهوية</a:t>
                      </a:r>
                      <a:r>
                        <a:rPr lang="ar-SA" sz="1800" b="1" baseline="0" dirty="0">
                          <a:solidFill>
                            <a:schemeClr val="bg1"/>
                          </a:solidFill>
                          <a:latin typeface="Traditional Arabic" panose="02020603050405020304" pitchFamily="18" charset="-78"/>
                          <a:cs typeface="Traditional Arabic" panose="02020603050405020304" pitchFamily="18" charset="-78"/>
                        </a:rPr>
                        <a:t> </a:t>
                      </a:r>
                      <a:endParaRPr lang="ar-SA" sz="1800" b="1" dirty="0">
                        <a:solidFill>
                          <a:schemeClr val="bg1"/>
                        </a:solidFill>
                        <a:latin typeface="Traditional Arabic" panose="02020603050405020304" pitchFamily="18" charset="-78"/>
                        <a:cs typeface="Traditional Arabic" panose="02020603050405020304" pitchFamily="18" charset="-78"/>
                      </a:endParaRPr>
                    </a:p>
                  </a:txBody>
                  <a:tcPr>
                    <a:solidFill>
                      <a:srgbClr val="0B3946"/>
                    </a:solidFill>
                  </a:tcPr>
                </a:tc>
                <a:tc gridSpan="2">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tc hMerge="1">
                  <a:txBody>
                    <a:bodyPr/>
                    <a:lstStyle/>
                    <a:p>
                      <a:pPr algn="r" rtl="1"/>
                      <a:endParaRPr lang="ar-SA" b="1" dirty="0"/>
                    </a:p>
                  </a:txBody>
                  <a:tcPr>
                    <a:solidFill>
                      <a:schemeClr val="bg1"/>
                    </a:solidFill>
                  </a:tcPr>
                </a:tc>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رقم التواصل</a:t>
                      </a:r>
                      <a:r>
                        <a:rPr lang="ar-SA" sz="1800" b="1" baseline="0" dirty="0">
                          <a:solidFill>
                            <a:schemeClr val="bg1"/>
                          </a:solidFill>
                          <a:latin typeface="Traditional Arabic" panose="02020603050405020304" pitchFamily="18" charset="-78"/>
                          <a:cs typeface="Traditional Arabic" panose="02020603050405020304" pitchFamily="18" charset="-78"/>
                        </a:rPr>
                        <a:t> </a:t>
                      </a:r>
                      <a:endParaRPr lang="ar-SA" sz="1800" b="1" dirty="0">
                        <a:solidFill>
                          <a:schemeClr val="bg1"/>
                        </a:solidFill>
                        <a:latin typeface="Traditional Arabic" panose="02020603050405020304" pitchFamily="18" charset="-78"/>
                        <a:cs typeface="Traditional Arabic" panose="02020603050405020304" pitchFamily="18" charset="-78"/>
                      </a:endParaRPr>
                    </a:p>
                  </a:txBody>
                  <a:tcPr>
                    <a:solidFill>
                      <a:srgbClr val="0B3946"/>
                    </a:solidFill>
                  </a:tcPr>
                </a:tc>
                <a:tc>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extLst>
                  <a:ext uri="{0D108BD9-81ED-4DB2-BD59-A6C34878D82A}">
                    <a16:rowId xmlns:a16="http://schemas.microsoft.com/office/drawing/2014/main" val="794025996"/>
                  </a:ext>
                </a:extLst>
              </a:tr>
              <a:tr h="569787">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بريد منصة مدرستي </a:t>
                      </a:r>
                    </a:p>
                  </a:txBody>
                  <a:tcPr>
                    <a:solidFill>
                      <a:srgbClr val="0B3946"/>
                    </a:solidFill>
                  </a:tcPr>
                </a:tc>
                <a:tc gridSpan="2">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tc hMerge="1">
                  <a:txBody>
                    <a:bodyPr/>
                    <a:lstStyle/>
                    <a:p>
                      <a:pPr algn="r" rtl="1"/>
                      <a:endParaRPr lang="ar-SA" b="1" dirty="0"/>
                    </a:p>
                  </a:txBody>
                  <a:tcPr>
                    <a:solidFill>
                      <a:schemeClr val="bg1"/>
                    </a:solidFill>
                  </a:tcPr>
                </a:tc>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البريد الالكتروني</a:t>
                      </a:r>
                      <a:r>
                        <a:rPr lang="ar-SA" sz="1800" b="1" baseline="0" dirty="0">
                          <a:solidFill>
                            <a:schemeClr val="bg1"/>
                          </a:solidFill>
                          <a:latin typeface="Traditional Arabic" panose="02020603050405020304" pitchFamily="18" charset="-78"/>
                          <a:cs typeface="Traditional Arabic" panose="02020603050405020304" pitchFamily="18" charset="-78"/>
                        </a:rPr>
                        <a:t> </a:t>
                      </a:r>
                      <a:endParaRPr lang="ar-SA" sz="1800" b="1" dirty="0">
                        <a:solidFill>
                          <a:schemeClr val="bg1"/>
                        </a:solidFill>
                        <a:latin typeface="Traditional Arabic" panose="02020603050405020304" pitchFamily="18" charset="-78"/>
                        <a:cs typeface="Traditional Arabic" panose="02020603050405020304" pitchFamily="18" charset="-78"/>
                      </a:endParaRPr>
                    </a:p>
                  </a:txBody>
                  <a:tcPr>
                    <a:solidFill>
                      <a:srgbClr val="0B3946"/>
                    </a:solidFill>
                  </a:tcPr>
                </a:tc>
                <a:tc>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extLst>
                  <a:ext uri="{0D108BD9-81ED-4DB2-BD59-A6C34878D82A}">
                    <a16:rowId xmlns:a16="http://schemas.microsoft.com/office/drawing/2014/main" val="1294558058"/>
                  </a:ext>
                </a:extLst>
              </a:tr>
              <a:tr h="407789">
                <a:tc gridSpan="5">
                  <a:txBody>
                    <a:bodyPr/>
                    <a:lstStyle/>
                    <a:p>
                      <a:pPr algn="r" rtl="1"/>
                      <a:r>
                        <a:rPr lang="ar-SA" sz="2400" b="1" dirty="0">
                          <a:solidFill>
                            <a:schemeClr val="bg1"/>
                          </a:solidFill>
                          <a:latin typeface="Traditional Arabic" panose="02020603050405020304" pitchFamily="18" charset="-78"/>
                          <a:cs typeface="Traditional Arabic" panose="02020603050405020304" pitchFamily="18" charset="-78"/>
                        </a:rPr>
                        <a:t>البيانات العلمية </a:t>
                      </a:r>
                    </a:p>
                  </a:txBody>
                  <a:tcPr>
                    <a:solidFill>
                      <a:srgbClr val="0B3946"/>
                    </a:solidFill>
                  </a:tcPr>
                </a:tc>
                <a:tc hMerge="1">
                  <a:txBody>
                    <a:bodyPr/>
                    <a:lstStyle/>
                    <a:p>
                      <a:pPr algn="r" rtl="1"/>
                      <a:endParaRPr lang="ar-SA" sz="1400" b="1" dirty="0"/>
                    </a:p>
                  </a:txBody>
                  <a:tcPr>
                    <a:solidFill>
                      <a:schemeClr val="bg1"/>
                    </a:solidFill>
                  </a:tcPr>
                </a:tc>
                <a:tc hMerge="1">
                  <a:txBody>
                    <a:bodyPr/>
                    <a:lstStyle/>
                    <a:p>
                      <a:pPr algn="r" rtl="1"/>
                      <a:endParaRPr lang="ar-SA" sz="1400" b="1" dirty="0"/>
                    </a:p>
                  </a:txBody>
                  <a:tcPr>
                    <a:solidFill>
                      <a:schemeClr val="bg1"/>
                    </a:solidFill>
                  </a:tcPr>
                </a:tc>
                <a:tc hMerge="1">
                  <a:txBody>
                    <a:bodyPr/>
                    <a:lstStyle/>
                    <a:p>
                      <a:pPr algn="r" rtl="1"/>
                      <a:endParaRPr lang="ar-SA" sz="1400" b="1" dirty="0"/>
                    </a:p>
                  </a:txBody>
                  <a:tcPr>
                    <a:solidFill>
                      <a:schemeClr val="bg1"/>
                    </a:solidFill>
                  </a:tcPr>
                </a:tc>
                <a:tc hMerge="1">
                  <a:txBody>
                    <a:bodyPr/>
                    <a:lstStyle/>
                    <a:p>
                      <a:pPr algn="r" rtl="1"/>
                      <a:endParaRPr lang="ar-SA" sz="1400" b="1" dirty="0"/>
                    </a:p>
                  </a:txBody>
                  <a:tcPr>
                    <a:solidFill>
                      <a:schemeClr val="bg1"/>
                    </a:solidFill>
                  </a:tcPr>
                </a:tc>
                <a:extLst>
                  <a:ext uri="{0D108BD9-81ED-4DB2-BD59-A6C34878D82A}">
                    <a16:rowId xmlns:a16="http://schemas.microsoft.com/office/drawing/2014/main" val="2458414007"/>
                  </a:ext>
                </a:extLst>
              </a:tr>
              <a:tr h="407789">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المؤهل </a:t>
                      </a:r>
                    </a:p>
                  </a:txBody>
                  <a:tcPr>
                    <a:solidFill>
                      <a:srgbClr val="0B3946"/>
                    </a:solidFill>
                  </a:tcPr>
                </a:tc>
                <a:tc gridSpan="2">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tc hMerge="1">
                  <a:txBody>
                    <a:bodyPr/>
                    <a:lstStyle/>
                    <a:p>
                      <a:pPr algn="r" rtl="1"/>
                      <a:endParaRPr lang="ar-SA" sz="1400" b="1" dirty="0"/>
                    </a:p>
                  </a:txBody>
                  <a:tcPr>
                    <a:solidFill>
                      <a:schemeClr val="bg1"/>
                    </a:solidFill>
                  </a:tcPr>
                </a:tc>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التقدير  </a:t>
                      </a:r>
                    </a:p>
                  </a:txBody>
                  <a:tcPr>
                    <a:solidFill>
                      <a:srgbClr val="0B3946"/>
                    </a:solidFill>
                  </a:tcPr>
                </a:tc>
                <a:tc>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extLst>
                  <a:ext uri="{0D108BD9-81ED-4DB2-BD59-A6C34878D82A}">
                    <a16:rowId xmlns:a16="http://schemas.microsoft.com/office/drawing/2014/main" val="3230952079"/>
                  </a:ext>
                </a:extLst>
              </a:tr>
              <a:tr h="407789">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جهة الإصدار </a:t>
                      </a:r>
                    </a:p>
                  </a:txBody>
                  <a:tcPr>
                    <a:solidFill>
                      <a:srgbClr val="0B3946"/>
                    </a:solidFill>
                  </a:tcPr>
                </a:tc>
                <a:tc gridSpan="2">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tc hMerge="1">
                  <a:txBody>
                    <a:bodyPr/>
                    <a:lstStyle/>
                    <a:p>
                      <a:pPr algn="r" rtl="1"/>
                      <a:endParaRPr lang="ar-SA" sz="1400" b="1" dirty="0"/>
                    </a:p>
                  </a:txBody>
                  <a:tcPr>
                    <a:solidFill>
                      <a:schemeClr val="bg1"/>
                    </a:solidFill>
                  </a:tcPr>
                </a:tc>
                <a:tc rowSpan="2">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تاريخ التخرج </a:t>
                      </a:r>
                    </a:p>
                  </a:txBody>
                  <a:tcPr anchor="ctr">
                    <a:solidFill>
                      <a:srgbClr val="0B3946"/>
                    </a:solidFill>
                  </a:tcPr>
                </a:tc>
                <a:tc rowSpan="2">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extLst>
                  <a:ext uri="{0D108BD9-81ED-4DB2-BD59-A6C34878D82A}">
                    <a16:rowId xmlns:a16="http://schemas.microsoft.com/office/drawing/2014/main" val="3361458587"/>
                  </a:ext>
                </a:extLst>
              </a:tr>
              <a:tr h="407789">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التخصص </a:t>
                      </a:r>
                    </a:p>
                  </a:txBody>
                  <a:tcPr>
                    <a:solidFill>
                      <a:srgbClr val="0B3946"/>
                    </a:solidFill>
                  </a:tcPr>
                </a:tc>
                <a:tc gridSpan="2">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tc hMerge="1">
                  <a:txBody>
                    <a:bodyPr/>
                    <a:lstStyle/>
                    <a:p>
                      <a:pPr algn="r" rtl="1"/>
                      <a:endParaRPr lang="ar-SA" sz="1400" b="1" dirty="0"/>
                    </a:p>
                  </a:txBody>
                  <a:tcPr>
                    <a:solidFill>
                      <a:schemeClr val="bg1"/>
                    </a:solidFill>
                  </a:tcPr>
                </a:tc>
                <a:tc vMerge="1">
                  <a:txBody>
                    <a:bodyPr/>
                    <a:lstStyle/>
                    <a:p>
                      <a:endParaRPr lang="ar-SA" dirty="0"/>
                    </a:p>
                  </a:txBody>
                  <a:tcPr>
                    <a:solidFill>
                      <a:schemeClr val="bg1"/>
                    </a:solidFill>
                  </a:tcPr>
                </a:tc>
                <a:tc vMerge="1">
                  <a:txBody>
                    <a:bodyPr/>
                    <a:lstStyle/>
                    <a:p>
                      <a:endParaRPr lang="ar-SA" dirty="0"/>
                    </a:p>
                  </a:txBody>
                  <a:tcPr>
                    <a:solidFill>
                      <a:schemeClr val="bg1"/>
                    </a:solidFill>
                  </a:tcPr>
                </a:tc>
                <a:extLst>
                  <a:ext uri="{0D108BD9-81ED-4DB2-BD59-A6C34878D82A}">
                    <a16:rowId xmlns:a16="http://schemas.microsoft.com/office/drawing/2014/main" val="913864645"/>
                  </a:ext>
                </a:extLst>
              </a:tr>
              <a:tr h="407789">
                <a:tc gridSpan="5">
                  <a:txBody>
                    <a:bodyPr/>
                    <a:lstStyle/>
                    <a:p>
                      <a:pPr algn="r" rtl="1"/>
                      <a:r>
                        <a:rPr lang="ar-SA" sz="2400" b="1" dirty="0">
                          <a:solidFill>
                            <a:schemeClr val="bg1"/>
                          </a:solidFill>
                          <a:latin typeface="Traditional Arabic" panose="02020603050405020304" pitchFamily="18" charset="-78"/>
                          <a:cs typeface="Traditional Arabic" panose="02020603050405020304" pitchFamily="18" charset="-78"/>
                        </a:rPr>
                        <a:t>البيانات الوظيفية </a:t>
                      </a:r>
                    </a:p>
                  </a:txBody>
                  <a:tcPr>
                    <a:solidFill>
                      <a:srgbClr val="0B3946"/>
                    </a:solidFill>
                  </a:tcPr>
                </a:tc>
                <a:tc hMerge="1">
                  <a:txBody>
                    <a:bodyPr/>
                    <a:lstStyle/>
                    <a:p>
                      <a:pPr algn="r" rtl="1"/>
                      <a:endParaRPr lang="ar-SA" sz="1400" b="1" dirty="0"/>
                    </a:p>
                  </a:txBody>
                  <a:tcPr>
                    <a:solidFill>
                      <a:schemeClr val="bg1"/>
                    </a:solidFill>
                  </a:tcPr>
                </a:tc>
                <a:tc hMerge="1">
                  <a:txBody>
                    <a:bodyPr/>
                    <a:lstStyle/>
                    <a:p>
                      <a:pPr algn="r" rtl="1"/>
                      <a:endParaRPr lang="ar-SA" sz="1400" b="1" dirty="0"/>
                    </a:p>
                  </a:txBody>
                  <a:tcPr>
                    <a:solidFill>
                      <a:schemeClr val="bg1"/>
                    </a:solidFill>
                  </a:tcPr>
                </a:tc>
                <a:tc hMerge="1">
                  <a:txBody>
                    <a:bodyPr/>
                    <a:lstStyle/>
                    <a:p>
                      <a:pPr algn="r" rtl="1"/>
                      <a:endParaRPr lang="ar-SA" sz="1400" b="1" dirty="0"/>
                    </a:p>
                  </a:txBody>
                  <a:tcPr>
                    <a:solidFill>
                      <a:schemeClr val="bg1"/>
                    </a:solidFill>
                  </a:tcPr>
                </a:tc>
                <a:tc hMerge="1">
                  <a:txBody>
                    <a:bodyPr/>
                    <a:lstStyle/>
                    <a:p>
                      <a:pPr algn="r" rtl="1"/>
                      <a:endParaRPr lang="ar-SA" sz="1400" b="1" dirty="0"/>
                    </a:p>
                  </a:txBody>
                  <a:tcPr>
                    <a:solidFill>
                      <a:schemeClr val="bg1"/>
                    </a:solidFill>
                  </a:tcPr>
                </a:tc>
                <a:extLst>
                  <a:ext uri="{0D108BD9-81ED-4DB2-BD59-A6C34878D82A}">
                    <a16:rowId xmlns:a16="http://schemas.microsoft.com/office/drawing/2014/main" val="3280342161"/>
                  </a:ext>
                </a:extLst>
              </a:tr>
              <a:tr h="407789">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مسمى الوظيفة </a:t>
                      </a:r>
                    </a:p>
                  </a:txBody>
                  <a:tcPr>
                    <a:solidFill>
                      <a:srgbClr val="0B3946"/>
                    </a:solidFill>
                  </a:tcPr>
                </a:tc>
                <a:tc gridSpan="2">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tc hMerge="1">
                  <a:txBody>
                    <a:bodyPr/>
                    <a:lstStyle/>
                    <a:p>
                      <a:pPr algn="r" rtl="1"/>
                      <a:endParaRPr lang="ar-SA" sz="1400" b="1" dirty="0">
                        <a:solidFill>
                          <a:schemeClr val="bg1"/>
                        </a:solidFill>
                        <a:latin typeface="29LT Bukra Condensed Bold" panose="020B0604020202020204" charset="-78"/>
                        <a:cs typeface="29LT Bukra Condensed Bold" panose="020B0604020202020204" charset="-78"/>
                      </a:endParaRPr>
                    </a:p>
                  </a:txBody>
                  <a:tcPr>
                    <a:solidFill>
                      <a:schemeClr val="bg1"/>
                    </a:solidFill>
                  </a:tcPr>
                </a:tc>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مرحلة التدريس </a:t>
                      </a:r>
                    </a:p>
                  </a:txBody>
                  <a:tcPr>
                    <a:solidFill>
                      <a:srgbClr val="0B3946"/>
                    </a:solidFill>
                  </a:tcPr>
                </a:tc>
                <a:tc>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extLst>
                  <a:ext uri="{0D108BD9-81ED-4DB2-BD59-A6C34878D82A}">
                    <a16:rowId xmlns:a16="http://schemas.microsoft.com/office/drawing/2014/main" val="50323465"/>
                  </a:ext>
                </a:extLst>
              </a:tr>
              <a:tr h="407789">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المستوى والدرجة </a:t>
                      </a:r>
                    </a:p>
                  </a:txBody>
                  <a:tcPr>
                    <a:solidFill>
                      <a:srgbClr val="0B3946"/>
                    </a:solidFill>
                  </a:tcPr>
                </a:tc>
                <a:tc>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tc>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مواد التدريس</a:t>
                      </a:r>
                      <a:r>
                        <a:rPr lang="ar-SA" sz="1800" b="1" baseline="0" dirty="0">
                          <a:solidFill>
                            <a:schemeClr val="bg1"/>
                          </a:solidFill>
                          <a:latin typeface="Traditional Arabic" panose="02020603050405020304" pitchFamily="18" charset="-78"/>
                          <a:cs typeface="Traditional Arabic" panose="02020603050405020304" pitchFamily="18" charset="-78"/>
                        </a:rPr>
                        <a:t> </a:t>
                      </a:r>
                      <a:endParaRPr lang="ar-SA" sz="1800" b="1" dirty="0">
                        <a:solidFill>
                          <a:schemeClr val="bg1"/>
                        </a:solidFill>
                        <a:latin typeface="Traditional Arabic" panose="02020603050405020304" pitchFamily="18" charset="-78"/>
                        <a:cs typeface="Traditional Arabic" panose="02020603050405020304" pitchFamily="18" charset="-78"/>
                      </a:endParaRPr>
                    </a:p>
                  </a:txBody>
                  <a:tcPr>
                    <a:solidFill>
                      <a:srgbClr val="0B3946"/>
                    </a:solidFill>
                  </a:tcPr>
                </a:tc>
                <a:tc>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extLst>
                  <a:ext uri="{0D108BD9-81ED-4DB2-BD59-A6C34878D82A}">
                    <a16:rowId xmlns:a16="http://schemas.microsoft.com/office/drawing/2014/main" val="571041079"/>
                  </a:ext>
                </a:extLst>
              </a:tr>
              <a:tr h="40778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solidFill>
                            <a:schemeClr val="bg1"/>
                          </a:solidFill>
                          <a:latin typeface="Traditional Arabic" panose="02020603050405020304" pitchFamily="18" charset="-78"/>
                          <a:cs typeface="Traditional Arabic" panose="02020603050405020304" pitchFamily="18" charset="-78"/>
                        </a:rPr>
                        <a:t>تاريخ المباشرة </a:t>
                      </a:r>
                    </a:p>
                  </a:txBody>
                  <a:tcPr>
                    <a:solidFill>
                      <a:srgbClr val="0B3946"/>
                    </a:solidFill>
                  </a:tcPr>
                </a:tc>
                <a:tc gridSpan="2">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tc hMerge="1">
                  <a:txBody>
                    <a:bodyPr/>
                    <a:lstStyle/>
                    <a:p>
                      <a:pPr algn="r" rtl="1"/>
                      <a:endParaRPr lang="ar-SA" sz="1400" b="1" dirty="0">
                        <a:solidFill>
                          <a:schemeClr val="bg1"/>
                        </a:solidFill>
                        <a:latin typeface="29LT Bukra Condensed Bold" panose="020B0604020202020204" charset="-78"/>
                        <a:cs typeface="29LT Bukra Condensed Bold" panose="020B0604020202020204" charset="-78"/>
                      </a:endParaRPr>
                    </a:p>
                  </a:txBody>
                  <a:tcPr>
                    <a:solidFill>
                      <a:schemeClr val="bg1"/>
                    </a:solidFill>
                  </a:tcPr>
                </a:tc>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النصاب</a:t>
                      </a:r>
                      <a:r>
                        <a:rPr lang="ar-SA" sz="1800" b="1" baseline="0" dirty="0">
                          <a:solidFill>
                            <a:schemeClr val="bg1"/>
                          </a:solidFill>
                          <a:latin typeface="Traditional Arabic" panose="02020603050405020304" pitchFamily="18" charset="-78"/>
                          <a:cs typeface="Traditional Arabic" panose="02020603050405020304" pitchFamily="18" charset="-78"/>
                        </a:rPr>
                        <a:t> </a:t>
                      </a:r>
                      <a:endParaRPr lang="ar-SA" sz="1800" b="1" dirty="0">
                        <a:solidFill>
                          <a:schemeClr val="bg1"/>
                        </a:solidFill>
                        <a:latin typeface="Traditional Arabic" panose="02020603050405020304" pitchFamily="18" charset="-78"/>
                        <a:cs typeface="Traditional Arabic" panose="02020603050405020304" pitchFamily="18" charset="-78"/>
                      </a:endParaRPr>
                    </a:p>
                  </a:txBody>
                  <a:tcPr>
                    <a:solidFill>
                      <a:srgbClr val="0B3946"/>
                    </a:solidFill>
                  </a:tcPr>
                </a:tc>
                <a:tc>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extLst>
                  <a:ext uri="{0D108BD9-81ED-4DB2-BD59-A6C34878D82A}">
                    <a16:rowId xmlns:a16="http://schemas.microsoft.com/office/drawing/2014/main" val="1534864895"/>
                  </a:ext>
                </a:extLst>
              </a:tr>
            </a:tbl>
          </a:graphicData>
        </a:graphic>
      </p:graphicFrame>
      <p:pic>
        <p:nvPicPr>
          <p:cNvPr id="104" name="صورة 103"/>
          <p:cNvPicPr>
            <a:picLocks noChangeAspect="1"/>
          </p:cNvPicPr>
          <p:nvPr/>
        </p:nvPicPr>
        <p:blipFill>
          <a:blip r:embed="rId4"/>
          <a:stretch>
            <a:fillRect/>
          </a:stretch>
        </p:blipFill>
        <p:spPr>
          <a:xfrm>
            <a:off x="137012" y="1545019"/>
            <a:ext cx="1883827" cy="1865538"/>
          </a:xfrm>
          <a:prstGeom prst="rect">
            <a:avLst/>
          </a:prstGeom>
          <a:effectLst>
            <a:outerShdw blurRad="76200" dir="13500000" sy="23000" kx="1200000" algn="br" rotWithShape="0">
              <a:prstClr val="black">
                <a:alpha val="20000"/>
              </a:prstClr>
            </a:outerShdw>
          </a:effectLst>
        </p:spPr>
      </p:pic>
      <p:sp>
        <p:nvSpPr>
          <p:cNvPr id="4" name="TextBox 10">
            <a:extLst>
              <a:ext uri="{FF2B5EF4-FFF2-40B4-BE49-F238E27FC236}">
                <a16:creationId xmlns:a16="http://schemas.microsoft.com/office/drawing/2014/main" id="{F29A7624-7AD5-6784-D2B8-E028F844CA44}"/>
              </a:ext>
            </a:extLst>
          </p:cNvPr>
          <p:cNvSpPr txBox="1"/>
          <p:nvPr/>
        </p:nvSpPr>
        <p:spPr>
          <a:xfrm>
            <a:off x="2285666" y="105199"/>
            <a:ext cx="1954246" cy="692497"/>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الإدارة العامة للتعليم بمنطقة مكة المكرمة </a:t>
            </a:r>
          </a:p>
        </p:txBody>
      </p:sp>
    </p:spTree>
    <p:extLst>
      <p:ext uri="{BB962C8B-B14F-4D97-AF65-F5344CB8AC3E}">
        <p14:creationId xmlns:p14="http://schemas.microsoft.com/office/powerpoint/2010/main" val="3235884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a:off x="4001428" y="756000"/>
            <a:ext cx="3024000" cy="3465903"/>
          </a:xfrm>
          <a:custGeom>
            <a:avLst/>
            <a:gdLst/>
            <a:ahLst/>
            <a:cxnLst/>
            <a:rect l="l" t="t" r="r" b="b"/>
            <a:pathLst>
              <a:path w="3024000" h="3465903">
                <a:moveTo>
                  <a:pt x="0" y="0"/>
                </a:moveTo>
                <a:lnTo>
                  <a:pt x="3024000" y="0"/>
                </a:lnTo>
                <a:lnTo>
                  <a:pt x="3024000" y="3465903"/>
                </a:lnTo>
                <a:lnTo>
                  <a:pt x="0" y="3465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6" name="TextBox 6"/>
          <p:cNvSpPr txBox="1"/>
          <p:nvPr/>
        </p:nvSpPr>
        <p:spPr>
          <a:xfrm>
            <a:off x="756000" y="5344925"/>
            <a:ext cx="4757428" cy="914157"/>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أداء الواجبات </a:t>
            </a:r>
            <a:r>
              <a:rPr lang="ar-EG" sz="4511" b="1">
                <a:solidFill>
                  <a:srgbClr val="0FA596"/>
                </a:solidFill>
                <a:latin typeface="29LT Bukra Condensed Bold"/>
                <a:ea typeface="29LT Bukra Condensed Bold"/>
                <a:cs typeface="29LT Bukra Condensed Bold"/>
                <a:sym typeface="29LT Bukra Condensed Bold"/>
                <a:rtl/>
              </a:rPr>
              <a:t>الوظيفية </a:t>
            </a:r>
          </a:p>
        </p:txBody>
      </p:sp>
      <p:sp>
        <p:nvSpPr>
          <p:cNvPr id="7" name="Freeform 7"/>
          <p:cNvSpPr/>
          <p:nvPr/>
        </p:nvSpPr>
        <p:spPr>
          <a:xfrm>
            <a:off x="1185930" y="7710885"/>
            <a:ext cx="2432555" cy="2393026"/>
          </a:xfrm>
          <a:custGeom>
            <a:avLst/>
            <a:gdLst/>
            <a:ahLst/>
            <a:cxnLst/>
            <a:rect l="l" t="t" r="r" b="b"/>
            <a:pathLst>
              <a:path w="2432555" h="2393026">
                <a:moveTo>
                  <a:pt x="0" y="0"/>
                </a:moveTo>
                <a:lnTo>
                  <a:pt x="2432555" y="0"/>
                </a:lnTo>
                <a:lnTo>
                  <a:pt x="2432555" y="2393026"/>
                </a:lnTo>
                <a:lnTo>
                  <a:pt x="0" y="2393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graphicFrame>
        <p:nvGraphicFramePr>
          <p:cNvPr id="5" name="Table 4"/>
          <p:cNvGraphicFramePr>
            <a:graphicFrameLocks noGrp="1"/>
          </p:cNvGraphicFramePr>
          <p:nvPr>
            <p:extLst>
              <p:ext uri="{D42A27DB-BD31-4B8C-83A1-F6EECF244321}">
                <p14:modId xmlns:p14="http://schemas.microsoft.com/office/powerpoint/2010/main" val="273875530"/>
              </p:ext>
            </p:extLst>
          </p:nvPr>
        </p:nvGraphicFramePr>
        <p:xfrm>
          <a:off x="328860" y="2516132"/>
          <a:ext cx="6902279" cy="4386749"/>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5726">
                <a:tc>
                  <a:txBody>
                    <a:bodyPr/>
                    <a:lstStyle/>
                    <a:p>
                      <a:pPr algn="ctr" rtl="1">
                        <a:lnSpc>
                          <a:spcPts val="1679"/>
                        </a:lnSpc>
                        <a:defRPr/>
                      </a:pPr>
                      <a:r>
                        <a:rPr lang="ar-EG" sz="1200" b="1" dirty="0">
                          <a:solidFill>
                            <a:srgbClr val="FFFFFE"/>
                          </a:solidFill>
                          <a:latin typeface="Adobe Arabic"/>
                          <a:ea typeface="Adobe Arabic"/>
                          <a:cs typeface="Adobe Arabic"/>
                          <a:sym typeface="Adobe Arabic"/>
                          <a:rtl/>
                        </a:rPr>
                        <a:t>نوع الشاهد </a:t>
                      </a:r>
                      <a:endParaRPr lang="en-US" sz="1100" dirty="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غير 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extLst>
                  <a:ext uri="{0D108BD9-81ED-4DB2-BD59-A6C34878D82A}">
                    <a16:rowId xmlns:a16="http://schemas.microsoft.com/office/drawing/2014/main" val="10000"/>
                  </a:ext>
                </a:extLst>
              </a:tr>
              <a:tr h="636270">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ميثاق مهنه التعليم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6123">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سجل الدوام الرسمي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5726">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جدول المناوبة الشهري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5726">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جدول الإشراف اليومي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5726">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خطة توزيع المنهج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35726">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سجل الانتظار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35726">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dirty="0">
                          <a:solidFill>
                            <a:srgbClr val="000000"/>
                          </a:solidFill>
                          <a:latin typeface="Adobe Arabic"/>
                          <a:ea typeface="Adobe Arabic"/>
                          <a:cs typeface="Adobe Arabic"/>
                          <a:sym typeface="Adobe Arabic"/>
                          <a:rtl/>
                        </a:rPr>
                        <a:t>المشاركة في المناسبات الوطنية </a:t>
                      </a:r>
                      <a:endParaRPr lang="en-US" sz="1100" dirty="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Freeform 5"/>
          <p:cNvSpPr/>
          <p:nvPr/>
        </p:nvSpPr>
        <p:spPr>
          <a:xfrm>
            <a:off x="453074" y="7141008"/>
            <a:ext cx="1894688" cy="1894688"/>
          </a:xfrm>
          <a:custGeom>
            <a:avLst/>
            <a:gdLst/>
            <a:ahLst/>
            <a:cxnLst/>
            <a:rect l="l" t="t" r="r" b="b"/>
            <a:pathLst>
              <a:path w="1894688" h="1894688">
                <a:moveTo>
                  <a:pt x="0" y="0"/>
                </a:moveTo>
                <a:lnTo>
                  <a:pt x="1894688" y="0"/>
                </a:lnTo>
                <a:lnTo>
                  <a:pt x="1894688" y="1894689"/>
                </a:lnTo>
                <a:lnTo>
                  <a:pt x="0" y="18946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a:p>
        </p:txBody>
      </p:sp>
      <p:sp>
        <p:nvSpPr>
          <p:cNvPr id="7" name="Freeform 6"/>
          <p:cNvSpPr/>
          <p:nvPr/>
        </p:nvSpPr>
        <p:spPr>
          <a:xfrm flipV="1">
            <a:off x="2667290" y="7933580"/>
            <a:ext cx="688924" cy="1583734"/>
          </a:xfrm>
          <a:custGeom>
            <a:avLst/>
            <a:gdLst/>
            <a:ahLst/>
            <a:cxnLst/>
            <a:rect l="l" t="t" r="r" b="b"/>
            <a:pathLst>
              <a:path w="688924" h="1583734">
                <a:moveTo>
                  <a:pt x="0" y="1583734"/>
                </a:moveTo>
                <a:lnTo>
                  <a:pt x="688924" y="1583734"/>
                </a:lnTo>
                <a:lnTo>
                  <a:pt x="688924" y="0"/>
                </a:lnTo>
                <a:lnTo>
                  <a:pt x="0" y="0"/>
                </a:lnTo>
                <a:lnTo>
                  <a:pt x="0" y="1583734"/>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sp>
        <p:nvSpPr>
          <p:cNvPr id="8" name="Freeform 7">
            <a:hlinkClick r:id="rId7" tooltip="https://storage2.me-qr.com/pdf/4a36d3a9-d4d0-4bcf-a8c6-984dcb7a0e35.pdf"/>
          </p:cNvPr>
          <p:cNvSpPr/>
          <p:nvPr/>
        </p:nvSpPr>
        <p:spPr>
          <a:xfrm>
            <a:off x="640826" y="7328760"/>
            <a:ext cx="1519184" cy="1519184"/>
          </a:xfrm>
          <a:custGeom>
            <a:avLst/>
            <a:gdLst/>
            <a:ahLst/>
            <a:cxnLst/>
            <a:rect l="l" t="t" r="r" b="b"/>
            <a:pathLst>
              <a:path w="1519184" h="1519184">
                <a:moveTo>
                  <a:pt x="0" y="0"/>
                </a:moveTo>
                <a:lnTo>
                  <a:pt x="1519184" y="0"/>
                </a:lnTo>
                <a:lnTo>
                  <a:pt x="1519184" y="1519185"/>
                </a:lnTo>
                <a:lnTo>
                  <a:pt x="0" y="1519185"/>
                </a:lnTo>
                <a:lnTo>
                  <a:pt x="0" y="0"/>
                </a:lnTo>
                <a:close/>
              </a:path>
            </a:pathLst>
          </a:custGeom>
          <a:blipFill>
            <a:blip r:embed="rId8"/>
            <a:stretch>
              <a:fillRect/>
            </a:stretch>
          </a:blipFill>
        </p:spPr>
        <p:txBody>
          <a:bodyPr/>
          <a:lstStyle/>
          <a:p>
            <a:endParaRPr lang="ar-SA"/>
          </a:p>
        </p:txBody>
      </p:sp>
      <p:sp>
        <p:nvSpPr>
          <p:cNvPr id="9" name="TextBox 8"/>
          <p:cNvSpPr txBox="1"/>
          <p:nvPr/>
        </p:nvSpPr>
        <p:spPr>
          <a:xfrm>
            <a:off x="2285666" y="105199"/>
            <a:ext cx="1954246" cy="692497"/>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الإدارة العامة للتعليم بمنطقة مكة المكرمة </a:t>
            </a:r>
          </a:p>
        </p:txBody>
      </p:sp>
      <p:sp>
        <p:nvSpPr>
          <p:cNvPr id="10" name="TextBox 9"/>
          <p:cNvSpPr txBox="1"/>
          <p:nvPr/>
        </p:nvSpPr>
        <p:spPr>
          <a:xfrm>
            <a:off x="2502555" y="461789"/>
            <a:ext cx="1520469" cy="346249"/>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 </a:t>
            </a:r>
          </a:p>
        </p:txBody>
      </p:sp>
      <p:sp>
        <p:nvSpPr>
          <p:cNvPr id="11" name="TextBox 10"/>
          <p:cNvSpPr txBox="1"/>
          <p:nvPr/>
        </p:nvSpPr>
        <p:spPr>
          <a:xfrm>
            <a:off x="2520880" y="843564"/>
            <a:ext cx="1629062" cy="320601"/>
          </a:xfrm>
          <a:prstGeom prst="rect">
            <a:avLst/>
          </a:prstGeom>
        </p:spPr>
        <p:txBody>
          <a:bodyPr lIns="0" tIns="0" rIns="0" bIns="0" rtlCol="0" anchor="t">
            <a:spAutoFit/>
          </a:bodyPr>
          <a:lstStyle/>
          <a:p>
            <a:pPr algn="ctr" rtl="1">
              <a:lnSpc>
                <a:spcPts val="2503"/>
              </a:lnSpc>
            </a:pPr>
            <a:r>
              <a:rPr lang="ar-EG" sz="1788" dirty="0">
                <a:solidFill>
                  <a:srgbClr val="2A91A6"/>
                </a:solidFill>
                <a:latin typeface="Adobe Arabic"/>
                <a:ea typeface="Adobe Arabic"/>
                <a:cs typeface="Adobe Arabic"/>
                <a:sym typeface="Adobe Arabic"/>
                <a:rtl/>
              </a:rPr>
              <a:t> </a:t>
            </a:r>
          </a:p>
        </p:txBody>
      </p:sp>
      <p:sp>
        <p:nvSpPr>
          <p:cNvPr id="12" name="TextBox 11"/>
          <p:cNvSpPr txBox="1"/>
          <p:nvPr/>
        </p:nvSpPr>
        <p:spPr>
          <a:xfrm>
            <a:off x="2077822" y="1364546"/>
            <a:ext cx="3457934" cy="320601"/>
          </a:xfrm>
          <a:prstGeom prst="rect">
            <a:avLst/>
          </a:prstGeom>
        </p:spPr>
        <p:txBody>
          <a:bodyPr lIns="0" tIns="0" rIns="0" bIns="0" rtlCol="0" anchor="t">
            <a:spAutoFit/>
          </a:bodyPr>
          <a:lstStyle/>
          <a:p>
            <a:pPr algn="ctr" rtl="1">
              <a:lnSpc>
                <a:spcPts val="2455"/>
              </a:lnSpc>
            </a:pPr>
            <a:r>
              <a:rPr lang="ar-EG" sz="1753" dirty="0">
                <a:solidFill>
                  <a:srgbClr val="FFFFFE"/>
                </a:solidFill>
                <a:latin typeface="Adobe Arabic"/>
                <a:ea typeface="Adobe Arabic"/>
                <a:cs typeface="Adobe Arabic"/>
                <a:sym typeface="Adobe Arabic"/>
                <a:rtl/>
              </a:rPr>
              <a:t>مدرسة: ............................. </a:t>
            </a:r>
          </a:p>
        </p:txBody>
      </p:sp>
      <p:sp>
        <p:nvSpPr>
          <p:cNvPr id="13" name="TextBox 12"/>
          <p:cNvSpPr txBox="1"/>
          <p:nvPr/>
        </p:nvSpPr>
        <p:spPr>
          <a:xfrm>
            <a:off x="1711217" y="1812425"/>
            <a:ext cx="4191145" cy="465582"/>
          </a:xfrm>
          <a:prstGeom prst="rect">
            <a:avLst/>
          </a:prstGeom>
        </p:spPr>
        <p:txBody>
          <a:bodyPr lIns="0" tIns="0" rIns="0" bIns="0" rtlCol="0" anchor="t">
            <a:spAutoFit/>
          </a:bodyPr>
          <a:lstStyle/>
          <a:p>
            <a:pPr algn="ctr" rtl="1">
              <a:lnSpc>
                <a:spcPts val="3214"/>
              </a:lnSpc>
            </a:pPr>
            <a:r>
              <a:rPr lang="ar-EG" sz="2295" b="1" dirty="0">
                <a:solidFill>
                  <a:srgbClr val="000000"/>
                </a:solidFill>
                <a:latin typeface="29LT Bukra Condensed Bold"/>
                <a:ea typeface="29LT Bukra Condensed Bold"/>
                <a:cs typeface="29LT Bukra Condensed Bold"/>
                <a:sym typeface="29LT Bukra Condensed Bold"/>
                <a:rtl/>
              </a:rPr>
              <a:t>شواهد الواجبات </a:t>
            </a:r>
            <a:r>
              <a:rPr lang="ar-EG" sz="2295" b="1" dirty="0">
                <a:solidFill>
                  <a:srgbClr val="0FA596"/>
                </a:solidFill>
                <a:latin typeface="29LT Bukra Condensed Bold"/>
                <a:ea typeface="29LT Bukra Condensed Bold"/>
                <a:cs typeface="29LT Bukra Condensed Bold"/>
                <a:sym typeface="29LT Bukra Condensed Bold"/>
                <a:rtl/>
              </a:rPr>
              <a:t>الوظيفية </a:t>
            </a:r>
          </a:p>
        </p:txBody>
      </p:sp>
      <p:sp>
        <p:nvSpPr>
          <p:cNvPr id="14" name="TextBox 13"/>
          <p:cNvSpPr txBox="1"/>
          <p:nvPr/>
        </p:nvSpPr>
        <p:spPr>
          <a:xfrm>
            <a:off x="66219" y="9158802"/>
            <a:ext cx="2668397" cy="574149"/>
          </a:xfrm>
          <a:prstGeom prst="rect">
            <a:avLst/>
          </a:prstGeom>
        </p:spPr>
        <p:txBody>
          <a:bodyPr lIns="0" tIns="0" rIns="0" bIns="0" rtlCol="0" anchor="t">
            <a:spAutoFit/>
          </a:bodyPr>
          <a:lstStyle/>
          <a:p>
            <a:pPr algn="ctr" rtl="1">
              <a:lnSpc>
                <a:spcPts val="3990"/>
              </a:lnSpc>
            </a:pPr>
            <a:r>
              <a:rPr lang="ar-EG" sz="2850" b="1">
                <a:solidFill>
                  <a:srgbClr val="0FA596"/>
                </a:solidFill>
                <a:latin typeface="29LT Bukra Condensed Bold"/>
                <a:ea typeface="29LT Bukra Condensed Bold"/>
                <a:cs typeface="29LT Bukra Condensed Bold"/>
                <a:sym typeface="29LT Bukra Condensed Bold"/>
                <a:rtl/>
              </a:rPr>
              <a:t>ميثاق مهنة التعليم </a:t>
            </a:r>
          </a:p>
        </p:txBody>
      </p:sp>
      <p:sp>
        <p:nvSpPr>
          <p:cNvPr id="15"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9"/>
            <a:stretch>
              <a:fillRect t="-1727960" b="-4820"/>
            </a:stretch>
          </a:blipFill>
        </p:spPr>
        <p:txBody>
          <a:bodyPr/>
          <a:lstStyle/>
          <a:p>
            <a:endParaRPr lang="ar-SA"/>
          </a:p>
        </p:txBody>
      </p:sp>
    </p:spTree>
    <p:extLst>
      <p:ext uri="{BB962C8B-B14F-4D97-AF65-F5344CB8AC3E}">
        <p14:creationId xmlns:p14="http://schemas.microsoft.com/office/powerpoint/2010/main" val="3399692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56000" y="756000"/>
            <a:ext cx="6048000" cy="9180000"/>
            <a:chOff x="0" y="0"/>
            <a:chExt cx="2167467" cy="3289905"/>
          </a:xfrm>
        </p:grpSpPr>
        <p:sp>
          <p:nvSpPr>
            <p:cNvPr id="5" name="Freeform 5"/>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5C8686"/>
              </a:solidFill>
              <a:prstDash val="solid"/>
              <a:round/>
            </a:ln>
          </p:spPr>
          <p:txBody>
            <a:bodyPr/>
            <a:lstStyle/>
            <a:p>
              <a:endParaRPr lang="ar-SA"/>
            </a:p>
          </p:txBody>
        </p:sp>
        <p:sp>
          <p:nvSpPr>
            <p:cNvPr id="6" name="TextBox 6"/>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7" name="Freeform 7"/>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grpSp>
        <p:nvGrpSpPr>
          <p:cNvPr id="8" name="Group 8"/>
          <p:cNvGrpSpPr/>
          <p:nvPr/>
        </p:nvGrpSpPr>
        <p:grpSpPr>
          <a:xfrm>
            <a:off x="2249980" y="2512332"/>
            <a:ext cx="4355426" cy="441690"/>
            <a:chOff x="0" y="0"/>
            <a:chExt cx="5807235" cy="588920"/>
          </a:xfrm>
        </p:grpSpPr>
        <p:sp>
          <p:nvSpPr>
            <p:cNvPr id="9" name="Freeform 9"/>
            <p:cNvSpPr/>
            <p:nvPr/>
          </p:nvSpPr>
          <p:spPr>
            <a:xfrm>
              <a:off x="5193777" y="0"/>
              <a:ext cx="613458" cy="588920"/>
            </a:xfrm>
            <a:custGeom>
              <a:avLst/>
              <a:gdLst/>
              <a:ahLst/>
              <a:cxnLst/>
              <a:rect l="l" t="t" r="r" b="b"/>
              <a:pathLst>
                <a:path w="613458" h="588920">
                  <a:moveTo>
                    <a:pt x="0" y="0"/>
                  </a:moveTo>
                  <a:lnTo>
                    <a:pt x="613458" y="0"/>
                  </a:lnTo>
                  <a:lnTo>
                    <a:pt x="613458" y="588920"/>
                  </a:lnTo>
                  <a:lnTo>
                    <a:pt x="0" y="5889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TextBox 10"/>
            <p:cNvSpPr txBox="1"/>
            <p:nvPr/>
          </p:nvSpPr>
          <p:spPr>
            <a:xfrm>
              <a:off x="0" y="-123825"/>
              <a:ext cx="5031629" cy="601404"/>
            </a:xfrm>
            <a:prstGeom prst="rect">
              <a:avLst/>
            </a:prstGeom>
          </p:spPr>
          <p:txBody>
            <a:bodyPr lIns="0" tIns="0" rIns="0" bIns="0" rtlCol="0" anchor="t">
              <a:spAutoFit/>
            </a:bodyPr>
            <a:lstStyle/>
            <a:p>
              <a:pPr algn="r" rtl="1">
                <a:lnSpc>
                  <a:spcPts val="3359"/>
                </a:lnSpc>
              </a:pPr>
              <a:r>
                <a:rPr lang="ar-EG" sz="2400" b="1" dirty="0">
                  <a:solidFill>
                    <a:srgbClr val="000000"/>
                  </a:solidFill>
                  <a:latin typeface="29LT Bukra Condensed Bold"/>
                  <a:ea typeface="29LT Bukra Condensed Bold"/>
                  <a:cs typeface="29LT Bukra Condensed Bold"/>
                  <a:sym typeface="29LT Bukra Condensed Bold"/>
                  <a:rtl/>
                </a:rPr>
                <a:t>بيانات عامـــة . </a:t>
              </a:r>
            </a:p>
          </p:txBody>
        </p:sp>
      </p:grpSp>
      <p:grpSp>
        <p:nvGrpSpPr>
          <p:cNvPr id="11" name="Group 11"/>
          <p:cNvGrpSpPr/>
          <p:nvPr/>
        </p:nvGrpSpPr>
        <p:grpSpPr>
          <a:xfrm>
            <a:off x="2249980" y="1994442"/>
            <a:ext cx="4355426" cy="441690"/>
            <a:chOff x="0" y="0"/>
            <a:chExt cx="5807235" cy="588920"/>
          </a:xfrm>
        </p:grpSpPr>
        <p:sp>
          <p:nvSpPr>
            <p:cNvPr id="12" name="Freeform 12"/>
            <p:cNvSpPr/>
            <p:nvPr/>
          </p:nvSpPr>
          <p:spPr>
            <a:xfrm>
              <a:off x="5193777" y="0"/>
              <a:ext cx="613458" cy="588920"/>
            </a:xfrm>
            <a:custGeom>
              <a:avLst/>
              <a:gdLst/>
              <a:ahLst/>
              <a:cxnLst/>
              <a:rect l="l" t="t" r="r" b="b"/>
              <a:pathLst>
                <a:path w="613458" h="588920">
                  <a:moveTo>
                    <a:pt x="0" y="0"/>
                  </a:moveTo>
                  <a:lnTo>
                    <a:pt x="613458" y="0"/>
                  </a:lnTo>
                  <a:lnTo>
                    <a:pt x="613458" y="588920"/>
                  </a:lnTo>
                  <a:lnTo>
                    <a:pt x="0" y="5889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TextBox 13"/>
            <p:cNvSpPr txBox="1"/>
            <p:nvPr/>
          </p:nvSpPr>
          <p:spPr>
            <a:xfrm>
              <a:off x="0" y="-123825"/>
              <a:ext cx="5031629" cy="601404"/>
            </a:xfrm>
            <a:prstGeom prst="rect">
              <a:avLst/>
            </a:prstGeom>
          </p:spPr>
          <p:txBody>
            <a:bodyPr lIns="0" tIns="0" rIns="0" bIns="0" rtlCol="0" anchor="t">
              <a:spAutoFit/>
            </a:bodyPr>
            <a:lstStyle/>
            <a:p>
              <a:pPr algn="r" rtl="1">
                <a:lnSpc>
                  <a:spcPts val="3359"/>
                </a:lnSpc>
              </a:pPr>
              <a:r>
                <a:rPr lang="ar-EG" sz="2400" b="1">
                  <a:solidFill>
                    <a:srgbClr val="000000"/>
                  </a:solidFill>
                  <a:latin typeface="29LT Bukra Condensed Bold"/>
                  <a:ea typeface="29LT Bukra Condensed Bold"/>
                  <a:cs typeface="29LT Bukra Condensed Bold"/>
                  <a:sym typeface="29LT Bukra Condensed Bold"/>
                  <a:rtl/>
                </a:rPr>
                <a:t>مقدمة </a:t>
              </a:r>
            </a:p>
          </p:txBody>
        </p:sp>
      </p:grpSp>
      <p:sp>
        <p:nvSpPr>
          <p:cNvPr id="14" name="Freeform 14"/>
          <p:cNvSpPr/>
          <p:nvPr/>
        </p:nvSpPr>
        <p:spPr>
          <a:xfrm>
            <a:off x="6145313" y="3108325"/>
            <a:ext cx="460093" cy="441690"/>
          </a:xfrm>
          <a:custGeom>
            <a:avLst/>
            <a:gdLst/>
            <a:ahLst/>
            <a:cxnLst/>
            <a:rect l="l" t="t" r="r" b="b"/>
            <a:pathLst>
              <a:path w="460093" h="441690">
                <a:moveTo>
                  <a:pt x="0" y="0"/>
                </a:moveTo>
                <a:lnTo>
                  <a:pt x="460093" y="0"/>
                </a:lnTo>
                <a:lnTo>
                  <a:pt x="460093" y="441690"/>
                </a:lnTo>
                <a:lnTo>
                  <a:pt x="0" y="4416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TextBox 15"/>
          <p:cNvSpPr txBox="1"/>
          <p:nvPr/>
        </p:nvSpPr>
        <p:spPr>
          <a:xfrm>
            <a:off x="2249980" y="2984500"/>
            <a:ext cx="3773722" cy="482009"/>
          </a:xfrm>
          <a:prstGeom prst="rect">
            <a:avLst/>
          </a:prstGeom>
        </p:spPr>
        <p:txBody>
          <a:bodyPr lIns="0" tIns="0" rIns="0" bIns="0" rtlCol="0" anchor="t">
            <a:spAutoFit/>
          </a:bodyPr>
          <a:lstStyle/>
          <a:p>
            <a:pPr algn="r" rtl="1">
              <a:lnSpc>
                <a:spcPts val="3359"/>
              </a:lnSpc>
            </a:pPr>
            <a:r>
              <a:rPr lang="ar-EG" sz="2400" b="1" dirty="0">
                <a:solidFill>
                  <a:srgbClr val="000000"/>
                </a:solidFill>
                <a:latin typeface="29LT Bukra Condensed Bold"/>
                <a:ea typeface="29LT Bukra Condensed Bold"/>
                <a:cs typeface="29LT Bukra Condensed Bold"/>
                <a:sym typeface="29LT Bukra Condensed Bold"/>
                <a:rtl/>
              </a:rPr>
              <a:t>الشواهد للأداء </a:t>
            </a:r>
          </a:p>
        </p:txBody>
      </p:sp>
      <p:grpSp>
        <p:nvGrpSpPr>
          <p:cNvPr id="16" name="Group 16"/>
          <p:cNvGrpSpPr/>
          <p:nvPr/>
        </p:nvGrpSpPr>
        <p:grpSpPr>
          <a:xfrm>
            <a:off x="1912117" y="3539848"/>
            <a:ext cx="4172390" cy="362668"/>
            <a:chOff x="0" y="0"/>
            <a:chExt cx="5563187" cy="483557"/>
          </a:xfrm>
        </p:grpSpPr>
        <p:sp>
          <p:nvSpPr>
            <p:cNvPr id="17" name="TextBox 17"/>
            <p:cNvSpPr txBox="1"/>
            <p:nvPr/>
          </p:nvSpPr>
          <p:spPr>
            <a:xfrm>
              <a:off x="0" y="-64568"/>
              <a:ext cx="5031629" cy="548125"/>
            </a:xfrm>
            <a:prstGeom prst="rect">
              <a:avLst/>
            </a:prstGeom>
          </p:spPr>
          <p:txBody>
            <a:bodyPr lIns="0" tIns="0" rIns="0" bIns="0" rtlCol="0" anchor="t">
              <a:spAutoFit/>
            </a:bodyPr>
            <a:lstStyle/>
            <a:p>
              <a:pPr algn="r" rtl="1">
                <a:lnSpc>
                  <a:spcPts val="3066"/>
                </a:lnSpc>
              </a:pPr>
              <a:r>
                <a:rPr lang="ar-EG" sz="2190" b="1">
                  <a:solidFill>
                    <a:srgbClr val="000000"/>
                  </a:solidFill>
                  <a:latin typeface="29LT Bukra Condensed Bold"/>
                  <a:ea typeface="29LT Bukra Condensed Bold"/>
                  <a:cs typeface="29LT Bukra Condensed Bold"/>
                  <a:sym typeface="29LT Bukra Condensed Bold"/>
                  <a:rtl/>
                </a:rPr>
                <a:t>أداء الواجبات الوظيفية . </a:t>
              </a:r>
            </a:p>
          </p:txBody>
        </p:sp>
        <p:sp>
          <p:nvSpPr>
            <p:cNvPr id="18" name="Freeform 18"/>
            <p:cNvSpPr/>
            <p:nvPr/>
          </p:nvSpPr>
          <p:spPr>
            <a:xfrm flipH="1">
              <a:off x="5079629" y="0"/>
              <a:ext cx="483557" cy="483557"/>
            </a:xfrm>
            <a:custGeom>
              <a:avLst/>
              <a:gdLst/>
              <a:ahLst/>
              <a:cxnLst/>
              <a:rect l="l" t="t" r="r" b="b"/>
              <a:pathLst>
                <a:path w="483557" h="483557">
                  <a:moveTo>
                    <a:pt x="483558" y="0"/>
                  </a:moveTo>
                  <a:lnTo>
                    <a:pt x="0" y="0"/>
                  </a:lnTo>
                  <a:lnTo>
                    <a:pt x="0" y="483557"/>
                  </a:lnTo>
                  <a:lnTo>
                    <a:pt x="483558" y="483557"/>
                  </a:lnTo>
                  <a:lnTo>
                    <a:pt x="48355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grpSp>
      <p:sp>
        <p:nvSpPr>
          <p:cNvPr id="19" name="TextBox 19"/>
          <p:cNvSpPr txBox="1"/>
          <p:nvPr/>
        </p:nvSpPr>
        <p:spPr>
          <a:xfrm>
            <a:off x="2714375" y="1171248"/>
            <a:ext cx="4089625" cy="594467"/>
          </a:xfrm>
          <a:prstGeom prst="rect">
            <a:avLst/>
          </a:prstGeom>
        </p:spPr>
        <p:txBody>
          <a:bodyPr lIns="0" tIns="0" rIns="0" bIns="0" rtlCol="0" anchor="t">
            <a:spAutoFit/>
          </a:bodyPr>
          <a:lstStyle/>
          <a:p>
            <a:pPr algn="ctr" rtl="1">
              <a:lnSpc>
                <a:spcPts val="4081"/>
              </a:lnSpc>
            </a:pPr>
            <a:r>
              <a:rPr lang="ar-EG" sz="2915" b="1">
                <a:solidFill>
                  <a:srgbClr val="000000"/>
                </a:solidFill>
                <a:latin typeface="29LT Bukra Condensed Bold"/>
                <a:ea typeface="29LT Bukra Condensed Bold"/>
                <a:cs typeface="29LT Bukra Condensed Bold"/>
                <a:sym typeface="29LT Bukra Condensed Bold"/>
                <a:rtl/>
              </a:rPr>
              <a:t>محتويات الملف </a:t>
            </a:r>
          </a:p>
        </p:txBody>
      </p:sp>
      <p:grpSp>
        <p:nvGrpSpPr>
          <p:cNvPr id="20" name="Group 20"/>
          <p:cNvGrpSpPr/>
          <p:nvPr/>
        </p:nvGrpSpPr>
        <p:grpSpPr>
          <a:xfrm>
            <a:off x="1903889" y="4100571"/>
            <a:ext cx="4172390" cy="362668"/>
            <a:chOff x="0" y="0"/>
            <a:chExt cx="5563187" cy="483557"/>
          </a:xfrm>
        </p:grpSpPr>
        <p:sp>
          <p:nvSpPr>
            <p:cNvPr id="21" name="TextBox 21"/>
            <p:cNvSpPr txBox="1"/>
            <p:nvPr/>
          </p:nvSpPr>
          <p:spPr>
            <a:xfrm>
              <a:off x="0" y="-64568"/>
              <a:ext cx="5031629" cy="548125"/>
            </a:xfrm>
            <a:prstGeom prst="rect">
              <a:avLst/>
            </a:prstGeom>
          </p:spPr>
          <p:txBody>
            <a:bodyPr lIns="0" tIns="0" rIns="0" bIns="0" rtlCol="0" anchor="t">
              <a:spAutoFit/>
            </a:bodyPr>
            <a:lstStyle/>
            <a:p>
              <a:pPr algn="r" rtl="1">
                <a:lnSpc>
                  <a:spcPts val="3066"/>
                </a:lnSpc>
              </a:pPr>
              <a:r>
                <a:rPr lang="ar-EG" sz="2190" b="1">
                  <a:solidFill>
                    <a:srgbClr val="000000"/>
                  </a:solidFill>
                  <a:latin typeface="29LT Bukra Condensed Bold"/>
                  <a:ea typeface="29LT Bukra Condensed Bold"/>
                  <a:cs typeface="29LT Bukra Condensed Bold"/>
                  <a:sym typeface="29LT Bukra Condensed Bold"/>
                  <a:rtl/>
                </a:rPr>
                <a:t>التفاعل مع المجتمع المهني . </a:t>
              </a:r>
            </a:p>
          </p:txBody>
        </p:sp>
        <p:sp>
          <p:nvSpPr>
            <p:cNvPr id="22" name="Freeform 22"/>
            <p:cNvSpPr/>
            <p:nvPr/>
          </p:nvSpPr>
          <p:spPr>
            <a:xfrm flipH="1">
              <a:off x="5079629" y="0"/>
              <a:ext cx="483557" cy="483557"/>
            </a:xfrm>
            <a:custGeom>
              <a:avLst/>
              <a:gdLst/>
              <a:ahLst/>
              <a:cxnLst/>
              <a:rect l="l" t="t" r="r" b="b"/>
              <a:pathLst>
                <a:path w="483557" h="483557">
                  <a:moveTo>
                    <a:pt x="483558" y="0"/>
                  </a:moveTo>
                  <a:lnTo>
                    <a:pt x="0" y="0"/>
                  </a:lnTo>
                  <a:lnTo>
                    <a:pt x="0" y="483557"/>
                  </a:lnTo>
                  <a:lnTo>
                    <a:pt x="483558" y="483557"/>
                  </a:lnTo>
                  <a:lnTo>
                    <a:pt x="48355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grpSp>
      <p:grpSp>
        <p:nvGrpSpPr>
          <p:cNvPr id="23" name="Group 23"/>
          <p:cNvGrpSpPr/>
          <p:nvPr/>
        </p:nvGrpSpPr>
        <p:grpSpPr>
          <a:xfrm>
            <a:off x="1895661" y="4661293"/>
            <a:ext cx="4172390" cy="362668"/>
            <a:chOff x="0" y="0"/>
            <a:chExt cx="5563187" cy="483557"/>
          </a:xfrm>
        </p:grpSpPr>
        <p:sp>
          <p:nvSpPr>
            <p:cNvPr id="24" name="TextBox 24"/>
            <p:cNvSpPr txBox="1"/>
            <p:nvPr/>
          </p:nvSpPr>
          <p:spPr>
            <a:xfrm>
              <a:off x="0" y="-64568"/>
              <a:ext cx="5031629" cy="548125"/>
            </a:xfrm>
            <a:prstGeom prst="rect">
              <a:avLst/>
            </a:prstGeom>
          </p:spPr>
          <p:txBody>
            <a:bodyPr lIns="0" tIns="0" rIns="0" bIns="0" rtlCol="0" anchor="t">
              <a:spAutoFit/>
            </a:bodyPr>
            <a:lstStyle/>
            <a:p>
              <a:pPr algn="r" rtl="1">
                <a:lnSpc>
                  <a:spcPts val="3066"/>
                </a:lnSpc>
              </a:pPr>
              <a:r>
                <a:rPr lang="ar-EG" sz="2190" b="1">
                  <a:solidFill>
                    <a:srgbClr val="000000"/>
                  </a:solidFill>
                  <a:latin typeface="29LT Bukra Condensed Bold"/>
                  <a:ea typeface="29LT Bukra Condensed Bold"/>
                  <a:cs typeface="29LT Bukra Condensed Bold"/>
                  <a:sym typeface="29LT Bukra Condensed Bold"/>
                  <a:rtl/>
                </a:rPr>
                <a:t>التفاعل مع أولياء الأمور . </a:t>
              </a:r>
            </a:p>
          </p:txBody>
        </p:sp>
        <p:sp>
          <p:nvSpPr>
            <p:cNvPr id="25" name="Freeform 25"/>
            <p:cNvSpPr/>
            <p:nvPr/>
          </p:nvSpPr>
          <p:spPr>
            <a:xfrm flipH="1">
              <a:off x="5079629" y="0"/>
              <a:ext cx="483557" cy="483557"/>
            </a:xfrm>
            <a:custGeom>
              <a:avLst/>
              <a:gdLst/>
              <a:ahLst/>
              <a:cxnLst/>
              <a:rect l="l" t="t" r="r" b="b"/>
              <a:pathLst>
                <a:path w="483557" h="483557">
                  <a:moveTo>
                    <a:pt x="483558" y="0"/>
                  </a:moveTo>
                  <a:lnTo>
                    <a:pt x="0" y="0"/>
                  </a:lnTo>
                  <a:lnTo>
                    <a:pt x="0" y="483557"/>
                  </a:lnTo>
                  <a:lnTo>
                    <a:pt x="483558" y="483557"/>
                  </a:lnTo>
                  <a:lnTo>
                    <a:pt x="48355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grpSp>
      <p:grpSp>
        <p:nvGrpSpPr>
          <p:cNvPr id="26" name="Group 26"/>
          <p:cNvGrpSpPr/>
          <p:nvPr/>
        </p:nvGrpSpPr>
        <p:grpSpPr>
          <a:xfrm>
            <a:off x="1887433" y="5222016"/>
            <a:ext cx="4172390" cy="362668"/>
            <a:chOff x="0" y="0"/>
            <a:chExt cx="5563187" cy="483557"/>
          </a:xfrm>
        </p:grpSpPr>
        <p:sp>
          <p:nvSpPr>
            <p:cNvPr id="27" name="TextBox 27"/>
            <p:cNvSpPr txBox="1"/>
            <p:nvPr/>
          </p:nvSpPr>
          <p:spPr>
            <a:xfrm>
              <a:off x="0" y="-64568"/>
              <a:ext cx="5031629" cy="548125"/>
            </a:xfrm>
            <a:prstGeom prst="rect">
              <a:avLst/>
            </a:prstGeom>
          </p:spPr>
          <p:txBody>
            <a:bodyPr lIns="0" tIns="0" rIns="0" bIns="0" rtlCol="0" anchor="t">
              <a:spAutoFit/>
            </a:bodyPr>
            <a:lstStyle/>
            <a:p>
              <a:pPr algn="r" rtl="1">
                <a:lnSpc>
                  <a:spcPts val="3066"/>
                </a:lnSpc>
              </a:pPr>
              <a:r>
                <a:rPr lang="ar-EG" sz="2190" b="1">
                  <a:solidFill>
                    <a:srgbClr val="000000"/>
                  </a:solidFill>
                  <a:latin typeface="29LT Bukra Condensed Bold"/>
                  <a:ea typeface="29LT Bukra Condensed Bold"/>
                  <a:cs typeface="29LT Bukra Condensed Bold"/>
                  <a:sym typeface="29LT Bukra Condensed Bold"/>
                  <a:rtl/>
                </a:rPr>
                <a:t>التنويع في استراتيجيات التدريس . </a:t>
              </a:r>
            </a:p>
          </p:txBody>
        </p:sp>
        <p:sp>
          <p:nvSpPr>
            <p:cNvPr id="28" name="Freeform 28"/>
            <p:cNvSpPr/>
            <p:nvPr/>
          </p:nvSpPr>
          <p:spPr>
            <a:xfrm flipH="1">
              <a:off x="5079629" y="0"/>
              <a:ext cx="483557" cy="483557"/>
            </a:xfrm>
            <a:custGeom>
              <a:avLst/>
              <a:gdLst/>
              <a:ahLst/>
              <a:cxnLst/>
              <a:rect l="l" t="t" r="r" b="b"/>
              <a:pathLst>
                <a:path w="483557" h="483557">
                  <a:moveTo>
                    <a:pt x="483558" y="0"/>
                  </a:moveTo>
                  <a:lnTo>
                    <a:pt x="0" y="0"/>
                  </a:lnTo>
                  <a:lnTo>
                    <a:pt x="0" y="483557"/>
                  </a:lnTo>
                  <a:lnTo>
                    <a:pt x="483558" y="483557"/>
                  </a:lnTo>
                  <a:lnTo>
                    <a:pt x="48355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grpSp>
      <p:grpSp>
        <p:nvGrpSpPr>
          <p:cNvPr id="29" name="Group 29"/>
          <p:cNvGrpSpPr/>
          <p:nvPr/>
        </p:nvGrpSpPr>
        <p:grpSpPr>
          <a:xfrm>
            <a:off x="1879204" y="5782739"/>
            <a:ext cx="4172390" cy="362668"/>
            <a:chOff x="0" y="0"/>
            <a:chExt cx="5563187" cy="483557"/>
          </a:xfrm>
        </p:grpSpPr>
        <p:sp>
          <p:nvSpPr>
            <p:cNvPr id="30" name="TextBox 30"/>
            <p:cNvSpPr txBox="1"/>
            <p:nvPr/>
          </p:nvSpPr>
          <p:spPr>
            <a:xfrm>
              <a:off x="0" y="-64568"/>
              <a:ext cx="5031629" cy="548125"/>
            </a:xfrm>
            <a:prstGeom prst="rect">
              <a:avLst/>
            </a:prstGeom>
          </p:spPr>
          <p:txBody>
            <a:bodyPr lIns="0" tIns="0" rIns="0" bIns="0" rtlCol="0" anchor="t">
              <a:spAutoFit/>
            </a:bodyPr>
            <a:lstStyle/>
            <a:p>
              <a:pPr algn="r" rtl="1">
                <a:lnSpc>
                  <a:spcPts val="3066"/>
                </a:lnSpc>
              </a:pPr>
              <a:r>
                <a:rPr lang="ar-EG" sz="2190" b="1">
                  <a:solidFill>
                    <a:srgbClr val="000000"/>
                  </a:solidFill>
                  <a:latin typeface="29LT Bukra Condensed Bold"/>
                  <a:ea typeface="29LT Bukra Condensed Bold"/>
                  <a:cs typeface="29LT Bukra Condensed Bold"/>
                  <a:sym typeface="29LT Bukra Condensed Bold"/>
                  <a:rtl/>
                </a:rPr>
                <a:t>تحسين نتائج التعلم . </a:t>
              </a:r>
            </a:p>
          </p:txBody>
        </p:sp>
        <p:sp>
          <p:nvSpPr>
            <p:cNvPr id="31" name="Freeform 31"/>
            <p:cNvSpPr/>
            <p:nvPr/>
          </p:nvSpPr>
          <p:spPr>
            <a:xfrm flipH="1">
              <a:off x="5079629" y="0"/>
              <a:ext cx="483557" cy="483557"/>
            </a:xfrm>
            <a:custGeom>
              <a:avLst/>
              <a:gdLst/>
              <a:ahLst/>
              <a:cxnLst/>
              <a:rect l="l" t="t" r="r" b="b"/>
              <a:pathLst>
                <a:path w="483557" h="483557">
                  <a:moveTo>
                    <a:pt x="483558" y="0"/>
                  </a:moveTo>
                  <a:lnTo>
                    <a:pt x="0" y="0"/>
                  </a:lnTo>
                  <a:lnTo>
                    <a:pt x="0" y="483557"/>
                  </a:lnTo>
                  <a:lnTo>
                    <a:pt x="483558" y="483557"/>
                  </a:lnTo>
                  <a:lnTo>
                    <a:pt x="48355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grpSp>
      <p:grpSp>
        <p:nvGrpSpPr>
          <p:cNvPr id="32" name="Group 32"/>
          <p:cNvGrpSpPr/>
          <p:nvPr/>
        </p:nvGrpSpPr>
        <p:grpSpPr>
          <a:xfrm>
            <a:off x="1862748" y="6342747"/>
            <a:ext cx="4188846" cy="364098"/>
            <a:chOff x="0" y="0"/>
            <a:chExt cx="5585129" cy="485465"/>
          </a:xfrm>
        </p:grpSpPr>
        <p:sp>
          <p:nvSpPr>
            <p:cNvPr id="33" name="TextBox 33"/>
            <p:cNvSpPr txBox="1"/>
            <p:nvPr/>
          </p:nvSpPr>
          <p:spPr>
            <a:xfrm>
              <a:off x="0" y="-64372"/>
              <a:ext cx="5051475" cy="549836"/>
            </a:xfrm>
            <a:prstGeom prst="rect">
              <a:avLst/>
            </a:prstGeom>
          </p:spPr>
          <p:txBody>
            <a:bodyPr lIns="0" tIns="0" rIns="0" bIns="0" rtlCol="0" anchor="t">
              <a:spAutoFit/>
            </a:bodyPr>
            <a:lstStyle/>
            <a:p>
              <a:pPr algn="r" rtl="1">
                <a:lnSpc>
                  <a:spcPts val="3078"/>
                </a:lnSpc>
              </a:pPr>
              <a:r>
                <a:rPr lang="ar-EG" sz="2198" b="1">
                  <a:solidFill>
                    <a:srgbClr val="000000"/>
                  </a:solidFill>
                  <a:latin typeface="29LT Bukra Condensed Bold"/>
                  <a:ea typeface="29LT Bukra Condensed Bold"/>
                  <a:cs typeface="29LT Bukra Condensed Bold"/>
                  <a:sym typeface="29LT Bukra Condensed Bold"/>
                  <a:rtl/>
                </a:rPr>
                <a:t>إعداد وتنفيذ خطة التعلم .</a:t>
              </a:r>
            </a:p>
          </p:txBody>
        </p:sp>
        <p:sp>
          <p:nvSpPr>
            <p:cNvPr id="34" name="Freeform 34"/>
            <p:cNvSpPr/>
            <p:nvPr/>
          </p:nvSpPr>
          <p:spPr>
            <a:xfrm flipH="1">
              <a:off x="5099664" y="0"/>
              <a:ext cx="485465" cy="485465"/>
            </a:xfrm>
            <a:custGeom>
              <a:avLst/>
              <a:gdLst/>
              <a:ahLst/>
              <a:cxnLst/>
              <a:rect l="l" t="t" r="r" b="b"/>
              <a:pathLst>
                <a:path w="485465" h="485465">
                  <a:moveTo>
                    <a:pt x="485465" y="0"/>
                  </a:moveTo>
                  <a:lnTo>
                    <a:pt x="0" y="0"/>
                  </a:lnTo>
                  <a:lnTo>
                    <a:pt x="0" y="485465"/>
                  </a:lnTo>
                  <a:lnTo>
                    <a:pt x="485465" y="485465"/>
                  </a:lnTo>
                  <a:lnTo>
                    <a:pt x="48546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grpSp>
      <p:grpSp>
        <p:nvGrpSpPr>
          <p:cNvPr id="35" name="Group 35"/>
          <p:cNvGrpSpPr/>
          <p:nvPr/>
        </p:nvGrpSpPr>
        <p:grpSpPr>
          <a:xfrm>
            <a:off x="1862748" y="7466878"/>
            <a:ext cx="4188846" cy="364098"/>
            <a:chOff x="0" y="0"/>
            <a:chExt cx="5585129" cy="485465"/>
          </a:xfrm>
        </p:grpSpPr>
        <p:sp>
          <p:nvSpPr>
            <p:cNvPr id="36" name="TextBox 36"/>
            <p:cNvSpPr txBox="1"/>
            <p:nvPr/>
          </p:nvSpPr>
          <p:spPr>
            <a:xfrm>
              <a:off x="0" y="-64372"/>
              <a:ext cx="5051475" cy="549836"/>
            </a:xfrm>
            <a:prstGeom prst="rect">
              <a:avLst/>
            </a:prstGeom>
          </p:spPr>
          <p:txBody>
            <a:bodyPr lIns="0" tIns="0" rIns="0" bIns="0" rtlCol="0" anchor="t">
              <a:spAutoFit/>
            </a:bodyPr>
            <a:lstStyle/>
            <a:p>
              <a:pPr algn="r" rtl="1">
                <a:lnSpc>
                  <a:spcPts val="3078"/>
                </a:lnSpc>
              </a:pPr>
              <a:r>
                <a:rPr lang="ar-EG" sz="2198" b="1">
                  <a:solidFill>
                    <a:srgbClr val="000000"/>
                  </a:solidFill>
                  <a:latin typeface="29LT Bukra Condensed Bold"/>
                  <a:ea typeface="29LT Bukra Condensed Bold"/>
                  <a:cs typeface="29LT Bukra Condensed Bold"/>
                  <a:sym typeface="29LT Bukra Condensed Bold"/>
                  <a:rtl/>
                </a:rPr>
                <a:t>تهيئة بيئة التعلم . </a:t>
              </a:r>
            </a:p>
          </p:txBody>
        </p:sp>
        <p:sp>
          <p:nvSpPr>
            <p:cNvPr id="37" name="Freeform 37"/>
            <p:cNvSpPr/>
            <p:nvPr/>
          </p:nvSpPr>
          <p:spPr>
            <a:xfrm flipH="1">
              <a:off x="5099664" y="0"/>
              <a:ext cx="485465" cy="485465"/>
            </a:xfrm>
            <a:custGeom>
              <a:avLst/>
              <a:gdLst/>
              <a:ahLst/>
              <a:cxnLst/>
              <a:rect l="l" t="t" r="r" b="b"/>
              <a:pathLst>
                <a:path w="485465" h="485465">
                  <a:moveTo>
                    <a:pt x="485465" y="0"/>
                  </a:moveTo>
                  <a:lnTo>
                    <a:pt x="0" y="0"/>
                  </a:lnTo>
                  <a:lnTo>
                    <a:pt x="0" y="485465"/>
                  </a:lnTo>
                  <a:lnTo>
                    <a:pt x="485465" y="485465"/>
                  </a:lnTo>
                  <a:lnTo>
                    <a:pt x="48546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grpSp>
      <p:grpSp>
        <p:nvGrpSpPr>
          <p:cNvPr id="38" name="Group 38"/>
          <p:cNvGrpSpPr/>
          <p:nvPr/>
        </p:nvGrpSpPr>
        <p:grpSpPr>
          <a:xfrm>
            <a:off x="1862748" y="8002427"/>
            <a:ext cx="4188846" cy="364098"/>
            <a:chOff x="0" y="0"/>
            <a:chExt cx="5585129" cy="485465"/>
          </a:xfrm>
        </p:grpSpPr>
        <p:sp>
          <p:nvSpPr>
            <p:cNvPr id="39" name="TextBox 39"/>
            <p:cNvSpPr txBox="1"/>
            <p:nvPr/>
          </p:nvSpPr>
          <p:spPr>
            <a:xfrm>
              <a:off x="0" y="-64372"/>
              <a:ext cx="5051475" cy="549836"/>
            </a:xfrm>
            <a:prstGeom prst="rect">
              <a:avLst/>
            </a:prstGeom>
          </p:spPr>
          <p:txBody>
            <a:bodyPr lIns="0" tIns="0" rIns="0" bIns="0" rtlCol="0" anchor="t">
              <a:spAutoFit/>
            </a:bodyPr>
            <a:lstStyle/>
            <a:p>
              <a:pPr algn="r" rtl="1">
                <a:lnSpc>
                  <a:spcPts val="3078"/>
                </a:lnSpc>
              </a:pPr>
              <a:r>
                <a:rPr lang="ar-EG" sz="2198" b="1">
                  <a:solidFill>
                    <a:srgbClr val="000000"/>
                  </a:solidFill>
                  <a:latin typeface="29LT Bukra Condensed Bold"/>
                  <a:ea typeface="29LT Bukra Condensed Bold"/>
                  <a:cs typeface="29LT Bukra Condensed Bold"/>
                  <a:sym typeface="29LT Bukra Condensed Bold"/>
                  <a:rtl/>
                </a:rPr>
                <a:t>الإدارة الصفية . </a:t>
              </a:r>
            </a:p>
          </p:txBody>
        </p:sp>
        <p:sp>
          <p:nvSpPr>
            <p:cNvPr id="40" name="Freeform 40"/>
            <p:cNvSpPr/>
            <p:nvPr/>
          </p:nvSpPr>
          <p:spPr>
            <a:xfrm flipH="1">
              <a:off x="5099664" y="0"/>
              <a:ext cx="485465" cy="485465"/>
            </a:xfrm>
            <a:custGeom>
              <a:avLst/>
              <a:gdLst/>
              <a:ahLst/>
              <a:cxnLst/>
              <a:rect l="l" t="t" r="r" b="b"/>
              <a:pathLst>
                <a:path w="485465" h="485465">
                  <a:moveTo>
                    <a:pt x="485465" y="0"/>
                  </a:moveTo>
                  <a:lnTo>
                    <a:pt x="0" y="0"/>
                  </a:lnTo>
                  <a:lnTo>
                    <a:pt x="0" y="485465"/>
                  </a:lnTo>
                  <a:lnTo>
                    <a:pt x="485465" y="485465"/>
                  </a:lnTo>
                  <a:lnTo>
                    <a:pt x="48546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grpSp>
      <p:sp>
        <p:nvSpPr>
          <p:cNvPr id="41" name="TextBox 41"/>
          <p:cNvSpPr txBox="1"/>
          <p:nvPr/>
        </p:nvSpPr>
        <p:spPr>
          <a:xfrm>
            <a:off x="966084" y="6827184"/>
            <a:ext cx="4670386" cy="439669"/>
          </a:xfrm>
          <a:prstGeom prst="rect">
            <a:avLst/>
          </a:prstGeom>
        </p:spPr>
        <p:txBody>
          <a:bodyPr lIns="0" tIns="0" rIns="0" bIns="0" rtlCol="0" anchor="t">
            <a:spAutoFit/>
          </a:bodyPr>
          <a:lstStyle/>
          <a:p>
            <a:pPr algn="r" rtl="1">
              <a:lnSpc>
                <a:spcPts val="3066"/>
              </a:lnSpc>
            </a:pPr>
            <a:r>
              <a:rPr lang="ar-EG" sz="2190" b="1">
                <a:solidFill>
                  <a:srgbClr val="000000"/>
                </a:solidFill>
                <a:latin typeface="29LT Bukra Condensed Bold"/>
                <a:ea typeface="29LT Bukra Condensed Bold"/>
                <a:cs typeface="29LT Bukra Condensed Bold"/>
                <a:sym typeface="29LT Bukra Condensed Bold"/>
                <a:rtl/>
              </a:rPr>
              <a:t>توظيف تقنيات التعليم ووسائل التعلم المناسبة . </a:t>
            </a:r>
          </a:p>
        </p:txBody>
      </p:sp>
      <p:sp>
        <p:nvSpPr>
          <p:cNvPr id="42" name="Freeform 42"/>
          <p:cNvSpPr/>
          <p:nvPr/>
        </p:nvSpPr>
        <p:spPr>
          <a:xfrm flipH="1">
            <a:off x="5672470" y="6904185"/>
            <a:ext cx="362668" cy="362668"/>
          </a:xfrm>
          <a:custGeom>
            <a:avLst/>
            <a:gdLst/>
            <a:ahLst/>
            <a:cxnLst/>
            <a:rect l="l" t="t" r="r" b="b"/>
            <a:pathLst>
              <a:path w="362668" h="362668">
                <a:moveTo>
                  <a:pt x="362668" y="0"/>
                </a:moveTo>
                <a:lnTo>
                  <a:pt x="0" y="0"/>
                </a:lnTo>
                <a:lnTo>
                  <a:pt x="0" y="362668"/>
                </a:lnTo>
                <a:lnTo>
                  <a:pt x="362668" y="362668"/>
                </a:lnTo>
                <a:lnTo>
                  <a:pt x="36266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sp>
        <p:nvSpPr>
          <p:cNvPr id="43" name="TextBox 43"/>
          <p:cNvSpPr txBox="1"/>
          <p:nvPr/>
        </p:nvSpPr>
        <p:spPr>
          <a:xfrm>
            <a:off x="1089795" y="8461121"/>
            <a:ext cx="4561559" cy="440952"/>
          </a:xfrm>
          <a:prstGeom prst="rect">
            <a:avLst/>
          </a:prstGeom>
        </p:spPr>
        <p:txBody>
          <a:bodyPr lIns="0" tIns="0" rIns="0" bIns="0" rtlCol="0" anchor="t">
            <a:spAutoFit/>
          </a:bodyPr>
          <a:lstStyle/>
          <a:p>
            <a:pPr algn="r" rtl="1">
              <a:lnSpc>
                <a:spcPts val="3078"/>
              </a:lnSpc>
            </a:pPr>
            <a:r>
              <a:rPr lang="ar-EG" sz="2198" b="1">
                <a:solidFill>
                  <a:srgbClr val="000000"/>
                </a:solidFill>
                <a:latin typeface="29LT Bukra Condensed Bold"/>
                <a:ea typeface="29LT Bukra Condensed Bold"/>
                <a:cs typeface="29LT Bukra Condensed Bold"/>
                <a:sym typeface="29LT Bukra Condensed Bold"/>
                <a:rtl/>
              </a:rPr>
              <a:t>تحليل نتائج المتعلمين وتشخيص مستوياتهم . </a:t>
            </a:r>
          </a:p>
        </p:txBody>
      </p:sp>
      <p:sp>
        <p:nvSpPr>
          <p:cNvPr id="44" name="TextBox 44"/>
          <p:cNvSpPr txBox="1"/>
          <p:nvPr/>
        </p:nvSpPr>
        <p:spPr>
          <a:xfrm>
            <a:off x="1089795" y="9034770"/>
            <a:ext cx="4561559" cy="440952"/>
          </a:xfrm>
          <a:prstGeom prst="rect">
            <a:avLst/>
          </a:prstGeom>
        </p:spPr>
        <p:txBody>
          <a:bodyPr lIns="0" tIns="0" rIns="0" bIns="0" rtlCol="0" anchor="t">
            <a:spAutoFit/>
          </a:bodyPr>
          <a:lstStyle/>
          <a:p>
            <a:pPr algn="r" rtl="1">
              <a:lnSpc>
                <a:spcPts val="3078"/>
              </a:lnSpc>
            </a:pPr>
            <a:r>
              <a:rPr lang="ar-EG" sz="2198" b="1">
                <a:solidFill>
                  <a:srgbClr val="000000"/>
                </a:solidFill>
                <a:latin typeface="29LT Bukra Condensed Bold"/>
                <a:ea typeface="29LT Bukra Condensed Bold"/>
                <a:cs typeface="29LT Bukra Condensed Bold"/>
                <a:sym typeface="29LT Bukra Condensed Bold"/>
                <a:rtl/>
              </a:rPr>
              <a:t>تنوع أساليب التقويم . </a:t>
            </a:r>
          </a:p>
        </p:txBody>
      </p:sp>
      <p:sp>
        <p:nvSpPr>
          <p:cNvPr id="45" name="Freeform 45"/>
          <p:cNvSpPr/>
          <p:nvPr/>
        </p:nvSpPr>
        <p:spPr>
          <a:xfrm flipH="1">
            <a:off x="5687496" y="8573975"/>
            <a:ext cx="364098" cy="364098"/>
          </a:xfrm>
          <a:custGeom>
            <a:avLst/>
            <a:gdLst/>
            <a:ahLst/>
            <a:cxnLst/>
            <a:rect l="l" t="t" r="r" b="b"/>
            <a:pathLst>
              <a:path w="364098" h="364098">
                <a:moveTo>
                  <a:pt x="364098" y="0"/>
                </a:moveTo>
                <a:lnTo>
                  <a:pt x="0" y="0"/>
                </a:lnTo>
                <a:lnTo>
                  <a:pt x="0" y="364099"/>
                </a:lnTo>
                <a:lnTo>
                  <a:pt x="364098" y="364099"/>
                </a:lnTo>
                <a:lnTo>
                  <a:pt x="36409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sp>
        <p:nvSpPr>
          <p:cNvPr id="46" name="Freeform 46"/>
          <p:cNvSpPr/>
          <p:nvPr/>
        </p:nvSpPr>
        <p:spPr>
          <a:xfrm flipH="1">
            <a:off x="5687496" y="9147624"/>
            <a:ext cx="364098" cy="364098"/>
          </a:xfrm>
          <a:custGeom>
            <a:avLst/>
            <a:gdLst/>
            <a:ahLst/>
            <a:cxnLst/>
            <a:rect l="l" t="t" r="r" b="b"/>
            <a:pathLst>
              <a:path w="364098" h="364098">
                <a:moveTo>
                  <a:pt x="364098" y="0"/>
                </a:moveTo>
                <a:lnTo>
                  <a:pt x="0" y="0"/>
                </a:lnTo>
                <a:lnTo>
                  <a:pt x="0" y="364098"/>
                </a:lnTo>
                <a:lnTo>
                  <a:pt x="364098" y="364098"/>
                </a:lnTo>
                <a:lnTo>
                  <a:pt x="36409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grpSp>
        <p:nvGrpSpPr>
          <p:cNvPr id="47" name="Group 8"/>
          <p:cNvGrpSpPr/>
          <p:nvPr/>
        </p:nvGrpSpPr>
        <p:grpSpPr>
          <a:xfrm>
            <a:off x="72267" y="2419463"/>
            <a:ext cx="4355426" cy="507208"/>
            <a:chOff x="0" y="-123825"/>
            <a:chExt cx="5807235" cy="676277"/>
          </a:xfrm>
        </p:grpSpPr>
        <p:sp>
          <p:nvSpPr>
            <p:cNvPr id="48" name="Freeform 9"/>
            <p:cNvSpPr/>
            <p:nvPr/>
          </p:nvSpPr>
          <p:spPr>
            <a:xfrm>
              <a:off x="5193778" y="-36468"/>
              <a:ext cx="613457" cy="588920"/>
            </a:xfrm>
            <a:custGeom>
              <a:avLst/>
              <a:gdLst/>
              <a:ahLst/>
              <a:cxnLst/>
              <a:rect l="l" t="t" r="r" b="b"/>
              <a:pathLst>
                <a:path w="613458" h="588920">
                  <a:moveTo>
                    <a:pt x="0" y="0"/>
                  </a:moveTo>
                  <a:lnTo>
                    <a:pt x="613458" y="0"/>
                  </a:lnTo>
                  <a:lnTo>
                    <a:pt x="613458" y="588920"/>
                  </a:lnTo>
                  <a:lnTo>
                    <a:pt x="0" y="5889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a:p>
          </p:txBody>
        </p:sp>
        <p:sp>
          <p:nvSpPr>
            <p:cNvPr id="49" name="TextBox 10"/>
            <p:cNvSpPr txBox="1"/>
            <p:nvPr/>
          </p:nvSpPr>
          <p:spPr>
            <a:xfrm>
              <a:off x="0" y="-123825"/>
              <a:ext cx="5031629" cy="601404"/>
            </a:xfrm>
            <a:prstGeom prst="rect">
              <a:avLst/>
            </a:prstGeom>
          </p:spPr>
          <p:txBody>
            <a:bodyPr lIns="0" tIns="0" rIns="0" bIns="0" rtlCol="0" anchor="t">
              <a:spAutoFit/>
            </a:bodyPr>
            <a:lstStyle/>
            <a:p>
              <a:pPr algn="r" rtl="1">
                <a:lnSpc>
                  <a:spcPts val="3359"/>
                </a:lnSpc>
              </a:pPr>
              <a:r>
                <a:rPr lang="ar-SA" sz="2400" b="1" dirty="0">
                  <a:solidFill>
                    <a:srgbClr val="000000"/>
                  </a:solidFill>
                  <a:latin typeface="29LT Bukra Condensed Bold"/>
                  <a:ea typeface="29LT Bukra Condensed Bold"/>
                  <a:cs typeface="29LT Bukra Condensed Bold"/>
                  <a:sym typeface="29LT Bukra Condensed Bold"/>
                  <a:rtl/>
                </a:rPr>
                <a:t>أهداف وميثاق التعليم </a:t>
              </a:r>
              <a:endParaRPr lang="ar-EG" sz="2400" b="1" dirty="0">
                <a:solidFill>
                  <a:srgbClr val="000000"/>
                </a:solidFill>
                <a:latin typeface="29LT Bukra Condensed Bold"/>
                <a:ea typeface="29LT Bukra Condensed Bold"/>
                <a:cs typeface="29LT Bukra Condensed Bold"/>
                <a:sym typeface="29LT Bukra Condensed Bold"/>
                <a:rt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sp>
        <p:nvSpPr>
          <p:cNvPr id="13" name="TextBox 13"/>
          <p:cNvSpPr txBox="1"/>
          <p:nvPr/>
        </p:nvSpPr>
        <p:spPr>
          <a:xfrm>
            <a:off x="2285666" y="105199"/>
            <a:ext cx="1954246" cy="692497"/>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الإدارة العامة للتعليم بمنطقة مكة المكرمة </a:t>
            </a:r>
          </a:p>
        </p:txBody>
      </p:sp>
      <p:sp>
        <p:nvSpPr>
          <p:cNvPr id="14" name="TextBox 14"/>
          <p:cNvSpPr txBox="1"/>
          <p:nvPr/>
        </p:nvSpPr>
        <p:spPr>
          <a:xfrm>
            <a:off x="2502555" y="461789"/>
            <a:ext cx="1520469" cy="346249"/>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 </a:t>
            </a:r>
          </a:p>
        </p:txBody>
      </p:sp>
      <p:sp>
        <p:nvSpPr>
          <p:cNvPr id="15" name="TextBox 15"/>
          <p:cNvSpPr txBox="1"/>
          <p:nvPr/>
        </p:nvSpPr>
        <p:spPr>
          <a:xfrm>
            <a:off x="2520880" y="843564"/>
            <a:ext cx="1629062" cy="320601"/>
          </a:xfrm>
          <a:prstGeom prst="rect">
            <a:avLst/>
          </a:prstGeom>
        </p:spPr>
        <p:txBody>
          <a:bodyPr lIns="0" tIns="0" rIns="0" bIns="0" rtlCol="0" anchor="t">
            <a:spAutoFit/>
          </a:bodyPr>
          <a:lstStyle/>
          <a:p>
            <a:pPr algn="ctr" rtl="1">
              <a:lnSpc>
                <a:spcPts val="2503"/>
              </a:lnSpc>
            </a:pPr>
            <a:r>
              <a:rPr lang="ar-EG" sz="1788" dirty="0">
                <a:solidFill>
                  <a:srgbClr val="2A91A6"/>
                </a:solidFill>
                <a:latin typeface="Adobe Arabic"/>
                <a:ea typeface="Adobe Arabic"/>
                <a:cs typeface="Adobe Arabic"/>
                <a:sym typeface="Adobe Arabic"/>
                <a:rtl/>
              </a:rPr>
              <a:t> </a:t>
            </a:r>
          </a:p>
        </p:txBody>
      </p:sp>
      <p:sp>
        <p:nvSpPr>
          <p:cNvPr id="16" name="TextBox 16"/>
          <p:cNvSpPr txBox="1"/>
          <p:nvPr/>
        </p:nvSpPr>
        <p:spPr>
          <a:xfrm>
            <a:off x="2077822" y="1364546"/>
            <a:ext cx="3457934" cy="320601"/>
          </a:xfrm>
          <a:prstGeom prst="rect">
            <a:avLst/>
          </a:prstGeom>
        </p:spPr>
        <p:txBody>
          <a:bodyPr lIns="0" tIns="0" rIns="0" bIns="0" rtlCol="0" anchor="t">
            <a:spAutoFit/>
          </a:bodyPr>
          <a:lstStyle/>
          <a:p>
            <a:pPr algn="ctr" rtl="1">
              <a:lnSpc>
                <a:spcPts val="2455"/>
              </a:lnSpc>
            </a:pPr>
            <a:r>
              <a:rPr lang="ar-EG" sz="1753" dirty="0">
                <a:solidFill>
                  <a:srgbClr val="FFFFFE"/>
                </a:solidFill>
                <a:latin typeface="Adobe Arabic"/>
                <a:ea typeface="Adobe Arabic"/>
                <a:cs typeface="Adobe Arabic"/>
                <a:sym typeface="Adobe Arabic"/>
                <a:rtl/>
              </a:rPr>
              <a:t>مدرسة: ............................. </a:t>
            </a:r>
          </a:p>
        </p:txBody>
      </p:sp>
      <p:sp>
        <p:nvSpPr>
          <p:cNvPr id="17" name="TextBox 17"/>
          <p:cNvSpPr txBox="1"/>
          <p:nvPr/>
        </p:nvSpPr>
        <p:spPr>
          <a:xfrm>
            <a:off x="1711217" y="1812425"/>
            <a:ext cx="4191145" cy="465582"/>
          </a:xfrm>
          <a:prstGeom prst="rect">
            <a:avLst/>
          </a:prstGeom>
        </p:spPr>
        <p:txBody>
          <a:bodyPr lIns="0" tIns="0" rIns="0" bIns="0" rtlCol="0" anchor="t">
            <a:spAutoFit/>
          </a:bodyPr>
          <a:lstStyle/>
          <a:p>
            <a:pPr algn="ctr" rtl="1">
              <a:lnSpc>
                <a:spcPts val="3214"/>
              </a:lnSpc>
            </a:pPr>
            <a:r>
              <a:rPr lang="ar-EG" sz="2295" b="1" dirty="0">
                <a:solidFill>
                  <a:srgbClr val="000000"/>
                </a:solidFill>
                <a:latin typeface="29LT Bukra Condensed Bold"/>
                <a:ea typeface="29LT Bukra Condensed Bold"/>
                <a:cs typeface="29LT Bukra Condensed Bold"/>
                <a:sym typeface="29LT Bukra Condensed Bold"/>
                <a:rtl/>
              </a:rPr>
              <a:t>شواهد الواجبات </a:t>
            </a:r>
            <a:r>
              <a:rPr lang="ar-EG" sz="2295" b="1" dirty="0">
                <a:solidFill>
                  <a:srgbClr val="0FA596"/>
                </a:solidFill>
                <a:latin typeface="29LT Bukra Condensed Bold"/>
                <a:ea typeface="29LT Bukra Condensed Bold"/>
                <a:cs typeface="29LT Bukra Condensed Bold"/>
                <a:sym typeface="29LT Bukra Condensed Bold"/>
                <a:rtl/>
              </a:rPr>
              <a:t>الوظيفية </a:t>
            </a:r>
          </a:p>
        </p:txBody>
      </p:sp>
      <p:sp>
        <p:nvSpPr>
          <p:cNvPr id="18" name="Freeform 18"/>
          <p:cNvSpPr/>
          <p:nvPr/>
        </p:nvSpPr>
        <p:spPr>
          <a:xfrm>
            <a:off x="611950" y="6377578"/>
            <a:ext cx="2363009" cy="2363009"/>
          </a:xfrm>
          <a:custGeom>
            <a:avLst/>
            <a:gdLst/>
            <a:ahLst/>
            <a:cxnLst/>
            <a:rect l="l" t="t" r="r" b="b"/>
            <a:pathLst>
              <a:path w="2363009" h="2363009">
                <a:moveTo>
                  <a:pt x="0" y="0"/>
                </a:moveTo>
                <a:lnTo>
                  <a:pt x="2363009" y="0"/>
                </a:lnTo>
                <a:lnTo>
                  <a:pt x="2363009" y="2363009"/>
                </a:lnTo>
                <a:lnTo>
                  <a:pt x="0" y="2363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flipV="1">
            <a:off x="2919160" y="7613445"/>
            <a:ext cx="860840" cy="1978943"/>
          </a:xfrm>
          <a:custGeom>
            <a:avLst/>
            <a:gdLst/>
            <a:ahLst/>
            <a:cxnLst/>
            <a:rect l="l" t="t" r="r" b="b"/>
            <a:pathLst>
              <a:path w="860840" h="1978943">
                <a:moveTo>
                  <a:pt x="0" y="1978943"/>
                </a:moveTo>
                <a:lnTo>
                  <a:pt x="860840" y="1978943"/>
                </a:lnTo>
                <a:lnTo>
                  <a:pt x="860840" y="0"/>
                </a:lnTo>
                <a:lnTo>
                  <a:pt x="0" y="0"/>
                </a:lnTo>
                <a:lnTo>
                  <a:pt x="0" y="197894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0" name="TextBox 20"/>
          <p:cNvSpPr txBox="1"/>
          <p:nvPr/>
        </p:nvSpPr>
        <p:spPr>
          <a:xfrm>
            <a:off x="1036731" y="9093434"/>
            <a:ext cx="1682301" cy="498954"/>
          </a:xfrm>
          <a:prstGeom prst="rect">
            <a:avLst/>
          </a:prstGeom>
        </p:spPr>
        <p:txBody>
          <a:bodyPr lIns="0" tIns="0" rIns="0" bIns="0" rtlCol="0" anchor="t">
            <a:spAutoFit/>
          </a:bodyPr>
          <a:lstStyle/>
          <a:p>
            <a:pPr algn="ctr" rtl="1">
              <a:lnSpc>
                <a:spcPts val="3471"/>
              </a:lnSpc>
            </a:pPr>
            <a:r>
              <a:rPr lang="ar-EG" sz="2479" b="1">
                <a:solidFill>
                  <a:srgbClr val="0FA596"/>
                </a:solidFill>
                <a:latin typeface="29LT Bukra Condensed Bold"/>
                <a:ea typeface="29LT Bukra Condensed Bold"/>
                <a:cs typeface="29LT Bukra Condensed Bold"/>
                <a:sym typeface="29LT Bukra Condensed Bold"/>
                <a:rtl/>
              </a:rPr>
              <a:t>لتعرف أكثر </a:t>
            </a:r>
          </a:p>
        </p:txBody>
      </p:sp>
      <p:pic>
        <p:nvPicPr>
          <p:cNvPr id="23" name="صورة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2434234"/>
            <a:ext cx="3365284" cy="3133616"/>
          </a:xfrm>
          <a:prstGeom prst="rect">
            <a:avLst/>
          </a:prstGeom>
        </p:spPr>
      </p:pic>
      <p:pic>
        <p:nvPicPr>
          <p:cNvPr id="24" name="صورة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505" y="2434234"/>
            <a:ext cx="3365284" cy="3133616"/>
          </a:xfrm>
          <a:prstGeom prst="rect">
            <a:avLst/>
          </a:prstGeom>
        </p:spPr>
      </p:pic>
      <p:pic>
        <p:nvPicPr>
          <p:cNvPr id="26" name="صورة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5682578"/>
            <a:ext cx="3365284" cy="3133616"/>
          </a:xfrm>
          <a:prstGeom prst="rect">
            <a:avLst/>
          </a:prstGeom>
        </p:spPr>
      </p:pic>
      <p:pic>
        <p:nvPicPr>
          <p:cNvPr id="28" name="صورة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830" y="6647651"/>
            <a:ext cx="1847248" cy="182286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TextBox 6"/>
          <p:cNvSpPr txBox="1"/>
          <p:nvPr/>
        </p:nvSpPr>
        <p:spPr>
          <a:xfrm>
            <a:off x="756000" y="4969503"/>
            <a:ext cx="4757428" cy="1714301"/>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التفاعل مع المجتمع </a:t>
            </a:r>
            <a:r>
              <a:rPr lang="ar-EG" sz="4511" b="1">
                <a:solidFill>
                  <a:srgbClr val="0FA596"/>
                </a:solidFill>
                <a:latin typeface="29LT Bukra Condensed Bold"/>
                <a:ea typeface="29LT Bukra Condensed Bold"/>
                <a:cs typeface="29LT Bukra Condensed Bold"/>
                <a:sym typeface="29LT Bukra Condensed Bold"/>
                <a:rtl/>
              </a:rPr>
              <a:t>المهني </a:t>
            </a:r>
            <a:r>
              <a:rPr lang="ar-EG" sz="4511" b="1">
                <a:solidFill>
                  <a:srgbClr val="000000"/>
                </a:solidFill>
                <a:latin typeface="29LT Bukra Condensed Bold"/>
                <a:ea typeface="29LT Bukra Condensed Bold"/>
                <a:cs typeface="29LT Bukra Condensed Bold"/>
                <a:sym typeface="29LT Bukra Condensed Bold"/>
                <a:rtl/>
              </a:rPr>
              <a:t>. </a:t>
            </a:r>
          </a:p>
        </p:txBody>
      </p:sp>
      <p:sp>
        <p:nvSpPr>
          <p:cNvPr id="7" name="Freeform 7"/>
          <p:cNvSpPr/>
          <p:nvPr/>
        </p:nvSpPr>
        <p:spPr>
          <a:xfrm>
            <a:off x="1185930" y="7877840"/>
            <a:ext cx="2432555" cy="2393026"/>
          </a:xfrm>
          <a:custGeom>
            <a:avLst/>
            <a:gdLst/>
            <a:ahLst/>
            <a:cxnLst/>
            <a:rect l="l" t="t" r="r" b="b"/>
            <a:pathLst>
              <a:path w="2432555" h="2393026">
                <a:moveTo>
                  <a:pt x="0" y="0"/>
                </a:moveTo>
                <a:lnTo>
                  <a:pt x="2432555" y="0"/>
                </a:lnTo>
                <a:lnTo>
                  <a:pt x="2432555" y="2393026"/>
                </a:lnTo>
                <a:lnTo>
                  <a:pt x="0" y="2393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pic>
        <p:nvPicPr>
          <p:cNvPr id="8" name="صورة 7"/>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1430" t="37121" r="29282" b="32576"/>
          <a:stretch/>
        </p:blipFill>
        <p:spPr>
          <a:xfrm>
            <a:off x="3397249" y="622300"/>
            <a:ext cx="3505201" cy="304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graphicFrame>
        <p:nvGraphicFramePr>
          <p:cNvPr id="4" name="Table 4"/>
          <p:cNvGraphicFramePr>
            <a:graphicFrameLocks noGrp="1"/>
          </p:cNvGraphicFramePr>
          <p:nvPr/>
        </p:nvGraphicFramePr>
        <p:xfrm>
          <a:off x="328860" y="2516132"/>
          <a:ext cx="6902279" cy="4386749"/>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5726">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نوع 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غير 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extLst>
                  <a:ext uri="{0D108BD9-81ED-4DB2-BD59-A6C34878D82A}">
                    <a16:rowId xmlns:a16="http://schemas.microsoft.com/office/drawing/2014/main" val="10000"/>
                  </a:ext>
                </a:extLst>
              </a:tr>
              <a:tr h="636270">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حضور المؤتمرات والندوات التعليمية.</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6123">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المشاركة في المجتمعات المهنية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5726">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تقديم استشارات تربوية للمعلمين الجدد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5726">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إطلاق مبادرات تعليمية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5726">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النمو المهني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35726">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دروس تطبيقية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35726">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تبادل الزيارات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TextBox 5"/>
          <p:cNvSpPr txBox="1"/>
          <p:nvPr/>
        </p:nvSpPr>
        <p:spPr>
          <a:xfrm>
            <a:off x="2285666" y="105199"/>
            <a:ext cx="1954246" cy="692497"/>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الإدارة العامة للتعليم بمنطقة مكة المكرمة </a:t>
            </a:r>
          </a:p>
        </p:txBody>
      </p:sp>
      <p:sp>
        <p:nvSpPr>
          <p:cNvPr id="6" name="TextBox 6"/>
          <p:cNvSpPr txBox="1"/>
          <p:nvPr/>
        </p:nvSpPr>
        <p:spPr>
          <a:xfrm>
            <a:off x="2502555" y="461789"/>
            <a:ext cx="1520469" cy="346249"/>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 </a:t>
            </a:r>
          </a:p>
        </p:txBody>
      </p:sp>
      <p:sp>
        <p:nvSpPr>
          <p:cNvPr id="7" name="TextBox 7"/>
          <p:cNvSpPr txBox="1"/>
          <p:nvPr/>
        </p:nvSpPr>
        <p:spPr>
          <a:xfrm>
            <a:off x="2520880" y="843564"/>
            <a:ext cx="1629062" cy="320601"/>
          </a:xfrm>
          <a:prstGeom prst="rect">
            <a:avLst/>
          </a:prstGeom>
        </p:spPr>
        <p:txBody>
          <a:bodyPr lIns="0" tIns="0" rIns="0" bIns="0" rtlCol="0" anchor="t">
            <a:spAutoFit/>
          </a:bodyPr>
          <a:lstStyle/>
          <a:p>
            <a:pPr algn="ctr" rtl="1">
              <a:lnSpc>
                <a:spcPts val="2503"/>
              </a:lnSpc>
            </a:pPr>
            <a:r>
              <a:rPr lang="ar-EG" sz="1788" dirty="0">
                <a:solidFill>
                  <a:srgbClr val="2A91A6"/>
                </a:solidFill>
                <a:latin typeface="Adobe Arabic"/>
                <a:ea typeface="Adobe Arabic"/>
                <a:cs typeface="Adobe Arabic"/>
                <a:sym typeface="Adobe Arabic"/>
                <a:rtl/>
              </a:rPr>
              <a:t> </a:t>
            </a:r>
          </a:p>
        </p:txBody>
      </p:sp>
      <p:sp>
        <p:nvSpPr>
          <p:cNvPr id="8" name="TextBox 8"/>
          <p:cNvSpPr txBox="1"/>
          <p:nvPr/>
        </p:nvSpPr>
        <p:spPr>
          <a:xfrm>
            <a:off x="2077822" y="1364546"/>
            <a:ext cx="3457934" cy="320601"/>
          </a:xfrm>
          <a:prstGeom prst="rect">
            <a:avLst/>
          </a:prstGeom>
        </p:spPr>
        <p:txBody>
          <a:bodyPr lIns="0" tIns="0" rIns="0" bIns="0" rtlCol="0" anchor="t">
            <a:spAutoFit/>
          </a:bodyPr>
          <a:lstStyle/>
          <a:p>
            <a:pPr algn="ctr" rtl="1">
              <a:lnSpc>
                <a:spcPts val="2455"/>
              </a:lnSpc>
            </a:pPr>
            <a:r>
              <a:rPr lang="ar-EG" sz="1753" dirty="0">
                <a:solidFill>
                  <a:srgbClr val="FFFFFE"/>
                </a:solidFill>
                <a:latin typeface="Adobe Arabic"/>
                <a:ea typeface="Adobe Arabic"/>
                <a:cs typeface="Adobe Arabic"/>
                <a:sym typeface="Adobe Arabic"/>
                <a:rtl/>
              </a:rPr>
              <a:t> </a:t>
            </a:r>
          </a:p>
        </p:txBody>
      </p:sp>
      <p:sp>
        <p:nvSpPr>
          <p:cNvPr id="9" name="TextBox 9"/>
          <p:cNvSpPr txBox="1"/>
          <p:nvPr/>
        </p:nvSpPr>
        <p:spPr>
          <a:xfrm>
            <a:off x="1711217" y="1812425"/>
            <a:ext cx="4191145" cy="465582"/>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التفاعل مع المجتمع المهني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sp>
        <p:nvSpPr>
          <p:cNvPr id="15" name="TextBox 15"/>
          <p:cNvSpPr txBox="1"/>
          <p:nvPr/>
        </p:nvSpPr>
        <p:spPr>
          <a:xfrm>
            <a:off x="2285666" y="105199"/>
            <a:ext cx="1954246" cy="692497"/>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الإدارة العامة للتعليم بمنطقة مكة المكرمة </a:t>
            </a:r>
          </a:p>
        </p:txBody>
      </p:sp>
      <p:sp>
        <p:nvSpPr>
          <p:cNvPr id="16" name="TextBox 16"/>
          <p:cNvSpPr txBox="1"/>
          <p:nvPr/>
        </p:nvSpPr>
        <p:spPr>
          <a:xfrm>
            <a:off x="2502555" y="461789"/>
            <a:ext cx="1520469" cy="346249"/>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 </a:t>
            </a:r>
          </a:p>
        </p:txBody>
      </p:sp>
      <p:sp>
        <p:nvSpPr>
          <p:cNvPr id="17" name="TextBox 17"/>
          <p:cNvSpPr txBox="1"/>
          <p:nvPr/>
        </p:nvSpPr>
        <p:spPr>
          <a:xfrm>
            <a:off x="2520880" y="843564"/>
            <a:ext cx="1629062" cy="320601"/>
          </a:xfrm>
          <a:prstGeom prst="rect">
            <a:avLst/>
          </a:prstGeom>
        </p:spPr>
        <p:txBody>
          <a:bodyPr lIns="0" tIns="0" rIns="0" bIns="0" rtlCol="0" anchor="t">
            <a:spAutoFit/>
          </a:bodyPr>
          <a:lstStyle/>
          <a:p>
            <a:pPr algn="ctr" rtl="1">
              <a:lnSpc>
                <a:spcPts val="2503"/>
              </a:lnSpc>
            </a:pPr>
            <a:r>
              <a:rPr lang="ar-EG" sz="1788" dirty="0">
                <a:solidFill>
                  <a:srgbClr val="2A91A6"/>
                </a:solidFill>
                <a:latin typeface="Adobe Arabic"/>
                <a:ea typeface="Adobe Arabic"/>
                <a:cs typeface="Adobe Arabic"/>
                <a:sym typeface="Adobe Arabic"/>
                <a:rtl/>
              </a:rPr>
              <a:t> </a:t>
            </a:r>
          </a:p>
        </p:txBody>
      </p:sp>
      <p:sp>
        <p:nvSpPr>
          <p:cNvPr id="18" name="TextBox 18"/>
          <p:cNvSpPr txBox="1"/>
          <p:nvPr/>
        </p:nvSpPr>
        <p:spPr>
          <a:xfrm>
            <a:off x="2077822" y="1364546"/>
            <a:ext cx="3457934" cy="320601"/>
          </a:xfrm>
          <a:prstGeom prst="rect">
            <a:avLst/>
          </a:prstGeom>
        </p:spPr>
        <p:txBody>
          <a:bodyPr lIns="0" tIns="0" rIns="0" bIns="0" rtlCol="0" anchor="t">
            <a:spAutoFit/>
          </a:bodyPr>
          <a:lstStyle/>
          <a:p>
            <a:pPr algn="ctr" rtl="1">
              <a:lnSpc>
                <a:spcPts val="2455"/>
              </a:lnSpc>
            </a:pPr>
            <a:r>
              <a:rPr lang="ar-EG" sz="1753" dirty="0">
                <a:solidFill>
                  <a:srgbClr val="FFFFFE"/>
                </a:solidFill>
                <a:latin typeface="Adobe Arabic"/>
                <a:ea typeface="Adobe Arabic"/>
                <a:cs typeface="Adobe Arabic"/>
                <a:sym typeface="Adobe Arabic"/>
                <a:rtl/>
              </a:rPr>
              <a:t>مدرسة: ............................. </a:t>
            </a:r>
          </a:p>
        </p:txBody>
      </p:sp>
      <p:sp>
        <p:nvSpPr>
          <p:cNvPr id="19" name="TextBox 19"/>
          <p:cNvSpPr txBox="1"/>
          <p:nvPr/>
        </p:nvSpPr>
        <p:spPr>
          <a:xfrm>
            <a:off x="1711217" y="1812425"/>
            <a:ext cx="4191145" cy="465582"/>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التفاعل مع المجتمع </a:t>
            </a:r>
            <a:r>
              <a:rPr lang="ar-EG" sz="2295" b="1">
                <a:solidFill>
                  <a:srgbClr val="0FA596"/>
                </a:solidFill>
                <a:latin typeface="29LT Bukra Condensed Bold"/>
                <a:ea typeface="29LT Bukra Condensed Bold"/>
                <a:cs typeface="29LT Bukra Condensed Bold"/>
                <a:sym typeface="29LT Bukra Condensed Bold"/>
                <a:rtl/>
              </a:rPr>
              <a:t>المهني </a:t>
            </a:r>
          </a:p>
        </p:txBody>
      </p:sp>
      <p:sp>
        <p:nvSpPr>
          <p:cNvPr id="22" name="Freeform 18"/>
          <p:cNvSpPr/>
          <p:nvPr/>
        </p:nvSpPr>
        <p:spPr>
          <a:xfrm>
            <a:off x="611950" y="6377578"/>
            <a:ext cx="2363009" cy="2363009"/>
          </a:xfrm>
          <a:custGeom>
            <a:avLst/>
            <a:gdLst/>
            <a:ahLst/>
            <a:cxnLst/>
            <a:rect l="l" t="t" r="r" b="b"/>
            <a:pathLst>
              <a:path w="2363009" h="2363009">
                <a:moveTo>
                  <a:pt x="0" y="0"/>
                </a:moveTo>
                <a:lnTo>
                  <a:pt x="2363009" y="0"/>
                </a:lnTo>
                <a:lnTo>
                  <a:pt x="2363009" y="2363009"/>
                </a:lnTo>
                <a:lnTo>
                  <a:pt x="0" y="2363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19"/>
          <p:cNvSpPr/>
          <p:nvPr/>
        </p:nvSpPr>
        <p:spPr>
          <a:xfrm flipV="1">
            <a:off x="2919160" y="7613445"/>
            <a:ext cx="860840" cy="1978943"/>
          </a:xfrm>
          <a:custGeom>
            <a:avLst/>
            <a:gdLst/>
            <a:ahLst/>
            <a:cxnLst/>
            <a:rect l="l" t="t" r="r" b="b"/>
            <a:pathLst>
              <a:path w="860840" h="1978943">
                <a:moveTo>
                  <a:pt x="0" y="1978943"/>
                </a:moveTo>
                <a:lnTo>
                  <a:pt x="860840" y="1978943"/>
                </a:lnTo>
                <a:lnTo>
                  <a:pt x="860840" y="0"/>
                </a:lnTo>
                <a:lnTo>
                  <a:pt x="0" y="0"/>
                </a:lnTo>
                <a:lnTo>
                  <a:pt x="0" y="197894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4" name="TextBox 20"/>
          <p:cNvSpPr txBox="1"/>
          <p:nvPr/>
        </p:nvSpPr>
        <p:spPr>
          <a:xfrm>
            <a:off x="1036731" y="9093434"/>
            <a:ext cx="1682301" cy="498954"/>
          </a:xfrm>
          <a:prstGeom prst="rect">
            <a:avLst/>
          </a:prstGeom>
        </p:spPr>
        <p:txBody>
          <a:bodyPr lIns="0" tIns="0" rIns="0" bIns="0" rtlCol="0" anchor="t">
            <a:spAutoFit/>
          </a:bodyPr>
          <a:lstStyle/>
          <a:p>
            <a:pPr algn="ctr" rtl="1">
              <a:lnSpc>
                <a:spcPts val="3471"/>
              </a:lnSpc>
            </a:pPr>
            <a:r>
              <a:rPr lang="ar-EG" sz="2479" b="1">
                <a:solidFill>
                  <a:srgbClr val="0FA596"/>
                </a:solidFill>
                <a:latin typeface="29LT Bukra Condensed Bold"/>
                <a:ea typeface="29LT Bukra Condensed Bold"/>
                <a:cs typeface="29LT Bukra Condensed Bold"/>
                <a:sym typeface="29LT Bukra Condensed Bold"/>
                <a:rtl/>
              </a:rPr>
              <a:t>لتعرف أكثر </a:t>
            </a:r>
          </a:p>
        </p:txBody>
      </p:sp>
      <p:pic>
        <p:nvPicPr>
          <p:cNvPr id="25" name="صورة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2434234"/>
            <a:ext cx="3365284" cy="3133616"/>
          </a:xfrm>
          <a:prstGeom prst="rect">
            <a:avLst/>
          </a:prstGeom>
        </p:spPr>
      </p:pic>
      <p:pic>
        <p:nvPicPr>
          <p:cNvPr id="26" name="صورة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505" y="2434234"/>
            <a:ext cx="3365284" cy="3133616"/>
          </a:xfrm>
          <a:prstGeom prst="rect">
            <a:avLst/>
          </a:prstGeom>
        </p:spPr>
      </p:pic>
      <p:pic>
        <p:nvPicPr>
          <p:cNvPr id="27" name="صورة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5682578"/>
            <a:ext cx="3365284" cy="3133616"/>
          </a:xfrm>
          <a:prstGeom prst="rect">
            <a:avLst/>
          </a:prstGeom>
        </p:spPr>
      </p:pic>
      <p:pic>
        <p:nvPicPr>
          <p:cNvPr id="28" name="صورة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830" y="6647651"/>
            <a:ext cx="1847248" cy="182286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a:off x="3987829" y="970824"/>
            <a:ext cx="2816171" cy="2700004"/>
          </a:xfrm>
          <a:custGeom>
            <a:avLst/>
            <a:gdLst/>
            <a:ahLst/>
            <a:cxnLst/>
            <a:rect l="l" t="t" r="r" b="b"/>
            <a:pathLst>
              <a:path w="2816171" h="2700004">
                <a:moveTo>
                  <a:pt x="0" y="0"/>
                </a:moveTo>
                <a:lnTo>
                  <a:pt x="2816171" y="0"/>
                </a:lnTo>
                <a:lnTo>
                  <a:pt x="2816171" y="2700004"/>
                </a:lnTo>
                <a:lnTo>
                  <a:pt x="0" y="27000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6" name="TextBox 6"/>
          <p:cNvSpPr txBox="1"/>
          <p:nvPr/>
        </p:nvSpPr>
        <p:spPr>
          <a:xfrm>
            <a:off x="756000" y="4969503"/>
            <a:ext cx="4757428" cy="1714301"/>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التفاعل مع أولياء </a:t>
            </a:r>
          </a:p>
          <a:p>
            <a:pPr algn="ctr" rtl="1">
              <a:lnSpc>
                <a:spcPts val="6315"/>
              </a:lnSpc>
            </a:pPr>
            <a:r>
              <a:rPr lang="ar-EG" sz="4511" b="1">
                <a:solidFill>
                  <a:srgbClr val="0FA596"/>
                </a:solidFill>
                <a:latin typeface="29LT Bukra Condensed Bold"/>
                <a:ea typeface="29LT Bukra Condensed Bold"/>
                <a:cs typeface="29LT Bukra Condensed Bold"/>
                <a:sym typeface="29LT Bukra Condensed Bold"/>
                <a:rtl/>
              </a:rPr>
              <a:t>الأمور </a:t>
            </a:r>
          </a:p>
        </p:txBody>
      </p:sp>
      <p:sp>
        <p:nvSpPr>
          <p:cNvPr id="7" name="Freeform 7"/>
          <p:cNvSpPr/>
          <p:nvPr/>
        </p:nvSpPr>
        <p:spPr>
          <a:xfrm>
            <a:off x="1185930" y="7765410"/>
            <a:ext cx="2432555" cy="2393026"/>
          </a:xfrm>
          <a:custGeom>
            <a:avLst/>
            <a:gdLst/>
            <a:ahLst/>
            <a:cxnLst/>
            <a:rect l="l" t="t" r="r" b="b"/>
            <a:pathLst>
              <a:path w="2432555" h="2393026">
                <a:moveTo>
                  <a:pt x="0" y="0"/>
                </a:moveTo>
                <a:lnTo>
                  <a:pt x="2432555" y="0"/>
                </a:lnTo>
                <a:lnTo>
                  <a:pt x="2432555" y="2393026"/>
                </a:lnTo>
                <a:lnTo>
                  <a:pt x="0" y="2393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graphicFrame>
        <p:nvGraphicFramePr>
          <p:cNvPr id="4" name="Table 4"/>
          <p:cNvGraphicFramePr>
            <a:graphicFrameLocks noGrp="1"/>
          </p:cNvGraphicFramePr>
          <p:nvPr>
            <p:extLst>
              <p:ext uri="{D42A27DB-BD31-4B8C-83A1-F6EECF244321}">
                <p14:modId xmlns:p14="http://schemas.microsoft.com/office/powerpoint/2010/main" val="4157691139"/>
              </p:ext>
            </p:extLst>
          </p:nvPr>
        </p:nvGraphicFramePr>
        <p:xfrm>
          <a:off x="328860" y="2516132"/>
          <a:ext cx="6902279" cy="3319950"/>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6478">
                <a:tc>
                  <a:txBody>
                    <a:bodyPr/>
                    <a:lstStyle/>
                    <a:p>
                      <a:pPr algn="ctr" rtl="1">
                        <a:lnSpc>
                          <a:spcPts val="1679"/>
                        </a:lnSpc>
                        <a:defRPr/>
                      </a:pPr>
                      <a:r>
                        <a:rPr lang="ar-EG" sz="1800" b="1">
                          <a:solidFill>
                            <a:srgbClr val="FFFFFE"/>
                          </a:solidFill>
                          <a:latin typeface="Adobe Arabic"/>
                          <a:ea typeface="Adobe Arabic"/>
                          <a:cs typeface="Adobe Arabic"/>
                          <a:sym typeface="Adobe Arabic"/>
                          <a:rtl/>
                        </a:rPr>
                        <a:t>نوع الشاهد </a:t>
                      </a:r>
                      <a:endParaRPr lang="en-US" sz="16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800" b="1">
                          <a:solidFill>
                            <a:srgbClr val="FFFFFE"/>
                          </a:solidFill>
                          <a:latin typeface="Adobe Arabic"/>
                          <a:ea typeface="Adobe Arabic"/>
                          <a:cs typeface="Adobe Arabic"/>
                          <a:sym typeface="Adobe Arabic"/>
                          <a:rtl/>
                        </a:rPr>
                        <a:t>غير متوفر </a:t>
                      </a:r>
                      <a:endParaRPr lang="en-US" sz="16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800" b="1">
                          <a:solidFill>
                            <a:srgbClr val="FFFFFE"/>
                          </a:solidFill>
                          <a:latin typeface="Adobe Arabic"/>
                          <a:ea typeface="Adobe Arabic"/>
                          <a:cs typeface="Adobe Arabic"/>
                          <a:sym typeface="Adobe Arabic"/>
                          <a:rtl/>
                        </a:rPr>
                        <a:t>متوفر </a:t>
                      </a:r>
                      <a:endParaRPr lang="en-US" sz="16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800" b="1">
                          <a:solidFill>
                            <a:srgbClr val="FFFFFE"/>
                          </a:solidFill>
                          <a:latin typeface="Adobe Arabic"/>
                          <a:ea typeface="Adobe Arabic"/>
                          <a:cs typeface="Adobe Arabic"/>
                          <a:sym typeface="Adobe Arabic"/>
                          <a:rtl/>
                        </a:rPr>
                        <a:t>الشاهد </a:t>
                      </a:r>
                      <a:endParaRPr lang="en-US" sz="16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extLst>
                  <a:ext uri="{0D108BD9-81ED-4DB2-BD59-A6C34878D82A}">
                    <a16:rowId xmlns:a16="http://schemas.microsoft.com/office/drawing/2014/main" val="10000"/>
                  </a:ext>
                </a:extLst>
              </a:tr>
              <a:tr h="637163">
                <a:tc>
                  <a:txBody>
                    <a:bodyPr/>
                    <a:lstStyle/>
                    <a:p>
                      <a:pPr algn="ctr">
                        <a:lnSpc>
                          <a:spcPts val="1679"/>
                        </a:lnSpc>
                        <a:defRPr/>
                      </a:pPr>
                      <a:endParaRPr lang="en-US" sz="16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6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6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800">
                          <a:solidFill>
                            <a:srgbClr val="000000"/>
                          </a:solidFill>
                          <a:latin typeface="Adobe Arabic"/>
                          <a:ea typeface="Adobe Arabic"/>
                          <a:cs typeface="Adobe Arabic"/>
                          <a:sym typeface="Adobe Arabic"/>
                          <a:rtl/>
                        </a:rPr>
                        <a:t>خطابات إحالة الطالب إلى وكيل المدرسة </a:t>
                      </a:r>
                      <a:endParaRPr lang="en-US" sz="16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6875">
                <a:tc>
                  <a:txBody>
                    <a:bodyPr/>
                    <a:lstStyle/>
                    <a:p>
                      <a:pPr algn="ctr">
                        <a:lnSpc>
                          <a:spcPts val="1679"/>
                        </a:lnSpc>
                        <a:defRPr/>
                      </a:pPr>
                      <a:endParaRPr lang="en-US" sz="16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6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6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800">
                          <a:solidFill>
                            <a:srgbClr val="000000"/>
                          </a:solidFill>
                          <a:latin typeface="Adobe Arabic"/>
                          <a:ea typeface="Adobe Arabic"/>
                          <a:cs typeface="Adobe Arabic"/>
                          <a:sym typeface="Adobe Arabic"/>
                          <a:rtl/>
                        </a:rPr>
                        <a:t>تقرير اجتماع مع ولي أمر </a:t>
                      </a:r>
                      <a:endParaRPr lang="en-US" sz="16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6478">
                <a:tc>
                  <a:txBody>
                    <a:bodyPr/>
                    <a:lstStyle/>
                    <a:p>
                      <a:pPr algn="ctr">
                        <a:lnSpc>
                          <a:spcPts val="1679"/>
                        </a:lnSpc>
                        <a:defRPr/>
                      </a:pPr>
                      <a:endParaRPr lang="en-US" sz="16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6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6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800">
                          <a:solidFill>
                            <a:srgbClr val="000000"/>
                          </a:solidFill>
                          <a:latin typeface="Adobe Arabic"/>
                          <a:ea typeface="Adobe Arabic"/>
                          <a:cs typeface="Adobe Arabic"/>
                          <a:sym typeface="Adobe Arabic"/>
                          <a:rtl/>
                        </a:rPr>
                        <a:t>سجل زيارات أولياء الأمور </a:t>
                      </a:r>
                      <a:endParaRPr lang="en-US" sz="16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6478">
                <a:tc>
                  <a:txBody>
                    <a:bodyPr/>
                    <a:lstStyle/>
                    <a:p>
                      <a:pPr algn="ctr">
                        <a:lnSpc>
                          <a:spcPts val="1679"/>
                        </a:lnSpc>
                        <a:defRPr/>
                      </a:pPr>
                      <a:endParaRPr lang="en-US" sz="16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6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6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800">
                          <a:solidFill>
                            <a:srgbClr val="000000"/>
                          </a:solidFill>
                          <a:latin typeface="Adobe Arabic"/>
                          <a:ea typeface="Adobe Arabic"/>
                          <a:cs typeface="Adobe Arabic"/>
                          <a:sym typeface="Adobe Arabic"/>
                          <a:rtl/>
                        </a:rPr>
                        <a:t>الخطة الأسبوعية </a:t>
                      </a:r>
                      <a:endParaRPr lang="en-US" sz="16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6478">
                <a:tc>
                  <a:txBody>
                    <a:bodyPr/>
                    <a:lstStyle/>
                    <a:p>
                      <a:pPr algn="ctr">
                        <a:lnSpc>
                          <a:spcPts val="1679"/>
                        </a:lnSpc>
                        <a:defRPr/>
                      </a:pPr>
                      <a:endParaRPr lang="en-US" sz="16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6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6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800" dirty="0">
                          <a:solidFill>
                            <a:srgbClr val="000000"/>
                          </a:solidFill>
                          <a:latin typeface="Adobe Arabic"/>
                          <a:ea typeface="Adobe Arabic"/>
                          <a:cs typeface="Adobe Arabic"/>
                          <a:sym typeface="Adobe Arabic"/>
                          <a:rtl/>
                        </a:rPr>
                        <a:t>الجمعية العمومية واجتماع أولياء الأمور </a:t>
                      </a:r>
                      <a:endParaRPr lang="en-US" sz="1600" dirty="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extBox 5"/>
          <p:cNvSpPr txBox="1"/>
          <p:nvPr/>
        </p:nvSpPr>
        <p:spPr>
          <a:xfrm>
            <a:off x="2285666" y="105199"/>
            <a:ext cx="1954246" cy="692497"/>
          </a:xfrm>
          <a:prstGeom prst="rect">
            <a:avLst/>
          </a:prstGeom>
        </p:spPr>
        <p:txBody>
          <a:bodyPr lIns="0" tIns="0" rIns="0" bIns="0" rtlCol="0" anchor="t">
            <a:spAutoFit/>
          </a:bodyPr>
          <a:lstStyle/>
          <a:p>
            <a:pPr algn="ctr" rtl="1">
              <a:lnSpc>
                <a:spcPts val="2717"/>
              </a:lnSpc>
            </a:pPr>
            <a:r>
              <a:rPr lang="ar-SA" sz="1941" dirty="0">
                <a:solidFill>
                  <a:srgbClr val="FFFFFE"/>
                </a:solidFill>
                <a:latin typeface="Adobe Arabic"/>
                <a:ea typeface="Adobe Arabic"/>
                <a:cs typeface="Adobe Arabic"/>
                <a:sym typeface="Adobe Arabic"/>
                <a:rtl/>
              </a:rPr>
              <a:t>ال</a:t>
            </a:r>
            <a:r>
              <a:rPr lang="ar-EG" sz="1941" dirty="0">
                <a:solidFill>
                  <a:srgbClr val="FFFFFE"/>
                </a:solidFill>
                <a:latin typeface="Adobe Arabic"/>
                <a:ea typeface="Adobe Arabic"/>
                <a:cs typeface="Adobe Arabic"/>
                <a:sym typeface="Adobe Arabic"/>
                <a:rtl/>
              </a:rPr>
              <a:t>إدارة </a:t>
            </a:r>
            <a:r>
              <a:rPr lang="ar-SA" sz="1941" dirty="0">
                <a:solidFill>
                  <a:srgbClr val="FFFFFE"/>
                </a:solidFill>
                <a:latin typeface="Adobe Arabic"/>
                <a:ea typeface="Adobe Arabic"/>
                <a:cs typeface="Adobe Arabic"/>
                <a:sym typeface="Adobe Arabic"/>
                <a:rtl/>
              </a:rPr>
              <a:t>العامة ل</a:t>
            </a:r>
            <a:r>
              <a:rPr lang="ar-EG" sz="1941" dirty="0">
                <a:solidFill>
                  <a:srgbClr val="FFFFFE"/>
                </a:solidFill>
                <a:latin typeface="Adobe Arabic"/>
                <a:ea typeface="Adobe Arabic"/>
                <a:cs typeface="Adobe Arabic"/>
                <a:sym typeface="Adobe Arabic"/>
                <a:rtl/>
              </a:rPr>
              <a:t>لتعليــــــــم </a:t>
            </a:r>
            <a:endParaRPr lang="ar-SA" sz="1941" dirty="0">
              <a:solidFill>
                <a:srgbClr val="FFFFFE"/>
              </a:solidFill>
              <a:latin typeface="Adobe Arabic"/>
              <a:ea typeface="Adobe Arabic"/>
              <a:cs typeface="Adobe Arabic"/>
              <a:sym typeface="Adobe Arabic"/>
              <a:rtl/>
            </a:endParaRPr>
          </a:p>
          <a:p>
            <a:pPr algn="ctr" rtl="1">
              <a:lnSpc>
                <a:spcPts val="2717"/>
              </a:lnSpc>
            </a:pPr>
            <a:r>
              <a:rPr lang="ar-SA" sz="1941" dirty="0">
                <a:solidFill>
                  <a:srgbClr val="FFFFFE"/>
                </a:solidFill>
                <a:latin typeface="Adobe Arabic"/>
                <a:ea typeface="Adobe Arabic"/>
                <a:cs typeface="Adobe Arabic"/>
                <a:sym typeface="Adobe Arabic"/>
                <a:rtl/>
              </a:rPr>
              <a:t>بمنطقة مكة المكرمة</a:t>
            </a:r>
            <a:endParaRPr lang="ar-EG" sz="1941" dirty="0">
              <a:solidFill>
                <a:srgbClr val="FFFFFE"/>
              </a:solidFill>
              <a:latin typeface="Adobe Arabic"/>
              <a:ea typeface="Adobe Arabic"/>
              <a:cs typeface="Adobe Arabic"/>
              <a:sym typeface="Adobe Arabic"/>
              <a:rtl/>
            </a:endParaRPr>
          </a:p>
        </p:txBody>
      </p:sp>
      <p:sp>
        <p:nvSpPr>
          <p:cNvPr id="8" name="TextBox 8"/>
          <p:cNvSpPr txBox="1"/>
          <p:nvPr/>
        </p:nvSpPr>
        <p:spPr>
          <a:xfrm>
            <a:off x="2077822" y="1364546"/>
            <a:ext cx="3457934" cy="320601"/>
          </a:xfrm>
          <a:prstGeom prst="rect">
            <a:avLst/>
          </a:prstGeom>
        </p:spPr>
        <p:txBody>
          <a:bodyPr lIns="0" tIns="0" rIns="0" bIns="0" rtlCol="0" anchor="t">
            <a:spAutoFit/>
          </a:bodyPr>
          <a:lstStyle/>
          <a:p>
            <a:pPr algn="ctr" rtl="1">
              <a:lnSpc>
                <a:spcPts val="2455"/>
              </a:lnSpc>
            </a:pPr>
            <a:r>
              <a:rPr lang="ar-SA" sz="1753" dirty="0">
                <a:solidFill>
                  <a:srgbClr val="FFFFFE"/>
                </a:solidFill>
                <a:latin typeface="Adobe Arabic"/>
                <a:ea typeface="Adobe Arabic"/>
                <a:cs typeface="Adobe Arabic"/>
                <a:sym typeface="Adobe Arabic"/>
                <a:rtl/>
              </a:rPr>
              <a:t>مدرسة: .............................................</a:t>
            </a:r>
            <a:endParaRPr lang="ar-EG" sz="1753" dirty="0">
              <a:solidFill>
                <a:srgbClr val="FFFFFE"/>
              </a:solidFill>
              <a:latin typeface="Adobe Arabic"/>
              <a:ea typeface="Adobe Arabic"/>
              <a:cs typeface="Adobe Arabic"/>
              <a:sym typeface="Adobe Arabic"/>
              <a:rtl/>
            </a:endParaRPr>
          </a:p>
        </p:txBody>
      </p:sp>
      <p:sp>
        <p:nvSpPr>
          <p:cNvPr id="9" name="TextBox 9"/>
          <p:cNvSpPr txBox="1"/>
          <p:nvPr/>
        </p:nvSpPr>
        <p:spPr>
          <a:xfrm>
            <a:off x="1711217" y="1812425"/>
            <a:ext cx="4191145" cy="465582"/>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التفاعل مع أولياء الأمور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sp>
        <p:nvSpPr>
          <p:cNvPr id="15" name="TextBox 15"/>
          <p:cNvSpPr txBox="1"/>
          <p:nvPr/>
        </p:nvSpPr>
        <p:spPr>
          <a:xfrm>
            <a:off x="2285666" y="105199"/>
            <a:ext cx="1954246" cy="692497"/>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الإدارة العامة للتعليم بمنطقة مكة المكرمة </a:t>
            </a:r>
          </a:p>
        </p:txBody>
      </p:sp>
      <p:sp>
        <p:nvSpPr>
          <p:cNvPr id="16" name="TextBox 16"/>
          <p:cNvSpPr txBox="1"/>
          <p:nvPr/>
        </p:nvSpPr>
        <p:spPr>
          <a:xfrm>
            <a:off x="2502555" y="461789"/>
            <a:ext cx="1520469" cy="346249"/>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 </a:t>
            </a:r>
          </a:p>
        </p:txBody>
      </p:sp>
      <p:sp>
        <p:nvSpPr>
          <p:cNvPr id="17" name="TextBox 17"/>
          <p:cNvSpPr txBox="1"/>
          <p:nvPr/>
        </p:nvSpPr>
        <p:spPr>
          <a:xfrm>
            <a:off x="2520880" y="843564"/>
            <a:ext cx="1629062" cy="320601"/>
          </a:xfrm>
          <a:prstGeom prst="rect">
            <a:avLst/>
          </a:prstGeom>
        </p:spPr>
        <p:txBody>
          <a:bodyPr lIns="0" tIns="0" rIns="0" bIns="0" rtlCol="0" anchor="t">
            <a:spAutoFit/>
          </a:bodyPr>
          <a:lstStyle/>
          <a:p>
            <a:pPr algn="ctr" rtl="1">
              <a:lnSpc>
                <a:spcPts val="2503"/>
              </a:lnSpc>
            </a:pPr>
            <a:r>
              <a:rPr lang="ar-EG" sz="1788" dirty="0">
                <a:solidFill>
                  <a:srgbClr val="2A91A6"/>
                </a:solidFill>
                <a:latin typeface="Adobe Arabic"/>
                <a:ea typeface="Adobe Arabic"/>
                <a:cs typeface="Adobe Arabic"/>
                <a:sym typeface="Adobe Arabic"/>
                <a:rtl/>
              </a:rPr>
              <a:t> </a:t>
            </a:r>
          </a:p>
        </p:txBody>
      </p:sp>
      <p:sp>
        <p:nvSpPr>
          <p:cNvPr id="18" name="TextBox 18"/>
          <p:cNvSpPr txBox="1"/>
          <p:nvPr/>
        </p:nvSpPr>
        <p:spPr>
          <a:xfrm>
            <a:off x="2077822" y="1364546"/>
            <a:ext cx="3457934" cy="320601"/>
          </a:xfrm>
          <a:prstGeom prst="rect">
            <a:avLst/>
          </a:prstGeom>
        </p:spPr>
        <p:txBody>
          <a:bodyPr lIns="0" tIns="0" rIns="0" bIns="0" rtlCol="0" anchor="t">
            <a:spAutoFit/>
          </a:bodyPr>
          <a:lstStyle/>
          <a:p>
            <a:pPr algn="ctr" rtl="1">
              <a:lnSpc>
                <a:spcPts val="2455"/>
              </a:lnSpc>
            </a:pPr>
            <a:r>
              <a:rPr lang="ar-EG" sz="1753" dirty="0">
                <a:solidFill>
                  <a:srgbClr val="FFFFFE"/>
                </a:solidFill>
                <a:latin typeface="Adobe Arabic"/>
                <a:ea typeface="Adobe Arabic"/>
                <a:cs typeface="Adobe Arabic"/>
                <a:sym typeface="Adobe Arabic"/>
                <a:rtl/>
              </a:rPr>
              <a:t>مدرسة: ............................. </a:t>
            </a:r>
          </a:p>
        </p:txBody>
      </p:sp>
      <p:sp>
        <p:nvSpPr>
          <p:cNvPr id="19" name="TextBox 19"/>
          <p:cNvSpPr txBox="1"/>
          <p:nvPr/>
        </p:nvSpPr>
        <p:spPr>
          <a:xfrm>
            <a:off x="1711217" y="1812425"/>
            <a:ext cx="4191145" cy="465582"/>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التفاعل مع </a:t>
            </a:r>
            <a:r>
              <a:rPr lang="ar-EG" sz="2295" b="1">
                <a:solidFill>
                  <a:srgbClr val="0FA596"/>
                </a:solidFill>
                <a:latin typeface="29LT Bukra Condensed Bold"/>
                <a:ea typeface="29LT Bukra Condensed Bold"/>
                <a:cs typeface="29LT Bukra Condensed Bold"/>
                <a:sym typeface="29LT Bukra Condensed Bold"/>
                <a:rtl/>
              </a:rPr>
              <a:t>أولياء الأمور</a:t>
            </a:r>
            <a:r>
              <a:rPr lang="ar-EG" sz="2295" b="1">
                <a:solidFill>
                  <a:srgbClr val="000000"/>
                </a:solidFill>
                <a:latin typeface="29LT Bukra Condensed Bold"/>
                <a:ea typeface="29LT Bukra Condensed Bold"/>
                <a:cs typeface="29LT Bukra Condensed Bold"/>
                <a:sym typeface="29LT Bukra Condensed Bold"/>
                <a:rtl/>
              </a:rPr>
              <a:t> </a:t>
            </a:r>
          </a:p>
        </p:txBody>
      </p:sp>
      <p:sp>
        <p:nvSpPr>
          <p:cNvPr id="22" name="Freeform 18"/>
          <p:cNvSpPr/>
          <p:nvPr/>
        </p:nvSpPr>
        <p:spPr>
          <a:xfrm>
            <a:off x="611950" y="6377578"/>
            <a:ext cx="2363009" cy="2363009"/>
          </a:xfrm>
          <a:custGeom>
            <a:avLst/>
            <a:gdLst/>
            <a:ahLst/>
            <a:cxnLst/>
            <a:rect l="l" t="t" r="r" b="b"/>
            <a:pathLst>
              <a:path w="2363009" h="2363009">
                <a:moveTo>
                  <a:pt x="0" y="0"/>
                </a:moveTo>
                <a:lnTo>
                  <a:pt x="2363009" y="0"/>
                </a:lnTo>
                <a:lnTo>
                  <a:pt x="2363009" y="2363009"/>
                </a:lnTo>
                <a:lnTo>
                  <a:pt x="0" y="2363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19"/>
          <p:cNvSpPr/>
          <p:nvPr/>
        </p:nvSpPr>
        <p:spPr>
          <a:xfrm flipV="1">
            <a:off x="2919160" y="7613445"/>
            <a:ext cx="860840" cy="1978943"/>
          </a:xfrm>
          <a:custGeom>
            <a:avLst/>
            <a:gdLst/>
            <a:ahLst/>
            <a:cxnLst/>
            <a:rect l="l" t="t" r="r" b="b"/>
            <a:pathLst>
              <a:path w="860840" h="1978943">
                <a:moveTo>
                  <a:pt x="0" y="1978943"/>
                </a:moveTo>
                <a:lnTo>
                  <a:pt x="860840" y="1978943"/>
                </a:lnTo>
                <a:lnTo>
                  <a:pt x="860840" y="0"/>
                </a:lnTo>
                <a:lnTo>
                  <a:pt x="0" y="0"/>
                </a:lnTo>
                <a:lnTo>
                  <a:pt x="0" y="197894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4" name="TextBox 20"/>
          <p:cNvSpPr txBox="1"/>
          <p:nvPr/>
        </p:nvSpPr>
        <p:spPr>
          <a:xfrm>
            <a:off x="1036731" y="9093434"/>
            <a:ext cx="1682301" cy="498954"/>
          </a:xfrm>
          <a:prstGeom prst="rect">
            <a:avLst/>
          </a:prstGeom>
        </p:spPr>
        <p:txBody>
          <a:bodyPr lIns="0" tIns="0" rIns="0" bIns="0" rtlCol="0" anchor="t">
            <a:spAutoFit/>
          </a:bodyPr>
          <a:lstStyle/>
          <a:p>
            <a:pPr algn="ctr" rtl="1">
              <a:lnSpc>
                <a:spcPts val="3471"/>
              </a:lnSpc>
            </a:pPr>
            <a:r>
              <a:rPr lang="ar-EG" sz="2479" b="1">
                <a:solidFill>
                  <a:srgbClr val="0FA596"/>
                </a:solidFill>
                <a:latin typeface="29LT Bukra Condensed Bold"/>
                <a:ea typeface="29LT Bukra Condensed Bold"/>
                <a:cs typeface="29LT Bukra Condensed Bold"/>
                <a:sym typeface="29LT Bukra Condensed Bold"/>
                <a:rtl/>
              </a:rPr>
              <a:t>لتعرف أكثر </a:t>
            </a:r>
          </a:p>
        </p:txBody>
      </p:sp>
      <p:pic>
        <p:nvPicPr>
          <p:cNvPr id="25" name="صورة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2434234"/>
            <a:ext cx="3365284" cy="3133616"/>
          </a:xfrm>
          <a:prstGeom prst="rect">
            <a:avLst/>
          </a:prstGeom>
        </p:spPr>
      </p:pic>
      <p:pic>
        <p:nvPicPr>
          <p:cNvPr id="26" name="صورة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505" y="2434234"/>
            <a:ext cx="3365284" cy="3133616"/>
          </a:xfrm>
          <a:prstGeom prst="rect">
            <a:avLst/>
          </a:prstGeom>
        </p:spPr>
      </p:pic>
      <p:pic>
        <p:nvPicPr>
          <p:cNvPr id="27" name="صورة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5682578"/>
            <a:ext cx="3365284" cy="3133616"/>
          </a:xfrm>
          <a:prstGeom prst="rect">
            <a:avLst/>
          </a:prstGeom>
        </p:spPr>
      </p:pic>
      <p:pic>
        <p:nvPicPr>
          <p:cNvPr id="28" name="صورة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830" y="6647651"/>
            <a:ext cx="1847248" cy="182286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a:off x="3645793" y="756000"/>
            <a:ext cx="3024000" cy="3024000"/>
          </a:xfrm>
          <a:custGeom>
            <a:avLst/>
            <a:gdLst/>
            <a:ahLst/>
            <a:cxnLst/>
            <a:rect l="l" t="t" r="r" b="b"/>
            <a:pathLst>
              <a:path w="3024000" h="3024000">
                <a:moveTo>
                  <a:pt x="0" y="0"/>
                </a:moveTo>
                <a:lnTo>
                  <a:pt x="3024000" y="0"/>
                </a:lnTo>
                <a:lnTo>
                  <a:pt x="3024000" y="3024000"/>
                </a:lnTo>
                <a:lnTo>
                  <a:pt x="0" y="3024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6" name="TextBox 6"/>
          <p:cNvSpPr txBox="1"/>
          <p:nvPr/>
        </p:nvSpPr>
        <p:spPr>
          <a:xfrm>
            <a:off x="756000" y="4969503"/>
            <a:ext cx="4757428" cy="1714301"/>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التنوع في استراتجيات </a:t>
            </a:r>
            <a:r>
              <a:rPr lang="ar-EG" sz="4511" b="1">
                <a:solidFill>
                  <a:srgbClr val="0FA596"/>
                </a:solidFill>
                <a:latin typeface="29LT Bukra Condensed Bold"/>
                <a:ea typeface="29LT Bukra Condensed Bold"/>
                <a:cs typeface="29LT Bukra Condensed Bold"/>
                <a:sym typeface="29LT Bukra Condensed Bold"/>
                <a:rtl/>
              </a:rPr>
              <a:t>التعليم </a:t>
            </a:r>
          </a:p>
        </p:txBody>
      </p:sp>
      <p:sp>
        <p:nvSpPr>
          <p:cNvPr id="7" name="Freeform 7"/>
          <p:cNvSpPr/>
          <p:nvPr/>
        </p:nvSpPr>
        <p:spPr>
          <a:xfrm>
            <a:off x="890017" y="7765410"/>
            <a:ext cx="2432555" cy="2393026"/>
          </a:xfrm>
          <a:custGeom>
            <a:avLst/>
            <a:gdLst/>
            <a:ahLst/>
            <a:cxnLst/>
            <a:rect l="l" t="t" r="r" b="b"/>
            <a:pathLst>
              <a:path w="2432555" h="2393026">
                <a:moveTo>
                  <a:pt x="0" y="0"/>
                </a:moveTo>
                <a:lnTo>
                  <a:pt x="2432555" y="0"/>
                </a:lnTo>
                <a:lnTo>
                  <a:pt x="2432555" y="2393026"/>
                </a:lnTo>
                <a:lnTo>
                  <a:pt x="0" y="2393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graphicFrame>
        <p:nvGraphicFramePr>
          <p:cNvPr id="4" name="Table 4"/>
          <p:cNvGraphicFramePr>
            <a:graphicFrameLocks noGrp="1"/>
          </p:cNvGraphicFramePr>
          <p:nvPr/>
        </p:nvGraphicFramePr>
        <p:xfrm>
          <a:off x="355650" y="3278154"/>
          <a:ext cx="6902279" cy="2253151"/>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7948">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نوع 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غير 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extLst>
                  <a:ext uri="{0D108BD9-81ED-4DB2-BD59-A6C34878D82A}">
                    <a16:rowId xmlns:a16="http://schemas.microsoft.com/office/drawing/2014/main" val="10000"/>
                  </a:ext>
                </a:extLst>
              </a:tr>
              <a:tr h="638909">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تقرير تنفيذ استراتيجية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8346">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شهادة شكر وتقدير حول تفعيل الاستراتيجية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794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التحضير للدروس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TextBox 5"/>
          <p:cNvSpPr txBox="1"/>
          <p:nvPr/>
        </p:nvSpPr>
        <p:spPr>
          <a:xfrm>
            <a:off x="2285666" y="105199"/>
            <a:ext cx="1954246" cy="692497"/>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الإدارة العامة للتعليم بمنطقة مكة المكرمة </a:t>
            </a:r>
          </a:p>
        </p:txBody>
      </p:sp>
      <p:sp>
        <p:nvSpPr>
          <p:cNvPr id="6" name="TextBox 6"/>
          <p:cNvSpPr txBox="1"/>
          <p:nvPr/>
        </p:nvSpPr>
        <p:spPr>
          <a:xfrm>
            <a:off x="2502555" y="461789"/>
            <a:ext cx="1520469" cy="346249"/>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 </a:t>
            </a:r>
          </a:p>
        </p:txBody>
      </p:sp>
      <p:sp>
        <p:nvSpPr>
          <p:cNvPr id="7" name="TextBox 7"/>
          <p:cNvSpPr txBox="1"/>
          <p:nvPr/>
        </p:nvSpPr>
        <p:spPr>
          <a:xfrm>
            <a:off x="2520880" y="843564"/>
            <a:ext cx="1629062" cy="320601"/>
          </a:xfrm>
          <a:prstGeom prst="rect">
            <a:avLst/>
          </a:prstGeom>
        </p:spPr>
        <p:txBody>
          <a:bodyPr lIns="0" tIns="0" rIns="0" bIns="0" rtlCol="0" anchor="t">
            <a:spAutoFit/>
          </a:bodyPr>
          <a:lstStyle/>
          <a:p>
            <a:pPr algn="ctr" rtl="1">
              <a:lnSpc>
                <a:spcPts val="2503"/>
              </a:lnSpc>
            </a:pPr>
            <a:r>
              <a:rPr lang="ar-EG" sz="1788" dirty="0">
                <a:solidFill>
                  <a:srgbClr val="2A91A6"/>
                </a:solidFill>
                <a:latin typeface="Adobe Arabic"/>
                <a:ea typeface="Adobe Arabic"/>
                <a:cs typeface="Adobe Arabic"/>
                <a:sym typeface="Adobe Arabic"/>
                <a:rtl/>
              </a:rPr>
              <a:t> </a:t>
            </a:r>
          </a:p>
        </p:txBody>
      </p:sp>
      <p:sp>
        <p:nvSpPr>
          <p:cNvPr id="8" name="TextBox 8"/>
          <p:cNvSpPr txBox="1"/>
          <p:nvPr/>
        </p:nvSpPr>
        <p:spPr>
          <a:xfrm>
            <a:off x="2077822" y="1364546"/>
            <a:ext cx="3457934" cy="320601"/>
          </a:xfrm>
          <a:prstGeom prst="rect">
            <a:avLst/>
          </a:prstGeom>
        </p:spPr>
        <p:txBody>
          <a:bodyPr lIns="0" tIns="0" rIns="0" bIns="0" rtlCol="0" anchor="t">
            <a:spAutoFit/>
          </a:bodyPr>
          <a:lstStyle/>
          <a:p>
            <a:pPr algn="ctr" rtl="1">
              <a:lnSpc>
                <a:spcPts val="2455"/>
              </a:lnSpc>
            </a:pPr>
            <a:r>
              <a:rPr lang="ar-EG" sz="1753" dirty="0">
                <a:solidFill>
                  <a:srgbClr val="FFFFFE"/>
                </a:solidFill>
                <a:latin typeface="Adobe Arabic"/>
                <a:ea typeface="Adobe Arabic"/>
                <a:cs typeface="Adobe Arabic"/>
                <a:sym typeface="Adobe Arabic"/>
                <a:rtl/>
              </a:rPr>
              <a:t>مدرسة: ............................. </a:t>
            </a:r>
          </a:p>
        </p:txBody>
      </p:sp>
      <p:sp>
        <p:nvSpPr>
          <p:cNvPr id="9" name="TextBox 9"/>
          <p:cNvSpPr txBox="1"/>
          <p:nvPr/>
        </p:nvSpPr>
        <p:spPr>
          <a:xfrm>
            <a:off x="1711217" y="1812425"/>
            <a:ext cx="4191145" cy="865654"/>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التنوع في تفعيل الاستراتيجيات </a:t>
            </a:r>
            <a:r>
              <a:rPr lang="ar-EG" sz="2295" b="1">
                <a:solidFill>
                  <a:srgbClr val="0FA596"/>
                </a:solidFill>
                <a:latin typeface="29LT Bukra Condensed Bold"/>
                <a:ea typeface="29LT Bukra Condensed Bold"/>
                <a:cs typeface="29LT Bukra Condensed Bold"/>
                <a:sym typeface="29LT Bukra Condensed Bold"/>
                <a:rtl/>
              </a:rPr>
              <a:t>التعليمية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sp>
        <p:nvSpPr>
          <p:cNvPr id="15" name="TextBox 15"/>
          <p:cNvSpPr txBox="1"/>
          <p:nvPr/>
        </p:nvSpPr>
        <p:spPr>
          <a:xfrm>
            <a:off x="2285666" y="105199"/>
            <a:ext cx="1954246" cy="692497"/>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الإدارة العامة للتعليم بمنطقة مكة المكرمة </a:t>
            </a:r>
          </a:p>
        </p:txBody>
      </p:sp>
      <p:sp>
        <p:nvSpPr>
          <p:cNvPr id="16" name="TextBox 16"/>
          <p:cNvSpPr txBox="1"/>
          <p:nvPr/>
        </p:nvSpPr>
        <p:spPr>
          <a:xfrm>
            <a:off x="2502555" y="461789"/>
            <a:ext cx="1520469" cy="346249"/>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 </a:t>
            </a:r>
          </a:p>
        </p:txBody>
      </p:sp>
      <p:sp>
        <p:nvSpPr>
          <p:cNvPr id="17" name="TextBox 17"/>
          <p:cNvSpPr txBox="1"/>
          <p:nvPr/>
        </p:nvSpPr>
        <p:spPr>
          <a:xfrm>
            <a:off x="2520880" y="843564"/>
            <a:ext cx="1629062" cy="320601"/>
          </a:xfrm>
          <a:prstGeom prst="rect">
            <a:avLst/>
          </a:prstGeom>
        </p:spPr>
        <p:txBody>
          <a:bodyPr lIns="0" tIns="0" rIns="0" bIns="0" rtlCol="0" anchor="t">
            <a:spAutoFit/>
          </a:bodyPr>
          <a:lstStyle/>
          <a:p>
            <a:pPr algn="ctr" rtl="1">
              <a:lnSpc>
                <a:spcPts val="2503"/>
              </a:lnSpc>
            </a:pPr>
            <a:r>
              <a:rPr lang="ar-EG" sz="1788" dirty="0">
                <a:solidFill>
                  <a:srgbClr val="2A91A6"/>
                </a:solidFill>
                <a:latin typeface="Adobe Arabic"/>
                <a:ea typeface="Adobe Arabic"/>
                <a:cs typeface="Adobe Arabic"/>
                <a:sym typeface="Adobe Arabic"/>
                <a:rtl/>
              </a:rPr>
              <a:t> </a:t>
            </a:r>
          </a:p>
        </p:txBody>
      </p:sp>
      <p:sp>
        <p:nvSpPr>
          <p:cNvPr id="18" name="TextBox 18"/>
          <p:cNvSpPr txBox="1"/>
          <p:nvPr/>
        </p:nvSpPr>
        <p:spPr>
          <a:xfrm>
            <a:off x="2077822" y="1364546"/>
            <a:ext cx="3457934" cy="320601"/>
          </a:xfrm>
          <a:prstGeom prst="rect">
            <a:avLst/>
          </a:prstGeom>
        </p:spPr>
        <p:txBody>
          <a:bodyPr lIns="0" tIns="0" rIns="0" bIns="0" rtlCol="0" anchor="t">
            <a:spAutoFit/>
          </a:bodyPr>
          <a:lstStyle/>
          <a:p>
            <a:pPr algn="ctr" rtl="1">
              <a:lnSpc>
                <a:spcPts val="2455"/>
              </a:lnSpc>
            </a:pPr>
            <a:r>
              <a:rPr lang="ar-EG" sz="1753" dirty="0">
                <a:solidFill>
                  <a:srgbClr val="FFFFFE"/>
                </a:solidFill>
                <a:latin typeface="Adobe Arabic"/>
                <a:ea typeface="Adobe Arabic"/>
                <a:cs typeface="Adobe Arabic"/>
                <a:sym typeface="Adobe Arabic"/>
                <a:rtl/>
              </a:rPr>
              <a:t>مدرسة: ............................. </a:t>
            </a:r>
          </a:p>
        </p:txBody>
      </p:sp>
      <p:sp>
        <p:nvSpPr>
          <p:cNvPr id="20" name="TextBox 20"/>
          <p:cNvSpPr txBox="1"/>
          <p:nvPr/>
        </p:nvSpPr>
        <p:spPr>
          <a:xfrm>
            <a:off x="1024913" y="1812425"/>
            <a:ext cx="5506675" cy="410369"/>
          </a:xfrm>
          <a:prstGeom prst="rect">
            <a:avLst/>
          </a:prstGeom>
        </p:spPr>
        <p:txBody>
          <a:bodyPr wrap="square" lIns="0" tIns="0" rIns="0" bIns="0" rtlCol="0" anchor="t">
            <a:spAutoFit/>
          </a:bodyPr>
          <a:lstStyle/>
          <a:p>
            <a:pPr algn="ctr" rtl="1">
              <a:lnSpc>
                <a:spcPts val="3214"/>
              </a:lnSpc>
            </a:pPr>
            <a:r>
              <a:rPr lang="ar-EG" sz="2295" b="1" dirty="0">
                <a:solidFill>
                  <a:srgbClr val="000000"/>
                </a:solidFill>
                <a:latin typeface="29LT Bukra Condensed Bold"/>
                <a:ea typeface="29LT Bukra Condensed Bold"/>
                <a:cs typeface="29LT Bukra Condensed Bold"/>
                <a:sym typeface="29LT Bukra Condensed Bold"/>
                <a:rtl/>
              </a:rPr>
              <a:t>شواهد من التنوع في تفعيل الاستراتيجيات </a:t>
            </a:r>
            <a:r>
              <a:rPr lang="ar-EG" sz="2295" b="1" dirty="0">
                <a:solidFill>
                  <a:srgbClr val="0FA596"/>
                </a:solidFill>
                <a:latin typeface="29LT Bukra Condensed Bold"/>
                <a:ea typeface="29LT Bukra Condensed Bold"/>
                <a:cs typeface="29LT Bukra Condensed Bold"/>
                <a:sym typeface="29LT Bukra Condensed Bold"/>
                <a:rtl/>
              </a:rPr>
              <a:t>التعليمية </a:t>
            </a:r>
          </a:p>
        </p:txBody>
      </p:sp>
      <p:sp>
        <p:nvSpPr>
          <p:cNvPr id="22" name="Freeform 18"/>
          <p:cNvSpPr/>
          <p:nvPr/>
        </p:nvSpPr>
        <p:spPr>
          <a:xfrm>
            <a:off x="611950" y="6377578"/>
            <a:ext cx="2363009" cy="2363009"/>
          </a:xfrm>
          <a:custGeom>
            <a:avLst/>
            <a:gdLst/>
            <a:ahLst/>
            <a:cxnLst/>
            <a:rect l="l" t="t" r="r" b="b"/>
            <a:pathLst>
              <a:path w="2363009" h="2363009">
                <a:moveTo>
                  <a:pt x="0" y="0"/>
                </a:moveTo>
                <a:lnTo>
                  <a:pt x="2363009" y="0"/>
                </a:lnTo>
                <a:lnTo>
                  <a:pt x="2363009" y="2363009"/>
                </a:lnTo>
                <a:lnTo>
                  <a:pt x="0" y="2363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19"/>
          <p:cNvSpPr/>
          <p:nvPr/>
        </p:nvSpPr>
        <p:spPr>
          <a:xfrm flipV="1">
            <a:off x="2919160" y="7613445"/>
            <a:ext cx="860840" cy="1978943"/>
          </a:xfrm>
          <a:custGeom>
            <a:avLst/>
            <a:gdLst/>
            <a:ahLst/>
            <a:cxnLst/>
            <a:rect l="l" t="t" r="r" b="b"/>
            <a:pathLst>
              <a:path w="860840" h="1978943">
                <a:moveTo>
                  <a:pt x="0" y="1978943"/>
                </a:moveTo>
                <a:lnTo>
                  <a:pt x="860840" y="1978943"/>
                </a:lnTo>
                <a:lnTo>
                  <a:pt x="860840" y="0"/>
                </a:lnTo>
                <a:lnTo>
                  <a:pt x="0" y="0"/>
                </a:lnTo>
                <a:lnTo>
                  <a:pt x="0" y="197894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4" name="TextBox 20"/>
          <p:cNvSpPr txBox="1"/>
          <p:nvPr/>
        </p:nvSpPr>
        <p:spPr>
          <a:xfrm>
            <a:off x="1036731" y="9093434"/>
            <a:ext cx="1682301" cy="498954"/>
          </a:xfrm>
          <a:prstGeom prst="rect">
            <a:avLst/>
          </a:prstGeom>
        </p:spPr>
        <p:txBody>
          <a:bodyPr lIns="0" tIns="0" rIns="0" bIns="0" rtlCol="0" anchor="t">
            <a:spAutoFit/>
          </a:bodyPr>
          <a:lstStyle/>
          <a:p>
            <a:pPr algn="ctr" rtl="1">
              <a:lnSpc>
                <a:spcPts val="3471"/>
              </a:lnSpc>
            </a:pPr>
            <a:r>
              <a:rPr lang="ar-EG" sz="2479" b="1">
                <a:solidFill>
                  <a:srgbClr val="0FA596"/>
                </a:solidFill>
                <a:latin typeface="29LT Bukra Condensed Bold"/>
                <a:ea typeface="29LT Bukra Condensed Bold"/>
                <a:cs typeface="29LT Bukra Condensed Bold"/>
                <a:sym typeface="29LT Bukra Condensed Bold"/>
                <a:rtl/>
              </a:rPr>
              <a:t>لتعرف أكثر </a:t>
            </a:r>
          </a:p>
        </p:txBody>
      </p:sp>
      <p:pic>
        <p:nvPicPr>
          <p:cNvPr id="25" name="صورة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2618148"/>
            <a:ext cx="3167773" cy="2949702"/>
          </a:xfrm>
          <a:prstGeom prst="rect">
            <a:avLst/>
          </a:prstGeom>
        </p:spPr>
      </p:pic>
      <p:pic>
        <p:nvPicPr>
          <p:cNvPr id="26" name="صورة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505" y="2618148"/>
            <a:ext cx="3167773" cy="2949702"/>
          </a:xfrm>
          <a:prstGeom prst="rect">
            <a:avLst/>
          </a:prstGeom>
        </p:spPr>
      </p:pic>
      <p:pic>
        <p:nvPicPr>
          <p:cNvPr id="27" name="صورة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5866492"/>
            <a:ext cx="3167773" cy="2949702"/>
          </a:xfrm>
          <a:prstGeom prst="rect">
            <a:avLst/>
          </a:prstGeom>
        </p:spPr>
      </p:pic>
      <p:pic>
        <p:nvPicPr>
          <p:cNvPr id="28" name="صورة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830" y="6647651"/>
            <a:ext cx="1847248" cy="18228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a:off x="3780000" y="785310"/>
            <a:ext cx="3024000" cy="3024000"/>
          </a:xfrm>
          <a:custGeom>
            <a:avLst/>
            <a:gdLst/>
            <a:ahLst/>
            <a:cxnLst/>
            <a:rect l="l" t="t" r="r" b="b"/>
            <a:pathLst>
              <a:path w="3024000" h="3024000">
                <a:moveTo>
                  <a:pt x="0" y="0"/>
                </a:moveTo>
                <a:lnTo>
                  <a:pt x="3024000" y="0"/>
                </a:lnTo>
                <a:lnTo>
                  <a:pt x="3024000" y="3024000"/>
                </a:lnTo>
                <a:lnTo>
                  <a:pt x="0" y="3024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6" name="TextBox 6"/>
          <p:cNvSpPr txBox="1"/>
          <p:nvPr/>
        </p:nvSpPr>
        <p:spPr>
          <a:xfrm>
            <a:off x="1579104" y="5325875"/>
            <a:ext cx="3111221" cy="982212"/>
          </a:xfrm>
          <a:prstGeom prst="rect">
            <a:avLst/>
          </a:prstGeom>
        </p:spPr>
        <p:txBody>
          <a:bodyPr lIns="0" tIns="0" rIns="0" bIns="0" rtlCol="0" anchor="t">
            <a:spAutoFit/>
          </a:bodyPr>
          <a:lstStyle/>
          <a:p>
            <a:pPr algn="ctr" rtl="1">
              <a:lnSpc>
                <a:spcPts val="6762"/>
              </a:lnSpc>
            </a:pPr>
            <a:r>
              <a:rPr lang="ar-EG" sz="4830" b="1">
                <a:solidFill>
                  <a:srgbClr val="000000"/>
                </a:solidFill>
                <a:latin typeface="29LT Bukra Condensed Bold"/>
                <a:ea typeface="29LT Bukra Condensed Bold"/>
                <a:cs typeface="29LT Bukra Condensed Bold"/>
                <a:sym typeface="29LT Bukra Condensed Bold"/>
                <a:rtl/>
              </a:rPr>
              <a:t>مقدمة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a:off x="890017" y="7765410"/>
            <a:ext cx="2432555" cy="2393026"/>
          </a:xfrm>
          <a:custGeom>
            <a:avLst/>
            <a:gdLst/>
            <a:ahLst/>
            <a:cxnLst/>
            <a:rect l="l" t="t" r="r" b="b"/>
            <a:pathLst>
              <a:path w="2432555" h="2393026">
                <a:moveTo>
                  <a:pt x="0" y="0"/>
                </a:moveTo>
                <a:lnTo>
                  <a:pt x="2432555" y="0"/>
                </a:lnTo>
                <a:lnTo>
                  <a:pt x="2432555" y="2393026"/>
                </a:lnTo>
                <a:lnTo>
                  <a:pt x="0" y="2393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6" name="Freeform 6"/>
          <p:cNvSpPr/>
          <p:nvPr/>
        </p:nvSpPr>
        <p:spPr>
          <a:xfrm>
            <a:off x="3942496" y="756000"/>
            <a:ext cx="2750001" cy="3118558"/>
          </a:xfrm>
          <a:custGeom>
            <a:avLst/>
            <a:gdLst/>
            <a:ahLst/>
            <a:cxnLst/>
            <a:rect l="l" t="t" r="r" b="b"/>
            <a:pathLst>
              <a:path w="2750001" h="3118558">
                <a:moveTo>
                  <a:pt x="0" y="0"/>
                </a:moveTo>
                <a:lnTo>
                  <a:pt x="2750001" y="0"/>
                </a:lnTo>
                <a:lnTo>
                  <a:pt x="2750001" y="3118558"/>
                </a:lnTo>
                <a:lnTo>
                  <a:pt x="0" y="31185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7" name="TextBox 7"/>
          <p:cNvSpPr txBox="1"/>
          <p:nvPr/>
        </p:nvSpPr>
        <p:spPr>
          <a:xfrm>
            <a:off x="756000" y="4969503"/>
            <a:ext cx="4757428" cy="1714301"/>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تحسين نتائج </a:t>
            </a:r>
          </a:p>
          <a:p>
            <a:pPr algn="ctr" rtl="1">
              <a:lnSpc>
                <a:spcPts val="6315"/>
              </a:lnSpc>
            </a:pPr>
            <a:r>
              <a:rPr lang="ar-EG" sz="4511" b="1">
                <a:solidFill>
                  <a:srgbClr val="0FA596"/>
                </a:solidFill>
                <a:latin typeface="29LT Bukra Condensed Bold"/>
                <a:ea typeface="29LT Bukra Condensed Bold"/>
                <a:cs typeface="29LT Bukra Condensed Bold"/>
                <a:sym typeface="29LT Bukra Condensed Bold"/>
                <a:rtl/>
              </a:rPr>
              <a:t>المتعلمين</a:t>
            </a:r>
            <a:r>
              <a:rPr lang="ar-EG" sz="4511" b="1">
                <a:solidFill>
                  <a:srgbClr val="000000"/>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graphicFrame>
        <p:nvGraphicFramePr>
          <p:cNvPr id="4" name="Table 4"/>
          <p:cNvGraphicFramePr>
            <a:graphicFrameLocks noGrp="1"/>
          </p:cNvGraphicFramePr>
          <p:nvPr/>
        </p:nvGraphicFramePr>
        <p:xfrm>
          <a:off x="355650" y="3278154"/>
          <a:ext cx="6902279" cy="3319950"/>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6478">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نوع 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غير 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extLst>
                  <a:ext uri="{0D108BD9-81ED-4DB2-BD59-A6C34878D82A}">
                    <a16:rowId xmlns:a16="http://schemas.microsoft.com/office/drawing/2014/main" val="10000"/>
                  </a:ext>
                </a:extLst>
              </a:tr>
              <a:tr h="637163">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خطط علاجية للطلاب الضعاف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6875">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خطط إثرائية للطلاب المتميزين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647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تكريم الطلاب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647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اختبار قبلي واختبار بعدي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647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كشف متابعة الطلاب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extBox 5"/>
          <p:cNvSpPr txBox="1"/>
          <p:nvPr/>
        </p:nvSpPr>
        <p:spPr>
          <a:xfrm>
            <a:off x="2285666" y="105199"/>
            <a:ext cx="1954246" cy="692497"/>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الإدارة العامة للتعليم بمنطقة مكة المكرمة </a:t>
            </a:r>
          </a:p>
        </p:txBody>
      </p:sp>
      <p:sp>
        <p:nvSpPr>
          <p:cNvPr id="6" name="TextBox 6"/>
          <p:cNvSpPr txBox="1"/>
          <p:nvPr/>
        </p:nvSpPr>
        <p:spPr>
          <a:xfrm>
            <a:off x="2502555" y="461789"/>
            <a:ext cx="1520469" cy="346249"/>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 </a:t>
            </a:r>
          </a:p>
        </p:txBody>
      </p:sp>
      <p:sp>
        <p:nvSpPr>
          <p:cNvPr id="7" name="TextBox 7"/>
          <p:cNvSpPr txBox="1"/>
          <p:nvPr/>
        </p:nvSpPr>
        <p:spPr>
          <a:xfrm>
            <a:off x="2520880" y="843564"/>
            <a:ext cx="1629062" cy="320601"/>
          </a:xfrm>
          <a:prstGeom prst="rect">
            <a:avLst/>
          </a:prstGeom>
        </p:spPr>
        <p:txBody>
          <a:bodyPr lIns="0" tIns="0" rIns="0" bIns="0" rtlCol="0" anchor="t">
            <a:spAutoFit/>
          </a:bodyPr>
          <a:lstStyle/>
          <a:p>
            <a:pPr algn="ctr" rtl="1">
              <a:lnSpc>
                <a:spcPts val="2503"/>
              </a:lnSpc>
            </a:pPr>
            <a:r>
              <a:rPr lang="ar-EG" sz="1788" dirty="0">
                <a:solidFill>
                  <a:srgbClr val="2A91A6"/>
                </a:solidFill>
                <a:latin typeface="Adobe Arabic"/>
                <a:ea typeface="Adobe Arabic"/>
                <a:cs typeface="Adobe Arabic"/>
                <a:sym typeface="Adobe Arabic"/>
                <a:rtl/>
              </a:rPr>
              <a:t> </a:t>
            </a:r>
          </a:p>
        </p:txBody>
      </p:sp>
      <p:sp>
        <p:nvSpPr>
          <p:cNvPr id="8" name="TextBox 8"/>
          <p:cNvSpPr txBox="1"/>
          <p:nvPr/>
        </p:nvSpPr>
        <p:spPr>
          <a:xfrm>
            <a:off x="2077822" y="1364546"/>
            <a:ext cx="3457934" cy="320601"/>
          </a:xfrm>
          <a:prstGeom prst="rect">
            <a:avLst/>
          </a:prstGeom>
        </p:spPr>
        <p:txBody>
          <a:bodyPr lIns="0" tIns="0" rIns="0" bIns="0" rtlCol="0" anchor="t">
            <a:spAutoFit/>
          </a:bodyPr>
          <a:lstStyle/>
          <a:p>
            <a:pPr algn="ctr" rtl="1">
              <a:lnSpc>
                <a:spcPts val="2455"/>
              </a:lnSpc>
            </a:pPr>
            <a:r>
              <a:rPr lang="ar-EG" sz="1753" dirty="0">
                <a:solidFill>
                  <a:srgbClr val="FFFFFE"/>
                </a:solidFill>
                <a:latin typeface="Adobe Arabic"/>
                <a:ea typeface="Adobe Arabic"/>
                <a:cs typeface="Adobe Arabic"/>
                <a:sym typeface="Adobe Arabic"/>
                <a:rtl/>
              </a:rPr>
              <a:t>مدرسة: ............................. </a:t>
            </a:r>
          </a:p>
        </p:txBody>
      </p:sp>
      <p:sp>
        <p:nvSpPr>
          <p:cNvPr id="9" name="TextBox 9"/>
          <p:cNvSpPr txBox="1"/>
          <p:nvPr/>
        </p:nvSpPr>
        <p:spPr>
          <a:xfrm>
            <a:off x="1711217" y="1812425"/>
            <a:ext cx="4191145" cy="465582"/>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تحسين نتائج </a:t>
            </a:r>
            <a:r>
              <a:rPr lang="ar-EG" sz="2295" b="1">
                <a:solidFill>
                  <a:srgbClr val="0FA596"/>
                </a:solidFill>
                <a:latin typeface="29LT Bukra Condensed Bold"/>
                <a:ea typeface="29LT Bukra Condensed Bold"/>
                <a:cs typeface="29LT Bukra Condensed Bold"/>
                <a:sym typeface="29LT Bukra Condensed Bold"/>
                <a:rtl/>
              </a:rPr>
              <a:t>المتعلمين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sp>
        <p:nvSpPr>
          <p:cNvPr id="15" name="TextBox 15"/>
          <p:cNvSpPr txBox="1"/>
          <p:nvPr/>
        </p:nvSpPr>
        <p:spPr>
          <a:xfrm>
            <a:off x="2285666" y="105199"/>
            <a:ext cx="1954246" cy="692497"/>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الإدارة العامة للتعليم بمنطقة مكة المكرمة </a:t>
            </a:r>
          </a:p>
        </p:txBody>
      </p:sp>
      <p:sp>
        <p:nvSpPr>
          <p:cNvPr id="16" name="TextBox 16"/>
          <p:cNvSpPr txBox="1"/>
          <p:nvPr/>
        </p:nvSpPr>
        <p:spPr>
          <a:xfrm>
            <a:off x="2502555" y="461789"/>
            <a:ext cx="1520469" cy="346249"/>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 </a:t>
            </a:r>
          </a:p>
        </p:txBody>
      </p:sp>
      <p:sp>
        <p:nvSpPr>
          <p:cNvPr id="17" name="TextBox 17"/>
          <p:cNvSpPr txBox="1"/>
          <p:nvPr/>
        </p:nvSpPr>
        <p:spPr>
          <a:xfrm>
            <a:off x="2520880" y="843564"/>
            <a:ext cx="1629062" cy="320601"/>
          </a:xfrm>
          <a:prstGeom prst="rect">
            <a:avLst/>
          </a:prstGeom>
        </p:spPr>
        <p:txBody>
          <a:bodyPr lIns="0" tIns="0" rIns="0" bIns="0" rtlCol="0" anchor="t">
            <a:spAutoFit/>
          </a:bodyPr>
          <a:lstStyle/>
          <a:p>
            <a:pPr algn="ctr" rtl="1">
              <a:lnSpc>
                <a:spcPts val="2503"/>
              </a:lnSpc>
            </a:pPr>
            <a:r>
              <a:rPr lang="ar-EG" sz="1788" dirty="0">
                <a:solidFill>
                  <a:srgbClr val="2A91A6"/>
                </a:solidFill>
                <a:latin typeface="Adobe Arabic"/>
                <a:ea typeface="Adobe Arabic"/>
                <a:cs typeface="Adobe Arabic"/>
                <a:sym typeface="Adobe Arabic"/>
                <a:rtl/>
              </a:rPr>
              <a:t> </a:t>
            </a:r>
          </a:p>
        </p:txBody>
      </p:sp>
      <p:sp>
        <p:nvSpPr>
          <p:cNvPr id="18" name="TextBox 18"/>
          <p:cNvSpPr txBox="1"/>
          <p:nvPr/>
        </p:nvSpPr>
        <p:spPr>
          <a:xfrm>
            <a:off x="2077822" y="1364546"/>
            <a:ext cx="3457934" cy="320601"/>
          </a:xfrm>
          <a:prstGeom prst="rect">
            <a:avLst/>
          </a:prstGeom>
        </p:spPr>
        <p:txBody>
          <a:bodyPr lIns="0" tIns="0" rIns="0" bIns="0" rtlCol="0" anchor="t">
            <a:spAutoFit/>
          </a:bodyPr>
          <a:lstStyle/>
          <a:p>
            <a:pPr algn="ctr" rtl="1">
              <a:lnSpc>
                <a:spcPts val="2455"/>
              </a:lnSpc>
            </a:pPr>
            <a:r>
              <a:rPr lang="ar-EG" sz="1753" dirty="0">
                <a:solidFill>
                  <a:srgbClr val="FFFFFE"/>
                </a:solidFill>
                <a:latin typeface="Adobe Arabic"/>
                <a:ea typeface="Adobe Arabic"/>
                <a:cs typeface="Adobe Arabic"/>
                <a:sym typeface="Adobe Arabic"/>
                <a:rtl/>
              </a:rPr>
              <a:t>مدرسة: ............................. </a:t>
            </a:r>
          </a:p>
        </p:txBody>
      </p:sp>
      <p:sp>
        <p:nvSpPr>
          <p:cNvPr id="20" name="TextBox 20"/>
          <p:cNvSpPr txBox="1"/>
          <p:nvPr/>
        </p:nvSpPr>
        <p:spPr>
          <a:xfrm>
            <a:off x="1711217" y="1812425"/>
            <a:ext cx="4191145" cy="465582"/>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تحسين نتائج </a:t>
            </a:r>
            <a:r>
              <a:rPr lang="ar-EG" sz="2295" b="1">
                <a:solidFill>
                  <a:srgbClr val="0FA596"/>
                </a:solidFill>
                <a:latin typeface="29LT Bukra Condensed Bold"/>
                <a:ea typeface="29LT Bukra Condensed Bold"/>
                <a:cs typeface="29LT Bukra Condensed Bold"/>
                <a:sym typeface="29LT Bukra Condensed Bold"/>
                <a:rtl/>
              </a:rPr>
              <a:t>المتعلمين </a:t>
            </a:r>
          </a:p>
        </p:txBody>
      </p:sp>
      <p:sp>
        <p:nvSpPr>
          <p:cNvPr id="22" name="Freeform 18"/>
          <p:cNvSpPr/>
          <p:nvPr/>
        </p:nvSpPr>
        <p:spPr>
          <a:xfrm>
            <a:off x="611950" y="6377578"/>
            <a:ext cx="2363009" cy="2363009"/>
          </a:xfrm>
          <a:custGeom>
            <a:avLst/>
            <a:gdLst/>
            <a:ahLst/>
            <a:cxnLst/>
            <a:rect l="l" t="t" r="r" b="b"/>
            <a:pathLst>
              <a:path w="2363009" h="2363009">
                <a:moveTo>
                  <a:pt x="0" y="0"/>
                </a:moveTo>
                <a:lnTo>
                  <a:pt x="2363009" y="0"/>
                </a:lnTo>
                <a:lnTo>
                  <a:pt x="2363009" y="2363009"/>
                </a:lnTo>
                <a:lnTo>
                  <a:pt x="0" y="2363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19"/>
          <p:cNvSpPr/>
          <p:nvPr/>
        </p:nvSpPr>
        <p:spPr>
          <a:xfrm flipV="1">
            <a:off x="2919160" y="7613445"/>
            <a:ext cx="860840" cy="1978943"/>
          </a:xfrm>
          <a:custGeom>
            <a:avLst/>
            <a:gdLst/>
            <a:ahLst/>
            <a:cxnLst/>
            <a:rect l="l" t="t" r="r" b="b"/>
            <a:pathLst>
              <a:path w="860840" h="1978943">
                <a:moveTo>
                  <a:pt x="0" y="1978943"/>
                </a:moveTo>
                <a:lnTo>
                  <a:pt x="860840" y="1978943"/>
                </a:lnTo>
                <a:lnTo>
                  <a:pt x="860840" y="0"/>
                </a:lnTo>
                <a:lnTo>
                  <a:pt x="0" y="0"/>
                </a:lnTo>
                <a:lnTo>
                  <a:pt x="0" y="197894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4" name="TextBox 20"/>
          <p:cNvSpPr txBox="1"/>
          <p:nvPr/>
        </p:nvSpPr>
        <p:spPr>
          <a:xfrm>
            <a:off x="1036731" y="9093434"/>
            <a:ext cx="1682301" cy="498954"/>
          </a:xfrm>
          <a:prstGeom prst="rect">
            <a:avLst/>
          </a:prstGeom>
        </p:spPr>
        <p:txBody>
          <a:bodyPr lIns="0" tIns="0" rIns="0" bIns="0" rtlCol="0" anchor="t">
            <a:spAutoFit/>
          </a:bodyPr>
          <a:lstStyle/>
          <a:p>
            <a:pPr algn="ctr" rtl="1">
              <a:lnSpc>
                <a:spcPts val="3471"/>
              </a:lnSpc>
            </a:pPr>
            <a:r>
              <a:rPr lang="ar-EG" sz="2479" b="1">
                <a:solidFill>
                  <a:srgbClr val="0FA596"/>
                </a:solidFill>
                <a:latin typeface="29LT Bukra Condensed Bold"/>
                <a:ea typeface="29LT Bukra Condensed Bold"/>
                <a:cs typeface="29LT Bukra Condensed Bold"/>
                <a:sym typeface="29LT Bukra Condensed Bold"/>
                <a:rtl/>
              </a:rPr>
              <a:t>لتعرف أكثر </a:t>
            </a:r>
          </a:p>
        </p:txBody>
      </p:sp>
      <p:pic>
        <p:nvPicPr>
          <p:cNvPr id="25" name="صورة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2434234"/>
            <a:ext cx="3365284" cy="3133616"/>
          </a:xfrm>
          <a:prstGeom prst="rect">
            <a:avLst/>
          </a:prstGeom>
        </p:spPr>
      </p:pic>
      <p:pic>
        <p:nvPicPr>
          <p:cNvPr id="26" name="صورة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505" y="2434234"/>
            <a:ext cx="3365284" cy="3133616"/>
          </a:xfrm>
          <a:prstGeom prst="rect">
            <a:avLst/>
          </a:prstGeom>
        </p:spPr>
      </p:pic>
      <p:pic>
        <p:nvPicPr>
          <p:cNvPr id="27" name="صورة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5682578"/>
            <a:ext cx="3365284" cy="3133616"/>
          </a:xfrm>
          <a:prstGeom prst="rect">
            <a:avLst/>
          </a:prstGeom>
        </p:spPr>
      </p:pic>
      <p:pic>
        <p:nvPicPr>
          <p:cNvPr id="28" name="صورة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830" y="6647651"/>
            <a:ext cx="1847248" cy="182286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a:off x="890017" y="7765410"/>
            <a:ext cx="2432555" cy="2393026"/>
          </a:xfrm>
          <a:custGeom>
            <a:avLst/>
            <a:gdLst/>
            <a:ahLst/>
            <a:cxnLst/>
            <a:rect l="l" t="t" r="r" b="b"/>
            <a:pathLst>
              <a:path w="2432555" h="2393026">
                <a:moveTo>
                  <a:pt x="0" y="0"/>
                </a:moveTo>
                <a:lnTo>
                  <a:pt x="2432555" y="0"/>
                </a:lnTo>
                <a:lnTo>
                  <a:pt x="2432555" y="2393026"/>
                </a:lnTo>
                <a:lnTo>
                  <a:pt x="0" y="2393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6" name="Freeform 6"/>
          <p:cNvSpPr/>
          <p:nvPr/>
        </p:nvSpPr>
        <p:spPr>
          <a:xfrm>
            <a:off x="4317707" y="1006645"/>
            <a:ext cx="2391443" cy="2802675"/>
          </a:xfrm>
          <a:custGeom>
            <a:avLst/>
            <a:gdLst/>
            <a:ahLst/>
            <a:cxnLst/>
            <a:rect l="l" t="t" r="r" b="b"/>
            <a:pathLst>
              <a:path w="2391443" h="2802675">
                <a:moveTo>
                  <a:pt x="0" y="0"/>
                </a:moveTo>
                <a:lnTo>
                  <a:pt x="2391443" y="0"/>
                </a:lnTo>
                <a:lnTo>
                  <a:pt x="2391443" y="2802675"/>
                </a:lnTo>
                <a:lnTo>
                  <a:pt x="0" y="28026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7" name="TextBox 7"/>
          <p:cNvSpPr txBox="1"/>
          <p:nvPr/>
        </p:nvSpPr>
        <p:spPr>
          <a:xfrm>
            <a:off x="756000" y="4969503"/>
            <a:ext cx="4757428" cy="1714301"/>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إعداد وتنفيذ خطة</a:t>
            </a:r>
          </a:p>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 </a:t>
            </a:r>
            <a:r>
              <a:rPr lang="ar-EG" sz="4511" b="1">
                <a:solidFill>
                  <a:srgbClr val="0FA596"/>
                </a:solidFill>
                <a:latin typeface="29LT Bukra Condensed Bold"/>
                <a:ea typeface="29LT Bukra Condensed Bold"/>
                <a:cs typeface="29LT Bukra Condensed Bold"/>
                <a:sym typeface="29LT Bukra Condensed Bold"/>
                <a:rtl/>
              </a:rPr>
              <a:t>التعلم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graphicFrame>
        <p:nvGraphicFramePr>
          <p:cNvPr id="4" name="Table 4"/>
          <p:cNvGraphicFramePr>
            <a:graphicFrameLocks noGrp="1"/>
          </p:cNvGraphicFramePr>
          <p:nvPr/>
        </p:nvGraphicFramePr>
        <p:xfrm>
          <a:off x="355650" y="2878082"/>
          <a:ext cx="6902279" cy="2253151"/>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7948">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نوع 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غير 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extLst>
                  <a:ext uri="{0D108BD9-81ED-4DB2-BD59-A6C34878D82A}">
                    <a16:rowId xmlns:a16="http://schemas.microsoft.com/office/drawing/2014/main" val="10000"/>
                  </a:ext>
                </a:extLst>
              </a:tr>
              <a:tr h="638909">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خطة توزيع المنهج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8346">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إعداد الدروس اليومية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794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نماذج من الواجبات والاختبارات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TextBox 5"/>
          <p:cNvSpPr txBox="1"/>
          <p:nvPr/>
        </p:nvSpPr>
        <p:spPr>
          <a:xfrm>
            <a:off x="2285666" y="105199"/>
            <a:ext cx="1954246" cy="692497"/>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الإدارة العامة للتعليم بمنطقة مكة المكرمة </a:t>
            </a:r>
          </a:p>
        </p:txBody>
      </p:sp>
      <p:sp>
        <p:nvSpPr>
          <p:cNvPr id="6" name="TextBox 6"/>
          <p:cNvSpPr txBox="1"/>
          <p:nvPr/>
        </p:nvSpPr>
        <p:spPr>
          <a:xfrm>
            <a:off x="2502555" y="461789"/>
            <a:ext cx="1520469" cy="346249"/>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 </a:t>
            </a:r>
          </a:p>
        </p:txBody>
      </p:sp>
      <p:sp>
        <p:nvSpPr>
          <p:cNvPr id="7" name="TextBox 7"/>
          <p:cNvSpPr txBox="1"/>
          <p:nvPr/>
        </p:nvSpPr>
        <p:spPr>
          <a:xfrm>
            <a:off x="2520880" y="843564"/>
            <a:ext cx="1629062" cy="320601"/>
          </a:xfrm>
          <a:prstGeom prst="rect">
            <a:avLst/>
          </a:prstGeom>
        </p:spPr>
        <p:txBody>
          <a:bodyPr lIns="0" tIns="0" rIns="0" bIns="0" rtlCol="0" anchor="t">
            <a:spAutoFit/>
          </a:bodyPr>
          <a:lstStyle/>
          <a:p>
            <a:pPr algn="ctr" rtl="1">
              <a:lnSpc>
                <a:spcPts val="2503"/>
              </a:lnSpc>
            </a:pPr>
            <a:r>
              <a:rPr lang="ar-EG" sz="1788" dirty="0">
                <a:solidFill>
                  <a:srgbClr val="2A91A6"/>
                </a:solidFill>
                <a:latin typeface="Adobe Arabic"/>
                <a:ea typeface="Adobe Arabic"/>
                <a:cs typeface="Adobe Arabic"/>
                <a:sym typeface="Adobe Arabic"/>
                <a:rtl/>
              </a:rPr>
              <a:t> </a:t>
            </a:r>
          </a:p>
        </p:txBody>
      </p:sp>
      <p:sp>
        <p:nvSpPr>
          <p:cNvPr id="8" name="TextBox 8"/>
          <p:cNvSpPr txBox="1"/>
          <p:nvPr/>
        </p:nvSpPr>
        <p:spPr>
          <a:xfrm>
            <a:off x="2077822" y="1364546"/>
            <a:ext cx="3457934" cy="320601"/>
          </a:xfrm>
          <a:prstGeom prst="rect">
            <a:avLst/>
          </a:prstGeom>
        </p:spPr>
        <p:txBody>
          <a:bodyPr lIns="0" tIns="0" rIns="0" bIns="0" rtlCol="0" anchor="t">
            <a:spAutoFit/>
          </a:bodyPr>
          <a:lstStyle/>
          <a:p>
            <a:pPr algn="ctr" rtl="1">
              <a:lnSpc>
                <a:spcPts val="2455"/>
              </a:lnSpc>
            </a:pPr>
            <a:r>
              <a:rPr lang="ar-EG" sz="1753" dirty="0">
                <a:solidFill>
                  <a:srgbClr val="FFFFFE"/>
                </a:solidFill>
                <a:latin typeface="Adobe Arabic"/>
                <a:ea typeface="Adobe Arabic"/>
                <a:cs typeface="Adobe Arabic"/>
                <a:sym typeface="Adobe Arabic"/>
                <a:rtl/>
              </a:rPr>
              <a:t>مدرسة: ............................. </a:t>
            </a:r>
          </a:p>
        </p:txBody>
      </p:sp>
      <p:sp>
        <p:nvSpPr>
          <p:cNvPr id="9" name="TextBox 9"/>
          <p:cNvSpPr txBox="1"/>
          <p:nvPr/>
        </p:nvSpPr>
        <p:spPr>
          <a:xfrm>
            <a:off x="1711217" y="1812425"/>
            <a:ext cx="4191145" cy="465582"/>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إعداد وتنفيذ خطة </a:t>
            </a:r>
            <a:r>
              <a:rPr lang="ar-EG" sz="2295" b="1">
                <a:solidFill>
                  <a:srgbClr val="0FA596"/>
                </a:solidFill>
                <a:latin typeface="29LT Bukra Condensed Bold"/>
                <a:ea typeface="29LT Bukra Condensed Bold"/>
                <a:cs typeface="29LT Bukra Condensed Bold"/>
                <a:sym typeface="29LT Bukra Condensed Bold"/>
                <a:rtl/>
              </a:rPr>
              <a:t>التعلم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sp>
        <p:nvSpPr>
          <p:cNvPr id="15" name="TextBox 15"/>
          <p:cNvSpPr txBox="1"/>
          <p:nvPr/>
        </p:nvSpPr>
        <p:spPr>
          <a:xfrm>
            <a:off x="2285666" y="105199"/>
            <a:ext cx="1954246" cy="692497"/>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الإدارة العامة للتعليم بمنطقة مكة المكرمة </a:t>
            </a:r>
          </a:p>
        </p:txBody>
      </p:sp>
      <p:sp>
        <p:nvSpPr>
          <p:cNvPr id="16" name="TextBox 16"/>
          <p:cNvSpPr txBox="1"/>
          <p:nvPr/>
        </p:nvSpPr>
        <p:spPr>
          <a:xfrm>
            <a:off x="2502555" y="461789"/>
            <a:ext cx="1520469" cy="346249"/>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 </a:t>
            </a:r>
          </a:p>
        </p:txBody>
      </p:sp>
      <p:sp>
        <p:nvSpPr>
          <p:cNvPr id="17" name="TextBox 17"/>
          <p:cNvSpPr txBox="1"/>
          <p:nvPr/>
        </p:nvSpPr>
        <p:spPr>
          <a:xfrm>
            <a:off x="2520880" y="843564"/>
            <a:ext cx="1629062" cy="320601"/>
          </a:xfrm>
          <a:prstGeom prst="rect">
            <a:avLst/>
          </a:prstGeom>
        </p:spPr>
        <p:txBody>
          <a:bodyPr lIns="0" tIns="0" rIns="0" bIns="0" rtlCol="0" anchor="t">
            <a:spAutoFit/>
          </a:bodyPr>
          <a:lstStyle/>
          <a:p>
            <a:pPr algn="ctr" rtl="1">
              <a:lnSpc>
                <a:spcPts val="2503"/>
              </a:lnSpc>
            </a:pPr>
            <a:r>
              <a:rPr lang="ar-EG" sz="1788" dirty="0">
                <a:solidFill>
                  <a:srgbClr val="2A91A6"/>
                </a:solidFill>
                <a:latin typeface="Adobe Arabic"/>
                <a:ea typeface="Adobe Arabic"/>
                <a:cs typeface="Adobe Arabic"/>
                <a:sym typeface="Adobe Arabic"/>
                <a:rtl/>
              </a:rPr>
              <a:t> </a:t>
            </a:r>
          </a:p>
        </p:txBody>
      </p:sp>
      <p:sp>
        <p:nvSpPr>
          <p:cNvPr id="18" name="TextBox 18"/>
          <p:cNvSpPr txBox="1"/>
          <p:nvPr/>
        </p:nvSpPr>
        <p:spPr>
          <a:xfrm>
            <a:off x="2077822" y="1364546"/>
            <a:ext cx="3457934" cy="320601"/>
          </a:xfrm>
          <a:prstGeom prst="rect">
            <a:avLst/>
          </a:prstGeom>
        </p:spPr>
        <p:txBody>
          <a:bodyPr lIns="0" tIns="0" rIns="0" bIns="0" rtlCol="0" anchor="t">
            <a:spAutoFit/>
          </a:bodyPr>
          <a:lstStyle/>
          <a:p>
            <a:pPr algn="ctr" rtl="1">
              <a:lnSpc>
                <a:spcPts val="2455"/>
              </a:lnSpc>
            </a:pPr>
            <a:r>
              <a:rPr lang="ar-EG" sz="1753" dirty="0">
                <a:solidFill>
                  <a:srgbClr val="FFFFFE"/>
                </a:solidFill>
                <a:latin typeface="Adobe Arabic"/>
                <a:ea typeface="Adobe Arabic"/>
                <a:cs typeface="Adobe Arabic"/>
                <a:sym typeface="Adobe Arabic"/>
                <a:rtl/>
              </a:rPr>
              <a:t>مدرسة: ............................. </a:t>
            </a:r>
          </a:p>
        </p:txBody>
      </p:sp>
      <p:sp>
        <p:nvSpPr>
          <p:cNvPr id="20" name="TextBox 20"/>
          <p:cNvSpPr txBox="1"/>
          <p:nvPr/>
        </p:nvSpPr>
        <p:spPr>
          <a:xfrm>
            <a:off x="1711217" y="1812425"/>
            <a:ext cx="4191145" cy="465582"/>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إعداد وتنفيذ خطة </a:t>
            </a:r>
            <a:r>
              <a:rPr lang="ar-EG" sz="2295" b="1">
                <a:solidFill>
                  <a:srgbClr val="0FA596"/>
                </a:solidFill>
                <a:latin typeface="29LT Bukra Condensed Bold"/>
                <a:ea typeface="29LT Bukra Condensed Bold"/>
                <a:cs typeface="29LT Bukra Condensed Bold"/>
                <a:sym typeface="29LT Bukra Condensed Bold"/>
                <a:rtl/>
              </a:rPr>
              <a:t>التعلم </a:t>
            </a:r>
          </a:p>
        </p:txBody>
      </p:sp>
      <p:sp>
        <p:nvSpPr>
          <p:cNvPr id="22" name="Freeform 18"/>
          <p:cNvSpPr/>
          <p:nvPr/>
        </p:nvSpPr>
        <p:spPr>
          <a:xfrm>
            <a:off x="611950" y="6377578"/>
            <a:ext cx="2363009" cy="2363009"/>
          </a:xfrm>
          <a:custGeom>
            <a:avLst/>
            <a:gdLst/>
            <a:ahLst/>
            <a:cxnLst/>
            <a:rect l="l" t="t" r="r" b="b"/>
            <a:pathLst>
              <a:path w="2363009" h="2363009">
                <a:moveTo>
                  <a:pt x="0" y="0"/>
                </a:moveTo>
                <a:lnTo>
                  <a:pt x="2363009" y="0"/>
                </a:lnTo>
                <a:lnTo>
                  <a:pt x="2363009" y="2363009"/>
                </a:lnTo>
                <a:lnTo>
                  <a:pt x="0" y="2363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19"/>
          <p:cNvSpPr/>
          <p:nvPr/>
        </p:nvSpPr>
        <p:spPr>
          <a:xfrm flipV="1">
            <a:off x="2919160" y="7613445"/>
            <a:ext cx="860840" cy="1978943"/>
          </a:xfrm>
          <a:custGeom>
            <a:avLst/>
            <a:gdLst/>
            <a:ahLst/>
            <a:cxnLst/>
            <a:rect l="l" t="t" r="r" b="b"/>
            <a:pathLst>
              <a:path w="860840" h="1978943">
                <a:moveTo>
                  <a:pt x="0" y="1978943"/>
                </a:moveTo>
                <a:lnTo>
                  <a:pt x="860840" y="1978943"/>
                </a:lnTo>
                <a:lnTo>
                  <a:pt x="860840" y="0"/>
                </a:lnTo>
                <a:lnTo>
                  <a:pt x="0" y="0"/>
                </a:lnTo>
                <a:lnTo>
                  <a:pt x="0" y="197894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4" name="TextBox 20"/>
          <p:cNvSpPr txBox="1"/>
          <p:nvPr/>
        </p:nvSpPr>
        <p:spPr>
          <a:xfrm>
            <a:off x="1036731" y="9093434"/>
            <a:ext cx="1682301" cy="498954"/>
          </a:xfrm>
          <a:prstGeom prst="rect">
            <a:avLst/>
          </a:prstGeom>
        </p:spPr>
        <p:txBody>
          <a:bodyPr lIns="0" tIns="0" rIns="0" bIns="0" rtlCol="0" anchor="t">
            <a:spAutoFit/>
          </a:bodyPr>
          <a:lstStyle/>
          <a:p>
            <a:pPr algn="ctr" rtl="1">
              <a:lnSpc>
                <a:spcPts val="3471"/>
              </a:lnSpc>
            </a:pPr>
            <a:r>
              <a:rPr lang="ar-EG" sz="2479" b="1">
                <a:solidFill>
                  <a:srgbClr val="0FA596"/>
                </a:solidFill>
                <a:latin typeface="29LT Bukra Condensed Bold"/>
                <a:ea typeface="29LT Bukra Condensed Bold"/>
                <a:cs typeface="29LT Bukra Condensed Bold"/>
                <a:sym typeface="29LT Bukra Condensed Bold"/>
                <a:rtl/>
              </a:rPr>
              <a:t>لتعرف أكثر </a:t>
            </a:r>
          </a:p>
        </p:txBody>
      </p:sp>
      <p:pic>
        <p:nvPicPr>
          <p:cNvPr id="25" name="صورة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2434234"/>
            <a:ext cx="3365284" cy="3133616"/>
          </a:xfrm>
          <a:prstGeom prst="rect">
            <a:avLst/>
          </a:prstGeom>
        </p:spPr>
      </p:pic>
      <p:pic>
        <p:nvPicPr>
          <p:cNvPr id="26" name="صورة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505" y="2434234"/>
            <a:ext cx="3365284" cy="3133616"/>
          </a:xfrm>
          <a:prstGeom prst="rect">
            <a:avLst/>
          </a:prstGeom>
        </p:spPr>
      </p:pic>
      <p:pic>
        <p:nvPicPr>
          <p:cNvPr id="27" name="صورة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5682578"/>
            <a:ext cx="3365284" cy="3133616"/>
          </a:xfrm>
          <a:prstGeom prst="rect">
            <a:avLst/>
          </a:prstGeom>
        </p:spPr>
      </p:pic>
      <p:pic>
        <p:nvPicPr>
          <p:cNvPr id="28" name="صورة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830" y="6647651"/>
            <a:ext cx="1847248" cy="182286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a:off x="890017" y="7765410"/>
            <a:ext cx="2432555" cy="2393026"/>
          </a:xfrm>
          <a:custGeom>
            <a:avLst/>
            <a:gdLst/>
            <a:ahLst/>
            <a:cxnLst/>
            <a:rect l="l" t="t" r="r" b="b"/>
            <a:pathLst>
              <a:path w="2432555" h="2393026">
                <a:moveTo>
                  <a:pt x="0" y="0"/>
                </a:moveTo>
                <a:lnTo>
                  <a:pt x="2432555" y="0"/>
                </a:lnTo>
                <a:lnTo>
                  <a:pt x="2432555" y="2393026"/>
                </a:lnTo>
                <a:lnTo>
                  <a:pt x="0" y="2393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7" name="TextBox 7"/>
          <p:cNvSpPr txBox="1"/>
          <p:nvPr/>
        </p:nvSpPr>
        <p:spPr>
          <a:xfrm>
            <a:off x="756000" y="4969503"/>
            <a:ext cx="4757428" cy="1714301"/>
          </a:xfrm>
          <a:prstGeom prst="rect">
            <a:avLst/>
          </a:prstGeom>
        </p:spPr>
        <p:txBody>
          <a:bodyPr lIns="0" tIns="0" rIns="0" bIns="0" rtlCol="0" anchor="t">
            <a:spAutoFit/>
          </a:bodyPr>
          <a:lstStyle/>
          <a:p>
            <a:pPr algn="ctr" rtl="1">
              <a:lnSpc>
                <a:spcPts val="6315"/>
              </a:lnSpc>
            </a:pPr>
            <a:r>
              <a:rPr lang="ar-EG" sz="4511" b="1" dirty="0">
                <a:solidFill>
                  <a:srgbClr val="000000"/>
                </a:solidFill>
                <a:latin typeface="29LT Bukra Condensed Bold"/>
                <a:ea typeface="29LT Bukra Condensed Bold"/>
                <a:cs typeface="29LT Bukra Condensed Bold"/>
                <a:sym typeface="29LT Bukra Condensed Bold"/>
                <a:rtl/>
              </a:rPr>
              <a:t>توظيف تقنيات ووسائل </a:t>
            </a:r>
            <a:r>
              <a:rPr lang="ar-EG" sz="4511" b="1" dirty="0">
                <a:solidFill>
                  <a:srgbClr val="0FA596"/>
                </a:solidFill>
                <a:latin typeface="29LT Bukra Condensed Bold"/>
                <a:ea typeface="29LT Bukra Condensed Bold"/>
                <a:cs typeface="29LT Bukra Condensed Bold"/>
                <a:sym typeface="29LT Bukra Condensed Bold"/>
                <a:rtl/>
              </a:rPr>
              <a:t>التعلم المناسبة </a:t>
            </a:r>
          </a:p>
        </p:txBody>
      </p:sp>
      <p:pic>
        <p:nvPicPr>
          <p:cNvPr id="8" name="صورة 7"/>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744" t="6131" r="2968" b="63566"/>
          <a:stretch/>
        </p:blipFill>
        <p:spPr>
          <a:xfrm>
            <a:off x="3397249" y="622300"/>
            <a:ext cx="3505201" cy="304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graphicFrame>
        <p:nvGraphicFramePr>
          <p:cNvPr id="4" name="Table 4"/>
          <p:cNvGraphicFramePr>
            <a:graphicFrameLocks noGrp="1"/>
          </p:cNvGraphicFramePr>
          <p:nvPr/>
        </p:nvGraphicFramePr>
        <p:xfrm>
          <a:off x="355650" y="2878082"/>
          <a:ext cx="6902279" cy="3319950"/>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6478">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نوع 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غير 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extLst>
                  <a:ext uri="{0D108BD9-81ED-4DB2-BD59-A6C34878D82A}">
                    <a16:rowId xmlns:a16="http://schemas.microsoft.com/office/drawing/2014/main" val="10000"/>
                  </a:ext>
                </a:extLst>
              </a:tr>
              <a:tr h="637163">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صور من التقنية في التعليم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6875">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نماذج من عروض الدروس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647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صور من الوسائل التعليمية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647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تقرير عن برنامج تقني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647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نماذج من الاختبارات الالكترونية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extBox 5"/>
          <p:cNvSpPr txBox="1"/>
          <p:nvPr/>
        </p:nvSpPr>
        <p:spPr>
          <a:xfrm>
            <a:off x="2285666" y="105199"/>
            <a:ext cx="1954246" cy="692497"/>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الإدارة العامة للتعليم بمنطقة مكة المكرمة </a:t>
            </a:r>
          </a:p>
        </p:txBody>
      </p:sp>
      <p:sp>
        <p:nvSpPr>
          <p:cNvPr id="6" name="TextBox 6"/>
          <p:cNvSpPr txBox="1"/>
          <p:nvPr/>
        </p:nvSpPr>
        <p:spPr>
          <a:xfrm>
            <a:off x="2502555" y="461789"/>
            <a:ext cx="1520469" cy="346249"/>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 </a:t>
            </a:r>
          </a:p>
        </p:txBody>
      </p:sp>
      <p:sp>
        <p:nvSpPr>
          <p:cNvPr id="7" name="TextBox 7"/>
          <p:cNvSpPr txBox="1"/>
          <p:nvPr/>
        </p:nvSpPr>
        <p:spPr>
          <a:xfrm>
            <a:off x="2520880" y="843564"/>
            <a:ext cx="1629062" cy="320601"/>
          </a:xfrm>
          <a:prstGeom prst="rect">
            <a:avLst/>
          </a:prstGeom>
        </p:spPr>
        <p:txBody>
          <a:bodyPr lIns="0" tIns="0" rIns="0" bIns="0" rtlCol="0" anchor="t">
            <a:spAutoFit/>
          </a:bodyPr>
          <a:lstStyle/>
          <a:p>
            <a:pPr algn="ctr" rtl="1">
              <a:lnSpc>
                <a:spcPts val="2503"/>
              </a:lnSpc>
            </a:pPr>
            <a:r>
              <a:rPr lang="ar-EG" sz="1788" dirty="0">
                <a:solidFill>
                  <a:srgbClr val="2A91A6"/>
                </a:solidFill>
                <a:latin typeface="Adobe Arabic"/>
                <a:ea typeface="Adobe Arabic"/>
                <a:cs typeface="Adobe Arabic"/>
                <a:sym typeface="Adobe Arabic"/>
                <a:rtl/>
              </a:rPr>
              <a:t> </a:t>
            </a:r>
          </a:p>
        </p:txBody>
      </p:sp>
      <p:sp>
        <p:nvSpPr>
          <p:cNvPr id="8" name="TextBox 8"/>
          <p:cNvSpPr txBox="1"/>
          <p:nvPr/>
        </p:nvSpPr>
        <p:spPr>
          <a:xfrm>
            <a:off x="2077822" y="1364546"/>
            <a:ext cx="3457934" cy="320601"/>
          </a:xfrm>
          <a:prstGeom prst="rect">
            <a:avLst/>
          </a:prstGeom>
        </p:spPr>
        <p:txBody>
          <a:bodyPr lIns="0" tIns="0" rIns="0" bIns="0" rtlCol="0" anchor="t">
            <a:spAutoFit/>
          </a:bodyPr>
          <a:lstStyle/>
          <a:p>
            <a:pPr algn="ctr" rtl="1">
              <a:lnSpc>
                <a:spcPts val="2455"/>
              </a:lnSpc>
            </a:pPr>
            <a:r>
              <a:rPr lang="ar-EG" sz="1753" dirty="0">
                <a:solidFill>
                  <a:srgbClr val="FFFFFE"/>
                </a:solidFill>
                <a:latin typeface="Adobe Arabic"/>
                <a:ea typeface="Adobe Arabic"/>
                <a:cs typeface="Adobe Arabic"/>
                <a:sym typeface="Adobe Arabic"/>
                <a:rtl/>
              </a:rPr>
              <a:t>مدرسة: ............................. </a:t>
            </a:r>
          </a:p>
        </p:txBody>
      </p:sp>
      <p:sp>
        <p:nvSpPr>
          <p:cNvPr id="9" name="TextBox 9"/>
          <p:cNvSpPr txBox="1"/>
          <p:nvPr/>
        </p:nvSpPr>
        <p:spPr>
          <a:xfrm>
            <a:off x="1206819" y="1972853"/>
            <a:ext cx="5146362" cy="465582"/>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توظيف التقنية ووسائل </a:t>
            </a:r>
            <a:r>
              <a:rPr lang="ar-EG" sz="2295" b="1">
                <a:solidFill>
                  <a:srgbClr val="0FA596"/>
                </a:solidFill>
                <a:latin typeface="29LT Bukra Condensed Bold"/>
                <a:ea typeface="29LT Bukra Condensed Bold"/>
                <a:cs typeface="29LT Bukra Condensed Bold"/>
                <a:sym typeface="29LT Bukra Condensed Bold"/>
                <a:rtl/>
              </a:rPr>
              <a:t>التعليم المناسبة</a:t>
            </a:r>
            <a:r>
              <a:rPr lang="ar-EG" sz="2295" b="1">
                <a:solidFill>
                  <a:srgbClr val="000000"/>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sp>
        <p:nvSpPr>
          <p:cNvPr id="15" name="TextBox 15"/>
          <p:cNvSpPr txBox="1"/>
          <p:nvPr/>
        </p:nvSpPr>
        <p:spPr>
          <a:xfrm>
            <a:off x="2285666" y="105199"/>
            <a:ext cx="1954246" cy="692497"/>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الإدارة العامة للتعليم بمنطقة مكة المكرمة </a:t>
            </a:r>
          </a:p>
        </p:txBody>
      </p:sp>
      <p:sp>
        <p:nvSpPr>
          <p:cNvPr id="16" name="TextBox 16"/>
          <p:cNvSpPr txBox="1"/>
          <p:nvPr/>
        </p:nvSpPr>
        <p:spPr>
          <a:xfrm>
            <a:off x="2502555" y="461789"/>
            <a:ext cx="1520469" cy="346249"/>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 </a:t>
            </a:r>
          </a:p>
        </p:txBody>
      </p:sp>
      <p:sp>
        <p:nvSpPr>
          <p:cNvPr id="17" name="TextBox 17"/>
          <p:cNvSpPr txBox="1"/>
          <p:nvPr/>
        </p:nvSpPr>
        <p:spPr>
          <a:xfrm>
            <a:off x="2520880" y="843564"/>
            <a:ext cx="1629062" cy="320601"/>
          </a:xfrm>
          <a:prstGeom prst="rect">
            <a:avLst/>
          </a:prstGeom>
        </p:spPr>
        <p:txBody>
          <a:bodyPr lIns="0" tIns="0" rIns="0" bIns="0" rtlCol="0" anchor="t">
            <a:spAutoFit/>
          </a:bodyPr>
          <a:lstStyle/>
          <a:p>
            <a:pPr algn="ctr" rtl="1">
              <a:lnSpc>
                <a:spcPts val="2503"/>
              </a:lnSpc>
            </a:pPr>
            <a:r>
              <a:rPr lang="ar-EG" sz="1788" dirty="0">
                <a:solidFill>
                  <a:srgbClr val="2A91A6"/>
                </a:solidFill>
                <a:latin typeface="Adobe Arabic"/>
                <a:ea typeface="Adobe Arabic"/>
                <a:cs typeface="Adobe Arabic"/>
                <a:sym typeface="Adobe Arabic"/>
                <a:rtl/>
              </a:rPr>
              <a:t> </a:t>
            </a:r>
          </a:p>
        </p:txBody>
      </p:sp>
      <p:sp>
        <p:nvSpPr>
          <p:cNvPr id="18" name="TextBox 18"/>
          <p:cNvSpPr txBox="1"/>
          <p:nvPr/>
        </p:nvSpPr>
        <p:spPr>
          <a:xfrm>
            <a:off x="2077822" y="1364546"/>
            <a:ext cx="3457934" cy="320601"/>
          </a:xfrm>
          <a:prstGeom prst="rect">
            <a:avLst/>
          </a:prstGeom>
        </p:spPr>
        <p:txBody>
          <a:bodyPr lIns="0" tIns="0" rIns="0" bIns="0" rtlCol="0" anchor="t">
            <a:spAutoFit/>
          </a:bodyPr>
          <a:lstStyle/>
          <a:p>
            <a:pPr algn="ctr" rtl="1">
              <a:lnSpc>
                <a:spcPts val="2455"/>
              </a:lnSpc>
            </a:pPr>
            <a:r>
              <a:rPr lang="ar-EG" sz="1753" dirty="0">
                <a:solidFill>
                  <a:srgbClr val="FFFFFE"/>
                </a:solidFill>
                <a:latin typeface="Adobe Arabic"/>
                <a:ea typeface="Adobe Arabic"/>
                <a:cs typeface="Adobe Arabic"/>
                <a:sym typeface="Adobe Arabic"/>
                <a:rtl/>
              </a:rPr>
              <a:t>مدرسة: ............................. </a:t>
            </a:r>
          </a:p>
        </p:txBody>
      </p:sp>
      <p:sp>
        <p:nvSpPr>
          <p:cNvPr id="20" name="TextBox 20"/>
          <p:cNvSpPr txBox="1"/>
          <p:nvPr/>
        </p:nvSpPr>
        <p:spPr>
          <a:xfrm>
            <a:off x="1206819" y="1972853"/>
            <a:ext cx="5146362" cy="465582"/>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توظيف التقنية ووسائل </a:t>
            </a:r>
            <a:r>
              <a:rPr lang="ar-EG" sz="2295" b="1">
                <a:solidFill>
                  <a:srgbClr val="0FA596"/>
                </a:solidFill>
                <a:latin typeface="29LT Bukra Condensed Bold"/>
                <a:ea typeface="29LT Bukra Condensed Bold"/>
                <a:cs typeface="29LT Bukra Condensed Bold"/>
                <a:sym typeface="29LT Bukra Condensed Bold"/>
                <a:rtl/>
              </a:rPr>
              <a:t>التعليم المناسبة</a:t>
            </a:r>
            <a:r>
              <a:rPr lang="ar-EG" sz="2295" b="1">
                <a:solidFill>
                  <a:srgbClr val="000000"/>
                </a:solidFill>
                <a:latin typeface="29LT Bukra Condensed Bold"/>
                <a:ea typeface="29LT Bukra Condensed Bold"/>
                <a:cs typeface="29LT Bukra Condensed Bold"/>
                <a:sym typeface="29LT Bukra Condensed Bold"/>
                <a:rtl/>
              </a:rPr>
              <a:t> </a:t>
            </a:r>
          </a:p>
        </p:txBody>
      </p:sp>
      <p:sp>
        <p:nvSpPr>
          <p:cNvPr id="22" name="Freeform 18"/>
          <p:cNvSpPr/>
          <p:nvPr/>
        </p:nvSpPr>
        <p:spPr>
          <a:xfrm>
            <a:off x="611950" y="6377578"/>
            <a:ext cx="2363009" cy="2363009"/>
          </a:xfrm>
          <a:custGeom>
            <a:avLst/>
            <a:gdLst/>
            <a:ahLst/>
            <a:cxnLst/>
            <a:rect l="l" t="t" r="r" b="b"/>
            <a:pathLst>
              <a:path w="2363009" h="2363009">
                <a:moveTo>
                  <a:pt x="0" y="0"/>
                </a:moveTo>
                <a:lnTo>
                  <a:pt x="2363009" y="0"/>
                </a:lnTo>
                <a:lnTo>
                  <a:pt x="2363009" y="2363009"/>
                </a:lnTo>
                <a:lnTo>
                  <a:pt x="0" y="2363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19"/>
          <p:cNvSpPr/>
          <p:nvPr/>
        </p:nvSpPr>
        <p:spPr>
          <a:xfrm flipV="1">
            <a:off x="2919160" y="7613445"/>
            <a:ext cx="860840" cy="1978943"/>
          </a:xfrm>
          <a:custGeom>
            <a:avLst/>
            <a:gdLst/>
            <a:ahLst/>
            <a:cxnLst/>
            <a:rect l="l" t="t" r="r" b="b"/>
            <a:pathLst>
              <a:path w="860840" h="1978943">
                <a:moveTo>
                  <a:pt x="0" y="1978943"/>
                </a:moveTo>
                <a:lnTo>
                  <a:pt x="860840" y="1978943"/>
                </a:lnTo>
                <a:lnTo>
                  <a:pt x="860840" y="0"/>
                </a:lnTo>
                <a:lnTo>
                  <a:pt x="0" y="0"/>
                </a:lnTo>
                <a:lnTo>
                  <a:pt x="0" y="197894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4" name="TextBox 20"/>
          <p:cNvSpPr txBox="1"/>
          <p:nvPr/>
        </p:nvSpPr>
        <p:spPr>
          <a:xfrm>
            <a:off x="1036731" y="9093434"/>
            <a:ext cx="1682301" cy="498954"/>
          </a:xfrm>
          <a:prstGeom prst="rect">
            <a:avLst/>
          </a:prstGeom>
        </p:spPr>
        <p:txBody>
          <a:bodyPr lIns="0" tIns="0" rIns="0" bIns="0" rtlCol="0" anchor="t">
            <a:spAutoFit/>
          </a:bodyPr>
          <a:lstStyle/>
          <a:p>
            <a:pPr algn="ctr" rtl="1">
              <a:lnSpc>
                <a:spcPts val="3471"/>
              </a:lnSpc>
            </a:pPr>
            <a:r>
              <a:rPr lang="ar-EG" sz="2479" b="1">
                <a:solidFill>
                  <a:srgbClr val="0FA596"/>
                </a:solidFill>
                <a:latin typeface="29LT Bukra Condensed Bold"/>
                <a:ea typeface="29LT Bukra Condensed Bold"/>
                <a:cs typeface="29LT Bukra Condensed Bold"/>
                <a:sym typeface="29LT Bukra Condensed Bold"/>
                <a:rtl/>
              </a:rPr>
              <a:t>لتعرف أكثر </a:t>
            </a:r>
          </a:p>
        </p:txBody>
      </p:sp>
      <p:pic>
        <p:nvPicPr>
          <p:cNvPr id="25" name="صورة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2434234"/>
            <a:ext cx="3365284" cy="3133616"/>
          </a:xfrm>
          <a:prstGeom prst="rect">
            <a:avLst/>
          </a:prstGeom>
        </p:spPr>
      </p:pic>
      <p:pic>
        <p:nvPicPr>
          <p:cNvPr id="26" name="صورة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505" y="2434234"/>
            <a:ext cx="3365284" cy="3133616"/>
          </a:xfrm>
          <a:prstGeom prst="rect">
            <a:avLst/>
          </a:prstGeom>
        </p:spPr>
      </p:pic>
      <p:pic>
        <p:nvPicPr>
          <p:cNvPr id="27" name="صورة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5682578"/>
            <a:ext cx="3365284" cy="3133616"/>
          </a:xfrm>
          <a:prstGeom prst="rect">
            <a:avLst/>
          </a:prstGeom>
        </p:spPr>
      </p:pic>
      <p:pic>
        <p:nvPicPr>
          <p:cNvPr id="28" name="صورة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830" y="6647651"/>
            <a:ext cx="1847248" cy="182286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a:off x="3827913" y="492206"/>
            <a:ext cx="3371032" cy="3610208"/>
          </a:xfrm>
          <a:custGeom>
            <a:avLst/>
            <a:gdLst/>
            <a:ahLst/>
            <a:cxnLst/>
            <a:rect l="l" t="t" r="r" b="b"/>
            <a:pathLst>
              <a:path w="3371032" h="3610208">
                <a:moveTo>
                  <a:pt x="0" y="0"/>
                </a:moveTo>
                <a:lnTo>
                  <a:pt x="3371031" y="0"/>
                </a:lnTo>
                <a:lnTo>
                  <a:pt x="3371031" y="3610208"/>
                </a:lnTo>
                <a:lnTo>
                  <a:pt x="0" y="36102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6" name="TextBox 6"/>
          <p:cNvSpPr txBox="1"/>
          <p:nvPr/>
        </p:nvSpPr>
        <p:spPr>
          <a:xfrm>
            <a:off x="756000" y="4969503"/>
            <a:ext cx="4757428" cy="1714213"/>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تهيئة البيئة </a:t>
            </a:r>
          </a:p>
          <a:p>
            <a:pPr algn="ctr" rtl="1">
              <a:lnSpc>
                <a:spcPts val="6315"/>
              </a:lnSpc>
            </a:pPr>
            <a:r>
              <a:rPr lang="ar-EG" sz="4511" b="1">
                <a:solidFill>
                  <a:srgbClr val="0FA596"/>
                </a:solidFill>
                <a:latin typeface="29LT Bukra Condensed Bold"/>
                <a:ea typeface="29LT Bukra Condensed Bold"/>
                <a:cs typeface="29LT Bukra Condensed Bold"/>
                <a:sym typeface="29LT Bukra Condensed Bold"/>
                <a:rtl/>
              </a:rPr>
              <a:t>التعليمية </a:t>
            </a:r>
          </a:p>
        </p:txBody>
      </p:sp>
      <p:grpSp>
        <p:nvGrpSpPr>
          <p:cNvPr id="7" name="Group 7"/>
          <p:cNvGrpSpPr/>
          <p:nvPr/>
        </p:nvGrpSpPr>
        <p:grpSpPr>
          <a:xfrm>
            <a:off x="890017" y="7765410"/>
            <a:ext cx="2432555" cy="2393026"/>
            <a:chOff x="0" y="0"/>
            <a:chExt cx="3243406" cy="3190701"/>
          </a:xfrm>
        </p:grpSpPr>
        <p:sp>
          <p:nvSpPr>
            <p:cNvPr id="8" name="Freeform 8"/>
            <p:cNvSpPr/>
            <p:nvPr/>
          </p:nvSpPr>
          <p:spPr>
            <a:xfrm>
              <a:off x="0" y="0"/>
              <a:ext cx="3243406" cy="3190701"/>
            </a:xfrm>
            <a:custGeom>
              <a:avLst/>
              <a:gdLst/>
              <a:ahLst/>
              <a:cxnLst/>
              <a:rect l="l" t="t" r="r" b="b"/>
              <a:pathLst>
                <a:path w="3243406" h="3190701">
                  <a:moveTo>
                    <a:pt x="0" y="0"/>
                  </a:moveTo>
                  <a:lnTo>
                    <a:pt x="3243406" y="0"/>
                  </a:lnTo>
                  <a:lnTo>
                    <a:pt x="3243406" y="3190701"/>
                  </a:lnTo>
                  <a:lnTo>
                    <a:pt x="0" y="31907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grpSp>
          <p:nvGrpSpPr>
            <p:cNvPr id="9" name="Group 9"/>
            <p:cNvGrpSpPr/>
            <p:nvPr/>
          </p:nvGrpSpPr>
          <p:grpSpPr>
            <a:xfrm>
              <a:off x="743427" y="717074"/>
              <a:ext cx="1756552" cy="175655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ar-SA"/>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717"/>
                  </a:lnSpc>
                </a:pPr>
                <a:endParaRPr/>
              </a:p>
            </p:txBody>
          </p:sp>
        </p:grpSp>
        <p:sp>
          <p:nvSpPr>
            <p:cNvPr id="12" name="TextBox 12"/>
            <p:cNvSpPr txBox="1"/>
            <p:nvPr/>
          </p:nvSpPr>
          <p:spPr>
            <a:xfrm>
              <a:off x="1008575" y="984693"/>
              <a:ext cx="1226256" cy="1116541"/>
            </a:xfrm>
            <a:prstGeom prst="rect">
              <a:avLst/>
            </a:prstGeom>
          </p:spPr>
          <p:txBody>
            <a:bodyPr lIns="0" tIns="0" rIns="0" bIns="0" rtlCol="0" anchor="t">
              <a:spAutoFit/>
            </a:bodyPr>
            <a:lstStyle/>
            <a:p>
              <a:pPr algn="ctr">
                <a:lnSpc>
                  <a:spcPts val="7000"/>
                </a:lnSpc>
              </a:pPr>
              <a:r>
                <a:rPr lang="en-US" sz="5000" b="1">
                  <a:solidFill>
                    <a:srgbClr val="0FA596"/>
                  </a:solidFill>
                  <a:latin typeface="Canva Sans Bold"/>
                  <a:ea typeface="Canva Sans Bold"/>
                  <a:cs typeface="Canva Sans Bold"/>
                  <a:sym typeface="Canva Sans Bold"/>
                </a:rPr>
                <a:t>5%</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56000" y="756000"/>
            <a:ext cx="6048000" cy="9180000"/>
            <a:chOff x="0" y="0"/>
            <a:chExt cx="2167467" cy="3289905"/>
          </a:xfrm>
        </p:grpSpPr>
        <p:sp>
          <p:nvSpPr>
            <p:cNvPr id="5" name="Freeform 5"/>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5C8686"/>
              </a:solidFill>
              <a:prstDash val="solid"/>
              <a:round/>
            </a:ln>
          </p:spPr>
          <p:txBody>
            <a:bodyPr/>
            <a:lstStyle/>
            <a:p>
              <a:endParaRPr lang="ar-SA"/>
            </a:p>
          </p:txBody>
        </p:sp>
        <p:sp>
          <p:nvSpPr>
            <p:cNvPr id="6" name="TextBox 6"/>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7" name="Freeform 7"/>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grpSp>
        <p:nvGrpSpPr>
          <p:cNvPr id="8" name="Group 8"/>
          <p:cNvGrpSpPr/>
          <p:nvPr/>
        </p:nvGrpSpPr>
        <p:grpSpPr>
          <a:xfrm>
            <a:off x="946222" y="4056546"/>
            <a:ext cx="5574408" cy="1539745"/>
            <a:chOff x="0" y="0"/>
            <a:chExt cx="7432544" cy="2052993"/>
          </a:xfrm>
        </p:grpSpPr>
        <p:sp>
          <p:nvSpPr>
            <p:cNvPr id="9" name="TextBox 9"/>
            <p:cNvSpPr txBox="1"/>
            <p:nvPr/>
          </p:nvSpPr>
          <p:spPr>
            <a:xfrm>
              <a:off x="0" y="-161925"/>
              <a:ext cx="7432544" cy="2214918"/>
            </a:xfrm>
            <a:prstGeom prst="rect">
              <a:avLst/>
            </a:prstGeom>
          </p:spPr>
          <p:txBody>
            <a:bodyPr lIns="0" tIns="0" rIns="0" bIns="0" rtlCol="0" anchor="t">
              <a:spAutoFit/>
            </a:bodyPr>
            <a:lstStyle/>
            <a:p>
              <a:pPr algn="just" rtl="1">
                <a:lnSpc>
                  <a:spcPts val="3345"/>
                </a:lnSpc>
              </a:pPr>
              <a:r>
                <a:rPr lang="ar-EG" sz="1890" b="1">
                  <a:solidFill>
                    <a:srgbClr val="000000"/>
                  </a:solidFill>
                  <a:latin typeface="29LT Bukra Condensed Bold"/>
                  <a:ea typeface="29LT Bukra Condensed Bold"/>
                  <a:cs typeface="29LT Bukra Condensed Bold"/>
                  <a:sym typeface="29LT Bukra Condensed Bold"/>
                  <a:rtl/>
                </a:rPr>
                <a:t>وبديهي أن تستمد الأمم والمجتمعات أخلاقيات المهنة من قيمها ومقوماتها ، ونحن بفضل الله تعالى نستم أخلاقيات هذه المهنة من عقيدتنا الإسلامية المقررة في القرآن الكريم والسنة المطهرة ، ورسول الله -               - قدوتنا ومعلمنا في هذا الشأن :  </a:t>
              </a:r>
            </a:p>
          </p:txBody>
        </p:sp>
        <p:sp>
          <p:nvSpPr>
            <p:cNvPr id="10" name="Freeform 10"/>
            <p:cNvSpPr/>
            <p:nvPr/>
          </p:nvSpPr>
          <p:spPr>
            <a:xfrm>
              <a:off x="5469814" y="1516940"/>
              <a:ext cx="518799" cy="404663"/>
            </a:xfrm>
            <a:custGeom>
              <a:avLst/>
              <a:gdLst/>
              <a:ahLst/>
              <a:cxnLst/>
              <a:rect l="l" t="t" r="r" b="b"/>
              <a:pathLst>
                <a:path w="518799" h="404663">
                  <a:moveTo>
                    <a:pt x="0" y="0"/>
                  </a:moveTo>
                  <a:lnTo>
                    <a:pt x="518799" y="0"/>
                  </a:lnTo>
                  <a:lnTo>
                    <a:pt x="518799" y="404663"/>
                  </a:lnTo>
                  <a:lnTo>
                    <a:pt x="0" y="4046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a:p>
          </p:txBody>
        </p:sp>
      </p:grpSp>
      <p:sp>
        <p:nvSpPr>
          <p:cNvPr id="11" name="TextBox 11"/>
          <p:cNvSpPr txBox="1"/>
          <p:nvPr/>
        </p:nvSpPr>
        <p:spPr>
          <a:xfrm>
            <a:off x="5538979" y="944152"/>
            <a:ext cx="981650" cy="439669"/>
          </a:xfrm>
          <a:prstGeom prst="rect">
            <a:avLst/>
          </a:prstGeom>
        </p:spPr>
        <p:txBody>
          <a:bodyPr lIns="0" tIns="0" rIns="0" bIns="0" rtlCol="0" anchor="t">
            <a:spAutoFit/>
          </a:bodyPr>
          <a:lstStyle/>
          <a:p>
            <a:pPr algn="r" rtl="1">
              <a:lnSpc>
                <a:spcPts val="3066"/>
              </a:lnSpc>
            </a:pPr>
            <a:r>
              <a:rPr lang="ar-EG" sz="2190" b="1">
                <a:solidFill>
                  <a:srgbClr val="0FA596"/>
                </a:solidFill>
                <a:latin typeface="29LT Bukra Condensed Bold"/>
                <a:ea typeface="29LT Bukra Condensed Bold"/>
                <a:cs typeface="29LT Bukra Condensed Bold"/>
                <a:sym typeface="29LT Bukra Condensed Bold"/>
                <a:rtl/>
              </a:rPr>
              <a:t>مقدمة </a:t>
            </a:r>
          </a:p>
        </p:txBody>
      </p:sp>
      <p:sp>
        <p:nvSpPr>
          <p:cNvPr id="12" name="TextBox 12"/>
          <p:cNvSpPr txBox="1"/>
          <p:nvPr/>
        </p:nvSpPr>
        <p:spPr>
          <a:xfrm>
            <a:off x="2899523" y="1382756"/>
            <a:ext cx="3621107" cy="863381"/>
          </a:xfrm>
          <a:prstGeom prst="rect">
            <a:avLst/>
          </a:prstGeom>
        </p:spPr>
        <p:txBody>
          <a:bodyPr lIns="0" tIns="0" rIns="0" bIns="0" rtlCol="0" anchor="t">
            <a:spAutoFit/>
          </a:bodyPr>
          <a:lstStyle/>
          <a:p>
            <a:pPr algn="r" rtl="1">
              <a:lnSpc>
                <a:spcPts val="3345"/>
              </a:lnSpc>
            </a:pPr>
            <a:r>
              <a:rPr lang="ar-EG" sz="1890" b="1">
                <a:solidFill>
                  <a:srgbClr val="0FA596"/>
                </a:solidFill>
                <a:latin typeface="29LT Bukra Condensed Bold"/>
                <a:ea typeface="29LT Bukra Condensed Bold"/>
                <a:cs typeface="29LT Bukra Condensed Bold"/>
                <a:sym typeface="29LT Bukra Condensed Bold"/>
                <a:rtl/>
              </a:rPr>
              <a:t>تعد </a:t>
            </a:r>
            <a:r>
              <a:rPr lang="ar-EG" sz="1890" b="1">
                <a:solidFill>
                  <a:srgbClr val="000000"/>
                </a:solidFill>
                <a:latin typeface="29LT Bukra Condensed Bold"/>
                <a:ea typeface="29LT Bukra Condensed Bold"/>
                <a:cs typeface="29LT Bukra Condensed Bold"/>
                <a:sym typeface="29LT Bukra Condensed Bold"/>
                <a:rtl/>
              </a:rPr>
              <a:t>مهنة التعليم رسالة رفيعة الشأن عالية المنزلة تحظى باهتمام الجميع ، لما لها من </a:t>
            </a:r>
          </a:p>
        </p:txBody>
      </p:sp>
      <p:sp>
        <p:nvSpPr>
          <p:cNvPr id="13" name="TextBox 13"/>
          <p:cNvSpPr txBox="1"/>
          <p:nvPr/>
        </p:nvSpPr>
        <p:spPr>
          <a:xfrm>
            <a:off x="946222" y="2221527"/>
            <a:ext cx="5574408" cy="1701670"/>
          </a:xfrm>
          <a:prstGeom prst="rect">
            <a:avLst/>
          </a:prstGeom>
        </p:spPr>
        <p:txBody>
          <a:bodyPr lIns="0" tIns="0" rIns="0" bIns="0" rtlCol="0" anchor="t">
            <a:spAutoFit/>
          </a:bodyPr>
          <a:lstStyle/>
          <a:p>
            <a:pPr algn="just" rtl="1">
              <a:lnSpc>
                <a:spcPts val="3345"/>
              </a:lnSpc>
            </a:pPr>
            <a:r>
              <a:rPr lang="ar-EG" sz="1890" b="1">
                <a:solidFill>
                  <a:srgbClr val="000000"/>
                </a:solidFill>
                <a:latin typeface="29LT Bukra Condensed Bold"/>
                <a:ea typeface="29LT Bukra Condensed Bold"/>
                <a:cs typeface="29LT Bukra Condensed Bold"/>
                <a:sym typeface="29LT Bukra Condensed Bold"/>
                <a:rtl/>
              </a:rPr>
              <a:t>تأثير عظيم في حاضر الأمة ومستقبلها ، ,يتجلى سمو هذه المهنة ورفعتها في مضمونها الأخلاقي الذي يحدد مسارها المسلكي ، ونتائجها التربوية والتعليمية وعائدها على الفرد والمجتمع والإنسانية جمعاء . </a:t>
            </a:r>
          </a:p>
        </p:txBody>
      </p:sp>
      <p:sp>
        <p:nvSpPr>
          <p:cNvPr id="14" name="TextBox 14"/>
          <p:cNvSpPr txBox="1"/>
          <p:nvPr/>
        </p:nvSpPr>
        <p:spPr>
          <a:xfrm>
            <a:off x="864000" y="5710591"/>
            <a:ext cx="5656629" cy="666421"/>
          </a:xfrm>
          <a:prstGeom prst="rect">
            <a:avLst/>
          </a:prstGeom>
        </p:spPr>
        <p:txBody>
          <a:bodyPr lIns="0" tIns="0" rIns="0" bIns="0" rtlCol="0" anchor="t">
            <a:spAutoFit/>
          </a:bodyPr>
          <a:lstStyle/>
          <a:p>
            <a:pPr algn="r" rtl="1">
              <a:lnSpc>
                <a:spcPts val="2643"/>
              </a:lnSpc>
              <a:spcBef>
                <a:spcPct val="0"/>
              </a:spcBef>
            </a:pPr>
            <a:r>
              <a:rPr lang="ar-EG" sz="1887" dirty="0">
                <a:solidFill>
                  <a:srgbClr val="0FA596"/>
                </a:solidFill>
                <a:latin typeface="Adobe Arabic"/>
                <a:ea typeface="Adobe Arabic"/>
                <a:cs typeface="Adobe Arabic"/>
                <a:sym typeface="Adobe Arabic"/>
                <a:rtl/>
              </a:rPr>
              <a:t>( </a:t>
            </a:r>
            <a:r>
              <a:rPr lang="ar-EG" sz="1887" b="1" dirty="0">
                <a:solidFill>
                  <a:srgbClr val="0FA596"/>
                </a:solidFill>
                <a:latin typeface="Adobe Arabic"/>
                <a:ea typeface="Adobe Arabic"/>
                <a:cs typeface="Adobe Arabic"/>
                <a:sym typeface="Adobe Arabic"/>
                <a:rtl/>
              </a:rPr>
              <a:t>لَّقَدْ كَانَ لَكُمْ فِي رَسُولِ اللَّهِ أُسْوَةٌ حَسَنَةٌ لِّمَن كَانَ يَرْجُو اللَّهَ وَالْيَوْمَ الْآخِرَ وَذَكَرَ اللَّهَ كَثِيرًا ) </a:t>
            </a:r>
          </a:p>
        </p:txBody>
      </p:sp>
      <p:sp>
        <p:nvSpPr>
          <p:cNvPr id="15" name="TextBox 15"/>
          <p:cNvSpPr txBox="1"/>
          <p:nvPr/>
        </p:nvSpPr>
        <p:spPr>
          <a:xfrm>
            <a:off x="992796" y="9420423"/>
            <a:ext cx="5574408" cy="285293"/>
          </a:xfrm>
          <a:prstGeom prst="rect">
            <a:avLst/>
          </a:prstGeom>
        </p:spPr>
        <p:txBody>
          <a:bodyPr lIns="0" tIns="0" rIns="0" bIns="0" rtlCol="0" anchor="t">
            <a:spAutoFit/>
          </a:bodyPr>
          <a:lstStyle/>
          <a:p>
            <a:pPr algn="just" rtl="1">
              <a:lnSpc>
                <a:spcPts val="2106"/>
              </a:lnSpc>
            </a:pPr>
            <a:r>
              <a:rPr lang="ar-EG" sz="1190" b="1">
                <a:solidFill>
                  <a:srgbClr val="000000"/>
                </a:solidFill>
                <a:latin typeface="29LT Bukra Condensed Bold"/>
                <a:ea typeface="29LT Bukra Condensed Bold"/>
                <a:cs typeface="29LT Bukra Condensed Bold"/>
                <a:sym typeface="29LT Bukra Condensed Bold"/>
                <a:rtl/>
              </a:rPr>
              <a:t>ــــــــــــــــــــــــــــــــ ميثاق أخلاقيات مهنة التعليم </a:t>
            </a:r>
            <a:r>
              <a:rPr lang="en-US" sz="1190" b="1">
                <a:solidFill>
                  <a:srgbClr val="000000"/>
                </a:solidFill>
                <a:latin typeface="29LT Bukra Condensed Bold"/>
                <a:ea typeface="29LT Bukra Condensed Bold"/>
                <a:cs typeface="29LT Bukra Condensed Bold"/>
                <a:sym typeface="29LT Bukra Condensed Bold"/>
              </a:rPr>
              <a:t>1427</a:t>
            </a:r>
            <a:r>
              <a:rPr lang="ar-EG" sz="1190" b="1">
                <a:solidFill>
                  <a:srgbClr val="000000"/>
                </a:solidFill>
                <a:latin typeface="29LT Bukra Condensed Bold"/>
                <a:ea typeface="29LT Bukra Condensed Bold"/>
                <a:cs typeface="29LT Bukra Condensed Bold"/>
                <a:sym typeface="29LT Bukra Condensed Bold"/>
                <a:rtl/>
              </a:rPr>
              <a:t> هـ    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graphicFrame>
        <p:nvGraphicFramePr>
          <p:cNvPr id="4" name="Table 4"/>
          <p:cNvGraphicFramePr>
            <a:graphicFrameLocks noGrp="1"/>
          </p:cNvGraphicFramePr>
          <p:nvPr/>
        </p:nvGraphicFramePr>
        <p:xfrm>
          <a:off x="355650" y="2878082"/>
          <a:ext cx="6902279" cy="2786553"/>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7072">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نوع 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غير 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extLst>
                  <a:ext uri="{0D108BD9-81ED-4DB2-BD59-A6C34878D82A}">
                    <a16:rowId xmlns:a16="http://schemas.microsoft.com/office/drawing/2014/main" val="10000"/>
                  </a:ext>
                </a:extLst>
              </a:tr>
              <a:tr h="63786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تصنيف الطلاب حسب الأنماط التعليمية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7469">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كشف بحالات الطلاب الصحية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7072">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التحفيز المادي والمعنوي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7072">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توفير متطلبات الدرس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5"/>
          <p:cNvSpPr txBox="1"/>
          <p:nvPr/>
        </p:nvSpPr>
        <p:spPr>
          <a:xfrm>
            <a:off x="2285666" y="105199"/>
            <a:ext cx="1954246" cy="692497"/>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الإدارة العامة للتعليم بمنطقة مكة المكرمة </a:t>
            </a:r>
          </a:p>
        </p:txBody>
      </p:sp>
      <p:sp>
        <p:nvSpPr>
          <p:cNvPr id="6" name="TextBox 6"/>
          <p:cNvSpPr txBox="1"/>
          <p:nvPr/>
        </p:nvSpPr>
        <p:spPr>
          <a:xfrm>
            <a:off x="2502555" y="461789"/>
            <a:ext cx="1520469" cy="346249"/>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 </a:t>
            </a:r>
          </a:p>
        </p:txBody>
      </p:sp>
      <p:sp>
        <p:nvSpPr>
          <p:cNvPr id="7" name="TextBox 7"/>
          <p:cNvSpPr txBox="1"/>
          <p:nvPr/>
        </p:nvSpPr>
        <p:spPr>
          <a:xfrm>
            <a:off x="2520880" y="843564"/>
            <a:ext cx="1629062" cy="320601"/>
          </a:xfrm>
          <a:prstGeom prst="rect">
            <a:avLst/>
          </a:prstGeom>
        </p:spPr>
        <p:txBody>
          <a:bodyPr lIns="0" tIns="0" rIns="0" bIns="0" rtlCol="0" anchor="t">
            <a:spAutoFit/>
          </a:bodyPr>
          <a:lstStyle/>
          <a:p>
            <a:pPr algn="ctr" rtl="1">
              <a:lnSpc>
                <a:spcPts val="2503"/>
              </a:lnSpc>
            </a:pPr>
            <a:r>
              <a:rPr lang="ar-EG" sz="1788" dirty="0">
                <a:solidFill>
                  <a:srgbClr val="2A91A6"/>
                </a:solidFill>
                <a:latin typeface="Adobe Arabic"/>
                <a:ea typeface="Adobe Arabic"/>
                <a:cs typeface="Adobe Arabic"/>
                <a:sym typeface="Adobe Arabic"/>
                <a:rtl/>
              </a:rPr>
              <a:t> </a:t>
            </a:r>
          </a:p>
        </p:txBody>
      </p:sp>
      <p:sp>
        <p:nvSpPr>
          <p:cNvPr id="8" name="TextBox 8"/>
          <p:cNvSpPr txBox="1"/>
          <p:nvPr/>
        </p:nvSpPr>
        <p:spPr>
          <a:xfrm>
            <a:off x="2077822" y="1364546"/>
            <a:ext cx="3457934" cy="320601"/>
          </a:xfrm>
          <a:prstGeom prst="rect">
            <a:avLst/>
          </a:prstGeom>
        </p:spPr>
        <p:txBody>
          <a:bodyPr lIns="0" tIns="0" rIns="0" bIns="0" rtlCol="0" anchor="t">
            <a:spAutoFit/>
          </a:bodyPr>
          <a:lstStyle/>
          <a:p>
            <a:pPr algn="ctr" rtl="1">
              <a:lnSpc>
                <a:spcPts val="2455"/>
              </a:lnSpc>
            </a:pPr>
            <a:r>
              <a:rPr lang="ar-EG" sz="1753" dirty="0">
                <a:solidFill>
                  <a:srgbClr val="FFFFFE"/>
                </a:solidFill>
                <a:latin typeface="Adobe Arabic"/>
                <a:ea typeface="Adobe Arabic"/>
                <a:cs typeface="Adobe Arabic"/>
                <a:sym typeface="Adobe Arabic"/>
                <a:rtl/>
              </a:rPr>
              <a:t>مدرسة: ............................. </a:t>
            </a:r>
          </a:p>
        </p:txBody>
      </p:sp>
      <p:sp>
        <p:nvSpPr>
          <p:cNvPr id="9" name="TextBox 9"/>
          <p:cNvSpPr txBox="1"/>
          <p:nvPr/>
        </p:nvSpPr>
        <p:spPr>
          <a:xfrm>
            <a:off x="1206819" y="1972853"/>
            <a:ext cx="5146362" cy="465560"/>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تهيئة البيئة </a:t>
            </a:r>
            <a:r>
              <a:rPr lang="ar-EG" sz="2295" b="1">
                <a:solidFill>
                  <a:srgbClr val="0FA596"/>
                </a:solidFill>
                <a:latin typeface="29LT Bukra Condensed Bold"/>
                <a:ea typeface="29LT Bukra Condensed Bold"/>
                <a:cs typeface="29LT Bukra Condensed Bold"/>
                <a:sym typeface="29LT Bukra Condensed Bold"/>
                <a:rtl/>
              </a:rPr>
              <a:t>التعليمية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sp>
        <p:nvSpPr>
          <p:cNvPr id="15" name="TextBox 15"/>
          <p:cNvSpPr txBox="1"/>
          <p:nvPr/>
        </p:nvSpPr>
        <p:spPr>
          <a:xfrm>
            <a:off x="2285666" y="105199"/>
            <a:ext cx="1954246" cy="692497"/>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الإدارة العامة للتعليم بمنطقة مكة المكرمة </a:t>
            </a:r>
          </a:p>
        </p:txBody>
      </p:sp>
      <p:sp>
        <p:nvSpPr>
          <p:cNvPr id="16" name="TextBox 16"/>
          <p:cNvSpPr txBox="1"/>
          <p:nvPr/>
        </p:nvSpPr>
        <p:spPr>
          <a:xfrm>
            <a:off x="2502555" y="461789"/>
            <a:ext cx="1520469" cy="346249"/>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 </a:t>
            </a:r>
          </a:p>
        </p:txBody>
      </p:sp>
      <p:sp>
        <p:nvSpPr>
          <p:cNvPr id="17" name="TextBox 17"/>
          <p:cNvSpPr txBox="1"/>
          <p:nvPr/>
        </p:nvSpPr>
        <p:spPr>
          <a:xfrm>
            <a:off x="2520880" y="843564"/>
            <a:ext cx="1629062" cy="320601"/>
          </a:xfrm>
          <a:prstGeom prst="rect">
            <a:avLst/>
          </a:prstGeom>
        </p:spPr>
        <p:txBody>
          <a:bodyPr lIns="0" tIns="0" rIns="0" bIns="0" rtlCol="0" anchor="t">
            <a:spAutoFit/>
          </a:bodyPr>
          <a:lstStyle/>
          <a:p>
            <a:pPr algn="ctr" rtl="1">
              <a:lnSpc>
                <a:spcPts val="2503"/>
              </a:lnSpc>
            </a:pPr>
            <a:r>
              <a:rPr lang="ar-EG" sz="1788" dirty="0">
                <a:solidFill>
                  <a:srgbClr val="2A91A6"/>
                </a:solidFill>
                <a:latin typeface="Adobe Arabic"/>
                <a:ea typeface="Adobe Arabic"/>
                <a:cs typeface="Adobe Arabic"/>
                <a:sym typeface="Adobe Arabic"/>
                <a:rtl/>
              </a:rPr>
              <a:t> </a:t>
            </a:r>
          </a:p>
        </p:txBody>
      </p:sp>
      <p:sp>
        <p:nvSpPr>
          <p:cNvPr id="18" name="TextBox 18"/>
          <p:cNvSpPr txBox="1"/>
          <p:nvPr/>
        </p:nvSpPr>
        <p:spPr>
          <a:xfrm>
            <a:off x="2077822" y="1364546"/>
            <a:ext cx="3457934" cy="320601"/>
          </a:xfrm>
          <a:prstGeom prst="rect">
            <a:avLst/>
          </a:prstGeom>
        </p:spPr>
        <p:txBody>
          <a:bodyPr lIns="0" tIns="0" rIns="0" bIns="0" rtlCol="0" anchor="t">
            <a:spAutoFit/>
          </a:bodyPr>
          <a:lstStyle/>
          <a:p>
            <a:pPr algn="ctr" rtl="1">
              <a:lnSpc>
                <a:spcPts val="2455"/>
              </a:lnSpc>
            </a:pPr>
            <a:r>
              <a:rPr lang="ar-EG" sz="1753" dirty="0">
                <a:solidFill>
                  <a:srgbClr val="FFFFFE"/>
                </a:solidFill>
                <a:latin typeface="Adobe Arabic"/>
                <a:ea typeface="Adobe Arabic"/>
                <a:cs typeface="Adobe Arabic"/>
                <a:sym typeface="Adobe Arabic"/>
                <a:rtl/>
              </a:rPr>
              <a:t>مدرسة: ............................. </a:t>
            </a:r>
          </a:p>
        </p:txBody>
      </p:sp>
      <p:sp>
        <p:nvSpPr>
          <p:cNvPr id="20" name="TextBox 20"/>
          <p:cNvSpPr txBox="1"/>
          <p:nvPr/>
        </p:nvSpPr>
        <p:spPr>
          <a:xfrm>
            <a:off x="1206819" y="1972853"/>
            <a:ext cx="5146362" cy="465560"/>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تهيئة البيئة </a:t>
            </a:r>
            <a:r>
              <a:rPr lang="ar-EG" sz="2295" b="1">
                <a:solidFill>
                  <a:srgbClr val="0FA596"/>
                </a:solidFill>
                <a:latin typeface="29LT Bukra Condensed Bold"/>
                <a:ea typeface="29LT Bukra Condensed Bold"/>
                <a:cs typeface="29LT Bukra Condensed Bold"/>
                <a:sym typeface="29LT Bukra Condensed Bold"/>
                <a:rtl/>
              </a:rPr>
              <a:t>التعليمية </a:t>
            </a:r>
          </a:p>
        </p:txBody>
      </p:sp>
      <p:sp>
        <p:nvSpPr>
          <p:cNvPr id="22" name="Freeform 18"/>
          <p:cNvSpPr/>
          <p:nvPr/>
        </p:nvSpPr>
        <p:spPr>
          <a:xfrm>
            <a:off x="611950" y="6377578"/>
            <a:ext cx="2363009" cy="2363009"/>
          </a:xfrm>
          <a:custGeom>
            <a:avLst/>
            <a:gdLst/>
            <a:ahLst/>
            <a:cxnLst/>
            <a:rect l="l" t="t" r="r" b="b"/>
            <a:pathLst>
              <a:path w="2363009" h="2363009">
                <a:moveTo>
                  <a:pt x="0" y="0"/>
                </a:moveTo>
                <a:lnTo>
                  <a:pt x="2363009" y="0"/>
                </a:lnTo>
                <a:lnTo>
                  <a:pt x="2363009" y="2363009"/>
                </a:lnTo>
                <a:lnTo>
                  <a:pt x="0" y="2363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19"/>
          <p:cNvSpPr/>
          <p:nvPr/>
        </p:nvSpPr>
        <p:spPr>
          <a:xfrm flipV="1">
            <a:off x="2919160" y="7613445"/>
            <a:ext cx="860840" cy="1978943"/>
          </a:xfrm>
          <a:custGeom>
            <a:avLst/>
            <a:gdLst/>
            <a:ahLst/>
            <a:cxnLst/>
            <a:rect l="l" t="t" r="r" b="b"/>
            <a:pathLst>
              <a:path w="860840" h="1978943">
                <a:moveTo>
                  <a:pt x="0" y="1978943"/>
                </a:moveTo>
                <a:lnTo>
                  <a:pt x="860840" y="1978943"/>
                </a:lnTo>
                <a:lnTo>
                  <a:pt x="860840" y="0"/>
                </a:lnTo>
                <a:lnTo>
                  <a:pt x="0" y="0"/>
                </a:lnTo>
                <a:lnTo>
                  <a:pt x="0" y="197894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4" name="TextBox 20"/>
          <p:cNvSpPr txBox="1"/>
          <p:nvPr/>
        </p:nvSpPr>
        <p:spPr>
          <a:xfrm>
            <a:off x="1036731" y="9093434"/>
            <a:ext cx="1682301" cy="498954"/>
          </a:xfrm>
          <a:prstGeom prst="rect">
            <a:avLst/>
          </a:prstGeom>
        </p:spPr>
        <p:txBody>
          <a:bodyPr lIns="0" tIns="0" rIns="0" bIns="0" rtlCol="0" anchor="t">
            <a:spAutoFit/>
          </a:bodyPr>
          <a:lstStyle/>
          <a:p>
            <a:pPr algn="ctr" rtl="1">
              <a:lnSpc>
                <a:spcPts val="3471"/>
              </a:lnSpc>
            </a:pPr>
            <a:r>
              <a:rPr lang="ar-EG" sz="2479" b="1">
                <a:solidFill>
                  <a:srgbClr val="0FA596"/>
                </a:solidFill>
                <a:latin typeface="29LT Bukra Condensed Bold"/>
                <a:ea typeface="29LT Bukra Condensed Bold"/>
                <a:cs typeface="29LT Bukra Condensed Bold"/>
                <a:sym typeface="29LT Bukra Condensed Bold"/>
                <a:rtl/>
              </a:rPr>
              <a:t>لتعرف أكثر </a:t>
            </a:r>
          </a:p>
        </p:txBody>
      </p:sp>
      <p:pic>
        <p:nvPicPr>
          <p:cNvPr id="25" name="صورة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2434234"/>
            <a:ext cx="3365284" cy="3133616"/>
          </a:xfrm>
          <a:prstGeom prst="rect">
            <a:avLst/>
          </a:prstGeom>
        </p:spPr>
      </p:pic>
      <p:pic>
        <p:nvPicPr>
          <p:cNvPr id="26" name="صورة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505" y="2434234"/>
            <a:ext cx="3365284" cy="3133616"/>
          </a:xfrm>
          <a:prstGeom prst="rect">
            <a:avLst/>
          </a:prstGeom>
        </p:spPr>
      </p:pic>
      <p:pic>
        <p:nvPicPr>
          <p:cNvPr id="27" name="صورة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5682578"/>
            <a:ext cx="3365284" cy="3133616"/>
          </a:xfrm>
          <a:prstGeom prst="rect">
            <a:avLst/>
          </a:prstGeom>
        </p:spPr>
      </p:pic>
      <p:pic>
        <p:nvPicPr>
          <p:cNvPr id="28" name="صورة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830" y="6647651"/>
            <a:ext cx="1847248" cy="182286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grpSp>
        <p:nvGrpSpPr>
          <p:cNvPr id="5" name="Group 5"/>
          <p:cNvGrpSpPr/>
          <p:nvPr/>
        </p:nvGrpSpPr>
        <p:grpSpPr>
          <a:xfrm>
            <a:off x="890017" y="7765410"/>
            <a:ext cx="2432555" cy="2393026"/>
            <a:chOff x="0" y="0"/>
            <a:chExt cx="3243406" cy="3190701"/>
          </a:xfrm>
        </p:grpSpPr>
        <p:sp>
          <p:nvSpPr>
            <p:cNvPr id="6" name="Freeform 6"/>
            <p:cNvSpPr/>
            <p:nvPr/>
          </p:nvSpPr>
          <p:spPr>
            <a:xfrm>
              <a:off x="0" y="0"/>
              <a:ext cx="3243406" cy="3190701"/>
            </a:xfrm>
            <a:custGeom>
              <a:avLst/>
              <a:gdLst/>
              <a:ahLst/>
              <a:cxnLst/>
              <a:rect l="l" t="t" r="r" b="b"/>
              <a:pathLst>
                <a:path w="3243406" h="3190701">
                  <a:moveTo>
                    <a:pt x="0" y="0"/>
                  </a:moveTo>
                  <a:lnTo>
                    <a:pt x="3243406" y="0"/>
                  </a:lnTo>
                  <a:lnTo>
                    <a:pt x="3243406" y="3190701"/>
                  </a:lnTo>
                  <a:lnTo>
                    <a:pt x="0" y="3190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grpSp>
          <p:nvGrpSpPr>
            <p:cNvPr id="7" name="Group 7"/>
            <p:cNvGrpSpPr/>
            <p:nvPr/>
          </p:nvGrpSpPr>
          <p:grpSpPr>
            <a:xfrm>
              <a:off x="743427" y="717074"/>
              <a:ext cx="1756552" cy="175655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ar-SA"/>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717"/>
                  </a:lnSpc>
                </a:pPr>
                <a:endParaRPr/>
              </a:p>
            </p:txBody>
          </p:sp>
        </p:grpSp>
        <p:sp>
          <p:nvSpPr>
            <p:cNvPr id="10" name="TextBox 10"/>
            <p:cNvSpPr txBox="1"/>
            <p:nvPr/>
          </p:nvSpPr>
          <p:spPr>
            <a:xfrm>
              <a:off x="1008575" y="984693"/>
              <a:ext cx="1226256" cy="1116541"/>
            </a:xfrm>
            <a:prstGeom prst="rect">
              <a:avLst/>
            </a:prstGeom>
          </p:spPr>
          <p:txBody>
            <a:bodyPr lIns="0" tIns="0" rIns="0" bIns="0" rtlCol="0" anchor="t">
              <a:spAutoFit/>
            </a:bodyPr>
            <a:lstStyle/>
            <a:p>
              <a:pPr algn="ctr">
                <a:lnSpc>
                  <a:spcPts val="7000"/>
                </a:lnSpc>
              </a:pPr>
              <a:r>
                <a:rPr lang="en-US" sz="5000" b="1">
                  <a:solidFill>
                    <a:srgbClr val="0FA596"/>
                  </a:solidFill>
                  <a:latin typeface="Canva Sans Bold"/>
                  <a:ea typeface="Canva Sans Bold"/>
                  <a:cs typeface="Canva Sans Bold"/>
                  <a:sym typeface="Canva Sans Bold"/>
                </a:rPr>
                <a:t>5%</a:t>
              </a:r>
            </a:p>
          </p:txBody>
        </p:sp>
      </p:grpSp>
      <p:sp>
        <p:nvSpPr>
          <p:cNvPr id="11" name="Freeform 11"/>
          <p:cNvSpPr/>
          <p:nvPr/>
        </p:nvSpPr>
        <p:spPr>
          <a:xfrm>
            <a:off x="3926462" y="942446"/>
            <a:ext cx="3380455" cy="2709729"/>
          </a:xfrm>
          <a:custGeom>
            <a:avLst/>
            <a:gdLst/>
            <a:ahLst/>
            <a:cxnLst/>
            <a:rect l="l" t="t" r="r" b="b"/>
            <a:pathLst>
              <a:path w="3380455" h="2709729">
                <a:moveTo>
                  <a:pt x="0" y="0"/>
                </a:moveTo>
                <a:lnTo>
                  <a:pt x="3380455" y="0"/>
                </a:lnTo>
                <a:lnTo>
                  <a:pt x="3380455" y="2709729"/>
                </a:lnTo>
                <a:lnTo>
                  <a:pt x="0" y="27097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2" name="TextBox 12"/>
          <p:cNvSpPr txBox="1"/>
          <p:nvPr/>
        </p:nvSpPr>
        <p:spPr>
          <a:xfrm>
            <a:off x="756000" y="5362556"/>
            <a:ext cx="4757428" cy="914113"/>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الإدارة </a:t>
            </a:r>
            <a:r>
              <a:rPr lang="ar-EG" sz="4511" b="1">
                <a:solidFill>
                  <a:srgbClr val="0FA596"/>
                </a:solidFill>
                <a:latin typeface="29LT Bukra Condensed Bold"/>
                <a:ea typeface="29LT Bukra Condensed Bold"/>
                <a:cs typeface="29LT Bukra Condensed Bold"/>
                <a:sym typeface="29LT Bukra Condensed Bold"/>
                <a:rtl/>
              </a:rPr>
              <a:t>الصفية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graphicFrame>
        <p:nvGraphicFramePr>
          <p:cNvPr id="4" name="Table 4"/>
          <p:cNvGraphicFramePr>
            <a:graphicFrameLocks noGrp="1"/>
          </p:cNvGraphicFramePr>
          <p:nvPr/>
        </p:nvGraphicFramePr>
        <p:xfrm>
          <a:off x="355650" y="2878082"/>
          <a:ext cx="6902279" cy="2786553"/>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7072">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نوع 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غير 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extLst>
                  <a:ext uri="{0D108BD9-81ED-4DB2-BD59-A6C34878D82A}">
                    <a16:rowId xmlns:a16="http://schemas.microsoft.com/office/drawing/2014/main" val="10000"/>
                  </a:ext>
                </a:extLst>
              </a:tr>
              <a:tr h="63786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القوانين الصفية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7469">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كشف المتابعة اليومي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7072">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لوحة تعزيز مناسبة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7072">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تكريم الطالب المثالي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5"/>
          <p:cNvSpPr txBox="1"/>
          <p:nvPr/>
        </p:nvSpPr>
        <p:spPr>
          <a:xfrm>
            <a:off x="2285666" y="105199"/>
            <a:ext cx="1954246" cy="692497"/>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الإدارة العامة للتعليم بمنطقة مكة المكرمة </a:t>
            </a:r>
          </a:p>
        </p:txBody>
      </p:sp>
      <p:sp>
        <p:nvSpPr>
          <p:cNvPr id="6" name="TextBox 6"/>
          <p:cNvSpPr txBox="1"/>
          <p:nvPr/>
        </p:nvSpPr>
        <p:spPr>
          <a:xfrm>
            <a:off x="2502555" y="461789"/>
            <a:ext cx="1520469" cy="346249"/>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 </a:t>
            </a:r>
          </a:p>
        </p:txBody>
      </p:sp>
      <p:sp>
        <p:nvSpPr>
          <p:cNvPr id="7" name="TextBox 7"/>
          <p:cNvSpPr txBox="1"/>
          <p:nvPr/>
        </p:nvSpPr>
        <p:spPr>
          <a:xfrm>
            <a:off x="2520880" y="843564"/>
            <a:ext cx="1629062" cy="320601"/>
          </a:xfrm>
          <a:prstGeom prst="rect">
            <a:avLst/>
          </a:prstGeom>
        </p:spPr>
        <p:txBody>
          <a:bodyPr lIns="0" tIns="0" rIns="0" bIns="0" rtlCol="0" anchor="t">
            <a:spAutoFit/>
          </a:bodyPr>
          <a:lstStyle/>
          <a:p>
            <a:pPr algn="ctr" rtl="1">
              <a:lnSpc>
                <a:spcPts val="2503"/>
              </a:lnSpc>
            </a:pPr>
            <a:r>
              <a:rPr lang="ar-EG" sz="1788" dirty="0">
                <a:solidFill>
                  <a:srgbClr val="2A91A6"/>
                </a:solidFill>
                <a:latin typeface="Adobe Arabic"/>
                <a:ea typeface="Adobe Arabic"/>
                <a:cs typeface="Adobe Arabic"/>
                <a:sym typeface="Adobe Arabic"/>
                <a:rtl/>
              </a:rPr>
              <a:t> </a:t>
            </a:r>
          </a:p>
        </p:txBody>
      </p:sp>
      <p:sp>
        <p:nvSpPr>
          <p:cNvPr id="8" name="TextBox 8"/>
          <p:cNvSpPr txBox="1"/>
          <p:nvPr/>
        </p:nvSpPr>
        <p:spPr>
          <a:xfrm>
            <a:off x="2077822" y="1364546"/>
            <a:ext cx="3457934" cy="320601"/>
          </a:xfrm>
          <a:prstGeom prst="rect">
            <a:avLst/>
          </a:prstGeom>
        </p:spPr>
        <p:txBody>
          <a:bodyPr lIns="0" tIns="0" rIns="0" bIns="0" rtlCol="0" anchor="t">
            <a:spAutoFit/>
          </a:bodyPr>
          <a:lstStyle/>
          <a:p>
            <a:pPr algn="ctr" rtl="1">
              <a:lnSpc>
                <a:spcPts val="2455"/>
              </a:lnSpc>
            </a:pPr>
            <a:r>
              <a:rPr lang="ar-EG" sz="1753" dirty="0">
                <a:solidFill>
                  <a:srgbClr val="FFFFFE"/>
                </a:solidFill>
                <a:latin typeface="Adobe Arabic"/>
                <a:ea typeface="Adobe Arabic"/>
                <a:cs typeface="Adobe Arabic"/>
                <a:sym typeface="Adobe Arabic"/>
                <a:rtl/>
              </a:rPr>
              <a:t>مدرسة: ............................. </a:t>
            </a:r>
          </a:p>
        </p:txBody>
      </p:sp>
      <p:sp>
        <p:nvSpPr>
          <p:cNvPr id="9" name="TextBox 9"/>
          <p:cNvSpPr txBox="1"/>
          <p:nvPr/>
        </p:nvSpPr>
        <p:spPr>
          <a:xfrm>
            <a:off x="1206819" y="1972853"/>
            <a:ext cx="5146362" cy="465560"/>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الإدارة </a:t>
            </a:r>
            <a:r>
              <a:rPr lang="ar-EG" sz="2295" b="1">
                <a:solidFill>
                  <a:srgbClr val="0FA596"/>
                </a:solidFill>
                <a:latin typeface="29LT Bukra Condensed Bold"/>
                <a:ea typeface="29LT Bukra Condensed Bold"/>
                <a:cs typeface="29LT Bukra Condensed Bold"/>
                <a:sym typeface="29LT Bukra Condensed Bold"/>
                <a:rtl/>
              </a:rPr>
              <a:t>الصفية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sp>
        <p:nvSpPr>
          <p:cNvPr id="15" name="TextBox 15"/>
          <p:cNvSpPr txBox="1"/>
          <p:nvPr/>
        </p:nvSpPr>
        <p:spPr>
          <a:xfrm>
            <a:off x="2285666" y="105199"/>
            <a:ext cx="1954246" cy="692497"/>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الإدارة العامة للتعليم بمنطقة مكة المكرمة </a:t>
            </a:r>
          </a:p>
        </p:txBody>
      </p:sp>
      <p:sp>
        <p:nvSpPr>
          <p:cNvPr id="16" name="TextBox 16"/>
          <p:cNvSpPr txBox="1"/>
          <p:nvPr/>
        </p:nvSpPr>
        <p:spPr>
          <a:xfrm>
            <a:off x="2502555" y="461789"/>
            <a:ext cx="1520469" cy="346249"/>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 </a:t>
            </a:r>
          </a:p>
        </p:txBody>
      </p:sp>
      <p:sp>
        <p:nvSpPr>
          <p:cNvPr id="17" name="TextBox 17"/>
          <p:cNvSpPr txBox="1"/>
          <p:nvPr/>
        </p:nvSpPr>
        <p:spPr>
          <a:xfrm>
            <a:off x="2520880" y="843564"/>
            <a:ext cx="1629062" cy="320601"/>
          </a:xfrm>
          <a:prstGeom prst="rect">
            <a:avLst/>
          </a:prstGeom>
        </p:spPr>
        <p:txBody>
          <a:bodyPr lIns="0" tIns="0" rIns="0" bIns="0" rtlCol="0" anchor="t">
            <a:spAutoFit/>
          </a:bodyPr>
          <a:lstStyle/>
          <a:p>
            <a:pPr algn="ctr" rtl="1">
              <a:lnSpc>
                <a:spcPts val="2503"/>
              </a:lnSpc>
            </a:pPr>
            <a:r>
              <a:rPr lang="ar-EG" sz="1788" dirty="0">
                <a:solidFill>
                  <a:srgbClr val="2A91A6"/>
                </a:solidFill>
                <a:latin typeface="Adobe Arabic"/>
                <a:ea typeface="Adobe Arabic"/>
                <a:cs typeface="Adobe Arabic"/>
                <a:sym typeface="Adobe Arabic"/>
                <a:rtl/>
              </a:rPr>
              <a:t> </a:t>
            </a:r>
          </a:p>
        </p:txBody>
      </p:sp>
      <p:sp>
        <p:nvSpPr>
          <p:cNvPr id="18" name="TextBox 18"/>
          <p:cNvSpPr txBox="1"/>
          <p:nvPr/>
        </p:nvSpPr>
        <p:spPr>
          <a:xfrm>
            <a:off x="2077822" y="1364546"/>
            <a:ext cx="3457934" cy="320601"/>
          </a:xfrm>
          <a:prstGeom prst="rect">
            <a:avLst/>
          </a:prstGeom>
        </p:spPr>
        <p:txBody>
          <a:bodyPr lIns="0" tIns="0" rIns="0" bIns="0" rtlCol="0" anchor="t">
            <a:spAutoFit/>
          </a:bodyPr>
          <a:lstStyle/>
          <a:p>
            <a:pPr algn="ctr" rtl="1">
              <a:lnSpc>
                <a:spcPts val="2455"/>
              </a:lnSpc>
            </a:pPr>
            <a:r>
              <a:rPr lang="ar-EG" sz="1753" dirty="0">
                <a:solidFill>
                  <a:srgbClr val="FFFFFE"/>
                </a:solidFill>
                <a:latin typeface="Adobe Arabic"/>
                <a:ea typeface="Adobe Arabic"/>
                <a:cs typeface="Adobe Arabic"/>
                <a:sym typeface="Adobe Arabic"/>
                <a:rtl/>
              </a:rPr>
              <a:t>مدرسة: ............................. </a:t>
            </a:r>
          </a:p>
        </p:txBody>
      </p:sp>
      <p:sp>
        <p:nvSpPr>
          <p:cNvPr id="20" name="TextBox 20"/>
          <p:cNvSpPr txBox="1"/>
          <p:nvPr/>
        </p:nvSpPr>
        <p:spPr>
          <a:xfrm>
            <a:off x="1206819" y="1972853"/>
            <a:ext cx="5146362" cy="465560"/>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الإدارة </a:t>
            </a:r>
            <a:r>
              <a:rPr lang="ar-EG" sz="2295" b="1">
                <a:solidFill>
                  <a:srgbClr val="0FA596"/>
                </a:solidFill>
                <a:latin typeface="29LT Bukra Condensed Bold"/>
                <a:ea typeface="29LT Bukra Condensed Bold"/>
                <a:cs typeface="29LT Bukra Condensed Bold"/>
                <a:sym typeface="29LT Bukra Condensed Bold"/>
                <a:rtl/>
              </a:rPr>
              <a:t>الصفية </a:t>
            </a:r>
          </a:p>
        </p:txBody>
      </p:sp>
      <p:sp>
        <p:nvSpPr>
          <p:cNvPr id="22" name="Freeform 18"/>
          <p:cNvSpPr/>
          <p:nvPr/>
        </p:nvSpPr>
        <p:spPr>
          <a:xfrm>
            <a:off x="611950" y="6377578"/>
            <a:ext cx="2363009" cy="2363009"/>
          </a:xfrm>
          <a:custGeom>
            <a:avLst/>
            <a:gdLst/>
            <a:ahLst/>
            <a:cxnLst/>
            <a:rect l="l" t="t" r="r" b="b"/>
            <a:pathLst>
              <a:path w="2363009" h="2363009">
                <a:moveTo>
                  <a:pt x="0" y="0"/>
                </a:moveTo>
                <a:lnTo>
                  <a:pt x="2363009" y="0"/>
                </a:lnTo>
                <a:lnTo>
                  <a:pt x="2363009" y="2363009"/>
                </a:lnTo>
                <a:lnTo>
                  <a:pt x="0" y="2363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19"/>
          <p:cNvSpPr/>
          <p:nvPr/>
        </p:nvSpPr>
        <p:spPr>
          <a:xfrm flipV="1">
            <a:off x="2919160" y="7613445"/>
            <a:ext cx="860840" cy="1978943"/>
          </a:xfrm>
          <a:custGeom>
            <a:avLst/>
            <a:gdLst/>
            <a:ahLst/>
            <a:cxnLst/>
            <a:rect l="l" t="t" r="r" b="b"/>
            <a:pathLst>
              <a:path w="860840" h="1978943">
                <a:moveTo>
                  <a:pt x="0" y="1978943"/>
                </a:moveTo>
                <a:lnTo>
                  <a:pt x="860840" y="1978943"/>
                </a:lnTo>
                <a:lnTo>
                  <a:pt x="860840" y="0"/>
                </a:lnTo>
                <a:lnTo>
                  <a:pt x="0" y="0"/>
                </a:lnTo>
                <a:lnTo>
                  <a:pt x="0" y="197894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4" name="TextBox 20"/>
          <p:cNvSpPr txBox="1"/>
          <p:nvPr/>
        </p:nvSpPr>
        <p:spPr>
          <a:xfrm>
            <a:off x="1036731" y="9093434"/>
            <a:ext cx="1682301" cy="498954"/>
          </a:xfrm>
          <a:prstGeom prst="rect">
            <a:avLst/>
          </a:prstGeom>
        </p:spPr>
        <p:txBody>
          <a:bodyPr lIns="0" tIns="0" rIns="0" bIns="0" rtlCol="0" anchor="t">
            <a:spAutoFit/>
          </a:bodyPr>
          <a:lstStyle/>
          <a:p>
            <a:pPr algn="ctr" rtl="1">
              <a:lnSpc>
                <a:spcPts val="3471"/>
              </a:lnSpc>
            </a:pPr>
            <a:r>
              <a:rPr lang="ar-EG" sz="2479" b="1">
                <a:solidFill>
                  <a:srgbClr val="0FA596"/>
                </a:solidFill>
                <a:latin typeface="29LT Bukra Condensed Bold"/>
                <a:ea typeface="29LT Bukra Condensed Bold"/>
                <a:cs typeface="29LT Bukra Condensed Bold"/>
                <a:sym typeface="29LT Bukra Condensed Bold"/>
                <a:rtl/>
              </a:rPr>
              <a:t>لتعرف أكثر </a:t>
            </a:r>
          </a:p>
        </p:txBody>
      </p:sp>
      <p:pic>
        <p:nvPicPr>
          <p:cNvPr id="25" name="صورة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2434234"/>
            <a:ext cx="3365284" cy="3133616"/>
          </a:xfrm>
          <a:prstGeom prst="rect">
            <a:avLst/>
          </a:prstGeom>
        </p:spPr>
      </p:pic>
      <p:pic>
        <p:nvPicPr>
          <p:cNvPr id="26" name="صورة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505" y="2434234"/>
            <a:ext cx="3365284" cy="3133616"/>
          </a:xfrm>
          <a:prstGeom prst="rect">
            <a:avLst/>
          </a:prstGeom>
        </p:spPr>
      </p:pic>
      <p:pic>
        <p:nvPicPr>
          <p:cNvPr id="27" name="صورة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5682578"/>
            <a:ext cx="3365284" cy="3133616"/>
          </a:xfrm>
          <a:prstGeom prst="rect">
            <a:avLst/>
          </a:prstGeom>
        </p:spPr>
      </p:pic>
      <p:pic>
        <p:nvPicPr>
          <p:cNvPr id="28" name="صورة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830" y="6647651"/>
            <a:ext cx="1847248" cy="182286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a:off x="890017" y="7765410"/>
            <a:ext cx="2432555" cy="2393026"/>
          </a:xfrm>
          <a:custGeom>
            <a:avLst/>
            <a:gdLst/>
            <a:ahLst/>
            <a:cxnLst/>
            <a:rect l="l" t="t" r="r" b="b"/>
            <a:pathLst>
              <a:path w="2432555" h="2393026">
                <a:moveTo>
                  <a:pt x="0" y="0"/>
                </a:moveTo>
                <a:lnTo>
                  <a:pt x="2432555" y="0"/>
                </a:lnTo>
                <a:lnTo>
                  <a:pt x="2432555" y="2393026"/>
                </a:lnTo>
                <a:lnTo>
                  <a:pt x="0" y="2393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6" name="Freeform 6"/>
          <p:cNvSpPr/>
          <p:nvPr/>
        </p:nvSpPr>
        <p:spPr>
          <a:xfrm>
            <a:off x="3519198" y="1078093"/>
            <a:ext cx="3024000" cy="2881047"/>
          </a:xfrm>
          <a:custGeom>
            <a:avLst/>
            <a:gdLst/>
            <a:ahLst/>
            <a:cxnLst/>
            <a:rect l="l" t="t" r="r" b="b"/>
            <a:pathLst>
              <a:path w="3024000" h="2881047">
                <a:moveTo>
                  <a:pt x="0" y="0"/>
                </a:moveTo>
                <a:lnTo>
                  <a:pt x="3024000" y="0"/>
                </a:lnTo>
                <a:lnTo>
                  <a:pt x="3024000" y="2881048"/>
                </a:lnTo>
                <a:lnTo>
                  <a:pt x="0" y="28810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7" name="TextBox 7"/>
          <p:cNvSpPr txBox="1"/>
          <p:nvPr/>
        </p:nvSpPr>
        <p:spPr>
          <a:xfrm>
            <a:off x="756000" y="4969547"/>
            <a:ext cx="4757428" cy="1714213"/>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تحليل نتائج المتعلمين </a:t>
            </a:r>
            <a:r>
              <a:rPr lang="ar-EG" sz="4511" b="1">
                <a:solidFill>
                  <a:srgbClr val="0FA596"/>
                </a:solidFill>
                <a:latin typeface="29LT Bukra Condensed Bold"/>
                <a:ea typeface="29LT Bukra Condensed Bold"/>
                <a:cs typeface="29LT Bukra Condensed Bold"/>
                <a:sym typeface="29LT Bukra Condensed Bold"/>
                <a:rtl/>
              </a:rPr>
              <a:t>وتشخيص مستوياتهم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graphicFrame>
        <p:nvGraphicFramePr>
          <p:cNvPr id="4" name="Table 4"/>
          <p:cNvGraphicFramePr>
            <a:graphicFrameLocks noGrp="1"/>
          </p:cNvGraphicFramePr>
          <p:nvPr/>
        </p:nvGraphicFramePr>
        <p:xfrm>
          <a:off x="355650" y="2878082"/>
          <a:ext cx="6902279" cy="2253151"/>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7948">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نوع 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غير 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extLst>
                  <a:ext uri="{0D108BD9-81ED-4DB2-BD59-A6C34878D82A}">
                    <a16:rowId xmlns:a16="http://schemas.microsoft.com/office/drawing/2014/main" val="10000"/>
                  </a:ext>
                </a:extLst>
              </a:tr>
              <a:tr h="638909">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تحليل نتائج الاختبارات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8346">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معالجة الفقد التعليمي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794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تصنيف الطلاب حسب النتائج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TextBox 5"/>
          <p:cNvSpPr txBox="1"/>
          <p:nvPr/>
        </p:nvSpPr>
        <p:spPr>
          <a:xfrm>
            <a:off x="2285666" y="105199"/>
            <a:ext cx="1954246" cy="692497"/>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الإدارة العامة للتعليم بمنطقة مكة المكرمة </a:t>
            </a:r>
          </a:p>
        </p:txBody>
      </p:sp>
      <p:sp>
        <p:nvSpPr>
          <p:cNvPr id="6" name="TextBox 6"/>
          <p:cNvSpPr txBox="1"/>
          <p:nvPr/>
        </p:nvSpPr>
        <p:spPr>
          <a:xfrm>
            <a:off x="2502555" y="461789"/>
            <a:ext cx="1520469" cy="346249"/>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 </a:t>
            </a:r>
          </a:p>
        </p:txBody>
      </p:sp>
      <p:sp>
        <p:nvSpPr>
          <p:cNvPr id="7" name="TextBox 7"/>
          <p:cNvSpPr txBox="1"/>
          <p:nvPr/>
        </p:nvSpPr>
        <p:spPr>
          <a:xfrm>
            <a:off x="2520880" y="843564"/>
            <a:ext cx="1629062" cy="320601"/>
          </a:xfrm>
          <a:prstGeom prst="rect">
            <a:avLst/>
          </a:prstGeom>
        </p:spPr>
        <p:txBody>
          <a:bodyPr lIns="0" tIns="0" rIns="0" bIns="0" rtlCol="0" anchor="t">
            <a:spAutoFit/>
          </a:bodyPr>
          <a:lstStyle/>
          <a:p>
            <a:pPr algn="ctr" rtl="1">
              <a:lnSpc>
                <a:spcPts val="2503"/>
              </a:lnSpc>
            </a:pPr>
            <a:r>
              <a:rPr lang="ar-EG" sz="1788" dirty="0">
                <a:solidFill>
                  <a:srgbClr val="2A91A6"/>
                </a:solidFill>
                <a:latin typeface="Adobe Arabic"/>
                <a:ea typeface="Adobe Arabic"/>
                <a:cs typeface="Adobe Arabic"/>
                <a:sym typeface="Adobe Arabic"/>
                <a:rtl/>
              </a:rPr>
              <a:t> </a:t>
            </a:r>
          </a:p>
        </p:txBody>
      </p:sp>
      <p:sp>
        <p:nvSpPr>
          <p:cNvPr id="8" name="TextBox 8"/>
          <p:cNvSpPr txBox="1"/>
          <p:nvPr/>
        </p:nvSpPr>
        <p:spPr>
          <a:xfrm>
            <a:off x="2077822" y="1364546"/>
            <a:ext cx="3457934" cy="320601"/>
          </a:xfrm>
          <a:prstGeom prst="rect">
            <a:avLst/>
          </a:prstGeom>
        </p:spPr>
        <p:txBody>
          <a:bodyPr lIns="0" tIns="0" rIns="0" bIns="0" rtlCol="0" anchor="t">
            <a:spAutoFit/>
          </a:bodyPr>
          <a:lstStyle/>
          <a:p>
            <a:pPr algn="ctr" rtl="1">
              <a:lnSpc>
                <a:spcPts val="2455"/>
              </a:lnSpc>
            </a:pPr>
            <a:r>
              <a:rPr lang="ar-EG" sz="1753" dirty="0">
                <a:solidFill>
                  <a:srgbClr val="FFFFFE"/>
                </a:solidFill>
                <a:latin typeface="Adobe Arabic"/>
                <a:ea typeface="Adobe Arabic"/>
                <a:cs typeface="Adobe Arabic"/>
                <a:sym typeface="Adobe Arabic"/>
                <a:rtl/>
              </a:rPr>
              <a:t>مدرسة: ............................. </a:t>
            </a:r>
          </a:p>
        </p:txBody>
      </p:sp>
      <p:sp>
        <p:nvSpPr>
          <p:cNvPr id="9" name="TextBox 9"/>
          <p:cNvSpPr txBox="1"/>
          <p:nvPr/>
        </p:nvSpPr>
        <p:spPr>
          <a:xfrm>
            <a:off x="1206819" y="1972853"/>
            <a:ext cx="5146362" cy="465560"/>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تحليل نتائج </a:t>
            </a:r>
            <a:r>
              <a:rPr lang="ar-EG" sz="2295" b="1">
                <a:solidFill>
                  <a:srgbClr val="0FA596"/>
                </a:solidFill>
                <a:latin typeface="29LT Bukra Condensed Bold"/>
                <a:ea typeface="29LT Bukra Condensed Bold"/>
                <a:cs typeface="29LT Bukra Condensed Bold"/>
                <a:sym typeface="29LT Bukra Condensed Bold"/>
                <a:rtl/>
              </a:rPr>
              <a:t>المتعلمين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a:off x="890017" y="7765410"/>
            <a:ext cx="2432555" cy="2393026"/>
          </a:xfrm>
          <a:custGeom>
            <a:avLst/>
            <a:gdLst/>
            <a:ahLst/>
            <a:cxnLst/>
            <a:rect l="l" t="t" r="r" b="b"/>
            <a:pathLst>
              <a:path w="2432555" h="2393026">
                <a:moveTo>
                  <a:pt x="0" y="0"/>
                </a:moveTo>
                <a:lnTo>
                  <a:pt x="2432555" y="0"/>
                </a:lnTo>
                <a:lnTo>
                  <a:pt x="2432555" y="2393026"/>
                </a:lnTo>
                <a:lnTo>
                  <a:pt x="0" y="2393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6" name="Freeform 6"/>
          <p:cNvSpPr/>
          <p:nvPr/>
        </p:nvSpPr>
        <p:spPr>
          <a:xfrm>
            <a:off x="4281223" y="805682"/>
            <a:ext cx="2106925" cy="2983257"/>
          </a:xfrm>
          <a:custGeom>
            <a:avLst/>
            <a:gdLst/>
            <a:ahLst/>
            <a:cxnLst/>
            <a:rect l="l" t="t" r="r" b="b"/>
            <a:pathLst>
              <a:path w="2106925" h="2983257">
                <a:moveTo>
                  <a:pt x="0" y="0"/>
                </a:moveTo>
                <a:lnTo>
                  <a:pt x="2106925" y="0"/>
                </a:lnTo>
                <a:lnTo>
                  <a:pt x="2106925" y="2983257"/>
                </a:lnTo>
                <a:lnTo>
                  <a:pt x="0" y="29832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7" name="TextBox 7"/>
          <p:cNvSpPr txBox="1"/>
          <p:nvPr/>
        </p:nvSpPr>
        <p:spPr>
          <a:xfrm>
            <a:off x="756000" y="5369597"/>
            <a:ext cx="4757428" cy="914113"/>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تنوع أساليب </a:t>
            </a:r>
            <a:r>
              <a:rPr lang="ar-EG" sz="4511" b="1">
                <a:solidFill>
                  <a:srgbClr val="0FA596"/>
                </a:solidFill>
                <a:latin typeface="29LT Bukra Condensed Bold"/>
                <a:ea typeface="29LT Bukra Condensed Bold"/>
                <a:cs typeface="29LT Bukra Condensed Bold"/>
                <a:sym typeface="29LT Bukra Condensed Bold"/>
                <a:rtl/>
              </a:rPr>
              <a:t>التقويم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graphicFrame>
        <p:nvGraphicFramePr>
          <p:cNvPr id="4" name="Table 4"/>
          <p:cNvGraphicFramePr>
            <a:graphicFrameLocks noGrp="1"/>
          </p:cNvGraphicFramePr>
          <p:nvPr/>
        </p:nvGraphicFramePr>
        <p:xfrm>
          <a:off x="355650" y="2878082"/>
          <a:ext cx="6902279" cy="3319950"/>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6478">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نوع 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غير 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extLst>
                  <a:ext uri="{0D108BD9-81ED-4DB2-BD59-A6C34878D82A}">
                    <a16:rowId xmlns:a16="http://schemas.microsoft.com/office/drawing/2014/main" val="10000"/>
                  </a:ext>
                </a:extLst>
              </a:tr>
              <a:tr h="637163">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نماذج من الاختبارات الورقية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6875">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نماذج من الاختبارات الالكترونية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647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ملفات إنجاز الطلاب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647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المهام الأدائية والمشاريع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647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الواجبات اليومية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extBox 5"/>
          <p:cNvSpPr txBox="1"/>
          <p:nvPr/>
        </p:nvSpPr>
        <p:spPr>
          <a:xfrm>
            <a:off x="2285666" y="105199"/>
            <a:ext cx="1954246" cy="692497"/>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الإدارة العامة للتعليم بمنطقة مكة المكرمة </a:t>
            </a:r>
          </a:p>
        </p:txBody>
      </p:sp>
      <p:sp>
        <p:nvSpPr>
          <p:cNvPr id="6" name="TextBox 6"/>
          <p:cNvSpPr txBox="1"/>
          <p:nvPr/>
        </p:nvSpPr>
        <p:spPr>
          <a:xfrm>
            <a:off x="2502555" y="461789"/>
            <a:ext cx="1520469" cy="346249"/>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 </a:t>
            </a:r>
          </a:p>
        </p:txBody>
      </p:sp>
      <p:sp>
        <p:nvSpPr>
          <p:cNvPr id="7" name="TextBox 7"/>
          <p:cNvSpPr txBox="1"/>
          <p:nvPr/>
        </p:nvSpPr>
        <p:spPr>
          <a:xfrm>
            <a:off x="2520880" y="843564"/>
            <a:ext cx="1629062" cy="320601"/>
          </a:xfrm>
          <a:prstGeom prst="rect">
            <a:avLst/>
          </a:prstGeom>
        </p:spPr>
        <p:txBody>
          <a:bodyPr lIns="0" tIns="0" rIns="0" bIns="0" rtlCol="0" anchor="t">
            <a:spAutoFit/>
          </a:bodyPr>
          <a:lstStyle/>
          <a:p>
            <a:pPr algn="ctr" rtl="1">
              <a:lnSpc>
                <a:spcPts val="2503"/>
              </a:lnSpc>
            </a:pPr>
            <a:r>
              <a:rPr lang="ar-EG" sz="1788" dirty="0">
                <a:solidFill>
                  <a:srgbClr val="2A91A6"/>
                </a:solidFill>
                <a:latin typeface="Adobe Arabic"/>
                <a:ea typeface="Adobe Arabic"/>
                <a:cs typeface="Adobe Arabic"/>
                <a:sym typeface="Adobe Arabic"/>
                <a:rtl/>
              </a:rPr>
              <a:t> </a:t>
            </a:r>
          </a:p>
        </p:txBody>
      </p:sp>
      <p:sp>
        <p:nvSpPr>
          <p:cNvPr id="8" name="TextBox 8"/>
          <p:cNvSpPr txBox="1"/>
          <p:nvPr/>
        </p:nvSpPr>
        <p:spPr>
          <a:xfrm>
            <a:off x="2077822" y="1364546"/>
            <a:ext cx="3457934" cy="320601"/>
          </a:xfrm>
          <a:prstGeom prst="rect">
            <a:avLst/>
          </a:prstGeom>
        </p:spPr>
        <p:txBody>
          <a:bodyPr lIns="0" tIns="0" rIns="0" bIns="0" rtlCol="0" anchor="t">
            <a:spAutoFit/>
          </a:bodyPr>
          <a:lstStyle/>
          <a:p>
            <a:pPr algn="ctr" rtl="1">
              <a:lnSpc>
                <a:spcPts val="2455"/>
              </a:lnSpc>
            </a:pPr>
            <a:r>
              <a:rPr lang="ar-EG" sz="1753" dirty="0">
                <a:solidFill>
                  <a:srgbClr val="FFFFFE"/>
                </a:solidFill>
                <a:latin typeface="Adobe Arabic"/>
                <a:ea typeface="Adobe Arabic"/>
                <a:cs typeface="Adobe Arabic"/>
                <a:sym typeface="Adobe Arabic"/>
                <a:rtl/>
              </a:rPr>
              <a:t>مدرسة: ............................. </a:t>
            </a:r>
          </a:p>
        </p:txBody>
      </p:sp>
      <p:sp>
        <p:nvSpPr>
          <p:cNvPr id="9" name="TextBox 9"/>
          <p:cNvSpPr txBox="1"/>
          <p:nvPr/>
        </p:nvSpPr>
        <p:spPr>
          <a:xfrm>
            <a:off x="1206819" y="1972853"/>
            <a:ext cx="5146362" cy="465560"/>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تنوع أساليب </a:t>
            </a:r>
            <a:r>
              <a:rPr lang="ar-EG" sz="2295" b="1">
                <a:solidFill>
                  <a:srgbClr val="0FA596"/>
                </a:solidFill>
                <a:latin typeface="29LT Bukra Condensed Bold"/>
                <a:ea typeface="29LT Bukra Condensed Bold"/>
                <a:cs typeface="29LT Bukra Condensed Bold"/>
                <a:sym typeface="29LT Bukra Condensed Bold"/>
                <a:rtl/>
              </a:rPr>
              <a:t>التقويم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sp>
        <p:nvSpPr>
          <p:cNvPr id="15" name="TextBox 15"/>
          <p:cNvSpPr txBox="1"/>
          <p:nvPr/>
        </p:nvSpPr>
        <p:spPr>
          <a:xfrm>
            <a:off x="2285666" y="105199"/>
            <a:ext cx="1954246" cy="692497"/>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الإدارة العامة للتعليم بمنطقة مكة المكرمة </a:t>
            </a:r>
          </a:p>
        </p:txBody>
      </p:sp>
      <p:sp>
        <p:nvSpPr>
          <p:cNvPr id="16" name="TextBox 16"/>
          <p:cNvSpPr txBox="1"/>
          <p:nvPr/>
        </p:nvSpPr>
        <p:spPr>
          <a:xfrm>
            <a:off x="2502555" y="461789"/>
            <a:ext cx="1520469" cy="346249"/>
          </a:xfrm>
          <a:prstGeom prst="rect">
            <a:avLst/>
          </a:prstGeom>
        </p:spPr>
        <p:txBody>
          <a:bodyPr lIns="0" tIns="0" rIns="0" bIns="0" rtlCol="0" anchor="t">
            <a:spAutoFit/>
          </a:bodyPr>
          <a:lstStyle/>
          <a:p>
            <a:pPr algn="ctr" rtl="1">
              <a:lnSpc>
                <a:spcPts val="2717"/>
              </a:lnSpc>
            </a:pPr>
            <a:r>
              <a:rPr lang="ar-EG" sz="1941" dirty="0">
                <a:solidFill>
                  <a:srgbClr val="FFFFFE"/>
                </a:solidFill>
                <a:latin typeface="Adobe Arabic"/>
                <a:ea typeface="Adobe Arabic"/>
                <a:cs typeface="Adobe Arabic"/>
                <a:sym typeface="Adobe Arabic"/>
                <a:rtl/>
              </a:rPr>
              <a:t> </a:t>
            </a:r>
          </a:p>
        </p:txBody>
      </p:sp>
      <p:sp>
        <p:nvSpPr>
          <p:cNvPr id="17" name="TextBox 17"/>
          <p:cNvSpPr txBox="1"/>
          <p:nvPr/>
        </p:nvSpPr>
        <p:spPr>
          <a:xfrm>
            <a:off x="2520880" y="843564"/>
            <a:ext cx="1629062" cy="320601"/>
          </a:xfrm>
          <a:prstGeom prst="rect">
            <a:avLst/>
          </a:prstGeom>
        </p:spPr>
        <p:txBody>
          <a:bodyPr lIns="0" tIns="0" rIns="0" bIns="0" rtlCol="0" anchor="t">
            <a:spAutoFit/>
          </a:bodyPr>
          <a:lstStyle/>
          <a:p>
            <a:pPr algn="ctr" rtl="1">
              <a:lnSpc>
                <a:spcPts val="2503"/>
              </a:lnSpc>
            </a:pPr>
            <a:r>
              <a:rPr lang="ar-EG" sz="1788" dirty="0">
                <a:solidFill>
                  <a:srgbClr val="2A91A6"/>
                </a:solidFill>
                <a:latin typeface="Adobe Arabic"/>
                <a:ea typeface="Adobe Arabic"/>
                <a:cs typeface="Adobe Arabic"/>
                <a:sym typeface="Adobe Arabic"/>
                <a:rtl/>
              </a:rPr>
              <a:t> </a:t>
            </a:r>
          </a:p>
        </p:txBody>
      </p:sp>
      <p:sp>
        <p:nvSpPr>
          <p:cNvPr id="18" name="TextBox 18"/>
          <p:cNvSpPr txBox="1"/>
          <p:nvPr/>
        </p:nvSpPr>
        <p:spPr>
          <a:xfrm>
            <a:off x="2077822" y="1364546"/>
            <a:ext cx="3457934" cy="320601"/>
          </a:xfrm>
          <a:prstGeom prst="rect">
            <a:avLst/>
          </a:prstGeom>
        </p:spPr>
        <p:txBody>
          <a:bodyPr lIns="0" tIns="0" rIns="0" bIns="0" rtlCol="0" anchor="t">
            <a:spAutoFit/>
          </a:bodyPr>
          <a:lstStyle/>
          <a:p>
            <a:pPr algn="ctr" rtl="1">
              <a:lnSpc>
                <a:spcPts val="2455"/>
              </a:lnSpc>
            </a:pPr>
            <a:r>
              <a:rPr lang="ar-EG" sz="1753" dirty="0">
                <a:solidFill>
                  <a:srgbClr val="FFFFFE"/>
                </a:solidFill>
                <a:latin typeface="Adobe Arabic"/>
                <a:ea typeface="Adobe Arabic"/>
                <a:cs typeface="Adobe Arabic"/>
                <a:sym typeface="Adobe Arabic"/>
                <a:rtl/>
              </a:rPr>
              <a:t>مدرسة: ............................. </a:t>
            </a:r>
          </a:p>
        </p:txBody>
      </p:sp>
      <p:sp>
        <p:nvSpPr>
          <p:cNvPr id="20" name="TextBox 20"/>
          <p:cNvSpPr txBox="1"/>
          <p:nvPr/>
        </p:nvSpPr>
        <p:spPr>
          <a:xfrm>
            <a:off x="1206819" y="2003656"/>
            <a:ext cx="5146362" cy="465560"/>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تنوع أساليب </a:t>
            </a:r>
            <a:r>
              <a:rPr lang="ar-EG" sz="2295" b="1">
                <a:solidFill>
                  <a:srgbClr val="0FA596"/>
                </a:solidFill>
                <a:latin typeface="29LT Bukra Condensed Bold"/>
                <a:ea typeface="29LT Bukra Condensed Bold"/>
                <a:cs typeface="29LT Bukra Condensed Bold"/>
                <a:sym typeface="29LT Bukra Condensed Bold"/>
                <a:rtl/>
              </a:rPr>
              <a:t>التقويم </a:t>
            </a:r>
          </a:p>
        </p:txBody>
      </p:sp>
      <p:sp>
        <p:nvSpPr>
          <p:cNvPr id="22" name="Freeform 18"/>
          <p:cNvSpPr/>
          <p:nvPr/>
        </p:nvSpPr>
        <p:spPr>
          <a:xfrm>
            <a:off x="611950" y="6377578"/>
            <a:ext cx="2363009" cy="2363009"/>
          </a:xfrm>
          <a:custGeom>
            <a:avLst/>
            <a:gdLst/>
            <a:ahLst/>
            <a:cxnLst/>
            <a:rect l="l" t="t" r="r" b="b"/>
            <a:pathLst>
              <a:path w="2363009" h="2363009">
                <a:moveTo>
                  <a:pt x="0" y="0"/>
                </a:moveTo>
                <a:lnTo>
                  <a:pt x="2363009" y="0"/>
                </a:lnTo>
                <a:lnTo>
                  <a:pt x="2363009" y="2363009"/>
                </a:lnTo>
                <a:lnTo>
                  <a:pt x="0" y="2363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19"/>
          <p:cNvSpPr/>
          <p:nvPr/>
        </p:nvSpPr>
        <p:spPr>
          <a:xfrm flipV="1">
            <a:off x="2919160" y="7613445"/>
            <a:ext cx="860840" cy="1978943"/>
          </a:xfrm>
          <a:custGeom>
            <a:avLst/>
            <a:gdLst/>
            <a:ahLst/>
            <a:cxnLst/>
            <a:rect l="l" t="t" r="r" b="b"/>
            <a:pathLst>
              <a:path w="860840" h="1978943">
                <a:moveTo>
                  <a:pt x="0" y="1978943"/>
                </a:moveTo>
                <a:lnTo>
                  <a:pt x="860840" y="1978943"/>
                </a:lnTo>
                <a:lnTo>
                  <a:pt x="860840" y="0"/>
                </a:lnTo>
                <a:lnTo>
                  <a:pt x="0" y="0"/>
                </a:lnTo>
                <a:lnTo>
                  <a:pt x="0" y="197894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4" name="TextBox 20"/>
          <p:cNvSpPr txBox="1"/>
          <p:nvPr/>
        </p:nvSpPr>
        <p:spPr>
          <a:xfrm>
            <a:off x="1036731" y="9093434"/>
            <a:ext cx="1682301" cy="498954"/>
          </a:xfrm>
          <a:prstGeom prst="rect">
            <a:avLst/>
          </a:prstGeom>
        </p:spPr>
        <p:txBody>
          <a:bodyPr lIns="0" tIns="0" rIns="0" bIns="0" rtlCol="0" anchor="t">
            <a:spAutoFit/>
          </a:bodyPr>
          <a:lstStyle/>
          <a:p>
            <a:pPr algn="ctr" rtl="1">
              <a:lnSpc>
                <a:spcPts val="3471"/>
              </a:lnSpc>
            </a:pPr>
            <a:r>
              <a:rPr lang="ar-EG" sz="2479" b="1">
                <a:solidFill>
                  <a:srgbClr val="0FA596"/>
                </a:solidFill>
                <a:latin typeface="29LT Bukra Condensed Bold"/>
                <a:ea typeface="29LT Bukra Condensed Bold"/>
                <a:cs typeface="29LT Bukra Condensed Bold"/>
                <a:sym typeface="29LT Bukra Condensed Bold"/>
                <a:rtl/>
              </a:rPr>
              <a:t>لتعرف أكثر </a:t>
            </a:r>
          </a:p>
        </p:txBody>
      </p:sp>
      <p:pic>
        <p:nvPicPr>
          <p:cNvPr id="25" name="صورة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2434234"/>
            <a:ext cx="3365284" cy="3133616"/>
          </a:xfrm>
          <a:prstGeom prst="rect">
            <a:avLst/>
          </a:prstGeom>
        </p:spPr>
      </p:pic>
      <p:pic>
        <p:nvPicPr>
          <p:cNvPr id="26" name="صورة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505" y="2434234"/>
            <a:ext cx="3365284" cy="3133616"/>
          </a:xfrm>
          <a:prstGeom prst="rect">
            <a:avLst/>
          </a:prstGeom>
        </p:spPr>
      </p:pic>
      <p:pic>
        <p:nvPicPr>
          <p:cNvPr id="27" name="صورة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5682578"/>
            <a:ext cx="3365284" cy="3133616"/>
          </a:xfrm>
          <a:prstGeom prst="rect">
            <a:avLst/>
          </a:prstGeom>
        </p:spPr>
      </p:pic>
      <p:pic>
        <p:nvPicPr>
          <p:cNvPr id="28" name="صورة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830" y="6647651"/>
            <a:ext cx="1847248" cy="18228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97" y="-126497"/>
            <a:ext cx="4724221" cy="4847615"/>
          </a:xfrm>
          <a:custGeom>
            <a:avLst/>
            <a:gdLst/>
            <a:ahLst/>
            <a:cxnLst/>
            <a:rect l="l" t="t" r="r" b="b"/>
            <a:pathLst>
              <a:path w="4724221" h="4847615">
                <a:moveTo>
                  <a:pt x="0" y="0"/>
                </a:moveTo>
                <a:lnTo>
                  <a:pt x="4724221" y="0"/>
                </a:lnTo>
                <a:lnTo>
                  <a:pt x="4724221" y="4847615"/>
                </a:lnTo>
                <a:lnTo>
                  <a:pt x="0" y="48476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p:cNvSpPr/>
          <p:nvPr/>
        </p:nvSpPr>
        <p:spPr>
          <a:xfrm rot="5400000" flipH="1" flipV="1">
            <a:off x="2795682" y="5977392"/>
            <a:ext cx="4724221" cy="4847615"/>
          </a:xfrm>
          <a:custGeom>
            <a:avLst/>
            <a:gdLst/>
            <a:ahLst/>
            <a:cxnLst/>
            <a:rect l="l" t="t" r="r" b="b"/>
            <a:pathLst>
              <a:path w="4724221" h="4847615">
                <a:moveTo>
                  <a:pt x="4724221" y="4847614"/>
                </a:moveTo>
                <a:lnTo>
                  <a:pt x="0" y="4847614"/>
                </a:lnTo>
                <a:lnTo>
                  <a:pt x="0" y="0"/>
                </a:lnTo>
                <a:lnTo>
                  <a:pt x="4724221" y="0"/>
                </a:lnTo>
                <a:lnTo>
                  <a:pt x="4724221" y="484761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5" name="TextBox 5"/>
          <p:cNvSpPr txBox="1"/>
          <p:nvPr/>
        </p:nvSpPr>
        <p:spPr>
          <a:xfrm>
            <a:off x="990252" y="5326022"/>
            <a:ext cx="3934325" cy="982212"/>
          </a:xfrm>
          <a:prstGeom prst="rect">
            <a:avLst/>
          </a:prstGeom>
        </p:spPr>
        <p:txBody>
          <a:bodyPr lIns="0" tIns="0" rIns="0" bIns="0" rtlCol="0" anchor="t">
            <a:spAutoFit/>
          </a:bodyPr>
          <a:lstStyle/>
          <a:p>
            <a:pPr algn="ctr" rtl="1">
              <a:lnSpc>
                <a:spcPts val="6762"/>
              </a:lnSpc>
            </a:pPr>
            <a:r>
              <a:rPr lang="ar-EG" sz="4830" b="1">
                <a:solidFill>
                  <a:srgbClr val="000000"/>
                </a:solidFill>
                <a:latin typeface="29LT Bukra Condensed Bold"/>
                <a:ea typeface="29LT Bukra Condensed Bold"/>
                <a:cs typeface="29LT Bukra Condensed Bold"/>
                <a:sym typeface="29LT Bukra Condensed Bold"/>
                <a:rtl/>
              </a:rPr>
              <a:t>الرؤية </a:t>
            </a:r>
            <a:r>
              <a:rPr lang="ar-EG" sz="4830" b="1">
                <a:solidFill>
                  <a:srgbClr val="0FA596"/>
                </a:solidFill>
                <a:latin typeface="29LT Bukra Condensed Bold"/>
                <a:ea typeface="29LT Bukra Condensed Bold"/>
                <a:cs typeface="29LT Bukra Condensed Bold"/>
                <a:sym typeface="29LT Bukra Condensed Bold"/>
                <a:rtl/>
              </a:rPr>
              <a:t>والرسالة </a:t>
            </a:r>
          </a:p>
        </p:txBody>
      </p:sp>
      <p:sp>
        <p:nvSpPr>
          <p:cNvPr id="6" name="Freeform 6"/>
          <p:cNvSpPr/>
          <p:nvPr/>
        </p:nvSpPr>
        <p:spPr>
          <a:xfrm>
            <a:off x="4001428" y="639026"/>
            <a:ext cx="3024000" cy="3024000"/>
          </a:xfrm>
          <a:custGeom>
            <a:avLst/>
            <a:gdLst/>
            <a:ahLst/>
            <a:cxnLst/>
            <a:rect l="l" t="t" r="r" b="b"/>
            <a:pathLst>
              <a:path w="3024000" h="3024000">
                <a:moveTo>
                  <a:pt x="0" y="0"/>
                </a:moveTo>
                <a:lnTo>
                  <a:pt x="3024000" y="0"/>
                </a:lnTo>
                <a:lnTo>
                  <a:pt x="3024000" y="3024000"/>
                </a:lnTo>
                <a:lnTo>
                  <a:pt x="0" y="30240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ar-SA"/>
          </a:p>
        </p:txBody>
      </p:sp>
    </p:spTree>
    <p:extLst>
      <p:ext uri="{BB962C8B-B14F-4D97-AF65-F5344CB8AC3E}">
        <p14:creationId xmlns:p14="http://schemas.microsoft.com/office/powerpoint/2010/main" val="165158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97" y="-126497"/>
            <a:ext cx="4724221" cy="4847615"/>
          </a:xfrm>
          <a:custGeom>
            <a:avLst/>
            <a:gdLst/>
            <a:ahLst/>
            <a:cxnLst/>
            <a:rect l="l" t="t" r="r" b="b"/>
            <a:pathLst>
              <a:path w="4724221" h="4847615">
                <a:moveTo>
                  <a:pt x="0" y="0"/>
                </a:moveTo>
                <a:lnTo>
                  <a:pt x="4724221" y="0"/>
                </a:lnTo>
                <a:lnTo>
                  <a:pt x="4724221" y="4847615"/>
                </a:lnTo>
                <a:lnTo>
                  <a:pt x="0" y="48476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p:cNvSpPr/>
          <p:nvPr/>
        </p:nvSpPr>
        <p:spPr>
          <a:xfrm rot="5400000" flipH="1" flipV="1">
            <a:off x="2795682" y="5977392"/>
            <a:ext cx="4724221" cy="4847615"/>
          </a:xfrm>
          <a:custGeom>
            <a:avLst/>
            <a:gdLst/>
            <a:ahLst/>
            <a:cxnLst/>
            <a:rect l="l" t="t" r="r" b="b"/>
            <a:pathLst>
              <a:path w="4724221" h="4847615">
                <a:moveTo>
                  <a:pt x="4724221" y="4847614"/>
                </a:moveTo>
                <a:lnTo>
                  <a:pt x="0" y="4847614"/>
                </a:lnTo>
                <a:lnTo>
                  <a:pt x="0" y="0"/>
                </a:lnTo>
                <a:lnTo>
                  <a:pt x="4724221" y="0"/>
                </a:lnTo>
                <a:lnTo>
                  <a:pt x="4724221" y="484761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grpSp>
        <p:nvGrpSpPr>
          <p:cNvPr id="4" name="Group 4"/>
          <p:cNvGrpSpPr/>
          <p:nvPr/>
        </p:nvGrpSpPr>
        <p:grpSpPr>
          <a:xfrm>
            <a:off x="756000" y="756000"/>
            <a:ext cx="6048000" cy="9180000"/>
            <a:chOff x="0" y="0"/>
            <a:chExt cx="2167467" cy="3289905"/>
          </a:xfrm>
        </p:grpSpPr>
        <p:sp>
          <p:nvSpPr>
            <p:cNvPr id="5" name="Freeform 5"/>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5C8686"/>
              </a:solidFill>
              <a:prstDash val="solid"/>
              <a:round/>
            </a:ln>
          </p:spPr>
          <p:txBody>
            <a:bodyPr/>
            <a:lstStyle/>
            <a:p>
              <a:endParaRPr lang="ar-SA"/>
            </a:p>
          </p:txBody>
        </p:sp>
        <p:sp>
          <p:nvSpPr>
            <p:cNvPr id="6" name="TextBox 6"/>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7" name="Freeform 7"/>
          <p:cNvSpPr/>
          <p:nvPr/>
        </p:nvSpPr>
        <p:spPr>
          <a:xfrm>
            <a:off x="1091144" y="1957177"/>
            <a:ext cx="5160644" cy="3388823"/>
          </a:xfrm>
          <a:custGeom>
            <a:avLst/>
            <a:gdLst/>
            <a:ahLst/>
            <a:cxnLst/>
            <a:rect l="l" t="t" r="r" b="b"/>
            <a:pathLst>
              <a:path w="5160644" h="3388823">
                <a:moveTo>
                  <a:pt x="0" y="0"/>
                </a:moveTo>
                <a:lnTo>
                  <a:pt x="5160644" y="0"/>
                </a:lnTo>
                <a:lnTo>
                  <a:pt x="5160644" y="3388823"/>
                </a:lnTo>
                <a:lnTo>
                  <a:pt x="0" y="33888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8" name="Freeform 8"/>
          <p:cNvSpPr/>
          <p:nvPr/>
        </p:nvSpPr>
        <p:spPr>
          <a:xfrm>
            <a:off x="1091144" y="5867948"/>
            <a:ext cx="5160644" cy="3388823"/>
          </a:xfrm>
          <a:custGeom>
            <a:avLst/>
            <a:gdLst/>
            <a:ahLst/>
            <a:cxnLst/>
            <a:rect l="l" t="t" r="r" b="b"/>
            <a:pathLst>
              <a:path w="5160644" h="3388823">
                <a:moveTo>
                  <a:pt x="0" y="0"/>
                </a:moveTo>
                <a:lnTo>
                  <a:pt x="5160644" y="0"/>
                </a:lnTo>
                <a:lnTo>
                  <a:pt x="5160644" y="3388823"/>
                </a:lnTo>
                <a:lnTo>
                  <a:pt x="0" y="33888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9" name="Freeform 9"/>
          <p:cNvSpPr/>
          <p:nvPr/>
        </p:nvSpPr>
        <p:spPr>
          <a:xfrm>
            <a:off x="3671466" y="1268020"/>
            <a:ext cx="2397837" cy="602457"/>
          </a:xfrm>
          <a:custGeom>
            <a:avLst/>
            <a:gdLst/>
            <a:ahLst/>
            <a:cxnLst/>
            <a:rect l="l" t="t" r="r" b="b"/>
            <a:pathLst>
              <a:path w="2397837" h="602457">
                <a:moveTo>
                  <a:pt x="0" y="0"/>
                </a:moveTo>
                <a:lnTo>
                  <a:pt x="2397837" y="0"/>
                </a:lnTo>
                <a:lnTo>
                  <a:pt x="2397837" y="602456"/>
                </a:lnTo>
                <a:lnTo>
                  <a:pt x="0" y="6024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ar-SA"/>
          </a:p>
        </p:txBody>
      </p:sp>
      <p:sp>
        <p:nvSpPr>
          <p:cNvPr id="10" name="Freeform 10"/>
          <p:cNvSpPr/>
          <p:nvPr/>
        </p:nvSpPr>
        <p:spPr>
          <a:xfrm>
            <a:off x="3671466" y="5401849"/>
            <a:ext cx="2580322" cy="648306"/>
          </a:xfrm>
          <a:custGeom>
            <a:avLst/>
            <a:gdLst/>
            <a:ahLst/>
            <a:cxnLst/>
            <a:rect l="l" t="t" r="r" b="b"/>
            <a:pathLst>
              <a:path w="2580322" h="648306">
                <a:moveTo>
                  <a:pt x="0" y="0"/>
                </a:moveTo>
                <a:lnTo>
                  <a:pt x="2580322" y="0"/>
                </a:lnTo>
                <a:lnTo>
                  <a:pt x="2580322" y="648306"/>
                </a:lnTo>
                <a:lnTo>
                  <a:pt x="0" y="6483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ar-SA"/>
          </a:p>
        </p:txBody>
      </p:sp>
      <p:sp>
        <p:nvSpPr>
          <p:cNvPr id="11" name="Freeform 11"/>
          <p:cNvSpPr/>
          <p:nvPr/>
        </p:nvSpPr>
        <p:spPr>
          <a:xfrm>
            <a:off x="5186284" y="1367023"/>
            <a:ext cx="630720" cy="404449"/>
          </a:xfrm>
          <a:custGeom>
            <a:avLst/>
            <a:gdLst/>
            <a:ahLst/>
            <a:cxnLst/>
            <a:rect l="l" t="t" r="r" b="b"/>
            <a:pathLst>
              <a:path w="630720" h="404449">
                <a:moveTo>
                  <a:pt x="0" y="0"/>
                </a:moveTo>
                <a:lnTo>
                  <a:pt x="630720" y="0"/>
                </a:lnTo>
                <a:lnTo>
                  <a:pt x="630720" y="404449"/>
                </a:lnTo>
                <a:lnTo>
                  <a:pt x="0" y="40444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12" name="Freeform 12"/>
          <p:cNvSpPr/>
          <p:nvPr/>
        </p:nvSpPr>
        <p:spPr>
          <a:xfrm>
            <a:off x="5262986" y="5447699"/>
            <a:ext cx="641032" cy="574597"/>
          </a:xfrm>
          <a:custGeom>
            <a:avLst/>
            <a:gdLst/>
            <a:ahLst/>
            <a:cxnLst/>
            <a:rect l="l" t="t" r="r" b="b"/>
            <a:pathLst>
              <a:path w="641032" h="574597">
                <a:moveTo>
                  <a:pt x="0" y="0"/>
                </a:moveTo>
                <a:lnTo>
                  <a:pt x="641032" y="0"/>
                </a:lnTo>
                <a:lnTo>
                  <a:pt x="641032" y="574597"/>
                </a:lnTo>
                <a:lnTo>
                  <a:pt x="0" y="57459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13" name="TextBox 13"/>
          <p:cNvSpPr txBox="1"/>
          <p:nvPr/>
        </p:nvSpPr>
        <p:spPr>
          <a:xfrm>
            <a:off x="1525928" y="2595635"/>
            <a:ext cx="4291077" cy="1845247"/>
          </a:xfrm>
          <a:prstGeom prst="rect">
            <a:avLst/>
          </a:prstGeom>
        </p:spPr>
        <p:txBody>
          <a:bodyPr lIns="0" tIns="0" rIns="0" bIns="0" rtlCol="0" anchor="t">
            <a:spAutoFit/>
          </a:bodyPr>
          <a:lstStyle/>
          <a:p>
            <a:pPr algn="r" rtl="1">
              <a:lnSpc>
                <a:spcPts val="2897"/>
              </a:lnSpc>
            </a:pPr>
            <a:r>
              <a:rPr lang="ar-EG" sz="1833" b="1">
                <a:solidFill>
                  <a:srgbClr val="000000"/>
                </a:solidFill>
                <a:latin typeface="29LT Bukra Condensed Bold"/>
                <a:ea typeface="29LT Bukra Condensed Bold"/>
                <a:cs typeface="29LT Bukra Condensed Bold"/>
                <a:sym typeface="29LT Bukra Condensed Bold"/>
                <a:rtl/>
              </a:rPr>
              <a:t>السعي إلى تحقيق التميز والريادة في مجال التعليم وخدمة المتعلمين بما يعود عليهم بالنفع وتنمية قدراتهم اللغوية والفكرية، وبناء المجتمع المعرفي في إطار من القيم الإسلامية والثقافية والاجتماعية للمجتمع وبما يسهم في تحقيق التنمية المستدامة.</a:t>
            </a:r>
          </a:p>
        </p:txBody>
      </p:sp>
      <p:sp>
        <p:nvSpPr>
          <p:cNvPr id="14" name="TextBox 14"/>
          <p:cNvSpPr txBox="1"/>
          <p:nvPr/>
        </p:nvSpPr>
        <p:spPr>
          <a:xfrm>
            <a:off x="1525928" y="6396832"/>
            <a:ext cx="4291077" cy="2207230"/>
          </a:xfrm>
          <a:prstGeom prst="rect">
            <a:avLst/>
          </a:prstGeom>
        </p:spPr>
        <p:txBody>
          <a:bodyPr lIns="0" tIns="0" rIns="0" bIns="0" rtlCol="0" anchor="t">
            <a:spAutoFit/>
          </a:bodyPr>
          <a:lstStyle/>
          <a:p>
            <a:pPr algn="r" rtl="1">
              <a:lnSpc>
                <a:spcPts val="2897"/>
              </a:lnSpc>
            </a:pPr>
            <a:r>
              <a:rPr lang="ar-EG" sz="1833" b="1">
                <a:solidFill>
                  <a:srgbClr val="000000"/>
                </a:solidFill>
                <a:latin typeface="29LT Bukra Condensed Bold"/>
                <a:ea typeface="29LT Bukra Condensed Bold"/>
                <a:cs typeface="29LT Bukra Condensed Bold"/>
                <a:sym typeface="29LT Bukra Condensed Bold"/>
                <a:rtl/>
              </a:rPr>
              <a:t>الترسيخ لأسس المهارات والاستراتيجيات التي تعين المتعلم وتساعده على اتقان مهارة الاستماع والتحدث والقراءة والكتابة وتنمية شخصية الطالب وتزويده بالمهارات التي تجعله قادرًا على الابتكار والقيادة والتعلم الذاتي والعمل الجماعي والمنافسة محليًا  . وإقليميًا وعالميًا.</a:t>
            </a:r>
          </a:p>
        </p:txBody>
      </p:sp>
      <p:sp>
        <p:nvSpPr>
          <p:cNvPr id="15" name="TextBox 15"/>
          <p:cNvSpPr txBox="1"/>
          <p:nvPr/>
        </p:nvSpPr>
        <p:spPr>
          <a:xfrm>
            <a:off x="4154240" y="1246925"/>
            <a:ext cx="992915" cy="492245"/>
          </a:xfrm>
          <a:prstGeom prst="rect">
            <a:avLst/>
          </a:prstGeom>
        </p:spPr>
        <p:txBody>
          <a:bodyPr lIns="0" tIns="0" rIns="0" bIns="0" rtlCol="0" anchor="t">
            <a:spAutoFit/>
          </a:bodyPr>
          <a:lstStyle/>
          <a:p>
            <a:pPr algn="r" rtl="1">
              <a:lnSpc>
                <a:spcPts val="3529"/>
              </a:lnSpc>
            </a:pPr>
            <a:r>
              <a:rPr lang="ar-EG" sz="2233" b="1">
                <a:solidFill>
                  <a:srgbClr val="0FA596"/>
                </a:solidFill>
                <a:latin typeface="29LT Bukra Condensed Bold"/>
                <a:ea typeface="29LT Bukra Condensed Bold"/>
                <a:cs typeface="29LT Bukra Condensed Bold"/>
                <a:sym typeface="29LT Bukra Condensed Bold"/>
                <a:rtl/>
              </a:rPr>
              <a:t>الرؤيـــــة </a:t>
            </a:r>
          </a:p>
        </p:txBody>
      </p:sp>
      <p:sp>
        <p:nvSpPr>
          <p:cNvPr id="16" name="TextBox 16"/>
          <p:cNvSpPr txBox="1"/>
          <p:nvPr/>
        </p:nvSpPr>
        <p:spPr>
          <a:xfrm>
            <a:off x="4154240" y="5412675"/>
            <a:ext cx="992915" cy="492245"/>
          </a:xfrm>
          <a:prstGeom prst="rect">
            <a:avLst/>
          </a:prstGeom>
        </p:spPr>
        <p:txBody>
          <a:bodyPr lIns="0" tIns="0" rIns="0" bIns="0" rtlCol="0" anchor="t">
            <a:spAutoFit/>
          </a:bodyPr>
          <a:lstStyle/>
          <a:p>
            <a:pPr algn="r" rtl="1">
              <a:lnSpc>
                <a:spcPts val="3529"/>
              </a:lnSpc>
            </a:pPr>
            <a:r>
              <a:rPr lang="ar-EG" sz="2233" b="1">
                <a:solidFill>
                  <a:srgbClr val="227C7C"/>
                </a:solidFill>
                <a:latin typeface="29LT Bukra Condensed Bold"/>
                <a:ea typeface="29LT Bukra Condensed Bold"/>
                <a:cs typeface="29LT Bukra Condensed Bold"/>
                <a:sym typeface="29LT Bukra Condensed Bold"/>
                <a:rtl/>
              </a:rPr>
              <a:t>الرســـالة </a:t>
            </a:r>
          </a:p>
        </p:txBody>
      </p:sp>
    </p:spTree>
    <p:extLst>
      <p:ext uri="{BB962C8B-B14F-4D97-AF65-F5344CB8AC3E}">
        <p14:creationId xmlns:p14="http://schemas.microsoft.com/office/powerpoint/2010/main" val="232081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a:off x="3645793" y="756000"/>
            <a:ext cx="3024000" cy="3016440"/>
          </a:xfrm>
          <a:custGeom>
            <a:avLst/>
            <a:gdLst/>
            <a:ahLst/>
            <a:cxnLst/>
            <a:rect l="l" t="t" r="r" b="b"/>
            <a:pathLst>
              <a:path w="3024000" h="3016440">
                <a:moveTo>
                  <a:pt x="0" y="0"/>
                </a:moveTo>
                <a:lnTo>
                  <a:pt x="3024000" y="0"/>
                </a:lnTo>
                <a:lnTo>
                  <a:pt x="3024000" y="3016440"/>
                </a:lnTo>
                <a:lnTo>
                  <a:pt x="0" y="30164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6" name="TextBox 6"/>
          <p:cNvSpPr txBox="1"/>
          <p:nvPr/>
        </p:nvSpPr>
        <p:spPr>
          <a:xfrm>
            <a:off x="1579104" y="4897397"/>
            <a:ext cx="3111221" cy="1839462"/>
          </a:xfrm>
          <a:prstGeom prst="rect">
            <a:avLst/>
          </a:prstGeom>
        </p:spPr>
        <p:txBody>
          <a:bodyPr lIns="0" tIns="0" rIns="0" bIns="0" rtlCol="0" anchor="t">
            <a:spAutoFit/>
          </a:bodyPr>
          <a:lstStyle/>
          <a:p>
            <a:pPr algn="ctr" rtl="1">
              <a:lnSpc>
                <a:spcPts val="6762"/>
              </a:lnSpc>
            </a:pPr>
            <a:r>
              <a:rPr lang="ar-EG" sz="4830" b="1">
                <a:solidFill>
                  <a:srgbClr val="000000"/>
                </a:solidFill>
                <a:latin typeface="29LT Bukra Condensed Bold"/>
                <a:ea typeface="29LT Bukra Condensed Bold"/>
                <a:cs typeface="29LT Bukra Condensed Bold"/>
                <a:sym typeface="29LT Bukra Condensed Bold"/>
                <a:rtl/>
              </a:rPr>
              <a:t>أهداف سياسة </a:t>
            </a:r>
            <a:r>
              <a:rPr lang="ar-EG" sz="4830" b="1">
                <a:solidFill>
                  <a:srgbClr val="0FA596"/>
                </a:solidFill>
                <a:latin typeface="29LT Bukra Condensed Bold"/>
                <a:ea typeface="29LT Bukra Condensed Bold"/>
                <a:cs typeface="29LT Bukra Condensed Bold"/>
                <a:sym typeface="29LT Bukra Condensed Bold"/>
                <a:rtl/>
              </a:rPr>
              <a:t>التعليم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56000" y="756000"/>
            <a:ext cx="6048000" cy="9180000"/>
            <a:chOff x="0" y="0"/>
            <a:chExt cx="2167467" cy="3289905"/>
          </a:xfrm>
        </p:grpSpPr>
        <p:sp>
          <p:nvSpPr>
            <p:cNvPr id="5" name="Freeform 5"/>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5C8686"/>
              </a:solidFill>
              <a:prstDash val="solid"/>
              <a:round/>
            </a:ln>
          </p:spPr>
          <p:txBody>
            <a:bodyPr/>
            <a:lstStyle/>
            <a:p>
              <a:endParaRPr lang="ar-SA"/>
            </a:p>
          </p:txBody>
        </p:sp>
        <p:sp>
          <p:nvSpPr>
            <p:cNvPr id="6" name="TextBox 6"/>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7" name="Freeform 7"/>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sp>
        <p:nvSpPr>
          <p:cNvPr id="8" name="TextBox 8"/>
          <p:cNvSpPr txBox="1"/>
          <p:nvPr/>
        </p:nvSpPr>
        <p:spPr>
          <a:xfrm>
            <a:off x="993191" y="2660543"/>
            <a:ext cx="5574013" cy="5256613"/>
          </a:xfrm>
          <a:prstGeom prst="rect">
            <a:avLst/>
          </a:prstGeom>
        </p:spPr>
        <p:txBody>
          <a:bodyPr lIns="0" tIns="0" rIns="0" bIns="0" rtlCol="0" anchor="t">
            <a:spAutoFit/>
          </a:bodyPr>
          <a:lstStyle/>
          <a:p>
            <a:pPr algn="just" rtl="1">
              <a:lnSpc>
                <a:spcPts val="3191"/>
              </a:lnSpc>
            </a:pPr>
            <a:r>
              <a:rPr lang="ar-EG" sz="2279" b="1" dirty="0">
                <a:solidFill>
                  <a:srgbClr val="000000"/>
                </a:solidFill>
                <a:latin typeface="29LT Bukra Condensed Bold"/>
                <a:ea typeface="29LT Bukra Condensed Bold"/>
                <a:cs typeface="29LT Bukra Condensed Bold"/>
                <a:sym typeface="29LT Bukra Condensed Bold"/>
                <a:rtl/>
              </a:rPr>
              <a:t>سياسة التعليم في أي دولة من الدول هي الإطار العام الذي يحدد الغايات والأهداف العريقة للتعليم والمصادر التي تعتمد عليها لاشتقاق تلك الأهداف، والوسائل التي ينبغي إتباعها لتحقيقها سواء أكانت خططاً أو إجراءات عامة تصف تنفيذ تلك الخطط والسياسة التعليمية في المملكة العربية السعودية تنبثق من الشريعة الإسلامية التي تدين بها الدولة وتعدها مصدراً لكل النظم المعمول بها في المملكة والمدرسة هي مؤسسة تربوية اجتماعية ذات رسالة نبيلة.. وهي أساسي بناء الفرد والمجتمع وتكوين شخصيته وتربيته وتزويده بالقيم الإسلامية وبالمثل العليا وفق ما جاء بسياسة التعليم بالمملكة ويشمل هذا الموضوع الأهداف المحددة لكل من مراحل التعليم الابتدائي والمتوسط والثانوي </a:t>
            </a:r>
          </a:p>
        </p:txBody>
      </p:sp>
      <p:sp>
        <p:nvSpPr>
          <p:cNvPr id="9" name="TextBox 9"/>
          <p:cNvSpPr txBox="1"/>
          <p:nvPr/>
        </p:nvSpPr>
        <p:spPr>
          <a:xfrm>
            <a:off x="2713365" y="1191989"/>
            <a:ext cx="4225300" cy="1045117"/>
          </a:xfrm>
          <a:prstGeom prst="rect">
            <a:avLst/>
          </a:prstGeom>
        </p:spPr>
        <p:txBody>
          <a:bodyPr lIns="0" tIns="0" rIns="0" bIns="0" rtlCol="0" anchor="t">
            <a:spAutoFit/>
          </a:bodyPr>
          <a:lstStyle/>
          <a:p>
            <a:pPr algn="ctr" rtl="1">
              <a:lnSpc>
                <a:spcPts val="3884"/>
              </a:lnSpc>
            </a:pPr>
            <a:r>
              <a:rPr lang="ar-EG" sz="2774" b="1">
                <a:solidFill>
                  <a:srgbClr val="000000"/>
                </a:solidFill>
                <a:latin typeface="29LT Bukra Condensed Bold"/>
                <a:ea typeface="29LT Bukra Condensed Bold"/>
                <a:cs typeface="29LT Bukra Condensed Bold"/>
                <a:sym typeface="29LT Bukra Condensed Bold"/>
                <a:rtl/>
              </a:rPr>
              <a:t>أهداف سياسة </a:t>
            </a:r>
          </a:p>
          <a:p>
            <a:pPr algn="ctr" rtl="1">
              <a:lnSpc>
                <a:spcPts val="3884"/>
              </a:lnSpc>
            </a:pPr>
            <a:r>
              <a:rPr lang="ar-EG" sz="2774" b="1">
                <a:solidFill>
                  <a:srgbClr val="0FA596"/>
                </a:solidFill>
                <a:latin typeface="29LT Bukra Condensed Bold"/>
                <a:ea typeface="29LT Bukra Condensed Bold"/>
                <a:cs typeface="29LT Bukra Condensed Bold"/>
                <a:sym typeface="29LT Bukra Condensed Bold"/>
                <a:rtl/>
              </a:rPr>
              <a:t>التعليم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a:off x="4001428" y="756000"/>
            <a:ext cx="3024000" cy="2978640"/>
          </a:xfrm>
          <a:custGeom>
            <a:avLst/>
            <a:gdLst/>
            <a:ahLst/>
            <a:cxnLst/>
            <a:rect l="l" t="t" r="r" b="b"/>
            <a:pathLst>
              <a:path w="3024000" h="2978640">
                <a:moveTo>
                  <a:pt x="0" y="0"/>
                </a:moveTo>
                <a:lnTo>
                  <a:pt x="3024000" y="0"/>
                </a:lnTo>
                <a:lnTo>
                  <a:pt x="3024000" y="2978640"/>
                </a:lnTo>
                <a:lnTo>
                  <a:pt x="0" y="29786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6" name="TextBox 6"/>
          <p:cNvSpPr txBox="1"/>
          <p:nvPr/>
        </p:nvSpPr>
        <p:spPr>
          <a:xfrm>
            <a:off x="990252" y="4897397"/>
            <a:ext cx="3934325" cy="1839462"/>
          </a:xfrm>
          <a:prstGeom prst="rect">
            <a:avLst/>
          </a:prstGeom>
        </p:spPr>
        <p:txBody>
          <a:bodyPr lIns="0" tIns="0" rIns="0" bIns="0" rtlCol="0" anchor="t">
            <a:spAutoFit/>
          </a:bodyPr>
          <a:lstStyle/>
          <a:p>
            <a:pPr algn="ctr" rtl="1">
              <a:lnSpc>
                <a:spcPts val="6762"/>
              </a:lnSpc>
            </a:pPr>
            <a:r>
              <a:rPr lang="ar-EG" sz="4830" b="1">
                <a:solidFill>
                  <a:srgbClr val="000000"/>
                </a:solidFill>
                <a:latin typeface="29LT Bukra Condensed Bold"/>
                <a:ea typeface="29LT Bukra Condensed Bold"/>
                <a:cs typeface="29LT Bukra Condensed Bold"/>
                <a:sym typeface="29LT Bukra Condensed Bold"/>
                <a:rtl/>
              </a:rPr>
              <a:t>الميثاق الأخلاقي </a:t>
            </a:r>
            <a:r>
              <a:rPr lang="ar-EG" sz="4830" b="1">
                <a:solidFill>
                  <a:srgbClr val="0FA596"/>
                </a:solidFill>
                <a:latin typeface="29LT Bukra Condensed Bold"/>
                <a:ea typeface="29LT Bukra Condensed Bold"/>
                <a:cs typeface="29LT Bukra Condensed Bold"/>
                <a:sym typeface="29LT Bukra Condensed Bold"/>
                <a:rtl/>
              </a:rPr>
              <a:t>لمهنة التعليم</a:t>
            </a:r>
            <a:r>
              <a:rPr lang="ar-EG" sz="4830" b="1">
                <a:solidFill>
                  <a:srgbClr val="000000"/>
                </a:solidFill>
                <a:latin typeface="29LT Bukra Condensed Bold"/>
                <a:ea typeface="29LT Bukra Condensed Bold"/>
                <a:cs typeface="29LT Bukra Condensed Bold"/>
                <a:sym typeface="29LT Bukra Condensed Bold"/>
                <a:rtl/>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3565</TotalTime>
  <Words>2082</Words>
  <Application>Microsoft Office PowerPoint</Application>
  <PresentationFormat>مخصص</PresentationFormat>
  <Paragraphs>368</Paragraphs>
  <Slides>49</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49</vt:i4>
      </vt:variant>
    </vt:vector>
  </HeadingPairs>
  <TitlesOfParts>
    <vt:vector size="57" baseType="lpstr">
      <vt:lpstr>29LT Bukra Condensed Bold</vt:lpstr>
      <vt:lpstr>Canva Sans Bold</vt:lpstr>
      <vt:lpstr>Arial</vt:lpstr>
      <vt:lpstr>Adobe Arabic</vt:lpstr>
      <vt:lpstr>29LT Bukra Condensed Semi-Bold</vt:lpstr>
      <vt:lpstr>Calibri</vt:lpstr>
      <vt:lpstr>Traditional Arabic</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ملف الأداء الوظيفي للمعلمين</dc:title>
  <dc:creator>pc</dc:creator>
  <cp:lastModifiedBy>Adnan Ali</cp:lastModifiedBy>
  <cp:revision>12</cp:revision>
  <dcterms:created xsi:type="dcterms:W3CDTF">2006-08-16T00:00:00Z</dcterms:created>
  <dcterms:modified xsi:type="dcterms:W3CDTF">2025-10-12T16:10:42Z</dcterms:modified>
  <dc:identifier>DAGa2C-lA8I</dc:identifier>
</cp:coreProperties>
</file>