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autoCompressPictures="0">
  <p:sldMasterIdLst>
    <p:sldMasterId id="2147484082" r:id="rId1"/>
    <p:sldMasterId id="2147484166" r:id="rId2"/>
  </p:sldMasterIdLst>
  <p:notesMasterIdLst>
    <p:notesMasterId r:id="rId20"/>
  </p:notesMasterIdLst>
  <p:sldIdLst>
    <p:sldId id="258" r:id="rId3"/>
    <p:sldId id="277" r:id="rId4"/>
    <p:sldId id="278" r:id="rId5"/>
    <p:sldId id="283" r:id="rId6"/>
    <p:sldId id="280" r:id="rId7"/>
    <p:sldId id="281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48F"/>
    <a:srgbClr val="E5AA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7DB52C5-E25F-4D9C-A886-3663F7EFABD5}" type="datetimeFigureOut">
              <a:rPr lang="ar-SA" smtClean="0"/>
              <a:t>20/05/1439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B6EEC71-909B-44D5-87C3-32396718E72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6322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621FA-92EF-48CA-A27C-0B44B50CAA5E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3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577E-F7F5-452E-9D38-E95FA7983241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035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B923-C979-44CB-BBC9-78199BB307E6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803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4D621FA-92EF-48CA-A27C-0B44B50CAA5E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346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2D5D7-5672-4083-A20F-7CBFFACEC3F4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2137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899D-20BE-4E8F-9078-92356D8A0E80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8959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72B-7E61-4BCD-9469-B264B17B7288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6574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00FF4-3B50-487D-8859-510AA2E6DC90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6121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62DD-6892-446F-9222-BB903E412AA4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9701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D7516-AD73-4625-B842-43A44FB90528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9182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9A3F-D61B-423C-ADAE-49B2E2C21D84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025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2D5D7-5672-4083-A20F-7CBFFACEC3F4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2090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D6B9-1044-46EF-965C-C343751DE383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691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1AC4F-B6B8-4B8D-AB3C-77426ACEAED7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856692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1AC4F-B6B8-4B8D-AB3C-77426ACEAED7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998664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1AC4F-B6B8-4B8D-AB3C-77426ACEAED7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555987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1AC4F-B6B8-4B8D-AB3C-77426ACEAED7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798589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1AC4F-B6B8-4B8D-AB3C-77426ACEAED7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7724152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1AC4F-B6B8-4B8D-AB3C-77426ACEAED7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078935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577E-F7F5-452E-9D38-E95FA7983241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29197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B923-C979-44CB-BBC9-78199BB307E6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752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899D-20BE-4E8F-9078-92356D8A0E80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124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72B-7E61-4BCD-9469-B264B17B7288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747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00FF4-3B50-487D-8859-510AA2E6DC90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005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62DD-6892-446F-9222-BB903E412AA4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8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D7516-AD73-4625-B842-43A44FB90528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487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9A3F-D61B-423C-ADAE-49B2E2C21D84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87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D6B9-1044-46EF-965C-C343751DE383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258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A31AC4F-B6B8-4B8D-AB3C-77426ACEAED7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00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3" r:id="rId1"/>
    <p:sldLayoutId id="2147484084" r:id="rId2"/>
    <p:sldLayoutId id="2147484085" r:id="rId3"/>
    <p:sldLayoutId id="2147484086" r:id="rId4"/>
    <p:sldLayoutId id="2147484087" r:id="rId5"/>
    <p:sldLayoutId id="2147484088" r:id="rId6"/>
    <p:sldLayoutId id="2147484089" r:id="rId7"/>
    <p:sldLayoutId id="2147484090" r:id="rId8"/>
    <p:sldLayoutId id="2147484091" r:id="rId9"/>
    <p:sldLayoutId id="2147484092" r:id="rId10"/>
    <p:sldLayoutId id="2147484093" r:id="rId11"/>
  </p:sldLayoutIdLst>
  <p:hf hdr="0" ftr="0" dt="0"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A31AC4F-B6B8-4B8D-AB3C-77426ACEAED7}" type="datetime1">
              <a:rPr lang="en-US" smtClean="0"/>
              <a:t>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681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7" r:id="rId1"/>
    <p:sldLayoutId id="2147484168" r:id="rId2"/>
    <p:sldLayoutId id="2147484169" r:id="rId3"/>
    <p:sldLayoutId id="2147484170" r:id="rId4"/>
    <p:sldLayoutId id="2147484171" r:id="rId5"/>
    <p:sldLayoutId id="2147484172" r:id="rId6"/>
    <p:sldLayoutId id="2147484173" r:id="rId7"/>
    <p:sldLayoutId id="2147484174" r:id="rId8"/>
    <p:sldLayoutId id="2147484175" r:id="rId9"/>
    <p:sldLayoutId id="2147484176" r:id="rId10"/>
    <p:sldLayoutId id="2147484177" r:id="rId11"/>
    <p:sldLayoutId id="2147484178" r:id="rId12"/>
    <p:sldLayoutId id="2147484179" r:id="rId13"/>
    <p:sldLayoutId id="2147484180" r:id="rId14"/>
    <p:sldLayoutId id="2147484181" r:id="rId15"/>
    <p:sldLayoutId id="2147484182" r:id="rId16"/>
    <p:sldLayoutId id="2147484183" r:id="rId17"/>
  </p:sldLayoutIdLst>
  <p:hf hdr="0" ftr="0" dt="0"/>
  <p:txStyles>
    <p:titleStyle>
      <a:lvl1pPr algn="ctr" defTabSz="457200" rtl="1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407534" y="1223561"/>
            <a:ext cx="7899722" cy="1137676"/>
          </a:xfrm>
          <a:solidFill>
            <a:srgbClr val="FFE48F"/>
          </a:solidFill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ar-EG" sz="6000" b="1" dirty="0" smtClean="0">
                <a:solidFill>
                  <a:srgbClr val="FF0000"/>
                </a:solidFill>
                <a:latin typeface="Simplified Arabic" panose="02020603050405020304" pitchFamily="18" charset="-78"/>
                <a:cs typeface="Akhbar MT" pitchFamily="2" charset="-78"/>
              </a:rPr>
              <a:t>رابعًا</a:t>
            </a:r>
            <a:r>
              <a:rPr lang="ar-SA" sz="6000" b="1" dirty="0" smtClean="0">
                <a:solidFill>
                  <a:srgbClr val="FF0000"/>
                </a:solidFill>
                <a:latin typeface="Simplified Arabic" panose="02020603050405020304" pitchFamily="18" charset="-78"/>
                <a:cs typeface="Akhbar MT" pitchFamily="2" charset="-78"/>
              </a:rPr>
              <a:t>: </a:t>
            </a:r>
            <a:r>
              <a:rPr lang="ar-EG" sz="6000" b="1" dirty="0" smtClean="0">
                <a:solidFill>
                  <a:srgbClr val="FF0000"/>
                </a:solidFill>
                <a:latin typeface="Simplified Arabic" panose="02020603050405020304" pitchFamily="18" charset="-78"/>
                <a:cs typeface="Akhbar MT" pitchFamily="2" charset="-78"/>
              </a:rPr>
              <a:t>أدوات الربط</a:t>
            </a:r>
            <a:endParaRPr lang="ar-SA" sz="6000" b="1" dirty="0">
              <a:solidFill>
                <a:srgbClr val="FF0000"/>
              </a:solidFill>
              <a:latin typeface="Simplified Arabic" panose="02020603050405020304" pitchFamily="18" charset="-78"/>
              <a:cs typeface="Akhbar MT" pitchFamily="2" charset="-78"/>
            </a:endParaRP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07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عنصر نائب للمحتوى 2"/>
          <p:cNvSpPr>
            <a:spLocks noGrp="1"/>
          </p:cNvSpPr>
          <p:nvPr>
            <p:ph idx="1"/>
          </p:nvPr>
        </p:nvSpPr>
        <p:spPr>
          <a:xfrm>
            <a:off x="1794077" y="515074"/>
            <a:ext cx="9033072" cy="553848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ar-EG" sz="30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6- اسم الإشارة:</a:t>
            </a:r>
          </a:p>
          <a:p>
            <a:pPr marL="0" indent="0">
              <a:buNone/>
            </a:pPr>
            <a:r>
              <a:rPr lang="ar-EG" sz="30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مثال: </a:t>
            </a:r>
            <a:r>
              <a:rPr lang="ar-EG" sz="30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قال تعالى: </a:t>
            </a:r>
            <a:r>
              <a:rPr lang="ar-EG" sz="30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</a:t>
            </a:r>
            <a:r>
              <a:rPr lang="ar-EG" sz="30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والذين آمنوا وعملوا الصالحات </a:t>
            </a:r>
            <a:r>
              <a:rPr lang="ar-EG" sz="30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لا نكلف نفسًا إلا وسعها </a:t>
            </a:r>
            <a:r>
              <a:rPr lang="ar-EG" sz="30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أولئك</a:t>
            </a:r>
            <a:r>
              <a:rPr lang="ar-EG" sz="30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 أصحاب الجنة هم فيها خالدون</a:t>
            </a:r>
            <a:r>
              <a:rPr lang="ar-EG" sz="30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 </a:t>
            </a:r>
          </a:p>
          <a:p>
            <a:pPr marL="0" indent="0">
              <a:buNone/>
            </a:pPr>
            <a:r>
              <a:rPr lang="ar-EG" sz="30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الرابط هو اسم الإشارة (</a:t>
            </a:r>
            <a:r>
              <a:rPr lang="ar-EG" sz="3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أولئك</a:t>
            </a:r>
            <a:r>
              <a:rPr lang="ar-EG" sz="30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) ربط بين المبتدأ والخبر اللذين فُصلا بجملة اعتراضية </a:t>
            </a:r>
          </a:p>
          <a:p>
            <a:pPr marL="0" indent="0">
              <a:buNone/>
            </a:pPr>
            <a:r>
              <a:rPr lang="ar-EG" sz="30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(لا نكلف نفسًا </a:t>
            </a:r>
            <a:r>
              <a:rPr lang="ar-EG" sz="3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إ</a:t>
            </a:r>
            <a:r>
              <a:rPr lang="ar-EG" sz="30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لا وسعها)</a:t>
            </a:r>
            <a:r>
              <a:rPr lang="en-US" sz="30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.</a:t>
            </a:r>
            <a:r>
              <a:rPr lang="ar-EG" sz="30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ar-EG" sz="30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7- الاستثناء:</a:t>
            </a:r>
          </a:p>
          <a:p>
            <a:pPr marL="0" lvl="0" indent="0">
              <a:buClr>
                <a:srgbClr val="83992A"/>
              </a:buClr>
              <a:buNone/>
            </a:pPr>
            <a:r>
              <a:rPr lang="ar-EG" sz="30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مثال: </a:t>
            </a:r>
            <a:r>
              <a:rPr lang="ar-EG" sz="30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(قام القوم </a:t>
            </a:r>
            <a:r>
              <a:rPr lang="ar-EG" sz="3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إلا</a:t>
            </a:r>
            <a:r>
              <a:rPr lang="ar-EG" sz="30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حمزة)</a:t>
            </a:r>
            <a:endParaRPr lang="ar-EG" sz="3000" b="1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  <a:sym typeface="AGA Arabesque" panose="05010101010101010101" pitchFamily="2" charset="2"/>
            </a:endParaRPr>
          </a:p>
          <a:p>
            <a:pPr marL="0" lvl="0" indent="0">
              <a:buClr>
                <a:srgbClr val="83992A"/>
              </a:buClr>
              <a:buNone/>
            </a:pPr>
            <a:r>
              <a:rPr lang="ar-EG" sz="30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الرابط هو </a:t>
            </a:r>
            <a:r>
              <a:rPr lang="ar-EG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(</a:t>
            </a:r>
            <a:r>
              <a:rPr lang="ar-EG" sz="3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إلا</a:t>
            </a:r>
            <a:r>
              <a:rPr lang="ar-EG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) </a:t>
            </a:r>
            <a:r>
              <a:rPr lang="ar-EG" sz="30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ربطت </a:t>
            </a:r>
            <a:r>
              <a:rPr lang="ar-EG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بين المستثنى (حمزة) والمستثنى منه (القوم)</a:t>
            </a:r>
            <a:r>
              <a:rPr lang="en-US" sz="30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.</a:t>
            </a:r>
            <a:endParaRPr lang="ar-EG" sz="3000" b="1" dirty="0" smtClean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  <a:sym typeface="AGA Arabesque" panose="05010101010101010101" pitchFamily="2" charset="2"/>
            </a:endParaRPr>
          </a:p>
          <a:p>
            <a:pPr marL="0" lvl="0" indent="0">
              <a:buClr>
                <a:srgbClr val="83992A"/>
              </a:buClr>
              <a:buNone/>
            </a:pPr>
            <a:endParaRPr lang="ar-SA" sz="3000" b="1" u="sng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42637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عنصر نائب للمحتوى 2"/>
          <p:cNvSpPr>
            <a:spLocks noGrp="1"/>
          </p:cNvSpPr>
          <p:nvPr>
            <p:ph idx="1"/>
          </p:nvPr>
        </p:nvSpPr>
        <p:spPr>
          <a:xfrm>
            <a:off x="1295402" y="682907"/>
            <a:ext cx="9601196" cy="50945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8- من العبارات الدالة على الترتيب:</a:t>
            </a:r>
          </a:p>
          <a:p>
            <a:pPr marL="0" indent="0">
              <a:buNone/>
            </a:pPr>
            <a:r>
              <a:rPr lang="ar-EG" sz="36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- أولها، ثانيها، ثالثها۔۔۔        - آخرها ۔۔۔</a:t>
            </a:r>
          </a:p>
          <a:p>
            <a:pPr marL="0" indent="0">
              <a:buNone/>
            </a:pPr>
            <a:r>
              <a:rPr lang="ar-EG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- نبتدئ ب۔۔۔             - نختم ب۔۔۔     - ومن ثمَّ۔۔۔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ar-EG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9- العبارات الدالة على الاستنتاج:</a:t>
            </a:r>
          </a:p>
          <a:p>
            <a:pPr marL="0" lvl="0" indent="0">
              <a:buClr>
                <a:srgbClr val="83992A"/>
              </a:buClr>
              <a:buNone/>
            </a:pP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والنتيجة هي۔۔۔                     - وبناء على ذلك، نجد أن۔۔۔  </a:t>
            </a:r>
          </a:p>
          <a:p>
            <a:pPr marL="0" lvl="0" indent="0">
              <a:buClr>
                <a:srgbClr val="83992A"/>
              </a:buClr>
              <a:buNone/>
            </a:pP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وعليه، يمكن أن نقول۔۔۔           - ويُفهم من ذلك۔۔۔  </a:t>
            </a:r>
          </a:p>
          <a:p>
            <a:pPr marL="0" lvl="0" indent="0">
              <a:buClr>
                <a:srgbClr val="83992A"/>
              </a:buClr>
              <a:buNone/>
            </a:pP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ولذلك نرى۔۔۔                    - ولهذا يجب۔۔۔</a:t>
            </a:r>
            <a:endParaRPr lang="ar-SA" sz="32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41730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عنصر نائب للمحتوى 2"/>
          <p:cNvSpPr>
            <a:spLocks noGrp="1"/>
          </p:cNvSpPr>
          <p:nvPr>
            <p:ph idx="1"/>
          </p:nvPr>
        </p:nvSpPr>
        <p:spPr>
          <a:xfrm>
            <a:off x="1295401" y="694481"/>
            <a:ext cx="9601196" cy="518138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10- العبارات الدالة على الاختصار: </a:t>
            </a:r>
            <a:r>
              <a:rPr lang="ar-EG" sz="3200" b="1" u="sng" dirty="0" smtClean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(وغالبًا تكون في نهاية الفكرة)</a:t>
            </a:r>
          </a:p>
          <a:p>
            <a:pPr marL="0" indent="0">
              <a:buNone/>
            </a:pPr>
            <a:r>
              <a:rPr lang="ar-EG" sz="36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- ويمكن أن نُجمِل ما سبق في الآتي۔۔۔        - وخلاصة الأمر هو ۔۔۔</a:t>
            </a:r>
          </a:p>
          <a:p>
            <a:pPr marL="0" indent="0">
              <a:buNone/>
            </a:pP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 - ونوجز ذلك في۔۔۔                          - وباختصار نقول۔۔۔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ar-EG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11- العبارات الدالة على الزيادة في التوضيح:</a:t>
            </a:r>
          </a:p>
          <a:p>
            <a:pPr marL="0" lvl="0" indent="0">
              <a:buClr>
                <a:srgbClr val="83992A"/>
              </a:buClr>
              <a:buNone/>
            </a:pP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يضاف إلى هذا۔۔۔           - فضلا عن ذلك۔۔۔      - بالإضافة إلى ما سبق۔۔۔</a:t>
            </a:r>
          </a:p>
          <a:p>
            <a:pPr marL="0" lvl="0" indent="0">
              <a:buClr>
                <a:srgbClr val="83992A"/>
              </a:buClr>
              <a:buNone/>
            </a:pP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وعلى العكس من هذا نجد۔۔۔   - كما أن۔۔۔          - وأيضًا۔۔۔</a:t>
            </a:r>
          </a:p>
          <a:p>
            <a:pPr lvl="0">
              <a:buClr>
                <a:srgbClr val="83992A"/>
              </a:buClr>
              <a:buFontTx/>
              <a:buChar char="-"/>
            </a:pP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وكذلك۔۔۔                - ولتوضيح هذا۔۔۔     - وذلك على النحو الآتي۔۔۔</a:t>
            </a:r>
          </a:p>
          <a:p>
            <a:pPr marL="0" lvl="0" indent="0">
              <a:buClr>
                <a:srgbClr val="83992A"/>
              </a:buClr>
              <a:buNone/>
            </a:pP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وللإجابة على ذلك نقول۔۔۔</a:t>
            </a:r>
          </a:p>
          <a:p>
            <a:pPr lvl="0">
              <a:buClr>
                <a:srgbClr val="83992A"/>
              </a:buClr>
              <a:buFontTx/>
              <a:buChar char="-"/>
            </a:pPr>
            <a:endParaRPr lang="ar-SA" sz="32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86737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عنصر نائب للمحتوى 2"/>
          <p:cNvSpPr>
            <a:spLocks noGrp="1"/>
          </p:cNvSpPr>
          <p:nvPr>
            <p:ph idx="1"/>
          </p:nvPr>
        </p:nvSpPr>
        <p:spPr>
          <a:xfrm>
            <a:off x="1539431" y="717630"/>
            <a:ext cx="9154609" cy="504961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10- العبارات الدالة على السبب:  </a:t>
            </a:r>
          </a:p>
          <a:p>
            <a:pPr marL="0" indent="0">
              <a:buNone/>
            </a:pP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 - لأنه۔۔۔        - لكي۔۔۔    - والسبب هو۔۔۔           - والعلة هي۔۔۔</a:t>
            </a:r>
            <a:endParaRPr lang="ar-EG" sz="20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  <a:sym typeface="AGA Arabesque" panose="05010101010101010101" pitchFamily="2" charset="2"/>
            </a:endParaRPr>
          </a:p>
          <a:p>
            <a:pPr marL="0" indent="0">
              <a:buNone/>
            </a:pPr>
            <a:endParaRPr lang="ar-EG" sz="1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  <a:sym typeface="AGA Arabesque" panose="05010101010101010101" pitchFamily="2" charset="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ar-EG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11- العبارات الدالة على التمثيل:</a:t>
            </a:r>
          </a:p>
          <a:p>
            <a:pPr marL="0" lvl="0" indent="0">
              <a:buClr>
                <a:srgbClr val="83992A"/>
              </a:buClr>
              <a:buNone/>
            </a:pP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ومن ذلك۔۔۔   - فعلى سبيل المثال۔۔۔      - ومنه۔۔۔          - نحو۔۔۔</a:t>
            </a:r>
          </a:p>
          <a:p>
            <a:pPr lvl="0">
              <a:buClr>
                <a:srgbClr val="83992A"/>
              </a:buClr>
              <a:buFontTx/>
              <a:buChar char="-"/>
            </a:pPr>
            <a:endParaRPr lang="ar-SA" sz="32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89611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98498" y="739471"/>
            <a:ext cx="10320792" cy="5136397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273050" lvl="0" indent="-273050" defTabSz="914400" fontAlgn="base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None/>
              <a:defRPr/>
            </a:pPr>
            <a:r>
              <a:rPr lang="ar-SA" sz="3200" b="1" dirty="0">
                <a:solidFill>
                  <a:srgbClr val="CC0000"/>
                </a:solidFill>
                <a:latin typeface="Traditional Arabic" pitchFamily="2" charset="-78"/>
                <a:cs typeface="Traditional Arabic" pitchFamily="2" charset="-78"/>
              </a:rPr>
              <a:t>التدريب الأول/ اختاري أداة الربط المناسبة فيما يأتي:ـ</a:t>
            </a:r>
          </a:p>
          <a:p>
            <a:pPr marL="273050" lvl="0" indent="-273050" defTabSz="914400" fontAlgn="base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None/>
              <a:defRPr/>
            </a:pPr>
            <a:endParaRPr lang="en-US" sz="1400" b="1" dirty="0">
              <a:solidFill>
                <a:srgbClr val="B32C16"/>
              </a:solidFill>
              <a:latin typeface="Traditional Arabic" pitchFamily="2" charset="-78"/>
              <a:cs typeface="Traditional Arabic" pitchFamily="2" charset="-78"/>
            </a:endParaRPr>
          </a:p>
          <a:p>
            <a:pPr marL="273050" lvl="0" indent="-273050" defTabSz="914400" fontAlgn="base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None/>
              <a:defRPr/>
            </a:pPr>
            <a:r>
              <a:rPr lang="ar-SA" sz="3200" b="1" dirty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1- النمر قوي ........ الأسد أقوى منه.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(لكن </a:t>
            </a:r>
            <a:r>
              <a:rPr lang="ar-SA" sz="3200" b="1" dirty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/ أو /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لأنه) </a:t>
            </a:r>
            <a:endParaRPr lang="en-US" sz="3200" b="1" dirty="0">
              <a:solidFill>
                <a:prstClr val="black"/>
              </a:solidFill>
              <a:latin typeface="Traditional Arabic" pitchFamily="2" charset="-78"/>
              <a:cs typeface="Traditional Arabic" pitchFamily="2" charset="-78"/>
            </a:endParaRPr>
          </a:p>
          <a:p>
            <a:pPr marL="273050" lvl="0" indent="-273050" defTabSz="914400" fontAlgn="base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None/>
              <a:defRPr/>
            </a:pPr>
            <a:r>
              <a:rPr lang="ar-SA" sz="3200" b="1" dirty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2- ........ تذاكر دروسك تنجح.  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(لـ </a:t>
            </a:r>
            <a:r>
              <a:rPr lang="ar-SA" sz="3200" b="1" dirty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/ لكن /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إنْ)</a:t>
            </a:r>
            <a:endParaRPr lang="en-US" sz="3200" b="1" dirty="0">
              <a:solidFill>
                <a:prstClr val="black"/>
              </a:solidFill>
              <a:latin typeface="Traditional Arabic" pitchFamily="2" charset="-78"/>
              <a:cs typeface="Traditional Arabic" pitchFamily="2" charset="-78"/>
            </a:endParaRPr>
          </a:p>
          <a:p>
            <a:pPr marL="273050" lvl="0" indent="-273050" defTabSz="914400" fontAlgn="base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None/>
              <a:defRPr/>
            </a:pPr>
            <a:r>
              <a:rPr lang="ar-SA" sz="3200" b="1" dirty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3- أحب والديَّ .... أستمع إلى نصحهما.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(و</a:t>
            </a:r>
            <a:r>
              <a:rPr lang="ar-SA" sz="3200" b="1" dirty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/ لكن /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أو)</a:t>
            </a:r>
            <a:endParaRPr lang="ar-SA" sz="3200" b="1" dirty="0">
              <a:solidFill>
                <a:prstClr val="black"/>
              </a:solidFill>
              <a:latin typeface="Traditional Arabic" pitchFamily="2" charset="-78"/>
              <a:cs typeface="Traditional Arabic" pitchFamily="2" charset="-78"/>
            </a:endParaRPr>
          </a:p>
          <a:p>
            <a:pPr marL="198438" lvl="0" indent="-198438" algn="just" defTabSz="914400" fontAlgn="base">
              <a:spcBef>
                <a:spcPts val="188"/>
              </a:spcBef>
              <a:spcAft>
                <a:spcPct val="0"/>
              </a:spcAft>
              <a:buClr>
                <a:srgbClr val="F07F09"/>
              </a:buClr>
              <a:buSzPct val="80000"/>
              <a:buNone/>
            </a:pPr>
            <a:r>
              <a:rPr lang="ar-SA" altLang="ar-SA" sz="1800" b="1" dirty="0" smtClean="0">
                <a:solidFill>
                  <a:srgbClr val="D96B77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altLang="ar-SA" sz="3200" b="1" dirty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4</a:t>
            </a:r>
            <a:r>
              <a:rPr lang="ar-SA" altLang="ar-SA" sz="3200" b="1" dirty="0" smtClean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- تفاءل </a:t>
            </a:r>
            <a:r>
              <a:rPr lang="ar-SA" altLang="ar-SA" sz="3200" b="1" dirty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ولو تكالبت عليك </a:t>
            </a:r>
            <a:r>
              <a:rPr lang="ar-SA" altLang="ar-SA" sz="3200" b="1" dirty="0" smtClean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الهموم</a:t>
            </a:r>
            <a:r>
              <a:rPr lang="ar-EG" altLang="ar-SA" sz="3200" b="1" dirty="0" smtClean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؛</a:t>
            </a:r>
            <a:r>
              <a:rPr lang="ar-SA" altLang="ar-SA" sz="3200" b="1" dirty="0" smtClean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........ </a:t>
            </a:r>
            <a:r>
              <a:rPr lang="ar-SA" altLang="ar-SA" sz="3200" b="1" dirty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الوعد بالفرج مضمون بنص الكتاب.</a:t>
            </a:r>
          </a:p>
          <a:p>
            <a:pPr marL="198438" lvl="0" indent="-198438" algn="just" defTabSz="914400" fontAlgn="base">
              <a:spcBef>
                <a:spcPts val="188"/>
              </a:spcBef>
              <a:spcAft>
                <a:spcPct val="0"/>
              </a:spcAft>
              <a:buClr>
                <a:srgbClr val="F07F09"/>
              </a:buClr>
              <a:buSzPct val="80000"/>
              <a:buNone/>
            </a:pPr>
            <a:r>
              <a:rPr lang="ar-SA" altLang="ar-SA" sz="3200" b="1" dirty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                                    </a:t>
            </a:r>
            <a:r>
              <a:rPr lang="ar-SA" altLang="ar-SA" sz="3200" b="1" dirty="0" smtClean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(لكن </a:t>
            </a:r>
            <a:r>
              <a:rPr lang="ar-EG" altLang="ar-SA" sz="3200" b="1" dirty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،</a:t>
            </a:r>
            <a:r>
              <a:rPr lang="ar-SA" altLang="ar-SA" sz="3200" b="1" dirty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 أو </a:t>
            </a:r>
            <a:r>
              <a:rPr lang="ar-EG" altLang="ar-SA" sz="3200" b="1" dirty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،</a:t>
            </a:r>
            <a:r>
              <a:rPr lang="ar-SA" altLang="ar-SA" sz="3200" b="1" dirty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 لأن) </a:t>
            </a:r>
            <a:endParaRPr lang="en-US" altLang="ar-SA" sz="3200" b="1" dirty="0">
              <a:solidFill>
                <a:prstClr val="black"/>
              </a:solidFill>
              <a:latin typeface="Traditional Arabic" pitchFamily="2" charset="-78"/>
              <a:cs typeface="Traditional Arabic" pitchFamily="2" charset="-78"/>
            </a:endParaRPr>
          </a:p>
          <a:p>
            <a:pPr marL="198438" lvl="0" indent="-198438" algn="just" defTabSz="914400" fontAlgn="base">
              <a:spcBef>
                <a:spcPts val="188"/>
              </a:spcBef>
              <a:spcAft>
                <a:spcPct val="0"/>
              </a:spcAft>
              <a:buClr>
                <a:srgbClr val="F07F09"/>
              </a:buClr>
              <a:buSzPct val="80000"/>
              <a:buNone/>
            </a:pPr>
            <a:r>
              <a:rPr lang="ar-SA" altLang="ar-SA" sz="3200" b="1" dirty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2- توكل على الله حق التوكل ...... تكفل كل أمرك. </a:t>
            </a:r>
            <a:r>
              <a:rPr lang="ar-SA" altLang="ar-SA" sz="3200" b="1" dirty="0" smtClean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(لـ </a:t>
            </a:r>
            <a:r>
              <a:rPr lang="ar-SA" altLang="ar-SA" sz="3200" b="1" dirty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/ لكن / </a:t>
            </a:r>
            <a:r>
              <a:rPr lang="ar-SA" altLang="ar-SA" sz="3200" b="1" dirty="0" smtClean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إنْ)</a:t>
            </a:r>
            <a:endParaRPr lang="en-US" altLang="ar-SA" sz="3200" b="1" dirty="0">
              <a:solidFill>
                <a:prstClr val="black"/>
              </a:solidFill>
              <a:latin typeface="Traditional Arabic" pitchFamily="2" charset="-78"/>
              <a:cs typeface="Traditional Arabic" pitchFamily="2" charset="-78"/>
            </a:endParaRPr>
          </a:p>
          <a:p>
            <a:pPr marL="273050" lvl="0" indent="-273050" defTabSz="914400" fontAlgn="base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None/>
              <a:defRPr/>
            </a:pPr>
            <a:endParaRPr lang="en-US" sz="3200" b="1" dirty="0">
              <a:solidFill>
                <a:srgbClr val="7598D9">
                  <a:lumMod val="60000"/>
                  <a:lumOff val="40000"/>
                </a:srgbClr>
              </a:solidFill>
              <a:latin typeface="Traditional Arabic" pitchFamily="2" charset="-78"/>
              <a:cs typeface="Traditional Arabic" pitchFamily="2" charset="-78"/>
            </a:endParaRPr>
          </a:p>
          <a:p>
            <a:pPr marL="273050" lvl="0" indent="-273050" defTabSz="914400" fontAlgn="base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  <a:defRPr/>
            </a:pPr>
            <a:endParaRPr lang="ar-SA" dirty="0">
              <a:solidFill>
                <a:prstClr val="black"/>
              </a:solidFill>
              <a:latin typeface="Traditional Arabic" pitchFamily="2" charset="-78"/>
              <a:cs typeface="Traditional Arabic" pitchFamily="2" charset="-78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823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95402" y="898497"/>
            <a:ext cx="9601196" cy="500917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273050" lvl="0" indent="-273050" defTabSz="914400" fontAlgn="base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None/>
              <a:defRPr/>
            </a:pPr>
            <a:r>
              <a:rPr lang="ar-SA" sz="3200" b="1" dirty="0">
                <a:solidFill>
                  <a:srgbClr val="B32C16"/>
                </a:solidFill>
                <a:latin typeface="Traditional Arabic" pitchFamily="2" charset="-78"/>
                <a:cs typeface="Traditional Arabic" pitchFamily="2" charset="-78"/>
              </a:rPr>
              <a:t>التدريب الثَّاني/ اربطي بين الجمل الآتية بأدوات الربط المناسبة لتصبح فقرة مفيدة:</a:t>
            </a:r>
            <a:endParaRPr lang="en-US" sz="3200" b="1" dirty="0">
              <a:solidFill>
                <a:srgbClr val="B32C16"/>
              </a:solidFill>
              <a:latin typeface="Traditional Arabic" pitchFamily="2" charset="-78"/>
              <a:cs typeface="Traditional Arabic" pitchFamily="2" charset="-78"/>
            </a:endParaRPr>
          </a:p>
          <a:p>
            <a:pPr marL="273050" lvl="0" indent="-273050" defTabSz="914400" fontAlgn="base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None/>
              <a:defRPr/>
            </a:pPr>
            <a:r>
              <a:rPr lang="ar-SA" sz="3200" b="1" dirty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حضر الطلاب في أول أيام الدراسة - زميلهم خالد لم يحضر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-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سأل </a:t>
            </a:r>
            <a:r>
              <a:rPr lang="ar-SA" sz="3200" b="1" dirty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المعلم عنه - أخبره صديقه محمد بأنه مريض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-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قرر </a:t>
            </a:r>
            <a:r>
              <a:rPr lang="ar-SA" sz="3200" b="1" dirty="0">
                <a:solidFill>
                  <a:prstClr val="black"/>
                </a:solidFill>
                <a:latin typeface="Traditional Arabic" pitchFamily="2" charset="-78"/>
                <a:cs typeface="Traditional Arabic" pitchFamily="2" charset="-78"/>
              </a:rPr>
              <a:t>المعلم وطلابه زيارته للاطمئنان عليه.</a:t>
            </a:r>
          </a:p>
          <a:p>
            <a:pPr marL="273050" lvl="0" indent="-273050" defTabSz="9144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  <a:defRPr/>
            </a:pPr>
            <a:endParaRPr lang="ar-SA" sz="3200" b="1" dirty="0">
              <a:solidFill>
                <a:prstClr val="black"/>
              </a:solidFill>
              <a:latin typeface="Traditional Arabic" pitchFamily="2" charset="-78"/>
              <a:cs typeface="Traditional Arabic" pitchFamily="2" charset="-78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38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03082" y="731520"/>
            <a:ext cx="10622943" cy="539098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198882" lvl="0" indent="-198882" algn="just" defTabSz="914400">
              <a:lnSpc>
                <a:spcPct val="150000"/>
              </a:lnSpc>
              <a:spcBef>
                <a:spcPts val="188"/>
              </a:spcBef>
              <a:spcAft>
                <a:spcPts val="0"/>
              </a:spcAft>
              <a:buClr>
                <a:srgbClr val="F07F09"/>
              </a:buClr>
              <a:buSzPct val="80000"/>
              <a:buFont typeface="Wingdings 2"/>
              <a:buChar char=""/>
              <a:defRPr/>
            </a:pPr>
            <a:r>
              <a:rPr lang="ar-JO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وُلد </a:t>
            </a: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نجيب محفوظ في حي الجمالية 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(و</a:t>
            </a:r>
            <a:r>
              <a:rPr lang="ar-EG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،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 ف</a:t>
            </a:r>
            <a:r>
              <a:rPr lang="ar-EG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ثم)</a:t>
            </a:r>
            <a:r>
              <a:rPr lang="ar-SA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هو أحد الأحياء الشعبية في القاهرة 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(حيث، </a:t>
            </a:r>
            <a:r>
              <a:rPr lang="ar-JO" sz="3200" b="1" dirty="0" smtClean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ثم )</a:t>
            </a:r>
            <a:r>
              <a:rPr lang="en-US" sz="3200" b="1" dirty="0" smtClean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يقع بجانب مسجد الحسين بالأزهر. 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(ورغم أن،</a:t>
            </a:r>
            <a:r>
              <a:rPr lang="ar-EG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حيث </a:t>
            </a:r>
            <a:r>
              <a:rPr lang="ar-EG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إ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ن،</a:t>
            </a:r>
            <a:r>
              <a:rPr lang="ar-EG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ولذلك) </a:t>
            </a: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والده كان موظف</a:t>
            </a:r>
            <a:r>
              <a:rPr lang="ar-EG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ً</a:t>
            </a: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 حكومي</a:t>
            </a:r>
            <a:r>
              <a:rPr lang="ar-EG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ً</a:t>
            </a: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</a:t>
            </a:r>
            <a:r>
              <a:rPr lang="ar-EG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بسيطا، إل</a:t>
            </a:r>
            <a:r>
              <a:rPr lang="ar-EG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</a:t>
            </a: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أنه كفل لابنه التعليم المناسب، 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(ثم، فـ، إلى) </a:t>
            </a: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غير عمله وعمل في التجارة بعد ذلك. </a:t>
            </a:r>
            <a:endParaRPr lang="en-US" sz="32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198882" lvl="0" indent="-198882" algn="just" defTabSz="914400">
              <a:lnSpc>
                <a:spcPct val="150000"/>
              </a:lnSpc>
              <a:spcBef>
                <a:spcPts val="188"/>
              </a:spcBef>
              <a:spcAft>
                <a:spcPts val="0"/>
              </a:spcAft>
              <a:buClr>
                <a:srgbClr val="F07F09"/>
              </a:buClr>
              <a:buSzPct val="80000"/>
              <a:buFont typeface="Wingdings 2"/>
              <a:buChar char=""/>
              <a:defRPr/>
            </a:pP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كان محفوظ قارئ</a:t>
            </a:r>
            <a:r>
              <a:rPr lang="ar-EG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ً</a:t>
            </a: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 ممتاز</a:t>
            </a:r>
            <a:r>
              <a:rPr lang="ar-EG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ً</a:t>
            </a: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 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(فقد،</a:t>
            </a:r>
            <a:r>
              <a:rPr lang="ar-EG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يعود الأمر) </a:t>
            </a: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قرأ للمنفلوطي وترجم بعض أعماله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،</a:t>
            </a: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(كما،</a:t>
            </a:r>
            <a:r>
              <a:rPr lang="ar-EG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إضافة لذلك،</a:t>
            </a:r>
            <a:r>
              <a:rPr lang="ar-EG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ثم) </a:t>
            </a: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قرأ لطه حسين والعقاد وسلامة موسى وإبراهيم المازني وتوفيق الحكيم وغيرهم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.</a:t>
            </a:r>
            <a:r>
              <a:rPr lang="ar-EG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(ومع ذلك، وبرغم ذلك،</a:t>
            </a:r>
            <a:r>
              <a:rPr lang="ar-EG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من </a:t>
            </a:r>
            <a:r>
              <a:rPr lang="ar-EG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جل ذلك) </a:t>
            </a: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لم يهمل قراءة الأعمال الكلاسيكية سواء أكانت عربية أم غربية. </a:t>
            </a:r>
            <a:endParaRPr lang="en-US" sz="32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273050" lvl="0" indent="-273050" algn="just" defTabSz="9144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  <a:defRPr/>
            </a:pPr>
            <a:endParaRPr lang="ar-SA" sz="36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SA" sz="32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38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3426" y="946205"/>
            <a:ext cx="9823171" cy="49296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198882" lvl="0" indent="-198882" algn="just" defTabSz="914400">
              <a:lnSpc>
                <a:spcPct val="150000"/>
              </a:lnSpc>
              <a:spcBef>
                <a:spcPts val="188"/>
              </a:spcBef>
              <a:spcAft>
                <a:spcPts val="0"/>
              </a:spcAft>
              <a:buClr>
                <a:srgbClr val="F07F09"/>
              </a:buClr>
              <a:buSzPct val="80000"/>
              <a:buFont typeface="Wingdings 2"/>
              <a:buChar char=""/>
              <a:defRPr/>
            </a:pPr>
            <a:endParaRPr lang="ar-SA" sz="1050" b="1" dirty="0" smtClean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198882" lvl="0" indent="-198882" algn="just" defTabSz="914400">
              <a:lnSpc>
                <a:spcPct val="150000"/>
              </a:lnSpc>
              <a:spcBef>
                <a:spcPts val="188"/>
              </a:spcBef>
              <a:spcAft>
                <a:spcPts val="0"/>
              </a:spcAft>
              <a:buClr>
                <a:srgbClr val="F07F09"/>
              </a:buClr>
              <a:buSzPct val="80000"/>
              <a:buFont typeface="Wingdings 2"/>
              <a:buChar char=""/>
              <a:defRPr/>
            </a:pPr>
            <a:r>
              <a:rPr lang="ar-JO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وقد </a:t>
            </a: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بدأ نشاطه الأدبي في سن مبكرة 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(وذلك</a:t>
            </a:r>
            <a:r>
              <a:rPr lang="ar-EG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حيث </a:t>
            </a:r>
            <a:r>
              <a:rPr lang="ar-EG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إ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ن) </a:t>
            </a: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بكتابة المقالة والترجمة. ثم اتجه لكتابة القصة القصيرة والرواية. </a:t>
            </a:r>
            <a:endParaRPr lang="en-US" sz="32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198882" lvl="0" indent="-198882" algn="just" defTabSz="914400">
              <a:lnSpc>
                <a:spcPct val="150000"/>
              </a:lnSpc>
              <a:spcBef>
                <a:spcPts val="188"/>
              </a:spcBef>
              <a:spcAft>
                <a:spcPts val="0"/>
              </a:spcAft>
              <a:buClr>
                <a:srgbClr val="F07F09"/>
              </a:buClr>
              <a:buSzPct val="80000"/>
              <a:buFont typeface="Wingdings 2"/>
              <a:buChar char=""/>
              <a:defRPr/>
            </a:pP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ويع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دُّ</a:t>
            </a: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 محفوظ في الوقت الحاضر أشهر الروائيين العرب، 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(فقد،</a:t>
            </a:r>
            <a:r>
              <a:rPr lang="ar-EG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JO" sz="3200" b="1" dirty="0">
                <a:solidFill>
                  <a:srgbClr val="9F2936">
                    <a:lumMod val="60000"/>
                    <a:lumOff val="40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وبعبارة أخرى) </a:t>
            </a:r>
            <a:r>
              <a:rPr lang="ar-JO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ألف العديد من الروايات والقصص التي نالت شهرة كبيرة سواء في مصر أو في البلاد العربية الأخرى. </a:t>
            </a:r>
            <a:endParaRPr lang="ar-SA" sz="32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lnSpc>
                <a:spcPct val="150000"/>
              </a:lnSpc>
            </a:pPr>
            <a:endParaRPr lang="ar-SA" sz="28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093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82233" y="642396"/>
            <a:ext cx="10278319" cy="4548850"/>
          </a:xfrm>
        </p:spPr>
        <p:txBody>
          <a:bodyPr>
            <a:normAutofit/>
          </a:bodyPr>
          <a:lstStyle/>
          <a:p>
            <a:pPr lvl="0">
              <a:buClr>
                <a:srgbClr val="353535"/>
              </a:buClr>
            </a:pPr>
            <a:r>
              <a:rPr lang="ar-SA" sz="3200" dirty="0" smtClean="0">
                <a:solidFill>
                  <a:schemeClr val="tx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SA" sz="4400" b="1" u="sng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1</a:t>
            </a:r>
            <a:r>
              <a:rPr lang="ar-SA" sz="4100" b="1" u="sng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- تعريف </a:t>
            </a:r>
            <a:r>
              <a:rPr lang="ar-EG" sz="41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أدوات الربط</a:t>
            </a:r>
            <a:r>
              <a:rPr lang="ar-SA" sz="41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:</a:t>
            </a:r>
            <a:endParaRPr lang="ar-SA" sz="4100" dirty="0" smtClean="0">
              <a:solidFill>
                <a:schemeClr val="tx1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lvl="0">
              <a:buClr>
                <a:srgbClr val="353535"/>
              </a:buClr>
            </a:pPr>
            <a:r>
              <a:rPr lang="ar-SA" sz="3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هي </a:t>
            </a:r>
            <a:r>
              <a:rPr lang="ar-SA" sz="35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اسم جامع لما يستعمل في </a:t>
            </a:r>
            <a:r>
              <a:rPr lang="ar-EG" sz="35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وصل لاحق بسابق لإتمام المعنى</a:t>
            </a:r>
            <a:r>
              <a:rPr lang="ar-SA" sz="3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35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 rtl="0">
              <a:spcBef>
                <a:spcPts val="0"/>
              </a:spcBef>
              <a:buClrTx/>
              <a:buNone/>
            </a:pPr>
            <a:endParaRPr lang="ar-SA" sz="35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marL="0" lvl="0" indent="0" rtl="0">
              <a:spcBef>
                <a:spcPts val="0"/>
              </a:spcBef>
              <a:buClrTx/>
              <a:buNone/>
            </a:pPr>
            <a:endParaRPr lang="ar-SA" sz="100" dirty="0" smtClean="0">
              <a:solidFill>
                <a:prstClr val="black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marL="0" lvl="0" indent="0" rtl="0">
              <a:spcBef>
                <a:spcPts val="0"/>
              </a:spcBef>
              <a:buClrTx/>
              <a:buNone/>
            </a:pPr>
            <a:r>
              <a:rPr lang="ar-SA" sz="44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أهميتها: </a:t>
            </a:r>
            <a:endParaRPr lang="ar-SA" sz="4400" b="1" u="sng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SA" sz="3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لها </a:t>
            </a:r>
            <a:r>
              <a:rPr lang="ar-EG" sz="3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أهمية كبرى؛ </a:t>
            </a:r>
            <a:r>
              <a:rPr lang="ar-EG" sz="35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فانعدامها في الكلام يسبب اضطرابًا في فهمه</a:t>
            </a:r>
            <a:r>
              <a:rPr lang="en-US" sz="3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EG" sz="35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SA" sz="35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258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38955" y="48270"/>
            <a:ext cx="8911687" cy="917513"/>
          </a:xfrm>
          <a:solidFill>
            <a:srgbClr val="FFE48F"/>
          </a:solidFill>
        </p:spPr>
        <p:txBody>
          <a:bodyPr>
            <a:noAutofit/>
          </a:bodyPr>
          <a:lstStyle/>
          <a:p>
            <a:r>
              <a:rPr lang="ar-SA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مثال1: عن غ</a:t>
            </a:r>
            <a:r>
              <a:rPr lang="ar-EG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موض المعنى لانعدام أدوات الربط</a:t>
            </a:r>
            <a:endParaRPr lang="ar-SA" sz="48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2" t="14467" b="22842"/>
          <a:stretch/>
        </p:blipFill>
        <p:spPr>
          <a:xfrm>
            <a:off x="1001210" y="1064871"/>
            <a:ext cx="10399853" cy="5183529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383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عنصر نائب للمحتوى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54" b="35968"/>
          <a:stretch/>
        </p:blipFill>
        <p:spPr>
          <a:xfrm>
            <a:off x="1302151" y="1255853"/>
            <a:ext cx="10029463" cy="4878729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عنوان 1"/>
          <p:cNvSpPr>
            <a:spLocks noGrp="1"/>
          </p:cNvSpPr>
          <p:nvPr>
            <p:ph type="title"/>
          </p:nvPr>
        </p:nvSpPr>
        <p:spPr>
          <a:xfrm>
            <a:off x="1411150" y="148754"/>
            <a:ext cx="9601196" cy="979777"/>
          </a:xfrm>
          <a:solidFill>
            <a:srgbClr val="FFE48F"/>
          </a:solidFill>
        </p:spPr>
        <p:txBody>
          <a:bodyPr>
            <a:noAutofit/>
          </a:bodyPr>
          <a:lstStyle/>
          <a:p>
            <a:r>
              <a:rPr lang="ar-SA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مثال2: عن تع</a:t>
            </a:r>
            <a:r>
              <a:rPr lang="ar-EG" sz="4800" b="1" dirty="0" err="1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دد</a:t>
            </a:r>
            <a:r>
              <a:rPr lang="ar-EG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المعنى لتعدد أدوات الربط</a:t>
            </a:r>
            <a:endParaRPr lang="ar-SA" sz="48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78488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8" b="25494"/>
          <a:stretch/>
        </p:blipFill>
        <p:spPr>
          <a:xfrm>
            <a:off x="856527" y="630820"/>
            <a:ext cx="10295681" cy="5573210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375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87811" y="10045"/>
            <a:ext cx="8911687" cy="830724"/>
          </a:xfrm>
          <a:solidFill>
            <a:srgbClr val="FFE48F"/>
          </a:solidFill>
        </p:spPr>
        <p:txBody>
          <a:bodyPr>
            <a:normAutofit/>
          </a:bodyPr>
          <a:lstStyle/>
          <a:p>
            <a:pPr algn="ctr"/>
            <a:r>
              <a:rPr lang="ar-EG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أهمية أدوات الربط يمكن إجمالها فيما يلي:</a:t>
            </a:r>
            <a:endParaRPr lang="ar-SA" sz="48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24628" y="958768"/>
            <a:ext cx="9471180" cy="4626015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EG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تعمل على اتساق معاني الكلمات داخل الجملة الواحدة، وربط الجمل والعبارات والفقرات مع بعضها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تجعل النص منظمًا ومتماسكًا في بنيته اللفظية والدلالية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EG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تعين الكاتب في الانتقال بسلاسة من فكرة إلى أخرى، ومن حدث إلى آخر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تعين الكاتب في إيصال المعلومة بدقة إلى القارئ، وذلك إذا عرف كل من الكاتب والقارئ معاني أدوات الربط، ومواضع استخدامها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EG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تعين الكاتب في التعبير عما في نفسه </a:t>
            </a:r>
            <a:r>
              <a:rPr lang="ar-EG" sz="2800" b="1" dirty="0" err="1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بأوجز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عبارة منعًا للتكرار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EG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تعين على عدم تشتيت ذهن القارئ أو اضطراب فهمه، فيعي بدوره قصد الكاتب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551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672231" y="827592"/>
            <a:ext cx="8953018" cy="4949895"/>
          </a:xfrm>
        </p:spPr>
        <p:txBody>
          <a:bodyPr>
            <a:normAutofit/>
          </a:bodyPr>
          <a:lstStyle/>
          <a:p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تقوم </a:t>
            </a:r>
            <a:r>
              <a:rPr lang="ar-EG" sz="32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الأدوات بوظيفة الربط في الكلام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فهي تربط الألفاظ والجمل والعبارات بعضها مع بعض </a:t>
            </a:r>
            <a:r>
              <a:rPr lang="ar-EG" sz="32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لتؤدي معنى تامًا في اللغة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900" b="1" u="sng" dirty="0" smtClea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EG" sz="1400" b="1" u="sng" dirty="0" smtClea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EG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وأشهر هذه الأدوات: </a:t>
            </a:r>
            <a:r>
              <a:rPr lang="ar-EG" sz="36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حروف العطف (و، ثم، مع)، </a:t>
            </a:r>
          </a:p>
          <a:p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لكن </a:t>
            </a:r>
            <a:r>
              <a:rPr lang="ar-EG" sz="32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تكرار استخدامها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دون غيرها يجعل </a:t>
            </a:r>
            <a:r>
              <a:rPr lang="ar-EG" sz="32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النص ركيكًا، ويبعث الملل في القارئ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كما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</a:t>
            </a:r>
            <a:r>
              <a:rPr lang="ar-EG" sz="32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اختلاف السياق يستوجب التنوع في الاستعمال لإيصال المعنى المقصود، </a:t>
            </a:r>
          </a:p>
          <a:p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والربط يكون 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بالحروف، والكلمات، والعبارات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</a:t>
            </a:r>
            <a:endParaRPr lang="ar-SA" sz="32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عنوان 1"/>
          <p:cNvSpPr>
            <a:spLocks noGrp="1"/>
          </p:cNvSpPr>
          <p:nvPr>
            <p:ph type="title"/>
          </p:nvPr>
        </p:nvSpPr>
        <p:spPr>
          <a:xfrm>
            <a:off x="1370638" y="50372"/>
            <a:ext cx="9601196" cy="777219"/>
          </a:xfrm>
          <a:solidFill>
            <a:srgbClr val="FFE48F"/>
          </a:solidFill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ar-EG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3- مواضع استعمال أدوات الربط</a:t>
            </a:r>
            <a:endParaRPr lang="ar-SA" sz="48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44422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70638" y="989637"/>
            <a:ext cx="9601196" cy="471089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الضمير المتصل:</a:t>
            </a:r>
          </a:p>
          <a:p>
            <a:pPr marL="0" indent="0">
              <a:buNone/>
            </a:pP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مثال: </a:t>
            </a:r>
            <a:r>
              <a:rPr lang="ar-EG" sz="3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(الورد منظر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</a:t>
            </a:r>
            <a:r>
              <a:rPr lang="ar-EG" sz="3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جميل)، </a:t>
            </a:r>
            <a:r>
              <a:rPr lang="ar-EG" sz="32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الرابط هو الضمير (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الهاء</a:t>
            </a:r>
            <a:r>
              <a:rPr lang="ar-EG" sz="32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)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في (منظره) يعود على الورد، فاستغنى عن تكرار كلمة (الورد)، وربط بين الخبر والمبتدأ الأول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ar-EG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اللام في جواب لولا:</a:t>
            </a:r>
          </a:p>
          <a:p>
            <a:pPr marL="0" indent="0">
              <a:buNone/>
            </a:pP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قال تعالى: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</a:t>
            </a:r>
            <a:r>
              <a:rPr lang="ar-EG" sz="3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ولولا </a:t>
            </a: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فضل الله عليكم ورحمته 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ل</a:t>
            </a: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اتبعتم الشيطان إلا </a:t>
            </a:r>
            <a:r>
              <a:rPr lang="ar-EG" sz="3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قليلا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</a:t>
            </a:r>
          </a:p>
          <a:p>
            <a:pPr marL="0" indent="0">
              <a:buNone/>
            </a:pP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الرابط هو (</a:t>
            </a:r>
            <a:r>
              <a:rPr lang="ar-EG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اللام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) ربطت ما بين الجملتين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.</a:t>
            </a:r>
            <a:endParaRPr lang="ar-EG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EG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SA" sz="3600" b="1" u="sng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عنوان 1"/>
          <p:cNvSpPr>
            <a:spLocks noGrp="1"/>
          </p:cNvSpPr>
          <p:nvPr>
            <p:ph type="title"/>
          </p:nvPr>
        </p:nvSpPr>
        <p:spPr>
          <a:xfrm>
            <a:off x="1370638" y="50372"/>
            <a:ext cx="9601196" cy="777219"/>
          </a:xfrm>
          <a:solidFill>
            <a:srgbClr val="FFE48F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ar-EG" sz="54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أدوات الربط</a:t>
            </a:r>
            <a:endParaRPr lang="ar-SA" sz="5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73282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عنصر نائب للمحتوى 2"/>
          <p:cNvSpPr>
            <a:spLocks noGrp="1"/>
          </p:cNvSpPr>
          <p:nvPr>
            <p:ph idx="1"/>
          </p:nvPr>
        </p:nvSpPr>
        <p:spPr>
          <a:xfrm>
            <a:off x="1457446" y="547065"/>
            <a:ext cx="9601196" cy="556163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3- الفاء في جواب الشرط:</a:t>
            </a:r>
          </a:p>
          <a:p>
            <a:pPr marL="0" indent="0">
              <a:buNone/>
            </a:pP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مثال: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قال تعالى: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</a:t>
            </a: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من عمل صالحًا 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ف</a:t>
            </a: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لنفسه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 </a:t>
            </a:r>
          </a:p>
          <a:p>
            <a:pPr marL="0" indent="0">
              <a:buNone/>
            </a:pP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الرابط هو (</a:t>
            </a:r>
            <a:r>
              <a:rPr lang="ar-EG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الفاء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) ربطت ما بين جملة الشرط وجوابه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.</a:t>
            </a:r>
            <a:endParaRPr lang="ar-EG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  <a:sym typeface="AGA Arabesque" panose="05010101010101010101" pitchFamily="2" charset="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4- «ما» النافية في جواب «لو»</a:t>
            </a:r>
            <a:r>
              <a:rPr lang="ar-EG" sz="32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:</a:t>
            </a:r>
            <a:endParaRPr lang="ar-EG" sz="3200" b="1" u="sng" dirty="0" smtClea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  <a:sym typeface="AGA Arabesque" panose="05010101010101010101" pitchFamily="2" charset="2"/>
            </a:endParaRPr>
          </a:p>
          <a:p>
            <a:pPr marL="0" lvl="0" indent="0">
              <a:buClr>
                <a:srgbClr val="83992A"/>
              </a:buClr>
              <a:buNone/>
            </a:pPr>
            <a:r>
              <a:rPr lang="ar-EG" sz="32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مثال: </a:t>
            </a:r>
            <a:r>
              <a:rPr lang="ar-EG" sz="32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قال تعالى: </a:t>
            </a:r>
            <a:r>
              <a:rPr lang="ar-EG" sz="32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</a:t>
            </a: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لو أطاعونا 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ما</a:t>
            </a: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 قتلوا</a:t>
            </a:r>
            <a:r>
              <a:rPr lang="ar-EG" sz="32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</a:t>
            </a:r>
            <a:endParaRPr lang="ar-EG" sz="32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  <a:sym typeface="AGA Arabesque" panose="05010101010101010101" pitchFamily="2" charset="2"/>
            </a:endParaRPr>
          </a:p>
          <a:p>
            <a:pPr marL="0" lvl="0" indent="0">
              <a:buClr>
                <a:srgbClr val="83992A"/>
              </a:buClr>
              <a:buNone/>
            </a:pPr>
            <a:r>
              <a:rPr lang="ar-EG" sz="32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الرابط هو </a:t>
            </a:r>
            <a:r>
              <a:rPr lang="ar-EG" sz="32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(</a:t>
            </a:r>
            <a:r>
              <a:rPr lang="ar-EG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ما</a:t>
            </a:r>
            <a:r>
              <a:rPr lang="ar-EG" sz="32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) </a:t>
            </a:r>
            <a:r>
              <a:rPr lang="ar-EG" sz="32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ربطت ما بين </a:t>
            </a:r>
            <a:r>
              <a:rPr lang="ar-EG" sz="32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الجملتين</a:t>
            </a:r>
            <a:r>
              <a:rPr lang="en-US" sz="32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.</a:t>
            </a:r>
            <a:endParaRPr lang="ar-EG" sz="3200" b="1" dirty="0" smtClean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  <a:sym typeface="AGA Arabesque" panose="05010101010101010101" pitchFamily="2" charset="2"/>
            </a:endParaRPr>
          </a:p>
          <a:p>
            <a:pPr lvl="0">
              <a:buClr>
                <a:srgbClr val="83992A"/>
              </a:buClr>
              <a:buFont typeface="Wingdings" panose="05000000000000000000" pitchFamily="2" charset="2"/>
              <a:buChar char="v"/>
            </a:pP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5- اللام في جواب القسم:</a:t>
            </a:r>
            <a:endParaRPr lang="en-US" sz="3200" b="1" u="sng" dirty="0" smtClea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  <a:sym typeface="AGA Arabesque" panose="05010101010101010101" pitchFamily="2" charset="2"/>
            </a:endParaRPr>
          </a:p>
          <a:p>
            <a:pPr marL="0" lvl="0" indent="0">
              <a:buClr>
                <a:srgbClr val="83992A"/>
              </a:buClr>
              <a:buNone/>
            </a:pPr>
            <a:r>
              <a:rPr lang="ar-EG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مثال: </a:t>
            </a:r>
            <a:r>
              <a:rPr lang="ar-EG" sz="32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قال تعالى: </a:t>
            </a:r>
            <a:r>
              <a:rPr lang="ar-EG" sz="32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</a:t>
            </a: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والعصر</a:t>
            </a:r>
            <a:r>
              <a:rPr lang="ar-EG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 </a:t>
            </a: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إن الإنسان 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ل</a:t>
            </a: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في خسر</a:t>
            </a:r>
            <a:r>
              <a:rPr lang="ar-EG" sz="32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 </a:t>
            </a:r>
            <a:endParaRPr lang="ar-EG" sz="32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  <a:sym typeface="AGA Arabesque" panose="05010101010101010101" pitchFamily="2" charset="2"/>
            </a:endParaRPr>
          </a:p>
          <a:p>
            <a:pPr marL="0" lvl="0" indent="0">
              <a:buClr>
                <a:srgbClr val="83992A"/>
              </a:buClr>
              <a:buNone/>
            </a:pPr>
            <a:r>
              <a:rPr lang="ar-EG" sz="32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الرابط هو </a:t>
            </a:r>
            <a:r>
              <a:rPr lang="ar-EG" sz="32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(</a:t>
            </a:r>
            <a:r>
              <a:rPr lang="ar-EG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اللام</a:t>
            </a:r>
            <a:r>
              <a:rPr lang="ar-EG" sz="32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) </a:t>
            </a:r>
            <a:r>
              <a:rPr lang="ar-EG" sz="32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ربطت </a:t>
            </a:r>
            <a:r>
              <a:rPr lang="ar-EG" sz="32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شبه الجملة (في خسر) بالقسم (والعصر)</a:t>
            </a:r>
            <a:r>
              <a:rPr lang="en-US" sz="32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.</a:t>
            </a:r>
            <a:endParaRPr lang="ar-SA" sz="3600" b="1" u="sng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8252090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عضوي">
  <a:themeElements>
    <a:clrScheme name="عضوي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عضوي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عضوي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TM02900720[[fn=تكامل]]</Template>
  <TotalTime>3488</TotalTime>
  <Words>1036</Words>
  <Application>Microsoft Office PowerPoint</Application>
  <PresentationFormat>ملء الشاشة</PresentationFormat>
  <Paragraphs>99</Paragraphs>
  <Slides>17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17</vt:i4>
      </vt:variant>
    </vt:vector>
  </HeadingPairs>
  <TitlesOfParts>
    <vt:vector size="30" baseType="lpstr">
      <vt:lpstr>AGA Arabesque</vt:lpstr>
      <vt:lpstr>Akhbar MT</vt:lpstr>
      <vt:lpstr>Arial</vt:lpstr>
      <vt:lpstr>Calibri</vt:lpstr>
      <vt:lpstr>Calibri Light</vt:lpstr>
      <vt:lpstr>Garamond</vt:lpstr>
      <vt:lpstr>Simplified Arabic</vt:lpstr>
      <vt:lpstr>Times New Roman</vt:lpstr>
      <vt:lpstr>Traditional Arabic</vt:lpstr>
      <vt:lpstr>Wingdings</vt:lpstr>
      <vt:lpstr>Wingdings 2</vt:lpstr>
      <vt:lpstr>HDOfficeLightV0</vt:lpstr>
      <vt:lpstr>عضوي</vt:lpstr>
      <vt:lpstr>عرض تقديمي في PowerPoint</vt:lpstr>
      <vt:lpstr>عرض تقديمي في PowerPoint</vt:lpstr>
      <vt:lpstr>مثال1: عن غموض المعنى لانعدام أدوات الربط</vt:lpstr>
      <vt:lpstr>مثال2: عن تعدد المعنى لتعدد أدوات الربط</vt:lpstr>
      <vt:lpstr>عرض تقديمي في PowerPoint</vt:lpstr>
      <vt:lpstr>أهمية أدوات الربط يمكن إجمالها فيما يلي:</vt:lpstr>
      <vt:lpstr>3- مواضع استعمال أدوات الربط</vt:lpstr>
      <vt:lpstr>من أدوات الربط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تعريف الجملة:</dc:title>
  <dc:creator>OLa B</dc:creator>
  <cp:lastModifiedBy>MAC BOOK PRO</cp:lastModifiedBy>
  <cp:revision>92</cp:revision>
  <dcterms:created xsi:type="dcterms:W3CDTF">2018-01-24T08:27:18Z</dcterms:created>
  <dcterms:modified xsi:type="dcterms:W3CDTF">2018-02-05T14:04:40Z</dcterms:modified>
</cp:coreProperties>
</file>