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4082" r:id="rId1"/>
    <p:sldMasterId id="2147484166" r:id="rId2"/>
  </p:sldMasterIdLst>
  <p:notesMasterIdLst>
    <p:notesMasterId r:id="rId20"/>
  </p:notesMasterIdLst>
  <p:sldIdLst>
    <p:sldId id="258" r:id="rId3"/>
    <p:sldId id="277" r:id="rId4"/>
    <p:sldId id="278" r:id="rId5"/>
    <p:sldId id="283" r:id="rId6"/>
    <p:sldId id="280" r:id="rId7"/>
    <p:sldId id="28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E5A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DB52C5-E25F-4D9C-A886-3663F7EFABD5}" type="datetimeFigureOut">
              <a:rPr lang="ar-SA" smtClean="0"/>
              <a:t>20/05/1439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6EEC71-909B-44D5-87C3-32396718E7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3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FA-92EF-48CA-A27C-0B44B50CAA5E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77E-F7F5-452E-9D38-E95FA798324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923-C979-44CB-BBC9-78199BB307E6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D621FA-92EF-48CA-A27C-0B44B50CAA5E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4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5D7-5672-4083-A20F-7CBFFACEC3F4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1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899D-20BE-4E8F-9078-92356D8A0E80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5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72B-7E61-4BCD-9469-B264B17B7288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5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0FF4-3B50-487D-8859-510AA2E6DC90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2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62DD-6892-446F-9222-BB903E412AA4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0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7516-AD73-4625-B842-43A44FB90528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1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A3F-D61B-423C-ADAE-49B2E2C21D84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2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5D7-5672-4083-A20F-7CBFFACEC3F4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0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D6B9-1044-46EF-965C-C343751DE383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6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5669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9866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5598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985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2415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893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77E-F7F5-452E-9D38-E95FA7983241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923-C979-44CB-BBC9-78199BB307E6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5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899D-20BE-4E8F-9078-92356D8A0E80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2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72B-7E61-4BCD-9469-B264B17B7288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4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0FF4-3B50-487D-8859-510AA2E6DC90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62DD-6892-446F-9222-BB903E412AA4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7516-AD73-4625-B842-43A44FB90528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8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A3F-D61B-423C-ADAE-49B2E2C21D84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D6B9-1044-46EF-965C-C343751DE383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1AC4F-B6B8-4B8D-AB3C-77426ACEAED7}" type="datetime1">
              <a:rPr lang="en-US" smtClean="0"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07534" y="1223561"/>
            <a:ext cx="7899722" cy="1137676"/>
          </a:xfrm>
          <a:solidFill>
            <a:srgbClr val="FFE48F"/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ar-EG" sz="6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Akhbar MT" pitchFamily="2" charset="-78"/>
              </a:rPr>
              <a:t>رابعًا</a:t>
            </a:r>
            <a:r>
              <a:rPr lang="ar-SA" sz="6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Akhbar MT" pitchFamily="2" charset="-78"/>
              </a:rPr>
              <a:t>: </a:t>
            </a:r>
            <a:r>
              <a:rPr lang="ar-EG" sz="6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Akhbar MT" pitchFamily="2" charset="-78"/>
              </a:rPr>
              <a:t>أدوات الربط</a:t>
            </a:r>
            <a:endParaRPr lang="ar-SA" sz="6000" b="1" dirty="0">
              <a:solidFill>
                <a:srgbClr val="FF0000"/>
              </a:solidFill>
              <a:latin typeface="Simplified Arabic" panose="02020603050405020304" pitchFamily="18" charset="-78"/>
              <a:cs typeface="Akhbar MT" pitchFamily="2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794077" y="515074"/>
            <a:ext cx="9033072" cy="55384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3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6- اسم الإشارة:</a:t>
            </a:r>
          </a:p>
          <a:p>
            <a:pPr marL="0" indent="0">
              <a:buNone/>
            </a:pPr>
            <a:r>
              <a:rPr lang="ar-EG" sz="3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EG" sz="30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والذين آمنوا وعملوا الصالحات </a:t>
            </a:r>
            <a:r>
              <a:rPr lang="ar-EG" sz="30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لا نكلف نفسًا إلا وسعها </a:t>
            </a:r>
            <a:r>
              <a:rPr lang="ar-EG" sz="3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أولئك</a:t>
            </a:r>
            <a:r>
              <a:rPr lang="ar-EG" sz="30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أصحاب الجنة هم فيها خالدون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 </a:t>
            </a:r>
          </a:p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الرابط هو اسم الإشارة (</a:t>
            </a:r>
            <a:r>
              <a:rPr lang="ar-EG" sz="3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أولئك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) ربط بين المبتدأ والخبر اللذين فُصلا بجملة اعتراضية </a:t>
            </a:r>
          </a:p>
          <a:p>
            <a:pPr marL="0" indent="0">
              <a:buNone/>
            </a:pP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(لا نكلف نفسًا </a:t>
            </a:r>
            <a:r>
              <a:rPr lang="ar-EG" sz="3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إ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لا وسعها)</a:t>
            </a:r>
            <a:r>
              <a:rPr lang="en-US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.</a:t>
            </a:r>
            <a:r>
              <a:rPr lang="ar-EG" sz="3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EG" sz="3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7- الاستثناء: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0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EG" sz="3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(قام القوم </a:t>
            </a:r>
            <a:r>
              <a:rPr lang="ar-EG" sz="3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إلا</a:t>
            </a:r>
            <a:r>
              <a:rPr lang="ar-EG" sz="3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حمزة)</a:t>
            </a:r>
            <a:endParaRPr lang="ar-EG" sz="30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ar-EG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الرابط هو 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(</a:t>
            </a:r>
            <a:r>
              <a:rPr lang="ar-EG" sz="3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إلا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) </a:t>
            </a:r>
            <a:r>
              <a:rPr lang="ar-EG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ربطت 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بين المستثنى (حمزة) والمستثنى منه (القوم)</a:t>
            </a:r>
            <a:r>
              <a:rPr lang="en-US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.</a:t>
            </a:r>
            <a:endParaRPr lang="ar-EG" sz="3000" b="1" dirty="0" smtClean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lvl="0" indent="0">
              <a:buClr>
                <a:srgbClr val="83992A"/>
              </a:buClr>
              <a:buNone/>
            </a:pPr>
            <a:endParaRPr lang="ar-SA" sz="30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63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295402" y="682907"/>
            <a:ext cx="9601196" cy="50945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8- من العبارات الدالة على الترتيب:</a:t>
            </a:r>
          </a:p>
          <a:p>
            <a:pPr marL="0" indent="0">
              <a:buNone/>
            </a:pPr>
            <a:r>
              <a:rPr lang="ar-EG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- أولها، ثانيها، ثالثها۔۔۔        - آخرها ۔۔۔</a:t>
            </a:r>
          </a:p>
          <a:p>
            <a:pPr marL="0" indent="0">
              <a:buNone/>
            </a:pPr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- نبتدئ ب۔۔۔             - نختم ب۔۔۔     - ومن ثمَّ۔۔۔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9- العبارات الدالة على الاستنتاج: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والنتيجة هي۔۔۔                     - وبناء على ذلك، نجد أن۔۔۔ 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وعليه، يمكن أن نقول۔۔۔           - ويُفهم من ذلك۔۔۔ 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ولذلك نرى۔۔۔                    - ولهذا يجب۔۔۔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73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694481"/>
            <a:ext cx="9601196" cy="518138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10- العبارات الدالة على الاختصار: </a:t>
            </a:r>
            <a:r>
              <a:rPr lang="ar-EG" sz="3200" b="1" u="sng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(وغالبًا تكون في نهاية الفكرة)</a:t>
            </a:r>
          </a:p>
          <a:p>
            <a:pPr marL="0" indent="0">
              <a:buNone/>
            </a:pPr>
            <a:r>
              <a:rPr lang="ar-EG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- ويمكن أن نُجمِل ما سبق في الآتي۔۔۔        - وخلاصة الأمر هو ۔۔۔</a:t>
            </a:r>
          </a:p>
          <a:p>
            <a:pPr marL="0" indent="0"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- ونوجز ذلك في۔۔۔                          - وباختصار نقول۔۔۔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11- العبارات الدالة على الزيادة في التوضيح: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يضاف إلى هذا۔۔۔           - فضلا عن ذلك۔۔۔      - بالإضافة إلى ما سبق۔۔۔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وعلى العكس من هذا نجد۔۔۔   - كما أن۔۔۔          - وأيضًا۔۔۔</a:t>
            </a:r>
          </a:p>
          <a:p>
            <a:pPr lvl="0">
              <a:buClr>
                <a:srgbClr val="83992A"/>
              </a:buClr>
              <a:buFontTx/>
              <a:buChar char="-"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وكذلك۔۔۔                - ولتوضيح هذا۔۔۔     - وذلك على النحو الآتي۔۔۔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وللإجابة على ذلك نقول۔۔۔</a:t>
            </a:r>
          </a:p>
          <a:p>
            <a:pPr lvl="0">
              <a:buClr>
                <a:srgbClr val="83992A"/>
              </a:buClr>
              <a:buFontTx/>
              <a:buChar char="-"/>
            </a:pP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673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539431" y="717630"/>
            <a:ext cx="9154609" cy="50496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10- العبارات الدالة على السبب:  </a:t>
            </a:r>
          </a:p>
          <a:p>
            <a:pPr marL="0" indent="0"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- لأنه۔۔۔        - لكي۔۔۔    - والسبب هو۔۔۔           - والعلة هي۔۔۔</a:t>
            </a:r>
            <a:endParaRPr lang="ar-EG" sz="20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indent="0">
              <a:buNone/>
            </a:pPr>
            <a:endParaRPr lang="ar-EG" sz="1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11- العبارات الدالة على التمثيل: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ومن ذلك۔۔۔   - فعلى سبيل المثال۔۔۔      - ومنه۔۔۔          - نحو۔۔۔</a:t>
            </a:r>
          </a:p>
          <a:p>
            <a:pPr lvl="0">
              <a:buClr>
                <a:srgbClr val="83992A"/>
              </a:buClr>
              <a:buFontTx/>
              <a:buChar char="-"/>
            </a:pP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61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8498" y="739471"/>
            <a:ext cx="10320792" cy="513639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ar-SA" sz="3200" b="1" dirty="0">
                <a:solidFill>
                  <a:srgbClr val="CC0000"/>
                </a:solidFill>
                <a:latin typeface="Traditional Arabic" pitchFamily="2" charset="-78"/>
                <a:cs typeface="Traditional Arabic" pitchFamily="2" charset="-78"/>
              </a:rPr>
              <a:t>التدريب الأول/ اختاري أداة الربط المناسبة فيما يأتي:ـ</a:t>
            </a:r>
          </a:p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endParaRPr lang="en-US" sz="1400" b="1" dirty="0">
              <a:solidFill>
                <a:srgbClr val="B32C16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273050" lvl="0" indent="-273050" defTabSz="9144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1- النمر قوي ........ الأسد أقوى منه.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(لكن </a:t>
            </a: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/ أو /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لأنه) </a:t>
            </a:r>
            <a:endParaRPr lang="en-US" sz="3200" b="1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273050" lvl="0" indent="-273050" defTabSz="9144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2- ........ تذاكر دروسك تنجح.  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(لـ </a:t>
            </a: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/ لكن /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إنْ)</a:t>
            </a:r>
            <a:endParaRPr lang="en-US" sz="3200" b="1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273050" lvl="0" indent="-273050" defTabSz="9144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3- أحب والديَّ .... أستمع إلى نصحهما.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(و</a:t>
            </a: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/ لكن /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أو)</a:t>
            </a:r>
            <a:endParaRPr lang="ar-SA" sz="3200" b="1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198438" lvl="0" indent="-198438" algn="just" defTabSz="914400" fontAlgn="base">
              <a:spcBef>
                <a:spcPts val="188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ar-SA" altLang="ar-SA" sz="1800" b="1" dirty="0" smtClean="0">
                <a:solidFill>
                  <a:srgbClr val="D96B77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4</a:t>
            </a:r>
            <a:r>
              <a:rPr lang="ar-SA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- تفاءل </a:t>
            </a: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ولو تكالبت عليك </a:t>
            </a:r>
            <a:r>
              <a:rPr lang="ar-SA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الهموم</a:t>
            </a:r>
            <a:r>
              <a:rPr lang="ar-EG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؛</a:t>
            </a:r>
            <a:r>
              <a:rPr lang="ar-SA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........ </a:t>
            </a: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الوعد بالفرج مضمون بنص الكتاب.</a:t>
            </a:r>
          </a:p>
          <a:p>
            <a:pPr marL="198438" lvl="0" indent="-198438" algn="just" defTabSz="914400" fontAlgn="base">
              <a:spcBef>
                <a:spcPts val="188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                                    </a:t>
            </a:r>
            <a:r>
              <a:rPr lang="ar-SA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(لكن </a:t>
            </a:r>
            <a:r>
              <a:rPr lang="ar-EG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،</a:t>
            </a: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 أو </a:t>
            </a:r>
            <a:r>
              <a:rPr lang="ar-EG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،</a:t>
            </a: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 لأن) </a:t>
            </a:r>
            <a:endParaRPr lang="en-US" altLang="ar-SA" sz="3200" b="1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198438" lvl="0" indent="-198438" algn="just" defTabSz="914400" fontAlgn="base">
              <a:spcBef>
                <a:spcPts val="188"/>
              </a:spcBef>
              <a:spcAft>
                <a:spcPct val="0"/>
              </a:spcAft>
              <a:buClr>
                <a:srgbClr val="F07F09"/>
              </a:buClr>
              <a:buSzPct val="80000"/>
              <a:buNone/>
            </a:pP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2- توكل على الله حق التوكل ...... تكفل كل أمرك. </a:t>
            </a:r>
            <a:r>
              <a:rPr lang="ar-SA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(لـ </a:t>
            </a:r>
            <a:r>
              <a:rPr lang="ar-SA" alt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/ لكن / </a:t>
            </a:r>
            <a:r>
              <a:rPr lang="ar-SA" alt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إنْ)</a:t>
            </a:r>
            <a:endParaRPr lang="en-US" altLang="ar-SA" sz="3200" b="1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endParaRPr lang="en-US" sz="3200" b="1" dirty="0">
              <a:solidFill>
                <a:srgbClr val="7598D9">
                  <a:lumMod val="60000"/>
                  <a:lumOff val="40000"/>
                </a:srgbClr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273050" lvl="0" indent="-273050" defTabSz="91440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defRPr/>
            </a:pPr>
            <a:endParaRPr lang="ar-SA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2" y="898497"/>
            <a:ext cx="9601196" cy="50091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273050" lvl="0" indent="-273050" defTabSz="9144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ar-SA" sz="3200" b="1" dirty="0">
                <a:solidFill>
                  <a:srgbClr val="B32C16"/>
                </a:solidFill>
                <a:latin typeface="Traditional Arabic" pitchFamily="2" charset="-78"/>
                <a:cs typeface="Traditional Arabic" pitchFamily="2" charset="-78"/>
              </a:rPr>
              <a:t>التدريب الثَّاني/ اربطي بين الجمل الآتية بأدوات الربط المناسبة لتصبح فقرة مفيدة:</a:t>
            </a:r>
            <a:endParaRPr lang="en-US" sz="3200" b="1" dirty="0">
              <a:solidFill>
                <a:srgbClr val="B32C16"/>
              </a:solidFill>
              <a:latin typeface="Traditional Arabic" pitchFamily="2" charset="-78"/>
              <a:cs typeface="Traditional Arabic" pitchFamily="2" charset="-78"/>
            </a:endParaRPr>
          </a:p>
          <a:p>
            <a:pPr marL="273050" lvl="0" indent="-273050" defTabSz="9144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حضر الطلاب في أول أيام الدراسة - زميلهم خالد لم يحضر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-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سأل </a:t>
            </a: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المعلم عنه - أخبره صديقه محمد بأنه مريض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- </a:t>
            </a:r>
            <a:r>
              <a:rPr lang="ar-SA" sz="3200" b="1" dirty="0" smtClean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قرر </a:t>
            </a:r>
            <a:r>
              <a:rPr lang="ar-SA" sz="3200" b="1" dirty="0">
                <a:solidFill>
                  <a:prstClr val="black"/>
                </a:solidFill>
                <a:latin typeface="Traditional Arabic" pitchFamily="2" charset="-78"/>
                <a:cs typeface="Traditional Arabic" pitchFamily="2" charset="-78"/>
              </a:rPr>
              <a:t>المعلم وطلابه زيارته للاطمئنان عليه.</a:t>
            </a:r>
          </a:p>
          <a:p>
            <a:pPr marL="273050" lvl="0" indent="-27305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defRPr/>
            </a:pPr>
            <a:endParaRPr lang="ar-SA" sz="3200" b="1" dirty="0">
              <a:solidFill>
                <a:prstClr val="black"/>
              </a:solidFill>
              <a:latin typeface="Traditional Arabic" pitchFamily="2" charset="-78"/>
              <a:cs typeface="Traditional Arabic" pitchFamily="2" charset="-78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03082" y="731520"/>
            <a:ext cx="10622943" cy="53909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98882" lvl="0" indent="-198882" algn="just" defTabSz="914400">
              <a:lnSpc>
                <a:spcPct val="150000"/>
              </a:lnSpc>
              <a:spcBef>
                <a:spcPts val="188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ar-JO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وُلد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نجيب محفوظ في حي الجمالية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(و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ف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ثم)</a:t>
            </a:r>
            <a:r>
              <a:rPr lang="ar-SA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هو أحد الأحياء الشعبية في القاهرة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(حيث، </a:t>
            </a:r>
            <a:r>
              <a:rPr lang="ar-JO" sz="3200" b="1" dirty="0" smtClean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ثم )</a:t>
            </a:r>
            <a:r>
              <a:rPr lang="en-US" sz="3200" b="1" dirty="0" smtClean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يقع بجانب مسجد الحسين بالأزهر.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(ورغم أن،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حيث 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ن،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ولذلك)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والده كان موظف</a:t>
            </a:r>
            <a:r>
              <a:rPr lang="ar-EG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 حكومي</a:t>
            </a:r>
            <a:r>
              <a:rPr lang="ar-EG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EG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بسيطا، إل</a:t>
            </a:r>
            <a:r>
              <a:rPr lang="ar-EG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أنه كفل لابنه التعليم المناسب،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(ثم، فـ، إلى)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غير عمله وعمل في التجارة بعد ذلك. </a:t>
            </a:r>
            <a:endParaRPr lang="en-US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198882" lvl="0" indent="-198882" algn="just" defTabSz="914400">
              <a:lnSpc>
                <a:spcPct val="150000"/>
              </a:lnSpc>
              <a:spcBef>
                <a:spcPts val="188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كان محفوظ قارئ</a:t>
            </a:r>
            <a:r>
              <a:rPr lang="ar-EG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 ممتاز</a:t>
            </a:r>
            <a:r>
              <a:rPr lang="ar-EG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ا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(فقد،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يعود الأمر)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قرأ للمنفلوطي وترجم بعض أعماله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(كما،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إضافة لذلك،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ثم)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قرأ لطه حسين والعقاد وسلامة موسى وإبراهيم المازني وتوفيق الحكيم وغيرهم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(ومع ذلك، وبرغم ذلك،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جل ذلك)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لم يهمل قراءة الأعمال الكلاسيكية سواء أكانت عربية أم غربية. </a:t>
            </a:r>
            <a:endParaRPr lang="en-US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273050" lvl="0" indent="-273050" algn="just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  <a:defRPr/>
            </a:pPr>
            <a:endParaRPr lang="ar-SA" sz="36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32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3426" y="946205"/>
            <a:ext cx="9823171" cy="49296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98882" lvl="0" indent="-198882" algn="just" defTabSz="914400">
              <a:lnSpc>
                <a:spcPct val="150000"/>
              </a:lnSpc>
              <a:spcBef>
                <a:spcPts val="188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endParaRPr lang="ar-SA" sz="1050" b="1" dirty="0" smtClean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198882" lvl="0" indent="-198882" algn="just" defTabSz="914400">
              <a:lnSpc>
                <a:spcPct val="150000"/>
              </a:lnSpc>
              <a:spcBef>
                <a:spcPts val="188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ar-JO" sz="3200" b="1" dirty="0" smtClean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وقد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بدأ نشاطه الأدبي في سن مبكرة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(وذلك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حيث 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ن)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بكتابة المقالة والترجمة. ثم اتجه لكتابة القصة القصيرة والرواية. </a:t>
            </a:r>
            <a:endParaRPr lang="en-US" sz="32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198882" lvl="0" indent="-198882" algn="just" defTabSz="914400">
              <a:lnSpc>
                <a:spcPct val="150000"/>
              </a:lnSpc>
              <a:spcBef>
                <a:spcPts val="188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ويع</a:t>
            </a:r>
            <a:r>
              <a:rPr lang="ar-SA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دُّ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محفوظ في الوقت الحاضر أشهر الروائيين العرب،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(فقد،</a:t>
            </a:r>
            <a:r>
              <a:rPr lang="ar-EG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3200" b="1" dirty="0">
                <a:solidFill>
                  <a:srgbClr val="9F2936">
                    <a:lumMod val="60000"/>
                    <a:lumOff val="40000"/>
                  </a:srgbClr>
                </a:solidFill>
                <a:latin typeface="Traditional Arabic" pitchFamily="18" charset="-78"/>
                <a:cs typeface="Traditional Arabic" pitchFamily="18" charset="-78"/>
              </a:rPr>
              <a:t>وبعبارة أخرى) </a:t>
            </a:r>
            <a:r>
              <a:rPr lang="ar-JO" sz="32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ألف العديد من الروايات والقصص التي نالت شهرة كبيرة سواء في مصر أو في البلاد العربية الأخرى. </a:t>
            </a:r>
            <a:endParaRPr lang="ar-SA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endParaRPr lang="ar-SA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9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82233" y="642396"/>
            <a:ext cx="10278319" cy="4548850"/>
          </a:xfrm>
        </p:spPr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ar-SA" sz="32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4400" b="1" u="sng" dirty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1</a:t>
            </a:r>
            <a:r>
              <a:rPr lang="ar-SA" sz="4100" b="1" u="sng" dirty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- تعريف </a:t>
            </a:r>
            <a:r>
              <a:rPr lang="ar-EG" sz="41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أدوات الربط</a:t>
            </a:r>
            <a:r>
              <a:rPr lang="ar-SA" sz="41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:</a:t>
            </a:r>
            <a:endParaRPr lang="ar-SA" sz="4100" dirty="0" smtClean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>
              <a:buClr>
                <a:srgbClr val="353535"/>
              </a:buClr>
            </a:pPr>
            <a:r>
              <a:rPr lang="ar-SA" sz="3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هي </a:t>
            </a:r>
            <a:r>
              <a:rPr lang="ar-SA" sz="35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اسم جامع لما يستعمل في </a:t>
            </a:r>
            <a:r>
              <a:rPr lang="ar-EG" sz="35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وصل لاحق بسابق لإتمام المعنى</a:t>
            </a:r>
            <a:r>
              <a:rPr lang="ar-SA" sz="3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5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0">
              <a:spcBef>
                <a:spcPts val="0"/>
              </a:spcBef>
              <a:buClrTx/>
              <a:buNone/>
            </a:pPr>
            <a:endParaRPr lang="ar-SA" sz="3500" dirty="0" smtClean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rtl="0">
              <a:spcBef>
                <a:spcPts val="0"/>
              </a:spcBef>
              <a:buClrTx/>
              <a:buNone/>
            </a:pPr>
            <a:endParaRPr lang="ar-SA" sz="100" dirty="0" smtClean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44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أهميتها: </a:t>
            </a:r>
            <a:endParaRPr lang="ar-SA" sz="44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لها </a:t>
            </a:r>
            <a:r>
              <a:rPr lang="ar-EG" sz="3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أهمية كبرى؛ </a:t>
            </a:r>
            <a:r>
              <a:rPr lang="ar-EG" sz="35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فانعدامها في الكلام يسبب اضطرابًا في فهمه</a:t>
            </a:r>
            <a:r>
              <a:rPr lang="en-US" sz="3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3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5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5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38955" y="48270"/>
            <a:ext cx="8911687" cy="917513"/>
          </a:xfrm>
          <a:solidFill>
            <a:srgbClr val="FFE48F"/>
          </a:solidFill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مثال1: عن غ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موض المعنى لانعدام أدوات الربط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4467" b="22842"/>
          <a:stretch/>
        </p:blipFill>
        <p:spPr>
          <a:xfrm>
            <a:off x="1001210" y="1064871"/>
            <a:ext cx="10399853" cy="5183529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 b="35968"/>
          <a:stretch/>
        </p:blipFill>
        <p:spPr>
          <a:xfrm>
            <a:off x="1302151" y="1255853"/>
            <a:ext cx="10029463" cy="4878729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411150" y="148754"/>
            <a:ext cx="9601196" cy="979777"/>
          </a:xfrm>
          <a:solidFill>
            <a:srgbClr val="FFE48F"/>
          </a:solidFill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مثال2: عن تع</a:t>
            </a:r>
            <a:r>
              <a:rPr lang="ar-EG" sz="4800" b="1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دد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المعنى لتعدد أدوات الربط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48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8" b="25494"/>
          <a:stretch/>
        </p:blipFill>
        <p:spPr>
          <a:xfrm>
            <a:off x="856527" y="630820"/>
            <a:ext cx="10295681" cy="5573210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7811" y="10045"/>
            <a:ext cx="8911687" cy="830724"/>
          </a:xfrm>
          <a:solidFill>
            <a:srgbClr val="FFE48F"/>
          </a:solidFill>
        </p:spPr>
        <p:txBody>
          <a:bodyPr>
            <a:normAutofit/>
          </a:bodyPr>
          <a:lstStyle/>
          <a:p>
            <a:pPr algn="ctr"/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أهمية أدوات الربط يمكن إجمالها فيما يلي: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24628" y="958768"/>
            <a:ext cx="9471180" cy="462601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تعمل على اتساق معاني الكلمات داخل الجملة الواحدة، وربط الجمل والعبارات والفقرات مع بعضها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تجعل النص منظمًا ومتماسكًا في بنيته اللفظية والدلالية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تعين الكاتب في الانتقال بسلاسة من فكرة إلى أخرى، ومن حدث إلى آخر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تعين الكاتب في إيصال المعلومة بدقة إلى القارئ، وذلك إذا عرف كل من الكاتب والقارئ معاني أدوات الربط، ومواضع استخدامها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تعين الكاتب في التعبير عما في نفسه </a:t>
            </a:r>
            <a:r>
              <a:rPr lang="ar-EG" sz="28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بأوجز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عبارة منعًا للتكرار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تعين على عدم تشتيت ذهن القارئ أو اضطراب فهمه، فيعي بدوره قصد الكاتب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5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2231" y="827592"/>
            <a:ext cx="8953018" cy="4949895"/>
          </a:xfrm>
        </p:spPr>
        <p:txBody>
          <a:bodyPr>
            <a:normAutofit/>
          </a:bodyPr>
          <a:lstStyle/>
          <a:p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تقوم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الأدوات بوظيفة الربط في الكلام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فهي تربط الألفاظ والجمل والعبارات بعضها مع بعض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لتؤدي معنى تامًا في اللغة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9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EG" sz="14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وأشهر هذه الأدوات: </a:t>
            </a:r>
            <a:r>
              <a:rPr lang="ar-EG" sz="36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حروف العطف (و، ثم، مع)، </a:t>
            </a:r>
          </a:p>
          <a:p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لكن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تكرار استخدامها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دون غيرها يجعل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 ركيكًا، ويبعث الملل في القارئ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كما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اختلاف السياق يستوجب التنوع في الاستعمال لإيصال المعنى المقصود، </a:t>
            </a:r>
          </a:p>
          <a:p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والربط يكون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بالحروف، والكلمات، والعبارات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70638" y="50372"/>
            <a:ext cx="9601196" cy="777219"/>
          </a:xfrm>
          <a:solidFill>
            <a:srgbClr val="FFE48F"/>
          </a:solidFill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مواضع استعمال أدوات الربط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42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0638" y="989637"/>
            <a:ext cx="9601196" cy="47108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الضمير المتصل:</a:t>
            </a:r>
          </a:p>
          <a:p>
            <a:pPr marL="0" indent="0"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(الورد منظر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جميل)، 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الرابط هو الضمير (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الهاء</a:t>
            </a:r>
            <a:r>
              <a:rPr lang="ar-EG" sz="32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(منظره) يعود على الورد، فاستغنى عن تكرار كلمة (الورد)، وربط بين الخبر والمبتدأ الأول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اللام في جواب لولا:</a:t>
            </a:r>
          </a:p>
          <a:p>
            <a:pPr marL="0" indent="0"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قال تعالى: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ولولا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فضل الله عليكم ورحمته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ل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اتبعتم الشيطان إلا </a:t>
            </a:r>
            <a:r>
              <a:rPr lang="ar-EG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قليلا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</a:t>
            </a:r>
          </a:p>
          <a:p>
            <a:pPr marL="0" indent="0"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الرابط هو (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اللام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) ربطت ما بين الجملتين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370638" y="50372"/>
            <a:ext cx="9601196" cy="777219"/>
          </a:xfrm>
          <a:solidFill>
            <a:srgbClr val="FFE48F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EG" sz="54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أدوات الربط</a:t>
            </a:r>
            <a:endParaRPr lang="ar-SA" sz="5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28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457446" y="547065"/>
            <a:ext cx="9601196" cy="55616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الفاء في جواب الشرط:</a:t>
            </a:r>
          </a:p>
          <a:p>
            <a:pPr marL="0" indent="0">
              <a:buNone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من عمل صالحًا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ف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لنفسه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 </a:t>
            </a:r>
          </a:p>
          <a:p>
            <a:pPr marL="0" indent="0">
              <a:buNone/>
            </a:pP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الرابط هو (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الفاء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) ربطت ما بين جملة الشرط وجوابه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.</a:t>
            </a:r>
            <a:endParaRPr lang="ar-EG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4- «ما» النافية في جواب «لو»</a:t>
            </a: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:</a:t>
            </a:r>
            <a:endParaRPr lang="ar-EG" sz="32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EG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لو أطاعونا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ما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قتلوا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</a:t>
            </a:r>
            <a:endParaRPr lang="ar-EG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الرابط هو 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(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ما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) </a:t>
            </a:r>
            <a:r>
              <a:rPr lang="ar-EG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ربطت ما بين 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الجملتين</a:t>
            </a:r>
            <a:r>
              <a:rPr lang="en-US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.</a:t>
            </a:r>
            <a:endParaRPr lang="ar-EG" sz="3200" b="1" dirty="0" smtClean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v"/>
            </a:pP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5- اللام في جواب القسم:</a:t>
            </a:r>
            <a:endParaRPr lang="en-US" sz="32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</a:t>
            </a:r>
            <a:r>
              <a:rPr lang="ar-EG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والعصر</a:t>
            </a:r>
            <a:r>
              <a:rPr lang="ar-EG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 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إن الإنسان 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ل</a:t>
            </a:r>
            <a:r>
              <a:rPr lang="ar-EG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في خسر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 </a:t>
            </a:r>
            <a:endParaRPr lang="ar-EG" sz="32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ar-EG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الرابط هو 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(</a:t>
            </a:r>
            <a:r>
              <a:rPr lang="ar-EG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اللام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) </a:t>
            </a:r>
            <a:r>
              <a:rPr lang="ar-EG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ربطت </a:t>
            </a:r>
            <a:r>
              <a:rPr lang="ar-EG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شبه الجملة (في خسر) بالقسم (والعصر)</a:t>
            </a:r>
            <a:r>
              <a:rPr lang="en-US" sz="32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.</a:t>
            </a:r>
            <a:endParaRPr lang="ar-SA" sz="36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5209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TM02900720[[fn=تكامل]]</Template>
  <TotalTime>3488</TotalTime>
  <Words>1036</Words>
  <Application>Microsoft Office PowerPoint</Application>
  <PresentationFormat>ملء الشاشة</PresentationFormat>
  <Paragraphs>99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30" baseType="lpstr">
      <vt:lpstr>AGA Arabesque</vt:lpstr>
      <vt:lpstr>Akhbar MT</vt:lpstr>
      <vt:lpstr>Arial</vt:lpstr>
      <vt:lpstr>Calibri</vt:lpstr>
      <vt:lpstr>Calibri Light</vt:lpstr>
      <vt:lpstr>Garamond</vt:lpstr>
      <vt:lpstr>Simplified Arabic</vt:lpstr>
      <vt:lpstr>Times New Roman</vt:lpstr>
      <vt:lpstr>Traditional Arabic</vt:lpstr>
      <vt:lpstr>Wingdings</vt:lpstr>
      <vt:lpstr>Wingdings 2</vt:lpstr>
      <vt:lpstr>HDOfficeLightV0</vt:lpstr>
      <vt:lpstr>عضوي</vt:lpstr>
      <vt:lpstr>عرض تقديمي في PowerPoint</vt:lpstr>
      <vt:lpstr>عرض تقديمي في PowerPoint</vt:lpstr>
      <vt:lpstr>مثال1: عن غموض المعنى لانعدام أدوات الربط</vt:lpstr>
      <vt:lpstr>مثال2: عن تعدد المعنى لتعدد أدوات الربط</vt:lpstr>
      <vt:lpstr>عرض تقديمي في PowerPoint</vt:lpstr>
      <vt:lpstr>أهمية أدوات الربط يمكن إجمالها فيما يلي:</vt:lpstr>
      <vt:lpstr>3- مواضع استعمال أدوات الربط</vt:lpstr>
      <vt:lpstr>من أدوات الربط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تعريف الجملة:</dc:title>
  <dc:creator>OLa B</dc:creator>
  <cp:lastModifiedBy>MAC BOOK PRO</cp:lastModifiedBy>
  <cp:revision>92</cp:revision>
  <dcterms:created xsi:type="dcterms:W3CDTF">2018-01-24T08:27:18Z</dcterms:created>
  <dcterms:modified xsi:type="dcterms:W3CDTF">2018-02-05T14:04:40Z</dcterms:modified>
</cp:coreProperties>
</file>