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E223A"/>
    <a:srgbClr val="0D1F35"/>
    <a:srgbClr val="102640"/>
    <a:srgbClr val="112843"/>
    <a:srgbClr val="142D4C"/>
    <a:srgbClr val="152F4F"/>
    <a:srgbClr val="0D1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3C30A6-999F-4F32-9B06-F33477E71378}" type="datetimeFigureOut">
              <a:rPr lang="en-US" smtClean="0"/>
              <a:t>29-Oct-17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5B33CF-0E97-4F26-A680-65533584DE0E}" type="slidenum">
              <a:rPr lang="en-US" smtClean="0"/>
              <a:t>‹#›</a:t>
            </a:fld>
            <a:endParaRPr lang="en-US"/>
          </a:p>
        </p:txBody>
      </p:sp>
    </p:spTree>
    <p:extLst>
      <p:ext uri="{BB962C8B-B14F-4D97-AF65-F5344CB8AC3E}">
        <p14:creationId xmlns:p14="http://schemas.microsoft.com/office/powerpoint/2010/main" val="3600022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2D01E7-E394-40A0-81A6-52E877BED3AC}" type="datetimeFigureOut">
              <a:rPr lang="en-US"/>
              <a:pPr>
                <a:defRPr/>
              </a:pPr>
              <a:t>29-Oct-17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0564A6F-A719-4A54-AB0B-C66F363F1EF2}" type="slidenum">
              <a:rPr lang="en-US"/>
              <a:pPr>
                <a:defRPr/>
              </a:pPr>
              <a:t>‹#›</a:t>
            </a:fld>
            <a:endParaRPr lang="en-US"/>
          </a:p>
        </p:txBody>
      </p:sp>
    </p:spTree>
    <p:extLst>
      <p:ext uri="{BB962C8B-B14F-4D97-AF65-F5344CB8AC3E}">
        <p14:creationId xmlns:p14="http://schemas.microsoft.com/office/powerpoint/2010/main" val="303385895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292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1F9FE9-F1E7-41EC-8650-49B970DFB819}" type="datetime1">
              <a:rPr lang="en-US" smtClean="0"/>
              <a:t>29-Oct-17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26A07-E536-4FD6-9674-3A7487D6720E}" type="slidenum">
              <a:rPr lang="en-US"/>
              <a:pPr>
                <a:defRPr/>
              </a:pPr>
              <a:t>‹#›</a:t>
            </a:fld>
            <a:endParaRPr lang="en-US" dirty="0"/>
          </a:p>
        </p:txBody>
      </p:sp>
    </p:spTree>
    <p:extLst>
      <p:ext uri="{BB962C8B-B14F-4D97-AF65-F5344CB8AC3E}">
        <p14:creationId xmlns:p14="http://schemas.microsoft.com/office/powerpoint/2010/main" val="208307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B39DEE-CAE3-4A49-AA80-4EF787985753}" type="datetime1">
              <a:rPr lang="en-US" smtClean="0"/>
              <a:t>29-Oct-17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833420-72C0-49D0-B253-237C99719C61}" type="slidenum">
              <a:rPr lang="en-US"/>
              <a:pPr>
                <a:defRPr/>
              </a:pPr>
              <a:t>‹#›</a:t>
            </a:fld>
            <a:endParaRPr lang="en-US" dirty="0"/>
          </a:p>
        </p:txBody>
      </p:sp>
    </p:spTree>
    <p:extLst>
      <p:ext uri="{BB962C8B-B14F-4D97-AF65-F5344CB8AC3E}">
        <p14:creationId xmlns:p14="http://schemas.microsoft.com/office/powerpoint/2010/main" val="215128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A05E15-EB1F-42EA-9AF1-A2BD7613CA8A}" type="datetime1">
              <a:rPr lang="en-US" smtClean="0"/>
              <a:t>29-Oct-17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A6567-03C9-4CE6-9A76-E4042F5792DD}" type="slidenum">
              <a:rPr lang="en-US"/>
              <a:pPr>
                <a:defRPr/>
              </a:pPr>
              <a:t>‹#›</a:t>
            </a:fld>
            <a:endParaRPr lang="en-US" dirty="0"/>
          </a:p>
        </p:txBody>
      </p:sp>
    </p:spTree>
    <p:extLst>
      <p:ext uri="{BB962C8B-B14F-4D97-AF65-F5344CB8AC3E}">
        <p14:creationId xmlns:p14="http://schemas.microsoft.com/office/powerpoint/2010/main" val="89440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8948782B-5C79-403D-BC38-55E4750B2259}" type="datetime1">
              <a:rPr lang="en-US" smtClean="0"/>
              <a:t>29-Oct-17</a:t>
            </a:fld>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F21146A-AD2D-479E-9398-CBCD3AEFEA45}" type="slidenum">
              <a:rPr/>
              <a:pPr>
                <a:defRPr/>
              </a:pPr>
              <a:t>‹#›</a:t>
            </a:fld>
            <a:endParaRPr/>
          </a:p>
        </p:txBody>
      </p:sp>
    </p:spTree>
    <p:extLst>
      <p:ext uri="{BB962C8B-B14F-4D97-AF65-F5344CB8AC3E}">
        <p14:creationId xmlns:p14="http://schemas.microsoft.com/office/powerpoint/2010/main" val="16890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0EE7C0-F3C3-4A5E-9497-8C8BDDA69D82}" type="datetime1">
              <a:rPr lang="en-US" smtClean="0"/>
              <a:t>29-Oct-17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85AADA-A848-4D8D-9AC1-E0919FB3D5EA}" type="slidenum">
              <a:rPr lang="en-US"/>
              <a:pPr>
                <a:defRPr/>
              </a:pPr>
              <a:t>‹#›</a:t>
            </a:fld>
            <a:endParaRPr lang="en-US" dirty="0"/>
          </a:p>
        </p:txBody>
      </p:sp>
    </p:spTree>
    <p:extLst>
      <p:ext uri="{BB962C8B-B14F-4D97-AF65-F5344CB8AC3E}">
        <p14:creationId xmlns:p14="http://schemas.microsoft.com/office/powerpoint/2010/main" val="199999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51B9E6-93AD-48CE-B77A-41B8F25EECD9}" type="datetime1">
              <a:rPr lang="en-US" smtClean="0"/>
              <a:t>29-Oct-17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B9ABE3-D20E-4E12-B52C-6405E35098C6}" type="slidenum">
              <a:rPr lang="en-US"/>
              <a:pPr>
                <a:defRPr/>
              </a:pPr>
              <a:t>‹#›</a:t>
            </a:fld>
            <a:endParaRPr lang="en-US" dirty="0"/>
          </a:p>
        </p:txBody>
      </p:sp>
    </p:spTree>
    <p:extLst>
      <p:ext uri="{BB962C8B-B14F-4D97-AF65-F5344CB8AC3E}">
        <p14:creationId xmlns:p14="http://schemas.microsoft.com/office/powerpoint/2010/main" val="112031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CF90A4-1507-42F2-AAC5-1D021676CF98}" type="datetime1">
              <a:rPr lang="en-US" smtClean="0"/>
              <a:t>29-Oct-17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42768-C7B1-46E5-BB7B-776A39E76F83}" type="slidenum">
              <a:rPr lang="en-US"/>
              <a:pPr>
                <a:defRPr/>
              </a:pPr>
              <a:t>‹#›</a:t>
            </a:fld>
            <a:endParaRPr lang="en-US" dirty="0"/>
          </a:p>
        </p:txBody>
      </p:sp>
    </p:spTree>
    <p:extLst>
      <p:ext uri="{BB962C8B-B14F-4D97-AF65-F5344CB8AC3E}">
        <p14:creationId xmlns:p14="http://schemas.microsoft.com/office/powerpoint/2010/main" val="164292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964D53-2905-4DC7-9C33-79C0A52A6F6B}" type="datetime1">
              <a:rPr lang="en-US" smtClean="0"/>
              <a:t>29-Oct-17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DE4C567-0269-4515-A569-35D5CA0D756C}" type="slidenum">
              <a:rPr lang="en-US"/>
              <a:pPr>
                <a:defRPr/>
              </a:pPr>
              <a:t>‹#›</a:t>
            </a:fld>
            <a:endParaRPr lang="en-US" dirty="0"/>
          </a:p>
        </p:txBody>
      </p:sp>
    </p:spTree>
    <p:extLst>
      <p:ext uri="{BB962C8B-B14F-4D97-AF65-F5344CB8AC3E}">
        <p14:creationId xmlns:p14="http://schemas.microsoft.com/office/powerpoint/2010/main" val="148355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14BAF0-4BF9-41B7-8C0F-F86DF9C57E11}" type="datetime1">
              <a:rPr lang="en-US" smtClean="0"/>
              <a:t>29-Oct-17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CD9E10-A8C1-4D09-9D51-EDF01505679E}" type="slidenum">
              <a:rPr lang="en-US"/>
              <a:pPr>
                <a:defRPr/>
              </a:pPr>
              <a:t>‹#›</a:t>
            </a:fld>
            <a:endParaRPr lang="en-US" dirty="0"/>
          </a:p>
        </p:txBody>
      </p:sp>
    </p:spTree>
    <p:extLst>
      <p:ext uri="{BB962C8B-B14F-4D97-AF65-F5344CB8AC3E}">
        <p14:creationId xmlns:p14="http://schemas.microsoft.com/office/powerpoint/2010/main" val="79794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669E53-0175-4B91-87E3-A366BE870178}" type="datetime1">
              <a:rPr lang="en-US" smtClean="0"/>
              <a:t>29-Oct-17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CCDC76-617B-44C7-94E2-3A848652DE63}" type="slidenum">
              <a:rPr lang="en-US"/>
              <a:pPr>
                <a:defRPr/>
              </a:pPr>
              <a:t>‹#›</a:t>
            </a:fld>
            <a:endParaRPr lang="en-US" dirty="0"/>
          </a:p>
        </p:txBody>
      </p:sp>
    </p:spTree>
    <p:extLst>
      <p:ext uri="{BB962C8B-B14F-4D97-AF65-F5344CB8AC3E}">
        <p14:creationId xmlns:p14="http://schemas.microsoft.com/office/powerpoint/2010/main" val="413499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10AA42-CA8E-40FD-AD6C-478BB77038C7}" type="datetime1">
              <a:rPr lang="en-US" smtClean="0"/>
              <a:t>29-Oct-17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B05CE2-9DEE-4204-A88C-CF2D26403323}" type="slidenum">
              <a:rPr lang="en-US"/>
              <a:pPr>
                <a:defRPr/>
              </a:pPr>
              <a:t>‹#›</a:t>
            </a:fld>
            <a:endParaRPr lang="en-US" dirty="0"/>
          </a:p>
        </p:txBody>
      </p:sp>
    </p:spTree>
    <p:extLst>
      <p:ext uri="{BB962C8B-B14F-4D97-AF65-F5344CB8AC3E}">
        <p14:creationId xmlns:p14="http://schemas.microsoft.com/office/powerpoint/2010/main" val="172340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680082-98FB-4EF0-9673-B1D3CB40CA46}" type="datetime1">
              <a:rPr lang="en-US" smtClean="0"/>
              <a:t>29-Oct-17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CC8D8-A99A-432E-B319-23F09533F2A3}" type="slidenum">
              <a:rPr lang="en-US"/>
              <a:pPr>
                <a:defRPr/>
              </a:pPr>
              <a:t>‹#›</a:t>
            </a:fld>
            <a:endParaRPr lang="en-US" dirty="0"/>
          </a:p>
        </p:txBody>
      </p:sp>
    </p:spTree>
    <p:extLst>
      <p:ext uri="{BB962C8B-B14F-4D97-AF65-F5344CB8AC3E}">
        <p14:creationId xmlns:p14="http://schemas.microsoft.com/office/powerpoint/2010/main" val="19210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28FEE10-281F-41D4-86E7-93BDA9F05A9F}" type="datetime1">
              <a:rPr lang="en-US" smtClean="0"/>
              <a:t>29-Oct-17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7A729B-22CD-420C-9811-9CD2554328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09800" y="1447800"/>
            <a:ext cx="4495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3.1- Introduction</a:t>
            </a:r>
          </a:p>
        </p:txBody>
      </p:sp>
      <p:sp>
        <p:nvSpPr>
          <p:cNvPr id="5" name="Rectangle 4"/>
          <p:cNvSpPr/>
          <p:nvPr/>
        </p:nvSpPr>
        <p:spPr>
          <a:xfrm>
            <a:off x="0" y="1905000"/>
            <a:ext cx="9144000" cy="353943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3200" b="1" dirty="0">
                <a:ln w="11430"/>
                <a:solidFill>
                  <a:srgbClr val="00B050"/>
                </a:solidFill>
                <a:latin typeface="Times New Roman" pitchFamily="18" charset="0"/>
                <a:cs typeface="Times New Roman" pitchFamily="18" charset="0"/>
              </a:rPr>
              <a:t>An understanding of the physics of fluid flow is vital to an understanding of biological systems as diverse as the human circulatory system and the distribution of nutrients in plant In this chapter we will introduce the physical foundations of fluid flow in the absence of viscosity. Now, we will </a:t>
            </a:r>
            <a:r>
              <a:rPr lang="en-US" sz="3200" b="1" dirty="0">
                <a:ln w="11430"/>
                <a:solidFill>
                  <a:srgbClr val="FFC000"/>
                </a:solidFill>
                <a:latin typeface="Times New Roman" pitchFamily="18" charset="0"/>
                <a:cs typeface="Times New Roman" pitchFamily="18" charset="0"/>
              </a:rPr>
              <a:t>Definitions of some keys</a:t>
            </a:r>
            <a:endParaRPr lang="en-US" sz="3200" b="1" dirty="0">
              <a:ln w="11430"/>
              <a:solidFill>
                <a:srgbClr val="00B050"/>
              </a:solidFill>
              <a:latin typeface="Times New Roman" pitchFamily="18" charset="0"/>
              <a:cs typeface="Times New Roman" pitchFamily="18" charset="0"/>
            </a:endParaRPr>
          </a:p>
        </p:txBody>
      </p:sp>
      <p:sp>
        <p:nvSpPr>
          <p:cNvPr id="2" name="Rectangle 1"/>
          <p:cNvSpPr/>
          <p:nvPr/>
        </p:nvSpPr>
        <p:spPr>
          <a:xfrm>
            <a:off x="762000" y="0"/>
            <a:ext cx="8129588" cy="1446213"/>
          </a:xfrm>
          <a:prstGeom prst="rect">
            <a:avLst/>
          </a:prstGeom>
        </p:spPr>
        <p:txBody>
          <a:bodyPr wrap="none">
            <a:spAutoFit/>
          </a:bodyPr>
          <a:lstStyle/>
          <a:p>
            <a:pPr fontAlgn="auto">
              <a:spcBef>
                <a:spcPts val="0"/>
              </a:spcBef>
              <a:spcAft>
                <a:spcPts val="0"/>
              </a:spcAft>
              <a:defRPr/>
            </a:pP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3. Equation of continuity, </a:t>
            </a:r>
            <a:b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b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Bernoulli’s</a:t>
            </a:r>
            <a:r>
              <a:rPr lang="en-US" sz="4400" b="1" dirty="0">
                <a:ln w="11430"/>
                <a:solidFill>
                  <a:srgbClr val="00B050"/>
                </a:solidFill>
                <a:effectLst>
                  <a:outerShdw blurRad="80000" dist="40000" dir="5040000" algn="tl">
                    <a:srgbClr val="000000">
                      <a:alpha val="30000"/>
                    </a:srgbClr>
                  </a:outerShdw>
                </a:effectLst>
                <a:latin typeface="+mn-lt"/>
                <a:cs typeface="+mn-cs"/>
              </a:rPr>
              <a:t> </a:t>
            </a:r>
            <a:r>
              <a:rPr lang="en-US" sz="44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Equation </a:t>
            </a:r>
            <a:endParaRPr lang="en-US" sz="4400" b="1" dirty="0">
              <a:ln w="11430"/>
              <a:solidFill>
                <a:srgbClr val="00B050"/>
              </a:solidFill>
              <a:effectLst>
                <a:outerShdw blurRad="80000" dist="40000" dir="5040000" algn="tl">
                  <a:srgbClr val="000000">
                    <a:alpha val="30000"/>
                  </a:srgbClr>
                </a:outerShdw>
              </a:effectLst>
              <a:latin typeface="+mn-lt"/>
              <a:cs typeface="+mn-cs"/>
            </a:endParaRPr>
          </a:p>
        </p:txBody>
      </p:sp>
      <p:sp>
        <p:nvSpPr>
          <p:cNvPr id="7" name="Rectangle 6"/>
          <p:cNvSpPr/>
          <p:nvPr/>
        </p:nvSpPr>
        <p:spPr>
          <a:xfrm>
            <a:off x="1828800" y="5257800"/>
            <a:ext cx="7315200" cy="1538883"/>
          </a:xfrm>
          <a:prstGeom prst="rect">
            <a:avLst/>
          </a:prstGeom>
        </p:spPr>
        <p:txBody>
          <a:bodyPr>
            <a:spAutoFit/>
          </a:bodyPr>
          <a:lstStyle/>
          <a:p>
            <a:pPr algn="just" fontAlgn="auto">
              <a:spcBef>
                <a:spcPts val="1200"/>
              </a:spcBef>
              <a:spcAft>
                <a:spcPts val="0"/>
              </a:spcAft>
              <a:defRPr/>
            </a:pPr>
            <a:r>
              <a:rPr lang="en-US" sz="2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Incompressible fluid</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a:t>
            </a:r>
            <a:r>
              <a:rPr lang="en-US" sz="2800" b="1" dirty="0">
                <a:ln w="11430"/>
                <a:solidFill>
                  <a:srgbClr val="00B050"/>
                </a:solidFill>
                <a:latin typeface="Times New Roman" pitchFamily="18" charset="0"/>
                <a:cs typeface="Times New Roman" pitchFamily="18" charset="0"/>
              </a:rPr>
              <a:t>The fluid has a constant density throughout.</a:t>
            </a:r>
          </a:p>
          <a:p>
            <a:pPr algn="just" fontAlgn="auto">
              <a:spcBef>
                <a:spcPts val="1200"/>
              </a:spcBef>
              <a:spcAft>
                <a:spcPts val="0"/>
              </a:spcAft>
              <a:defRPr/>
            </a:pPr>
            <a:r>
              <a:rPr lang="en-US" sz="28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Viscosity</a:t>
            </a: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latin typeface="Times New Roman" pitchFamily="18" charset="0"/>
                <a:cs typeface="Times New Roman" pitchFamily="18" charset="0"/>
              </a:rPr>
              <a:t>: </a:t>
            </a:r>
            <a:r>
              <a:rPr lang="en-US" sz="2800" b="1" dirty="0">
                <a:ln w="11430"/>
                <a:solidFill>
                  <a:srgbClr val="00B050"/>
                </a:solidFill>
                <a:latin typeface="Times New Roman" pitchFamily="18" charset="0"/>
                <a:cs typeface="Times New Roman" pitchFamily="18" charset="0"/>
              </a:rPr>
              <a:t>The resistance of a fluid to flow.</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227641" y="383827"/>
            <a:ext cx="8565801" cy="3570208"/>
          </a:xfrm>
          <a:prstGeom prst="rect">
            <a:avLst/>
          </a:prstGeom>
          <a:blipFill rotWithShape="1">
            <a:blip r:embed="rId2"/>
            <a:stretch>
              <a:fillRect l="-1637" t="-2218" r="-2278" b="-4778"/>
            </a:stretch>
          </a:blipFill>
        </p:spPr>
        <p:txBody>
          <a:bodyPr/>
          <a:lstStyle/>
          <a:p>
            <a:pPr fontAlgn="auto">
              <a:spcBef>
                <a:spcPts val="0"/>
              </a:spcBef>
              <a:spcAft>
                <a:spcPts val="0"/>
              </a:spcAft>
              <a:defRPr/>
            </a:pPr>
            <a:r>
              <a:rPr lang="en-US">
                <a:noFill/>
                <a:latin typeface="+mn-lt"/>
                <a:cs typeface="+mn-cs"/>
              </a:rPr>
              <a:t> </a:t>
            </a:r>
          </a:p>
        </p:txBody>
      </p:sp>
      <p:sp>
        <p:nvSpPr>
          <p:cNvPr id="10" name="Rectangle 9"/>
          <p:cNvSpPr>
            <a:spLocks noRot="1" noChangeAspect="1" noMove="1" noResize="1" noEditPoints="1" noAdjustHandles="1" noChangeArrowheads="1" noChangeShapeType="1" noTextEdit="1"/>
          </p:cNvSpPr>
          <p:nvPr/>
        </p:nvSpPr>
        <p:spPr>
          <a:xfrm>
            <a:off x="304800" y="3962400"/>
            <a:ext cx="8565801" cy="2593339"/>
          </a:xfrm>
          <a:prstGeom prst="rect">
            <a:avLst/>
          </a:prstGeom>
          <a:blipFill rotWithShape="1">
            <a:blip r:embed="rId3"/>
            <a:stretch>
              <a:fillRect l="-1637" t="-3059" b="-7529"/>
            </a:stretch>
          </a:blipFill>
        </p:spPr>
        <p:txBody>
          <a:bodyPr/>
          <a:lstStyle/>
          <a:p>
            <a:pPr fontAlgn="auto">
              <a:spcBef>
                <a:spcPts val="0"/>
              </a:spcBef>
              <a:spcAft>
                <a:spcPts val="0"/>
              </a:spcAft>
              <a:defRPr/>
            </a:pPr>
            <a:r>
              <a:rPr lang="en-US">
                <a:noFill/>
                <a:latin typeface="+mn-lt"/>
                <a:cs typeface="+mn-cs"/>
              </a:rPr>
              <a:t>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3581400"/>
            <a:ext cx="206533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227641" y="0"/>
            <a:ext cx="8565801" cy="2092881"/>
          </a:xfrm>
          <a:prstGeom prst="rect">
            <a:avLst/>
          </a:prstGeom>
          <a:blipFill rotWithShape="1">
            <a:blip r:embed="rId2"/>
            <a:stretch>
              <a:fillRect l="-1637" t="-3790" b="-9038"/>
            </a:stretch>
          </a:blipFill>
        </p:spPr>
        <p:txBody>
          <a:bodyPr/>
          <a:lstStyle/>
          <a:p>
            <a:pPr fontAlgn="auto">
              <a:spcBef>
                <a:spcPts val="0"/>
              </a:spcBef>
              <a:spcAft>
                <a:spcPts val="0"/>
              </a:spcAft>
              <a:defRPr/>
            </a:pPr>
            <a:r>
              <a:rPr lang="en-US">
                <a:noFill/>
                <a:latin typeface="+mn-lt"/>
                <a:cs typeface="+mn-cs"/>
              </a:rPr>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1763713"/>
            <a:ext cx="32591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11</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400800" y="3382464"/>
                <a:ext cx="2236460" cy="2408736"/>
              </a:xfrm>
              <a:prstGeom prst="rect">
                <a:avLst/>
              </a:prstGeom>
              <a:noFill/>
            </p:spPr>
            <p:txBody>
              <a:bodyPr wrap="square" rtlCol="0">
                <a:spAutoFit/>
              </a:bodyPr>
              <a:lstStyle/>
              <a:p>
                <a:pPr>
                  <a:spcBef>
                    <a:spcPts val="600"/>
                  </a:spcBef>
                </a:pPr>
                <a14:m>
                  <m:oMathPara xmlns:m="http://schemas.openxmlformats.org/officeDocument/2006/math">
                    <m:oMathParaPr>
                      <m:jc m:val="center"/>
                    </m:oMathParaPr>
                    <m:oMath xmlns:m="http://schemas.openxmlformats.org/officeDocument/2006/math">
                      <m:sSub>
                        <m:sSubPr>
                          <m:ctrlPr>
                            <a:rPr lang="en-US" i="1" smtClean="0">
                              <a:solidFill>
                                <a:srgbClr val="FFFF00"/>
                              </a:solidFill>
                              <a:latin typeface="Cambria Math"/>
                            </a:rPr>
                          </m:ctrlPr>
                        </m:sSubPr>
                        <m:e>
                          <m:r>
                            <a:rPr lang="en-US" b="0" i="1" smtClean="0">
                              <a:solidFill>
                                <a:srgbClr val="FFFF00"/>
                              </a:solidFill>
                              <a:latin typeface="Cambria Math"/>
                            </a:rPr>
                            <m:t>𝑣</m:t>
                          </m:r>
                        </m:e>
                        <m:sub>
                          <m:r>
                            <a:rPr lang="en-US" b="0" i="1" smtClean="0">
                              <a:solidFill>
                                <a:srgbClr val="FFFF00"/>
                              </a:solidFill>
                              <a:latin typeface="Cambria Math"/>
                            </a:rPr>
                            <m:t>2</m:t>
                          </m:r>
                        </m:sub>
                      </m:sSub>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2</m:t>
                          </m:r>
                        </m:sub>
                      </m:sSub>
                      <m:r>
                        <a:rPr lang="en-US" i="1">
                          <a:solidFill>
                            <a:srgbClr val="FFFF00"/>
                          </a:solidFill>
                          <a:latin typeface="Cambria Math"/>
                        </a:rPr>
                        <m:t>=</m:t>
                      </m:r>
                      <m:sSub>
                        <m:sSubPr>
                          <m:ctrlPr>
                            <a:rPr lang="en-US" i="1" smtClean="0">
                              <a:solidFill>
                                <a:srgbClr val="FFFF00"/>
                              </a:solidFill>
                              <a:latin typeface="Cambria Math"/>
                            </a:rPr>
                          </m:ctrlPr>
                        </m:sSubPr>
                        <m:e>
                          <m:r>
                            <a:rPr lang="en-US" b="0" i="1" smtClean="0">
                              <a:solidFill>
                                <a:srgbClr val="FFFF00"/>
                              </a:solidFill>
                              <a:latin typeface="Cambria Math"/>
                            </a:rPr>
                            <m:t>𝑣</m:t>
                          </m:r>
                        </m:e>
                        <m:sub>
                          <m:r>
                            <a:rPr lang="en-US" b="0" i="1" smtClean="0">
                              <a:solidFill>
                                <a:srgbClr val="FFFF00"/>
                              </a:solidFill>
                              <a:latin typeface="Cambria Math"/>
                            </a:rPr>
                            <m:t>1</m:t>
                          </m:r>
                        </m:sub>
                      </m:sSub>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1</m:t>
                          </m:r>
                        </m:sub>
                      </m:sSub>
                    </m:oMath>
                  </m:oMathPara>
                </a14:m>
                <a:endParaRPr lang="en-US" dirty="0" smtClean="0">
                  <a:solidFill>
                    <a:srgbClr val="FFFF00"/>
                  </a:solidFill>
                </a:endParaRPr>
              </a:p>
              <a:p>
                <a:pPr>
                  <a:spcBef>
                    <a:spcPts val="600"/>
                  </a:spcBef>
                </a:pPr>
                <a14:m>
                  <m:oMathPara xmlns:m="http://schemas.openxmlformats.org/officeDocument/2006/math">
                    <m:oMathParaPr>
                      <m:jc m:val="center"/>
                    </m:oMathParaPr>
                    <m:oMath xmlns:m="http://schemas.openxmlformats.org/officeDocument/2006/math">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2</m:t>
                          </m:r>
                        </m:sub>
                      </m:sSub>
                      <m:r>
                        <a:rPr lang="en-US" i="1">
                          <a:solidFill>
                            <a:srgbClr val="FFFF00"/>
                          </a:solidFill>
                          <a:latin typeface="Cambria Math"/>
                        </a:rPr>
                        <m:t>=</m:t>
                      </m:r>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1</m:t>
                          </m:r>
                        </m:sub>
                      </m:sSub>
                      <m:f>
                        <m:fPr>
                          <m:ctrlPr>
                            <a:rPr lang="en-US" i="1" smtClean="0">
                              <a:solidFill>
                                <a:srgbClr val="FFFF00"/>
                              </a:solidFill>
                              <a:latin typeface="Cambria Math"/>
                            </a:rPr>
                          </m:ctrlPr>
                        </m:fPr>
                        <m:num>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1</m:t>
                              </m:r>
                            </m:sub>
                          </m:sSub>
                        </m:num>
                        <m:den>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2</m:t>
                              </m:r>
                            </m:sub>
                          </m:sSub>
                        </m:den>
                      </m:f>
                    </m:oMath>
                  </m:oMathPara>
                </a14:m>
                <a:endParaRPr lang="en-US" dirty="0" smtClean="0"/>
              </a:p>
              <a:p>
                <a:pPr>
                  <a:spcBef>
                    <a:spcPts val="600"/>
                  </a:spcBef>
                </a:pPr>
                <a:r>
                  <a:rPr lang="en-US" dirty="0" smtClean="0">
                    <a:solidFill>
                      <a:srgbClr val="FFFF00"/>
                    </a:solidFill>
                  </a:rPr>
                  <a:t>We have</a:t>
                </a:r>
                <a14:m>
                  <m:oMath xmlns:m="http://schemas.openxmlformats.org/officeDocument/2006/math">
                    <m:r>
                      <a:rPr lang="en-US" dirty="0">
                        <a:solidFill>
                          <a:srgbClr val="FFFF00"/>
                        </a:solidFill>
                        <a:latin typeface="Cambria Math"/>
                      </a:rPr>
                      <m:t> </m:t>
                    </m:r>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2</m:t>
                        </m:r>
                      </m:sub>
                    </m:sSub>
                    <m:r>
                      <a:rPr lang="en-US" i="1">
                        <a:solidFill>
                          <a:srgbClr val="FFFF00"/>
                        </a:solidFill>
                        <a:latin typeface="Cambria Math"/>
                      </a:rPr>
                      <m:t>=1.2</m:t>
                    </m:r>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1</m:t>
                        </m:r>
                      </m:sub>
                    </m:sSub>
                  </m:oMath>
                </a14:m>
                <a:endParaRPr lang="en-US" dirty="0"/>
              </a:p>
              <a:p>
                <a:pPr>
                  <a:spcBef>
                    <a:spcPts val="600"/>
                  </a:spcBef>
                </a:pPr>
                <a14:m>
                  <m:oMathPara xmlns:m="http://schemas.openxmlformats.org/officeDocument/2006/math">
                    <m:oMathParaPr>
                      <m:jc m:val="center"/>
                    </m:oMathParaPr>
                    <m:oMath xmlns:m="http://schemas.openxmlformats.org/officeDocument/2006/math">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2</m:t>
                          </m:r>
                        </m:sub>
                      </m:sSub>
                      <m:r>
                        <a:rPr lang="en-US" i="1">
                          <a:solidFill>
                            <a:srgbClr val="FFFF00"/>
                          </a:solidFill>
                          <a:latin typeface="Cambria Math"/>
                        </a:rPr>
                        <m:t>=</m:t>
                      </m:r>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1</m:t>
                          </m:r>
                        </m:sub>
                      </m:sSub>
                      <m:f>
                        <m:fPr>
                          <m:ctrlPr>
                            <a:rPr lang="en-US" i="1">
                              <a:solidFill>
                                <a:srgbClr val="FFFF00"/>
                              </a:solidFill>
                              <a:latin typeface="Cambria Math"/>
                            </a:rPr>
                          </m:ctrlPr>
                        </m:fPr>
                        <m:num>
                          <m:sSub>
                            <m:sSubPr>
                              <m:ctrlPr>
                                <a:rPr lang="en-US" i="1">
                                  <a:solidFill>
                                    <a:srgbClr val="FFFF00"/>
                                  </a:solidFill>
                                  <a:latin typeface="Cambria Math"/>
                                </a:rPr>
                              </m:ctrlPr>
                            </m:sSubPr>
                            <m:e>
                              <m:r>
                                <a:rPr lang="en-US" i="1">
                                  <a:solidFill>
                                    <a:srgbClr val="FFFF00"/>
                                  </a:solidFill>
                                  <a:latin typeface="Cambria Math"/>
                                </a:rPr>
                                <m:t>𝐴</m:t>
                              </m:r>
                            </m:e>
                            <m:sub>
                              <m:r>
                                <a:rPr lang="en-US" i="1">
                                  <a:solidFill>
                                    <a:srgbClr val="FFFF00"/>
                                  </a:solidFill>
                                  <a:latin typeface="Cambria Math"/>
                                </a:rPr>
                                <m:t>1</m:t>
                              </m:r>
                            </m:sub>
                          </m:sSub>
                        </m:num>
                        <m:den>
                          <m:sSub>
                            <m:sSubPr>
                              <m:ctrlPr>
                                <a:rPr lang="en-US" i="1">
                                  <a:solidFill>
                                    <a:srgbClr val="FFFF00"/>
                                  </a:solidFill>
                                  <a:latin typeface="Cambria Math"/>
                                </a:rPr>
                              </m:ctrlPr>
                            </m:sSubPr>
                            <m:e>
                              <m:r>
                                <a:rPr lang="en-US" b="0" i="1" smtClean="0">
                                  <a:solidFill>
                                    <a:srgbClr val="FFFF00"/>
                                  </a:solidFill>
                                  <a:latin typeface="Cambria Math"/>
                                </a:rPr>
                                <m:t>1.2</m:t>
                              </m:r>
                              <m:r>
                                <a:rPr lang="en-US" i="1">
                                  <a:solidFill>
                                    <a:srgbClr val="FFFF00"/>
                                  </a:solidFill>
                                  <a:latin typeface="Cambria Math"/>
                                </a:rPr>
                                <m:t>𝐴</m:t>
                              </m:r>
                            </m:e>
                            <m:sub>
                              <m:r>
                                <a:rPr lang="en-US" b="0" i="1" smtClean="0">
                                  <a:solidFill>
                                    <a:srgbClr val="FFFF00"/>
                                  </a:solidFill>
                                  <a:latin typeface="Cambria Math"/>
                                </a:rPr>
                                <m:t>1</m:t>
                              </m:r>
                            </m:sub>
                          </m:sSub>
                        </m:den>
                      </m:f>
                    </m:oMath>
                  </m:oMathPara>
                </a14:m>
                <a:endParaRPr lang="en-US" dirty="0" smtClean="0"/>
              </a:p>
              <a:p>
                <a:pPr>
                  <a:spcBef>
                    <a:spcPts val="600"/>
                  </a:spcBef>
                </a:pPr>
                <a14:m>
                  <m:oMathPara xmlns:m="http://schemas.openxmlformats.org/officeDocument/2006/math">
                    <m:oMathParaPr>
                      <m:jc m:val="center"/>
                    </m:oMathParaPr>
                    <m:oMath xmlns:m="http://schemas.openxmlformats.org/officeDocument/2006/math">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2</m:t>
                          </m:r>
                        </m:sub>
                      </m:sSub>
                      <m:r>
                        <a:rPr lang="en-US" i="1">
                          <a:solidFill>
                            <a:srgbClr val="FFFF00"/>
                          </a:solidFill>
                          <a:latin typeface="Cambria Math"/>
                        </a:rPr>
                        <m:t>=</m:t>
                      </m:r>
                      <m:sSub>
                        <m:sSubPr>
                          <m:ctrlPr>
                            <a:rPr lang="en-US" i="1">
                              <a:solidFill>
                                <a:srgbClr val="FFFF00"/>
                              </a:solidFill>
                              <a:latin typeface="Cambria Math"/>
                            </a:rPr>
                          </m:ctrlPr>
                        </m:sSubPr>
                        <m:e>
                          <m:r>
                            <a:rPr lang="en-US" b="0" i="1" smtClean="0">
                              <a:solidFill>
                                <a:srgbClr val="FFFF00"/>
                              </a:solidFill>
                              <a:latin typeface="Cambria Math"/>
                            </a:rPr>
                            <m:t>0.83</m:t>
                          </m:r>
                          <m:r>
                            <a:rPr lang="en-US" i="1">
                              <a:solidFill>
                                <a:srgbClr val="FFFF00"/>
                              </a:solidFill>
                              <a:latin typeface="Cambria Math"/>
                            </a:rPr>
                            <m:t>𝑣</m:t>
                          </m:r>
                        </m:e>
                        <m:sub>
                          <m:r>
                            <a:rPr lang="en-US" i="1">
                              <a:solidFill>
                                <a:srgbClr val="FFFF00"/>
                              </a:solidFill>
                              <a:latin typeface="Cambria Math"/>
                            </a:rPr>
                            <m:t>1</m:t>
                          </m:r>
                        </m:sub>
                      </m:sSub>
                    </m:oMath>
                  </m:oMathPara>
                </a14:m>
                <a:endParaRPr lang="en-US" dirty="0" smtClean="0"/>
              </a:p>
              <a:p>
                <a:pPr>
                  <a:spcBef>
                    <a:spcPts val="600"/>
                  </a:spcBef>
                </a:pPr>
                <a14:m>
                  <m:oMathPara xmlns:m="http://schemas.openxmlformats.org/officeDocument/2006/math">
                    <m:oMathParaPr>
                      <m:jc m:val="center"/>
                    </m:oMathParaPr>
                    <m:oMath xmlns:m="http://schemas.openxmlformats.org/officeDocument/2006/math">
                      <m:sSup>
                        <m:sSupPr>
                          <m:ctrlPr>
                            <a:rPr lang="en-US" i="1" smtClean="0">
                              <a:solidFill>
                                <a:srgbClr val="FFFF00"/>
                              </a:solidFill>
                              <a:latin typeface="Cambria Math"/>
                            </a:rPr>
                          </m:ctrlPr>
                        </m:sSupPr>
                        <m:e>
                          <m:sSub>
                            <m:sSubPr>
                              <m:ctrlPr>
                                <a:rPr lang="en-US" i="1">
                                  <a:solidFill>
                                    <a:srgbClr val="FFFF00"/>
                                  </a:solidFill>
                                  <a:latin typeface="Cambria Math"/>
                                </a:rPr>
                              </m:ctrlPr>
                            </m:sSubPr>
                            <m:e>
                              <m:r>
                                <a:rPr lang="en-US" i="1">
                                  <a:solidFill>
                                    <a:srgbClr val="FFFF00"/>
                                  </a:solidFill>
                                  <a:latin typeface="Cambria Math"/>
                                </a:rPr>
                                <m:t>𝑣</m:t>
                              </m:r>
                            </m:e>
                            <m:sub>
                              <m:r>
                                <a:rPr lang="en-US" i="1">
                                  <a:solidFill>
                                    <a:srgbClr val="FFFF00"/>
                                  </a:solidFill>
                                  <a:latin typeface="Cambria Math"/>
                                </a:rPr>
                                <m:t>2</m:t>
                              </m:r>
                            </m:sub>
                          </m:sSub>
                        </m:e>
                        <m:sup>
                          <m:r>
                            <a:rPr lang="en-US" b="0" i="1" smtClean="0">
                              <a:solidFill>
                                <a:srgbClr val="FFFF00"/>
                              </a:solidFill>
                              <a:latin typeface="Cambria Math"/>
                            </a:rPr>
                            <m:t>2</m:t>
                          </m:r>
                        </m:sup>
                      </m:sSup>
                      <m:r>
                        <a:rPr lang="en-US" i="1">
                          <a:solidFill>
                            <a:srgbClr val="FFFF00"/>
                          </a:solidFill>
                          <a:latin typeface="Cambria Math"/>
                        </a:rPr>
                        <m:t>=</m:t>
                      </m:r>
                      <m:r>
                        <a:rPr lang="en-US" b="0" i="1" smtClean="0">
                          <a:solidFill>
                            <a:srgbClr val="FFFF00"/>
                          </a:solidFill>
                          <a:latin typeface="Cambria Math"/>
                        </a:rPr>
                        <m:t>0.69</m:t>
                      </m:r>
                      <m:sSup>
                        <m:sSupPr>
                          <m:ctrlPr>
                            <a:rPr lang="en-US" i="1" smtClean="0">
                              <a:solidFill>
                                <a:srgbClr val="FFFF00"/>
                              </a:solidFill>
                              <a:latin typeface="Cambria Math"/>
                            </a:rPr>
                          </m:ctrlPr>
                        </m:sSupPr>
                        <m:e>
                          <m:sSub>
                            <m:sSubPr>
                              <m:ctrlPr>
                                <a:rPr lang="en-US" i="1">
                                  <a:solidFill>
                                    <a:srgbClr val="FFFF00"/>
                                  </a:solidFill>
                                  <a:latin typeface="Cambria Math"/>
                                </a:rPr>
                              </m:ctrlPr>
                            </m:sSubPr>
                            <m:e>
                              <m:r>
                                <a:rPr lang="en-US" i="1">
                                  <a:solidFill>
                                    <a:srgbClr val="FFFF00"/>
                                  </a:solidFill>
                                  <a:latin typeface="Cambria Math"/>
                                </a:rPr>
                                <m:t> </m:t>
                              </m:r>
                              <m:r>
                                <a:rPr lang="en-US" i="1">
                                  <a:solidFill>
                                    <a:srgbClr val="FFFF00"/>
                                  </a:solidFill>
                                  <a:latin typeface="Cambria Math"/>
                                </a:rPr>
                                <m:t>𝑣</m:t>
                              </m:r>
                            </m:e>
                            <m:sub>
                              <m:r>
                                <a:rPr lang="en-US" i="1">
                                  <a:solidFill>
                                    <a:srgbClr val="FFFF00"/>
                                  </a:solidFill>
                                  <a:latin typeface="Cambria Math"/>
                                </a:rPr>
                                <m:t>1</m:t>
                              </m:r>
                            </m:sub>
                          </m:sSub>
                        </m:e>
                        <m:sup>
                          <m:r>
                            <a:rPr lang="en-US" b="0" i="1" smtClean="0">
                              <a:solidFill>
                                <a:srgbClr val="FFFF00"/>
                              </a:solidFill>
                              <a:latin typeface="Cambria Math"/>
                            </a:rPr>
                            <m:t>2</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400800" y="3382464"/>
                <a:ext cx="2236460" cy="2408736"/>
              </a:xfrm>
              <a:prstGeom prst="rect">
                <a:avLst/>
              </a:prstGeom>
              <a:blipFill rotWithShape="1">
                <a:blip r:embed="rId4"/>
                <a:stretch>
                  <a:fillRect l="-2180" t="-1266" r="-4632" b="-3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9448" y="2313733"/>
                <a:ext cx="5784152" cy="3934667"/>
              </a:xfrm>
              <a:prstGeom prst="rect">
                <a:avLst/>
              </a:prstGeom>
              <a:solidFill>
                <a:srgbClr val="0E223A">
                  <a:alpha val="40000"/>
                </a:srgbClr>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spcBef>
                    <a:spcPts val="1200"/>
                  </a:spcBef>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Solution</a:t>
                </a:r>
              </a:p>
              <a:p>
                <a:pPr>
                  <a:spcBef>
                    <a:spcPts val="1200"/>
                  </a:spcBef>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Since the height is constant we could write</a:t>
                </a:r>
              </a:p>
              <a:p>
                <a:pPr>
                  <a:spcBef>
                    <a:spcPts val="1200"/>
                  </a:spcBef>
                </a:pPr>
                <a14:m>
                  <m:oMathPara xmlns:m="http://schemas.openxmlformats.org/officeDocument/2006/math">
                    <m:oMathParaPr>
                      <m:jc m:val="centerGroup"/>
                    </m:oMathParaPr>
                    <m:oMath xmlns:m="http://schemas.openxmlformats.org/officeDocument/2006/math">
                      <m:sSub>
                        <m:sSub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sSubPr>
                        <m:e>
                          <m:sSub>
                            <m:sSub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sSub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𝟐</m:t>
                              </m:r>
                            </m:sub>
                          </m:s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sub>
                      </m:sSub>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f>
                        <m:f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fPr>
                        <m:num>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num>
                        <m:den>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𝟐</m:t>
                          </m:r>
                        </m:den>
                      </m:f>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𝝆</m:t>
                      </m:r>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f>
                        <m:f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fPr>
                        <m:num>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num>
                        <m:den>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𝟐</m:t>
                          </m:r>
                        </m:den>
                      </m:f>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𝝆</m:t>
                      </m:r>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oMath>
                  </m:oMathPara>
                </a14:m>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Bef>
                    <a:spcPts val="1200"/>
                  </a:spcBef>
                </a:pPr>
                <a14:m>
                  <m:oMathPara xmlns:m="http://schemas.openxmlformats.org/officeDocument/2006/math">
                    <m:oMathParaPr>
                      <m:jc m:val="centerGroup"/>
                    </m:oMathParaPr>
                    <m:oMath xmlns:m="http://schemas.openxmlformats.org/officeDocument/2006/math">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f>
                        <m:fPr>
                          <m:ctrlP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fPr>
                        <m:num>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num>
                        <m:den>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𝟐</m:t>
                          </m:r>
                        </m:den>
                      </m:f>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𝝆</m:t>
                      </m:r>
                      <m:d>
                        <m:dPr>
                          <m:ctrlP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dPr>
                        <m:e>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e>
                      </m:d>
                    </m:oMath>
                  </m:oMathPara>
                </a14:m>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Bef>
                    <a:spcPts val="1200"/>
                  </a:spcBef>
                </a:pPr>
                <a14:m>
                  <m:oMathPara xmlns:m="http://schemas.openxmlformats.org/officeDocument/2006/math">
                    <m:oMathParaPr>
                      <m:jc m:val="centerGroup"/>
                    </m:oMathParaPr>
                    <m:oMath xmlns:m="http://schemas.openxmlformats.org/officeDocument/2006/math">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f>
                        <m:f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ctrlPr>
                        </m:fPr>
                        <m:num>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num>
                        <m:den>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𝟐</m:t>
                          </m:r>
                        </m:den>
                      </m:f>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𝟏𝟎𝟔𝟎</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d>
                        <m:d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dPr>
                        <m:e>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𝟎</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𝟔𝟗</m:t>
                          </m:r>
                          <m:sSup>
                            <m:s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sSubSup>
                                <m:sSubSup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bSupPr>
                                <m:e>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𝒗</m:t>
                                  </m:r>
                                </m:e>
                                <m:sub>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m:t>
                                  </m:r>
                                </m:sub>
                                <m:sup/>
                              </m:sSubSup>
                            </m:e>
                            <m:sup>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e>
                      </m:d>
                    </m:oMath>
                  </m:oMathPara>
                </a14:m>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Bef>
                    <a:spcPts val="1200"/>
                  </a:spcBef>
                </a:pPr>
                <a14:m>
                  <m:oMathPara xmlns:m="http://schemas.openxmlformats.org/officeDocument/2006/math">
                    <m:oMathParaPr>
                      <m:jc m:val="centerGroup"/>
                    </m:oMathParaPr>
                    <m:oMath xmlns:m="http://schemas.openxmlformats.org/officeDocument/2006/math">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𝟓𝟑𝟎</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d>
                        <m:dPr>
                          <m:ctrlP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dPr>
                        <m:e>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𝟎</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𝟑𝟏</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sSup>
                            <m:sSupPr>
                              <m:ctrlP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𝟑</m:t>
                              </m:r>
                            </m:e>
                            <m:sup>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𝟐</m:t>
                              </m:r>
                            </m:sup>
                          </m:sSup>
                        </m:e>
                      </m:d>
                    </m:oMath>
                  </m:oMathPara>
                </a14:m>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spcBef>
                    <a:spcPts val="1200"/>
                  </a:spcBef>
                </a:pPr>
                <a14:m>
                  <m:oMathPara xmlns:m="http://schemas.openxmlformats.org/officeDocument/2006/math">
                    <m:oMathParaPr>
                      <m:jc m:val="centerGroup"/>
                    </m:oMathParaPr>
                    <m:oMath xmlns:m="http://schemas.openxmlformats.org/officeDocument/2006/math">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𝑷</m:t>
                      </m:r>
                      <m:r>
                        <a:rPr lang="en-US" sz="2400" b="1" i="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𝟏</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rPr>
                        <m:t>𝟒𝟖</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m:t>
                      </m:r>
                      <m:sSup>
                        <m:sSupPr>
                          <m:ctrlP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ctrlPr>
                        </m:sSupPr>
                        <m:e>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𝟏𝟎</m:t>
                          </m:r>
                        </m:e>
                        <m:sup>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𝟑</m:t>
                          </m:r>
                        </m:sup>
                      </m:sSup>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 </m:t>
                      </m:r>
                      <m:r>
                        <a:rPr lang="en-US" sz="2400" b="1" i="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Math"/>
                          <a:ea typeface="Cambria Math"/>
                        </a:rPr>
                        <m:t>𝑷𝒂</m:t>
                      </m:r>
                    </m:oMath>
                  </m:oMathPara>
                </a14:m>
                <a:endPar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mc:Choice>
        <mc:Fallback xmlns="">
          <p:sp>
            <p:nvSpPr>
              <p:cNvPr id="11" name="Rectangle 10"/>
              <p:cNvSpPr>
                <a:spLocks noRot="1" noChangeAspect="1" noMove="1" noResize="1" noEditPoints="1" noAdjustHandles="1" noChangeArrowheads="1" noChangeShapeType="1" noTextEdit="1"/>
              </p:cNvSpPr>
              <p:nvPr/>
            </p:nvSpPr>
            <p:spPr>
              <a:xfrm>
                <a:off x="159448" y="2313733"/>
                <a:ext cx="5784152" cy="3934667"/>
              </a:xfrm>
              <a:prstGeom prst="rect">
                <a:avLst/>
              </a:prstGeom>
              <a:blipFill rotWithShape="1">
                <a:blip r:embed="rId5"/>
                <a:stretch>
                  <a:fillRect l="-2424" t="-1860" r="-948" b="-1178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156966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marL="742950" indent="-742950" fontAlgn="auto">
              <a:spcBef>
                <a:spcPts val="0"/>
              </a:spcBef>
              <a:spcAft>
                <a:spcPts val="0"/>
              </a:spcAft>
              <a:defRPr/>
            </a:pPr>
            <a:r>
              <a:rPr lang="en-US" sz="4800" dirty="0">
                <a:ln w="11430"/>
                <a:solidFill>
                  <a:srgbClr val="FFC000"/>
                </a:solidFill>
                <a:latin typeface="Stencil" pitchFamily="82" charset="0"/>
                <a:cs typeface="+mn-cs"/>
              </a:rPr>
              <a:t>4. Viscosity (Poiseuille’s Law),Turbulence.</a:t>
            </a:r>
          </a:p>
        </p:txBody>
      </p:sp>
      <p:sp>
        <p:nvSpPr>
          <p:cNvPr id="3" name="Slide Number Placeholder 2"/>
          <p:cNvSpPr>
            <a:spLocks noGrp="1"/>
          </p:cNvSpPr>
          <p:nvPr>
            <p:ph type="sldNum" sz="quarter" idx="12"/>
          </p:nvPr>
        </p:nvSpPr>
        <p:spPr/>
        <p:txBody>
          <a:bodyPr/>
          <a:lstStyle/>
          <a:p>
            <a:pPr>
              <a:defRPr/>
            </a:pPr>
            <a:fld id="{26CCDC76-617B-44C7-94E2-3A848652DE63}" type="slidenum">
              <a:rPr lang="en-US" smtClean="0"/>
              <a:pPr>
                <a:defRPr/>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85800"/>
            <a:ext cx="8686800" cy="6001643"/>
          </a:xfrm>
          <a:prstGeom prst="rect">
            <a:avLst/>
          </a:prstGeom>
          <a:solidFill>
            <a:srgbClr val="0E223A">
              <a:alpha val="40000"/>
            </a:srgb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2600" b="1" dirty="0" smtClean="0">
                <a:ln w="11430"/>
                <a:solidFill>
                  <a:srgbClr val="FFFF00"/>
                </a:solidFill>
                <a:latin typeface="Times New Roman" pitchFamily="18" charset="0"/>
                <a:cs typeface="Times New Roman" pitchFamily="18" charset="0"/>
              </a:rPr>
              <a:t>	In </a:t>
            </a:r>
            <a:r>
              <a:rPr lang="en-US" sz="2600" b="1" dirty="0">
                <a:ln w="11430"/>
                <a:solidFill>
                  <a:srgbClr val="FFFF00"/>
                </a:solidFill>
                <a:latin typeface="Times New Roman" pitchFamily="18" charset="0"/>
                <a:cs typeface="Times New Roman" pitchFamily="18" charset="0"/>
              </a:rPr>
              <a:t>the last we ignored friction within the fluid, and between the fluid and the material it was flowing past. Ignoring this friction is not a valid assumption in many cases. </a:t>
            </a:r>
          </a:p>
          <a:p>
            <a:pPr algn="just" fontAlgn="auto">
              <a:spcBef>
                <a:spcPts val="1200"/>
              </a:spcBef>
              <a:spcAft>
                <a:spcPts val="0"/>
              </a:spcAft>
              <a:defRPr/>
            </a:pPr>
            <a:r>
              <a:rPr lang="en-US" sz="2600" b="1" dirty="0" smtClean="0">
                <a:ln w="11430"/>
                <a:solidFill>
                  <a:srgbClr val="FFFF00"/>
                </a:solidFill>
                <a:latin typeface="Times New Roman" pitchFamily="18" charset="0"/>
                <a:cs typeface="Times New Roman" pitchFamily="18" charset="0"/>
              </a:rPr>
              <a:t>	When </a:t>
            </a:r>
            <a:r>
              <a:rPr lang="en-US" sz="2600" b="1" dirty="0">
                <a:ln w="11430"/>
                <a:solidFill>
                  <a:srgbClr val="FFFF00"/>
                </a:solidFill>
                <a:latin typeface="Times New Roman" pitchFamily="18" charset="0"/>
                <a:cs typeface="Times New Roman" pitchFamily="18" charset="0"/>
              </a:rPr>
              <a:t>blood or other fluids are injected into a person's vein. they need to go through a narrow-diameter needle, providing a large amount of friction and resistance to fluid flow. Work needs to be done against this friction, and there needs to be a force creating a pressure difference between the two ends of the needle to keep the fluid moving</a:t>
            </a:r>
            <a:r>
              <a:rPr lang="en-US" sz="2600" b="1" dirty="0" smtClean="0">
                <a:ln w="11430"/>
                <a:solidFill>
                  <a:srgbClr val="FFFF00"/>
                </a:solidFill>
                <a:latin typeface="Times New Roman" pitchFamily="18" charset="0"/>
                <a:cs typeface="Times New Roman" pitchFamily="18" charset="0"/>
              </a:rPr>
              <a:t>.</a:t>
            </a:r>
          </a:p>
          <a:p>
            <a:pPr algn="just" fontAlgn="auto">
              <a:spcBef>
                <a:spcPts val="1200"/>
              </a:spcBef>
              <a:spcAft>
                <a:spcPts val="0"/>
              </a:spcAft>
              <a:defRPr/>
            </a:pPr>
            <a:r>
              <a:rPr lang="en-US" sz="2600" b="1" dirty="0" smtClean="0">
                <a:ln w="11430"/>
                <a:solidFill>
                  <a:srgbClr val="FFFF00"/>
                </a:solidFill>
                <a:latin typeface="Times New Roman" pitchFamily="18" charset="0"/>
                <a:cs typeface="Times New Roman" pitchFamily="18" charset="0"/>
              </a:rPr>
              <a:t>	The </a:t>
            </a:r>
            <a:r>
              <a:rPr lang="en-US" sz="2600" b="1" dirty="0">
                <a:ln w="11430"/>
                <a:solidFill>
                  <a:srgbClr val="FFFF00"/>
                </a:solidFill>
                <a:latin typeface="Times New Roman" pitchFamily="18" charset="0"/>
                <a:cs typeface="Times New Roman" pitchFamily="18" charset="0"/>
              </a:rPr>
              <a:t>fluid viscosity also influences how readily the flow ceases to be smooth and laminar. In this chapter we will see how friction affects fluids by investigating fluid viscosity and turbulence.</a:t>
            </a:r>
          </a:p>
        </p:txBody>
      </p:sp>
      <p:sp>
        <p:nvSpPr>
          <p:cNvPr id="15363" name="Rectangle 1"/>
          <p:cNvSpPr>
            <a:spLocks noChangeArrowheads="1"/>
          </p:cNvSpPr>
          <p:nvPr/>
        </p:nvSpPr>
        <p:spPr bwMode="auto">
          <a:xfrm>
            <a:off x="1814513" y="14288"/>
            <a:ext cx="5338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sz="4800" b="1">
                <a:solidFill>
                  <a:srgbClr val="FFC000"/>
                </a:solidFill>
                <a:latin typeface="Algerian" pitchFamily="82" charset="0"/>
              </a:rPr>
              <a:t>4.1 Introduction</a:t>
            </a:r>
          </a:p>
        </p:txBody>
      </p:sp>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699568"/>
            <a:ext cx="8948932" cy="6169318"/>
          </a:xfrm>
          <a:prstGeom prst="rect">
            <a:avLst/>
          </a:prstGeom>
          <a:blipFill rotWithShape="1">
            <a:blip r:embed="rId2"/>
            <a:stretch>
              <a:fillRect l="-2316" t="-1877" r="-2112" b="-1285"/>
            </a:stretch>
          </a:blipFill>
        </p:spPr>
        <p:txBody>
          <a:bodyPr/>
          <a:lstStyle/>
          <a:p>
            <a:pPr fontAlgn="auto">
              <a:spcBef>
                <a:spcPts val="0"/>
              </a:spcBef>
              <a:spcAft>
                <a:spcPts val="0"/>
              </a:spcAft>
              <a:defRPr/>
            </a:pPr>
            <a:r>
              <a:rPr lang="en-US">
                <a:noFill/>
                <a:latin typeface="+mn-lt"/>
                <a:cs typeface="+mn-cs"/>
              </a:rPr>
              <a:t> </a:t>
            </a:r>
          </a:p>
        </p:txBody>
      </p:sp>
      <p:sp>
        <p:nvSpPr>
          <p:cNvPr id="2" name="Rectangle 1"/>
          <p:cNvSpPr/>
          <p:nvPr/>
        </p:nvSpPr>
        <p:spPr>
          <a:xfrm>
            <a:off x="1547813" y="36513"/>
            <a:ext cx="5700712" cy="738187"/>
          </a:xfrm>
          <a:prstGeom prst="rect">
            <a:avLst/>
          </a:prstGeom>
        </p:spPr>
        <p:txBody>
          <a:bodyPr wrap="none">
            <a:spAutoFit/>
          </a:bodyPr>
          <a:lstStyle/>
          <a:p>
            <a:pPr fontAlgn="auto">
              <a:spcBef>
                <a:spcPts val="1200"/>
              </a:spcBef>
              <a:spcAft>
                <a:spcPts val="0"/>
              </a:spcAft>
              <a:defRPr/>
            </a:pPr>
            <a:r>
              <a:rPr lang="en-US" sz="4200" b="1" dirty="0">
                <a:ln w="11430"/>
                <a:solidFill>
                  <a:srgbClr val="FFC000"/>
                </a:solidFill>
                <a:effectLst>
                  <a:outerShdw blurRad="80000" dist="40000" dir="5040000" algn="tl">
                    <a:srgbClr val="000000">
                      <a:alpha val="30000"/>
                    </a:srgbClr>
                  </a:outerShdw>
                </a:effectLst>
                <a:latin typeface="Algerian" panose="04020705040A02060702" pitchFamily="82" charset="0"/>
                <a:cs typeface="+mn-cs"/>
              </a:rPr>
              <a:t>4.2-Poiseuille’s Law</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6800" y="182563"/>
            <a:ext cx="7381875" cy="698500"/>
          </a:xfrm>
          <a:prstGeom prst="roundRect">
            <a:avLst/>
          </a:prstGeom>
          <a:solidFill>
            <a:srgbClr val="00B0F0"/>
          </a:solidFill>
          <a:ln w="50800" cmpd="sng">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4000" b="1" dirty="0" smtClean="0">
                <a:solidFill>
                  <a:srgbClr val="002060"/>
                </a:solidFill>
                <a:latin typeface="Algerian" panose="04020705040A02060702" pitchFamily="82" charset="0"/>
              </a:rPr>
              <a:t>Important observation</a:t>
            </a:r>
            <a:endParaRPr lang="en-US" sz="4000" b="1" dirty="0">
              <a:solidFill>
                <a:srgbClr val="002060"/>
              </a:solidFill>
              <a:latin typeface="Algerian" panose="04020705040A02060702" pitchFamily="82" charset="0"/>
            </a:endParaRPr>
          </a:p>
        </p:txBody>
      </p:sp>
      <p:grpSp>
        <p:nvGrpSpPr>
          <p:cNvPr id="3" name="Group 11"/>
          <p:cNvGrpSpPr>
            <a:grpSpLocks/>
          </p:cNvGrpSpPr>
          <p:nvPr/>
        </p:nvGrpSpPr>
        <p:grpSpPr bwMode="auto">
          <a:xfrm>
            <a:off x="227013" y="1189038"/>
            <a:ext cx="8658225" cy="954087"/>
            <a:chOff x="227729" y="1080790"/>
            <a:chExt cx="8657484" cy="954107"/>
          </a:xfrm>
        </p:grpSpPr>
        <p:sp>
          <p:nvSpPr>
            <p:cNvPr id="9" name="Rounded Rectangle 8"/>
            <p:cNvSpPr/>
            <p:nvPr/>
          </p:nvSpPr>
          <p:spPr>
            <a:xfrm>
              <a:off x="227729" y="1142703"/>
              <a:ext cx="8657484" cy="857268"/>
            </a:xfrm>
            <a:prstGeom prst="roundRect">
              <a:avLst/>
            </a:prstGeom>
            <a:solidFill>
              <a:schemeClr val="accent6">
                <a:lumMod val="60000"/>
                <a:lumOff val="40000"/>
              </a:schemeClr>
            </a:solidFill>
            <a:ln w="50800" cmpd="sng">
              <a:solidFill>
                <a:srgbClr val="F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4000" b="1" dirty="0">
                <a:solidFill>
                  <a:srgbClr val="002060"/>
                </a:solidFill>
              </a:endParaRPr>
            </a:p>
          </p:txBody>
        </p:sp>
        <p:sp>
          <p:nvSpPr>
            <p:cNvPr id="17419" name="TextBox 4"/>
            <p:cNvSpPr txBox="1">
              <a:spLocks noChangeArrowheads="1"/>
            </p:cNvSpPr>
            <p:nvPr/>
          </p:nvSpPr>
          <p:spPr bwMode="auto">
            <a:xfrm>
              <a:off x="285720" y="1080790"/>
              <a:ext cx="85725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2800" i="1">
                  <a:latin typeface="Times New Roman" pitchFamily="18" charset="0"/>
                  <a:sym typeface="Wingdings 2" pitchFamily="18" charset="2"/>
                </a:rPr>
                <a:t>F </a:t>
              </a:r>
              <a:r>
                <a:rPr lang="en-US" altLang="en-US" sz="2800" i="1">
                  <a:latin typeface="Times New Roman" pitchFamily="18" charset="0"/>
                  <a:sym typeface="Symbol" pitchFamily="18" charset="2"/>
                </a:rPr>
                <a:t> R</a:t>
              </a:r>
              <a:r>
                <a:rPr lang="en-US" altLang="en-US" sz="2800" i="1" baseline="30000">
                  <a:latin typeface="Times New Roman" pitchFamily="18" charset="0"/>
                  <a:sym typeface="Symbol" pitchFamily="18" charset="2"/>
                </a:rPr>
                <a:t>4</a:t>
              </a:r>
              <a:r>
                <a:rPr lang="en-US" altLang="en-US" sz="2800" i="1">
                  <a:latin typeface="Times New Roman" pitchFamily="18" charset="0"/>
                  <a:sym typeface="Symbol" pitchFamily="18" charset="2"/>
                </a:rPr>
                <a:t> (neither R</a:t>
              </a:r>
              <a:r>
                <a:rPr lang="en-US" altLang="en-US" sz="2800" i="1" baseline="30000">
                  <a:latin typeface="Times New Roman" pitchFamily="18" charset="0"/>
                  <a:sym typeface="Symbol" pitchFamily="18" charset="2"/>
                </a:rPr>
                <a:t>3</a:t>
              </a:r>
              <a:r>
                <a:rPr lang="en-US" altLang="en-US" sz="2800" i="1">
                  <a:latin typeface="Times New Roman" pitchFamily="18" charset="0"/>
                  <a:sym typeface="Symbol" pitchFamily="18" charset="2"/>
                </a:rPr>
                <a:t>, R</a:t>
              </a:r>
              <a:r>
                <a:rPr lang="en-US" altLang="en-US" sz="2800" i="1" baseline="30000">
                  <a:latin typeface="Times New Roman" pitchFamily="18" charset="0"/>
                  <a:sym typeface="Symbol" pitchFamily="18" charset="2"/>
                </a:rPr>
                <a:t>2</a:t>
              </a:r>
              <a:r>
                <a:rPr lang="en-US" altLang="en-US" sz="2800" i="1">
                  <a:latin typeface="Times New Roman" pitchFamily="18" charset="0"/>
                  <a:sym typeface="Symbol" pitchFamily="18" charset="2"/>
                </a:rPr>
                <a:t> nor R). Hence F is very sensitive to the radius of the vein.</a:t>
              </a:r>
              <a:endParaRPr lang="en-US" altLang="en-US" sz="2800" i="1">
                <a:latin typeface="Times New Roman" pitchFamily="18" charset="0"/>
              </a:endParaRPr>
            </a:p>
          </p:txBody>
        </p:sp>
      </p:grpSp>
      <p:grpSp>
        <p:nvGrpSpPr>
          <p:cNvPr id="4" name="Group 14"/>
          <p:cNvGrpSpPr>
            <a:grpSpLocks/>
          </p:cNvGrpSpPr>
          <p:nvPr/>
        </p:nvGrpSpPr>
        <p:grpSpPr bwMode="auto">
          <a:xfrm>
            <a:off x="246063" y="2436813"/>
            <a:ext cx="8656637" cy="2349500"/>
            <a:chOff x="245379" y="2080084"/>
            <a:chExt cx="8657484" cy="2349048"/>
          </a:xfrm>
        </p:grpSpPr>
        <p:sp>
          <p:nvSpPr>
            <p:cNvPr id="10" name="Rounded Rectangle 9"/>
            <p:cNvSpPr/>
            <p:nvPr/>
          </p:nvSpPr>
          <p:spPr>
            <a:xfrm>
              <a:off x="245379" y="2080084"/>
              <a:ext cx="8657484" cy="2349048"/>
            </a:xfrm>
            <a:prstGeom prst="roundRect">
              <a:avLst/>
            </a:prstGeom>
            <a:solidFill>
              <a:schemeClr val="accent6">
                <a:lumMod val="60000"/>
                <a:lumOff val="40000"/>
              </a:schemeClr>
            </a:solidFill>
            <a:ln w="50800" cmpd="sng">
              <a:solidFill>
                <a:srgbClr val="F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4000" b="1" dirty="0">
                <a:solidFill>
                  <a:srgbClr val="002060"/>
                </a:solidFill>
              </a:endParaRPr>
            </a:p>
          </p:txBody>
        </p:sp>
        <p:sp>
          <p:nvSpPr>
            <p:cNvPr id="17417" name="Rectangle 6"/>
            <p:cNvSpPr>
              <a:spLocks noChangeArrowheads="1"/>
            </p:cNvSpPr>
            <p:nvPr/>
          </p:nvSpPr>
          <p:spPr bwMode="auto">
            <a:xfrm>
              <a:off x="357158" y="2151522"/>
              <a:ext cx="85011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i="1">
                  <a:latin typeface="Times New Roman" pitchFamily="18" charset="0"/>
                </a:rPr>
                <a:t>The formation of cholesterol on the walls of the arteries greatly decreases the flow rate of blood. So the heart has to work harder to compensate. At times of stress, when an increased flow rate is required, there can be a breakdown. 	</a:t>
              </a:r>
            </a:p>
          </p:txBody>
        </p:sp>
      </p:grpSp>
      <p:grpSp>
        <p:nvGrpSpPr>
          <p:cNvPr id="5" name="Group 13"/>
          <p:cNvGrpSpPr>
            <a:grpSpLocks/>
          </p:cNvGrpSpPr>
          <p:nvPr/>
        </p:nvGrpSpPr>
        <p:grpSpPr bwMode="auto">
          <a:xfrm>
            <a:off x="268288" y="5072063"/>
            <a:ext cx="8643937" cy="1431925"/>
            <a:chOff x="268070" y="5037939"/>
            <a:chExt cx="8643998" cy="1820061"/>
          </a:xfrm>
        </p:grpSpPr>
        <p:sp>
          <p:nvSpPr>
            <p:cNvPr id="11" name="Rounded Rectangle 10"/>
            <p:cNvSpPr/>
            <p:nvPr/>
          </p:nvSpPr>
          <p:spPr>
            <a:xfrm>
              <a:off x="268070" y="5072241"/>
              <a:ext cx="8643998" cy="1785759"/>
            </a:xfrm>
            <a:prstGeom prst="roundRect">
              <a:avLst/>
            </a:prstGeom>
            <a:solidFill>
              <a:schemeClr val="accent6">
                <a:lumMod val="60000"/>
                <a:lumOff val="40000"/>
              </a:schemeClr>
            </a:solidFill>
            <a:ln w="50800" cmpd="sng">
              <a:solidFill>
                <a:srgbClr val="F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4000" b="1" dirty="0">
                <a:solidFill>
                  <a:srgbClr val="002060"/>
                </a:solidFill>
              </a:endParaRPr>
            </a:p>
          </p:txBody>
        </p:sp>
        <p:sp>
          <p:nvSpPr>
            <p:cNvPr id="17415" name="Rectangle 7"/>
            <p:cNvSpPr>
              <a:spLocks noChangeArrowheads="1"/>
            </p:cNvSpPr>
            <p:nvPr/>
          </p:nvSpPr>
          <p:spPr bwMode="auto">
            <a:xfrm>
              <a:off x="285720" y="5037939"/>
              <a:ext cx="84969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i="1">
                  <a:latin typeface="Times New Roman" pitchFamily="18" charset="0"/>
                </a:rPr>
                <a:t>In the respiratory system any constriction of </a:t>
              </a:r>
              <a:r>
                <a:rPr lang="en-US" altLang="en-US" sz="2800" i="1">
                  <a:solidFill>
                    <a:srgbClr val="00B050"/>
                  </a:solidFill>
                  <a:latin typeface="Times New Roman" pitchFamily="18" charset="0"/>
                </a:rPr>
                <a:t>the narrow tubes leading to the alveoli</a:t>
              </a:r>
              <a:r>
                <a:rPr lang="en-US" altLang="en-US" sz="2800" i="1">
                  <a:latin typeface="Times New Roman" pitchFamily="18" charset="0"/>
                </a:rPr>
                <a:t> decreases the flow rate and makes breathing much more difficult (asthma). </a:t>
              </a:r>
            </a:p>
          </p:txBody>
        </p:sp>
      </p:grpSp>
      <p:sp>
        <p:nvSpPr>
          <p:cNvPr id="6" name="Slide Number Placeholder 5"/>
          <p:cNvSpPr>
            <a:spLocks noGrp="1"/>
          </p:cNvSpPr>
          <p:nvPr>
            <p:ph type="sldNum" sz="quarter" idx="12"/>
          </p:nvPr>
        </p:nvSpPr>
        <p:spPr/>
        <p:txBody>
          <a:bodyPr/>
          <a:lstStyle/>
          <a:p>
            <a:pPr>
              <a:defRPr/>
            </a:pPr>
            <a:fld id="{26CCDC76-617B-44C7-94E2-3A848652DE63}"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228600" y="3200400"/>
            <a:ext cx="8644133" cy="2074671"/>
          </a:xfrm>
          <a:prstGeom prst="rect">
            <a:avLst/>
          </a:prstGeom>
          <a:blipFill rotWithShape="1">
            <a:blip r:embed="rId2"/>
            <a:stretch>
              <a:fillRect l="-1693" t="-3824" b="-2941"/>
            </a:stretch>
          </a:blipFill>
        </p:spPr>
        <p:txBody>
          <a:bodyPr/>
          <a:lstStyle/>
          <a:p>
            <a:pPr fontAlgn="auto">
              <a:spcBef>
                <a:spcPts val="0"/>
              </a:spcBef>
              <a:spcAft>
                <a:spcPts val="0"/>
              </a:spcAft>
              <a:defRPr/>
            </a:pPr>
            <a:r>
              <a:rPr lang="en-US">
                <a:noFill/>
                <a:latin typeface="+mn-lt"/>
                <a:cs typeface="+mn-cs"/>
              </a:rPr>
              <a:t> </a:t>
            </a:r>
          </a:p>
        </p:txBody>
      </p:sp>
      <p:sp>
        <p:nvSpPr>
          <p:cNvPr id="6" name="Rectangle 5"/>
          <p:cNvSpPr>
            <a:spLocks noRot="1" noChangeAspect="1" noMove="1" noResize="1" noEditPoints="1" noAdjustHandles="1" noChangeArrowheads="1" noChangeShapeType="1" noTextEdit="1"/>
          </p:cNvSpPr>
          <p:nvPr/>
        </p:nvSpPr>
        <p:spPr>
          <a:xfrm>
            <a:off x="1" y="732971"/>
            <a:ext cx="9144000" cy="2359107"/>
          </a:xfrm>
          <a:prstGeom prst="rect">
            <a:avLst/>
          </a:prstGeom>
          <a:blipFill rotWithShape="1">
            <a:blip r:embed="rId3"/>
            <a:stretch>
              <a:fillRect l="-1533" t="-3359" r="-600" b="-6718"/>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a:spLocks noRot="1" noChangeAspect="1" noMove="1" noResize="1" noEditPoints="1" noAdjustHandles="1" noChangeArrowheads="1" noChangeShapeType="1" noTextEdit="1"/>
          </p:cNvSpPr>
          <p:nvPr/>
        </p:nvSpPr>
        <p:spPr>
          <a:xfrm>
            <a:off x="1752600" y="5715000"/>
            <a:ext cx="6781799" cy="655179"/>
          </a:xfrm>
          <a:prstGeom prst="rect">
            <a:avLst/>
          </a:prstGeom>
          <a:blipFill rotWithShape="1">
            <a:blip r:embed="rId4"/>
            <a:stretch>
              <a:fillRect/>
            </a:stretch>
          </a:blipFill>
        </p:spPr>
        <p:txBody>
          <a:bodyPr/>
          <a:lstStyle/>
          <a:p>
            <a:pPr fontAlgn="auto">
              <a:spcBef>
                <a:spcPts val="0"/>
              </a:spcBef>
              <a:spcAft>
                <a:spcPts val="0"/>
              </a:spcAft>
              <a:defRPr/>
            </a:pPr>
            <a:r>
              <a:rPr lang="en-US">
                <a:noFill/>
                <a:latin typeface="+mn-lt"/>
                <a:cs typeface="+mn-cs"/>
              </a:rPr>
              <a:t> </a:t>
            </a:r>
          </a:p>
        </p:txBody>
      </p:sp>
      <p:sp>
        <p:nvSpPr>
          <p:cNvPr id="2" name="Rectangle 1"/>
          <p:cNvSpPr/>
          <p:nvPr/>
        </p:nvSpPr>
        <p:spPr>
          <a:xfrm>
            <a:off x="292100" y="19050"/>
            <a:ext cx="3251200" cy="677863"/>
          </a:xfrm>
          <a:prstGeom prst="rect">
            <a:avLst/>
          </a:prstGeom>
        </p:spPr>
        <p:txBody>
          <a:bodyPr wrap="none">
            <a:spAutoFit/>
          </a:bodyPr>
          <a:lstStyle/>
          <a:p>
            <a:pPr fontAlgn="auto">
              <a:spcBef>
                <a:spcPts val="1200"/>
              </a:spcBef>
              <a:spcAft>
                <a:spcPts val="0"/>
              </a:spcAft>
              <a:defRPr/>
            </a:pPr>
            <a:r>
              <a:rPr lang="en-US" sz="3800" b="1" dirty="0">
                <a:ln w="11430"/>
                <a:solidFill>
                  <a:srgbClr val="FFC000"/>
                </a:solidFill>
                <a:effectLst>
                  <a:outerShdw blurRad="80000" dist="40000" dir="5040000" algn="tl">
                    <a:srgbClr val="000000">
                      <a:alpha val="30000"/>
                    </a:srgbClr>
                  </a:outerShdw>
                </a:effectLst>
                <a:latin typeface="Algerian" panose="04020705040A02060702" pitchFamily="82" charset="0"/>
                <a:cs typeface="+mn-cs"/>
              </a:rPr>
              <a:t>Example 4.1</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14400"/>
            <a:ext cx="6324600" cy="5201424"/>
          </a:xfrm>
          <a:prstGeom prst="rect">
            <a:avLst/>
          </a:prstGeom>
          <a:solidFill>
            <a:srgbClr val="0E223A">
              <a:alpha val="40000"/>
            </a:srgb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400" b="1" dirty="0" smtClean="0">
                <a:ln w="11430"/>
                <a:solidFill>
                  <a:srgbClr val="FFFF00"/>
                </a:solidFill>
                <a:effectLst>
                  <a:outerShdw blurRad="80000" dist="40000" dir="5040000" algn="tl">
                    <a:srgbClr val="000000">
                      <a:alpha val="30000"/>
                    </a:srgbClr>
                  </a:outerShdw>
                </a:effectLst>
                <a:latin typeface="+mn-lt"/>
                <a:cs typeface="+mn-cs"/>
              </a:rPr>
              <a:t>	So far, we have been concerned only with </a:t>
            </a:r>
            <a:r>
              <a:rPr lang="en-US" sz="2400" b="1" u="sng" dirty="0" smtClean="0">
                <a:ln w="11430"/>
                <a:solidFill>
                  <a:srgbClr val="FFFF00"/>
                </a:solidFill>
                <a:effectLst>
                  <a:outerShdw blurRad="80000" dist="40000" dir="5040000" algn="tl">
                    <a:srgbClr val="000000">
                      <a:alpha val="30000"/>
                    </a:srgbClr>
                  </a:outerShdw>
                </a:effectLst>
                <a:latin typeface="+mn-lt"/>
                <a:cs typeface="+mn-cs"/>
              </a:rPr>
              <a:t>laminar flow (1, see the figure)</a:t>
            </a:r>
            <a:r>
              <a:rPr lang="en-US" sz="2400" b="1" dirty="0" smtClean="0">
                <a:ln w="11430"/>
                <a:solidFill>
                  <a:srgbClr val="FFFF00"/>
                </a:solidFill>
                <a:effectLst>
                  <a:outerShdw blurRad="80000" dist="40000" dir="5040000" algn="tl">
                    <a:srgbClr val="000000">
                      <a:alpha val="30000"/>
                    </a:srgbClr>
                  </a:outerShdw>
                </a:effectLst>
                <a:latin typeface="+mn-lt"/>
                <a:cs typeface="+mn-cs"/>
              </a:rPr>
              <a:t>, where the fluid flows in smooth layers without mixing. </a:t>
            </a:r>
          </a:p>
          <a:p>
            <a:pPr fontAlgn="auto">
              <a:spcBef>
                <a:spcPts val="1200"/>
              </a:spcBef>
              <a:spcAft>
                <a:spcPts val="0"/>
              </a:spcAft>
              <a:defRPr/>
            </a:pPr>
            <a:r>
              <a:rPr lang="en-US" sz="2400" b="1" dirty="0" smtClean="0">
                <a:ln w="11430"/>
                <a:solidFill>
                  <a:srgbClr val="FFFF00"/>
                </a:solidFill>
                <a:effectLst>
                  <a:outerShdw blurRad="80000" dist="40000" dir="5040000" algn="tl">
                    <a:srgbClr val="000000">
                      <a:alpha val="30000"/>
                    </a:srgbClr>
                  </a:outerShdw>
                </a:effectLst>
                <a:latin typeface="+mn-lt"/>
                <a:cs typeface="+mn-cs"/>
              </a:rPr>
              <a:t>	</a:t>
            </a:r>
            <a:r>
              <a:rPr lang="en-US" sz="2400" b="1" u="sng" dirty="0" smtClean="0">
                <a:ln w="11430"/>
                <a:solidFill>
                  <a:srgbClr val="FFFF00"/>
                </a:solidFill>
                <a:effectLst>
                  <a:outerShdw blurRad="80000" dist="40000" dir="5040000" algn="tl">
                    <a:srgbClr val="000000">
                      <a:alpha val="30000"/>
                    </a:srgbClr>
                  </a:outerShdw>
                </a:effectLst>
                <a:latin typeface="+mn-lt"/>
                <a:cs typeface="+mn-cs"/>
              </a:rPr>
              <a:t>Turbulent flow (2, see the figure)</a:t>
            </a:r>
            <a:r>
              <a:rPr lang="en-US" sz="2400" b="1" dirty="0" smtClean="0">
                <a:ln w="11430"/>
                <a:solidFill>
                  <a:srgbClr val="FFFF00"/>
                </a:solidFill>
                <a:effectLst>
                  <a:outerShdw blurRad="80000" dist="40000" dir="5040000" algn="tl">
                    <a:srgbClr val="000000">
                      <a:alpha val="30000"/>
                    </a:srgbClr>
                  </a:outerShdw>
                </a:effectLst>
                <a:latin typeface="+mn-lt"/>
                <a:cs typeface="+mn-cs"/>
              </a:rPr>
              <a:t> occurs when the velocity of a fluid is increased, the flow becomes more complex, with mixing between layers and eddies, where the flow is in a different direction to the net fluid flow (see Figure 15.3). </a:t>
            </a:r>
          </a:p>
          <a:p>
            <a:pPr fontAlgn="auto">
              <a:spcBef>
                <a:spcPts val="1200"/>
              </a:spcBef>
              <a:spcAft>
                <a:spcPts val="0"/>
              </a:spcAft>
              <a:defRPr/>
            </a:pPr>
            <a:r>
              <a:rPr lang="en-US" sz="2400" b="1" dirty="0" smtClean="0">
                <a:ln w="11430"/>
                <a:solidFill>
                  <a:srgbClr val="FFFF00"/>
                </a:solidFill>
                <a:effectLst>
                  <a:outerShdw blurRad="80000" dist="40000" dir="5040000" algn="tl">
                    <a:srgbClr val="000000">
                      <a:alpha val="30000"/>
                    </a:srgbClr>
                  </a:outerShdw>
                </a:effectLst>
                <a:latin typeface="+mn-lt"/>
                <a:cs typeface="+mn-cs"/>
              </a:rPr>
              <a:t>	The speed at which the flow becomes turbulent depends on the viscosity of the fluid, the density of the fluid and the dimensions and shape of the pipe it is flowing through.</a:t>
            </a:r>
            <a:endParaRPr lang="en-US" sz="2400" b="1" dirty="0">
              <a:ln w="11430"/>
              <a:solidFill>
                <a:srgbClr val="FFFF00"/>
              </a:solidFill>
              <a:effectLst>
                <a:outerShdw blurRad="80000" dist="40000" dir="5040000" algn="tl">
                  <a:srgbClr val="000000">
                    <a:alpha val="30000"/>
                  </a:srgbClr>
                </a:outerShdw>
              </a:effectLst>
              <a:latin typeface="+mn-lt"/>
              <a:cs typeface="+mn-cs"/>
            </a:endParaRPr>
          </a:p>
        </p:txBody>
      </p:sp>
      <p:pic>
        <p:nvPicPr>
          <p:cNvPr id="19459" name="Picture 4" descr="c15f003"/>
          <p:cNvPicPr>
            <a:picLocks noChangeAspect="1" noChangeArrowheads="1"/>
          </p:cNvPicPr>
          <p:nvPr/>
        </p:nvPicPr>
        <p:blipFill>
          <a:blip r:embed="rId2">
            <a:extLst>
              <a:ext uri="{28A0092B-C50C-407E-A947-70E740481C1C}">
                <a14:useLocalDpi xmlns:a14="http://schemas.microsoft.com/office/drawing/2010/main" val="0"/>
              </a:ext>
            </a:extLst>
          </a:blip>
          <a:srcRect l="34737" t="3229" r="33791" b="23930"/>
          <a:stretch>
            <a:fillRect/>
          </a:stretch>
        </p:blipFill>
        <p:spPr bwMode="auto">
          <a:xfrm>
            <a:off x="6157913" y="912813"/>
            <a:ext cx="2878137"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54100" y="82550"/>
            <a:ext cx="4597400" cy="830263"/>
          </a:xfrm>
          <a:prstGeom prst="rect">
            <a:avLst/>
          </a:prstGeom>
        </p:spPr>
        <p:txBody>
          <a:bodyPr wrap="none">
            <a:spAutoFit/>
          </a:bodyPr>
          <a:lstStyle/>
          <a:p>
            <a:pPr fontAlgn="auto">
              <a:spcBef>
                <a:spcPts val="1200"/>
              </a:spcBef>
              <a:spcAft>
                <a:spcPts val="0"/>
              </a:spcAft>
              <a:defRPr/>
            </a:pPr>
            <a:r>
              <a:rPr lang="en-US" sz="4800" b="1" dirty="0">
                <a:ln w="11430"/>
                <a:solidFill>
                  <a:srgbClr val="FFC000"/>
                </a:solidFill>
                <a:effectLst>
                  <a:outerShdw blurRad="80000" dist="40000" dir="5040000" algn="tl">
                    <a:srgbClr val="000000">
                      <a:alpha val="30000"/>
                    </a:srgbClr>
                  </a:outerShdw>
                </a:effectLst>
                <a:latin typeface="Algerian" panose="04020705040A02060702" pitchFamily="82" charset="0"/>
                <a:cs typeface="+mn-cs"/>
              </a:rPr>
              <a:t>4.3-fluid flow</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17</a:t>
            </a:fld>
            <a:endParaRPr lang="en-US" dirty="0"/>
          </a:p>
        </p:txBody>
      </p:sp>
      <p:sp>
        <p:nvSpPr>
          <p:cNvPr id="4" name="TextBox 3"/>
          <p:cNvSpPr txBox="1"/>
          <p:nvPr/>
        </p:nvSpPr>
        <p:spPr>
          <a:xfrm>
            <a:off x="6172200" y="2176046"/>
            <a:ext cx="2895600" cy="338554"/>
          </a:xfrm>
          <a:prstGeom prst="rect">
            <a:avLst/>
          </a:prstGeom>
          <a:noFill/>
        </p:spPr>
        <p:txBody>
          <a:bodyPr wrap="square" rtlCol="0">
            <a:spAutoFit/>
          </a:bodyPr>
          <a:lstStyle/>
          <a:p>
            <a:r>
              <a:rPr lang="en-US" sz="1600" b="1" dirty="0" smtClean="0">
                <a:solidFill>
                  <a:srgbClr val="FF0000"/>
                </a:solidFill>
              </a:rPr>
              <a:t>Ideal (Not Existed Naturally)</a:t>
            </a:r>
            <a:endParaRPr lang="en-US" sz="1600" b="1" dirty="0">
              <a:solidFill>
                <a:srgbClr val="FF0000"/>
              </a:solidFill>
            </a:endParaRPr>
          </a:p>
        </p:txBody>
      </p:sp>
      <p:sp>
        <p:nvSpPr>
          <p:cNvPr id="7" name="TextBox 6"/>
          <p:cNvSpPr txBox="1"/>
          <p:nvPr/>
        </p:nvSpPr>
        <p:spPr>
          <a:xfrm>
            <a:off x="6949281" y="3810000"/>
            <a:ext cx="1508919" cy="338554"/>
          </a:xfrm>
          <a:prstGeom prst="rect">
            <a:avLst/>
          </a:prstGeom>
          <a:noFill/>
        </p:spPr>
        <p:txBody>
          <a:bodyPr wrap="square" rtlCol="0">
            <a:spAutoFit/>
          </a:bodyPr>
          <a:lstStyle/>
          <a:p>
            <a:r>
              <a:rPr lang="en-US" sz="1600" b="1" dirty="0">
                <a:solidFill>
                  <a:srgbClr val="FF0000"/>
                </a:solidFill>
              </a:rPr>
              <a:t>1</a:t>
            </a:r>
            <a:r>
              <a:rPr lang="en-US" sz="1600" b="1" dirty="0" smtClean="0">
                <a:solidFill>
                  <a:srgbClr val="FF0000"/>
                </a:solidFill>
              </a:rPr>
              <a:t>. Laminar</a:t>
            </a:r>
            <a:endParaRPr lang="en-US" sz="1600" b="1" dirty="0">
              <a:solidFill>
                <a:srgbClr val="FF0000"/>
              </a:solidFill>
            </a:endParaRPr>
          </a:p>
        </p:txBody>
      </p:sp>
      <p:sp>
        <p:nvSpPr>
          <p:cNvPr id="8" name="TextBox 7"/>
          <p:cNvSpPr txBox="1"/>
          <p:nvPr/>
        </p:nvSpPr>
        <p:spPr>
          <a:xfrm>
            <a:off x="6934199" y="5376446"/>
            <a:ext cx="1371601" cy="338554"/>
          </a:xfrm>
          <a:prstGeom prst="rect">
            <a:avLst/>
          </a:prstGeom>
          <a:noFill/>
        </p:spPr>
        <p:txBody>
          <a:bodyPr wrap="square" rtlCol="0">
            <a:spAutoFit/>
          </a:bodyPr>
          <a:lstStyle/>
          <a:p>
            <a:r>
              <a:rPr lang="en-US" sz="1600" b="1" dirty="0">
                <a:solidFill>
                  <a:srgbClr val="FF0000"/>
                </a:solidFill>
              </a:rPr>
              <a:t>2</a:t>
            </a:r>
            <a:r>
              <a:rPr lang="en-US" sz="1600" b="1" dirty="0" smtClean="0">
                <a:solidFill>
                  <a:srgbClr val="FF0000"/>
                </a:solidFill>
              </a:rPr>
              <a:t>. Turbulent</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6513" y="28575"/>
            <a:ext cx="3465513" cy="900113"/>
          </a:xfrm>
        </p:spPr>
        <p:txBody>
          <a:bodyPr/>
          <a:lstStyle/>
          <a:p>
            <a:pPr eaLnBrk="1" hangingPunct="1"/>
            <a:r>
              <a:rPr lang="en-GB" smtClean="0">
                <a:solidFill>
                  <a:srgbClr val="FF0000"/>
                </a:solidFill>
                <a:latin typeface="Impact" pitchFamily="34" charset="0"/>
              </a:rPr>
              <a:t>Laminar Flow</a:t>
            </a:r>
            <a:endParaRPr lang="en-US" smtClean="0">
              <a:solidFill>
                <a:srgbClr val="FF0000"/>
              </a:solidFill>
              <a:latin typeface="Impact" pitchFamily="34" charset="0"/>
            </a:endParaRPr>
          </a:p>
        </p:txBody>
      </p:sp>
      <p:sp>
        <p:nvSpPr>
          <p:cNvPr id="6147" name="Rectangle 3"/>
          <p:cNvSpPr>
            <a:spLocks noGrp="1" noRot="1" noChangeArrowheads="1"/>
          </p:cNvSpPr>
          <p:nvPr>
            <p:ph type="body" sz="half" idx="1"/>
          </p:nvPr>
        </p:nvSpPr>
        <p:spPr>
          <a:xfrm>
            <a:off x="0" y="1066800"/>
            <a:ext cx="8812213" cy="4953000"/>
          </a:xfrm>
        </p:spPr>
        <p:txBody>
          <a:bodyPr/>
          <a:lstStyle/>
          <a:p>
            <a:pPr algn="just" eaLnBrk="1" hangingPunct="1">
              <a:lnSpc>
                <a:spcPct val="80000"/>
              </a:lnSpc>
            </a:pPr>
            <a:r>
              <a:rPr lang="en-GB" altLang="en-US" i="1" smtClean="0">
                <a:solidFill>
                  <a:srgbClr val="FFFF00"/>
                </a:solidFill>
                <a:cs typeface="Vrinda" pitchFamily="34" charset="0"/>
              </a:rPr>
              <a:t>When blood flows through a long smooth vessel it flows in straight lines, with each layer of blood remaining the same distance from the walls of the vessel.</a:t>
            </a:r>
          </a:p>
          <a:p>
            <a:pPr algn="just" eaLnBrk="1" hangingPunct="1">
              <a:lnSpc>
                <a:spcPct val="80000"/>
              </a:lnSpc>
            </a:pPr>
            <a:r>
              <a:rPr lang="en-GB" altLang="en-US" i="1" smtClean="0">
                <a:solidFill>
                  <a:srgbClr val="FFFF00"/>
                </a:solidFill>
                <a:cs typeface="Vrinda" pitchFamily="34" charset="0"/>
              </a:rPr>
              <a:t>When laminar (streamline) flow occurs the different layers flow at different rates creating a parabolic profile.</a:t>
            </a:r>
          </a:p>
          <a:p>
            <a:pPr algn="just" eaLnBrk="1" hangingPunct="1">
              <a:lnSpc>
                <a:spcPct val="80000"/>
              </a:lnSpc>
            </a:pPr>
            <a:r>
              <a:rPr lang="en-GB" altLang="en-US" i="1" smtClean="0">
                <a:solidFill>
                  <a:srgbClr val="FFFF00"/>
                </a:solidFill>
                <a:cs typeface="Vrinda" pitchFamily="34" charset="0"/>
              </a:rPr>
              <a:t>The parabolic profile arises because the fluid molecules touching the walls barely move because of adherence to the vessel wall. The next layer slips over these, the third layer slips over the second and so on.</a:t>
            </a:r>
            <a:endParaRPr lang="en-US" altLang="en-US" i="1" smtClean="0">
              <a:solidFill>
                <a:srgbClr val="FFFF00"/>
              </a:solidFill>
              <a:cs typeface="Vrinda" pitchFamily="34" charset="0"/>
            </a:endParaRPr>
          </a:p>
        </p:txBody>
      </p:sp>
      <p:pic>
        <p:nvPicPr>
          <p:cNvPr id="8196" name="Picture 4" descr="S02401-014-f006"/>
          <p:cNvPicPr>
            <a:picLocks noGrp="1" noChangeAspect="1" noChangeArrowheads="1"/>
          </p:cNvPicPr>
          <p:nvPr>
            <p:ph sz="half" idx="2"/>
          </p:nvPr>
        </p:nvPicPr>
        <p:blipFill>
          <a:blip r:embed="rId2" cstate="print"/>
          <a:srcRect l="15367" t="34851" r="17676" b="42673"/>
          <a:stretch>
            <a:fillRect/>
          </a:stretch>
        </p:blipFill>
        <p:spPr>
          <a:xfrm>
            <a:off x="3505200" y="0"/>
            <a:ext cx="5638800" cy="1034956"/>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a:defRPr/>
            </a:pPr>
            <a:fld id="{CF21146A-AD2D-479E-9398-CBCD3AEFEA45}"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36513" y="152400"/>
            <a:ext cx="3733800" cy="841375"/>
          </a:xfrm>
        </p:spPr>
        <p:txBody>
          <a:bodyPr/>
          <a:lstStyle/>
          <a:p>
            <a:pPr eaLnBrk="1" hangingPunct="1"/>
            <a:r>
              <a:rPr lang="en-GB" smtClean="0">
                <a:solidFill>
                  <a:srgbClr val="FF0000"/>
                </a:solidFill>
                <a:latin typeface="Impact" pitchFamily="34" charset="0"/>
              </a:rPr>
              <a:t>Turbulent flow</a:t>
            </a:r>
            <a:endParaRPr lang="en-US" smtClean="0">
              <a:solidFill>
                <a:srgbClr val="FF0000"/>
              </a:solidFill>
              <a:latin typeface="Impact" pitchFamily="34" charset="0"/>
            </a:endParaRPr>
          </a:p>
        </p:txBody>
      </p:sp>
      <p:sp>
        <p:nvSpPr>
          <p:cNvPr id="7171" name="Rectangle 3"/>
          <p:cNvSpPr>
            <a:spLocks noGrp="1" noRot="1" noChangeArrowheads="1"/>
          </p:cNvSpPr>
          <p:nvPr>
            <p:ph type="body" sz="half" idx="1"/>
          </p:nvPr>
        </p:nvSpPr>
        <p:spPr>
          <a:xfrm>
            <a:off x="0" y="1447800"/>
            <a:ext cx="9144000" cy="4386263"/>
          </a:xfrm>
        </p:spPr>
        <p:txBody>
          <a:bodyPr rtlCol="0">
            <a:noAutofit/>
          </a:bodyPr>
          <a:lstStyle/>
          <a:p>
            <a:pPr algn="just" eaLnBrk="1" fontAlgn="auto" hangingPunct="1">
              <a:lnSpc>
                <a:spcPct val="90000"/>
              </a:lnSpc>
              <a:spcAft>
                <a:spcPts val="0"/>
              </a:spcAft>
              <a:buFont typeface="Arial" pitchFamily="34" charset="0"/>
              <a:buChar char="•"/>
              <a:defRPr/>
            </a:pPr>
            <a:r>
              <a:rPr lang="en-US" i="1" dirty="0" smtClean="0">
                <a:solidFill>
                  <a:srgbClr val="FFFF00"/>
                </a:solidFill>
                <a:cs typeface="Vrinda" pitchFamily="2" charset="0"/>
              </a:rPr>
              <a:t>The flow may become turbulent </a:t>
            </a:r>
            <a:r>
              <a:rPr lang="en-GB" i="1" dirty="0" smtClean="0">
                <a:solidFill>
                  <a:srgbClr val="FFFF00"/>
                </a:solidFill>
                <a:cs typeface="Vrinda" pitchFamily="2" charset="0"/>
              </a:rPr>
              <a:t>when:</a:t>
            </a:r>
          </a:p>
          <a:p>
            <a:pPr marL="1152525" indent="-6350" algn="just" eaLnBrk="1" fontAlgn="auto" hangingPunct="1">
              <a:lnSpc>
                <a:spcPct val="90000"/>
              </a:lnSpc>
              <a:spcAft>
                <a:spcPts val="0"/>
              </a:spcAft>
              <a:buFont typeface="+mj-lt"/>
              <a:buAutoNum type="arabicPeriod"/>
              <a:defRPr/>
            </a:pPr>
            <a:r>
              <a:rPr lang="en-US" i="1" dirty="0" smtClean="0">
                <a:solidFill>
                  <a:srgbClr val="FFFF00"/>
                </a:solidFill>
                <a:cs typeface="Vrinda" pitchFamily="2" charset="0"/>
              </a:rPr>
              <a:t>the rate of blood flow becomes too great,</a:t>
            </a:r>
          </a:p>
          <a:p>
            <a:pPr marL="1152525" indent="-6350" algn="just" eaLnBrk="1" fontAlgn="auto" hangingPunct="1">
              <a:lnSpc>
                <a:spcPct val="90000"/>
              </a:lnSpc>
              <a:spcAft>
                <a:spcPts val="0"/>
              </a:spcAft>
              <a:buFont typeface="+mj-lt"/>
              <a:buAutoNum type="arabicPeriod"/>
              <a:defRPr/>
            </a:pPr>
            <a:r>
              <a:rPr lang="en-US" i="1" dirty="0" smtClean="0">
                <a:solidFill>
                  <a:srgbClr val="FFFF00"/>
                </a:solidFill>
                <a:cs typeface="Vrinda" pitchFamily="2" charset="0"/>
              </a:rPr>
              <a:t>it passes by an obstruction in a vessel,</a:t>
            </a:r>
          </a:p>
          <a:p>
            <a:pPr marL="1152525" indent="-6350" algn="just" eaLnBrk="1" fontAlgn="auto" hangingPunct="1">
              <a:lnSpc>
                <a:spcPct val="90000"/>
              </a:lnSpc>
              <a:spcAft>
                <a:spcPts val="0"/>
              </a:spcAft>
              <a:buFont typeface="+mj-lt"/>
              <a:buAutoNum type="arabicPeriod"/>
              <a:defRPr/>
            </a:pPr>
            <a:r>
              <a:rPr lang="en-US" i="1" dirty="0" smtClean="0">
                <a:solidFill>
                  <a:srgbClr val="FFFF00"/>
                </a:solidFill>
                <a:cs typeface="Vrinda" pitchFamily="2" charset="0"/>
              </a:rPr>
              <a:t>it makes a sharp turn,</a:t>
            </a:r>
          </a:p>
          <a:p>
            <a:pPr marL="1152525" indent="-6350" algn="just" eaLnBrk="1" fontAlgn="auto" hangingPunct="1">
              <a:lnSpc>
                <a:spcPct val="90000"/>
              </a:lnSpc>
              <a:spcAft>
                <a:spcPts val="0"/>
              </a:spcAft>
              <a:buFont typeface="+mj-lt"/>
              <a:buAutoNum type="arabicPeriod"/>
              <a:defRPr/>
            </a:pPr>
            <a:r>
              <a:rPr lang="en-US" i="1" dirty="0" smtClean="0">
                <a:solidFill>
                  <a:srgbClr val="FFFF00"/>
                </a:solidFill>
                <a:cs typeface="Vrinda" pitchFamily="2" charset="0"/>
              </a:rPr>
              <a:t>or when it passes over a rough surface. </a:t>
            </a:r>
          </a:p>
          <a:p>
            <a:pPr algn="just" eaLnBrk="1" fontAlgn="auto" hangingPunct="1">
              <a:lnSpc>
                <a:spcPct val="90000"/>
              </a:lnSpc>
              <a:spcAft>
                <a:spcPts val="0"/>
              </a:spcAft>
              <a:buFont typeface="Arial" pitchFamily="34" charset="0"/>
              <a:buChar char="•"/>
              <a:defRPr/>
            </a:pPr>
            <a:r>
              <a:rPr lang="en-US" i="1" dirty="0" smtClean="0">
                <a:solidFill>
                  <a:srgbClr val="FFFF00"/>
                </a:solidFill>
                <a:cs typeface="Vrinda" pitchFamily="2" charset="0"/>
              </a:rPr>
              <a:t>Turbulent flow means that the blood flows crosswise in the vessel as well as along the vessel causes eddy currents. When eddy currents are present, the blood flows with much greater resistance than when the flow is streamline. </a:t>
            </a:r>
          </a:p>
        </p:txBody>
      </p:sp>
      <p:pic>
        <p:nvPicPr>
          <p:cNvPr id="9220" name="Picture 6" descr="S02401-014-f006"/>
          <p:cNvPicPr>
            <a:picLocks noGrp="1" noChangeAspect="1" noChangeArrowheads="1"/>
          </p:cNvPicPr>
          <p:nvPr>
            <p:ph sz="half" idx="2"/>
          </p:nvPr>
        </p:nvPicPr>
        <p:blipFill>
          <a:blip r:embed="rId2" cstate="print"/>
          <a:srcRect l="18887" t="52872" r="21007" b="24753"/>
          <a:stretch>
            <a:fillRect/>
          </a:stretch>
        </p:blipFill>
        <p:spPr>
          <a:xfrm>
            <a:off x="3962400" y="-29029"/>
            <a:ext cx="5181600" cy="1337481"/>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pPr>
              <a:defRPr/>
            </a:pPr>
            <a:fld id="{CF21146A-AD2D-479E-9398-CBCD3AEFEA4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991600" cy="5940088"/>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just" fontAlgn="auto">
              <a:spcBef>
                <a:spcPts val="1200"/>
              </a:spcBef>
              <a:spcAft>
                <a:spcPts val="0"/>
              </a:spcAft>
              <a:defRPr/>
            </a:pPr>
            <a:r>
              <a:rPr lang="en-US" sz="3000" b="1" u="sng" dirty="0">
                <a:ln w="11430"/>
                <a:solidFill>
                  <a:srgbClr val="FFC000"/>
                </a:solidFill>
                <a:latin typeface="Times New Roman" pitchFamily="18" charset="0"/>
                <a:cs typeface="Times New Roman" pitchFamily="18" charset="0"/>
              </a:rPr>
              <a:t>laminar flow</a:t>
            </a:r>
            <a:r>
              <a:rPr lang="en-US" sz="3000" b="1" dirty="0">
                <a:ln w="11430"/>
                <a:solidFill>
                  <a:srgbClr val="FFC000"/>
                </a:solidFill>
                <a:latin typeface="Times New Roman" pitchFamily="18" charset="0"/>
                <a:cs typeface="Times New Roman" pitchFamily="18" charset="0"/>
              </a:rPr>
              <a:t>: </a:t>
            </a:r>
            <a:r>
              <a:rPr lang="en-US" sz="3000" b="1" dirty="0">
                <a:ln w="11430"/>
                <a:solidFill>
                  <a:srgbClr val="00B050"/>
                </a:solidFill>
                <a:latin typeface="Times New Roman" pitchFamily="18" charset="0"/>
                <a:cs typeface="Times New Roman" pitchFamily="18" charset="0"/>
              </a:rPr>
              <a:t>A situation in which h layers of fluid slide smoothly past each other. Laminar flow is characteristic of lower fluid velocities.</a:t>
            </a:r>
          </a:p>
          <a:p>
            <a:pPr algn="just" fontAlgn="auto">
              <a:spcBef>
                <a:spcPts val="1200"/>
              </a:spcBef>
              <a:spcAft>
                <a:spcPts val="0"/>
              </a:spcAft>
              <a:defRPr/>
            </a:pPr>
            <a:r>
              <a:rPr lang="en-US" sz="3000" b="1" u="sng" dirty="0">
                <a:ln w="11430"/>
                <a:solidFill>
                  <a:srgbClr val="FFC000"/>
                </a:solidFill>
                <a:latin typeface="Times New Roman" pitchFamily="18" charset="0"/>
                <a:cs typeface="Times New Roman" pitchFamily="18" charset="0"/>
              </a:rPr>
              <a:t>Turbulent flow</a:t>
            </a:r>
            <a:r>
              <a:rPr lang="en-US" sz="3000" b="1" dirty="0">
                <a:ln w="11430"/>
                <a:solidFill>
                  <a:srgbClr val="FFC000"/>
                </a:solidFill>
                <a:latin typeface="Times New Roman" pitchFamily="18" charset="0"/>
                <a:cs typeface="Times New Roman" pitchFamily="18" charset="0"/>
              </a:rPr>
              <a:t>: </a:t>
            </a:r>
            <a:r>
              <a:rPr lang="en-US" sz="3000" b="1" dirty="0">
                <a:ln w="11430"/>
                <a:solidFill>
                  <a:srgbClr val="00B050"/>
                </a:solidFill>
                <a:latin typeface="Times New Roman" pitchFamily="18" charset="0"/>
                <a:cs typeface="Times New Roman" pitchFamily="18" charset="0"/>
              </a:rPr>
              <a:t>Nonlaminar flow. The flow is irregular and complex, with mixing and eddies. This occurs at higher velocities or where there are objects in the flow producing large changes in velocity.</a:t>
            </a:r>
          </a:p>
          <a:p>
            <a:pPr algn="just" fontAlgn="auto">
              <a:spcBef>
                <a:spcPts val="1200"/>
              </a:spcBef>
              <a:spcAft>
                <a:spcPts val="0"/>
              </a:spcAft>
              <a:defRPr/>
            </a:pPr>
            <a:r>
              <a:rPr lang="en-US" sz="3000" b="1" u="sng" dirty="0">
                <a:ln w="11430"/>
                <a:solidFill>
                  <a:srgbClr val="FFC000"/>
                </a:solidFill>
                <a:latin typeface="Times New Roman" pitchFamily="18" charset="0"/>
                <a:cs typeface="Times New Roman" pitchFamily="18" charset="0"/>
              </a:rPr>
              <a:t>Streamlines</a:t>
            </a:r>
            <a:r>
              <a:rPr lang="en-US" sz="3000" b="1" dirty="0">
                <a:ln w="11430"/>
                <a:solidFill>
                  <a:srgbClr val="FFC000"/>
                </a:solidFill>
                <a:latin typeface="Times New Roman" pitchFamily="18" charset="0"/>
                <a:cs typeface="Times New Roman" pitchFamily="18" charset="0"/>
              </a:rPr>
              <a:t>:</a:t>
            </a:r>
            <a:r>
              <a:rPr lang="en-US" sz="3000" b="1" dirty="0">
                <a:ln w="11430"/>
                <a:solidFill>
                  <a:srgbClr val="00B050"/>
                </a:solidFill>
                <a:latin typeface="Times New Roman" pitchFamily="18" charset="0"/>
                <a:cs typeface="Times New Roman" pitchFamily="18" charset="0"/>
              </a:rPr>
              <a:t> A family of curved lines that are tangential to the velocity vector of the flow (i.e. always in the same direction as the flow). They provide a kind of snapshot of flow throughout the fluid at an instant of time.</a:t>
            </a:r>
          </a:p>
        </p:txBody>
      </p:sp>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F4815F2-10AC-4E5C-BE4B-ED7AC3E7F42F}" type="slidenum">
              <a:rPr/>
              <a:pPr>
                <a:defRPr/>
              </a:pPr>
              <a:t>20</a:t>
            </a:fld>
            <a:endParaRPr/>
          </a:p>
        </p:txBody>
      </p:sp>
      <p:sp>
        <p:nvSpPr>
          <p:cNvPr id="5" name="TextBox 4"/>
          <p:cNvSpPr txBox="1">
            <a:spLocks noChangeArrowheads="1"/>
          </p:cNvSpPr>
          <p:nvPr/>
        </p:nvSpPr>
        <p:spPr bwMode="auto">
          <a:xfrm>
            <a:off x="0" y="2827338"/>
            <a:ext cx="9144000" cy="403066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342900" indent="-342900" eaLnBrk="1" fontAlgn="auto" hangingPunct="1">
              <a:spcBef>
                <a:spcPts val="0"/>
              </a:spcBef>
              <a:spcAft>
                <a:spcPts val="0"/>
              </a:spcAft>
              <a:buFont typeface="Wingdings 2" pitchFamily="18" charset="2"/>
              <a:buChar char="u"/>
              <a:defRPr/>
            </a:pPr>
            <a:r>
              <a:rPr lang="en-US" sz="3200" b="1" dirty="0" smtClean="0">
                <a:solidFill>
                  <a:srgbClr val="FFFF00"/>
                </a:solidFill>
                <a:sym typeface="Wingdings 2" pitchFamily="18" charset="2"/>
              </a:rPr>
              <a:t>The viscosity of blood </a:t>
            </a:r>
            <a:r>
              <a:rPr lang="en-US" sz="3200" b="1" dirty="0" smtClean="0">
                <a:solidFill>
                  <a:srgbClr val="FFFF00"/>
                </a:solidFill>
                <a:cs typeface="Times New Roman" pitchFamily="18" charset="0"/>
                <a:sym typeface="Wingdings 2" pitchFamily="18" charset="2"/>
              </a:rPr>
              <a:t> ≠ zero.</a:t>
            </a:r>
          </a:p>
          <a:p>
            <a:pPr marL="457200" indent="-457200" eaLnBrk="1" fontAlgn="auto" hangingPunct="1">
              <a:spcBef>
                <a:spcPts val="0"/>
              </a:spcBef>
              <a:spcAft>
                <a:spcPts val="0"/>
              </a:spcAft>
              <a:buFont typeface="Wingdings 2" pitchFamily="18" charset="2"/>
              <a:buChar char="v"/>
              <a:defRPr/>
            </a:pPr>
            <a:r>
              <a:rPr lang="en-US" sz="3200" b="1" dirty="0" smtClean="0">
                <a:solidFill>
                  <a:srgbClr val="FFFF00"/>
                </a:solidFill>
                <a:sym typeface="Wingdings 2" pitchFamily="18" charset="2"/>
              </a:rPr>
              <a:t>The blood layers have different velocities where </a:t>
            </a:r>
          </a:p>
          <a:p>
            <a:pPr eaLnBrk="1" fontAlgn="auto" hangingPunct="1">
              <a:spcBef>
                <a:spcPts val="0"/>
              </a:spcBef>
              <a:spcAft>
                <a:spcPts val="0"/>
              </a:spcAft>
              <a:defRPr/>
            </a:pPr>
            <a:r>
              <a:rPr lang="en-US" sz="3200" b="1" dirty="0" smtClean="0">
                <a:solidFill>
                  <a:srgbClr val="FFFF00"/>
                </a:solidFill>
                <a:sym typeface="Wingdings 2" pitchFamily="18" charset="2"/>
              </a:rPr>
              <a:t>     the flaw may be laminar (streamline) or   </a:t>
            </a:r>
          </a:p>
          <a:p>
            <a:pPr eaLnBrk="1" fontAlgn="auto" hangingPunct="1">
              <a:spcBef>
                <a:spcPts val="0"/>
              </a:spcBef>
              <a:spcAft>
                <a:spcPts val="0"/>
              </a:spcAft>
              <a:defRPr/>
            </a:pPr>
            <a:r>
              <a:rPr lang="en-US" sz="3200" b="1" dirty="0" smtClean="0">
                <a:solidFill>
                  <a:srgbClr val="FFFF00"/>
                </a:solidFill>
                <a:sym typeface="Wingdings 2" pitchFamily="18" charset="2"/>
              </a:rPr>
              <a:t>     turbulent.</a:t>
            </a:r>
          </a:p>
          <a:p>
            <a:pPr eaLnBrk="1" fontAlgn="auto" hangingPunct="1">
              <a:spcBef>
                <a:spcPts val="0"/>
              </a:spcBef>
              <a:spcAft>
                <a:spcPts val="0"/>
              </a:spcAft>
              <a:defRPr/>
            </a:pPr>
            <a:endParaRPr lang="en-US" sz="3200" b="1" dirty="0" smtClean="0">
              <a:solidFill>
                <a:srgbClr val="FFFF00"/>
              </a:solidFill>
              <a:sym typeface="Wingdings 2" pitchFamily="18" charset="2"/>
            </a:endParaRPr>
          </a:p>
          <a:p>
            <a:pPr eaLnBrk="1" fontAlgn="auto" hangingPunct="1">
              <a:spcBef>
                <a:spcPts val="0"/>
              </a:spcBef>
              <a:spcAft>
                <a:spcPts val="0"/>
              </a:spcAft>
              <a:defRPr/>
            </a:pPr>
            <a:endParaRPr lang="en-US" sz="3200" b="1" dirty="0" smtClean="0">
              <a:solidFill>
                <a:srgbClr val="FFFF00"/>
              </a:solidFill>
              <a:sym typeface="Wingdings 2" pitchFamily="18" charset="2"/>
            </a:endParaRPr>
          </a:p>
          <a:p>
            <a:pPr eaLnBrk="1" fontAlgn="auto" hangingPunct="1">
              <a:spcBef>
                <a:spcPts val="0"/>
              </a:spcBef>
              <a:spcAft>
                <a:spcPts val="0"/>
              </a:spcAft>
              <a:defRPr/>
            </a:pPr>
            <a:endParaRPr lang="en-US" sz="3200" b="1" dirty="0" smtClean="0">
              <a:solidFill>
                <a:srgbClr val="FFFF00"/>
              </a:solidFill>
              <a:sym typeface="Wingdings 2" pitchFamily="18" charset="2"/>
            </a:endParaRPr>
          </a:p>
          <a:p>
            <a:pPr eaLnBrk="1" fontAlgn="auto" hangingPunct="1">
              <a:spcBef>
                <a:spcPts val="0"/>
              </a:spcBef>
              <a:spcAft>
                <a:spcPts val="0"/>
              </a:spcAft>
              <a:defRPr/>
            </a:pPr>
            <a:r>
              <a:rPr lang="en-US" sz="3200" dirty="0" smtClean="0">
                <a:solidFill>
                  <a:srgbClr val="FFFF00"/>
                </a:solidFill>
                <a:sym typeface="Wingdings 2" pitchFamily="18" charset="2"/>
              </a:rPr>
              <a:t></a:t>
            </a:r>
            <a:r>
              <a:rPr lang="en-US" sz="3200" b="1" dirty="0" smtClean="0">
                <a:solidFill>
                  <a:srgbClr val="FFFF00"/>
                </a:solidFill>
                <a:sym typeface="Wingdings 2" pitchFamily="18" charset="2"/>
              </a:rPr>
              <a:t> </a:t>
            </a:r>
            <a:r>
              <a:rPr lang="en-US" sz="3200" b="1" dirty="0" err="1" smtClean="0">
                <a:solidFill>
                  <a:srgbClr val="FFFF00"/>
                </a:solidFill>
              </a:rPr>
              <a:t>Poiseuille</a:t>
            </a:r>
            <a:r>
              <a:rPr lang="en-US" sz="3200" b="1" dirty="0" smtClean="0">
                <a:solidFill>
                  <a:srgbClr val="FFFF00"/>
                </a:solidFill>
              </a:rPr>
              <a:t> equation is applied in that case</a:t>
            </a:r>
            <a:r>
              <a:rPr lang="en-US" sz="2000" b="1" dirty="0" smtClean="0">
                <a:solidFill>
                  <a:srgbClr val="FFFF00"/>
                </a:solidFill>
              </a:rPr>
              <a:t>.</a:t>
            </a:r>
          </a:p>
        </p:txBody>
      </p:sp>
      <p:pic>
        <p:nvPicPr>
          <p:cNvPr id="12" name="Picture 1"/>
          <p:cNvPicPr>
            <a:picLocks noChangeAspect="1" noChangeArrowheads="1"/>
          </p:cNvPicPr>
          <p:nvPr/>
        </p:nvPicPr>
        <p:blipFill>
          <a:blip r:embed="rId2" cstate="print"/>
          <a:srcRect/>
          <a:stretch>
            <a:fillRect/>
          </a:stretch>
        </p:blipFill>
        <p:spPr bwMode="auto">
          <a:xfrm>
            <a:off x="533400" y="4842668"/>
            <a:ext cx="3724275" cy="1076325"/>
          </a:xfrm>
          <a:prstGeom prst="rect">
            <a:avLst/>
          </a:prstGeom>
          <a:ln>
            <a:noFill/>
          </a:ln>
          <a:effectLst>
            <a:softEdge rad="112500"/>
          </a:effectLst>
        </p:spPr>
      </p:pic>
      <p:pic>
        <p:nvPicPr>
          <p:cNvPr id="13" name="Picture 4"/>
          <p:cNvPicPr>
            <a:picLocks noChangeAspect="1" noChangeArrowheads="1"/>
          </p:cNvPicPr>
          <p:nvPr/>
        </p:nvPicPr>
        <p:blipFill>
          <a:blip r:embed="rId3" cstate="print"/>
          <a:srcRect/>
          <a:stretch>
            <a:fillRect/>
          </a:stretch>
        </p:blipFill>
        <p:spPr bwMode="auto">
          <a:xfrm>
            <a:off x="5093654" y="4761705"/>
            <a:ext cx="3724275" cy="1238250"/>
          </a:xfrm>
          <a:prstGeom prst="rect">
            <a:avLst/>
          </a:prstGeom>
          <a:ln>
            <a:noFill/>
          </a:ln>
          <a:effectLst>
            <a:softEdge rad="112500"/>
          </a:effectLst>
        </p:spPr>
      </p:pic>
      <p:sp>
        <p:nvSpPr>
          <p:cNvPr id="11" name="Rectangle 10"/>
          <p:cNvSpPr/>
          <p:nvPr/>
        </p:nvSpPr>
        <p:spPr>
          <a:xfrm>
            <a:off x="0" y="762000"/>
            <a:ext cx="9144000" cy="1815882"/>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800" b="1" dirty="0">
                <a:ln w="11430"/>
                <a:solidFill>
                  <a:srgbClr val="FFFF00"/>
                </a:solidFill>
                <a:effectLst>
                  <a:outerShdw blurRad="80000" dist="40000" dir="5040000" algn="tl">
                    <a:srgbClr val="000000">
                      <a:alpha val="30000"/>
                    </a:srgbClr>
                  </a:outerShdw>
                </a:effectLst>
                <a:latin typeface="+mn-lt"/>
                <a:cs typeface="+mn-cs"/>
              </a:rPr>
              <a:t>Blood is a heterogeneous mixture, not a simple liquid, as the blood cells are physically separate from the plasma. As a result of this, its behavior is more complicated. Its viscosity is not constant. strokes.</a:t>
            </a:r>
          </a:p>
        </p:txBody>
      </p:sp>
      <p:sp>
        <p:nvSpPr>
          <p:cNvPr id="2" name="Rectangle 1"/>
          <p:cNvSpPr/>
          <p:nvPr/>
        </p:nvSpPr>
        <p:spPr>
          <a:xfrm>
            <a:off x="2057400" y="41275"/>
            <a:ext cx="5629275" cy="738188"/>
          </a:xfrm>
          <a:prstGeom prst="rect">
            <a:avLst/>
          </a:prstGeom>
        </p:spPr>
        <p:txBody>
          <a:bodyPr wrap="none">
            <a:spAutoFit/>
          </a:bodyPr>
          <a:lstStyle/>
          <a:p>
            <a:pPr fontAlgn="auto">
              <a:spcBef>
                <a:spcPts val="1200"/>
              </a:spcBef>
              <a:spcAft>
                <a:spcPts val="0"/>
              </a:spcAft>
              <a:defRPr/>
            </a:pPr>
            <a:r>
              <a:rPr lang="en-US" sz="4200" b="1" dirty="0">
                <a:ln w="11430"/>
                <a:solidFill>
                  <a:srgbClr val="FFC000"/>
                </a:solidFill>
                <a:effectLst>
                  <a:outerShdw blurRad="80000" dist="40000" dir="5040000" algn="tl">
                    <a:srgbClr val="000000">
                      <a:alpha val="30000"/>
                    </a:srgbClr>
                  </a:outerShdw>
                </a:effectLst>
                <a:latin typeface="Algerian" panose="04020705040A02060702" pitchFamily="82" charset="0"/>
                <a:cs typeface="+mn-cs"/>
              </a:rPr>
              <a:t>4.4- Blood Viscosity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Rot="1" noChangeAspect="1" noMove="1" noResize="1" noEditPoints="1" noAdjustHandles="1" noChangeArrowheads="1" noChangeShapeType="1" noTextEdit="1"/>
          </p:cNvSpPr>
          <p:nvPr/>
        </p:nvSpPr>
        <p:spPr>
          <a:xfrm>
            <a:off x="0" y="2955925"/>
            <a:ext cx="9144000" cy="2285241"/>
          </a:xfrm>
          <a:prstGeom prst="rect">
            <a:avLst/>
          </a:prstGeom>
          <a:blipFill rotWithShape="1">
            <a:blip r:embed="rId2"/>
            <a:stretch>
              <a:fillRect l="-2000" t="-4267"/>
            </a:stretch>
          </a:blipFill>
        </p:spPr>
        <p:txBody>
          <a:bodyPr/>
          <a:lstStyle/>
          <a:p>
            <a:pPr fontAlgn="auto">
              <a:spcBef>
                <a:spcPts val="0"/>
              </a:spcBef>
              <a:spcAft>
                <a:spcPts val="0"/>
              </a:spcAft>
              <a:defRPr/>
            </a:pPr>
            <a:r>
              <a:rPr lang="en-US">
                <a:noFill/>
                <a:latin typeface="+mn-lt"/>
                <a:cs typeface="+mn-cs"/>
              </a:rPr>
              <a:t> </a:t>
            </a:r>
          </a:p>
        </p:txBody>
      </p:sp>
      <p:sp>
        <p:nvSpPr>
          <p:cNvPr id="29" name="TextBox 28"/>
          <p:cNvSpPr txBox="1">
            <a:spLocks noChangeArrowheads="1"/>
          </p:cNvSpPr>
          <p:nvPr/>
        </p:nvSpPr>
        <p:spPr bwMode="auto">
          <a:xfrm>
            <a:off x="1905000" y="5638800"/>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solidFill>
                  <a:srgbClr val="FFFF00"/>
                </a:solidFill>
                <a:latin typeface="Times New Roman" pitchFamily="18" charset="0"/>
              </a:rPr>
              <a:t>This is another form of Poiseuille law</a:t>
            </a:r>
          </a:p>
        </p:txBody>
      </p:sp>
      <p:grpSp>
        <p:nvGrpSpPr>
          <p:cNvPr id="2" name="Group 38"/>
          <p:cNvGrpSpPr>
            <a:grpSpLocks/>
          </p:cNvGrpSpPr>
          <p:nvPr/>
        </p:nvGrpSpPr>
        <p:grpSpPr bwMode="auto">
          <a:xfrm>
            <a:off x="2868613" y="1298575"/>
            <a:ext cx="3405187" cy="1222375"/>
            <a:chOff x="5072066" y="2276590"/>
            <a:chExt cx="3405190" cy="1223848"/>
          </a:xfrm>
        </p:grpSpPr>
        <p:grpSp>
          <p:nvGrpSpPr>
            <p:cNvPr id="23558" name="Group 34"/>
            <p:cNvGrpSpPr>
              <a:grpSpLocks/>
            </p:cNvGrpSpPr>
            <p:nvPr/>
          </p:nvGrpSpPr>
          <p:grpSpPr bwMode="auto">
            <a:xfrm>
              <a:off x="5072066" y="2276590"/>
              <a:ext cx="3405190" cy="1223848"/>
              <a:chOff x="5072066" y="2276590"/>
              <a:chExt cx="3405190" cy="1223848"/>
            </a:xfrm>
          </p:grpSpPr>
          <p:pic>
            <p:nvPicPr>
              <p:cNvPr id="95234" name="Picture 2"/>
              <p:cNvPicPr>
                <a:picLocks noChangeAspect="1" noChangeArrowheads="1"/>
              </p:cNvPicPr>
              <p:nvPr/>
            </p:nvPicPr>
            <p:blipFill>
              <a:blip r:embed="rId3" cstate="print"/>
              <a:srcRect/>
              <a:stretch>
                <a:fillRect/>
              </a:stretch>
            </p:blipFill>
            <p:spPr bwMode="auto">
              <a:xfrm>
                <a:off x="5072066" y="2786058"/>
                <a:ext cx="3405190" cy="7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61" name="TextBox 33"/>
              <p:cNvSpPr txBox="1">
                <a:spLocks noChangeArrowheads="1"/>
              </p:cNvSpPr>
              <p:nvPr/>
            </p:nvSpPr>
            <p:spPr bwMode="auto">
              <a:xfrm>
                <a:off x="6310203" y="2276590"/>
                <a:ext cx="703263" cy="52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solidFill>
                      <a:srgbClr val="FFFF00"/>
                    </a:solidFill>
                    <a:latin typeface="Calibri" pitchFamily="34" charset="0"/>
                    <a:sym typeface="Symbol" pitchFamily="18" charset="2"/>
                  </a:rPr>
                  <a:t>p</a:t>
                </a:r>
                <a:endParaRPr lang="en-US" sz="2800" b="1">
                  <a:solidFill>
                    <a:srgbClr val="FFFF00"/>
                  </a:solidFill>
                  <a:latin typeface="Calibri" pitchFamily="34" charset="0"/>
                </a:endParaRPr>
              </a:p>
            </p:txBody>
          </p:sp>
        </p:grpSp>
        <p:cxnSp>
          <p:nvCxnSpPr>
            <p:cNvPr id="37" name="Straight Arrow Connector 36"/>
            <p:cNvCxnSpPr/>
            <p:nvPr/>
          </p:nvCxnSpPr>
          <p:spPr>
            <a:xfrm>
              <a:off x="5500691" y="3142821"/>
              <a:ext cx="2925765" cy="1589"/>
            </a:xfrm>
            <a:prstGeom prst="straightConnector1">
              <a:avLst/>
            </a:prstGeom>
            <a:ln w="317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sp>
        <p:nvSpPr>
          <p:cNvPr id="23557" name="Rectangle 4"/>
          <p:cNvSpPr>
            <a:spLocks noChangeArrowheads="1"/>
          </p:cNvSpPr>
          <p:nvPr/>
        </p:nvSpPr>
        <p:spPr bwMode="auto">
          <a:xfrm>
            <a:off x="1066800" y="304800"/>
            <a:ext cx="7497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solidFill>
                  <a:srgbClr val="FFC000"/>
                </a:solidFill>
                <a:latin typeface="Algerian" pitchFamily="82" charset="0"/>
              </a:rPr>
              <a:t>4.5 - flow resistance of blood </a:t>
            </a:r>
          </a:p>
        </p:txBody>
      </p:sp>
      <p:sp>
        <p:nvSpPr>
          <p:cNvPr id="3" name="Slide Number Placeholder 2"/>
          <p:cNvSpPr>
            <a:spLocks noGrp="1"/>
          </p:cNvSpPr>
          <p:nvPr>
            <p:ph type="sldNum" sz="quarter" idx="12"/>
          </p:nvPr>
        </p:nvSpPr>
        <p:spPr/>
        <p:txBody>
          <a:bodyPr/>
          <a:lstStyle/>
          <a:p>
            <a:pPr>
              <a:defRPr/>
            </a:pPr>
            <a:fld id="{26CCDC76-617B-44C7-94E2-3A848652DE63}"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6625" y="0"/>
            <a:ext cx="7381875" cy="1071563"/>
          </a:xfrm>
          <a:prstGeom prst="roundRect">
            <a:avLst/>
          </a:prstGeom>
          <a:solidFill>
            <a:srgbClr val="00B0F0"/>
          </a:solidFill>
          <a:ln w="50800" cmpd="sng">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5400" dirty="0" smtClean="0">
                <a:solidFill>
                  <a:schemeClr val="tx1"/>
                </a:solidFill>
              </a:rPr>
              <a:t>Important observation</a:t>
            </a:r>
            <a:endParaRPr lang="en-US" sz="5400" dirty="0">
              <a:solidFill>
                <a:schemeClr val="tx1"/>
              </a:solidFill>
            </a:endParaRPr>
          </a:p>
        </p:txBody>
      </p:sp>
      <p:grpSp>
        <p:nvGrpSpPr>
          <p:cNvPr id="3" name="Group 12"/>
          <p:cNvGrpSpPr>
            <a:grpSpLocks/>
          </p:cNvGrpSpPr>
          <p:nvPr/>
        </p:nvGrpSpPr>
        <p:grpSpPr bwMode="auto">
          <a:xfrm>
            <a:off x="268288" y="4267200"/>
            <a:ext cx="8658225" cy="2332038"/>
            <a:chOff x="268874" y="4089981"/>
            <a:chExt cx="8657484" cy="2015335"/>
          </a:xfrm>
        </p:grpSpPr>
        <p:sp>
          <p:nvSpPr>
            <p:cNvPr id="10" name="Rounded Rectangle 9"/>
            <p:cNvSpPr/>
            <p:nvPr/>
          </p:nvSpPr>
          <p:spPr>
            <a:xfrm>
              <a:off x="268874" y="4096841"/>
              <a:ext cx="8657484" cy="2008475"/>
            </a:xfrm>
            <a:prstGeom prst="roundRect">
              <a:avLst/>
            </a:prstGeom>
            <a:noFill/>
            <a:ln w="50800" cmpd="sng">
              <a:solidFill>
                <a:srgbClr val="FA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3600" b="1" dirty="0">
                <a:solidFill>
                  <a:srgbClr val="FFFF00"/>
                </a:solidFill>
              </a:endParaRPr>
            </a:p>
          </p:txBody>
        </p:sp>
        <p:sp>
          <p:nvSpPr>
            <p:cNvPr id="24583" name="Rectangle 6"/>
            <p:cNvSpPr>
              <a:spLocks noChangeArrowheads="1"/>
            </p:cNvSpPr>
            <p:nvPr/>
          </p:nvSpPr>
          <p:spPr bwMode="auto">
            <a:xfrm>
              <a:off x="357158" y="4089981"/>
              <a:ext cx="8541463" cy="199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3600" i="1">
                  <a:solidFill>
                    <a:srgbClr val="FFFF00"/>
                  </a:solidFill>
                  <a:latin typeface="Times New Roman" pitchFamily="18" charset="0"/>
                </a:rPr>
                <a:t>Again the resistance is very sensitive to the radius of the blood vessel. Therefore, most of the flow resistances and hence pressure drops occur in the smaller arteries.</a:t>
              </a:r>
            </a:p>
          </p:txBody>
        </p:sp>
      </p:grpSp>
      <p:sp>
        <p:nvSpPr>
          <p:cNvPr id="4" name="Rectangle 3"/>
          <p:cNvSpPr>
            <a:spLocks noRot="1" noChangeAspect="1" noMove="1" noResize="1" noEditPoints="1" noAdjustHandles="1" noChangeArrowheads="1" noChangeShapeType="1" noTextEdit="1"/>
          </p:cNvSpPr>
          <p:nvPr/>
        </p:nvSpPr>
        <p:spPr>
          <a:xfrm>
            <a:off x="936739" y="1295400"/>
            <a:ext cx="7297767" cy="1359346"/>
          </a:xfrm>
          <a:prstGeom prst="rect">
            <a:avLst/>
          </a:prstGeom>
          <a:blipFill rotWithShape="1">
            <a:blip r:embed="rId2"/>
            <a:stretch>
              <a:fillRect b="-4505"/>
            </a:stretch>
          </a:blipFill>
        </p:spPr>
        <p:txBody>
          <a:bodyPr/>
          <a:lstStyle/>
          <a:p>
            <a:pPr fontAlgn="auto">
              <a:spcBef>
                <a:spcPts val="0"/>
              </a:spcBef>
              <a:spcAft>
                <a:spcPts val="0"/>
              </a:spcAft>
              <a:defRPr/>
            </a:pPr>
            <a:r>
              <a:rPr lang="en-US">
                <a:noFill/>
                <a:latin typeface="+mn-lt"/>
                <a:cs typeface="+mn-cs"/>
              </a:rPr>
              <a:t> </a:t>
            </a:r>
          </a:p>
        </p:txBody>
      </p:sp>
      <p:sp>
        <p:nvSpPr>
          <p:cNvPr id="5" name="Rectangle 4"/>
          <p:cNvSpPr>
            <a:spLocks noRot="1" noChangeAspect="1" noMove="1" noResize="1" noEditPoints="1" noAdjustHandles="1" noChangeArrowheads="1" noChangeShapeType="1" noTextEdit="1"/>
          </p:cNvSpPr>
          <p:nvPr/>
        </p:nvSpPr>
        <p:spPr>
          <a:xfrm>
            <a:off x="1447800" y="2819400"/>
            <a:ext cx="5919857" cy="1170385"/>
          </a:xfrm>
          <a:prstGeom prst="rect">
            <a:avLst/>
          </a:prstGeom>
          <a:blipFill rotWithShape="1">
            <a:blip r:embed="rId3"/>
            <a:stretch>
              <a:fillRect l="-4737" b="-12565"/>
            </a:stretch>
          </a:blipFill>
        </p:spPr>
        <p:txBody>
          <a:bodyPr/>
          <a:lstStyle/>
          <a:p>
            <a:pPr fontAlgn="auto">
              <a:spcBef>
                <a:spcPts val="0"/>
              </a:spcBef>
              <a:spcAft>
                <a:spcPts val="0"/>
              </a:spcAft>
              <a:defRPr/>
            </a:pPr>
            <a:r>
              <a:rPr lang="en-US">
                <a:noFill/>
                <a:latin typeface="+mn-lt"/>
                <a:cs typeface="+mn-cs"/>
              </a:rPr>
              <a:t> </a:t>
            </a:r>
          </a:p>
        </p:txBody>
      </p:sp>
      <p:sp>
        <p:nvSpPr>
          <p:cNvPr id="6" name="Slide Number Placeholder 5"/>
          <p:cNvSpPr>
            <a:spLocks noGrp="1"/>
          </p:cNvSpPr>
          <p:nvPr>
            <p:ph type="sldNum" sz="quarter" idx="12"/>
          </p:nvPr>
        </p:nvSpPr>
        <p:spPr/>
        <p:txBody>
          <a:bodyPr/>
          <a:lstStyle/>
          <a:p>
            <a:pPr>
              <a:defRPr/>
            </a:pPr>
            <a:fld id="{26CCDC76-617B-44C7-94E2-3A848652DE63}"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7"/>
          <p:cNvGrpSpPr>
            <a:grpSpLocks/>
          </p:cNvGrpSpPr>
          <p:nvPr/>
        </p:nvGrpSpPr>
        <p:grpSpPr bwMode="auto">
          <a:xfrm>
            <a:off x="5053013" y="2898775"/>
            <a:ext cx="4164012" cy="1554163"/>
            <a:chOff x="4181140" y="2240921"/>
            <a:chExt cx="4694110" cy="2109296"/>
          </a:xfrm>
        </p:grpSpPr>
        <p:sp>
          <p:nvSpPr>
            <p:cNvPr id="12" name="Can 11"/>
            <p:cNvSpPr/>
            <p:nvPr/>
          </p:nvSpPr>
          <p:spPr>
            <a:xfrm rot="5400000">
              <a:off x="4537587" y="2499578"/>
              <a:ext cx="1232397" cy="1934554"/>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5610" name="Group 19"/>
            <p:cNvGrpSpPr>
              <a:grpSpLocks/>
            </p:cNvGrpSpPr>
            <p:nvPr/>
          </p:nvGrpSpPr>
          <p:grpSpPr bwMode="auto">
            <a:xfrm>
              <a:off x="4204401" y="2849430"/>
              <a:ext cx="3960954" cy="1234278"/>
              <a:chOff x="4046741" y="2013832"/>
              <a:chExt cx="3960954" cy="1234278"/>
            </a:xfrm>
          </p:grpSpPr>
          <p:sp>
            <p:nvSpPr>
              <p:cNvPr id="13" name="Can 12"/>
              <p:cNvSpPr/>
              <p:nvPr/>
            </p:nvSpPr>
            <p:spPr>
              <a:xfrm rot="5400000">
                <a:off x="5409657" y="649991"/>
                <a:ext cx="1234552" cy="3960377"/>
              </a:xfrm>
              <a:prstGeom prst="can">
                <a:avLst/>
              </a:prstGeom>
              <a:noFill/>
              <a:ln w="44450">
                <a:solidFill>
                  <a:srgbClr val="BB120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Oval 13"/>
              <p:cNvSpPr/>
              <p:nvPr/>
            </p:nvSpPr>
            <p:spPr>
              <a:xfrm>
                <a:off x="4078957" y="2012904"/>
                <a:ext cx="3002942" cy="1230243"/>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5611" name="Group 35"/>
            <p:cNvGrpSpPr>
              <a:grpSpLocks/>
            </p:cNvGrpSpPr>
            <p:nvPr/>
          </p:nvGrpSpPr>
          <p:grpSpPr bwMode="auto">
            <a:xfrm>
              <a:off x="4181140" y="2240921"/>
              <a:ext cx="4694110" cy="2109296"/>
              <a:chOff x="3848668" y="2064172"/>
              <a:chExt cx="5058571" cy="2294236"/>
            </a:xfrm>
          </p:grpSpPr>
          <p:cxnSp>
            <p:nvCxnSpPr>
              <p:cNvPr id="16" name="Straight Arrow Connector 15"/>
              <p:cNvCxnSpPr/>
              <p:nvPr/>
            </p:nvCxnSpPr>
            <p:spPr>
              <a:xfrm rot="10800000" flipH="1">
                <a:off x="3908452" y="3423372"/>
                <a:ext cx="3236097" cy="0"/>
              </a:xfrm>
              <a:prstGeom prst="straightConnector1">
                <a:avLst/>
              </a:prstGeom>
              <a:ln w="50800">
                <a:tailEnd type="stealth" w="med" len="lg"/>
              </a:ln>
            </p:spPr>
            <p:style>
              <a:lnRef idx="1">
                <a:schemeClr val="dk1"/>
              </a:lnRef>
              <a:fillRef idx="0">
                <a:schemeClr val="dk1"/>
              </a:fillRef>
              <a:effectRef idx="0">
                <a:schemeClr val="dk1"/>
              </a:effectRef>
              <a:fontRef idx="minor">
                <a:schemeClr val="tx1"/>
              </a:fontRef>
            </p:style>
          </p:cxnSp>
          <p:sp>
            <p:nvSpPr>
              <p:cNvPr id="25613" name="TextBox 17"/>
              <p:cNvSpPr txBox="1">
                <a:spLocks noChangeArrowheads="1"/>
              </p:cNvSpPr>
              <p:nvPr/>
            </p:nvSpPr>
            <p:spPr bwMode="auto">
              <a:xfrm>
                <a:off x="4266671" y="3004012"/>
                <a:ext cx="2049039" cy="681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F=10</a:t>
                </a:r>
                <a:r>
                  <a:rPr lang="en-US" altLang="en-US" sz="2400" baseline="30000">
                    <a:latin typeface="Times New Roman" pitchFamily="18" charset="0"/>
                  </a:rPr>
                  <a:t>-6</a:t>
                </a:r>
                <a:r>
                  <a:rPr lang="en-US" altLang="en-US" sz="2400">
                    <a:latin typeface="Times New Roman" pitchFamily="18" charset="0"/>
                  </a:rPr>
                  <a:t>m</a:t>
                </a:r>
                <a:r>
                  <a:rPr lang="en-US" altLang="en-US" sz="2400" baseline="30000">
                    <a:latin typeface="Times New Roman" pitchFamily="18" charset="0"/>
                  </a:rPr>
                  <a:t>3</a:t>
                </a:r>
                <a:r>
                  <a:rPr lang="en-US" altLang="en-US" sz="2400">
                    <a:latin typeface="Times New Roman" pitchFamily="18" charset="0"/>
                  </a:rPr>
                  <a:t>s</a:t>
                </a:r>
                <a:r>
                  <a:rPr lang="en-US" altLang="en-US" sz="2400" baseline="30000">
                    <a:latin typeface="Times New Roman" pitchFamily="18" charset="0"/>
                  </a:rPr>
                  <a:t>-1</a:t>
                </a:r>
              </a:p>
            </p:txBody>
          </p:sp>
          <p:cxnSp>
            <p:nvCxnSpPr>
              <p:cNvPr id="22" name="Straight Arrow Connector 21"/>
              <p:cNvCxnSpPr/>
              <p:nvPr/>
            </p:nvCxnSpPr>
            <p:spPr>
              <a:xfrm rot="16200000" flipH="1">
                <a:off x="7655530" y="3738638"/>
                <a:ext cx="632731" cy="11571"/>
              </a:xfrm>
              <a:prstGeom prst="straightConnector1">
                <a:avLst/>
              </a:prstGeom>
              <a:ln>
                <a:solidFill>
                  <a:srgbClr val="FF0000"/>
                </a:solidFill>
                <a:headEnd type="stealth" w="med" len="lg"/>
                <a:tailEnd type="stealth" w="med" len="lg"/>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8346415" y="2593432"/>
                <a:ext cx="560824" cy="1764976"/>
              </a:xfrm>
              <a:prstGeom prst="rect">
                <a:avLst/>
              </a:prstGeom>
              <a:solidFill>
                <a:schemeClr val="bg1"/>
              </a:solidFill>
            </p:spPr>
            <p:txBody>
              <a:bodyPr vert="vert270">
                <a:spAutoFit/>
              </a:bodyPr>
              <a:lstStyle/>
              <a:p>
                <a:pPr fontAlgn="auto">
                  <a:spcBef>
                    <a:spcPts val="0"/>
                  </a:spcBef>
                  <a:spcAft>
                    <a:spcPts val="0"/>
                  </a:spcAft>
                  <a:defRPr/>
                </a:pPr>
                <a:r>
                  <a:rPr lang="en-US" dirty="0">
                    <a:latin typeface="+mn-lt"/>
                    <a:cs typeface="+mn-cs"/>
                  </a:rPr>
                  <a:t>R= 4×10</a:t>
                </a:r>
                <a:r>
                  <a:rPr lang="en-US" baseline="30000" dirty="0">
                    <a:latin typeface="+mn-lt"/>
                    <a:cs typeface="+mn-cs"/>
                  </a:rPr>
                  <a:t>-3</a:t>
                </a:r>
                <a:r>
                  <a:rPr lang="en-US" dirty="0">
                    <a:latin typeface="+mn-lt"/>
                    <a:cs typeface="+mn-cs"/>
                  </a:rPr>
                  <a:t>m</a:t>
                </a:r>
                <a:endParaRPr lang="en-US" baseline="-25000" dirty="0">
                  <a:latin typeface="+mn-lt"/>
                  <a:cs typeface="+mn-cs"/>
                </a:endParaRPr>
              </a:p>
            </p:txBody>
          </p:sp>
          <p:sp>
            <p:nvSpPr>
              <p:cNvPr id="27" name="Left Arrow 26"/>
              <p:cNvSpPr/>
              <p:nvPr/>
            </p:nvSpPr>
            <p:spPr>
              <a:xfrm>
                <a:off x="8064466" y="3685838"/>
                <a:ext cx="377995" cy="138264"/>
              </a:xfrm>
              <a:prstGeom prst="leftArrow">
                <a:avLst/>
              </a:prstGeom>
              <a:solidFill>
                <a:srgbClr val="00206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5617" name="Group 34"/>
              <p:cNvGrpSpPr>
                <a:grpSpLocks/>
              </p:cNvGrpSpPr>
              <p:nvPr/>
            </p:nvGrpSpPr>
            <p:grpSpPr bwMode="auto">
              <a:xfrm>
                <a:off x="3848668" y="2064172"/>
                <a:ext cx="4325724" cy="681666"/>
                <a:chOff x="3848668" y="2262068"/>
                <a:chExt cx="4325724" cy="681666"/>
              </a:xfrm>
            </p:grpSpPr>
            <p:cxnSp>
              <p:nvCxnSpPr>
                <p:cNvPr id="30" name="Straight Arrow Connector 29"/>
                <p:cNvCxnSpPr/>
                <p:nvPr/>
              </p:nvCxnSpPr>
              <p:spPr>
                <a:xfrm flipV="1">
                  <a:off x="3848668" y="2772939"/>
                  <a:ext cx="4325724" cy="21092"/>
                </a:xfrm>
                <a:prstGeom prst="straightConnector1">
                  <a:avLst/>
                </a:prstGeom>
                <a:ln w="50800">
                  <a:headEnd type="stealth" w="med" len="lg"/>
                  <a:tailEnd type="stealth" w="med" len="lg"/>
                </a:ln>
              </p:spPr>
              <p:style>
                <a:lnRef idx="1">
                  <a:schemeClr val="dk1"/>
                </a:lnRef>
                <a:fillRef idx="0">
                  <a:schemeClr val="dk1"/>
                </a:fillRef>
                <a:effectRef idx="0">
                  <a:schemeClr val="dk1"/>
                </a:effectRef>
                <a:fontRef idx="minor">
                  <a:schemeClr val="tx1"/>
                </a:fontRef>
              </p:style>
            </p:cxnSp>
            <p:sp>
              <p:nvSpPr>
                <p:cNvPr id="25619" name="TextBox 33"/>
                <p:cNvSpPr txBox="1">
                  <a:spLocks noChangeArrowheads="1"/>
                </p:cNvSpPr>
                <p:nvPr/>
              </p:nvSpPr>
              <p:spPr bwMode="auto">
                <a:xfrm>
                  <a:off x="4643171" y="2262068"/>
                  <a:ext cx="1296040" cy="681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rPr>
                    <a:t>0.1 m</a:t>
                  </a:r>
                  <a:endParaRPr lang="en-US" altLang="en-US" sz="2400" baseline="-25000">
                    <a:latin typeface="Times New Roman" pitchFamily="18" charset="0"/>
                  </a:endParaRPr>
                </a:p>
              </p:txBody>
            </p:sp>
          </p:grpSp>
        </p:grpSp>
      </p:grpSp>
      <p:sp>
        <p:nvSpPr>
          <p:cNvPr id="25603" name="TextBox 25"/>
          <p:cNvSpPr txBox="1">
            <a:spLocks noChangeArrowheads="1"/>
          </p:cNvSpPr>
          <p:nvPr/>
        </p:nvSpPr>
        <p:spPr bwMode="auto">
          <a:xfrm>
            <a:off x="4256088" y="-168275"/>
            <a:ext cx="59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a:latin typeface="Times New Roman" pitchFamily="18" charset="0"/>
                <a:sym typeface="Wingdings 2" pitchFamily="18" charset="2"/>
              </a:rPr>
              <a:t></a:t>
            </a:r>
            <a:endParaRPr lang="en-US" altLang="en-US" sz="3600">
              <a:latin typeface="Times New Roman" pitchFamily="18" charset="0"/>
            </a:endParaRPr>
          </a:p>
        </p:txBody>
      </p:sp>
      <p:sp>
        <p:nvSpPr>
          <p:cNvPr id="25604" name="Rectangle 1"/>
          <p:cNvSpPr>
            <a:spLocks noChangeArrowheads="1"/>
          </p:cNvSpPr>
          <p:nvPr/>
        </p:nvSpPr>
        <p:spPr bwMode="auto">
          <a:xfrm>
            <a:off x="-7938" y="671513"/>
            <a:ext cx="9144001"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800" i="1">
                <a:solidFill>
                  <a:srgbClr val="FFFF00"/>
                </a:solidFill>
                <a:latin typeface="Calibri" pitchFamily="34" charset="0"/>
              </a:rPr>
              <a:t>A large artery in a dog has an inner radius of 4×10</a:t>
            </a:r>
            <a:r>
              <a:rPr lang="en-US" altLang="en-US" sz="2800" i="1" baseline="30000">
                <a:solidFill>
                  <a:srgbClr val="FFFF00"/>
                </a:solidFill>
                <a:latin typeface="Calibri" pitchFamily="34" charset="0"/>
              </a:rPr>
              <a:t>-3</a:t>
            </a:r>
            <a:r>
              <a:rPr lang="en-US" altLang="en-US" sz="2800" i="1">
                <a:solidFill>
                  <a:srgbClr val="FFFF00"/>
                </a:solidFill>
                <a:latin typeface="Calibri" pitchFamily="34" charset="0"/>
              </a:rPr>
              <a:t> m. Blood flows through the artery at the rate of </a:t>
            </a:r>
            <a:br>
              <a:rPr lang="en-US" altLang="en-US" sz="2800" i="1">
                <a:solidFill>
                  <a:srgbClr val="FFFF00"/>
                </a:solidFill>
                <a:latin typeface="Calibri" pitchFamily="34" charset="0"/>
              </a:rPr>
            </a:br>
            <a:r>
              <a:rPr lang="en-US" altLang="en-US" sz="2800" i="1">
                <a:solidFill>
                  <a:srgbClr val="FFFF00"/>
                </a:solidFill>
                <a:latin typeface="Calibri" pitchFamily="34" charset="0"/>
              </a:rPr>
              <a:t>1 cm</a:t>
            </a:r>
            <a:r>
              <a:rPr lang="en-US" altLang="en-US" sz="2800" i="1" baseline="30000">
                <a:solidFill>
                  <a:srgbClr val="FFFF00"/>
                </a:solidFill>
                <a:latin typeface="Calibri" pitchFamily="34" charset="0"/>
              </a:rPr>
              <a:t>3</a:t>
            </a:r>
            <a:r>
              <a:rPr lang="en-US" altLang="en-US" sz="2800" i="1">
                <a:solidFill>
                  <a:srgbClr val="FFFF00"/>
                </a:solidFill>
                <a:latin typeface="Calibri" pitchFamily="34" charset="0"/>
              </a:rPr>
              <a:t>s</a:t>
            </a:r>
            <a:r>
              <a:rPr lang="en-US" altLang="en-US" sz="2800" i="1" baseline="30000">
                <a:solidFill>
                  <a:srgbClr val="FFFF00"/>
                </a:solidFill>
                <a:latin typeface="Calibri" pitchFamily="34" charset="0"/>
              </a:rPr>
              <a:t>-1</a:t>
            </a:r>
            <a:r>
              <a:rPr lang="en-US" altLang="en-US" sz="2800" i="1">
                <a:solidFill>
                  <a:srgbClr val="FFFF00"/>
                </a:solidFill>
                <a:latin typeface="Calibri" pitchFamily="34" charset="0"/>
              </a:rPr>
              <a:t>=10</a:t>
            </a:r>
            <a:r>
              <a:rPr lang="en-US" altLang="en-US" sz="2800" i="1" baseline="30000">
                <a:solidFill>
                  <a:srgbClr val="FFFF00"/>
                </a:solidFill>
                <a:latin typeface="Calibri" pitchFamily="34" charset="0"/>
              </a:rPr>
              <a:t>-6</a:t>
            </a:r>
            <a:r>
              <a:rPr lang="en-US" altLang="en-US" sz="2800" i="1">
                <a:solidFill>
                  <a:srgbClr val="FFFF00"/>
                </a:solidFill>
                <a:latin typeface="Calibri" pitchFamily="34" charset="0"/>
              </a:rPr>
              <a:t> m</a:t>
            </a:r>
            <a:r>
              <a:rPr lang="en-US" altLang="en-US" sz="2800" i="1" baseline="30000">
                <a:solidFill>
                  <a:srgbClr val="FFFF00"/>
                </a:solidFill>
                <a:latin typeface="Calibri" pitchFamily="34" charset="0"/>
              </a:rPr>
              <a:t>3</a:t>
            </a:r>
            <a:r>
              <a:rPr lang="en-US" altLang="en-US" sz="2800" i="1">
                <a:solidFill>
                  <a:srgbClr val="FFFF00"/>
                </a:solidFill>
                <a:latin typeface="Calibri" pitchFamily="34" charset="0"/>
              </a:rPr>
              <a:t>s</a:t>
            </a:r>
            <a:r>
              <a:rPr lang="en-US" altLang="en-US" sz="2800" i="1" baseline="30000">
                <a:solidFill>
                  <a:srgbClr val="FFFF00"/>
                </a:solidFill>
                <a:latin typeface="Calibri" pitchFamily="34" charset="0"/>
              </a:rPr>
              <a:t>-1</a:t>
            </a:r>
            <a:r>
              <a:rPr lang="en-US" altLang="en-US" sz="2800" i="1">
                <a:solidFill>
                  <a:srgbClr val="FFFF00"/>
                </a:solidFill>
                <a:latin typeface="Calibri" pitchFamily="34" charset="0"/>
              </a:rPr>
              <a:t>. Find (a) the average of the blood, (b) the pressure drop in a 0.1-m long segment of the artery.</a:t>
            </a:r>
          </a:p>
          <a:p>
            <a:pPr algn="just"/>
            <a:r>
              <a:rPr lang="en-US" sz="2800">
                <a:solidFill>
                  <a:srgbClr val="FFFF00"/>
                </a:solidFill>
                <a:latin typeface="Calibri" pitchFamily="34" charset="0"/>
              </a:rPr>
              <a:t>The viscosity of blood = </a:t>
            </a:r>
            <a:r>
              <a:rPr lang="en-US" sz="2800" i="1">
                <a:solidFill>
                  <a:srgbClr val="FFFF00"/>
                </a:solidFill>
                <a:latin typeface="Calibri" pitchFamily="34" charset="0"/>
                <a:sym typeface="Symbol" pitchFamily="18" charset="2"/>
              </a:rPr>
              <a:t></a:t>
            </a:r>
            <a:r>
              <a:rPr lang="en-US" sz="2800" i="1" baseline="-25000">
                <a:solidFill>
                  <a:srgbClr val="FFFF00"/>
                </a:solidFill>
                <a:latin typeface="Calibri" pitchFamily="34" charset="0"/>
                <a:sym typeface="Symbol" pitchFamily="18" charset="2"/>
              </a:rPr>
              <a:t>b</a:t>
            </a:r>
            <a:r>
              <a:rPr lang="en-US" sz="2800">
                <a:solidFill>
                  <a:srgbClr val="FFFF00"/>
                </a:solidFill>
                <a:latin typeface="Calibri" pitchFamily="34" charset="0"/>
              </a:rPr>
              <a:t> = 2.084×10</a:t>
            </a:r>
            <a:r>
              <a:rPr lang="en-US" sz="2800" baseline="30000">
                <a:solidFill>
                  <a:srgbClr val="FFFF00"/>
                </a:solidFill>
                <a:latin typeface="Calibri" pitchFamily="34" charset="0"/>
              </a:rPr>
              <a:t>-3</a:t>
            </a:r>
            <a:r>
              <a:rPr lang="en-US" sz="2800">
                <a:solidFill>
                  <a:srgbClr val="FFFF00"/>
                </a:solidFill>
                <a:latin typeface="Calibri" pitchFamily="34" charset="0"/>
              </a:rPr>
              <a:t> Pa.s (37</a:t>
            </a:r>
            <a:r>
              <a:rPr lang="en-US" sz="2800">
                <a:solidFill>
                  <a:srgbClr val="FFFF00"/>
                </a:solidFill>
                <a:latin typeface="Times New Roman" pitchFamily="18" charset="0"/>
                <a:cs typeface="Times New Roman" pitchFamily="18" charset="0"/>
              </a:rPr>
              <a:t>º</a:t>
            </a:r>
            <a:r>
              <a:rPr lang="en-US" sz="2800">
                <a:solidFill>
                  <a:srgbClr val="FFFF00"/>
                </a:solidFill>
                <a:latin typeface="Calibri" pitchFamily="34" charset="0"/>
              </a:rPr>
              <a:t>C),</a:t>
            </a:r>
            <a:endParaRPr lang="en-US" altLang="en-US" sz="2800" i="1">
              <a:solidFill>
                <a:srgbClr val="FFFF00"/>
              </a:solidFill>
              <a:latin typeface="Calibri" pitchFamily="34" charset="0"/>
            </a:endParaRPr>
          </a:p>
        </p:txBody>
      </p:sp>
      <p:sp>
        <p:nvSpPr>
          <p:cNvPr id="26" name="Rectangle 25"/>
          <p:cNvSpPr/>
          <p:nvPr/>
        </p:nvSpPr>
        <p:spPr>
          <a:xfrm>
            <a:off x="292100" y="19050"/>
            <a:ext cx="3251200" cy="677863"/>
          </a:xfrm>
          <a:prstGeom prst="rect">
            <a:avLst/>
          </a:prstGeom>
        </p:spPr>
        <p:txBody>
          <a:bodyPr wrap="none">
            <a:spAutoFit/>
          </a:bodyPr>
          <a:lstStyle/>
          <a:p>
            <a:pPr fontAlgn="auto">
              <a:spcBef>
                <a:spcPts val="1200"/>
              </a:spcBef>
              <a:spcAft>
                <a:spcPts val="0"/>
              </a:spcAft>
              <a:defRPr/>
            </a:pPr>
            <a:r>
              <a:rPr lang="en-US" sz="3800" b="1" dirty="0">
                <a:ln w="11430"/>
                <a:solidFill>
                  <a:srgbClr val="FFC000"/>
                </a:solidFill>
                <a:effectLst>
                  <a:outerShdw blurRad="80000" dist="40000" dir="5040000" algn="tl">
                    <a:srgbClr val="000000">
                      <a:alpha val="30000"/>
                    </a:srgbClr>
                  </a:outerShdw>
                </a:effectLst>
                <a:latin typeface="Algerian" panose="04020705040A02060702" pitchFamily="82" charset="0"/>
                <a:cs typeface="+mn-cs"/>
              </a:rPr>
              <a:t>Example 4.2</a:t>
            </a:r>
          </a:p>
        </p:txBody>
      </p:sp>
      <p:sp>
        <p:nvSpPr>
          <p:cNvPr id="29" name="Rectangle 28"/>
          <p:cNvSpPr>
            <a:spLocks noRot="1" noChangeAspect="1" noMove="1" noResize="1" noEditPoints="1" noAdjustHandles="1" noChangeArrowheads="1" noChangeShapeType="1" noTextEdit="1"/>
          </p:cNvSpPr>
          <p:nvPr/>
        </p:nvSpPr>
        <p:spPr>
          <a:xfrm>
            <a:off x="573638" y="5079668"/>
            <a:ext cx="8644133" cy="1706108"/>
          </a:xfrm>
          <a:prstGeom prst="rect">
            <a:avLst/>
          </a:prstGeom>
          <a:blipFill rotWithShape="1">
            <a:blip r:embed="rId2"/>
            <a:stretch>
              <a:fillRect b="-3571"/>
            </a:stretch>
          </a:blipFill>
        </p:spPr>
        <p:txBody>
          <a:bodyPr/>
          <a:lstStyle/>
          <a:p>
            <a:pPr fontAlgn="auto">
              <a:spcBef>
                <a:spcPts val="0"/>
              </a:spcBef>
              <a:spcAft>
                <a:spcPts val="0"/>
              </a:spcAft>
              <a:defRPr/>
            </a:pPr>
            <a:r>
              <a:rPr lang="en-US">
                <a:noFill/>
                <a:latin typeface="+mn-lt"/>
                <a:cs typeface="+mn-cs"/>
              </a:rPr>
              <a:t> </a:t>
            </a:r>
          </a:p>
        </p:txBody>
      </p:sp>
      <p:sp>
        <p:nvSpPr>
          <p:cNvPr id="5" name="Rectangle 4"/>
          <p:cNvSpPr/>
          <p:nvPr/>
        </p:nvSpPr>
        <p:spPr>
          <a:xfrm>
            <a:off x="319088" y="2978150"/>
            <a:ext cx="979487" cy="369888"/>
          </a:xfrm>
          <a:prstGeom prst="rect">
            <a:avLst/>
          </a:prstGeom>
        </p:spPr>
        <p:txBody>
          <a:bodyPr wrap="none">
            <a:spAutoFit/>
          </a:bodyPr>
          <a:lstStyle/>
          <a:p>
            <a:pPr fontAlgn="auto">
              <a:spcBef>
                <a:spcPts val="1200"/>
              </a:spcBef>
              <a:spcAft>
                <a:spcPts val="0"/>
              </a:spcAft>
              <a:defRPr/>
            </a:pPr>
            <a:r>
              <a:rPr lang="en-US" b="1" dirty="0">
                <a:ln w="11430"/>
                <a:solidFill>
                  <a:srgbClr val="FFFF00"/>
                </a:solidFill>
                <a:effectLst>
                  <a:outerShdw blurRad="80000" dist="40000" dir="5040000" algn="tl">
                    <a:srgbClr val="000000">
                      <a:alpha val="30000"/>
                    </a:srgbClr>
                  </a:outerShdw>
                </a:effectLst>
                <a:latin typeface="+mn-lt"/>
                <a:cs typeface="+mn-cs"/>
              </a:rPr>
              <a:t>Solution</a:t>
            </a:r>
          </a:p>
        </p:txBody>
      </p:sp>
      <p:sp>
        <p:nvSpPr>
          <p:cNvPr id="6" name="TextBox 5"/>
          <p:cNvSpPr txBox="1">
            <a:spLocks noRot="1" noChangeAspect="1" noMove="1" noResize="1" noEditPoints="1" noAdjustHandles="1" noChangeArrowheads="1" noChangeShapeType="1" noTextEdit="1"/>
          </p:cNvSpPr>
          <p:nvPr/>
        </p:nvSpPr>
        <p:spPr>
          <a:xfrm>
            <a:off x="292328" y="4337900"/>
            <a:ext cx="5469382" cy="748346"/>
          </a:xfrm>
          <a:prstGeom prst="rect">
            <a:avLst/>
          </a:prstGeom>
          <a:blipFill rotWithShape="1">
            <a:blip r:embed="rId3"/>
            <a:stretch>
              <a:fillRect t="-1639" b="-5738"/>
            </a:stretch>
          </a:blipFill>
        </p:spPr>
        <p:txBody>
          <a:bodyPr/>
          <a:lstStyle/>
          <a:p>
            <a:pPr fontAlgn="auto">
              <a:spcBef>
                <a:spcPts val="0"/>
              </a:spcBef>
              <a:spcAft>
                <a:spcPts val="0"/>
              </a:spcAft>
              <a:defRPr/>
            </a:pPr>
            <a:r>
              <a:rPr lang="en-US">
                <a:noFill/>
                <a:latin typeface="+mn-lt"/>
                <a:cs typeface="+mn-cs"/>
              </a:rPr>
              <a:t> </a:t>
            </a:r>
          </a:p>
        </p:txBody>
      </p:sp>
      <p:sp>
        <p:nvSpPr>
          <p:cNvPr id="2" name="Slide Number Placeholder 1"/>
          <p:cNvSpPr>
            <a:spLocks noGrp="1"/>
          </p:cNvSpPr>
          <p:nvPr>
            <p:ph type="sldNum" sz="quarter" idx="12"/>
          </p:nvPr>
        </p:nvSpPr>
        <p:spPr/>
        <p:txBody>
          <a:bodyPr/>
          <a:lstStyle/>
          <a:p>
            <a:pPr>
              <a:defRPr/>
            </a:pPr>
            <a:fld id="{26CCDC76-617B-44C7-94E2-3A848652DE63}" type="slidenum">
              <a:rPr lang="en-US" smtClean="0"/>
              <a:pPr>
                <a:defRPr/>
              </a:pPr>
              <a:t>23</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2399" y="3199882"/>
                <a:ext cx="4900613" cy="1143518"/>
              </a:xfrm>
              <a:prstGeom prst="rect">
                <a:avLst/>
              </a:prstGeom>
              <a:noFill/>
            </p:spPr>
            <p:txBody>
              <a:bodyPr wrap="square" rtlCol="0">
                <a:spAutoFit/>
              </a:bodyPr>
              <a:lstStyle/>
              <a:p>
                <a:r>
                  <a:rPr lang="en-US" b="1" dirty="0" smtClean="0">
                    <a:solidFill>
                      <a:srgbClr val="FFFF00"/>
                    </a:solidFill>
                  </a:rPr>
                  <a:t>(a) </a:t>
                </a:r>
                <a14:m>
                  <m:oMath xmlns:m="http://schemas.openxmlformats.org/officeDocument/2006/math">
                    <m:sSub>
                      <m:sSubPr>
                        <m:ctrlPr>
                          <a:rPr lang="en-US" b="1" i="1" smtClean="0">
                            <a:solidFill>
                              <a:srgbClr val="FFFF00"/>
                            </a:solidFill>
                            <a:latin typeface="Cambria Math"/>
                            <a:sym typeface="Symbol"/>
                          </a:rPr>
                        </m:ctrlPr>
                      </m:sSubPr>
                      <m:e>
                        <m:r>
                          <a:rPr lang="en-US" b="1" i="1" smtClean="0">
                            <a:solidFill>
                              <a:srgbClr val="FFFF00"/>
                            </a:solidFill>
                            <a:latin typeface="Cambria Math"/>
                            <a:sym typeface="Symbol"/>
                          </a:rPr>
                          <m:t>𝑨</m:t>
                        </m:r>
                      </m:e>
                      <m:sub>
                        <m:r>
                          <a:rPr lang="en-US" b="1" i="1" smtClean="0">
                            <a:solidFill>
                              <a:srgbClr val="FFFF00"/>
                            </a:solidFill>
                            <a:latin typeface="Cambria Math"/>
                            <a:sym typeface="Symbol"/>
                          </a:rPr>
                          <m:t>𝒄𝒊𝒓𝒄𝒍𝒆</m:t>
                        </m:r>
                      </m:sub>
                    </m:sSub>
                    <m:r>
                      <a:rPr lang="en-US" b="1" i="1" smtClean="0">
                        <a:solidFill>
                          <a:srgbClr val="FFFF00"/>
                        </a:solidFill>
                        <a:latin typeface="Cambria Math"/>
                        <a:sym typeface="Symbol"/>
                      </a:rPr>
                      <m:t>=</m:t>
                    </m:r>
                    <m:r>
                      <a:rPr lang="en-US" b="1" i="1" smtClean="0">
                        <a:solidFill>
                          <a:srgbClr val="FFFF00"/>
                        </a:solidFill>
                        <a:latin typeface="Cambria Math"/>
                        <a:ea typeface="Cambria Math"/>
                        <a:sym typeface="Symbol"/>
                      </a:rPr>
                      <m:t>𝝅</m:t>
                    </m:r>
                    <m:sSup>
                      <m:sSupPr>
                        <m:ctrlPr>
                          <a:rPr lang="en-US" b="1" i="1" smtClean="0">
                            <a:solidFill>
                              <a:srgbClr val="FFFF00"/>
                            </a:solidFill>
                            <a:latin typeface="Cambria Math"/>
                            <a:ea typeface="Cambria Math"/>
                            <a:sym typeface="Symbol"/>
                          </a:rPr>
                        </m:ctrlPr>
                      </m:sSupPr>
                      <m:e>
                        <m:r>
                          <a:rPr lang="en-US" b="1" i="1" smtClean="0">
                            <a:solidFill>
                              <a:srgbClr val="FFFF00"/>
                            </a:solidFill>
                            <a:latin typeface="Cambria Math"/>
                            <a:ea typeface="Cambria Math"/>
                            <a:sym typeface="Symbol"/>
                          </a:rPr>
                          <m:t>𝒓</m:t>
                        </m:r>
                      </m:e>
                      <m:sup>
                        <m:r>
                          <a:rPr lang="en-US" b="1" i="1" smtClean="0">
                            <a:solidFill>
                              <a:srgbClr val="FFFF00"/>
                            </a:solidFill>
                            <a:latin typeface="Cambria Math"/>
                            <a:ea typeface="Cambria Math"/>
                            <a:sym typeface="Symbol"/>
                          </a:rPr>
                          <m:t>𝟐</m:t>
                        </m:r>
                      </m:sup>
                    </m:sSup>
                  </m:oMath>
                </a14:m>
                <a:r>
                  <a:rPr lang="en-US" b="1" dirty="0" smtClean="0">
                    <a:solidFill>
                      <a:srgbClr val="FFFF00"/>
                    </a:solidFill>
                    <a:sym typeface="Symbol"/>
                  </a:rPr>
                  <a:t>   and     </a:t>
                </a:r>
                <a14:m>
                  <m:oMath xmlns:m="http://schemas.openxmlformats.org/officeDocument/2006/math">
                    <m:r>
                      <a:rPr lang="en-US" b="1" i="1" smtClean="0">
                        <a:solidFill>
                          <a:srgbClr val="FFFF00"/>
                        </a:solidFill>
                        <a:latin typeface="Cambria Math"/>
                        <a:sym typeface="Symbol"/>
                      </a:rPr>
                      <m:t>𝑭</m:t>
                    </m:r>
                    <m:r>
                      <a:rPr lang="en-US" b="1" i="1" smtClean="0">
                        <a:solidFill>
                          <a:srgbClr val="FFFF00"/>
                        </a:solidFill>
                        <a:latin typeface="Cambria Math"/>
                        <a:sym typeface="Symbol"/>
                      </a:rPr>
                      <m:t>=</m:t>
                    </m:r>
                    <m:r>
                      <a:rPr lang="en-US" b="1" i="1" smtClean="0">
                        <a:solidFill>
                          <a:srgbClr val="FFFF00"/>
                        </a:solidFill>
                        <a:latin typeface="Cambria Math"/>
                        <a:sym typeface="Symbol"/>
                      </a:rPr>
                      <m:t>𝑨𝒗</m:t>
                    </m:r>
                  </m:oMath>
                </a14:m>
                <a:r>
                  <a:rPr lang="en-US" b="1" dirty="0" smtClean="0">
                    <a:solidFill>
                      <a:srgbClr val="FFFF00"/>
                    </a:solidFill>
                    <a:sym typeface="Symbol"/>
                  </a:rPr>
                  <a:t>     ,then</a:t>
                </a:r>
                <a:r>
                  <a:rPr lang="en-US" sz="2800" b="1" dirty="0" smtClean="0">
                    <a:solidFill>
                      <a:srgbClr val="FFFF00"/>
                    </a:solidFill>
                    <a:sym typeface="Symbol"/>
                  </a:rPr>
                  <a:t> </a:t>
                </a:r>
                <a14:m>
                  <m:oMath xmlns:m="http://schemas.openxmlformats.org/officeDocument/2006/math">
                    <m:r>
                      <a:rPr lang="en-US" sz="2800" b="1" i="1" smtClean="0">
                        <a:solidFill>
                          <a:srgbClr val="FFFF00"/>
                        </a:solidFill>
                        <a:latin typeface="Cambria Math"/>
                        <a:sym typeface="Symbol"/>
                      </a:rPr>
                      <m:t>𝒗</m:t>
                    </m:r>
                    <m:r>
                      <a:rPr lang="en-US" sz="2800" b="1" i="1" smtClean="0">
                        <a:solidFill>
                          <a:srgbClr val="FFFF00"/>
                        </a:solidFill>
                        <a:latin typeface="Cambria Math"/>
                        <a:sym typeface="Symbol"/>
                      </a:rPr>
                      <m:t>=</m:t>
                    </m:r>
                    <m:f>
                      <m:fPr>
                        <m:ctrlPr>
                          <a:rPr lang="en-US" sz="2800" b="1" i="1" smtClean="0">
                            <a:solidFill>
                              <a:srgbClr val="FFFF00"/>
                            </a:solidFill>
                            <a:latin typeface="Cambria Math"/>
                            <a:sym typeface="Symbol"/>
                          </a:rPr>
                        </m:ctrlPr>
                      </m:fPr>
                      <m:num>
                        <m:r>
                          <a:rPr lang="en-US" sz="2800" b="1" i="1" smtClean="0">
                            <a:solidFill>
                              <a:srgbClr val="FFFF00"/>
                            </a:solidFill>
                            <a:latin typeface="Cambria Math"/>
                            <a:sym typeface="Symbol"/>
                          </a:rPr>
                          <m:t>𝑭</m:t>
                        </m:r>
                      </m:num>
                      <m:den>
                        <m:r>
                          <a:rPr lang="en-US" sz="2800" b="1" i="1" smtClean="0">
                            <a:solidFill>
                              <a:srgbClr val="FFFF00"/>
                            </a:solidFill>
                            <a:latin typeface="Cambria Math"/>
                            <a:sym typeface="Symbol"/>
                          </a:rPr>
                          <m:t>𝑨</m:t>
                        </m:r>
                      </m:den>
                    </m:f>
                    <m:r>
                      <a:rPr lang="en-US" sz="2800" b="1" i="1" smtClean="0">
                        <a:solidFill>
                          <a:srgbClr val="FFFF00"/>
                        </a:solidFill>
                        <a:latin typeface="Cambria Math"/>
                        <a:sym typeface="Symbol"/>
                      </a:rPr>
                      <m:t>=</m:t>
                    </m:r>
                    <m:f>
                      <m:fPr>
                        <m:ctrlPr>
                          <a:rPr lang="en-US" sz="2800" b="1" i="1" smtClean="0">
                            <a:solidFill>
                              <a:srgbClr val="FFFF00"/>
                            </a:solidFill>
                            <a:latin typeface="Cambria Math"/>
                            <a:sym typeface="Symbol"/>
                          </a:rPr>
                        </m:ctrlPr>
                      </m:fPr>
                      <m:num>
                        <m:r>
                          <a:rPr lang="en-US" sz="2800" b="1" i="1" smtClean="0">
                            <a:solidFill>
                              <a:srgbClr val="FFFF00"/>
                            </a:solidFill>
                            <a:latin typeface="Cambria Math"/>
                            <a:sym typeface="Symbol"/>
                          </a:rPr>
                          <m:t>𝑭</m:t>
                        </m:r>
                      </m:num>
                      <m:den>
                        <m:r>
                          <a:rPr lang="en-US" sz="2800" b="1" i="1" smtClean="0">
                            <a:solidFill>
                              <a:srgbClr val="FFFF00"/>
                            </a:solidFill>
                            <a:latin typeface="Cambria Math"/>
                            <a:ea typeface="Cambria Math"/>
                            <a:sym typeface="Symbol"/>
                          </a:rPr>
                          <m:t>𝝅</m:t>
                        </m:r>
                        <m:sSup>
                          <m:sSupPr>
                            <m:ctrlPr>
                              <a:rPr lang="en-US" sz="2800" b="1" i="1" smtClean="0">
                                <a:solidFill>
                                  <a:srgbClr val="FFFF00"/>
                                </a:solidFill>
                                <a:latin typeface="Cambria Math"/>
                                <a:ea typeface="Cambria Math"/>
                                <a:sym typeface="Symbol"/>
                              </a:rPr>
                            </m:ctrlPr>
                          </m:sSupPr>
                          <m:e>
                            <m:r>
                              <a:rPr lang="en-US" sz="2800" b="1" i="1" smtClean="0">
                                <a:solidFill>
                                  <a:srgbClr val="FFFF00"/>
                                </a:solidFill>
                                <a:latin typeface="Cambria Math"/>
                                <a:ea typeface="Cambria Math"/>
                                <a:sym typeface="Symbol"/>
                              </a:rPr>
                              <m:t>𝒓</m:t>
                            </m:r>
                          </m:e>
                          <m:sup>
                            <m:r>
                              <a:rPr lang="en-US" sz="2800" b="1" i="1" smtClean="0">
                                <a:solidFill>
                                  <a:srgbClr val="FFFF00"/>
                                </a:solidFill>
                                <a:latin typeface="Cambria Math"/>
                                <a:ea typeface="Cambria Math"/>
                                <a:sym typeface="Symbol"/>
                              </a:rPr>
                              <m:t>𝟐</m:t>
                            </m:r>
                          </m:sup>
                        </m:sSup>
                      </m:den>
                    </m:f>
                  </m:oMath>
                </a14:m>
                <a:endParaRPr lang="en-US" sz="2800" b="1" dirty="0">
                  <a:solidFill>
                    <a:srgbClr val="FFFF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2399" y="3199882"/>
                <a:ext cx="4900613" cy="1143518"/>
              </a:xfrm>
              <a:prstGeom prst="rect">
                <a:avLst/>
              </a:prstGeom>
              <a:blipFill rotWithShape="1">
                <a:blip r:embed="rId4"/>
                <a:stretch>
                  <a:fillRect l="-995" t="-5319" b="-4787"/>
                </a:stretch>
              </a:blipFill>
            </p:spPr>
            <p:txBody>
              <a:bodyPr/>
              <a:lstStyle/>
              <a:p>
                <a:r>
                  <a:rPr lang="en-US">
                    <a:noFill/>
                  </a:rPr>
                  <a:t> </a:t>
                </a:r>
              </a:p>
            </p:txBody>
          </p:sp>
        </mc:Fallback>
      </mc:AlternateContent>
      <p:sp>
        <p:nvSpPr>
          <p:cNvPr id="25" name="TextBox 24"/>
          <p:cNvSpPr txBox="1"/>
          <p:nvPr/>
        </p:nvSpPr>
        <p:spPr>
          <a:xfrm>
            <a:off x="3429000" y="5191780"/>
            <a:ext cx="611946" cy="523220"/>
          </a:xfrm>
          <a:prstGeom prst="rect">
            <a:avLst/>
          </a:prstGeom>
          <a:noFill/>
        </p:spPr>
        <p:txBody>
          <a:bodyPr wrap="square" rtlCol="0">
            <a:spAutoFit/>
          </a:bodyPr>
          <a:lstStyle/>
          <a:p>
            <a:r>
              <a:rPr lang="en-US" b="1" dirty="0" smtClean="0">
                <a:solidFill>
                  <a:srgbClr val="FFFF00"/>
                </a:solidFill>
              </a:rPr>
              <a:t>(b)</a:t>
            </a:r>
            <a:endParaRPr lang="en-US" sz="2800" b="1"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unrise"/>
          <p:cNvPicPr>
            <a:picLocks noChangeAspect="1" noChangeArrowheads="1"/>
          </p:cNvPicPr>
          <p:nvPr/>
        </p:nvPicPr>
        <p:blipFill>
          <a:blip r:embed="rId2">
            <a:extLst>
              <a:ext uri="{28A0092B-C50C-407E-A947-70E740481C1C}">
                <a14:useLocalDpi xmlns:a14="http://schemas.microsoft.com/office/drawing/2010/main" val="0"/>
              </a:ext>
            </a:extLst>
          </a:blip>
          <a:srcRect r="8003" b="-2710"/>
          <a:stretch>
            <a:fillRect/>
          </a:stretch>
        </p:blipFill>
        <p:spPr bwMode="auto">
          <a:xfrm>
            <a:off x="-180975" y="0"/>
            <a:ext cx="95059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755650" y="700088"/>
            <a:ext cx="5400675" cy="1433512"/>
          </a:xfrm>
          <a:prstGeom prst="rect">
            <a:avLst/>
          </a:prstGeom>
          <a:noFill/>
          <a:ln>
            <a:noFill/>
          </a:ln>
          <a:effectLst>
            <a:outerShdw dist="35921" dir="2700000" algn="ctr" rotWithShape="0">
              <a:schemeClr val="tx1"/>
            </a:outerShdw>
          </a:effectLs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defRPr/>
            </a:pPr>
            <a:r>
              <a:rPr lang="en-US" sz="8800" i="1">
                <a:solidFill>
                  <a:srgbClr val="FFFFFF"/>
                </a:solidFill>
                <a:cs typeface="Times New Roman" pitchFamily="18" charset="0"/>
              </a:rPr>
              <a:t>Thank You</a:t>
            </a:r>
          </a:p>
        </p:txBody>
      </p:sp>
      <p:sp>
        <p:nvSpPr>
          <p:cNvPr id="50182" name="Text Box 6"/>
          <p:cNvSpPr txBox="1">
            <a:spLocks noChangeArrowheads="1"/>
          </p:cNvSpPr>
          <p:nvPr/>
        </p:nvSpPr>
        <p:spPr bwMode="auto">
          <a:xfrm>
            <a:off x="533400" y="3124200"/>
            <a:ext cx="8077200" cy="1446213"/>
          </a:xfrm>
          <a:prstGeom prst="rect">
            <a:avLst/>
          </a:prstGeom>
          <a:noFill/>
          <a:ln>
            <a:noFill/>
          </a:ln>
          <a:effectLst>
            <a:outerShdw dist="35921" dir="2700000" algn="ctr" rotWithShape="0">
              <a:schemeClr val="tx1"/>
            </a:outerShdw>
          </a:effectLs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defRPr/>
            </a:pPr>
            <a:r>
              <a:rPr lang="en-US" sz="8800" i="1" dirty="0" smtClean="0">
                <a:solidFill>
                  <a:srgbClr val="FFFFFF"/>
                </a:solidFill>
                <a:cs typeface="Times New Roman" pitchFamily="18" charset="0"/>
              </a:rPr>
              <a:t>Any Questions</a:t>
            </a:r>
            <a:r>
              <a:rPr lang="en-US" sz="8800" i="1" dirty="0">
                <a:solidFill>
                  <a:srgbClr val="FFFFFF"/>
                </a:solidFill>
                <a:cs typeface="Times New Roman" pitchFamily="18" charset="0"/>
              </a:rPr>
              <a:t>?</a:t>
            </a:r>
          </a:p>
        </p:txBody>
      </p:sp>
      <p:sp>
        <p:nvSpPr>
          <p:cNvPr id="2" name="Slide Number Placeholder 1"/>
          <p:cNvSpPr>
            <a:spLocks noGrp="1"/>
          </p:cNvSpPr>
          <p:nvPr>
            <p:ph type="sldNum" sz="quarter" idx="12"/>
          </p:nvPr>
        </p:nvSpPr>
        <p:spPr/>
        <p:txBody>
          <a:bodyPr/>
          <a:lstStyle/>
          <a:p>
            <a:pPr>
              <a:defRPr/>
            </a:pPr>
            <a:fld id="{26CCDC76-617B-44C7-94E2-3A848652DE63}" type="slidenum">
              <a:rPr lang="en-US" smtClean="0"/>
              <a:pPr>
                <a:defRPr/>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0181"/>
                                        </p:tgtEl>
                                      </p:cBhvr>
                                    </p:animEffect>
                                    <p:set>
                                      <p:cBhvr>
                                        <p:cTn id="7" dur="1" fill="hold">
                                          <p:stCondLst>
                                            <p:cond delay="499"/>
                                          </p:stCondLst>
                                        </p:cTn>
                                        <p:tgtEl>
                                          <p:spTgt spid="50181"/>
                                        </p:tgtEl>
                                        <p:attrNameLst>
                                          <p:attrName>style.visibility</p:attrName>
                                        </p:attrNameLst>
                                      </p:cBhvr>
                                      <p:to>
                                        <p:strVal val="hidden"/>
                                      </p:to>
                                    </p:set>
                                  </p:childTnLst>
                                </p:cTn>
                              </p:par>
                              <p:par>
                                <p:cTn id="8" presetID="23" presetClass="entr" presetSubtype="16"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 calcmode="lin" valueType="num">
                                      <p:cBhvr>
                                        <p:cTn id="10" dur="500" fill="hold"/>
                                        <p:tgtEl>
                                          <p:spTgt spid="50182"/>
                                        </p:tgtEl>
                                        <p:attrNameLst>
                                          <p:attrName>ppt_w</p:attrName>
                                        </p:attrNameLst>
                                      </p:cBhvr>
                                      <p:tavLst>
                                        <p:tav tm="0">
                                          <p:val>
                                            <p:fltVal val="0"/>
                                          </p:val>
                                        </p:tav>
                                        <p:tav tm="100000">
                                          <p:val>
                                            <p:strVal val="#ppt_w"/>
                                          </p:val>
                                        </p:tav>
                                      </p:tavLst>
                                    </p:anim>
                                    <p:anim calcmode="lin" valueType="num">
                                      <p:cBhvr>
                                        <p:cTn id="11" dur="500" fill="hold"/>
                                        <p:tgtEl>
                                          <p:spTgt spid="50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0" y="1173869"/>
            <a:ext cx="9144000" cy="4551311"/>
          </a:xfrm>
          <a:prstGeom prst="rect">
            <a:avLst/>
          </a:prstGeom>
          <a:blipFill rotWithShape="1">
            <a:blip r:embed="rId2"/>
            <a:stretch>
              <a:fillRect l="-1533" t="-1743" r="-1467" b="-3619"/>
            </a:stretch>
          </a:blipFill>
        </p:spPr>
        <p:txBody>
          <a:bodyPr/>
          <a:lstStyle/>
          <a:p>
            <a:pPr fontAlgn="auto">
              <a:spcBef>
                <a:spcPts val="0"/>
              </a:spcBef>
              <a:spcAft>
                <a:spcPts val="0"/>
              </a:spcAft>
              <a:defRPr/>
            </a:pPr>
            <a:r>
              <a:rPr lang="en-US">
                <a:noFill/>
                <a:latin typeface="+mn-lt"/>
                <a:cs typeface="+mn-cs"/>
              </a:rPr>
              <a:t> </a:t>
            </a:r>
          </a:p>
        </p:txBody>
      </p:sp>
      <p:pic>
        <p:nvPicPr>
          <p:cNvPr id="6" name="Picture 3" descr="c14f001"/>
          <p:cNvPicPr>
            <a:picLocks noChangeAspect="1" noChangeArrowheads="1"/>
          </p:cNvPicPr>
          <p:nvPr/>
        </p:nvPicPr>
        <p:blipFill>
          <a:blip r:embed="rId3">
            <a:extLst>
              <a:ext uri="{28A0092B-C50C-407E-A947-70E740481C1C}">
                <a14:useLocalDpi xmlns:a14="http://schemas.microsoft.com/office/drawing/2010/main" val="0"/>
              </a:ext>
            </a:extLst>
          </a:blip>
          <a:srcRect l="39894" t="28210" r="35158" b="42035"/>
          <a:stretch>
            <a:fillRect/>
          </a:stretch>
        </p:blipFill>
        <p:spPr bwMode="auto">
          <a:xfrm>
            <a:off x="6477000" y="8382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9144000" cy="1200150"/>
          </a:xfrm>
          <a:prstGeom prst="rect">
            <a:avLst/>
          </a:prstGeom>
        </p:spPr>
        <p:txBody>
          <a:bodyPr>
            <a:spAutoFit/>
          </a:bodyPr>
          <a:lstStyle/>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3.2-The Equation of Continuity</a:t>
            </a:r>
          </a:p>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Volume Flow Rate</a:t>
            </a:r>
          </a:p>
        </p:txBody>
      </p:sp>
      <p:sp>
        <p:nvSpPr>
          <p:cNvPr id="3" name="Rectangle 2"/>
          <p:cNvSpPr>
            <a:spLocks noRot="1" noChangeAspect="1" noMove="1" noResize="1" noEditPoints="1" noAdjustHandles="1" noChangeArrowheads="1" noChangeShapeType="1" noTextEdit="1"/>
          </p:cNvSpPr>
          <p:nvPr/>
        </p:nvSpPr>
        <p:spPr>
          <a:xfrm>
            <a:off x="1981200" y="5732437"/>
            <a:ext cx="7010400" cy="492443"/>
          </a:xfrm>
          <a:prstGeom prst="rect">
            <a:avLst/>
          </a:prstGeom>
          <a:blipFill rotWithShape="1">
            <a:blip r:embed="rId4"/>
            <a:stretch>
              <a:fillRect l="-2000" t="-13580" b="-43210"/>
            </a:stretch>
          </a:blipFill>
        </p:spPr>
        <p:txBody>
          <a:bodyPr/>
          <a:lstStyle/>
          <a:p>
            <a:pPr fontAlgn="auto">
              <a:spcBef>
                <a:spcPts val="0"/>
              </a:spcBef>
              <a:spcAft>
                <a:spcPts val="0"/>
              </a:spcAft>
              <a:defRPr/>
            </a:pPr>
            <a:r>
              <a:rPr lang="en-US">
                <a:noFill/>
                <a:latin typeface="+mn-lt"/>
                <a:cs typeface="+mn-cs"/>
              </a:rPr>
              <a:t> </a:t>
            </a:r>
          </a:p>
        </p:txBody>
      </p:sp>
      <p:sp>
        <p:nvSpPr>
          <p:cNvPr id="4" name="Slide Number Placeholder 3"/>
          <p:cNvSpPr>
            <a:spLocks noGrp="1"/>
          </p:cNvSpPr>
          <p:nvPr>
            <p:ph type="sldNum" sz="quarter" idx="12"/>
          </p:nvPr>
        </p:nvSpPr>
        <p:spPr/>
        <p:txBody>
          <a:bodyPr/>
          <a:lstStyle/>
          <a:p>
            <a:pPr>
              <a:defRPr/>
            </a:pPr>
            <a:fld id="{1E426A07-E536-4FD6-9674-3A7487D6720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 y="783771"/>
            <a:ext cx="5867400" cy="156966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Under </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certain conditions, when the fluid is incompressible and there is no fluid gained or lost, the volume flow rate is constant along a pipe or channel.  </a:t>
            </a:r>
          </a:p>
        </p:txBody>
      </p:sp>
      <p:pic>
        <p:nvPicPr>
          <p:cNvPr id="7" name="Picture 3" descr="c14f003"/>
          <p:cNvPicPr>
            <a:picLocks noChangeAspect="1" noChangeArrowheads="1"/>
          </p:cNvPicPr>
          <p:nvPr/>
        </p:nvPicPr>
        <p:blipFill>
          <a:blip r:embed="rId2">
            <a:extLst>
              <a:ext uri="{28A0092B-C50C-407E-A947-70E740481C1C}">
                <a14:useLocalDpi xmlns:a14="http://schemas.microsoft.com/office/drawing/2010/main" val="0"/>
              </a:ext>
            </a:extLst>
          </a:blip>
          <a:srcRect l="29053" t="22597" r="28316" b="36562"/>
          <a:stretch>
            <a:fillRect/>
          </a:stretch>
        </p:blipFill>
        <p:spPr bwMode="auto">
          <a:xfrm>
            <a:off x="5791200" y="0"/>
            <a:ext cx="33035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Rot="1" noChangeAspect="1" noMove="1" noResize="1" noEditPoints="1" noAdjustHandles="1" noChangeArrowheads="1" noChangeShapeType="1" noTextEdit="1"/>
          </p:cNvSpPr>
          <p:nvPr/>
        </p:nvSpPr>
        <p:spPr>
          <a:xfrm>
            <a:off x="152399" y="2338387"/>
            <a:ext cx="8796533" cy="3877985"/>
          </a:xfrm>
          <a:prstGeom prst="rect">
            <a:avLst/>
          </a:prstGeom>
          <a:blipFill rotWithShape="1">
            <a:blip r:embed="rId3"/>
            <a:stretch>
              <a:fillRect l="-1594" t="-2044" r="-1663" b="-4403"/>
            </a:stretch>
          </a:blipFill>
        </p:spPr>
        <p:txBody>
          <a:bodyPr/>
          <a:lstStyle/>
          <a:p>
            <a:pPr fontAlgn="auto">
              <a:spcBef>
                <a:spcPts val="0"/>
              </a:spcBef>
              <a:spcAft>
                <a:spcPts val="0"/>
              </a:spcAft>
              <a:defRPr/>
            </a:pPr>
            <a:r>
              <a:rPr lang="en-US" dirty="0">
                <a:noFill/>
                <a:latin typeface="+mn-lt"/>
                <a:cs typeface="+mn-cs"/>
              </a:rPr>
              <a:t> </a:t>
            </a:r>
            <a:r>
              <a:rPr lang="en-US" dirty="0" smtClean="0">
                <a:noFill/>
                <a:latin typeface="+mn-lt"/>
                <a:cs typeface="+mn-cs"/>
              </a:rPr>
              <a:t>	</a:t>
            </a:r>
            <a:endParaRPr lang="en-US" dirty="0">
              <a:noFill/>
              <a:latin typeface="+mn-lt"/>
              <a:cs typeface="+mn-cs"/>
            </a:endParaRPr>
          </a:p>
        </p:txBody>
      </p:sp>
      <p:sp>
        <p:nvSpPr>
          <p:cNvPr id="3" name="Rectangle 2"/>
          <p:cNvSpPr/>
          <p:nvPr/>
        </p:nvSpPr>
        <p:spPr>
          <a:xfrm>
            <a:off x="0" y="0"/>
            <a:ext cx="5635625" cy="646113"/>
          </a:xfrm>
          <a:prstGeom prst="rect">
            <a:avLst/>
          </a:prstGeom>
        </p:spPr>
        <p:txBody>
          <a:bodyPr wrap="none">
            <a:spAutoFit/>
          </a:bodyPr>
          <a:lstStyle/>
          <a:p>
            <a:pPr fontAlgn="auto">
              <a:spcBef>
                <a:spcPts val="0"/>
              </a:spcBef>
              <a:spcAft>
                <a:spcPts val="0"/>
              </a:spcAft>
              <a:defRPr/>
            </a:pPr>
            <a:r>
              <a:rPr lang="en-US" sz="36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3.3-Continuity of Flow</a:t>
            </a:r>
          </a:p>
        </p:txBody>
      </p:sp>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304800" y="76200"/>
            <a:ext cx="5715000" cy="2308324"/>
          </a:xfrm>
          <a:prstGeom prst="rect">
            <a:avLst/>
          </a:prstGeom>
          <a:blipFill rotWithShape="1">
            <a:blip r:embed="rId2"/>
            <a:stretch>
              <a:fillRect l="-2452" t="-3439" r="-959" b="-8201"/>
            </a:stretch>
          </a:blipFill>
        </p:spPr>
        <p:txBody>
          <a:bodyPr/>
          <a:lstStyle/>
          <a:p>
            <a:pPr fontAlgn="auto">
              <a:spcBef>
                <a:spcPts val="0"/>
              </a:spcBef>
              <a:spcAft>
                <a:spcPts val="0"/>
              </a:spcAft>
              <a:defRPr/>
            </a:pPr>
            <a:r>
              <a:rPr lang="en-US">
                <a:noFill/>
                <a:latin typeface="+mn-lt"/>
                <a:cs typeface="+mn-cs"/>
              </a:rPr>
              <a:t> </a:t>
            </a:r>
          </a:p>
        </p:txBody>
      </p:sp>
      <p:sp>
        <p:nvSpPr>
          <p:cNvPr id="8" name="Rectangle 7"/>
          <p:cNvSpPr/>
          <p:nvPr/>
        </p:nvSpPr>
        <p:spPr>
          <a:xfrm>
            <a:off x="0" y="2514600"/>
            <a:ext cx="9144000" cy="341632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Example 14.1 Continuity of the flow</a:t>
            </a:r>
          </a:p>
          <a:p>
            <a:pPr fontAlgn="auto">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 water pipe carries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1000 L</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water past a certain point every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minute</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t>
            </a:r>
          </a:p>
          <a:p>
            <a:pPr fontAlgn="auto">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 If the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speed</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the water in this pipe is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2 ms</a:t>
            </a:r>
            <a:r>
              <a:rPr lang="en-US" sz="2400" b="1" u="sng"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-1</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what is the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radius</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the pipe?</a:t>
            </a:r>
          </a:p>
          <a:p>
            <a:pPr fontAlgn="auto">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(b) The radius of the pipe narrows by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10%</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as it passes from one suburb to another. What is the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velocity</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the water in the pipe now?</a:t>
            </a:r>
          </a:p>
          <a:p>
            <a:pPr fontAlgn="auto">
              <a:spcBef>
                <a:spcPts val="0"/>
              </a:spcBef>
              <a:spcAft>
                <a:spcPts val="0"/>
              </a:spcAft>
              <a:defRPr/>
            </a:pP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(c) The pipe then splits up into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two pipes</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each of which of has an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area</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equal</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to the area of the pipe just before it splits. What is the </a:t>
            </a:r>
            <a:r>
              <a:rPr lang="en-U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speed</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 of the water in each pipe now?</a:t>
            </a:r>
          </a:p>
        </p:txBody>
      </p:sp>
      <p:pic>
        <p:nvPicPr>
          <p:cNvPr id="7" name="Picture 3" descr="c14f002"/>
          <p:cNvPicPr>
            <a:picLocks noChangeAspect="1" noChangeArrowheads="1"/>
          </p:cNvPicPr>
          <p:nvPr/>
        </p:nvPicPr>
        <p:blipFill>
          <a:blip r:embed="rId3">
            <a:extLst>
              <a:ext uri="{28A0092B-C50C-407E-A947-70E740481C1C}">
                <a14:useLocalDpi xmlns:a14="http://schemas.microsoft.com/office/drawing/2010/main" val="0"/>
              </a:ext>
            </a:extLst>
          </a:blip>
          <a:srcRect l="36632" t="13193" r="35474" b="39369"/>
          <a:stretch>
            <a:fillRect/>
          </a:stretch>
        </p:blipFill>
        <p:spPr bwMode="auto">
          <a:xfrm>
            <a:off x="6172200" y="76200"/>
            <a:ext cx="2776538"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228600" y="148503"/>
            <a:ext cx="5943600" cy="2366097"/>
          </a:xfrm>
          <a:prstGeom prst="rect">
            <a:avLst/>
          </a:prstGeom>
          <a:blipFill rotWithShape="1">
            <a:blip r:embed="rId2"/>
            <a:stretch>
              <a:fillRect l="-2564" t="-3342" b="-4884"/>
            </a:stretch>
          </a:blipFill>
        </p:spPr>
        <p:txBody>
          <a:bodyPr/>
          <a:lstStyle/>
          <a:p>
            <a:pPr fontAlgn="auto">
              <a:spcBef>
                <a:spcPts val="0"/>
              </a:spcBef>
              <a:spcAft>
                <a:spcPts val="0"/>
              </a:spcAft>
              <a:defRPr/>
            </a:pPr>
            <a:r>
              <a:rPr lang="en-US">
                <a:noFill/>
                <a:latin typeface="+mn-lt"/>
                <a:cs typeface="+mn-cs"/>
              </a:rPr>
              <a:t> </a:t>
            </a:r>
          </a:p>
        </p:txBody>
      </p:sp>
      <p:sp>
        <p:nvSpPr>
          <p:cNvPr id="2" name="TextBox 1"/>
          <p:cNvSpPr txBox="1">
            <a:spLocks noRot="1" noChangeAspect="1" noMove="1" noResize="1" noEditPoints="1" noAdjustHandles="1" noChangeArrowheads="1" noChangeShapeType="1" noTextEdit="1"/>
          </p:cNvSpPr>
          <p:nvPr/>
        </p:nvSpPr>
        <p:spPr>
          <a:xfrm>
            <a:off x="6987521" y="2713672"/>
            <a:ext cx="1775479" cy="1477328"/>
          </a:xfrm>
          <a:prstGeom prst="rect">
            <a:avLst/>
          </a:prstGeom>
          <a:blipFill rotWithShape="1">
            <a:blip r:embed="rId3"/>
            <a:stretch>
              <a:fillRect t="-2058" r="-5137" b="-5350"/>
            </a:stretch>
          </a:blipFill>
        </p:spPr>
        <p:txBody>
          <a:bodyPr/>
          <a:lstStyle/>
          <a:p>
            <a:pPr fontAlgn="auto">
              <a:spcBef>
                <a:spcPts val="0"/>
              </a:spcBef>
              <a:spcAft>
                <a:spcPts val="0"/>
              </a:spcAft>
              <a:defRPr/>
            </a:pPr>
            <a:r>
              <a:rPr lang="en-US">
                <a:noFill/>
                <a:latin typeface="+mn-lt"/>
                <a:cs typeface="+mn-cs"/>
              </a:rPr>
              <a:t> </a:t>
            </a:r>
          </a:p>
        </p:txBody>
      </p:sp>
      <p:sp>
        <p:nvSpPr>
          <p:cNvPr id="6" name="TextBox 5"/>
          <p:cNvSpPr txBox="1">
            <a:spLocks noRot="1" noChangeAspect="1" noMove="1" noResize="1" noEditPoints="1" noAdjustHandles="1" noChangeArrowheads="1" noChangeShapeType="1" noTextEdit="1"/>
          </p:cNvSpPr>
          <p:nvPr/>
        </p:nvSpPr>
        <p:spPr>
          <a:xfrm>
            <a:off x="6172200" y="990600"/>
            <a:ext cx="2590800" cy="948849"/>
          </a:xfrm>
          <a:prstGeom prst="rect">
            <a:avLst/>
          </a:prstGeom>
          <a:blipFill rotWithShape="1">
            <a:blip r:embed="rId4"/>
            <a:stretch>
              <a:fillRect b="-7097"/>
            </a:stretch>
          </a:blipFill>
        </p:spPr>
        <p:txBody>
          <a:bodyPr/>
          <a:lstStyle/>
          <a:p>
            <a:pPr fontAlgn="auto">
              <a:spcBef>
                <a:spcPts val="0"/>
              </a:spcBef>
              <a:spcAft>
                <a:spcPts val="0"/>
              </a:spcAft>
              <a:defRPr/>
            </a:pPr>
            <a:r>
              <a:rPr lang="en-US">
                <a:noFill/>
                <a:latin typeface="+mn-lt"/>
                <a:cs typeface="+mn-cs"/>
              </a:rPr>
              <a:t> </a:t>
            </a:r>
          </a:p>
        </p:txBody>
      </p:sp>
      <p:sp>
        <p:nvSpPr>
          <p:cNvPr id="7" name="TextBox 6"/>
          <p:cNvSpPr txBox="1">
            <a:spLocks noRot="1" noChangeAspect="1" noMove="1" noResize="1" noEditPoints="1" noAdjustHandles="1" noChangeArrowheads="1" noChangeShapeType="1" noTextEdit="1"/>
          </p:cNvSpPr>
          <p:nvPr/>
        </p:nvSpPr>
        <p:spPr>
          <a:xfrm>
            <a:off x="7239000" y="4800600"/>
            <a:ext cx="1373544" cy="897682"/>
          </a:xfrm>
          <a:prstGeom prst="rect">
            <a:avLst/>
          </a:prstGeom>
          <a:blipFill rotWithShape="1">
            <a:blip r:embed="rId5"/>
            <a:stretch>
              <a:fillRect b="-9524"/>
            </a:stretch>
          </a:blipFill>
        </p:spPr>
        <p:txBody>
          <a:bodyPr/>
          <a:lstStyle/>
          <a:p>
            <a:pPr fontAlgn="auto">
              <a:spcBef>
                <a:spcPts val="0"/>
              </a:spcBef>
              <a:spcAft>
                <a:spcPts val="0"/>
              </a:spcAft>
              <a:defRPr/>
            </a:pPr>
            <a:r>
              <a:rPr lang="en-US">
                <a:noFill/>
                <a:latin typeface="+mn-lt"/>
                <a:cs typeface="+mn-cs"/>
              </a:rPr>
              <a:t> </a:t>
            </a:r>
          </a:p>
        </p:txBody>
      </p:sp>
      <p:sp>
        <p:nvSpPr>
          <p:cNvPr id="8" name="Rectangle 7"/>
          <p:cNvSpPr>
            <a:spLocks noRot="1" noChangeAspect="1" noMove="1" noResize="1" noEditPoints="1" noAdjustHandles="1" noChangeArrowheads="1" noChangeShapeType="1" noTextEdit="1"/>
          </p:cNvSpPr>
          <p:nvPr/>
        </p:nvSpPr>
        <p:spPr>
          <a:xfrm>
            <a:off x="180474" y="2819400"/>
            <a:ext cx="6829926" cy="1678921"/>
          </a:xfrm>
          <a:prstGeom prst="rect">
            <a:avLst/>
          </a:prstGeom>
          <a:blipFill rotWithShape="1">
            <a:blip r:embed="rId6"/>
            <a:stretch>
              <a:fillRect l="-2143" t="-4727" b="-6545"/>
            </a:stretch>
          </a:blipFill>
        </p:spPr>
        <p:txBody>
          <a:bodyPr/>
          <a:lstStyle/>
          <a:p>
            <a:pPr fontAlgn="auto">
              <a:spcBef>
                <a:spcPts val="0"/>
              </a:spcBef>
              <a:spcAft>
                <a:spcPts val="0"/>
              </a:spcAft>
              <a:defRPr/>
            </a:pPr>
            <a:r>
              <a:rPr lang="en-US">
                <a:noFill/>
                <a:latin typeface="+mn-lt"/>
                <a:cs typeface="+mn-cs"/>
              </a:rPr>
              <a:t> </a:t>
            </a:r>
          </a:p>
        </p:txBody>
      </p:sp>
      <p:sp>
        <p:nvSpPr>
          <p:cNvPr id="9" name="Rectangle 8"/>
          <p:cNvSpPr>
            <a:spLocks noRot="1" noChangeAspect="1" noMove="1" noResize="1" noEditPoints="1" noAdjustHandles="1" noChangeArrowheads="1" noChangeShapeType="1" noTextEdit="1"/>
          </p:cNvSpPr>
          <p:nvPr/>
        </p:nvSpPr>
        <p:spPr>
          <a:xfrm>
            <a:off x="609600" y="4876800"/>
            <a:ext cx="6505499" cy="1426673"/>
          </a:xfrm>
          <a:prstGeom prst="rect">
            <a:avLst/>
          </a:prstGeom>
          <a:blipFill rotWithShape="1">
            <a:blip r:embed="rId7"/>
            <a:stretch>
              <a:fillRect l="-2156" t="-5556" b="-8120"/>
            </a:stretch>
          </a:blipFill>
        </p:spPr>
        <p:txBody>
          <a:bodyPr/>
          <a:lstStyle/>
          <a:p>
            <a:pPr fontAlgn="auto">
              <a:spcBef>
                <a:spcPts val="0"/>
              </a:spcBef>
              <a:spcAft>
                <a:spcPts val="0"/>
              </a:spcAft>
              <a:defRPr/>
            </a:pPr>
            <a:r>
              <a:rPr lang="en-US">
                <a:noFill/>
                <a:latin typeface="+mn-lt"/>
                <a:cs typeface="+mn-cs"/>
              </a:rPr>
              <a:t> </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0714"/>
            <a:ext cx="5943600" cy="2062103"/>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3.4-Bernoulli’s Equation Bernoulli’s Principle and </a:t>
            </a:r>
          </a:p>
          <a:p>
            <a:pPr fontAlgn="auto">
              <a:spcBef>
                <a:spcPts val="0"/>
              </a:spcBef>
              <a:spcAft>
                <a:spcPts val="0"/>
              </a:spcAft>
              <a:defRPr/>
            </a:pPr>
            <a:r>
              <a:rPr lang="en-US" sz="3200" b="1" dirty="0">
                <a:ln w="11430"/>
                <a:solidFill>
                  <a:srgbClr val="FFC000"/>
                </a:solidFill>
                <a:effectLst>
                  <a:outerShdw blurRad="80000" dist="40000" dir="5040000" algn="tl">
                    <a:srgbClr val="000000">
                      <a:alpha val="30000"/>
                    </a:srgbClr>
                  </a:outerShdw>
                </a:effectLst>
                <a:latin typeface="Stencil" panose="040409050D0802020404" pitchFamily="82" charset="0"/>
                <a:cs typeface="+mn-cs"/>
              </a:rPr>
              <a:t>Incompressible Fluid Flow</a:t>
            </a:r>
          </a:p>
        </p:txBody>
      </p:sp>
      <p:sp>
        <p:nvSpPr>
          <p:cNvPr id="6" name="Rectangle 5"/>
          <p:cNvSpPr/>
          <p:nvPr/>
        </p:nvSpPr>
        <p:spPr>
          <a:xfrm>
            <a:off x="-21771" y="4134369"/>
            <a:ext cx="9151257" cy="2492990"/>
          </a:xfrm>
          <a:prstGeom prst="rect">
            <a:avLst/>
          </a:prstGeom>
          <a:solidFill>
            <a:srgbClr val="0E223A">
              <a:alpha val="40000"/>
            </a:srgb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1200"/>
              </a:spcBef>
              <a:spcAft>
                <a:spcPts val="0"/>
              </a:spcAft>
              <a:defRPr/>
            </a:pPr>
            <a:r>
              <a:rPr lang="en-US" sz="2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This equation relates together pressure, speed and elevation for the case of an incompressible fluid. This will be valid for most liquids, and for gases when no expansion or compression is happening. In addition, if the fluid flow is laminar, steady (i.e., independent of time), and we can ignore the effects of friction, then we have Bernoulli's equation:</a:t>
            </a:r>
          </a:p>
        </p:txBody>
      </p:sp>
      <p:pic>
        <p:nvPicPr>
          <p:cNvPr id="7" name="Picture 3" descr="c14f004"/>
          <p:cNvPicPr>
            <a:picLocks noChangeAspect="1" noChangeArrowheads="1"/>
          </p:cNvPicPr>
          <p:nvPr/>
        </p:nvPicPr>
        <p:blipFill>
          <a:blip r:embed="rId2">
            <a:extLst>
              <a:ext uri="{28A0092B-C50C-407E-A947-70E740481C1C}">
                <a14:useLocalDpi xmlns:a14="http://schemas.microsoft.com/office/drawing/2010/main" val="0"/>
              </a:ext>
            </a:extLst>
          </a:blip>
          <a:srcRect l="31053" t="19099" r="30843" b="30374"/>
          <a:stretch>
            <a:fillRect/>
          </a:stretch>
        </p:blipFill>
        <p:spPr bwMode="auto">
          <a:xfrm>
            <a:off x="6232525" y="76200"/>
            <a:ext cx="2759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28" y="2152817"/>
            <a:ext cx="9140372" cy="1969770"/>
          </a:xfrm>
          <a:prstGeom prst="rect">
            <a:avLst/>
          </a:prstGeom>
        </p:spPr>
        <p:txBody>
          <a:bodyPr>
            <a:spAutoFit/>
          </a:bodyPr>
          <a:lstStyle/>
          <a:p>
            <a:pPr fontAlgn="auto">
              <a:spcBef>
                <a:spcPts val="1200"/>
              </a:spcBef>
              <a:spcAft>
                <a:spcPts val="0"/>
              </a:spcAft>
              <a:defRPr/>
            </a:pP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Bernoulli's principle states that: When </a:t>
            </a:r>
          </a:p>
          <a:p>
            <a:pPr fontAlgn="auto">
              <a:spcBef>
                <a:spcPts val="1200"/>
              </a:spcBef>
              <a:spcAft>
                <a:spcPts val="0"/>
              </a:spcAft>
              <a:defRPr/>
            </a:pPr>
            <a:r>
              <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viscosity can be neglected, an increase in fluid velocity is accompanied by a decrease in pressure and/or a decrease in gravitational potential energy (see Figure 14.4).</a:t>
            </a:r>
          </a:p>
        </p:txBody>
      </p:sp>
      <p:sp>
        <p:nvSpPr>
          <p:cNvPr id="3" name="Slide Number Placeholder 2"/>
          <p:cNvSpPr>
            <a:spLocks noGrp="1"/>
          </p:cNvSpPr>
          <p:nvPr>
            <p:ph type="sldNum" sz="quarter" idx="12"/>
          </p:nvPr>
        </p:nvSpPr>
        <p:spPr/>
        <p:txBody>
          <a:bodyPr/>
          <a:lstStyle/>
          <a:p>
            <a:pPr>
              <a:defRPr/>
            </a:pPr>
            <a:fld id="{1E426A07-E536-4FD6-9674-3A7487D6720E}"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1" y="0"/>
            <a:ext cx="6019800" cy="4255845"/>
          </a:xfrm>
          <a:prstGeom prst="rect">
            <a:avLst/>
          </a:prstGeom>
          <a:blipFill rotWithShape="1">
            <a:blip r:embed="rId2"/>
            <a:stretch>
              <a:fillRect l="-2328" t="-1862" r="-2429" b="-2436"/>
            </a:stretch>
          </a:blipFill>
        </p:spPr>
        <p:txBody>
          <a:bodyPr/>
          <a:lstStyle/>
          <a:p>
            <a:pPr fontAlgn="auto">
              <a:spcBef>
                <a:spcPts val="0"/>
              </a:spcBef>
              <a:spcAft>
                <a:spcPts val="0"/>
              </a:spcAft>
              <a:defRPr/>
            </a:pPr>
            <a:r>
              <a:rPr lang="en-US">
                <a:noFill/>
                <a:latin typeface="+mn-lt"/>
                <a:cs typeface="+mn-cs"/>
              </a:rPr>
              <a:t> </a:t>
            </a:r>
          </a:p>
        </p:txBody>
      </p:sp>
      <p:pic>
        <p:nvPicPr>
          <p:cNvPr id="7" name="Picture 3" descr="c14f004"/>
          <p:cNvPicPr>
            <a:picLocks noChangeAspect="1" noChangeArrowheads="1"/>
          </p:cNvPicPr>
          <p:nvPr/>
        </p:nvPicPr>
        <p:blipFill>
          <a:blip r:embed="rId3">
            <a:extLst>
              <a:ext uri="{28A0092B-C50C-407E-A947-70E740481C1C}">
                <a14:useLocalDpi xmlns:a14="http://schemas.microsoft.com/office/drawing/2010/main" val="0"/>
              </a:ext>
            </a:extLst>
          </a:blip>
          <a:srcRect l="31053" t="19099" r="30843" b="30374"/>
          <a:stretch>
            <a:fillRect/>
          </a:stretch>
        </p:blipFill>
        <p:spPr bwMode="auto">
          <a:xfrm>
            <a:off x="6102350" y="228600"/>
            <a:ext cx="296545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Rot="1" noChangeAspect="1" noMove="1" noResize="1" noEditPoints="1" noAdjustHandles="1" noChangeArrowheads="1" noChangeShapeType="1" noTextEdit="1"/>
          </p:cNvSpPr>
          <p:nvPr/>
        </p:nvSpPr>
        <p:spPr>
          <a:xfrm>
            <a:off x="0" y="4307919"/>
            <a:ext cx="9067799" cy="2092881"/>
          </a:xfrm>
          <a:prstGeom prst="rect">
            <a:avLst/>
          </a:prstGeom>
          <a:blipFill rotWithShape="1">
            <a:blip r:embed="rId4"/>
            <a:stretch>
              <a:fillRect l="-1547" t="-3790" b="-9038"/>
            </a:stretch>
          </a:blipFill>
        </p:spPr>
        <p:txBody>
          <a:bodyPr/>
          <a:lstStyle/>
          <a:p>
            <a:pPr fontAlgn="auto">
              <a:spcBef>
                <a:spcPts val="0"/>
              </a:spcBef>
              <a:spcAft>
                <a:spcPts val="0"/>
              </a:spcAft>
              <a:defRPr/>
            </a:pPr>
            <a:r>
              <a:rPr lang="en-US">
                <a:noFill/>
                <a:latin typeface="+mn-lt"/>
                <a:cs typeface="+mn-cs"/>
              </a:rPr>
              <a:t> </a:t>
            </a:r>
          </a:p>
        </p:txBody>
      </p:sp>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Rot="1" noChangeAspect="1" noMove="1" noResize="1" noEditPoints="1" noAdjustHandles="1" noChangeArrowheads="1" noChangeShapeType="1" noTextEdit="1"/>
          </p:cNvSpPr>
          <p:nvPr/>
        </p:nvSpPr>
        <p:spPr>
          <a:xfrm>
            <a:off x="1" y="76200"/>
            <a:ext cx="6867932" cy="6849504"/>
          </a:xfrm>
          <a:prstGeom prst="rect">
            <a:avLst/>
          </a:prstGeom>
          <a:blipFill rotWithShape="1">
            <a:blip r:embed="rId2"/>
            <a:stretch>
              <a:fillRect l="-3017" t="-1692" r="-2218" b="-178"/>
            </a:stretch>
          </a:blipFill>
        </p:spPr>
        <p:txBody>
          <a:bodyPr/>
          <a:lstStyle/>
          <a:p>
            <a:pPr fontAlgn="auto">
              <a:spcBef>
                <a:spcPts val="0"/>
              </a:spcBef>
              <a:spcAft>
                <a:spcPts val="0"/>
              </a:spcAft>
              <a:defRPr/>
            </a:pPr>
            <a:r>
              <a:rPr lang="en-US">
                <a:noFill/>
                <a:latin typeface="+mn-lt"/>
                <a:cs typeface="+mn-cs"/>
              </a:rPr>
              <a:t> </a:t>
            </a:r>
          </a:p>
        </p:txBody>
      </p:sp>
      <p:pic>
        <p:nvPicPr>
          <p:cNvPr id="7" name="Picture 3" descr="c14f004"/>
          <p:cNvPicPr>
            <a:picLocks noChangeAspect="1" noChangeArrowheads="1"/>
          </p:cNvPicPr>
          <p:nvPr/>
        </p:nvPicPr>
        <p:blipFill>
          <a:blip r:embed="rId3">
            <a:extLst>
              <a:ext uri="{28A0092B-C50C-407E-A947-70E740481C1C}">
                <a14:useLocalDpi xmlns:a14="http://schemas.microsoft.com/office/drawing/2010/main" val="0"/>
              </a:ext>
            </a:extLst>
          </a:blip>
          <a:srcRect l="31053" t="19099" r="30843" b="30374"/>
          <a:stretch>
            <a:fillRect/>
          </a:stretch>
        </p:blipFill>
        <p:spPr bwMode="auto">
          <a:xfrm>
            <a:off x="6867525" y="76200"/>
            <a:ext cx="22002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14f003"/>
          <p:cNvPicPr>
            <a:picLocks noChangeAspect="1" noChangeArrowheads="1"/>
          </p:cNvPicPr>
          <p:nvPr/>
        </p:nvPicPr>
        <p:blipFill>
          <a:blip r:embed="rId4">
            <a:extLst>
              <a:ext uri="{28A0092B-C50C-407E-A947-70E740481C1C}">
                <a14:useLocalDpi xmlns:a14="http://schemas.microsoft.com/office/drawing/2010/main" val="0"/>
              </a:ext>
            </a:extLst>
          </a:blip>
          <a:srcRect l="29053" t="22597" r="28316" b="36562"/>
          <a:stretch>
            <a:fillRect/>
          </a:stretch>
        </p:blipFill>
        <p:spPr bwMode="auto">
          <a:xfrm>
            <a:off x="6881813" y="2362200"/>
            <a:ext cx="217328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14f005"/>
          <p:cNvPicPr>
            <a:picLocks noChangeAspect="1" noChangeArrowheads="1"/>
          </p:cNvPicPr>
          <p:nvPr/>
        </p:nvPicPr>
        <p:blipFill>
          <a:blip r:embed="rId5">
            <a:extLst>
              <a:ext uri="{28A0092B-C50C-407E-A947-70E740481C1C}">
                <a14:useLocalDpi xmlns:a14="http://schemas.microsoft.com/office/drawing/2010/main" val="0"/>
              </a:ext>
            </a:extLst>
          </a:blip>
          <a:srcRect l="36246" t="14766" r="35579" b="37825"/>
          <a:stretch>
            <a:fillRect/>
          </a:stretch>
        </p:blipFill>
        <p:spPr bwMode="auto">
          <a:xfrm>
            <a:off x="7239000" y="4038600"/>
            <a:ext cx="181292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E426A07-E536-4FD6-9674-3A7487D6720E}"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TotalTime>
  <Words>1174</Words>
  <Application>Microsoft Office PowerPoint</Application>
  <PresentationFormat>On-screen Show (4:3)</PresentationFormat>
  <Paragraphs>140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Laminar Flow</vt:lpstr>
      <vt:lpstr>Turbulent flow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AlElaimi</dc:creator>
  <cp:lastModifiedBy>Ghazala Yunus</cp:lastModifiedBy>
  <cp:revision>112</cp:revision>
  <dcterms:created xsi:type="dcterms:W3CDTF">2006-08-16T00:00:00Z</dcterms:created>
  <dcterms:modified xsi:type="dcterms:W3CDTF">2017-10-29T06:51:32Z</dcterms:modified>
</cp:coreProperties>
</file>