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64" r:id="rId3"/>
    <p:sldId id="261" r:id="rId4"/>
    <p:sldId id="263" r:id="rId5"/>
    <p:sldId id="258" r:id="rId6"/>
    <p:sldId id="259" r:id="rId7"/>
    <p:sldId id="260" r:id="rId8"/>
    <p:sldId id="265" r:id="rId9"/>
    <p:sldId id="267" r:id="rId10"/>
    <p:sldId id="269" r:id="rId11"/>
    <p:sldId id="271" r:id="rId12"/>
    <p:sldId id="274" r:id="rId13"/>
    <p:sldId id="275" r:id="rId14"/>
    <p:sldId id="277" r:id="rId15"/>
    <p:sldId id="276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5830B6-5976-4204-98D0-7D4AFAED387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16478A33-EF1C-46DF-A6B8-4EACFD89767D}">
      <dgm:prSet phldrT="[نص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يجر الاسم في حالتين :</a:t>
          </a:r>
          <a:endParaRPr lang="ar-SA" dirty="0"/>
        </a:p>
      </dgm:t>
    </dgm:pt>
    <dgm:pt modelId="{6A68C435-E1A3-4577-A2FB-58476396084F}" type="parTrans" cxnId="{11431352-8614-4960-9589-062F822B4205}">
      <dgm:prSet/>
      <dgm:spPr/>
      <dgm:t>
        <a:bodyPr/>
        <a:lstStyle/>
        <a:p>
          <a:pPr rtl="1"/>
          <a:endParaRPr lang="ar-SA"/>
        </a:p>
      </dgm:t>
    </dgm:pt>
    <dgm:pt modelId="{D0E82BFC-88F5-4D91-9252-F485E3AB7F7E}" type="sibTrans" cxnId="{11431352-8614-4960-9589-062F822B4205}">
      <dgm:prSet/>
      <dgm:spPr/>
      <dgm:t>
        <a:bodyPr/>
        <a:lstStyle/>
        <a:p>
          <a:pPr rtl="1"/>
          <a:endParaRPr lang="ar-SA"/>
        </a:p>
      </dgm:t>
    </dgm:pt>
    <dgm:pt modelId="{047E7E23-C209-44AE-85F4-5C3183FE27A9}">
      <dgm:prSet phldrT="[نص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المجرورات</a:t>
          </a:r>
          <a:endParaRPr lang="ar-SA" dirty="0"/>
        </a:p>
      </dgm:t>
    </dgm:pt>
    <dgm:pt modelId="{8EB8A04B-475C-400E-B17E-A89D776919BF}" type="parTrans" cxnId="{FEE862DB-61DC-46C0-A31B-D5E6236421B4}">
      <dgm:prSet/>
      <dgm:spPr/>
      <dgm:t>
        <a:bodyPr/>
        <a:lstStyle/>
        <a:p>
          <a:pPr rtl="1"/>
          <a:endParaRPr lang="ar-SA"/>
        </a:p>
      </dgm:t>
    </dgm:pt>
    <dgm:pt modelId="{3462946F-185D-4A1C-9FB2-B742191EC575}" type="sibTrans" cxnId="{FEE862DB-61DC-46C0-A31B-D5E6236421B4}">
      <dgm:prSet/>
      <dgm:spPr/>
      <dgm:t>
        <a:bodyPr/>
        <a:lstStyle/>
        <a:p>
          <a:pPr rtl="1"/>
          <a:endParaRPr lang="ar-SA"/>
        </a:p>
      </dgm:t>
    </dgm:pt>
    <dgm:pt modelId="{787560CE-30D9-4E5F-A071-AADA3C7A1A70}">
      <dgm:prSet phldrT="[نص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المجرور بحروف  الجر</a:t>
          </a:r>
          <a:endParaRPr lang="ar-SA" dirty="0"/>
        </a:p>
      </dgm:t>
    </dgm:pt>
    <dgm:pt modelId="{27491949-C97B-4AEE-A378-5D8638F2951A}" type="parTrans" cxnId="{66485B8E-7462-4848-9B2C-7844BC104FC3}">
      <dgm:prSet/>
      <dgm:spPr/>
      <dgm:t>
        <a:bodyPr/>
        <a:lstStyle/>
        <a:p>
          <a:pPr rtl="1"/>
          <a:endParaRPr lang="ar-SA"/>
        </a:p>
      </dgm:t>
    </dgm:pt>
    <dgm:pt modelId="{24C22118-9256-4699-8528-E879D1B50997}" type="sibTrans" cxnId="{66485B8E-7462-4848-9B2C-7844BC104FC3}">
      <dgm:prSet/>
      <dgm:spPr/>
      <dgm:t>
        <a:bodyPr/>
        <a:lstStyle/>
        <a:p>
          <a:pPr rtl="1"/>
          <a:endParaRPr lang="ar-SA"/>
        </a:p>
      </dgm:t>
    </dgm:pt>
    <dgm:pt modelId="{94425099-058A-4B67-9D9E-F02CB61AC43B}">
      <dgm:prSet phldrT="[نص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المجرور بالإضافة</a:t>
          </a:r>
          <a:endParaRPr lang="ar-SA" dirty="0"/>
        </a:p>
      </dgm:t>
    </dgm:pt>
    <dgm:pt modelId="{2579CB6D-565D-4095-9346-47CA4DEFBED0}" type="parTrans" cxnId="{29A82EEB-38BC-491F-840A-BEE803675B54}">
      <dgm:prSet/>
      <dgm:spPr/>
      <dgm:t>
        <a:bodyPr/>
        <a:lstStyle/>
        <a:p>
          <a:pPr rtl="1"/>
          <a:endParaRPr lang="ar-SA"/>
        </a:p>
      </dgm:t>
    </dgm:pt>
    <dgm:pt modelId="{EB7F536D-6DB3-4678-8CF4-17657A552B5E}" type="sibTrans" cxnId="{29A82EEB-38BC-491F-840A-BEE803675B54}">
      <dgm:prSet/>
      <dgm:spPr/>
      <dgm:t>
        <a:bodyPr/>
        <a:lstStyle/>
        <a:p>
          <a:pPr rtl="1"/>
          <a:endParaRPr lang="ar-SA"/>
        </a:p>
      </dgm:t>
    </dgm:pt>
    <dgm:pt modelId="{AB3283C6-0162-482F-B6F8-C7603DA85E4F}" type="pres">
      <dgm:prSet presAssocID="{DE5830B6-5976-4204-98D0-7D4AFAED387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pPr rtl="1"/>
          <a:endParaRPr lang="ar-SA"/>
        </a:p>
      </dgm:t>
    </dgm:pt>
    <dgm:pt modelId="{9C43660A-57A6-4749-8BA7-E917E7F31711}" type="pres">
      <dgm:prSet presAssocID="{16478A33-EF1C-46DF-A6B8-4EACFD89767D}" presName="singleCycle" presStyleCnt="0"/>
      <dgm:spPr/>
    </dgm:pt>
    <dgm:pt modelId="{10724C9E-C4CD-4832-9308-32FEBC456D8C}" type="pres">
      <dgm:prSet presAssocID="{16478A33-EF1C-46DF-A6B8-4EACFD89767D}" presName="singleCenter" presStyleLbl="node1" presStyleIdx="0" presStyleCnt="4" custScaleX="197675" custLinFactNeighborX="-1261" custLinFactNeighborY="-12626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ar-SA"/>
        </a:p>
      </dgm:t>
    </dgm:pt>
    <dgm:pt modelId="{A4B821BE-7074-4CC2-8114-DF930FC0CD7A}" type="pres">
      <dgm:prSet presAssocID="{8EB8A04B-475C-400E-B17E-A89D776919BF}" presName="Name56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75387FBF-43A5-4C53-9D53-C7B172BA8E77}" type="pres">
      <dgm:prSet presAssocID="{047E7E23-C209-44AE-85F4-5C3183FE27A9}" presName="text0" presStyleLbl="node1" presStyleIdx="1" presStyleCnt="4" custScaleX="44544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D819AC2-65C3-446E-8E36-B4A26B9F86BF}" type="pres">
      <dgm:prSet presAssocID="{27491949-C97B-4AEE-A378-5D8638F2951A}" presName="Name56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B0F6434F-A5C3-4798-8EAD-CB897965537E}" type="pres">
      <dgm:prSet presAssocID="{787560CE-30D9-4E5F-A071-AADA3C7A1A70}" presName="text0" presStyleLbl="node1" presStyleIdx="2" presStyleCnt="4" custScaleX="235531" custRadScaleRad="98244" custRadScaleInc="-208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4BBAAEE-5F03-4205-B99F-7ED0091426BD}" type="pres">
      <dgm:prSet presAssocID="{2579CB6D-565D-4095-9346-47CA4DEFBED0}" presName="Name56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8987D706-DE4F-44C4-AC02-0A337F4BC351}" type="pres">
      <dgm:prSet presAssocID="{94425099-058A-4B67-9D9E-F02CB61AC43B}" presName="text0" presStyleLbl="node1" presStyleIdx="3" presStyleCnt="4" custScaleX="216207" custRadScaleRad="94793" custRadScaleInc="-279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9A82EEB-38BC-491F-840A-BEE803675B54}" srcId="{16478A33-EF1C-46DF-A6B8-4EACFD89767D}" destId="{94425099-058A-4B67-9D9E-F02CB61AC43B}" srcOrd="2" destOrd="0" parTransId="{2579CB6D-565D-4095-9346-47CA4DEFBED0}" sibTransId="{EB7F536D-6DB3-4678-8CF4-17657A552B5E}"/>
    <dgm:cxn modelId="{3560077C-5BF5-494B-B71B-10E9E6EB6375}" type="presOf" srcId="{8EB8A04B-475C-400E-B17E-A89D776919BF}" destId="{A4B821BE-7074-4CC2-8114-DF930FC0CD7A}" srcOrd="0" destOrd="0" presId="urn:microsoft.com/office/officeart/2008/layout/RadialCluster"/>
    <dgm:cxn modelId="{11431352-8614-4960-9589-062F822B4205}" srcId="{DE5830B6-5976-4204-98D0-7D4AFAED3873}" destId="{16478A33-EF1C-46DF-A6B8-4EACFD89767D}" srcOrd="0" destOrd="0" parTransId="{6A68C435-E1A3-4577-A2FB-58476396084F}" sibTransId="{D0E82BFC-88F5-4D91-9252-F485E3AB7F7E}"/>
    <dgm:cxn modelId="{0202756F-1048-45B6-9D8D-11CE68C8F4CB}" type="presOf" srcId="{94425099-058A-4B67-9D9E-F02CB61AC43B}" destId="{8987D706-DE4F-44C4-AC02-0A337F4BC351}" srcOrd="0" destOrd="0" presId="urn:microsoft.com/office/officeart/2008/layout/RadialCluster"/>
    <dgm:cxn modelId="{FEE862DB-61DC-46C0-A31B-D5E6236421B4}" srcId="{16478A33-EF1C-46DF-A6B8-4EACFD89767D}" destId="{047E7E23-C209-44AE-85F4-5C3183FE27A9}" srcOrd="0" destOrd="0" parTransId="{8EB8A04B-475C-400E-B17E-A89D776919BF}" sibTransId="{3462946F-185D-4A1C-9FB2-B742191EC575}"/>
    <dgm:cxn modelId="{0F1788D1-B787-4998-B654-266425823705}" type="presOf" srcId="{16478A33-EF1C-46DF-A6B8-4EACFD89767D}" destId="{10724C9E-C4CD-4832-9308-32FEBC456D8C}" srcOrd="0" destOrd="0" presId="urn:microsoft.com/office/officeart/2008/layout/RadialCluster"/>
    <dgm:cxn modelId="{391DF3C9-BB78-40D9-883C-86AF523E4E91}" type="presOf" srcId="{2579CB6D-565D-4095-9346-47CA4DEFBED0}" destId="{84BBAAEE-5F03-4205-B99F-7ED0091426BD}" srcOrd="0" destOrd="0" presId="urn:microsoft.com/office/officeart/2008/layout/RadialCluster"/>
    <dgm:cxn modelId="{7466B237-EEC0-485F-BC8C-49346A34D18D}" type="presOf" srcId="{787560CE-30D9-4E5F-A071-AADA3C7A1A70}" destId="{B0F6434F-A5C3-4798-8EAD-CB897965537E}" srcOrd="0" destOrd="0" presId="urn:microsoft.com/office/officeart/2008/layout/RadialCluster"/>
    <dgm:cxn modelId="{F02E1A54-B25B-419C-82B7-5C73E3623389}" type="presOf" srcId="{27491949-C97B-4AEE-A378-5D8638F2951A}" destId="{FD819AC2-65C3-446E-8E36-B4A26B9F86BF}" srcOrd="0" destOrd="0" presId="urn:microsoft.com/office/officeart/2008/layout/RadialCluster"/>
    <dgm:cxn modelId="{09E55457-CDCB-448C-B864-67EE47173CC2}" type="presOf" srcId="{047E7E23-C209-44AE-85F4-5C3183FE27A9}" destId="{75387FBF-43A5-4C53-9D53-C7B172BA8E77}" srcOrd="0" destOrd="0" presId="urn:microsoft.com/office/officeart/2008/layout/RadialCluster"/>
    <dgm:cxn modelId="{365AB42A-7170-4607-A82C-51348640F4BF}" type="presOf" srcId="{DE5830B6-5976-4204-98D0-7D4AFAED3873}" destId="{AB3283C6-0162-482F-B6F8-C7603DA85E4F}" srcOrd="0" destOrd="0" presId="urn:microsoft.com/office/officeart/2008/layout/RadialCluster"/>
    <dgm:cxn modelId="{66485B8E-7462-4848-9B2C-7844BC104FC3}" srcId="{16478A33-EF1C-46DF-A6B8-4EACFD89767D}" destId="{787560CE-30D9-4E5F-A071-AADA3C7A1A70}" srcOrd="1" destOrd="0" parTransId="{27491949-C97B-4AEE-A378-5D8638F2951A}" sibTransId="{24C22118-9256-4699-8528-E879D1B50997}"/>
    <dgm:cxn modelId="{0486861A-3E60-4EE2-BA5A-D6575C0DEEAD}" type="presParOf" srcId="{AB3283C6-0162-482F-B6F8-C7603DA85E4F}" destId="{9C43660A-57A6-4749-8BA7-E917E7F31711}" srcOrd="0" destOrd="0" presId="urn:microsoft.com/office/officeart/2008/layout/RadialCluster"/>
    <dgm:cxn modelId="{F3BDE0FF-D965-4F4F-A8C6-18320F9E5AE2}" type="presParOf" srcId="{9C43660A-57A6-4749-8BA7-E917E7F31711}" destId="{10724C9E-C4CD-4832-9308-32FEBC456D8C}" srcOrd="0" destOrd="0" presId="urn:microsoft.com/office/officeart/2008/layout/RadialCluster"/>
    <dgm:cxn modelId="{4710C783-6EEA-43A8-92C6-D93C60055B80}" type="presParOf" srcId="{9C43660A-57A6-4749-8BA7-E917E7F31711}" destId="{A4B821BE-7074-4CC2-8114-DF930FC0CD7A}" srcOrd="1" destOrd="0" presId="urn:microsoft.com/office/officeart/2008/layout/RadialCluster"/>
    <dgm:cxn modelId="{6104C308-C772-48F4-9EC8-ACD60AB4BCEC}" type="presParOf" srcId="{9C43660A-57A6-4749-8BA7-E917E7F31711}" destId="{75387FBF-43A5-4C53-9D53-C7B172BA8E77}" srcOrd="2" destOrd="0" presId="urn:microsoft.com/office/officeart/2008/layout/RadialCluster"/>
    <dgm:cxn modelId="{B3864D9A-69BC-4364-9974-F9483C882602}" type="presParOf" srcId="{9C43660A-57A6-4749-8BA7-E917E7F31711}" destId="{FD819AC2-65C3-446E-8E36-B4A26B9F86BF}" srcOrd="3" destOrd="0" presId="urn:microsoft.com/office/officeart/2008/layout/RadialCluster"/>
    <dgm:cxn modelId="{85C52D9A-1D67-4A18-9E5D-EA66F1D1C02C}" type="presParOf" srcId="{9C43660A-57A6-4749-8BA7-E917E7F31711}" destId="{B0F6434F-A5C3-4798-8EAD-CB897965537E}" srcOrd="4" destOrd="0" presId="urn:microsoft.com/office/officeart/2008/layout/RadialCluster"/>
    <dgm:cxn modelId="{B1B37B20-6A3E-4265-820B-CC80C102709E}" type="presParOf" srcId="{9C43660A-57A6-4749-8BA7-E917E7F31711}" destId="{84BBAAEE-5F03-4205-B99F-7ED0091426BD}" srcOrd="5" destOrd="0" presId="urn:microsoft.com/office/officeart/2008/layout/RadialCluster"/>
    <dgm:cxn modelId="{83DECB7B-3F98-43AB-8036-5801F0289270}" type="presParOf" srcId="{9C43660A-57A6-4749-8BA7-E917E7F31711}" destId="{8987D706-DE4F-44C4-AC02-0A337F4BC35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724C9E-C4CD-4832-9308-32FEBC456D8C}">
      <dsp:nvSpPr>
        <dsp:cNvPr id="0" name=""/>
        <dsp:cNvSpPr/>
      </dsp:nvSpPr>
      <dsp:spPr>
        <a:xfrm>
          <a:off x="2316144" y="2160247"/>
          <a:ext cx="3672418" cy="1857806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kern="1200" dirty="0" smtClean="0"/>
            <a:t>يجر الاسم في حالتين :</a:t>
          </a:r>
          <a:endParaRPr lang="ar-SA" sz="3600" kern="1200" dirty="0"/>
        </a:p>
      </dsp:txBody>
      <dsp:txXfrm>
        <a:off x="2316144" y="2160247"/>
        <a:ext cx="3672418" cy="1857806"/>
      </dsp:txXfrm>
    </dsp:sp>
    <dsp:sp modelId="{A4B821BE-7074-4CC2-8114-DF930FC0CD7A}">
      <dsp:nvSpPr>
        <dsp:cNvPr id="0" name=""/>
        <dsp:cNvSpPr/>
      </dsp:nvSpPr>
      <dsp:spPr>
        <a:xfrm rot="16315946">
          <a:off x="3902169" y="1869062"/>
          <a:ext cx="58270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70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87FBF-43A5-4C53-9D53-C7B172BA8E77}">
      <dsp:nvSpPr>
        <dsp:cNvPr id="0" name=""/>
        <dsp:cNvSpPr/>
      </dsp:nvSpPr>
      <dsp:spPr>
        <a:xfrm>
          <a:off x="1452036" y="333147"/>
          <a:ext cx="5544613" cy="1244730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المجرورات</a:t>
          </a:r>
          <a:endParaRPr lang="ar-SA" sz="3500" kern="1200" dirty="0"/>
        </a:p>
      </dsp:txBody>
      <dsp:txXfrm>
        <a:off x="1452036" y="333147"/>
        <a:ext cx="5544613" cy="1244730"/>
      </dsp:txXfrm>
    </dsp:sp>
    <dsp:sp modelId="{FD819AC2-65C3-446E-8E36-B4A26B9F86BF}">
      <dsp:nvSpPr>
        <dsp:cNvPr id="0" name=""/>
        <dsp:cNvSpPr/>
      </dsp:nvSpPr>
      <dsp:spPr>
        <a:xfrm rot="2356774">
          <a:off x="5195566" y="4277287"/>
          <a:ext cx="8189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189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6434F-A5C3-4798-8EAD-CB897965537E}">
      <dsp:nvSpPr>
        <dsp:cNvPr id="0" name=""/>
        <dsp:cNvSpPr/>
      </dsp:nvSpPr>
      <dsp:spPr>
        <a:xfrm>
          <a:off x="5217053" y="4536520"/>
          <a:ext cx="2931725" cy="1244730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المجرور بحروف  الجر</a:t>
          </a:r>
          <a:endParaRPr lang="ar-SA" sz="3500" kern="1200" dirty="0"/>
        </a:p>
      </dsp:txBody>
      <dsp:txXfrm>
        <a:off x="5217053" y="4536520"/>
        <a:ext cx="2931725" cy="1244730"/>
      </dsp:txXfrm>
    </dsp:sp>
    <dsp:sp modelId="{84BBAAEE-5F03-4205-B99F-7ED0091426BD}">
      <dsp:nvSpPr>
        <dsp:cNvPr id="0" name=""/>
        <dsp:cNvSpPr/>
      </dsp:nvSpPr>
      <dsp:spPr>
        <a:xfrm rot="8169942">
          <a:off x="2451087" y="4313285"/>
          <a:ext cx="85256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256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87D706-DE4F-44C4-AC02-0A337F4BC351}">
      <dsp:nvSpPr>
        <dsp:cNvPr id="0" name=""/>
        <dsp:cNvSpPr/>
      </dsp:nvSpPr>
      <dsp:spPr>
        <a:xfrm>
          <a:off x="576056" y="4608516"/>
          <a:ext cx="2691194" cy="1244730"/>
        </a:xfrm>
        <a:prstGeom prst="roundRect">
          <a:avLst/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المجرور بالإضافة</a:t>
          </a:r>
          <a:endParaRPr lang="ar-SA" sz="3500" kern="1200" dirty="0"/>
        </a:p>
      </dsp:txBody>
      <dsp:txXfrm>
        <a:off x="576056" y="4608516"/>
        <a:ext cx="2691194" cy="124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67EBE-95A1-4DF3-8E56-3CFBE58FFD98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4D990F-70D8-4BA4-942A-71896655825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263557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D990F-70D8-4BA4-942A-718966558250}" type="slidenum">
              <a:rPr lang="ar-SA" smtClean="0"/>
              <a:pPr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751535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442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8280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241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9664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5647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786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5458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8963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9014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9332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16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5689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194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7646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0181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4418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33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76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48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832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70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671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905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C65AE-3A1D-4F05-9B99-B771CB01E53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30/01/37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5225-89C4-4159-B4C1-AAAEBF9AC9E6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97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940152" y="404664"/>
            <a:ext cx="2880320" cy="6192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</a:p>
          <a:p>
            <a:pPr algn="ctr"/>
            <a:r>
              <a:rPr lang="ar-SA" dirty="0">
                <a:solidFill>
                  <a:prstClr val="white"/>
                </a:solidFill>
              </a:rPr>
              <a:t>ة التحضيرية</a:t>
            </a:r>
          </a:p>
          <a:p>
            <a:pPr algn="ctr"/>
            <a:endParaRPr lang="ar-SA" dirty="0">
              <a:solidFill>
                <a:prstClr val="white"/>
              </a:solidFill>
            </a:endParaRPr>
          </a:p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pic>
        <p:nvPicPr>
          <p:cNvPr id="3" name="صورة 2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4228" y="1023017"/>
            <a:ext cx="1512168" cy="15418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مستطيل مستدير الزوايا 3"/>
          <p:cNvSpPr/>
          <p:nvPr/>
        </p:nvSpPr>
        <p:spPr>
          <a:xfrm>
            <a:off x="755576" y="1793960"/>
            <a:ext cx="4680520" cy="343524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prstClr val="white"/>
                </a:solidFill>
              </a:rPr>
              <a:t>المجزومات المجرورات</a:t>
            </a:r>
          </a:p>
          <a:p>
            <a:pPr algn="ctr"/>
            <a:r>
              <a:rPr lang="ar-SA" sz="5400" dirty="0" smtClean="0">
                <a:solidFill>
                  <a:prstClr val="white"/>
                </a:solidFill>
              </a:rPr>
              <a:t>التوابع </a:t>
            </a:r>
            <a:endParaRPr lang="ar-SA" sz="5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765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جمة ذات 32 نقطة 2"/>
          <p:cNvSpPr/>
          <p:nvPr/>
        </p:nvSpPr>
        <p:spPr>
          <a:xfrm>
            <a:off x="5148064" y="116632"/>
            <a:ext cx="3855888" cy="1152128"/>
          </a:xfrm>
          <a:prstGeom prst="star3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868144" y="467961"/>
            <a:ext cx="223224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أوّلًا : التوكيد </a:t>
            </a:r>
            <a:r>
              <a:rPr lang="ar-SA" sz="3200" b="1" dirty="0" smtClean="0"/>
              <a:t> </a:t>
            </a:r>
            <a:endParaRPr lang="ar-SA" sz="32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40047" y="1484784"/>
            <a:ext cx="889644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تابعٌ يأتي لدفع توهُّمٍ أو سهوٍ عن </a:t>
            </a:r>
            <a:r>
              <a:rPr lang="ar-SA" sz="2800" b="1" dirty="0" err="1"/>
              <a:t>متبوعه</a:t>
            </a:r>
            <a:r>
              <a:rPr lang="ar-SA" sz="2800" b="1" dirty="0"/>
              <a:t> ، من خلال نوعي التوكيد ، وهما :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5723846" y="2132856"/>
            <a:ext cx="2880884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5868144" y="2257708"/>
            <a:ext cx="25922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1 ـ التوكيد اللفظي </a:t>
            </a: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728051" y="3356992"/>
            <a:ext cx="4415949" cy="131763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5004048" y="3514643"/>
            <a:ext cx="403244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وذلك بتكرار اللفظ سواءٌ أكان اسمًا ، أم فعلًا ، أم حرفًا </a:t>
            </a:r>
            <a:r>
              <a:rPr lang="ar-SA" sz="2400" b="1" dirty="0" smtClean="0"/>
              <a:t>، وذلك مرتين </a:t>
            </a:r>
            <a:r>
              <a:rPr lang="ar-SA" sz="2400" b="1" dirty="0"/>
              <a:t>أو ثلاثا، بقصد التوثيق </a:t>
            </a:r>
            <a:r>
              <a:rPr lang="ar-SA" sz="2400" b="1" dirty="0" smtClean="0"/>
              <a:t>والتقرير</a:t>
            </a:r>
            <a:endParaRPr lang="ar-SA" sz="2400" b="1" dirty="0"/>
          </a:p>
          <a:p>
            <a:endParaRPr lang="ar-SA" sz="2400" b="1" dirty="0"/>
          </a:p>
        </p:txBody>
      </p:sp>
      <p:sp>
        <p:nvSpPr>
          <p:cNvPr id="10" name="شكل بيضاوي 9"/>
          <p:cNvSpPr/>
          <p:nvPr/>
        </p:nvSpPr>
        <p:spPr>
          <a:xfrm>
            <a:off x="1043044" y="2132856"/>
            <a:ext cx="2880884" cy="72008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خطط انسيابي: معالجة متعاقبة 13"/>
          <p:cNvSpPr/>
          <p:nvPr/>
        </p:nvSpPr>
        <p:spPr>
          <a:xfrm>
            <a:off x="132857" y="5157192"/>
            <a:ext cx="4415949" cy="1512168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1115052" y="2257708"/>
            <a:ext cx="23768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التوكيد المعنوي</a:t>
            </a:r>
            <a:endParaRPr lang="ar-SA" sz="2800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40047" y="3284983"/>
            <a:ext cx="4336751" cy="143086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/>
          <p:cNvSpPr txBox="1"/>
          <p:nvPr/>
        </p:nvSpPr>
        <p:spPr>
          <a:xfrm>
            <a:off x="0" y="3515522"/>
            <a:ext cx="447679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ويؤكد </a:t>
            </a:r>
            <a:r>
              <a:rPr lang="ar-SA" sz="2400" b="1" dirty="0"/>
              <a:t>الاسم بأحد الأسماء التالية : </a:t>
            </a:r>
            <a:r>
              <a:rPr lang="ar-SA" sz="2400" b="1" dirty="0" smtClean="0"/>
              <a:t>(</a:t>
            </a:r>
            <a:r>
              <a:rPr lang="ar-SA" sz="2400" b="1" dirty="0"/>
              <a:t>نفس، عين، كلّ، وكِلا، وكِلتا، وجميع، وعامة، وأجمع، وجمعاء، وأجمعون، وجُمَع</a:t>
            </a:r>
            <a:r>
              <a:rPr lang="ar-SA" sz="2400" b="1" dirty="0" smtClean="0"/>
              <a:t>)</a:t>
            </a:r>
            <a:endParaRPr lang="ar-SA" sz="24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251520" y="5171708"/>
            <a:ext cx="422527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مثل </a:t>
            </a:r>
            <a:r>
              <a:rPr lang="ar-SA" sz="2400" b="1" dirty="0"/>
              <a:t>: جاء الوفدُ عينُ</a:t>
            </a:r>
            <a:r>
              <a:rPr lang="ar-SA" sz="2400" b="1" dirty="0">
                <a:solidFill>
                  <a:srgbClr val="FF0000"/>
                </a:solidFill>
              </a:rPr>
              <a:t>ه </a:t>
            </a:r>
            <a:r>
              <a:rPr lang="ar-SA" sz="2400" b="1" dirty="0"/>
              <a:t>، أو نفسُ</a:t>
            </a:r>
            <a:r>
              <a:rPr lang="ar-SA" sz="2400" b="1" dirty="0">
                <a:solidFill>
                  <a:srgbClr val="FF0000"/>
                </a:solidFill>
              </a:rPr>
              <a:t>هُ </a:t>
            </a:r>
            <a:r>
              <a:rPr lang="ar-SA" sz="2400" b="1" dirty="0"/>
              <a:t>، أو كل</a:t>
            </a:r>
            <a:r>
              <a:rPr lang="ar-SA" sz="2400" b="1" dirty="0">
                <a:solidFill>
                  <a:srgbClr val="FF0000"/>
                </a:solidFill>
              </a:rPr>
              <a:t>هُ </a:t>
            </a:r>
            <a:r>
              <a:rPr lang="ar-SA" sz="2400" b="1" dirty="0"/>
              <a:t>، أو جميع</a:t>
            </a:r>
            <a:r>
              <a:rPr lang="ar-SA" sz="2400" b="1" dirty="0">
                <a:solidFill>
                  <a:srgbClr val="FF0000"/>
                </a:solidFill>
              </a:rPr>
              <a:t>هُ </a:t>
            </a:r>
            <a:r>
              <a:rPr lang="ar-SA" sz="2400" b="1" dirty="0"/>
              <a:t>.</a:t>
            </a:r>
          </a:p>
          <a:p>
            <a:r>
              <a:rPr lang="ar-SA" sz="2400" b="1" dirty="0" smtClean="0"/>
              <a:t>المسجدان </a:t>
            </a:r>
            <a:r>
              <a:rPr lang="ar-SA" sz="2400" b="1" dirty="0"/>
              <a:t>كلا</a:t>
            </a:r>
            <a:r>
              <a:rPr lang="ar-SA" sz="2400" b="1" dirty="0">
                <a:solidFill>
                  <a:srgbClr val="FF0000"/>
                </a:solidFill>
              </a:rPr>
              <a:t>هما</a:t>
            </a:r>
            <a:r>
              <a:rPr lang="ar-SA" sz="2400" b="1" dirty="0"/>
              <a:t> تحت الإنشاء .</a:t>
            </a:r>
          </a:p>
          <a:p>
            <a:r>
              <a:rPr lang="ar-SA" sz="2400" b="1" dirty="0" smtClean="0"/>
              <a:t> </a:t>
            </a:r>
            <a:r>
              <a:rPr lang="ar-SA" sz="2400" b="1" dirty="0"/>
              <a:t>القصتان كلتا</a:t>
            </a:r>
            <a:r>
              <a:rPr lang="ar-SA" sz="2400" b="1" dirty="0">
                <a:solidFill>
                  <a:srgbClr val="FF0000"/>
                </a:solidFill>
              </a:rPr>
              <a:t>هما</a:t>
            </a:r>
            <a:r>
              <a:rPr lang="ar-SA" sz="2400" b="1" dirty="0"/>
              <a:t> مفيدتان </a:t>
            </a:r>
            <a:r>
              <a:rPr lang="ar-SA" sz="2400" b="1" dirty="0" smtClean="0"/>
              <a:t>.</a:t>
            </a:r>
            <a:endParaRPr lang="ar-SA" sz="2400" b="1" dirty="0"/>
          </a:p>
        </p:txBody>
      </p:sp>
      <p:sp>
        <p:nvSpPr>
          <p:cNvPr id="17" name="سهم للأسفل 16"/>
          <p:cNvSpPr/>
          <p:nvPr/>
        </p:nvSpPr>
        <p:spPr>
          <a:xfrm>
            <a:off x="7076008" y="2924944"/>
            <a:ext cx="376312" cy="36004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سهم للأسفل 17"/>
          <p:cNvSpPr/>
          <p:nvPr/>
        </p:nvSpPr>
        <p:spPr>
          <a:xfrm>
            <a:off x="2336403" y="2924944"/>
            <a:ext cx="376312" cy="252028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سهم للأسفل 18"/>
          <p:cNvSpPr/>
          <p:nvPr/>
        </p:nvSpPr>
        <p:spPr>
          <a:xfrm>
            <a:off x="7010458" y="4833156"/>
            <a:ext cx="376312" cy="18002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سهم للأسفل 19"/>
          <p:cNvSpPr/>
          <p:nvPr/>
        </p:nvSpPr>
        <p:spPr>
          <a:xfrm>
            <a:off x="2323480" y="4833156"/>
            <a:ext cx="376312" cy="252028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عالجة متعاقبة 20"/>
          <p:cNvSpPr/>
          <p:nvPr/>
        </p:nvSpPr>
        <p:spPr>
          <a:xfrm>
            <a:off x="4716016" y="5157192"/>
            <a:ext cx="4271933" cy="1512168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قال تعالى ( وجاء ربك والملك صفاً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صفاً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)</a:t>
            </a:r>
          </a:p>
          <a:p>
            <a:pPr algn="ctr"/>
            <a:r>
              <a:rPr lang="ar-SA" sz="2800" b="1" dirty="0">
                <a:solidFill>
                  <a:schemeClr val="tx1"/>
                </a:solidFill>
              </a:rPr>
              <a:t>(كلا إذا دكت الأرض دكا </a:t>
            </a:r>
            <a:r>
              <a:rPr lang="ar-SA" sz="2800" b="1" dirty="0" err="1">
                <a:solidFill>
                  <a:schemeClr val="tx1"/>
                </a:solidFill>
              </a:rPr>
              <a:t>دكا</a:t>
            </a:r>
            <a:r>
              <a:rPr lang="ar-SA" sz="2800" b="1" dirty="0">
                <a:solidFill>
                  <a:schemeClr val="tx1"/>
                </a:solidFill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</a:rPr>
              <a:t>).</a:t>
            </a:r>
            <a:r>
              <a:rPr lang="ar-SA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433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رابط 1"/>
          <p:cNvSpPr/>
          <p:nvPr/>
        </p:nvSpPr>
        <p:spPr>
          <a:xfrm>
            <a:off x="1979712" y="2132856"/>
            <a:ext cx="6048672" cy="3600400"/>
          </a:xfrm>
          <a:prstGeom prst="flowChartConnecto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نجمة ذات 32 نقطة 4"/>
          <p:cNvSpPr/>
          <p:nvPr/>
        </p:nvSpPr>
        <p:spPr>
          <a:xfrm>
            <a:off x="5148064" y="116632"/>
            <a:ext cx="3855888" cy="1728192"/>
          </a:xfrm>
          <a:prstGeom prst="star3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004048" y="694509"/>
            <a:ext cx="30243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bg1"/>
                </a:solidFill>
              </a:rPr>
              <a:t>ثانيًا : العطف </a:t>
            </a:r>
            <a:r>
              <a:rPr lang="ar-SA" dirty="0" smtClean="0"/>
              <a:t>. </a:t>
            </a:r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3131840" y="2636912"/>
            <a:ext cx="3384376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العطف تابعٌ بينه وبين </a:t>
            </a:r>
            <a:r>
              <a:rPr lang="ar-SA" sz="2800" b="1" dirty="0" err="1"/>
              <a:t>متبوعه</a:t>
            </a:r>
            <a:r>
              <a:rPr lang="ar-SA" sz="2800" b="1" dirty="0"/>
              <a:t> حرف عطفٍ يحمله على إعراب </a:t>
            </a:r>
            <a:r>
              <a:rPr lang="ar-SA" sz="2800" b="1" dirty="0" err="1"/>
              <a:t>متبوعه</a:t>
            </a:r>
            <a:r>
              <a:rPr lang="ar-SA" sz="2800" b="1" dirty="0"/>
              <a:t> رفعًا ، أو نصبًا ، أو جرًّا ، أو </a:t>
            </a:r>
            <a:r>
              <a:rPr lang="ar-SA" sz="2800" b="1" dirty="0" smtClean="0"/>
              <a:t>جزمًا.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xmlns="" val="373233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7"/>
          <p:cNvSpPr>
            <a:spLocks noChangeArrowheads="1"/>
          </p:cNvSpPr>
          <p:nvPr/>
        </p:nvSpPr>
        <p:spPr bwMode="auto">
          <a:xfrm>
            <a:off x="3635896" y="246926"/>
            <a:ext cx="4320480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الوا</a:t>
            </a:r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و : وتفيد المشاركة ومطلق الجمع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17"/>
          <p:cNvSpPr>
            <a:spLocks noChangeArrowheads="1"/>
          </p:cNvSpPr>
          <p:nvPr/>
        </p:nvSpPr>
        <p:spPr bwMode="auto">
          <a:xfrm>
            <a:off x="3635895" y="836712"/>
            <a:ext cx="432048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الفاء : وتفيد الترتيب والتعقيب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3707904" y="4962156"/>
            <a:ext cx="4320482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ـ</a:t>
            </a:r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 أَمْ : تفيد تعيين أحد الأمرين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3635897" y="1429823"/>
            <a:ext cx="4320481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ثمَّ : تفيدُ الترتيبَ مع التراخي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3707901" y="3501008"/>
            <a:ext cx="4320483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حتى : تفيد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الغاية 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(بمعنى الواو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3635896" y="2021785"/>
            <a:ext cx="4320482" cy="55507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أو : تفيدُ التخييرَ ، أو الإباحةَ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3707902" y="2636911"/>
            <a:ext cx="4320482" cy="821231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>
                <a:latin typeface="Arial" panose="020B0604020202020204" pitchFamily="34" charset="0"/>
                <a:cs typeface="Arial" panose="020B0604020202020204" pitchFamily="34" charset="0"/>
              </a:rPr>
              <a:t>ـ </a:t>
            </a:r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بل : تفيدُ الإضراب عن سابقها والاهتمام بلاحقها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3707903" y="4077072"/>
            <a:ext cx="4320481" cy="864096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لكن : للاستدراك ، ولا يعطف بها إلَّا بسبق نفيٍ أو نهيٍ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utoShape 49"/>
          <p:cNvSpPr>
            <a:spLocks noChangeArrowheads="1"/>
          </p:cNvSpPr>
          <p:nvPr/>
        </p:nvSpPr>
        <p:spPr bwMode="auto">
          <a:xfrm rot="16200000">
            <a:off x="5357228" y="2990091"/>
            <a:ext cx="6422433" cy="936104"/>
          </a:xfrm>
          <a:prstGeom prst="upArrowCallout">
            <a:avLst>
              <a:gd name="adj1" fmla="val 122052"/>
              <a:gd name="adj2" fmla="val 72611"/>
              <a:gd name="adj3" fmla="val 22764"/>
              <a:gd name="adj4" fmla="val 6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SA" altLang="ar-SA" sz="4000" b="1" dirty="0">
                <a:latin typeface="Arial" panose="020B0604020202020204" pitchFamily="34" charset="0"/>
                <a:cs typeface="Arial" panose="020B0604020202020204" pitchFamily="34" charset="0"/>
              </a:rPr>
              <a:t>وحروف العطف تسعة هي :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3635895" y="5517232"/>
            <a:ext cx="4464497" cy="936104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ـ لا : تفيد نفيَ الحكم عن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المعطوف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، </a:t>
            </a:r>
            <a:r>
              <a:rPr lang="ar-SA" alt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وتثبته </a:t>
            </a:r>
            <a:r>
              <a:rPr lang="ar-SA" altLang="ar-SA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للمعطوف</a:t>
            </a:r>
            <a:r>
              <a:rPr lang="ar-SA" altLang="ar-S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عليه </a:t>
            </a:r>
            <a:endParaRPr lang="en-US" altLang="ar-S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179512" y="260648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أقبلَ عيدٌ وسعيدٌ</a:t>
            </a: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179512" y="908720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قرأتُ فلخَّصتُ .</a:t>
            </a: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179512" y="1466709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يظهرُ القمرُ هلالًا ثمَّ بدرًا </a:t>
            </a: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179512" y="2081835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تشربُ </a:t>
            </a:r>
            <a:r>
              <a:rPr lang="ar-SA" altLang="ar-SA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شايًا</a:t>
            </a:r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 </a:t>
            </a:r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قهوةً ؟ 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179512" y="2873924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ما كانَ جبانًا بلْ شجاعًا </a:t>
            </a:r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179512" y="3521996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قدم الحجاج حتى المشاة</a:t>
            </a:r>
            <a:endParaRPr lang="ar-SA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AutoShape 17"/>
          <p:cNvSpPr>
            <a:spLocks noChangeArrowheads="1"/>
          </p:cNvSpPr>
          <p:nvPr/>
        </p:nvSpPr>
        <p:spPr bwMode="auto">
          <a:xfrm>
            <a:off x="179512" y="4242076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لا تجلس مجلسَ نميمةٍ لكنْ مجلسَ ذكر</a:t>
            </a:r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>
            <a:off x="179083" y="4962156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أَأَنتَ الفائزُ أَمْ </a:t>
            </a:r>
            <a:r>
              <a:rPr lang="ar-SA" altLang="ar-SA" sz="2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صديقُكَ؟</a:t>
            </a:r>
            <a:endParaRPr lang="ar-SA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AutoShape 17"/>
          <p:cNvSpPr>
            <a:spLocks noChangeArrowheads="1"/>
          </p:cNvSpPr>
          <p:nvPr/>
        </p:nvSpPr>
        <p:spPr bwMode="auto">
          <a:xfrm>
            <a:off x="179512" y="5754244"/>
            <a:ext cx="3312368" cy="555076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اشتريتُ بيتًا لا قصرًا </a:t>
            </a:r>
          </a:p>
        </p:txBody>
      </p:sp>
    </p:spTree>
    <p:extLst>
      <p:ext uri="{BB962C8B-B14F-4D97-AF65-F5344CB8AC3E}">
        <p14:creationId xmlns:p14="http://schemas.microsoft.com/office/powerpoint/2010/main" xmlns="" val="308027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67544" y="1831464"/>
            <a:ext cx="8269223" cy="48320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/>
              <a:t>اسمٌ يأتي بعدَ </a:t>
            </a:r>
            <a:r>
              <a:rPr lang="ar-SA" sz="2800" b="1" dirty="0" err="1" smtClean="0"/>
              <a:t>متبوعه</a:t>
            </a:r>
            <a:r>
              <a:rPr lang="ar-SA" sz="2800" b="1" dirty="0" smtClean="0"/>
              <a:t> لبيانِ صفةٍ من صفاته، أو صفةٍ من صفاتِ متعلِّقٍ به ، مثل : </a:t>
            </a:r>
          </a:p>
          <a:p>
            <a:r>
              <a:rPr lang="ar-SA" sz="2800" b="1" dirty="0" smtClean="0"/>
              <a:t>بُني المسجدُ النبويُّ بعدَ الهجرةِ المباركةِ في المدينةِ المنوَّرةِ ، على يدِ الرسول الكريم ، وأيدي أصحابه الأبرار .</a:t>
            </a:r>
          </a:p>
          <a:p>
            <a:r>
              <a:rPr lang="ar-SA" sz="2800" b="1" dirty="0" smtClean="0"/>
              <a:t>فـ ( النبويُّ ، والمباركةِ ، والمنورةِ ، والكريم ، والأبرار ) نعتٌ يبين عن صفة من صفاتِ المتبوع . </a:t>
            </a:r>
            <a:r>
              <a:rPr lang="ar-SA" sz="2800" b="1" dirty="0" smtClean="0">
                <a:solidFill>
                  <a:schemeClr val="tx1"/>
                </a:solidFill>
              </a:rPr>
              <a:t>ويسمى</a:t>
            </a:r>
            <a:r>
              <a:rPr lang="ar-SA" sz="2800" b="1" dirty="0" smtClean="0">
                <a:solidFill>
                  <a:srgbClr val="FF0000"/>
                </a:solidFill>
              </a:rPr>
              <a:t> ( نعت حقيقي ) </a:t>
            </a:r>
            <a:r>
              <a:rPr lang="ar-SA" sz="2800" b="1" dirty="0" smtClean="0"/>
              <a:t>.</a:t>
            </a:r>
          </a:p>
          <a:p>
            <a:r>
              <a:rPr lang="ar-SA" sz="2800" b="1" dirty="0" smtClean="0"/>
              <a:t>ـ زرتُ المدينةَ الطيِّبَ أريجُها .فـ ( الطيبَ ) يبين عن صفة من صفات الأريج المتعلق بالمدينة . ويسمى </a:t>
            </a:r>
            <a:r>
              <a:rPr lang="ar-SA" sz="2800" b="1" dirty="0" smtClean="0">
                <a:solidFill>
                  <a:srgbClr val="FF0000"/>
                </a:solidFill>
              </a:rPr>
              <a:t>( نعت </a:t>
            </a:r>
            <a:r>
              <a:rPr lang="ar-SA" sz="2800" b="1" dirty="0" err="1" smtClean="0">
                <a:solidFill>
                  <a:srgbClr val="FF0000"/>
                </a:solidFill>
              </a:rPr>
              <a:t>سببي </a:t>
            </a:r>
            <a:r>
              <a:rPr lang="ar-SA" sz="2800" b="1" dirty="0" err="1" smtClean="0">
                <a:solidFill>
                  <a:srgbClr val="FF0000"/>
                </a:solidFill>
              </a:rPr>
              <a:t>)</a:t>
            </a:r>
            <a:endParaRPr lang="ar-SA" sz="2800" b="1" dirty="0" smtClean="0">
              <a:solidFill>
                <a:srgbClr val="FF0000"/>
              </a:solidFill>
            </a:endParaRPr>
          </a:p>
          <a:p>
            <a:r>
              <a:rPr lang="ar-SA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الصفة تتبع الموصوف في أربعة </a:t>
            </a:r>
            <a:r>
              <a:rPr lang="ar-SA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أمور :</a:t>
            </a:r>
            <a:endParaRPr lang="ar-SA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ar-SA" sz="2800" b="1" dirty="0" err="1" smtClean="0">
                <a:solidFill>
                  <a:schemeClr val="tx1"/>
                </a:solidFill>
              </a:rPr>
              <a:t>الإعراب </a:t>
            </a:r>
            <a:r>
              <a:rPr lang="ar-SA" sz="2800" b="1" dirty="0" smtClean="0">
                <a:solidFill>
                  <a:schemeClr val="tx1"/>
                </a:solidFill>
              </a:rPr>
              <a:t>/ التذكير </a:t>
            </a:r>
            <a:r>
              <a:rPr lang="ar-SA" sz="2800" b="1" dirty="0" err="1" smtClean="0">
                <a:solidFill>
                  <a:schemeClr val="tx1"/>
                </a:solidFill>
              </a:rPr>
              <a:t>والتأنيث </a:t>
            </a:r>
            <a:r>
              <a:rPr lang="ar-SA" sz="2800" b="1" dirty="0" smtClean="0">
                <a:solidFill>
                  <a:schemeClr val="tx1"/>
                </a:solidFill>
              </a:rPr>
              <a:t>/ الإفراد والتثنية </a:t>
            </a:r>
            <a:r>
              <a:rPr lang="ar-SA" sz="2800" b="1" dirty="0" err="1" smtClean="0">
                <a:solidFill>
                  <a:schemeClr val="tx1"/>
                </a:solidFill>
              </a:rPr>
              <a:t>والجمع </a:t>
            </a:r>
            <a:r>
              <a:rPr lang="ar-SA" sz="2800" b="1" dirty="0" smtClean="0">
                <a:solidFill>
                  <a:schemeClr val="tx1"/>
                </a:solidFill>
              </a:rPr>
              <a:t>/ التعريف والتنكير</a:t>
            </a:r>
            <a:endParaRPr lang="ar-SA" sz="2800" b="1" dirty="0" smtClean="0">
              <a:solidFill>
                <a:schemeClr val="tx1"/>
              </a:solidFill>
            </a:endParaRPr>
          </a:p>
          <a:p>
            <a:endParaRPr lang="ar-SA" sz="2800" b="1" dirty="0" smtClean="0"/>
          </a:p>
        </p:txBody>
      </p:sp>
      <p:sp>
        <p:nvSpPr>
          <p:cNvPr id="3" name="نجمة ذات 32 نقطة 2"/>
          <p:cNvSpPr/>
          <p:nvPr/>
        </p:nvSpPr>
        <p:spPr>
          <a:xfrm>
            <a:off x="2843808" y="188640"/>
            <a:ext cx="6088136" cy="1296144"/>
          </a:xfrm>
          <a:prstGeom prst="star3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3995936" y="616698"/>
            <a:ext cx="3600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/>
              <a:t>ثالثًا :النعت أو الصفة </a:t>
            </a:r>
            <a:r>
              <a:rPr lang="ar-SA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>
            <a:off x="2843808" y="2060848"/>
            <a:ext cx="4032448" cy="7200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338042" y="1196752"/>
            <a:ext cx="8698454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هو التابع المقصود بالحكم حيث يتجه إليه المعنى الذي تتضمنهُ الجملة ، ويُمهَّدُ له بـ " المبدل منه " الذي لو حُذفَ لما اختلَّ المعنى ، ويتبع البدل المبدل منه في الإعراب رفعًا ونصبًا وجرًّا .</a:t>
            </a:r>
          </a:p>
          <a:p>
            <a:r>
              <a:rPr lang="ar-SA" sz="2400" b="1" dirty="0" smtClean="0"/>
              <a:t>                                 أنواعُ البدل أربعة ، هي :</a:t>
            </a:r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</p:txBody>
      </p:sp>
      <p:sp>
        <p:nvSpPr>
          <p:cNvPr id="3" name="نجمة ذات 32 نقطة 2"/>
          <p:cNvSpPr/>
          <p:nvPr/>
        </p:nvSpPr>
        <p:spPr>
          <a:xfrm>
            <a:off x="2843808" y="188640"/>
            <a:ext cx="6088136" cy="1008112"/>
          </a:xfrm>
          <a:prstGeom prst="star32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4809514" y="395953"/>
            <a:ext cx="221075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/>
              <a:t>رابعًا : البدل </a:t>
            </a:r>
            <a:r>
              <a:rPr lang="ar-SA" sz="3200" b="1" dirty="0" smtClean="0"/>
              <a:t> </a:t>
            </a:r>
            <a:endParaRPr lang="ar-SA" sz="3200" b="1" dirty="0"/>
          </a:p>
        </p:txBody>
      </p:sp>
      <p:cxnSp>
        <p:nvCxnSpPr>
          <p:cNvPr id="7" name="رابط كسهم مستقيم 6"/>
          <p:cNvCxnSpPr/>
          <p:nvPr/>
        </p:nvCxnSpPr>
        <p:spPr>
          <a:xfrm>
            <a:off x="6732240" y="2636912"/>
            <a:ext cx="28803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>
            <a:off x="5633239" y="2743831"/>
            <a:ext cx="8187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 flipH="1">
            <a:off x="3995936" y="2844867"/>
            <a:ext cx="18727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flipH="1">
            <a:off x="2663788" y="2564904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ستطيل مستدير الزوايا 18"/>
          <p:cNvSpPr/>
          <p:nvPr/>
        </p:nvSpPr>
        <p:spPr>
          <a:xfrm>
            <a:off x="6732240" y="3070976"/>
            <a:ext cx="2411760" cy="36703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 smtClean="0"/>
          </a:p>
          <a:p>
            <a:pPr algn="ctr"/>
            <a:endParaRPr lang="ar-SA" sz="2400" b="1" dirty="0">
              <a:solidFill>
                <a:schemeClr val="tx1"/>
              </a:solidFill>
            </a:endParaRPr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بدل </a:t>
            </a:r>
            <a:r>
              <a:rPr lang="ar-SA" sz="2400" b="1" dirty="0">
                <a:solidFill>
                  <a:schemeClr val="tx1"/>
                </a:solidFill>
              </a:rPr>
              <a:t>مطابق أو ( كلٌّ من كلٍّ ) </a:t>
            </a:r>
            <a:r>
              <a:rPr lang="ar-SA" sz="2400" b="1" dirty="0"/>
              <a:t>حيث يكون البدلُ </a:t>
            </a:r>
            <a:r>
              <a:rPr lang="ar-SA" sz="2400" b="1" dirty="0">
                <a:solidFill>
                  <a:srgbClr val="FF0000"/>
                </a:solidFill>
              </a:rPr>
              <a:t>عينَ المبدل </a:t>
            </a:r>
            <a:r>
              <a:rPr lang="ar-SA" sz="2400" b="1" dirty="0" smtClean="0">
                <a:solidFill>
                  <a:srgbClr val="FF0000"/>
                </a:solidFill>
              </a:rPr>
              <a:t>منه </a:t>
            </a:r>
            <a:r>
              <a:rPr lang="ar-SA" sz="2400" b="1" dirty="0" smtClean="0"/>
              <a:t>, مثل: قوله تعالى: (وجعلنا معه أخاه هارون وزيراً ) </a:t>
            </a:r>
          </a:p>
          <a:p>
            <a:pPr algn="ctr"/>
            <a:r>
              <a:rPr lang="ar-SA" sz="2400" b="1" dirty="0" smtClean="0"/>
              <a:t>(اهدنا الصراط المستقيم صراطَ الذين أنعمت عليهم)</a:t>
            </a:r>
            <a:endParaRPr lang="en-US" sz="2400" b="1" dirty="0" smtClean="0"/>
          </a:p>
          <a:p>
            <a:pPr algn="ctr"/>
            <a:endParaRPr lang="ar-SA" sz="2400" b="1" dirty="0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4592798" y="3276913"/>
            <a:ext cx="1995426" cy="34644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بدل </a:t>
            </a:r>
            <a:r>
              <a:rPr lang="ar-SA" sz="2400" b="1" dirty="0">
                <a:solidFill>
                  <a:schemeClr val="tx1"/>
                </a:solidFill>
              </a:rPr>
              <a:t>بعض من </a:t>
            </a:r>
            <a:r>
              <a:rPr lang="ar-SA" sz="2400" b="1" dirty="0" smtClean="0">
                <a:solidFill>
                  <a:schemeClr val="tx1"/>
                </a:solidFill>
              </a:rPr>
              <a:t>كل </a:t>
            </a:r>
            <a:r>
              <a:rPr lang="ar-SA" sz="2400" b="1" dirty="0" smtClean="0"/>
              <a:t>, مثل : قوله تعالى:( قم الليل إلا قليلاً * نصفه أو انقص منه قليلاً)</a:t>
            </a:r>
          </a:p>
          <a:p>
            <a:pPr algn="ctr"/>
            <a:r>
              <a:rPr lang="ar-SA" sz="2400" b="1" dirty="0"/>
              <a:t>قرأت الكتاب نصفَه.</a:t>
            </a:r>
            <a:endParaRPr lang="ar-SA" sz="2800" b="1" dirty="0"/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2301280" y="3276914"/>
            <a:ext cx="2160240" cy="346445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بدل </a:t>
            </a:r>
            <a:r>
              <a:rPr lang="ar-SA" sz="2400" b="1" dirty="0">
                <a:solidFill>
                  <a:schemeClr val="tx1"/>
                </a:solidFill>
              </a:rPr>
              <a:t>اشتمال : </a:t>
            </a:r>
            <a:r>
              <a:rPr lang="ar-SA" sz="2400" b="1" dirty="0"/>
              <a:t>فالبدل متضمنٌ في المبدل منه فيشتمل عليه كصفةٍ من </a:t>
            </a:r>
            <a:r>
              <a:rPr lang="ar-SA" sz="2400" b="1" dirty="0" smtClean="0"/>
              <a:t>صفاته,</a:t>
            </a:r>
          </a:p>
          <a:p>
            <a:pPr algn="ctr"/>
            <a:r>
              <a:rPr lang="ar-SA" sz="2400" b="1" dirty="0" smtClean="0"/>
              <a:t>مثل </a:t>
            </a:r>
            <a:r>
              <a:rPr lang="ar-SA" sz="2400" b="1" dirty="0"/>
              <a:t>: </a:t>
            </a:r>
            <a:r>
              <a:rPr lang="ar-SA" sz="2400" b="1" dirty="0" smtClean="0"/>
              <a:t>أعجبني البلبل صوته .</a:t>
            </a:r>
          </a:p>
          <a:p>
            <a:pPr algn="ctr"/>
            <a:r>
              <a:rPr lang="ar-SA" sz="2400" b="1" dirty="0"/>
              <a:t>أعجبني القارئ </a:t>
            </a:r>
            <a:r>
              <a:rPr lang="ar-SA" sz="2400" b="1" dirty="0" smtClean="0"/>
              <a:t>ترتيلُه .</a:t>
            </a:r>
            <a:endParaRPr lang="ar-SA" sz="2400" b="1" dirty="0"/>
          </a:p>
          <a:p>
            <a:pPr algn="ctr"/>
            <a:endParaRPr lang="ar-SA" sz="2000" b="1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179511" y="2996952"/>
            <a:ext cx="1990441" cy="37444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 smtClean="0"/>
          </a:p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بدل </a:t>
            </a:r>
            <a:r>
              <a:rPr lang="ar-SA" sz="2400" b="1" dirty="0">
                <a:solidFill>
                  <a:schemeClr val="tx1"/>
                </a:solidFill>
              </a:rPr>
              <a:t>الغلط </a:t>
            </a:r>
            <a:r>
              <a:rPr lang="ar-SA" sz="2400" b="1" dirty="0"/>
              <a:t>، وهو سبق اللسان لأمرٍ لم يردْهُ المتكلم فيلحقه بالصواب أو لنسيانٍ استدرك </a:t>
            </a:r>
            <a:r>
              <a:rPr lang="ar-SA" sz="2400" b="1" dirty="0" smtClean="0"/>
              <a:t>, مثل : </a:t>
            </a:r>
            <a:r>
              <a:rPr lang="ar-SA" sz="2400" b="1" dirty="0"/>
              <a:t>ـ نلتُ جائزةً عن القصةِ الشعرِ .</a:t>
            </a:r>
          </a:p>
          <a:p>
            <a:pPr algn="ctr"/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xmlns="" val="176508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2411760" y="116632"/>
            <a:ext cx="4176464" cy="129614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المجزومات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827584" y="2204864"/>
            <a:ext cx="7560840" cy="13681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C00000"/>
                </a:solidFill>
              </a:rPr>
              <a:t>الجزم خاص بالفعل المضارع </a:t>
            </a:r>
            <a:r>
              <a:rPr lang="ar-SA" sz="3200" b="1" dirty="0" err="1" smtClean="0">
                <a:solidFill>
                  <a:srgbClr val="C00000"/>
                </a:solidFill>
              </a:rPr>
              <a:t>وحده.</a:t>
            </a:r>
            <a:r>
              <a:rPr lang="ar-SA" sz="32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ar-SA" sz="3200" b="1" dirty="0" smtClean="0"/>
              <a:t>وجازم الفعل المضارع ثلاثة أنواع:</a:t>
            </a:r>
            <a:endParaRPr lang="en-US" sz="3200" b="1" dirty="0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588224" y="4797152"/>
            <a:ext cx="2448272" cy="12961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جازم يجزم فعلا واحدا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203848" y="4797152"/>
            <a:ext cx="2952328" cy="12961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جازم يجزم </a:t>
            </a:r>
            <a:r>
              <a:rPr lang="ar-SA" sz="3200" b="1" dirty="0" err="1" smtClean="0"/>
              <a:t>فعلين،</a:t>
            </a:r>
            <a:endParaRPr lang="ar-SA" sz="3200" b="1" dirty="0" smtClean="0"/>
          </a:p>
          <a:p>
            <a:pPr algn="ctr"/>
            <a:r>
              <a:rPr lang="ar-SA" sz="3200" b="1" dirty="0" smtClean="0"/>
              <a:t>أدوات </a:t>
            </a:r>
            <a:r>
              <a:rPr lang="ar-SA" sz="3200" b="1" dirty="0"/>
              <a:t>الشرط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79512" y="4797152"/>
            <a:ext cx="2232248" cy="129614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المجزوم في جواب الطلب</a:t>
            </a:r>
          </a:p>
        </p:txBody>
      </p:sp>
      <p:cxnSp>
        <p:nvCxnSpPr>
          <p:cNvPr id="9" name="رابط كسهم مستقيم 8"/>
          <p:cNvCxnSpPr/>
          <p:nvPr/>
        </p:nvCxnSpPr>
        <p:spPr>
          <a:xfrm flipH="1">
            <a:off x="1295636" y="3717032"/>
            <a:ext cx="198022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>
            <a:off x="7236296" y="3683181"/>
            <a:ext cx="57606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>
            <a:off x="4932040" y="3717032"/>
            <a:ext cx="0" cy="9022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424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7504" y="188640"/>
            <a:ext cx="8928992" cy="1728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u="sng" dirty="0">
                <a:solidFill>
                  <a:srgbClr val="FF0000"/>
                </a:solidFill>
              </a:rPr>
              <a:t>والجوازم التي تجزم فعلا واحدا هي</a:t>
            </a:r>
            <a:r>
              <a:rPr lang="ar-SA" sz="2800" b="1" dirty="0"/>
              <a:t>: </a:t>
            </a:r>
            <a:r>
              <a:rPr lang="ar-SA" sz="2800" b="1" dirty="0">
                <a:solidFill>
                  <a:schemeClr val="accent1"/>
                </a:solidFill>
              </a:rPr>
              <a:t>لم، ولمَّا، ولا الناهية، ولام الأمر</a:t>
            </a:r>
            <a:r>
              <a:rPr lang="ar-SA" sz="2800" b="1" dirty="0"/>
              <a:t>. نحو: (لم يلد ولم يولد ولم يكن له كفوا أحد)، (كلا لمَّا يقضِ ما أمره)، (ثم ليقضوا تفثهم وليوفوا نذورهم وليطوفوا بالبيت العتيق)، </a:t>
            </a:r>
            <a:r>
              <a:rPr lang="ar-SA" sz="2800" b="1" dirty="0" smtClean="0"/>
              <a:t>(</a:t>
            </a:r>
            <a:r>
              <a:rPr lang="ar-SA" sz="2800" b="1" dirty="0"/>
              <a:t>فلا تدعُ مع الله إلها آخر).</a:t>
            </a:r>
            <a:endParaRPr lang="en-US" sz="2800" b="1" dirty="0"/>
          </a:p>
        </p:txBody>
      </p:sp>
      <p:sp>
        <p:nvSpPr>
          <p:cNvPr id="6" name="مستطيل 5"/>
          <p:cNvSpPr/>
          <p:nvPr/>
        </p:nvSpPr>
        <p:spPr>
          <a:xfrm>
            <a:off x="107504" y="2492896"/>
            <a:ext cx="8928992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u="sng" dirty="0" smtClean="0">
                <a:solidFill>
                  <a:srgbClr val="FF0000"/>
                </a:solidFill>
              </a:rPr>
              <a:t>والجوازم التي تجزم فعلين هي </a:t>
            </a:r>
            <a:r>
              <a:rPr lang="ar-SA" sz="2800" b="1" dirty="0" smtClean="0"/>
              <a:t>: </a:t>
            </a:r>
            <a:r>
              <a:rPr lang="ar-SA" sz="2800" b="1" dirty="0" smtClean="0">
                <a:solidFill>
                  <a:schemeClr val="accent1"/>
                </a:solidFill>
              </a:rPr>
              <a:t>إنْ</a:t>
            </a:r>
            <a:r>
              <a:rPr lang="ar-SA" sz="2800" b="1" dirty="0">
                <a:solidFill>
                  <a:schemeClr val="accent1"/>
                </a:solidFill>
              </a:rPr>
              <a:t>، مَنْ، ما، مهما، متى، أيَّان، أين، أنَّى، حيثما، وأي</a:t>
            </a:r>
            <a:r>
              <a:rPr lang="ar-SA" sz="2800" b="1" dirty="0"/>
              <a:t>، نحو: (وإن تعودوا نعدْ)، (إن تنصروا الله ينصرْكم). (فمن يعملْ مثقال ذرة خيرا يره ومن يعملْ مثقال ذرة شرا يره)، (من يعملْ سوءا يُجْزَ به</a:t>
            </a:r>
            <a:r>
              <a:rPr lang="ar-SA" dirty="0"/>
              <a:t>).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107504" y="4725144"/>
            <a:ext cx="8928992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u="sng" dirty="0" smtClean="0">
                <a:solidFill>
                  <a:srgbClr val="FF0000"/>
                </a:solidFill>
              </a:rPr>
              <a:t>المجزوم في جواب الطلب هو </a:t>
            </a:r>
            <a:r>
              <a:rPr lang="ar-SA" sz="2800" b="1" dirty="0" smtClean="0"/>
              <a:t>: الفعل إذا وقع في </a:t>
            </a:r>
            <a:r>
              <a:rPr lang="ar-SA" sz="2800" b="1" dirty="0"/>
              <a:t>جواب الطلب يجزم، نحو: </a:t>
            </a:r>
            <a:endParaRPr lang="en-US" sz="2800" b="1" dirty="0"/>
          </a:p>
          <a:p>
            <a:r>
              <a:rPr lang="ar-SA" sz="2800" b="1" dirty="0"/>
              <a:t>-(يأيها الذين آمنوا اتقوا الله وقولوا قولا سديدا يصلحْ لكم أعمالكم).</a:t>
            </a:r>
            <a:endParaRPr lang="en-US" sz="2800" b="1" dirty="0"/>
          </a:p>
          <a:p>
            <a:r>
              <a:rPr lang="ar-SA" sz="2800" b="1" dirty="0"/>
              <a:t>-"اتق الله تجدْه تجاهك".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355935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رسم تخطيطي 5"/>
          <p:cNvGraphicFramePr/>
          <p:nvPr>
            <p:extLst>
              <p:ext uri="{D42A27DB-BD31-4B8C-83A1-F6EECF244321}">
                <p14:modId xmlns:p14="http://schemas.microsoft.com/office/powerpoint/2010/main" xmlns="" val="4195652559"/>
              </p:ext>
            </p:extLst>
          </p:nvPr>
        </p:nvGraphicFramePr>
        <p:xfrm>
          <a:off x="251520" y="260648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180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جمة ذات 24 نقطة 3"/>
          <p:cNvSpPr/>
          <p:nvPr/>
        </p:nvSpPr>
        <p:spPr>
          <a:xfrm>
            <a:off x="2627784" y="116632"/>
            <a:ext cx="6224827" cy="1368152"/>
          </a:xfrm>
          <a:prstGeom prst="star24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3563888" y="529516"/>
            <a:ext cx="38889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أولًا : المجرور بحروف الجر</a:t>
            </a:r>
          </a:p>
        </p:txBody>
      </p:sp>
      <p:sp>
        <p:nvSpPr>
          <p:cNvPr id="7" name="سداسي 6"/>
          <p:cNvSpPr/>
          <p:nvPr/>
        </p:nvSpPr>
        <p:spPr>
          <a:xfrm>
            <a:off x="2267744" y="1844824"/>
            <a:ext cx="5328592" cy="4104456"/>
          </a:xfrm>
          <a:prstGeom prst="hexago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/>
          <p:cNvSpPr txBox="1"/>
          <p:nvPr/>
        </p:nvSpPr>
        <p:spPr>
          <a:xfrm>
            <a:off x="2771800" y="2407528"/>
            <a:ext cx="4104456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يُجرُّ الاسم إذا وقع بعدَ حرفٍ </a:t>
            </a:r>
          </a:p>
          <a:p>
            <a:r>
              <a:rPr lang="ar-SA" sz="2800" b="1" dirty="0"/>
              <a:t>من حروف الجر المعروفة ،</a:t>
            </a:r>
          </a:p>
          <a:p>
            <a:r>
              <a:rPr lang="ar-SA" sz="2800" b="1" dirty="0"/>
              <a:t>وهي :( من ، إلى ، عن ،</a:t>
            </a:r>
          </a:p>
          <a:p>
            <a:r>
              <a:rPr lang="ar-SA" sz="2800" b="1" dirty="0"/>
              <a:t>على ، في ، الباء ، الكاف ،</a:t>
            </a:r>
          </a:p>
          <a:p>
            <a:r>
              <a:rPr lang="ar-SA" sz="2800" b="1" dirty="0"/>
              <a:t>اللام ، الواو ، التاء ، حتى ،</a:t>
            </a:r>
          </a:p>
          <a:p>
            <a:r>
              <a:rPr lang="ar-SA" sz="2800" b="1" dirty="0"/>
              <a:t>مذ ، منذ ، ربَّ ، خلا ، عدا حاشا ) </a:t>
            </a:r>
          </a:p>
        </p:txBody>
      </p:sp>
    </p:spTree>
    <p:extLst>
      <p:ext uri="{BB962C8B-B14F-4D97-AF65-F5344CB8AC3E}">
        <p14:creationId xmlns:p14="http://schemas.microsoft.com/office/powerpoint/2010/main" xmlns="" val="259387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5536" y="620688"/>
            <a:ext cx="8496944" cy="115416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  <a:p>
            <a:endParaRPr lang="ar-SA" sz="2400" b="1" dirty="0" smtClean="0"/>
          </a:p>
          <a:p>
            <a:endParaRPr lang="ar-SA" sz="2400" b="1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5874955"/>
              </p:ext>
            </p:extLst>
          </p:nvPr>
        </p:nvGraphicFramePr>
        <p:xfrm>
          <a:off x="-79602" y="28983"/>
          <a:ext cx="9252067" cy="671238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83251"/>
                <a:gridCol w="1974640"/>
                <a:gridCol w="5294176"/>
              </a:tblGrid>
              <a:tr h="420677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الحرف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معناه 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مثال </a:t>
                      </a:r>
                      <a:endParaRPr lang="ar-SA" sz="2400" dirty="0"/>
                    </a:p>
                  </a:txBody>
                  <a:tcPr/>
                </a:tc>
              </a:tr>
              <a:tr h="645039">
                <a:tc rowSpan="2"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من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الابتداء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(والذين</a:t>
                      </a:r>
                      <a:r>
                        <a:rPr lang="ar-SA" sz="2000" b="1" baseline="0" dirty="0" smtClean="0"/>
                        <a:t> يؤمنون بما أنزل إليك وما أنزل من قبلك وبالأخرة هم يوقنون )</a:t>
                      </a:r>
                      <a:endParaRPr lang="ar-SA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101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التبعيض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أخذت من مال 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45039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إلى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انتهاء الغاية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(سبحان الذي أسرى بعبده ليلاً من</a:t>
                      </a:r>
                      <a:r>
                        <a:rPr lang="ar-SA" sz="2000" b="1" baseline="0" dirty="0" smtClean="0"/>
                        <a:t> المسجد الحرام إلى المسجد الأقصى )</a:t>
                      </a:r>
                      <a:endParaRPr lang="ar-SA" sz="2000" b="1" dirty="0"/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عن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المجاوزة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 واتقوا يوما لا تجزي نفس</a:t>
                      </a:r>
                      <a:r>
                        <a:rPr lang="ar-SA" sz="2000" b="1" baseline="0" dirty="0" smtClean="0"/>
                        <a:t> عن نفس شيئاً )</a:t>
                      </a:r>
                      <a:endParaRPr lang="ar-SA" sz="2000" b="1" dirty="0"/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على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الاستعلاء الحقيقي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 ولا تتمنوا ما فضل الله به بعضكم على</a:t>
                      </a:r>
                      <a:r>
                        <a:rPr lang="ar-SA" sz="2000" b="1" baseline="0" dirty="0" smtClean="0"/>
                        <a:t> بعض )</a:t>
                      </a:r>
                      <a:endParaRPr lang="ar-SA" sz="2000" b="1" dirty="0"/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اللام</a:t>
                      </a:r>
                      <a:r>
                        <a:rPr lang="ar-SA" sz="2000" b="1" baseline="0" dirty="0" smtClean="0"/>
                        <a:t>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التملك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</a:t>
                      </a:r>
                      <a:r>
                        <a:rPr lang="ar-SA" sz="2000" b="1" baseline="0" dirty="0" smtClean="0"/>
                        <a:t> ف</a:t>
                      </a:r>
                      <a:r>
                        <a:rPr lang="ar-SA" sz="2000" b="1" dirty="0" smtClean="0"/>
                        <a:t>إن العزة لله جميعاً )</a:t>
                      </a:r>
                      <a:endParaRPr lang="ar-SA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الكاف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التشبيه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 ليس كمثله شيء وهو السميع البصير )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الواو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القسم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</a:t>
                      </a:r>
                      <a:r>
                        <a:rPr lang="ar-SA" sz="2000" b="1" baseline="0" dirty="0" smtClean="0"/>
                        <a:t> والشمس وضحها )</a:t>
                      </a:r>
                      <a:endParaRPr lang="ar-SA" sz="2000" b="1" dirty="0"/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التاء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القسم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 قالوا تالله لقد ءاثرك الله علينا وإن كن لخاطئين )</a:t>
                      </a:r>
                      <a:endParaRPr lang="ar-SA" sz="2000" b="1" dirty="0"/>
                    </a:p>
                  </a:txBody>
                  <a:tcPr/>
                </a:tc>
              </a:tr>
              <a:tr h="364587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err="1" smtClean="0"/>
                        <a:t>حتى </a:t>
                      </a:r>
                      <a:r>
                        <a:rPr lang="ar-SA" sz="2000" b="1" dirty="0" smtClean="0"/>
                        <a:t>(بمعنى </a:t>
                      </a:r>
                      <a:r>
                        <a:rPr lang="ar-SA" sz="2000" b="1" dirty="0" err="1" smtClean="0"/>
                        <a:t>إلى )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انتهاء الغاية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( سلام هي حتى</a:t>
                      </a:r>
                      <a:r>
                        <a:rPr lang="ar-SA" sz="2000" b="1" baseline="0" dirty="0" smtClean="0"/>
                        <a:t> مطلع الفجر )</a:t>
                      </a:r>
                      <a:endParaRPr lang="ar-SA" sz="2000" b="1" dirty="0"/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رب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التقليل والتكثير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SA" sz="2000" b="1" dirty="0" smtClean="0"/>
                        <a:t>المثل المشهور : ربَّ رميةٍ من غيرِ رامٍ .</a:t>
                      </a:r>
                    </a:p>
                  </a:txBody>
                  <a:tcPr/>
                </a:tc>
              </a:tr>
              <a:tr h="394523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مذ ومنذ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الابتداء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ما رأيتهُ مذْ يومِ الأربعاء ، ومنذُ يومِ الأربعاء . </a:t>
                      </a:r>
                      <a:endParaRPr lang="ar-SA" sz="2000" b="1" dirty="0"/>
                    </a:p>
                  </a:txBody>
                  <a:tcPr/>
                </a:tc>
              </a:tr>
              <a:tr h="890705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خلا / عدا / حاشا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/>
                        <a:t>الاستثناء </a:t>
                      </a:r>
                      <a:endParaRPr lang="ar-S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6763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جمة ذات 24 نقطة 1"/>
          <p:cNvSpPr/>
          <p:nvPr/>
        </p:nvSpPr>
        <p:spPr>
          <a:xfrm>
            <a:off x="1763688" y="204450"/>
            <a:ext cx="6192688" cy="1512168"/>
          </a:xfrm>
          <a:prstGeom prst="star24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ar-SA" sz="3200" b="1" dirty="0" smtClean="0"/>
              <a:t>المجرور بالإضافة  :</a:t>
            </a:r>
            <a:endParaRPr lang="ar-SA" sz="3200" b="1" dirty="0"/>
          </a:p>
        </p:txBody>
      </p:sp>
      <p:sp>
        <p:nvSpPr>
          <p:cNvPr id="3" name="سداسي 2"/>
          <p:cNvSpPr/>
          <p:nvPr/>
        </p:nvSpPr>
        <p:spPr>
          <a:xfrm>
            <a:off x="899592" y="2348880"/>
            <a:ext cx="7272808" cy="3672408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/>
              <a:t>والإضافة </a:t>
            </a:r>
            <a:r>
              <a:rPr lang="ar-SA" sz="3200" b="1" dirty="0">
                <a:solidFill>
                  <a:srgbClr val="FF0000"/>
                </a:solidFill>
              </a:rPr>
              <a:t>هي نسبة شيء إلى شيء </a:t>
            </a:r>
            <a:r>
              <a:rPr lang="ar-SA" sz="3200" b="1" dirty="0"/>
              <a:t>، نحو: باب الحجرة، فـ"باب" نسب إلى الحجرة. وطالب العلم. فـ"طالب" نُسب إلى العلم, وهكذا. وتسمى الكلمة الأولى (باب، وطالب)، </a:t>
            </a:r>
            <a:r>
              <a:rPr lang="ar-SA" sz="3200" b="1" dirty="0">
                <a:solidFill>
                  <a:srgbClr val="FF0000"/>
                </a:solidFill>
              </a:rPr>
              <a:t>مضافا،</a:t>
            </a:r>
            <a:r>
              <a:rPr lang="ar-SA" sz="3200" b="1" dirty="0"/>
              <a:t> والكلمة التي تليها (الحجرة، والعلم) </a:t>
            </a:r>
            <a:r>
              <a:rPr lang="ar-SA" sz="3200" b="1" dirty="0">
                <a:solidFill>
                  <a:srgbClr val="FF0000"/>
                </a:solidFill>
              </a:rPr>
              <a:t>مضافا إليه</a:t>
            </a:r>
            <a:r>
              <a:rPr lang="ar-SA" sz="3200" b="1" dirty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576777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ذو زوايا قطرية مخدوشة 4"/>
          <p:cNvSpPr/>
          <p:nvPr/>
        </p:nvSpPr>
        <p:spPr>
          <a:xfrm>
            <a:off x="611560" y="1916832"/>
            <a:ext cx="8208912" cy="4176464"/>
          </a:xfrm>
          <a:prstGeom prst="snip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755576" y="2407528"/>
            <a:ext cx="7704856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</a:rPr>
              <a:t>عند الإضافة يُحذفُ </a:t>
            </a:r>
            <a:r>
              <a:rPr lang="ar-SA" sz="2800" b="1" dirty="0" smtClean="0">
                <a:solidFill>
                  <a:srgbClr val="FF0000"/>
                </a:solidFill>
              </a:rPr>
              <a:t>التنوين</a:t>
            </a:r>
            <a:r>
              <a:rPr lang="ar-SA" sz="2800" b="1" dirty="0" smtClean="0">
                <a:solidFill>
                  <a:schemeClr val="bg1"/>
                </a:solidFill>
              </a:rPr>
              <a:t> من الاسم المضاف في حال كونه </a:t>
            </a:r>
            <a:r>
              <a:rPr lang="ar-SA" sz="2800" b="1" dirty="0" smtClean="0">
                <a:solidFill>
                  <a:srgbClr val="FF0000"/>
                </a:solidFill>
              </a:rPr>
              <a:t>مفردًا </a:t>
            </a:r>
            <a:r>
              <a:rPr lang="ar-SA" sz="2800" b="1" dirty="0" smtClean="0">
                <a:solidFill>
                  <a:schemeClr val="bg1"/>
                </a:solidFill>
              </a:rPr>
              <a:t>، وتحذفُ </a:t>
            </a:r>
            <a:r>
              <a:rPr lang="ar-SA" sz="2800" b="1" dirty="0" smtClean="0">
                <a:solidFill>
                  <a:srgbClr val="FF0000"/>
                </a:solidFill>
              </a:rPr>
              <a:t>النون</a:t>
            </a:r>
            <a:r>
              <a:rPr lang="ar-SA" sz="2800" b="1" dirty="0" smtClean="0">
                <a:solidFill>
                  <a:schemeClr val="bg1"/>
                </a:solidFill>
              </a:rPr>
              <a:t> من </a:t>
            </a:r>
            <a:r>
              <a:rPr lang="ar-SA" sz="2800" b="1" dirty="0" smtClean="0">
                <a:solidFill>
                  <a:srgbClr val="FF0000"/>
                </a:solidFill>
              </a:rPr>
              <a:t>المثنى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</a:rPr>
              <a:t>وجمع المذكر السالم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فنقول :</a:t>
            </a:r>
            <a:endParaRPr lang="ar-SA" sz="2800" b="1" dirty="0" smtClean="0"/>
          </a:p>
          <a:p>
            <a:endParaRPr lang="ar-SA" sz="2800" b="1" dirty="0" smtClean="0"/>
          </a:p>
          <a:p>
            <a:r>
              <a:rPr lang="ar-SA" sz="2800" b="1" dirty="0" smtClean="0"/>
              <a:t>ـ جاءَ طالبُ العلمِ , فــ " طالبُ " المضاف لا ينوَّن . </a:t>
            </a:r>
          </a:p>
          <a:p>
            <a:r>
              <a:rPr lang="ar-SA" sz="2800" b="1" dirty="0" smtClean="0"/>
              <a:t>ـ جاءَ طالبا العلم ، فـ " طالبا " مثنى حذفت النون من آخره .</a:t>
            </a:r>
          </a:p>
          <a:p>
            <a:r>
              <a:rPr lang="ar-SA" sz="2800" b="1" dirty="0" smtClean="0"/>
              <a:t>ـ أقبلَ معلمو المدرسةِ ، فـ " معلمو " جمع مذكر سالم حُذفت النون من آخره .</a:t>
            </a:r>
            <a:endParaRPr lang="ar-SA" sz="2800" b="1" dirty="0"/>
          </a:p>
        </p:txBody>
      </p:sp>
      <p:sp>
        <p:nvSpPr>
          <p:cNvPr id="4" name="نجمة ذات 8 نقاط 3"/>
          <p:cNvSpPr/>
          <p:nvPr/>
        </p:nvSpPr>
        <p:spPr>
          <a:xfrm>
            <a:off x="5580112" y="476672"/>
            <a:ext cx="2016224" cy="1354792"/>
          </a:xfrm>
          <a:prstGeom prst="star8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4968044" y="846004"/>
            <a:ext cx="20882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bg1"/>
                </a:solidFill>
              </a:rPr>
              <a:t>تنبيه :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721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شريط مثقب 3"/>
          <p:cNvSpPr/>
          <p:nvPr/>
        </p:nvSpPr>
        <p:spPr>
          <a:xfrm>
            <a:off x="2843808" y="188640"/>
            <a:ext cx="3816424" cy="1296144"/>
          </a:xfrm>
          <a:prstGeom prst="flowChartPunchedTap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3059832" y="476672"/>
            <a:ext cx="36004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التوابع</a:t>
            </a:r>
            <a:r>
              <a:rPr lang="ar-SA" sz="3200" b="1" dirty="0" smtClean="0"/>
              <a:t> </a:t>
            </a:r>
            <a:endParaRPr lang="ar-SA" sz="32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83568" y="1539949"/>
            <a:ext cx="8136904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التوابع : كلمات ٌ تأتي تابعةً لمتبوعٍ سابق عليها توافقه في الإعرابِ رفعًا ، ونصبًا ، وجرًّا ، وجزمًا .</a:t>
            </a:r>
          </a:p>
          <a:p>
            <a:r>
              <a:rPr lang="ar-SA" sz="2800" b="1" dirty="0"/>
              <a:t>وهي </a:t>
            </a:r>
            <a:r>
              <a:rPr lang="ar-SA" sz="2800" b="1" dirty="0" smtClean="0"/>
              <a:t>:</a:t>
            </a:r>
            <a:endParaRPr lang="ar-SA" sz="2800" b="1" dirty="0"/>
          </a:p>
          <a:p>
            <a:endParaRPr lang="ar-SA" sz="2800" b="1" dirty="0" smtClean="0"/>
          </a:p>
        </p:txBody>
      </p:sp>
      <p:sp>
        <p:nvSpPr>
          <p:cNvPr id="6" name="شكل بيضاوي 5"/>
          <p:cNvSpPr/>
          <p:nvPr/>
        </p:nvSpPr>
        <p:spPr>
          <a:xfrm>
            <a:off x="6660232" y="2924944"/>
            <a:ext cx="2160240" cy="151216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7020272" y="3356992"/>
            <a:ext cx="13681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التوكيد</a:t>
            </a:r>
            <a:endParaRPr lang="ar-SA" sz="3200" b="1" dirty="0"/>
          </a:p>
        </p:txBody>
      </p:sp>
      <p:sp>
        <p:nvSpPr>
          <p:cNvPr id="8" name="شكل بيضاوي 7"/>
          <p:cNvSpPr/>
          <p:nvPr/>
        </p:nvSpPr>
        <p:spPr>
          <a:xfrm>
            <a:off x="3425292" y="4869160"/>
            <a:ext cx="2160240" cy="151216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/>
          <p:cNvSpPr/>
          <p:nvPr/>
        </p:nvSpPr>
        <p:spPr>
          <a:xfrm>
            <a:off x="3419872" y="2924944"/>
            <a:ext cx="2160240" cy="151216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/>
          <p:cNvSpPr/>
          <p:nvPr/>
        </p:nvSpPr>
        <p:spPr>
          <a:xfrm>
            <a:off x="6660232" y="4869160"/>
            <a:ext cx="2160240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3851920" y="3355831"/>
            <a:ext cx="12241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العطف</a:t>
            </a:r>
            <a:endParaRPr lang="ar-SA" sz="32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020272" y="5373216"/>
            <a:ext cx="136815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الصفة</a:t>
            </a:r>
            <a:endParaRPr lang="ar-SA" sz="32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3707904" y="5373216"/>
            <a:ext cx="122413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البدل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xmlns="" val="90213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1092</Words>
  <Application>Microsoft Office PowerPoint</Application>
  <PresentationFormat>عرض على الشاشة (3:4)‏</PresentationFormat>
  <Paragraphs>192</Paragraphs>
  <Slides>14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2</vt:i4>
      </vt:variant>
      <vt:variant>
        <vt:lpstr>عناوين الشرائح</vt:lpstr>
      </vt:variant>
      <vt:variant>
        <vt:i4>14</vt:i4>
      </vt:variant>
    </vt:vector>
  </HeadingPairs>
  <TitlesOfParts>
    <vt:vector size="16" baseType="lpstr">
      <vt:lpstr>1_نسق Office</vt:lpstr>
      <vt:lpstr>نسق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maas</dc:creator>
  <cp:lastModifiedBy>Acer</cp:lastModifiedBy>
  <cp:revision>30</cp:revision>
  <dcterms:created xsi:type="dcterms:W3CDTF">2015-10-14T14:44:42Z</dcterms:created>
  <dcterms:modified xsi:type="dcterms:W3CDTF">2015-11-12T15:53:27Z</dcterms:modified>
</cp:coreProperties>
</file>