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6" r:id="rId2"/>
    <p:sldId id="257" r:id="rId3"/>
    <p:sldId id="258" r:id="rId4"/>
    <p:sldId id="285" r:id="rId5"/>
    <p:sldId id="259" r:id="rId6"/>
    <p:sldId id="260" r:id="rId7"/>
    <p:sldId id="261" r:id="rId8"/>
    <p:sldId id="262" r:id="rId9"/>
    <p:sldId id="269" r:id="rId10"/>
    <p:sldId id="263" r:id="rId11"/>
    <p:sldId id="270" r:id="rId12"/>
    <p:sldId id="264" r:id="rId13"/>
    <p:sldId id="273" r:id="rId14"/>
    <p:sldId id="265" r:id="rId15"/>
    <p:sldId id="271" r:id="rId16"/>
    <p:sldId id="274" r:id="rId17"/>
    <p:sldId id="275" r:id="rId18"/>
    <p:sldId id="276" r:id="rId19"/>
    <p:sldId id="283" r:id="rId20"/>
    <p:sldId id="277" r:id="rId21"/>
    <p:sldId id="278" r:id="rId22"/>
    <p:sldId id="284" r:id="rId23"/>
    <p:sldId id="279" r:id="rId24"/>
    <p:sldId id="280" r:id="rId25"/>
    <p:sldId id="281" r:id="rId26"/>
    <p:sldId id="282" r:id="rId27"/>
  </p:sldIdLst>
  <p:sldSz cx="9144000" cy="6858000" type="screen4x3"/>
  <p:notesSz cx="6858000" cy="9144000"/>
  <p:embeddedFontLst>
    <p:embeddedFont>
      <p:font typeface="(AH) Manal Light" pitchFamily="2" charset="-78"/>
      <p:regular r:id="rId28"/>
    </p:embeddedFont>
    <p:embeddedFont>
      <p:font typeface="(AH) Manal Medium" pitchFamily="2" charset="-78"/>
      <p:regular r:id="rId29"/>
    </p:embeddedFont>
    <p:embeddedFont>
      <p:font typeface="Calibri" panose="020F0502020204030204" pitchFamily="34" charset="0"/>
      <p:regular r:id="rId30"/>
      <p:bold r:id="rId31"/>
      <p:italic r:id="rId32"/>
      <p:boldItalic r:id="rId33"/>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422"/>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font" Target="fonts/font6.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2.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font" Target="fonts/font5.fntdata" /><Relationship Id="rId37"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font" Target="fonts/font1.fntdata" /><Relationship Id="rId36"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4.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font" Target="fonts/font3.fntdata" /><Relationship Id="rId35"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D12823D8-CFF9-400F-80A8-099F122D452F}"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234720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12823D8-CFF9-400F-80A8-099F122D452F}"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313668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12823D8-CFF9-400F-80A8-099F122D452F}"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118281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D12823D8-CFF9-400F-80A8-099F122D452F}"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2395481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D12823D8-CFF9-400F-80A8-099F122D452F}" type="datetimeFigureOut">
              <a:rPr lang="ar-SA" smtClean="0"/>
              <a:t>16/04/1445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249906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D12823D8-CFF9-400F-80A8-099F122D452F}" type="datetimeFigureOut">
              <a:rPr lang="ar-SA" smtClean="0"/>
              <a:t>16/04/1445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83589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D12823D8-CFF9-400F-80A8-099F122D452F}" type="datetimeFigureOut">
              <a:rPr lang="ar-SA" smtClean="0"/>
              <a:t>16/04/1445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3918021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D12823D8-CFF9-400F-80A8-099F122D452F}" type="datetimeFigureOut">
              <a:rPr lang="ar-SA" smtClean="0"/>
              <a:t>16/04/1445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152563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12823D8-CFF9-400F-80A8-099F122D452F}" type="datetimeFigureOut">
              <a:rPr lang="ar-SA" smtClean="0"/>
              <a:t>16/04/1445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250332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12823D8-CFF9-400F-80A8-099F122D452F}" type="datetimeFigureOut">
              <a:rPr lang="ar-SA" smtClean="0"/>
              <a:t>16/04/1445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166593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D12823D8-CFF9-400F-80A8-099F122D452F}" type="datetimeFigureOut">
              <a:rPr lang="ar-SA" smtClean="0"/>
              <a:t>16/04/1445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28CBF04-E2A2-4E58-81ED-A73DBCDA2FC0}" type="slidenum">
              <a:rPr lang="ar-SA" smtClean="0"/>
              <a:t>‹#›</a:t>
            </a:fld>
            <a:endParaRPr lang="ar-SA"/>
          </a:p>
        </p:txBody>
      </p:sp>
    </p:spTree>
    <p:extLst>
      <p:ext uri="{BB962C8B-B14F-4D97-AF65-F5344CB8AC3E}">
        <p14:creationId xmlns:p14="http://schemas.microsoft.com/office/powerpoint/2010/main" val="1166349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12823D8-CFF9-400F-80A8-099F122D452F}" type="datetimeFigureOut">
              <a:rPr lang="ar-SA" smtClean="0"/>
              <a:t>16/04/1445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28CBF04-E2A2-4E58-81ED-A73DBCDA2FC0}" type="slidenum">
              <a:rPr lang="ar-SA" smtClean="0"/>
              <a:t>‹#›</a:t>
            </a:fld>
            <a:endParaRPr lang="ar-SA"/>
          </a:p>
        </p:txBody>
      </p:sp>
    </p:spTree>
    <p:extLst>
      <p:ext uri="{BB962C8B-B14F-4D97-AF65-F5344CB8AC3E}">
        <p14:creationId xmlns:p14="http://schemas.microsoft.com/office/powerpoint/2010/main" val="400991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7.jp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032"/>
            <a:ext cx="9144000" cy="6849968"/>
          </a:xfrm>
          <a:prstGeom prst="rect">
            <a:avLst/>
          </a:prstGeom>
        </p:spPr>
      </p:pic>
      <p:sp>
        <p:nvSpPr>
          <p:cNvPr id="5" name="مربع نص 4"/>
          <p:cNvSpPr txBox="1"/>
          <p:nvPr/>
        </p:nvSpPr>
        <p:spPr>
          <a:xfrm>
            <a:off x="2771800" y="188640"/>
            <a:ext cx="2781818" cy="1477328"/>
          </a:xfrm>
          <a:prstGeom prst="rect">
            <a:avLst/>
          </a:prstGeom>
          <a:noFill/>
        </p:spPr>
        <p:txBody>
          <a:bodyPr wrap="square" rtlCol="1">
            <a:spAutoFit/>
          </a:bodyPr>
          <a:lstStyle/>
          <a:p>
            <a:pPr algn="ctr"/>
            <a:r>
              <a:rPr lang="ar-SA" dirty="0">
                <a:solidFill>
                  <a:schemeClr val="bg1"/>
                </a:solidFill>
                <a:cs typeface="(AH) Manal Medium" pitchFamily="2" charset="-78"/>
              </a:rPr>
              <a:t>المملكة العربية السعودية</a:t>
            </a:r>
          </a:p>
          <a:p>
            <a:pPr algn="ctr"/>
            <a:r>
              <a:rPr lang="ar-SA" dirty="0">
                <a:solidFill>
                  <a:schemeClr val="bg1"/>
                </a:solidFill>
                <a:cs typeface="(AH) Manal Medium" pitchFamily="2" charset="-78"/>
              </a:rPr>
              <a:t>وزارة التعليم</a:t>
            </a:r>
          </a:p>
          <a:p>
            <a:pPr algn="ctr"/>
            <a:r>
              <a:rPr lang="ar-SA" dirty="0">
                <a:solidFill>
                  <a:schemeClr val="bg1"/>
                </a:solidFill>
                <a:cs typeface="(AH) Manal Medium" pitchFamily="2" charset="-78"/>
              </a:rPr>
              <a:t>الإدارة العامة للتعليم بمنطقة حائل</a:t>
            </a:r>
          </a:p>
          <a:p>
            <a:pPr algn="ctr"/>
            <a:r>
              <a:rPr lang="ar-SA" dirty="0">
                <a:solidFill>
                  <a:schemeClr val="bg1"/>
                </a:solidFill>
                <a:cs typeface="(AH) Manal Medium" pitchFamily="2" charset="-78"/>
              </a:rPr>
              <a:t>مكتب التعليم بمنطقة حائل</a:t>
            </a:r>
          </a:p>
          <a:p>
            <a:pPr algn="ctr"/>
            <a:r>
              <a:rPr lang="ar-SA" dirty="0">
                <a:solidFill>
                  <a:schemeClr val="bg1"/>
                </a:solidFill>
                <a:cs typeface="(AH) Manal Medium" pitchFamily="2" charset="-78"/>
              </a:rPr>
              <a:t>مدرسة الشعلانية الابتدائية</a:t>
            </a:r>
          </a:p>
        </p:txBody>
      </p:sp>
    </p:spTree>
    <p:extLst>
      <p:ext uri="{BB962C8B-B14F-4D97-AF65-F5344CB8AC3E}">
        <p14:creationId xmlns:p14="http://schemas.microsoft.com/office/powerpoint/2010/main" val="4071565732"/>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4624"/>
            <a:ext cx="8247415" cy="6596815"/>
          </a:xfrm>
          <a:prstGeom prst="rect">
            <a:avLst/>
          </a:prstGeom>
        </p:spPr>
      </p:pic>
    </p:spTree>
    <p:extLst>
      <p:ext uri="{BB962C8B-B14F-4D97-AF65-F5344CB8AC3E}">
        <p14:creationId xmlns:p14="http://schemas.microsoft.com/office/powerpoint/2010/main" val="1475855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245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75656" y="857032"/>
            <a:ext cx="7200800" cy="3416320"/>
          </a:xfrm>
          <a:prstGeom prst="rect">
            <a:avLst/>
          </a:prstGeom>
          <a:noFill/>
        </p:spPr>
        <p:txBody>
          <a:bodyPr wrap="square" rtlCol="1">
            <a:spAutoFit/>
          </a:bodyPr>
          <a:lstStyle/>
          <a:p>
            <a:pPr algn="just"/>
            <a:r>
              <a:rPr lang="ar-SA" sz="2600" b="1" dirty="0">
                <a:solidFill>
                  <a:srgbClr val="FF0066"/>
                </a:solidFill>
                <a:cs typeface="(AH) Manal Light" pitchFamily="2" charset="-78"/>
              </a:rPr>
              <a:t>هل تعتبر كل المضايقات تنمراً ؟</a:t>
            </a:r>
          </a:p>
          <a:p>
            <a:pPr algn="just"/>
            <a:r>
              <a:rPr lang="ar-SA" sz="2400" dirty="0">
                <a:solidFill>
                  <a:schemeClr val="tx1">
                    <a:lumMod val="50000"/>
                    <a:lumOff val="50000"/>
                  </a:schemeClr>
                </a:solidFill>
                <a:cs typeface="(AH) Manal Light" pitchFamily="2" charset="-78"/>
              </a:rPr>
              <a:t>لا يوجد طفل لم يتعرض للإغاظة أو المضايقات من أخ أو صديق، وهذا لا يُعتبر شيئًا ضارًا إذا تم بطريقة تتسم بالدعابة والود المتبادل المقبول بين الطرفين.</a:t>
            </a:r>
          </a:p>
          <a:p>
            <a:pPr algn="just"/>
            <a:r>
              <a:rPr lang="ar-SA" sz="2400" dirty="0">
                <a:solidFill>
                  <a:schemeClr val="tx1">
                    <a:lumMod val="50000"/>
                    <a:lumOff val="50000"/>
                  </a:schemeClr>
                </a:solidFill>
                <a:cs typeface="(AH) Manal Light" pitchFamily="2" charset="-78"/>
              </a:rPr>
              <a:t>لكننا نعتبره تنمرًا عندما يكون الكلام جارحًا ومقصودًا ومتكررًا، بحيث يتخطى الخط الفاصل بين المزاح والمضايقات البسيطة ويستخدم الأطفال المتنمّرون قواهم (سواءً أكانت جسديّة أم معرفتهم بمعلومات حسّاسة أو محرجة عن الطفل المتنمّر عليه أو شهرتهم) للتّحكّم أو لإلحاق الأذى بالآخرين.</a:t>
            </a:r>
          </a:p>
          <a:p>
            <a:pPr algn="just"/>
            <a:r>
              <a:rPr lang="ar-SA" sz="2400" dirty="0">
                <a:solidFill>
                  <a:schemeClr val="tx1">
                    <a:lumMod val="50000"/>
                    <a:lumOff val="50000"/>
                  </a:schemeClr>
                </a:solidFill>
                <a:cs typeface="(AH) Manal Light" pitchFamily="2" charset="-78"/>
              </a:rPr>
              <a:t>وبناءً عليه، فهناك ثلاثة معايير تجعل التنمر مختلفًا عن غيره من السلوكيات والممارسات السلبية، وهي: (</a:t>
            </a:r>
            <a:r>
              <a:rPr lang="ar-SA" sz="2400" dirty="0">
                <a:solidFill>
                  <a:srgbClr val="00B0F0"/>
                </a:solidFill>
                <a:cs typeface="(AH) Manal Light" pitchFamily="2" charset="-78"/>
              </a:rPr>
              <a:t>التعمد ، التكرار ، اختلال القوة</a:t>
            </a:r>
            <a:r>
              <a:rPr lang="ar-SA" sz="2400" dirty="0">
                <a:solidFill>
                  <a:schemeClr val="tx1">
                    <a:lumMod val="50000"/>
                    <a:lumOff val="50000"/>
                  </a:schemeClr>
                </a:solidFill>
                <a:cs typeface="(AH) Manal Light" pitchFamily="2" charset="-78"/>
              </a:rPr>
              <a:t>).</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3444982"/>
            <a:ext cx="4314016" cy="4314016"/>
          </a:xfrm>
          <a:prstGeom prst="rect">
            <a:avLst/>
          </a:prstGeom>
        </p:spPr>
      </p:pic>
    </p:spTree>
    <p:extLst>
      <p:ext uri="{BB962C8B-B14F-4D97-AF65-F5344CB8AC3E}">
        <p14:creationId xmlns:p14="http://schemas.microsoft.com/office/powerpoint/2010/main" val="147585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31639" y="2177832"/>
            <a:ext cx="6912768" cy="1508105"/>
          </a:xfrm>
          <a:prstGeom prst="rect">
            <a:avLst/>
          </a:prstGeom>
          <a:noFill/>
        </p:spPr>
        <p:txBody>
          <a:bodyPr wrap="square" rtlCol="1">
            <a:spAutoFit/>
          </a:bodyPr>
          <a:lstStyle/>
          <a:p>
            <a:pPr algn="ctr"/>
            <a:r>
              <a:rPr lang="ar-SA" sz="2600" dirty="0">
                <a:solidFill>
                  <a:srgbClr val="FF0066"/>
                </a:solidFill>
                <a:cs typeface="(AH) Manal Light" pitchFamily="2" charset="-78"/>
              </a:rPr>
              <a:t>بالتعاون مع أفراد مجموعتك:</a:t>
            </a:r>
          </a:p>
          <a:p>
            <a:pPr algn="ctr"/>
            <a:endParaRPr lang="ar-SA" sz="2600" dirty="0">
              <a:solidFill>
                <a:srgbClr val="FF0066"/>
              </a:solidFill>
              <a:cs typeface="(AH) Manal Light" pitchFamily="2" charset="-78"/>
            </a:endParaRPr>
          </a:p>
          <a:p>
            <a:pPr algn="ctr"/>
            <a:r>
              <a:rPr lang="ar-SA" sz="4000" dirty="0">
                <a:solidFill>
                  <a:srgbClr val="00B0F0"/>
                </a:solidFill>
                <a:cs typeface="(AH) Manal Light" pitchFamily="2" charset="-78"/>
              </a:rPr>
              <a:t>ما هي الأسباب الشائعة للتنمر؟</a:t>
            </a:r>
          </a:p>
        </p:txBody>
      </p:sp>
      <p:sp>
        <p:nvSpPr>
          <p:cNvPr id="3" name="مربع نص 2"/>
          <p:cNvSpPr txBox="1"/>
          <p:nvPr/>
        </p:nvSpPr>
        <p:spPr>
          <a:xfrm>
            <a:off x="6948263" y="619631"/>
            <a:ext cx="1296144" cy="461665"/>
          </a:xfrm>
          <a:prstGeom prst="rect">
            <a:avLst/>
          </a:prstGeom>
          <a:noFill/>
        </p:spPr>
        <p:txBody>
          <a:bodyPr wrap="square" rtlCol="1">
            <a:spAutoFit/>
          </a:bodyPr>
          <a:lstStyle/>
          <a:p>
            <a:r>
              <a:rPr lang="ar-SA" sz="2400" dirty="0">
                <a:solidFill>
                  <a:srgbClr val="FED422"/>
                </a:solidFill>
                <a:cs typeface="(AH) Manal Medium" pitchFamily="2" charset="-78"/>
              </a:rPr>
              <a:t>نشاط (3)</a:t>
            </a: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581050"/>
            <a:ext cx="3276950" cy="3276950"/>
          </a:xfrm>
          <a:prstGeom prst="rect">
            <a:avLst/>
          </a:prstGeom>
        </p:spPr>
      </p:pic>
    </p:spTree>
    <p:extLst>
      <p:ext uri="{BB962C8B-B14F-4D97-AF65-F5344CB8AC3E}">
        <p14:creationId xmlns:p14="http://schemas.microsoft.com/office/powerpoint/2010/main" val="1758220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619672" y="836712"/>
            <a:ext cx="6912768" cy="4185761"/>
          </a:xfrm>
          <a:prstGeom prst="rect">
            <a:avLst/>
          </a:prstGeom>
          <a:noFill/>
        </p:spPr>
        <p:txBody>
          <a:bodyPr wrap="square" rtlCol="1">
            <a:spAutoFit/>
          </a:bodyPr>
          <a:lstStyle/>
          <a:p>
            <a:pPr algn="just"/>
            <a:r>
              <a:rPr lang="ar-SA" sz="2600" b="1" dirty="0">
                <a:solidFill>
                  <a:srgbClr val="FF0066"/>
                </a:solidFill>
                <a:cs typeface="(AH) Manal Light" pitchFamily="2" charset="-78"/>
              </a:rPr>
              <a:t>ما هي الأسباب الشائعة للتنمر؟</a:t>
            </a:r>
            <a:endParaRPr lang="ar-SA" sz="2600" b="1" dirty="0">
              <a:solidFill>
                <a:schemeClr val="tx1">
                  <a:lumMod val="50000"/>
                  <a:lumOff val="50000"/>
                </a:schemeClr>
              </a:solidFill>
              <a:cs typeface="(AH) Manal Light" pitchFamily="2" charset="-78"/>
            </a:endParaRPr>
          </a:p>
          <a:p>
            <a:pPr algn="just"/>
            <a:r>
              <a:rPr lang="ar-SA" sz="2400" dirty="0">
                <a:solidFill>
                  <a:srgbClr val="00B0F0"/>
                </a:solidFill>
                <a:cs typeface="(AH) Manal Light" pitchFamily="2" charset="-78"/>
              </a:rPr>
              <a:t>قد يعيش الشخص ظروفاً أسرية أو مادية أو اجتماعية معينة أو يتأثر بالإعلام أو قد يعاني من مرض عضوي ما أو نقص ما في الشكل الخارجي، أو ربما مجموعة من هذه العوامل كلها، لا أحد يولد متنمرًا، ولكن يمكن لأي طفل أن يتعلم سلوك التنمر ويمارسه في ظل ظروف معينه. ومن الأسباب الشائعة التي تجعل الأطفال يتنمرون:</a:t>
            </a:r>
          </a:p>
          <a:p>
            <a:pPr algn="just"/>
            <a:r>
              <a:rPr lang="ar-SA" sz="2400" dirty="0">
                <a:solidFill>
                  <a:schemeClr val="tx1">
                    <a:lumMod val="65000"/>
                    <a:lumOff val="35000"/>
                  </a:schemeClr>
                </a:solidFill>
                <a:cs typeface="(AH) Manal Light" pitchFamily="2" charset="-78"/>
              </a:rPr>
              <a:t>1. أغلب الأطفال الذي يمارسون التنمر هم نفسهم تم ممارسة التنمر عليهم من قبل.</a:t>
            </a:r>
          </a:p>
          <a:p>
            <a:pPr algn="just"/>
            <a:r>
              <a:rPr lang="ar-SA" sz="2400" dirty="0">
                <a:solidFill>
                  <a:schemeClr val="tx1">
                    <a:lumMod val="65000"/>
                    <a:lumOff val="35000"/>
                  </a:schemeClr>
                </a:solidFill>
                <a:cs typeface="(AH) Manal Light" pitchFamily="2" charset="-78"/>
              </a:rPr>
              <a:t>2. أن يكون هؤلاء الأطفال جزءًا من اتفاق، عن طريق الانضمام لمجموعة من المتنمرين طلبًا للشهرة أو الإحساس بالتقبل من الآخرين، أو لتجنب تعرضهم للتنمر.</a:t>
            </a:r>
          </a:p>
          <a:p>
            <a:pPr algn="just"/>
            <a:r>
              <a:rPr lang="ar-SA" sz="2400" dirty="0">
                <a:solidFill>
                  <a:schemeClr val="tx1">
                    <a:lumMod val="65000"/>
                    <a:lumOff val="35000"/>
                  </a:schemeClr>
                </a:solidFill>
                <a:cs typeface="(AH) Manal Light" pitchFamily="2" charset="-78"/>
              </a:rPr>
              <a:t>3. اكتساب وتعلم العدوانية والتنمر في المنزل، أو في المدرسة، أو من خلال وسائل الإعلام.</a:t>
            </a:r>
          </a:p>
          <a:p>
            <a:pPr algn="just"/>
            <a:r>
              <a:rPr lang="ar-SA" sz="2400" dirty="0">
                <a:solidFill>
                  <a:schemeClr val="tx1">
                    <a:lumMod val="65000"/>
                    <a:lumOff val="35000"/>
                  </a:schemeClr>
                </a:solidFill>
                <a:cs typeface="(AH) Manal Light" pitchFamily="2" charset="-78"/>
              </a:rPr>
              <a:t>4. الشعور بالإهمال والتجاهل في المنزل، أو وجود علاقة سيئة مع الأبوين.</a:t>
            </a:r>
          </a:p>
        </p:txBody>
      </p:sp>
    </p:spTree>
    <p:extLst>
      <p:ext uri="{BB962C8B-B14F-4D97-AF65-F5344CB8AC3E}">
        <p14:creationId xmlns:p14="http://schemas.microsoft.com/office/powerpoint/2010/main" val="147585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475656" y="1124744"/>
            <a:ext cx="6912768" cy="3077766"/>
          </a:xfrm>
          <a:prstGeom prst="rect">
            <a:avLst/>
          </a:prstGeom>
          <a:noFill/>
        </p:spPr>
        <p:txBody>
          <a:bodyPr wrap="square" rtlCol="1">
            <a:spAutoFit/>
          </a:bodyPr>
          <a:lstStyle/>
          <a:p>
            <a:pPr algn="just"/>
            <a:r>
              <a:rPr lang="ar-SA" sz="2600" dirty="0">
                <a:solidFill>
                  <a:srgbClr val="FF0066"/>
                </a:solidFill>
                <a:cs typeface="(AH) Manal Light" pitchFamily="2" charset="-78"/>
              </a:rPr>
              <a:t>تابع الأسباب الشائعة للتنمر؟</a:t>
            </a:r>
            <a:endParaRPr lang="ar-SA" sz="2600" dirty="0">
              <a:solidFill>
                <a:schemeClr val="tx1">
                  <a:lumMod val="50000"/>
                  <a:lumOff val="50000"/>
                </a:schemeClr>
              </a:solidFill>
              <a:cs typeface="(AH) Manal Light" pitchFamily="2" charset="-78"/>
            </a:endParaRPr>
          </a:p>
          <a:p>
            <a:pPr algn="just"/>
            <a:r>
              <a:rPr lang="ar-SA" sz="2400" dirty="0">
                <a:solidFill>
                  <a:schemeClr val="tx1">
                    <a:lumMod val="65000"/>
                    <a:lumOff val="35000"/>
                  </a:schemeClr>
                </a:solidFill>
                <a:cs typeface="(AH) Manal Light" pitchFamily="2" charset="-78"/>
              </a:rPr>
              <a:t>5. الشعور بالضعف والعجز في حياتهم: فحين يتم تضييق الخناق على الطفل بشكل كبير، فإنه في بعض الأحيان يبحث عن طرق أخرى للحصول على القوة وممارسة السيطرة على الآخرين.</a:t>
            </a:r>
          </a:p>
          <a:p>
            <a:pPr algn="just"/>
            <a:r>
              <a:rPr lang="ar-SA" sz="2400" dirty="0">
                <a:solidFill>
                  <a:schemeClr val="tx1">
                    <a:lumMod val="65000"/>
                    <a:lumOff val="35000"/>
                  </a:schemeClr>
                </a:solidFill>
                <a:cs typeface="(AH) Manal Light" pitchFamily="2" charset="-78"/>
              </a:rPr>
              <a:t>6. الغيرة والبحث عن الاهتمام لجذب الانتباه.</a:t>
            </a:r>
          </a:p>
          <a:p>
            <a:pPr algn="just"/>
            <a:r>
              <a:rPr lang="ar-SA" sz="2400" dirty="0">
                <a:solidFill>
                  <a:schemeClr val="tx1">
                    <a:lumMod val="65000"/>
                    <a:lumOff val="35000"/>
                  </a:schemeClr>
                </a:solidFill>
                <a:cs typeface="(AH) Manal Light" pitchFamily="2" charset="-78"/>
              </a:rPr>
              <a:t>7. الافتقار إلى الشعور بالأمان النفسي والعاطفي.</a:t>
            </a:r>
          </a:p>
          <a:p>
            <a:pPr algn="just"/>
            <a:r>
              <a:rPr lang="ar-SA" sz="2400" dirty="0">
                <a:solidFill>
                  <a:schemeClr val="tx1">
                    <a:lumMod val="65000"/>
                    <a:lumOff val="35000"/>
                  </a:schemeClr>
                </a:solidFill>
                <a:cs typeface="(AH) Manal Light" pitchFamily="2" charset="-78"/>
              </a:rPr>
              <a:t>8. تجارب سابقة نتجت عن تعلم أن التنمر يؤدي لتحقيق الرغبات.</a:t>
            </a:r>
          </a:p>
          <a:p>
            <a:pPr algn="just"/>
            <a:r>
              <a:rPr lang="ar-SA" sz="2400" dirty="0">
                <a:solidFill>
                  <a:schemeClr val="tx1">
                    <a:lumMod val="65000"/>
                    <a:lumOff val="35000"/>
                  </a:schemeClr>
                </a:solidFill>
                <a:cs typeface="(AH) Manal Light" pitchFamily="2" charset="-78"/>
              </a:rPr>
              <a:t>9. عدم الوعي بالأثر السيء الحقيقي للتنمر على الضحية.</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717032"/>
            <a:ext cx="3492974" cy="3348958"/>
          </a:xfrm>
          <a:prstGeom prst="rect">
            <a:avLst/>
          </a:prstGeom>
        </p:spPr>
      </p:pic>
    </p:spTree>
    <p:extLst>
      <p:ext uri="{BB962C8B-B14F-4D97-AF65-F5344CB8AC3E}">
        <p14:creationId xmlns:p14="http://schemas.microsoft.com/office/powerpoint/2010/main" val="272274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43608" y="1124744"/>
            <a:ext cx="7128792" cy="4555093"/>
          </a:xfrm>
          <a:prstGeom prst="rect">
            <a:avLst/>
          </a:prstGeom>
          <a:noFill/>
        </p:spPr>
        <p:txBody>
          <a:bodyPr wrap="square" rtlCol="1">
            <a:spAutoFit/>
          </a:bodyPr>
          <a:lstStyle/>
          <a:p>
            <a:pPr algn="just"/>
            <a:r>
              <a:rPr lang="ar-SA" sz="2600" dirty="0">
                <a:solidFill>
                  <a:srgbClr val="FF0066"/>
                </a:solidFill>
                <a:cs typeface="(AH) Manal Light" pitchFamily="2" charset="-78"/>
              </a:rPr>
              <a:t>آثار ونتائج التنمر:</a:t>
            </a:r>
            <a:endParaRPr lang="ar-SA" sz="2600" dirty="0">
              <a:solidFill>
                <a:schemeClr val="tx1">
                  <a:lumMod val="50000"/>
                  <a:lumOff val="50000"/>
                </a:schemeClr>
              </a:solidFill>
              <a:cs typeface="(AH) Manal Light" pitchFamily="2" charset="-78"/>
            </a:endParaRPr>
          </a:p>
          <a:p>
            <a:pPr algn="just"/>
            <a:r>
              <a:rPr lang="ar-SA" sz="2400" dirty="0">
                <a:solidFill>
                  <a:srgbClr val="00B0F0"/>
                </a:solidFill>
                <a:cs typeface="(AH) Manal Light" pitchFamily="2" charset="-78"/>
              </a:rPr>
              <a:t>ينعكس التنمر </a:t>
            </a:r>
            <a:r>
              <a:rPr lang="en-US" sz="2200" dirty="0">
                <a:solidFill>
                  <a:schemeClr val="tx1">
                    <a:lumMod val="50000"/>
                    <a:lumOff val="50000"/>
                  </a:schemeClr>
                </a:solidFill>
                <a:cs typeface="(AH) Manal Light" pitchFamily="2" charset="-78"/>
              </a:rPr>
              <a:t>Bullying </a:t>
            </a:r>
            <a:r>
              <a:rPr lang="ar-SA" sz="2400" dirty="0">
                <a:solidFill>
                  <a:srgbClr val="00B0F0"/>
                </a:solidFill>
                <a:cs typeface="(AH) Manal Light" pitchFamily="2" charset="-78"/>
              </a:rPr>
              <a:t> بشكل سلبي على الأفراد المتعرضين له، فمن الآثار:</a:t>
            </a:r>
          </a:p>
          <a:p>
            <a:pPr algn="just"/>
            <a:r>
              <a:rPr lang="ar-SA" sz="2400" dirty="0">
                <a:solidFill>
                  <a:schemeClr val="tx1">
                    <a:lumMod val="65000"/>
                    <a:lumOff val="35000"/>
                  </a:schemeClr>
                </a:solidFill>
                <a:cs typeface="(AH) Manal Light" pitchFamily="2" charset="-78"/>
              </a:rPr>
              <a:t>• يؤدي التنمر إلى مشاكل نفسية وعاطفية وسلوكية على المدى الطويل كـ (</a:t>
            </a:r>
            <a:r>
              <a:rPr lang="ar-SA" sz="2400" dirty="0">
                <a:solidFill>
                  <a:srgbClr val="FF0066"/>
                </a:solidFill>
                <a:cs typeface="(AH) Manal Light" pitchFamily="2" charset="-78"/>
              </a:rPr>
              <a:t>الاكتئاب والشعور بالوحدة والانطوائية والقلق</a:t>
            </a:r>
            <a:r>
              <a:rPr lang="ar-SA" sz="2400" dirty="0">
                <a:solidFill>
                  <a:schemeClr val="tx1">
                    <a:lumMod val="65000"/>
                    <a:lumOff val="35000"/>
                  </a:schemeClr>
                </a:solidFill>
                <a:cs typeface="(AH) Manal Light" pitchFamily="2" charset="-78"/>
              </a:rPr>
              <a:t>).</a:t>
            </a:r>
          </a:p>
          <a:p>
            <a:pPr algn="just"/>
            <a:r>
              <a:rPr lang="ar-SA" sz="2400" dirty="0">
                <a:solidFill>
                  <a:schemeClr val="tx1">
                    <a:lumMod val="65000"/>
                    <a:lumOff val="35000"/>
                  </a:schemeClr>
                </a:solidFill>
                <a:cs typeface="(AH) Manal Light" pitchFamily="2" charset="-78"/>
              </a:rPr>
              <a:t>• يلجأ الفرد للسلوك العدواني نتيجة للتنمر، فقد يتحول هو نفسه مع الوقت إلى متنمر أو إلى إنسان عنيف.</a:t>
            </a:r>
          </a:p>
          <a:p>
            <a:pPr algn="just"/>
            <a:r>
              <a:rPr lang="ar-SA" sz="2400" dirty="0">
                <a:solidFill>
                  <a:schemeClr val="tx1">
                    <a:lumMod val="65000"/>
                    <a:lumOff val="35000"/>
                  </a:schemeClr>
                </a:solidFill>
                <a:cs typeface="(AH) Manal Light" pitchFamily="2" charset="-78"/>
              </a:rPr>
              <a:t>• يزداد انسحاب الفرد من الأنشطة الاجتماعية الحاصلة في العائلة أو المدرسة، حتى يصبح إنساناً صامتاً ومنعزلاً.</a:t>
            </a:r>
          </a:p>
          <a:p>
            <a:pPr algn="just"/>
            <a:r>
              <a:rPr lang="ar-SA" sz="2400" dirty="0">
                <a:solidFill>
                  <a:schemeClr val="tx1">
                    <a:lumMod val="65000"/>
                    <a:lumOff val="35000"/>
                  </a:schemeClr>
                </a:solidFill>
                <a:cs typeface="(AH) Manal Light" pitchFamily="2" charset="-78"/>
              </a:rPr>
              <a:t>• قد يوصل التنمر الضحية إلى الانتحار، حيث أثبتت الدراسات أن ضحايا الانتحار بسبب التنمر في ازدياد مستمر وخاصة بعد دخول التنمر الإلكتروني إلى الصورة.</a:t>
            </a:r>
          </a:p>
          <a:p>
            <a:pPr algn="just"/>
            <a:r>
              <a:rPr lang="ar-SA" sz="2400" dirty="0">
                <a:solidFill>
                  <a:schemeClr val="tx1">
                    <a:lumMod val="65000"/>
                    <a:lumOff val="35000"/>
                  </a:schemeClr>
                </a:solidFill>
                <a:cs typeface="(AH) Manal Light" pitchFamily="2" charset="-78"/>
              </a:rPr>
              <a:t>• من آثار التنمر قلة النوم أو النوم بكثرة.</a:t>
            </a:r>
          </a:p>
          <a:p>
            <a:pPr algn="just"/>
            <a:r>
              <a:rPr lang="ar-SA" sz="2400" dirty="0">
                <a:solidFill>
                  <a:schemeClr val="tx1">
                    <a:lumMod val="65000"/>
                    <a:lumOff val="35000"/>
                  </a:schemeClr>
                </a:solidFill>
                <a:cs typeface="(AH) Manal Light" pitchFamily="2" charset="-78"/>
              </a:rPr>
              <a:t>• كما يعاني من يتعرض للتنمر إلى الصداع وآلام المعدة وحالات من الخوف والذعر.</a:t>
            </a:r>
          </a:p>
        </p:txBody>
      </p:sp>
    </p:spTree>
    <p:extLst>
      <p:ext uri="{BB962C8B-B14F-4D97-AF65-F5344CB8AC3E}">
        <p14:creationId xmlns:p14="http://schemas.microsoft.com/office/powerpoint/2010/main" val="313235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55776" y="476672"/>
            <a:ext cx="5472608" cy="5663089"/>
          </a:xfrm>
          <a:prstGeom prst="rect">
            <a:avLst/>
          </a:prstGeom>
          <a:noFill/>
        </p:spPr>
        <p:txBody>
          <a:bodyPr wrap="square" rtlCol="1">
            <a:spAutoFit/>
          </a:bodyPr>
          <a:lstStyle/>
          <a:p>
            <a:pPr algn="just"/>
            <a:r>
              <a:rPr lang="ar-SA" sz="2600" dirty="0">
                <a:solidFill>
                  <a:srgbClr val="FF0066"/>
                </a:solidFill>
                <a:cs typeface="(AH) Manal Light" pitchFamily="2" charset="-78"/>
              </a:rPr>
              <a:t>دور الأهل في منع التنمر المدرسي:</a:t>
            </a:r>
          </a:p>
          <a:p>
            <a:pPr algn="just"/>
            <a:r>
              <a:rPr lang="ar-SA" sz="2400" dirty="0">
                <a:solidFill>
                  <a:schemeClr val="tx1">
                    <a:lumMod val="65000"/>
                    <a:lumOff val="35000"/>
                  </a:schemeClr>
                </a:solidFill>
                <a:cs typeface="(AH) Manal Light" pitchFamily="2" charset="-78"/>
              </a:rPr>
              <a:t>• على الأهل عدم الاستعجال بعدم تصديق أن طفلهم متنمر والعمل جاهدين مع المدرسة على وضع خطة فعالة للحد من تصرفات الطفل المتنمر والوقوف على مشكلات الطفل السلوكية إن وجدت.</a:t>
            </a:r>
          </a:p>
          <a:p>
            <a:pPr algn="just"/>
            <a:r>
              <a:rPr lang="ar-SA" sz="2400" dirty="0">
                <a:solidFill>
                  <a:schemeClr val="tx1">
                    <a:lumMod val="65000"/>
                    <a:lumOff val="35000"/>
                  </a:schemeClr>
                </a:solidFill>
                <a:cs typeface="(AH) Manal Light" pitchFamily="2" charset="-78"/>
              </a:rPr>
              <a:t>• يتوجب على الأهل مناقشة الطفل المتنمر بهدوء والوقوف معه على الأسباب التي جعلته يتصرف هكذا، وتوضيح أنه سلوك غير صحيح وعليهم أيضاً شرح نتائج هذا السلوك وانعكاسه على الطفل المُعرض له.</a:t>
            </a:r>
          </a:p>
          <a:p>
            <a:pPr algn="just"/>
            <a:r>
              <a:rPr lang="ar-SA" sz="2400" dirty="0">
                <a:solidFill>
                  <a:schemeClr val="tx1">
                    <a:lumMod val="65000"/>
                    <a:lumOff val="35000"/>
                  </a:schemeClr>
                </a:solidFill>
                <a:cs typeface="(AH) Manal Light" pitchFamily="2" charset="-78"/>
              </a:rPr>
              <a:t>• على الأهل الابتعاد عن وصف الطفل بالمعتدي أو المتنمر وخاصة أمام الآخرين.</a:t>
            </a:r>
          </a:p>
          <a:p>
            <a:pPr algn="just"/>
            <a:r>
              <a:rPr lang="ar-SA" sz="2400" dirty="0">
                <a:solidFill>
                  <a:schemeClr val="tx1">
                    <a:lumMod val="65000"/>
                    <a:lumOff val="35000"/>
                  </a:schemeClr>
                </a:solidFill>
                <a:cs typeface="(AH) Manal Light" pitchFamily="2" charset="-78"/>
              </a:rPr>
              <a:t>• الوقوف على الإحباطات التي يواجهها الطفل في المنزل أو في التعامل مع إخوانه أو حل الواجبات المدرسية.</a:t>
            </a:r>
          </a:p>
          <a:p>
            <a:pPr algn="just"/>
            <a:r>
              <a:rPr lang="ar-SA" sz="2400" dirty="0">
                <a:solidFill>
                  <a:schemeClr val="tx1">
                    <a:lumMod val="65000"/>
                    <a:lumOff val="35000"/>
                  </a:schemeClr>
                </a:solidFill>
                <a:cs typeface="(AH) Manal Light" pitchFamily="2" charset="-78"/>
              </a:rPr>
              <a:t>• التحكم في مشاهدة الطفل للبرامج التلفزيونية العنيفة أو التي يرى فيها على سبيل المثال أشخاصاً يقعون على الأرض ويسخر ويضحك منهم آخرون.</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501008"/>
            <a:ext cx="2112839" cy="2069632"/>
          </a:xfrm>
          <a:prstGeom prst="rect">
            <a:avLst/>
          </a:prstGeom>
        </p:spPr>
      </p:pic>
    </p:spTree>
    <p:extLst>
      <p:ext uri="{BB962C8B-B14F-4D97-AF65-F5344CB8AC3E}">
        <p14:creationId xmlns:p14="http://schemas.microsoft.com/office/powerpoint/2010/main" val="3618919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67744" y="404664"/>
            <a:ext cx="5760640" cy="5663089"/>
          </a:xfrm>
          <a:prstGeom prst="rect">
            <a:avLst/>
          </a:prstGeom>
          <a:noFill/>
        </p:spPr>
        <p:txBody>
          <a:bodyPr wrap="square" rtlCol="1">
            <a:spAutoFit/>
          </a:bodyPr>
          <a:lstStyle/>
          <a:p>
            <a:pPr algn="just"/>
            <a:r>
              <a:rPr lang="ar-SA" sz="2600" dirty="0">
                <a:solidFill>
                  <a:srgbClr val="FF0066"/>
                </a:solidFill>
                <a:cs typeface="(AH) Manal Light" pitchFamily="2" charset="-78"/>
              </a:rPr>
              <a:t>دور المدرسة في منع التنمر المدرسي:</a:t>
            </a:r>
            <a:endParaRPr lang="ar-SA" sz="2600" dirty="0">
              <a:solidFill>
                <a:schemeClr val="tx1">
                  <a:lumMod val="50000"/>
                  <a:lumOff val="50000"/>
                </a:schemeClr>
              </a:solidFill>
              <a:cs typeface="(AH) Manal Light" pitchFamily="2" charset="-78"/>
            </a:endParaRPr>
          </a:p>
          <a:p>
            <a:pPr algn="just"/>
            <a:r>
              <a:rPr lang="ar-SA" sz="2400" dirty="0">
                <a:solidFill>
                  <a:schemeClr val="tx1">
                    <a:lumMod val="65000"/>
                    <a:lumOff val="35000"/>
                  </a:schemeClr>
                </a:solidFill>
                <a:cs typeface="(AH) Manal Light" pitchFamily="2" charset="-78"/>
              </a:rPr>
              <a:t>• يتوجب على المدرسة سن قوانين حازمة تمنع إيذاء أي طفل للآخر سواء كان الإيذاء بدنياً أو نفسياً.</a:t>
            </a:r>
          </a:p>
          <a:p>
            <a:pPr algn="just"/>
            <a:r>
              <a:rPr lang="ar-SA" sz="2400" dirty="0">
                <a:solidFill>
                  <a:schemeClr val="tx1">
                    <a:lumMod val="65000"/>
                    <a:lumOff val="35000"/>
                  </a:schemeClr>
                </a:solidFill>
                <a:cs typeface="(AH) Manal Light" pitchFamily="2" charset="-78"/>
              </a:rPr>
              <a:t>• يجب حماية كل طفل من التعرض للإيذاء داخل المدرسة فهي بيئة أمنة وهادئة.</a:t>
            </a:r>
          </a:p>
          <a:p>
            <a:pPr algn="just"/>
            <a:r>
              <a:rPr lang="ar-SA" sz="2400" dirty="0">
                <a:solidFill>
                  <a:schemeClr val="tx1">
                    <a:lumMod val="65000"/>
                    <a:lumOff val="35000"/>
                  </a:schemeClr>
                </a:solidFill>
                <a:cs typeface="(AH) Manal Light" pitchFamily="2" charset="-78"/>
              </a:rPr>
              <a:t>• على المدرسة تكثيف الرقابة والإشراف على الطلاب مما يضمن عدم تعرضهم للتنمر والخوف والذعر.</a:t>
            </a:r>
          </a:p>
          <a:p>
            <a:pPr algn="just"/>
            <a:r>
              <a:rPr lang="ar-SA" sz="2400" dirty="0">
                <a:solidFill>
                  <a:schemeClr val="tx1">
                    <a:lumMod val="65000"/>
                    <a:lumOff val="35000"/>
                  </a:schemeClr>
                </a:solidFill>
                <a:cs typeface="(AH) Manal Light" pitchFamily="2" charset="-78"/>
              </a:rPr>
              <a:t>• التفرقة بين التعبير الفطري للطلاب حول الأشياء من حولهم وبين التعدي على حقوق الآخرين، والتفرقة بين ارتكاب العنف واكتساب المهارات اللازمة للدفاع عن النفس.</a:t>
            </a:r>
          </a:p>
          <a:p>
            <a:pPr algn="just"/>
            <a:r>
              <a:rPr lang="ar-SA" sz="2400" dirty="0">
                <a:solidFill>
                  <a:schemeClr val="tx1">
                    <a:lumMod val="65000"/>
                    <a:lumOff val="35000"/>
                  </a:schemeClr>
                </a:solidFill>
                <a:cs typeface="(AH) Manal Light" pitchFamily="2" charset="-78"/>
              </a:rPr>
              <a:t>• تحفيز روح التعاون بين الطلاب ونشر المودة بينهم من خلال إنشاء مجموعات.</a:t>
            </a:r>
          </a:p>
          <a:p>
            <a:pPr algn="just"/>
            <a:r>
              <a:rPr lang="ar-SA" sz="2400" dirty="0">
                <a:solidFill>
                  <a:schemeClr val="tx1">
                    <a:lumMod val="65000"/>
                    <a:lumOff val="35000"/>
                  </a:schemeClr>
                </a:solidFill>
                <a:cs typeface="(AH) Manal Light" pitchFamily="2" charset="-78"/>
              </a:rPr>
              <a:t>• على المعلم أن يدرك أنه هو القدوة الفعلية للطلاب، وعليه أن يعلم أن الكلمات قد تؤذي وأن إيذاء الكلمات قد يكون أشد من الإيذاء الجسدي.</a:t>
            </a:r>
          </a:p>
          <a:p>
            <a:pPr algn="just"/>
            <a:r>
              <a:rPr lang="ar-SA" sz="2400" dirty="0">
                <a:solidFill>
                  <a:schemeClr val="tx1">
                    <a:lumMod val="65000"/>
                    <a:lumOff val="35000"/>
                  </a:schemeClr>
                </a:solidFill>
                <a:cs typeface="(AH) Manal Light" pitchFamily="2" charset="-78"/>
              </a:rPr>
              <a:t>• على المعلم أن يكون ملماً بمهارات التواصل وحل النزاعات بين الطلاب.</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6" y="3861048"/>
            <a:ext cx="2267744" cy="2041497"/>
          </a:xfrm>
          <a:prstGeom prst="rect">
            <a:avLst/>
          </a:prstGeom>
        </p:spPr>
      </p:pic>
    </p:spTree>
    <p:extLst>
      <p:ext uri="{BB962C8B-B14F-4D97-AF65-F5344CB8AC3E}">
        <p14:creationId xmlns:p14="http://schemas.microsoft.com/office/powerpoint/2010/main" val="1371685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31639" y="2177832"/>
            <a:ext cx="6912768" cy="1508105"/>
          </a:xfrm>
          <a:prstGeom prst="rect">
            <a:avLst/>
          </a:prstGeom>
          <a:noFill/>
        </p:spPr>
        <p:txBody>
          <a:bodyPr wrap="square" rtlCol="1">
            <a:spAutoFit/>
          </a:bodyPr>
          <a:lstStyle/>
          <a:p>
            <a:pPr algn="ctr"/>
            <a:r>
              <a:rPr lang="ar-SA" sz="2600" dirty="0">
                <a:solidFill>
                  <a:srgbClr val="FF0066"/>
                </a:solidFill>
                <a:cs typeface="(AH) Manal Light" pitchFamily="2" charset="-78"/>
              </a:rPr>
              <a:t>بالتعاون مع أفراد مجموعتك:</a:t>
            </a:r>
          </a:p>
          <a:p>
            <a:pPr algn="ctr"/>
            <a:endParaRPr lang="ar-SA" sz="2600" dirty="0">
              <a:solidFill>
                <a:srgbClr val="FF0066"/>
              </a:solidFill>
              <a:cs typeface="(AH) Manal Light" pitchFamily="2" charset="-78"/>
            </a:endParaRPr>
          </a:p>
          <a:p>
            <a:pPr algn="ctr"/>
            <a:r>
              <a:rPr lang="ar-SA" sz="4000" dirty="0">
                <a:solidFill>
                  <a:srgbClr val="00B0F0"/>
                </a:solidFill>
                <a:cs typeface="(AH) Manal Light" pitchFamily="2" charset="-78"/>
              </a:rPr>
              <a:t>ما هي الأعراض التي تظهر على المتنمر عليه؟</a:t>
            </a:r>
          </a:p>
        </p:txBody>
      </p:sp>
      <p:sp>
        <p:nvSpPr>
          <p:cNvPr id="3" name="مربع نص 2"/>
          <p:cNvSpPr txBox="1"/>
          <p:nvPr/>
        </p:nvSpPr>
        <p:spPr>
          <a:xfrm>
            <a:off x="6948263" y="619631"/>
            <a:ext cx="1296144" cy="461665"/>
          </a:xfrm>
          <a:prstGeom prst="rect">
            <a:avLst/>
          </a:prstGeom>
          <a:noFill/>
        </p:spPr>
        <p:txBody>
          <a:bodyPr wrap="square" rtlCol="1">
            <a:spAutoFit/>
          </a:bodyPr>
          <a:lstStyle/>
          <a:p>
            <a:r>
              <a:rPr lang="ar-SA" sz="2400" dirty="0">
                <a:solidFill>
                  <a:srgbClr val="FED422"/>
                </a:solidFill>
                <a:cs typeface="(AH) Manal Medium" pitchFamily="2" charset="-78"/>
              </a:rPr>
              <a:t>نشاط (4)</a:t>
            </a: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581050"/>
            <a:ext cx="3276950" cy="3276950"/>
          </a:xfrm>
          <a:prstGeom prst="rect">
            <a:avLst/>
          </a:prstGeom>
        </p:spPr>
      </p:pic>
    </p:spTree>
    <p:extLst>
      <p:ext uri="{BB962C8B-B14F-4D97-AF65-F5344CB8AC3E}">
        <p14:creationId xmlns:p14="http://schemas.microsoft.com/office/powerpoint/2010/main" val="398710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16"/>
            <a:ext cx="9144000" cy="6857194"/>
          </a:xfrm>
          <a:prstGeom prst="rect">
            <a:avLst/>
          </a:prstGeom>
        </p:spPr>
      </p:pic>
    </p:spTree>
    <p:extLst>
      <p:ext uri="{BB962C8B-B14F-4D97-AF65-F5344CB8AC3E}">
        <p14:creationId xmlns:p14="http://schemas.microsoft.com/office/powerpoint/2010/main" val="277781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47664" y="836711"/>
            <a:ext cx="6624736" cy="4555093"/>
          </a:xfrm>
          <a:prstGeom prst="rect">
            <a:avLst/>
          </a:prstGeom>
          <a:noFill/>
        </p:spPr>
        <p:txBody>
          <a:bodyPr wrap="square" rtlCol="1">
            <a:spAutoFit/>
          </a:bodyPr>
          <a:lstStyle/>
          <a:p>
            <a:pPr algn="just"/>
            <a:r>
              <a:rPr lang="ar-SA" sz="2600" dirty="0">
                <a:solidFill>
                  <a:srgbClr val="FF0066"/>
                </a:solidFill>
                <a:cs typeface="(AH) Manal Light" pitchFamily="2" charset="-78"/>
              </a:rPr>
              <a:t>الأعراض التي تظهر على المتنمر (</a:t>
            </a:r>
            <a:r>
              <a:rPr lang="ar-SA" sz="2600" dirty="0">
                <a:solidFill>
                  <a:srgbClr val="00B0F0"/>
                </a:solidFill>
                <a:cs typeface="(AH) Manal Light" pitchFamily="2" charset="-78"/>
              </a:rPr>
              <a:t>الضحية</a:t>
            </a:r>
            <a:r>
              <a:rPr lang="ar-SA" sz="2600" dirty="0">
                <a:solidFill>
                  <a:srgbClr val="FF0066"/>
                </a:solidFill>
                <a:cs typeface="(AH) Manal Light" pitchFamily="2" charset="-78"/>
              </a:rPr>
              <a:t>):</a:t>
            </a:r>
            <a:endParaRPr lang="ar-SA" sz="2600" dirty="0">
              <a:solidFill>
                <a:schemeClr val="tx1">
                  <a:lumMod val="50000"/>
                  <a:lumOff val="50000"/>
                </a:schemeClr>
              </a:solidFill>
              <a:cs typeface="(AH) Manal Light" pitchFamily="2" charset="-78"/>
            </a:endParaRPr>
          </a:p>
          <a:p>
            <a:pPr algn="just"/>
            <a:r>
              <a:rPr lang="ar-SA" sz="2400" dirty="0">
                <a:solidFill>
                  <a:schemeClr val="tx1">
                    <a:lumMod val="65000"/>
                    <a:lumOff val="35000"/>
                  </a:schemeClr>
                </a:solidFill>
                <a:cs typeface="(AH) Manal Light" pitchFamily="2" charset="-78"/>
              </a:rPr>
              <a:t>على الأهل التنبه لمشكلة التنمر وما إذا كان ابنهما أو ابنتهما يتعرض أو تتعرض للتنمر داخل المدرسة وساحاتها، أو في باص المدرسة أو في الكافتيريا وغيرها، وهناك بعض العلامات التي تدل على تعرض الطفل للتنمر على الأهل التنبه لها.</a:t>
            </a:r>
          </a:p>
          <a:p>
            <a:pPr algn="just"/>
            <a:r>
              <a:rPr lang="ar-SA" sz="2400" dirty="0">
                <a:solidFill>
                  <a:schemeClr val="tx1">
                    <a:lumMod val="65000"/>
                    <a:lumOff val="35000"/>
                  </a:schemeClr>
                </a:solidFill>
                <a:cs typeface="(AH) Manal Light" pitchFamily="2" charset="-78"/>
              </a:rPr>
              <a:t>علامات تدل على تعرض ابنك للتنمر في المدرسة:</a:t>
            </a:r>
          </a:p>
          <a:p>
            <a:pPr algn="just"/>
            <a:r>
              <a:rPr lang="ar-SA" sz="2400" dirty="0">
                <a:solidFill>
                  <a:srgbClr val="00B0F0"/>
                </a:solidFill>
                <a:cs typeface="(AH) Manal Light" pitchFamily="2" charset="-78"/>
              </a:rPr>
              <a:t>• انسحاب الطفل بشكل متكرر من الأنشطة المفضلة لديه.</a:t>
            </a:r>
          </a:p>
          <a:p>
            <a:pPr algn="just"/>
            <a:r>
              <a:rPr lang="ar-SA" sz="2400" dirty="0">
                <a:solidFill>
                  <a:srgbClr val="00B0F0"/>
                </a:solidFill>
                <a:cs typeface="(AH) Manal Light" pitchFamily="2" charset="-78"/>
              </a:rPr>
              <a:t>• تراجع اهتمامه بالأنشطة المدرسية أو ما بعد المدرسة.</a:t>
            </a:r>
          </a:p>
          <a:p>
            <a:pPr algn="just"/>
            <a:r>
              <a:rPr lang="ar-SA" sz="2400" dirty="0">
                <a:solidFill>
                  <a:srgbClr val="00B0F0"/>
                </a:solidFill>
                <a:cs typeface="(AH) Manal Light" pitchFamily="2" charset="-78"/>
              </a:rPr>
              <a:t>• ابتعاده عن أصدقائه أو أي تجمعات.</a:t>
            </a:r>
          </a:p>
          <a:p>
            <a:pPr algn="just"/>
            <a:r>
              <a:rPr lang="ar-SA" sz="2400" dirty="0">
                <a:solidFill>
                  <a:srgbClr val="00B0F0"/>
                </a:solidFill>
                <a:cs typeface="(AH) Manal Light" pitchFamily="2" charset="-78"/>
              </a:rPr>
              <a:t>• إهمال شكله الخارجي ومظهره العام.</a:t>
            </a:r>
          </a:p>
          <a:p>
            <a:pPr algn="just"/>
            <a:r>
              <a:rPr lang="ar-SA" sz="2400" dirty="0">
                <a:solidFill>
                  <a:srgbClr val="00B0F0"/>
                </a:solidFill>
                <a:cs typeface="(AH) Manal Light" pitchFamily="2" charset="-78"/>
              </a:rPr>
              <a:t>• إهمال واجباته المدرسية أو أي أغراض</a:t>
            </a:r>
          </a:p>
          <a:p>
            <a:pPr algn="just"/>
            <a:r>
              <a:rPr lang="ar-SA" sz="2400" dirty="0">
                <a:solidFill>
                  <a:srgbClr val="00B0F0"/>
                </a:solidFill>
                <a:cs typeface="(AH) Manal Light" pitchFamily="2" charset="-78"/>
              </a:rPr>
              <a:t>المتعلقة بالمدرسة ككتبه ودفاتره ووجباته الغذائية.</a:t>
            </a:r>
          </a:p>
          <a:p>
            <a:pPr algn="just"/>
            <a:r>
              <a:rPr lang="ar-SA" sz="2400" dirty="0">
                <a:solidFill>
                  <a:srgbClr val="00B0F0"/>
                </a:solidFill>
                <a:cs typeface="(AH) Manal Light" pitchFamily="2" charset="-78"/>
              </a:rPr>
              <a:t>• التأخر عن باص المدرسة.</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528314"/>
            <a:ext cx="3492974" cy="3492974"/>
          </a:xfrm>
          <a:prstGeom prst="rect">
            <a:avLst/>
          </a:prstGeom>
        </p:spPr>
      </p:pic>
    </p:spTree>
    <p:extLst>
      <p:ext uri="{BB962C8B-B14F-4D97-AF65-F5344CB8AC3E}">
        <p14:creationId xmlns:p14="http://schemas.microsoft.com/office/powerpoint/2010/main" val="88849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47664" y="836711"/>
            <a:ext cx="6624736" cy="3077766"/>
          </a:xfrm>
          <a:prstGeom prst="rect">
            <a:avLst/>
          </a:prstGeom>
          <a:noFill/>
        </p:spPr>
        <p:txBody>
          <a:bodyPr wrap="square" rtlCol="1">
            <a:spAutoFit/>
          </a:bodyPr>
          <a:lstStyle/>
          <a:p>
            <a:pPr algn="just"/>
            <a:r>
              <a:rPr lang="ar-SA" sz="2600" dirty="0">
                <a:solidFill>
                  <a:srgbClr val="FF0066"/>
                </a:solidFill>
                <a:cs typeface="(AH) Manal Light" pitchFamily="2" charset="-78"/>
              </a:rPr>
              <a:t>تابع الأعراض التي تظهر على المتنمر (</a:t>
            </a:r>
            <a:r>
              <a:rPr lang="ar-SA" sz="2600" dirty="0">
                <a:solidFill>
                  <a:srgbClr val="00B0F0"/>
                </a:solidFill>
                <a:cs typeface="(AH) Manal Light" pitchFamily="2" charset="-78"/>
              </a:rPr>
              <a:t>الضحية</a:t>
            </a:r>
            <a:r>
              <a:rPr lang="ar-SA" sz="2600" dirty="0">
                <a:solidFill>
                  <a:srgbClr val="FF0066"/>
                </a:solidFill>
                <a:cs typeface="(AH) Manal Light" pitchFamily="2" charset="-78"/>
              </a:rPr>
              <a:t>):</a:t>
            </a:r>
            <a:endParaRPr lang="ar-SA" sz="2600" dirty="0">
              <a:solidFill>
                <a:schemeClr val="tx1">
                  <a:lumMod val="50000"/>
                  <a:lumOff val="50000"/>
                </a:schemeClr>
              </a:solidFill>
              <a:cs typeface="(AH) Manal Light" pitchFamily="2" charset="-78"/>
            </a:endParaRPr>
          </a:p>
          <a:p>
            <a:pPr algn="just"/>
            <a:r>
              <a:rPr lang="ar-SA" sz="2400" dirty="0">
                <a:solidFill>
                  <a:srgbClr val="00B0F0"/>
                </a:solidFill>
                <a:cs typeface="(AH) Manal Light" pitchFamily="2" charset="-78"/>
              </a:rPr>
              <a:t>• يسعى الطفل المعرض للتنمر إلى الهروب من الواقع الذي يعيشه.</a:t>
            </a:r>
          </a:p>
          <a:p>
            <a:pPr algn="just"/>
            <a:r>
              <a:rPr lang="ar-SA" sz="2400" dirty="0">
                <a:solidFill>
                  <a:srgbClr val="00B0F0"/>
                </a:solidFill>
                <a:cs typeface="(AH) Manal Light" pitchFamily="2" charset="-78"/>
              </a:rPr>
              <a:t>• يعاني الطفل المعرض للتنمر حالة من العصبية والغضب.</a:t>
            </a:r>
          </a:p>
          <a:p>
            <a:pPr algn="just"/>
            <a:r>
              <a:rPr lang="ar-SA" sz="2400" dirty="0">
                <a:solidFill>
                  <a:srgbClr val="00B0F0"/>
                </a:solidFill>
                <a:cs typeface="(AH) Manal Light" pitchFamily="2" charset="-78"/>
              </a:rPr>
              <a:t>• يعاني حالة من القلق الدائم والخوف.</a:t>
            </a:r>
          </a:p>
          <a:p>
            <a:pPr algn="just"/>
            <a:r>
              <a:rPr lang="ar-SA" sz="2400" dirty="0">
                <a:solidFill>
                  <a:srgbClr val="00B0F0"/>
                </a:solidFill>
                <a:cs typeface="(AH) Manal Light" pitchFamily="2" charset="-78"/>
              </a:rPr>
              <a:t>• يعاني من حالة مزاجية متقلبة.</a:t>
            </a:r>
          </a:p>
          <a:p>
            <a:pPr algn="just"/>
            <a:r>
              <a:rPr lang="ar-SA" sz="2400" dirty="0">
                <a:solidFill>
                  <a:srgbClr val="00B0F0"/>
                </a:solidFill>
                <a:cs typeface="(AH) Manal Light" pitchFamily="2" charset="-78"/>
              </a:rPr>
              <a:t>• قد يخفي الطفل أدوات لحماية نفسه في المدرسة مثل السكاكين.</a:t>
            </a:r>
          </a:p>
          <a:p>
            <a:pPr algn="just"/>
            <a:r>
              <a:rPr lang="ar-SA" sz="2400" dirty="0">
                <a:solidFill>
                  <a:srgbClr val="00B0F0"/>
                </a:solidFill>
                <a:cs typeface="(AH) Manal Light" pitchFamily="2" charset="-78"/>
              </a:rPr>
              <a:t>• كما يمكن أن تظهر على جسده بعض الكدمات والجروح.</a:t>
            </a:r>
          </a:p>
          <a:p>
            <a:pPr algn="just"/>
            <a:r>
              <a:rPr lang="ar-SA" sz="2400" dirty="0">
                <a:solidFill>
                  <a:srgbClr val="00B0F0"/>
                </a:solidFill>
                <a:cs typeface="(AH) Manal Light" pitchFamily="2" charset="-78"/>
              </a:rPr>
              <a:t>• قد يعاني حالة من فقدان أو زيادة الشهية.</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528314"/>
            <a:ext cx="3492974" cy="3492974"/>
          </a:xfrm>
          <a:prstGeom prst="rect">
            <a:avLst/>
          </a:prstGeom>
        </p:spPr>
      </p:pic>
    </p:spTree>
    <p:extLst>
      <p:ext uri="{BB962C8B-B14F-4D97-AF65-F5344CB8AC3E}">
        <p14:creationId xmlns:p14="http://schemas.microsoft.com/office/powerpoint/2010/main" val="341073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005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339752" y="836710"/>
            <a:ext cx="5760640" cy="4555093"/>
          </a:xfrm>
          <a:prstGeom prst="rect">
            <a:avLst/>
          </a:prstGeom>
          <a:noFill/>
        </p:spPr>
        <p:txBody>
          <a:bodyPr wrap="square" rtlCol="1">
            <a:spAutoFit/>
          </a:bodyPr>
          <a:lstStyle/>
          <a:p>
            <a:pPr algn="just"/>
            <a:r>
              <a:rPr lang="ar-SA" sz="2600" dirty="0">
                <a:solidFill>
                  <a:srgbClr val="FF0066"/>
                </a:solidFill>
                <a:cs typeface="(AH) Manal Light" pitchFamily="2" charset="-78"/>
              </a:rPr>
              <a:t>أساليب علاجية للتنمر:</a:t>
            </a:r>
            <a:endParaRPr lang="ar-SA" sz="2600" dirty="0">
              <a:solidFill>
                <a:schemeClr val="tx1">
                  <a:lumMod val="50000"/>
                  <a:lumOff val="50000"/>
                </a:schemeClr>
              </a:solidFill>
              <a:cs typeface="(AH) Manal Light" pitchFamily="2" charset="-78"/>
            </a:endParaRPr>
          </a:p>
          <a:p>
            <a:pPr algn="just"/>
            <a:r>
              <a:rPr lang="ar-SA" sz="2400" dirty="0">
                <a:solidFill>
                  <a:srgbClr val="00B0F0"/>
                </a:solidFill>
                <a:cs typeface="(AH) Manal Light" pitchFamily="2" charset="-78"/>
              </a:rPr>
              <a:t>كيف يمكن علاج ظاهرة التنمر؟ وكيف يمكن حماية أطفالنا من التنمر أو من التحول إلى متنمرين؟</a:t>
            </a:r>
          </a:p>
          <a:p>
            <a:pPr algn="just"/>
            <a:r>
              <a:rPr lang="ar-SA" sz="2400" dirty="0">
                <a:solidFill>
                  <a:schemeClr val="tx1">
                    <a:lumMod val="65000"/>
                    <a:lumOff val="35000"/>
                  </a:schemeClr>
                </a:solidFill>
                <a:cs typeface="(AH) Manal Light" pitchFamily="2" charset="-78"/>
              </a:rPr>
              <a:t>• تقوية الوازع الديني للأفراد وتقوية العقيدة لديهم منذ الصغر، وزرع الأخلاق الإنسانية في قلوب الأطفال كـ (</a:t>
            </a:r>
            <a:r>
              <a:rPr lang="ar-SA" sz="2400" dirty="0">
                <a:solidFill>
                  <a:srgbClr val="FF0066"/>
                </a:solidFill>
                <a:cs typeface="(AH) Manal Light" pitchFamily="2" charset="-78"/>
              </a:rPr>
              <a:t>التسامح والمساواة والاحترام والمحبة والتواضع والتعاون ومساعدة الضعيف</a:t>
            </a:r>
            <a:r>
              <a:rPr lang="ar-SA" sz="2400" dirty="0">
                <a:solidFill>
                  <a:schemeClr val="tx1">
                    <a:lumMod val="65000"/>
                    <a:lumOff val="35000"/>
                  </a:schemeClr>
                </a:solidFill>
                <a:cs typeface="(AH) Manal Light" pitchFamily="2" charset="-78"/>
              </a:rPr>
              <a:t>) وغيرها.</a:t>
            </a:r>
          </a:p>
          <a:p>
            <a:pPr algn="just"/>
            <a:r>
              <a:rPr lang="ar-SA" sz="2400" dirty="0">
                <a:solidFill>
                  <a:schemeClr val="tx1">
                    <a:lumMod val="65000"/>
                    <a:lumOff val="35000"/>
                  </a:schemeClr>
                </a:solidFill>
                <a:cs typeface="(AH) Manal Light" pitchFamily="2" charset="-78"/>
              </a:rPr>
              <a:t>• الحرص على تربية الأبناء في ظروف صحية بعيداً عن العنف والاستبداد.</a:t>
            </a:r>
          </a:p>
          <a:p>
            <a:pPr algn="just"/>
            <a:r>
              <a:rPr lang="ar-SA" sz="2400" dirty="0">
                <a:solidFill>
                  <a:schemeClr val="tx1">
                    <a:lumMod val="65000"/>
                    <a:lumOff val="35000"/>
                  </a:schemeClr>
                </a:solidFill>
                <a:cs typeface="(AH) Manal Light" pitchFamily="2" charset="-78"/>
              </a:rPr>
              <a:t>• تعزيز عوامل الثقة بالنفس والكبرياء وقوة الشخصية لدى الأطفال.</a:t>
            </a:r>
          </a:p>
          <a:p>
            <a:pPr algn="just"/>
            <a:r>
              <a:rPr lang="ar-SA" sz="2400" dirty="0">
                <a:solidFill>
                  <a:schemeClr val="tx1">
                    <a:lumMod val="65000"/>
                    <a:lumOff val="35000"/>
                  </a:schemeClr>
                </a:solidFill>
                <a:cs typeface="(AH) Manal Light" pitchFamily="2" charset="-78"/>
              </a:rPr>
              <a:t>• على المحطات التلفزيونية العمل على بث البرامج التعليمية والدينية والوثائقية الهادفة وتجنب البرامج العنيفة، وحتى إن لم تغير المحطات سياستها، على الأهل اختيار الإعلام المناسب لأطفالهم.</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560" y="2708920"/>
            <a:ext cx="3492974" cy="3492974"/>
          </a:xfrm>
          <a:prstGeom prst="rect">
            <a:avLst/>
          </a:prstGeom>
        </p:spPr>
      </p:pic>
    </p:spTree>
    <p:extLst>
      <p:ext uri="{BB962C8B-B14F-4D97-AF65-F5344CB8AC3E}">
        <p14:creationId xmlns:p14="http://schemas.microsoft.com/office/powerpoint/2010/main" val="3859805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339752" y="836710"/>
            <a:ext cx="5760640" cy="4555093"/>
          </a:xfrm>
          <a:prstGeom prst="rect">
            <a:avLst/>
          </a:prstGeom>
          <a:noFill/>
        </p:spPr>
        <p:txBody>
          <a:bodyPr wrap="square" rtlCol="1">
            <a:spAutoFit/>
          </a:bodyPr>
          <a:lstStyle/>
          <a:p>
            <a:pPr algn="just"/>
            <a:r>
              <a:rPr lang="ar-SA" sz="2600" dirty="0">
                <a:solidFill>
                  <a:srgbClr val="FF0066"/>
                </a:solidFill>
                <a:cs typeface="(AH) Manal Light" pitchFamily="2" charset="-78"/>
              </a:rPr>
              <a:t>تابع أساليب علاجية للتنمر:</a:t>
            </a:r>
            <a:endParaRPr lang="ar-SA" sz="2600" dirty="0">
              <a:solidFill>
                <a:schemeClr val="tx1">
                  <a:lumMod val="50000"/>
                  <a:lumOff val="50000"/>
                </a:schemeClr>
              </a:solidFill>
              <a:cs typeface="(AH) Manal Light" pitchFamily="2" charset="-78"/>
            </a:endParaRPr>
          </a:p>
          <a:p>
            <a:pPr algn="just"/>
            <a:r>
              <a:rPr lang="ar-SA" sz="2400" dirty="0">
                <a:solidFill>
                  <a:schemeClr val="tx1">
                    <a:lumMod val="65000"/>
                    <a:lumOff val="35000"/>
                  </a:schemeClr>
                </a:solidFill>
                <a:cs typeface="(AH) Manal Light" pitchFamily="2" charset="-78"/>
              </a:rPr>
              <a:t>• بناء علاقة صداقة مع الأبناء منذ الصغر والتواصل الدائم معهم وترك باب الحوار مفتوحاً دائماً، لكي يشعروا بالراحة للجوء إلى الأهل.</a:t>
            </a:r>
          </a:p>
          <a:p>
            <a:pPr algn="just"/>
            <a:r>
              <a:rPr lang="ar-SA" sz="2400" dirty="0">
                <a:solidFill>
                  <a:schemeClr val="tx1">
                    <a:lumMod val="65000"/>
                    <a:lumOff val="35000"/>
                  </a:schemeClr>
                </a:solidFill>
                <a:cs typeface="(AH) Manal Light" pitchFamily="2" charset="-78"/>
              </a:rPr>
              <a:t>• توفير الألعاب التي من هدفها تحسين القدرات العقلية لدى الأفراد والبعد عن الألعاب العنيفة.</a:t>
            </a:r>
          </a:p>
          <a:p>
            <a:pPr algn="just"/>
            <a:r>
              <a:rPr lang="ar-SA" sz="2400" dirty="0">
                <a:solidFill>
                  <a:schemeClr val="tx1">
                    <a:lumMod val="65000"/>
                    <a:lumOff val="35000"/>
                  </a:schemeClr>
                </a:solidFill>
                <a:cs typeface="(AH) Manal Light" pitchFamily="2" charset="-78"/>
              </a:rPr>
              <a:t>• تدريب الأطفال على رياضات الدفاع عن النفس لتعزيز قوتهم البدنية والنفسية وثقتهم بأنفسهم، مع التأكيد بأن الهدف منها هو الدفاع عن النفس فقط وليس ممارسة القوة والعنف على الآخرين.</a:t>
            </a:r>
          </a:p>
          <a:p>
            <a:pPr algn="just"/>
            <a:r>
              <a:rPr lang="ar-SA" sz="2400" dirty="0">
                <a:solidFill>
                  <a:schemeClr val="tx1">
                    <a:lumMod val="65000"/>
                    <a:lumOff val="35000"/>
                  </a:schemeClr>
                </a:solidFill>
                <a:cs typeface="(AH) Manal Light" pitchFamily="2" charset="-78"/>
              </a:rPr>
              <a:t>• متابعة السلوكيات المختلفة للأبناء في سن مبكرة والوقوف على السلوكيات الخاطئة ومعالجتها.</a:t>
            </a:r>
          </a:p>
          <a:p>
            <a:pPr algn="just"/>
            <a:r>
              <a:rPr lang="ar-SA" sz="2400" dirty="0">
                <a:solidFill>
                  <a:schemeClr val="tx1">
                    <a:lumMod val="65000"/>
                    <a:lumOff val="35000"/>
                  </a:schemeClr>
                </a:solidFill>
                <a:cs typeface="(AH) Manal Light" pitchFamily="2" charset="-78"/>
              </a:rPr>
              <a:t>• مراقبة الأبناء على الإنترنت ووسائل التواصل الاجتماعي والانتباه لأي علامات غير عادية.</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560" y="2708920"/>
            <a:ext cx="3492974" cy="3492974"/>
          </a:xfrm>
          <a:prstGeom prst="rect">
            <a:avLst/>
          </a:prstGeom>
        </p:spPr>
      </p:pic>
    </p:spTree>
    <p:extLst>
      <p:ext uri="{BB962C8B-B14F-4D97-AF65-F5344CB8AC3E}">
        <p14:creationId xmlns:p14="http://schemas.microsoft.com/office/powerpoint/2010/main" val="126046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339752" y="836710"/>
            <a:ext cx="5760640" cy="4555093"/>
          </a:xfrm>
          <a:prstGeom prst="rect">
            <a:avLst/>
          </a:prstGeom>
          <a:noFill/>
        </p:spPr>
        <p:txBody>
          <a:bodyPr wrap="square" rtlCol="1">
            <a:spAutoFit/>
          </a:bodyPr>
          <a:lstStyle/>
          <a:p>
            <a:pPr algn="just"/>
            <a:r>
              <a:rPr lang="ar-SA" sz="2600" dirty="0">
                <a:solidFill>
                  <a:srgbClr val="FF0066"/>
                </a:solidFill>
                <a:cs typeface="(AH) Manal Light" pitchFamily="2" charset="-78"/>
              </a:rPr>
              <a:t>تابع أساليب علاجية للتنمر:</a:t>
            </a:r>
            <a:endParaRPr lang="ar-SA" sz="2600" dirty="0">
              <a:solidFill>
                <a:schemeClr val="tx1">
                  <a:lumMod val="50000"/>
                  <a:lumOff val="50000"/>
                </a:schemeClr>
              </a:solidFill>
              <a:cs typeface="(AH) Manal Light" pitchFamily="2" charset="-78"/>
            </a:endParaRPr>
          </a:p>
          <a:p>
            <a:pPr algn="just"/>
            <a:r>
              <a:rPr lang="ar-SA" sz="2400" dirty="0">
                <a:solidFill>
                  <a:schemeClr val="tx1">
                    <a:lumMod val="65000"/>
                    <a:lumOff val="35000"/>
                  </a:schemeClr>
                </a:solidFill>
                <a:cs typeface="(AH) Manal Light" pitchFamily="2" charset="-78"/>
              </a:rPr>
              <a:t>• تجنب الفراغ واستثمار الطاقات والقدرات الخاصة للأفراد بالبرامج والأنشطة التي تعود عليهم بالنفع.</a:t>
            </a:r>
          </a:p>
          <a:p>
            <a:pPr algn="just"/>
            <a:r>
              <a:rPr lang="ar-SA" sz="2400" dirty="0">
                <a:solidFill>
                  <a:schemeClr val="tx1">
                    <a:lumMod val="65000"/>
                    <a:lumOff val="35000"/>
                  </a:schemeClr>
                </a:solidFill>
                <a:cs typeface="(AH) Manal Light" pitchFamily="2" charset="-78"/>
              </a:rPr>
              <a:t>• الاستماع إلى المعلمين والمرشدين الطلابيين والنفسيين في المدارس والحرص على اللقاءات الدورية معهم والأخذ بآرائهم.</a:t>
            </a:r>
          </a:p>
          <a:p>
            <a:pPr algn="just"/>
            <a:r>
              <a:rPr lang="ar-SA" sz="2400" dirty="0">
                <a:solidFill>
                  <a:schemeClr val="tx1">
                    <a:lumMod val="65000"/>
                    <a:lumOff val="35000"/>
                  </a:schemeClr>
                </a:solidFill>
                <a:cs typeface="(AH) Manal Light" pitchFamily="2" charset="-78"/>
              </a:rPr>
              <a:t>• الانتباه إلى أي علامة من علامات التنمر المذكورة سابقاً في حال ظهرت على الطفل والحديث معه على الفور بهدوء.</a:t>
            </a:r>
          </a:p>
          <a:p>
            <a:pPr algn="just"/>
            <a:r>
              <a:rPr lang="ar-SA" sz="2400" dirty="0">
                <a:solidFill>
                  <a:schemeClr val="tx1">
                    <a:lumMod val="65000"/>
                    <a:lumOff val="35000"/>
                  </a:schemeClr>
                </a:solidFill>
                <a:cs typeface="(AH) Manal Light" pitchFamily="2" charset="-78"/>
              </a:rPr>
              <a:t>• عرض الشخص المتنمر أو الضحية على أخصائي نفسي أو اجتماعي.</a:t>
            </a:r>
          </a:p>
          <a:p>
            <a:pPr algn="just"/>
            <a:r>
              <a:rPr lang="ar-SA" sz="2400" dirty="0">
                <a:solidFill>
                  <a:schemeClr val="tx1">
                    <a:lumMod val="65000"/>
                    <a:lumOff val="35000"/>
                  </a:schemeClr>
                </a:solidFill>
                <a:cs typeface="(AH) Manal Light" pitchFamily="2" charset="-78"/>
              </a:rPr>
              <a:t>• حماية حقوق الأفراد الممارس عليهم التنمر وتعويضهم عن الأضرار النفسية أو الجسدية التي تعرضوا لها.</a:t>
            </a:r>
          </a:p>
          <a:p>
            <a:pPr algn="just"/>
            <a:r>
              <a:rPr lang="ar-SA" sz="2400" dirty="0">
                <a:solidFill>
                  <a:schemeClr val="tx1">
                    <a:lumMod val="65000"/>
                    <a:lumOff val="35000"/>
                  </a:schemeClr>
                </a:solidFill>
                <a:cs typeface="(AH) Manal Light" pitchFamily="2" charset="-78"/>
              </a:rPr>
              <a:t>• توفير مرشد طلابي في كل مدرسة مع تعزيز أهمية التواصل مع المرشد في حال التعرض لأي من أشكال العنف أو الأذى.</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560" y="2708920"/>
            <a:ext cx="3492974" cy="3492974"/>
          </a:xfrm>
          <a:prstGeom prst="rect">
            <a:avLst/>
          </a:prstGeom>
        </p:spPr>
      </p:pic>
    </p:spTree>
    <p:extLst>
      <p:ext uri="{BB962C8B-B14F-4D97-AF65-F5344CB8AC3E}">
        <p14:creationId xmlns:p14="http://schemas.microsoft.com/office/powerpoint/2010/main" val="135202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مربع نص 4"/>
          <p:cNvSpPr txBox="1"/>
          <p:nvPr/>
        </p:nvSpPr>
        <p:spPr>
          <a:xfrm>
            <a:off x="899592" y="2652544"/>
            <a:ext cx="4752528" cy="2554545"/>
          </a:xfrm>
          <a:prstGeom prst="rect">
            <a:avLst/>
          </a:prstGeom>
          <a:noFill/>
        </p:spPr>
        <p:txBody>
          <a:bodyPr wrap="square" rtlCol="1">
            <a:spAutoFit/>
          </a:bodyPr>
          <a:lstStyle/>
          <a:p>
            <a:pPr algn="ctr"/>
            <a:r>
              <a:rPr lang="ar-SA" sz="3200" dirty="0">
                <a:solidFill>
                  <a:schemeClr val="bg1"/>
                </a:solidFill>
                <a:cs typeface="(AH) Manal Light" pitchFamily="2" charset="-78"/>
              </a:rPr>
              <a:t>شكراً لكم على حسن الاستماع</a:t>
            </a:r>
          </a:p>
          <a:p>
            <a:pPr algn="ctr"/>
            <a:r>
              <a:rPr lang="ar-SA" sz="3200" dirty="0">
                <a:solidFill>
                  <a:schemeClr val="bg1"/>
                </a:solidFill>
                <a:cs typeface="(AH) Manal Light" pitchFamily="2" charset="-78"/>
              </a:rPr>
              <a:t>وأسأل الله لكم الفائدة والتوفيق</a:t>
            </a:r>
          </a:p>
          <a:p>
            <a:pPr algn="ctr"/>
            <a:endParaRPr lang="ar-SA" sz="3200" dirty="0">
              <a:solidFill>
                <a:schemeClr val="bg1"/>
              </a:solidFill>
              <a:cs typeface="(AH) Manal Light" pitchFamily="2" charset="-78"/>
            </a:endParaRPr>
          </a:p>
          <a:p>
            <a:pPr algn="ctr"/>
            <a:r>
              <a:rPr lang="ar-SA" sz="3200" dirty="0">
                <a:solidFill>
                  <a:schemeClr val="bg1"/>
                </a:solidFill>
                <a:cs typeface="(AH) Manal Light" pitchFamily="2" charset="-78"/>
              </a:rPr>
              <a:t>المرشد الطلابي</a:t>
            </a:r>
          </a:p>
          <a:p>
            <a:pPr algn="ctr"/>
            <a:r>
              <a:rPr lang="ar-SA" sz="3200" dirty="0">
                <a:solidFill>
                  <a:srgbClr val="FED422"/>
                </a:solidFill>
                <a:cs typeface="(AH) Manal Light" pitchFamily="2" charset="-78"/>
              </a:rPr>
              <a:t>عقل بن محمد البقعاوي</a:t>
            </a:r>
          </a:p>
        </p:txBody>
      </p:sp>
    </p:spTree>
    <p:extLst>
      <p:ext uri="{BB962C8B-B14F-4D97-AF65-F5344CB8AC3E}">
        <p14:creationId xmlns:p14="http://schemas.microsoft.com/office/powerpoint/2010/main" val="294481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71600" y="2401959"/>
            <a:ext cx="7272807" cy="1600438"/>
          </a:xfrm>
          <a:prstGeom prst="rect">
            <a:avLst/>
          </a:prstGeom>
          <a:noFill/>
        </p:spPr>
        <p:txBody>
          <a:bodyPr wrap="square" rtlCol="1">
            <a:spAutoFit/>
          </a:bodyPr>
          <a:lstStyle/>
          <a:p>
            <a:pPr algn="just"/>
            <a:r>
              <a:rPr lang="ar-SA" sz="2600" b="1" dirty="0">
                <a:solidFill>
                  <a:srgbClr val="FF0066"/>
                </a:solidFill>
                <a:cs typeface="(AH) Manal Light" pitchFamily="2" charset="-78"/>
              </a:rPr>
              <a:t>مدخل:</a:t>
            </a:r>
          </a:p>
          <a:p>
            <a:pPr algn="just"/>
            <a:r>
              <a:rPr lang="ar-SA" sz="2400" dirty="0">
                <a:cs typeface="(AH) Manal Light" pitchFamily="2" charset="-78"/>
              </a:rPr>
              <a:t>بدأت ظاهرة التنمر </a:t>
            </a:r>
            <a:r>
              <a:rPr lang="en-US" sz="2400" dirty="0">
                <a:solidFill>
                  <a:srgbClr val="00B0F0"/>
                </a:solidFill>
                <a:cs typeface="(AH) Manal Light" pitchFamily="2" charset="-78"/>
              </a:rPr>
              <a:t>Bullying</a:t>
            </a:r>
            <a:r>
              <a:rPr lang="en-US" sz="2400" dirty="0">
                <a:cs typeface="(AH) Manal Light" pitchFamily="2" charset="-78"/>
              </a:rPr>
              <a:t> </a:t>
            </a:r>
            <a:r>
              <a:rPr lang="ar-SA" sz="2400" dirty="0">
                <a:cs typeface="(AH) Manal Light" pitchFamily="2" charset="-78"/>
              </a:rPr>
              <a:t> تنتشر بكثرة في الآونة الأخيرة وأصبحنا نرى التنمر في كل مكان؛ في الشارع أو المدرسة أو الجامعة أو المنزل حتى في مكان العمل! من هنا، اخترنا أن نناقش في هذا المقال تعريف التنمر، وطرق التعامل معه، وأسبابه، وآثاره وأنواعه وعلاجه.</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5841" y="404664"/>
            <a:ext cx="2664365" cy="1998039"/>
          </a:xfrm>
          <a:prstGeom prst="rect">
            <a:avLst/>
          </a:prstGeom>
        </p:spPr>
      </p:pic>
    </p:spTree>
    <p:extLst>
      <p:ext uri="{BB962C8B-B14F-4D97-AF65-F5344CB8AC3E}">
        <p14:creationId xmlns:p14="http://schemas.microsoft.com/office/powerpoint/2010/main" val="1475855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15616" y="1628800"/>
            <a:ext cx="7272807" cy="2708434"/>
          </a:xfrm>
          <a:prstGeom prst="rect">
            <a:avLst/>
          </a:prstGeom>
          <a:noFill/>
        </p:spPr>
        <p:txBody>
          <a:bodyPr wrap="square" rtlCol="1">
            <a:spAutoFit/>
          </a:bodyPr>
          <a:lstStyle/>
          <a:p>
            <a:pPr algn="just"/>
            <a:r>
              <a:rPr lang="ar-SA" sz="2600" b="1" dirty="0">
                <a:solidFill>
                  <a:srgbClr val="FF0066"/>
                </a:solidFill>
                <a:cs typeface="(AH) Manal Light" pitchFamily="2" charset="-78"/>
              </a:rPr>
              <a:t>التنمر في الإسلام :</a:t>
            </a:r>
          </a:p>
          <a:p>
            <a:pPr algn="just"/>
            <a:r>
              <a:rPr lang="ar-SA" sz="2400" dirty="0">
                <a:cs typeface="(AH) Manal Light" pitchFamily="2" charset="-78"/>
              </a:rPr>
              <a:t>للدين الإسلامي دور كبير في معالجة ظاهرة التنمر وخطورتها على الفرد والمجتمع ولنا في الهدي النبوي الكريم خير قول وفعل في علاجها:</a:t>
            </a:r>
          </a:p>
          <a:p>
            <a:pPr algn="just"/>
            <a:r>
              <a:rPr lang="ar-SA" sz="2400" dirty="0">
                <a:cs typeface="(AH) Manal Light" pitchFamily="2" charset="-78"/>
              </a:rPr>
              <a:t>قال الله تعالى في محكم التنزيل: (</a:t>
            </a:r>
            <a:r>
              <a:rPr lang="ar-SA" sz="2400" dirty="0">
                <a:solidFill>
                  <a:srgbClr val="00B050"/>
                </a:solidFill>
                <a:cs typeface="(AH) Manal Light" pitchFamily="2" charset="-78"/>
              </a:rPr>
              <a:t>ادْعُ إِلَى سَبِيلِ رَبِّكَ بِالْحِكْمَةِ وَالْمَوْعِظَةِ الْحَسَنَةِ وَجَادِلْهُم بِالَّتِي هِيَ أَحْسَنُ إِنَّ رَبَّكَ هُوَ أَعْلَمُ بِمَن ضَلَّ عَن سَبِيلِهِ وَهُوَ أَعْلَمُ بِالْمُهْتَدِينَ</a:t>
            </a:r>
            <a:r>
              <a:rPr lang="ar-SA" sz="2400" dirty="0">
                <a:cs typeface="(AH) Manal Light" pitchFamily="2" charset="-78"/>
              </a:rPr>
              <a:t>)</a:t>
            </a:r>
          </a:p>
          <a:p>
            <a:pPr algn="just"/>
            <a:r>
              <a:rPr lang="ar-SA" sz="2400" dirty="0">
                <a:cs typeface="(AH) Manal Light" pitchFamily="2" charset="-78"/>
              </a:rPr>
              <a:t>وقال الرسول الكريم –صلى الله عليه وسلم-: (</a:t>
            </a:r>
            <a:r>
              <a:rPr lang="ar-SA" sz="2400" dirty="0">
                <a:solidFill>
                  <a:srgbClr val="00B0F0"/>
                </a:solidFill>
                <a:cs typeface="(AH) Manal Light" pitchFamily="2" charset="-78"/>
              </a:rPr>
              <a:t>اتقى الله حيثما كنت واتبع السيئة الحسنه تمحها وخالق الناس بخلقاً حسن</a:t>
            </a:r>
            <a:r>
              <a:rPr lang="ar-SA" sz="2400" dirty="0">
                <a:cs typeface="(AH) Manal Light" pitchFamily="2" charset="-78"/>
              </a:rPr>
              <a:t> ).</a:t>
            </a: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44824"/>
            <a:ext cx="4139952" cy="4139952"/>
          </a:xfrm>
          <a:prstGeom prst="rect">
            <a:avLst/>
          </a:prstGeom>
        </p:spPr>
      </p:pic>
    </p:spTree>
    <p:extLst>
      <p:ext uri="{BB962C8B-B14F-4D97-AF65-F5344CB8AC3E}">
        <p14:creationId xmlns:p14="http://schemas.microsoft.com/office/powerpoint/2010/main" val="258355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194"/>
          </a:xfrm>
          <a:prstGeom prst="rect">
            <a:avLst/>
          </a:prstGeom>
        </p:spPr>
      </p:pic>
    </p:spTree>
    <p:extLst>
      <p:ext uri="{BB962C8B-B14F-4D97-AF65-F5344CB8AC3E}">
        <p14:creationId xmlns:p14="http://schemas.microsoft.com/office/powerpoint/2010/main" val="147585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31639" y="2177832"/>
            <a:ext cx="6912768" cy="1508105"/>
          </a:xfrm>
          <a:prstGeom prst="rect">
            <a:avLst/>
          </a:prstGeom>
          <a:noFill/>
        </p:spPr>
        <p:txBody>
          <a:bodyPr wrap="square" rtlCol="1">
            <a:spAutoFit/>
          </a:bodyPr>
          <a:lstStyle/>
          <a:p>
            <a:pPr algn="ctr"/>
            <a:r>
              <a:rPr lang="ar-SA" sz="2600" dirty="0">
                <a:solidFill>
                  <a:srgbClr val="FF0066"/>
                </a:solidFill>
                <a:cs typeface="(AH) Manal Light" pitchFamily="2" charset="-78"/>
              </a:rPr>
              <a:t>عصف ذهني جماعي:</a:t>
            </a:r>
          </a:p>
          <a:p>
            <a:pPr algn="ctr"/>
            <a:endParaRPr lang="ar-SA" sz="2600" dirty="0">
              <a:solidFill>
                <a:srgbClr val="FF0066"/>
              </a:solidFill>
              <a:cs typeface="(AH) Manal Light" pitchFamily="2" charset="-78"/>
            </a:endParaRPr>
          </a:p>
          <a:p>
            <a:pPr algn="ctr"/>
            <a:r>
              <a:rPr lang="ar-SA" sz="4000" dirty="0">
                <a:solidFill>
                  <a:srgbClr val="00B0F0"/>
                </a:solidFill>
                <a:cs typeface="(AH) Manal Light" pitchFamily="2" charset="-78"/>
              </a:rPr>
              <a:t>ما هو التنمر من وجهة نظرك؟</a:t>
            </a:r>
          </a:p>
        </p:txBody>
      </p:sp>
      <p:sp>
        <p:nvSpPr>
          <p:cNvPr id="3" name="مربع نص 2"/>
          <p:cNvSpPr txBox="1"/>
          <p:nvPr/>
        </p:nvSpPr>
        <p:spPr>
          <a:xfrm>
            <a:off x="6948263" y="619631"/>
            <a:ext cx="1296144" cy="461665"/>
          </a:xfrm>
          <a:prstGeom prst="rect">
            <a:avLst/>
          </a:prstGeom>
          <a:noFill/>
        </p:spPr>
        <p:txBody>
          <a:bodyPr wrap="square" rtlCol="1">
            <a:spAutoFit/>
          </a:bodyPr>
          <a:lstStyle/>
          <a:p>
            <a:r>
              <a:rPr lang="ar-SA" sz="2400" dirty="0">
                <a:solidFill>
                  <a:srgbClr val="FED422"/>
                </a:solidFill>
                <a:cs typeface="(AH) Manal Medium" pitchFamily="2" charset="-78"/>
              </a:rPr>
              <a:t>نشاط (1)</a:t>
            </a: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581050"/>
            <a:ext cx="3276950" cy="3276950"/>
          </a:xfrm>
          <a:prstGeom prst="rect">
            <a:avLst/>
          </a:prstGeom>
        </p:spPr>
      </p:pic>
    </p:spTree>
    <p:extLst>
      <p:ext uri="{BB962C8B-B14F-4D97-AF65-F5344CB8AC3E}">
        <p14:creationId xmlns:p14="http://schemas.microsoft.com/office/powerpoint/2010/main" val="147585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31248" y="1772816"/>
            <a:ext cx="6912768" cy="1231106"/>
          </a:xfrm>
          <a:prstGeom prst="rect">
            <a:avLst/>
          </a:prstGeom>
          <a:noFill/>
        </p:spPr>
        <p:txBody>
          <a:bodyPr wrap="square" rtlCol="1">
            <a:spAutoFit/>
          </a:bodyPr>
          <a:lstStyle/>
          <a:p>
            <a:pPr algn="just"/>
            <a:r>
              <a:rPr lang="ar-SA" sz="2600" b="1" dirty="0">
                <a:solidFill>
                  <a:srgbClr val="00B0F0"/>
                </a:solidFill>
                <a:cs typeface="(AH) Manal Light" pitchFamily="2" charset="-78"/>
              </a:rPr>
              <a:t>تعريف التنمر: </a:t>
            </a:r>
            <a:r>
              <a:rPr lang="ar-SA" sz="2400" dirty="0">
                <a:solidFill>
                  <a:schemeClr val="tx1">
                    <a:lumMod val="50000"/>
                    <a:lumOff val="50000"/>
                  </a:schemeClr>
                </a:solidFill>
                <a:cs typeface="(AH) Manal Light" pitchFamily="2" charset="-78"/>
              </a:rPr>
              <a:t>التنمر </a:t>
            </a:r>
            <a:r>
              <a:rPr lang="en-US" sz="2200" dirty="0">
                <a:solidFill>
                  <a:srgbClr val="FF0066"/>
                </a:solidFill>
                <a:cs typeface="(AH) Manal Light" pitchFamily="2" charset="-78"/>
              </a:rPr>
              <a:t>Bullying</a:t>
            </a:r>
            <a:r>
              <a:rPr lang="en-US" sz="2400" dirty="0">
                <a:solidFill>
                  <a:schemeClr val="tx1">
                    <a:lumMod val="50000"/>
                    <a:lumOff val="50000"/>
                  </a:schemeClr>
                </a:solidFill>
                <a:cs typeface="(AH) Manal Light" pitchFamily="2" charset="-78"/>
              </a:rPr>
              <a:t> </a:t>
            </a:r>
            <a:r>
              <a:rPr lang="ar-SA" sz="2400" dirty="0">
                <a:solidFill>
                  <a:schemeClr val="tx1">
                    <a:lumMod val="50000"/>
                    <a:lumOff val="50000"/>
                  </a:schemeClr>
                </a:solidFill>
                <a:cs typeface="(AH) Manal Light" pitchFamily="2" charset="-78"/>
              </a:rPr>
              <a:t> هو شكل من أشكال العنف والإيذاء والإساءة التي تكون موجهة من فرد أو مجموعة من الأفراد إلى فرد أو مجموعة من الأفراد حيث يكون الفرد المهاجم أقوى من الأفراد الباقين.</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2924944"/>
            <a:ext cx="3564982" cy="3564982"/>
          </a:xfrm>
          <a:prstGeom prst="rect">
            <a:avLst/>
          </a:prstGeom>
        </p:spPr>
      </p:pic>
    </p:spTree>
    <p:extLst>
      <p:ext uri="{BB962C8B-B14F-4D97-AF65-F5344CB8AC3E}">
        <p14:creationId xmlns:p14="http://schemas.microsoft.com/office/powerpoint/2010/main" val="1475855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187624" y="1916832"/>
            <a:ext cx="6912768" cy="1600438"/>
          </a:xfrm>
          <a:prstGeom prst="rect">
            <a:avLst/>
          </a:prstGeom>
          <a:noFill/>
        </p:spPr>
        <p:txBody>
          <a:bodyPr wrap="square" rtlCol="1">
            <a:spAutoFit/>
          </a:bodyPr>
          <a:lstStyle/>
          <a:p>
            <a:pPr algn="just"/>
            <a:r>
              <a:rPr lang="ar-SA" sz="2600" b="1" dirty="0">
                <a:solidFill>
                  <a:srgbClr val="FF0066"/>
                </a:solidFill>
                <a:cs typeface="(AH) Manal Light" pitchFamily="2" charset="-78"/>
              </a:rPr>
              <a:t>كيف يكون التنمر؟</a:t>
            </a:r>
          </a:p>
          <a:p>
            <a:pPr algn="just"/>
            <a:r>
              <a:rPr lang="ar-SA" sz="2400" dirty="0">
                <a:solidFill>
                  <a:schemeClr val="tx1">
                    <a:lumMod val="50000"/>
                    <a:lumOff val="50000"/>
                  </a:schemeClr>
                </a:solidFill>
                <a:cs typeface="(AH) Manal Light" pitchFamily="2" charset="-78"/>
              </a:rPr>
              <a:t>يكون التنمر عن طريق التحرش أو الاعتداء اللفظي أو البدني أو غيرها من الأساليب العنيفة، ويتبع الأشخاص المتنمرون سياسة الترهيب والتخويف والتهديد، إضافة إلى الاستهزاء والتقليل من شأن الشخص.</a:t>
            </a: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9469" y="2717051"/>
            <a:ext cx="4429078" cy="4429078"/>
          </a:xfrm>
          <a:prstGeom prst="rect">
            <a:avLst/>
          </a:prstGeom>
        </p:spPr>
      </p:pic>
    </p:spTree>
    <p:extLst>
      <p:ext uri="{BB962C8B-B14F-4D97-AF65-F5344CB8AC3E}">
        <p14:creationId xmlns:p14="http://schemas.microsoft.com/office/powerpoint/2010/main" val="147585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331639" y="2177832"/>
            <a:ext cx="6912768" cy="1508105"/>
          </a:xfrm>
          <a:prstGeom prst="rect">
            <a:avLst/>
          </a:prstGeom>
          <a:noFill/>
        </p:spPr>
        <p:txBody>
          <a:bodyPr wrap="square" rtlCol="1">
            <a:spAutoFit/>
          </a:bodyPr>
          <a:lstStyle/>
          <a:p>
            <a:pPr algn="ctr"/>
            <a:r>
              <a:rPr lang="ar-SA" sz="2600" dirty="0">
                <a:solidFill>
                  <a:srgbClr val="FF0066"/>
                </a:solidFill>
                <a:cs typeface="(AH) Manal Light" pitchFamily="2" charset="-78"/>
              </a:rPr>
              <a:t>بالتعاون مع أفراد مجموعتك :</a:t>
            </a:r>
          </a:p>
          <a:p>
            <a:pPr algn="ctr"/>
            <a:endParaRPr lang="ar-SA" sz="2600" dirty="0">
              <a:solidFill>
                <a:srgbClr val="FF0066"/>
              </a:solidFill>
              <a:cs typeface="(AH) Manal Light" pitchFamily="2" charset="-78"/>
            </a:endParaRPr>
          </a:p>
          <a:p>
            <a:pPr algn="ctr"/>
            <a:r>
              <a:rPr lang="ar-SA" sz="4000" dirty="0">
                <a:solidFill>
                  <a:srgbClr val="00B0F0"/>
                </a:solidFill>
                <a:cs typeface="(AH) Manal Light" pitchFamily="2" charset="-78"/>
              </a:rPr>
              <a:t>ما أنواع التنمر؟</a:t>
            </a:r>
          </a:p>
        </p:txBody>
      </p:sp>
      <p:sp>
        <p:nvSpPr>
          <p:cNvPr id="3" name="مربع نص 2"/>
          <p:cNvSpPr txBox="1"/>
          <p:nvPr/>
        </p:nvSpPr>
        <p:spPr>
          <a:xfrm>
            <a:off x="6948263" y="619631"/>
            <a:ext cx="1296144" cy="461665"/>
          </a:xfrm>
          <a:prstGeom prst="rect">
            <a:avLst/>
          </a:prstGeom>
          <a:noFill/>
        </p:spPr>
        <p:txBody>
          <a:bodyPr wrap="square" rtlCol="1">
            <a:spAutoFit/>
          </a:bodyPr>
          <a:lstStyle/>
          <a:p>
            <a:r>
              <a:rPr lang="ar-SA" sz="2400" dirty="0">
                <a:solidFill>
                  <a:srgbClr val="FED422"/>
                </a:solidFill>
                <a:cs typeface="(AH) Manal Medium" pitchFamily="2" charset="-78"/>
              </a:rPr>
              <a:t>نشاط (2)</a:t>
            </a:r>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581050"/>
            <a:ext cx="3276950" cy="3276950"/>
          </a:xfrm>
          <a:prstGeom prst="rect">
            <a:avLst/>
          </a:prstGeom>
        </p:spPr>
      </p:pic>
    </p:spTree>
    <p:extLst>
      <p:ext uri="{BB962C8B-B14F-4D97-AF65-F5344CB8AC3E}">
        <p14:creationId xmlns:p14="http://schemas.microsoft.com/office/powerpoint/2010/main" val="118541655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1543</Words>
  <Application>Microsoft Office PowerPoint</Application>
  <PresentationFormat>عرض على الشاشة (4:3)</PresentationFormat>
  <Paragraphs>110</Paragraphs>
  <Slides>26</Slides>
  <Notes>0</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Hasib</dc:creator>
  <cp:lastModifiedBy>عبدالله النويصر</cp:lastModifiedBy>
  <cp:revision>31</cp:revision>
  <dcterms:created xsi:type="dcterms:W3CDTF">2020-02-07T07:50:50Z</dcterms:created>
  <dcterms:modified xsi:type="dcterms:W3CDTF">2023-10-30T17:37:08Z</dcterms:modified>
</cp:coreProperties>
</file>