
<file path=[Content_Types].xml><?xml version="1.0" encoding="utf-8"?>
<Types xmlns="http://schemas.openxmlformats.org/package/2006/content-types">
  <Default Extension="xml" ContentType="application/xml"/>
  <Default Extension="mp3" ContentType="audio/mpeg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60" r:id="rId1"/>
  </p:sldMasterIdLst>
  <p:sldIdLst>
    <p:sldId id="256" r:id="rId2"/>
    <p:sldId id="264" r:id="rId3"/>
    <p:sldId id="266" r:id="rId4"/>
    <p:sldId id="267" r:id="rId5"/>
    <p:sldId id="268" r:id="rId6"/>
    <p:sldId id="269" r:id="rId7"/>
    <p:sldId id="270" r:id="rId8"/>
    <p:sldId id="271" r:id="rId9"/>
    <p:sldId id="265" r:id="rId10"/>
    <p:sldId id="257" r:id="rId11"/>
    <p:sldId id="259" r:id="rId12"/>
    <p:sldId id="258" r:id="rId13"/>
    <p:sldId id="260" r:id="rId14"/>
    <p:sldId id="261" r:id="rId15"/>
    <p:sldId id="262" r:id="rId16"/>
    <p:sldId id="263" r:id="rId1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52"/>
    <p:restoredTop sz="94328"/>
  </p:normalViewPr>
  <p:slideViewPr>
    <p:cSldViewPr snapToGrid="0" snapToObjects="1">
      <p:cViewPr varScale="1">
        <p:scale>
          <a:sx n="75" d="100"/>
          <a:sy n="75" d="100"/>
        </p:scale>
        <p:origin x="3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DBBDAE8-8356-914D-9737-CFE2345FB7B3}" type="datetimeFigureOut">
              <a:rPr lang="ar-SA" smtClean="0"/>
              <a:t>14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21A0472-E3ED-8B4F-AF53-5A539E88FC03}" type="slidenum">
              <a:rPr lang="ar-SA" smtClean="0"/>
              <a:t>‹#›</a:t>
            </a:fld>
            <a:endParaRPr lang="ar-SA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3922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BDAE8-8356-914D-9737-CFE2345FB7B3}" type="datetimeFigureOut">
              <a:rPr lang="ar-SA" smtClean="0"/>
              <a:t>14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A0472-E3ED-8B4F-AF53-5A539E88FC0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16535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BDAE8-8356-914D-9737-CFE2345FB7B3}" type="datetimeFigureOut">
              <a:rPr lang="ar-SA" smtClean="0"/>
              <a:t>14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A0472-E3ED-8B4F-AF53-5A539E88FC0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6194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BDAE8-8356-914D-9737-CFE2345FB7B3}" type="datetimeFigureOut">
              <a:rPr lang="ar-SA" smtClean="0"/>
              <a:t>14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A0472-E3ED-8B4F-AF53-5A539E88FC0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66217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DBBDAE8-8356-914D-9737-CFE2345FB7B3}" type="datetimeFigureOut">
              <a:rPr lang="ar-SA" smtClean="0"/>
              <a:t>14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21A0472-E3ED-8B4F-AF53-5A539E88FC03}" type="slidenum">
              <a:rPr lang="ar-SA" smtClean="0"/>
              <a:t>‹#›</a:t>
            </a:fld>
            <a:endParaRPr lang="ar-SA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7240643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BDAE8-8356-914D-9737-CFE2345FB7B3}" type="datetimeFigureOut">
              <a:rPr lang="ar-SA" smtClean="0"/>
              <a:t>14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A0472-E3ED-8B4F-AF53-5A539E88FC0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0686721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ال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BDAE8-8356-914D-9737-CFE2345FB7B3}" type="datetimeFigureOut">
              <a:rPr lang="ar-SA" smtClean="0"/>
              <a:t>14 محرم، 1438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A0472-E3ED-8B4F-AF53-5A539E88FC0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3072587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BDAE8-8356-914D-9737-CFE2345FB7B3}" type="datetimeFigureOut">
              <a:rPr lang="ar-SA" smtClean="0"/>
              <a:t>14 محرم، 1438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A0472-E3ED-8B4F-AF53-5A539E88FC0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360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BDAE8-8356-914D-9737-CFE2345FB7B3}" type="datetimeFigureOut">
              <a:rPr lang="ar-SA" smtClean="0"/>
              <a:t>14 محرم، 1438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A0472-E3ED-8B4F-AF53-5A539E88FC0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06209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DDBBDAE8-8356-914D-9737-CFE2345FB7B3}" type="datetimeFigureOut">
              <a:rPr lang="ar-SA" smtClean="0"/>
              <a:t>14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C21A0472-E3ED-8B4F-AF53-5A539E88FC03}" type="slidenum">
              <a:rPr lang="ar-SA" smtClean="0"/>
              <a:t>‹#›</a:t>
            </a:fld>
            <a:endParaRPr lang="ar-SA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2061063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اسحب الصورة إلى العنصر النائب أو انقر فوق الأيقونة لإضافة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DDBBDAE8-8356-914D-9737-CFE2345FB7B3}" type="datetimeFigureOut">
              <a:rPr lang="ar-SA" smtClean="0"/>
              <a:t>14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C21A0472-E3ED-8B4F-AF53-5A539E88FC0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42724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DBBDAE8-8356-914D-9737-CFE2345FB7B3}" type="datetimeFigureOut">
              <a:rPr lang="ar-SA" smtClean="0"/>
              <a:t>14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21A0472-E3ED-8B4F-AF53-5A539E88FC03}" type="slidenum">
              <a:rPr lang="ar-SA" smtClean="0"/>
              <a:t>‹#›</a:t>
            </a:fld>
            <a:endParaRPr lang="ar-SA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16489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74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0574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0574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dirty="0" smtClean="0"/>
              <a:t>Unit 4</a:t>
            </a:r>
            <a:br>
              <a:rPr lang="en-US" dirty="0" smtClean="0"/>
            </a:br>
            <a:r>
              <a:rPr lang="en-US" dirty="0" smtClean="0"/>
              <a:t>helloes , helpers &amp; heroes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</a:pPr>
            <a:r>
              <a:rPr lang="en-US" dirty="0" smtClean="0"/>
              <a:t>Lesson 2</a:t>
            </a:r>
          </a:p>
          <a:p>
            <a: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</a:pPr>
            <a:r>
              <a:rPr lang="en-US" dirty="0" smtClean="0"/>
              <a:t>Have you bought </a:t>
            </a:r>
            <a:r>
              <a:rPr lang="en-US" smtClean="0"/>
              <a:t>the flowers yet ?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376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4"/>
          <a:srcRect b="18018"/>
          <a:stretch/>
        </p:blipFill>
        <p:spPr>
          <a:xfrm>
            <a:off x="122640" y="111211"/>
            <a:ext cx="11455641" cy="6746789"/>
          </a:xfrm>
          <a:prstGeom prst="rect">
            <a:avLst/>
          </a:prstGeom>
        </p:spPr>
      </p:pic>
      <p:pic>
        <p:nvPicPr>
          <p:cNvPr id="2" name="LIFT OFF 5 AUDIO TRACK 2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65481" y="0"/>
            <a:ext cx="812800" cy="812800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5634968" y="3620531"/>
            <a:ext cx="328936" cy="461665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5637468" y="4012771"/>
            <a:ext cx="328936" cy="461665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5631618" y="4387526"/>
            <a:ext cx="370614" cy="461665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10286982" y="3736968"/>
            <a:ext cx="370614" cy="461665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10307821" y="4171682"/>
            <a:ext cx="328936" cy="461665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10271993" y="4591406"/>
            <a:ext cx="370614" cy="461665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5586648" y="5077073"/>
            <a:ext cx="370614" cy="461665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5622477" y="5541767"/>
            <a:ext cx="328936" cy="461665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5607488" y="5961491"/>
            <a:ext cx="328936" cy="461665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10352791" y="5164282"/>
            <a:ext cx="328936" cy="461665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10346942" y="5628976"/>
            <a:ext cx="370614" cy="461665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10352792" y="6048700"/>
            <a:ext cx="328936" cy="461665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31096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1711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8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/>
          <a:srcRect t="82702" r="13958" b="1"/>
          <a:stretch/>
        </p:blipFill>
        <p:spPr>
          <a:xfrm>
            <a:off x="246209" y="123567"/>
            <a:ext cx="9047694" cy="2816113"/>
          </a:xfrm>
          <a:prstGeom prst="rect">
            <a:avLst/>
          </a:prstGeom>
        </p:spPr>
      </p:pic>
      <p:sp>
        <p:nvSpPr>
          <p:cNvPr id="2" name="مستطيل 1"/>
          <p:cNvSpPr/>
          <p:nvPr/>
        </p:nvSpPr>
        <p:spPr>
          <a:xfrm>
            <a:off x="428053" y="2653261"/>
            <a:ext cx="6377481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dirty="0" smtClean="0">
                <a:latin typeface="MyriadPro" charset="0"/>
              </a:rPr>
              <a:t>1 Paul’s </a:t>
            </a:r>
            <a:r>
              <a:rPr lang="en-US" sz="3200" dirty="0">
                <a:latin typeface="MyriadPro" charset="0"/>
              </a:rPr>
              <a:t>mum has (just) phoned </a:t>
            </a:r>
            <a:r>
              <a:rPr lang="en-US" sz="3200" smtClean="0">
                <a:latin typeface="MyriadPro" charset="0"/>
              </a:rPr>
              <a:t>Paul.</a:t>
            </a:r>
            <a:endParaRPr lang="en-US" sz="3200" dirty="0"/>
          </a:p>
        </p:txBody>
      </p:sp>
      <p:sp>
        <p:nvSpPr>
          <p:cNvPr id="5" name="مستطيل 4"/>
          <p:cNvSpPr/>
          <p:nvPr/>
        </p:nvSpPr>
        <p:spPr>
          <a:xfrm>
            <a:off x="428053" y="3312829"/>
            <a:ext cx="7321862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smtClean="0">
                <a:latin typeface="MyriadPro" charset="0"/>
              </a:rPr>
              <a:t>2 </a:t>
            </a:r>
            <a:r>
              <a:rPr lang="en-US" sz="3200" dirty="0" smtClean="0">
                <a:latin typeface="MyriadPro" charset="0"/>
              </a:rPr>
              <a:t>Because </a:t>
            </a:r>
            <a:r>
              <a:rPr lang="en-US" sz="3200" dirty="0">
                <a:latin typeface="MyriadPro" charset="0"/>
              </a:rPr>
              <a:t>Paul has forgotten his </a:t>
            </a:r>
            <a:r>
              <a:rPr lang="en-US" sz="3200" smtClean="0">
                <a:latin typeface="MyriadPro" charset="0"/>
              </a:rPr>
              <a:t>dictionary.</a:t>
            </a:r>
            <a:endParaRPr lang="en-US" sz="3200" dirty="0"/>
          </a:p>
        </p:txBody>
      </p:sp>
      <p:sp>
        <p:nvSpPr>
          <p:cNvPr id="6" name="مستطيل 5"/>
          <p:cNvSpPr/>
          <p:nvPr/>
        </p:nvSpPr>
        <p:spPr>
          <a:xfrm>
            <a:off x="428053" y="3978365"/>
            <a:ext cx="7576695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dirty="0" smtClean="0">
                <a:latin typeface="MyriadPro" charset="0"/>
              </a:rPr>
              <a:t>3 Because </a:t>
            </a:r>
            <a:r>
              <a:rPr lang="en-US" sz="3200" dirty="0">
                <a:latin typeface="MyriadPro" charset="0"/>
              </a:rPr>
              <a:t>the water from the rain has </a:t>
            </a:r>
            <a:r>
              <a:rPr lang="en-US" sz="3200" smtClean="0">
                <a:latin typeface="MyriadPro" charset="0"/>
              </a:rPr>
              <a:t>frozen.</a:t>
            </a:r>
            <a:endParaRPr lang="en-US" sz="3200" dirty="0"/>
          </a:p>
        </p:txBody>
      </p:sp>
      <p:sp>
        <p:nvSpPr>
          <p:cNvPr id="7" name="مستطيل 6"/>
          <p:cNvSpPr/>
          <p:nvPr/>
        </p:nvSpPr>
        <p:spPr>
          <a:xfrm>
            <a:off x="7749915" y="2653261"/>
            <a:ext cx="4143947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smtClean="0">
                <a:latin typeface="MyriadPro" charset="0"/>
              </a:rPr>
              <a:t>4 </a:t>
            </a:r>
            <a:r>
              <a:rPr lang="en-US" sz="3200" dirty="0" smtClean="0">
                <a:latin typeface="MyriadPro" charset="0"/>
              </a:rPr>
              <a:t>She’s </a:t>
            </a:r>
            <a:r>
              <a:rPr lang="en-US" sz="3200" dirty="0">
                <a:latin typeface="MyriadPro" charset="0"/>
              </a:rPr>
              <a:t>hurt her </a:t>
            </a:r>
            <a:r>
              <a:rPr lang="en-US" sz="3200" dirty="0" smtClean="0">
                <a:latin typeface="MyriadPro" charset="0"/>
              </a:rPr>
              <a:t>ankle.</a:t>
            </a:r>
            <a:endParaRPr lang="en-US" sz="3200" dirty="0"/>
          </a:p>
        </p:txBody>
      </p:sp>
      <p:sp>
        <p:nvSpPr>
          <p:cNvPr id="8" name="مستطيل 7"/>
          <p:cNvSpPr/>
          <p:nvPr/>
        </p:nvSpPr>
        <p:spPr>
          <a:xfrm>
            <a:off x="428053" y="4637933"/>
            <a:ext cx="8461114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dirty="0" smtClean="0">
                <a:latin typeface="MyriadPro" charset="0"/>
              </a:rPr>
              <a:t>5 They </a:t>
            </a:r>
            <a:r>
              <a:rPr lang="en-US" sz="3200" dirty="0">
                <a:latin typeface="MyriadPro" charset="0"/>
              </a:rPr>
              <a:t>have done the things on their mother’s </a:t>
            </a:r>
            <a:r>
              <a:rPr lang="en-US" sz="3200" dirty="0" smtClean="0">
                <a:latin typeface="MyriadPro" charset="0"/>
              </a:rPr>
              <a:t>list.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428053" y="5243484"/>
            <a:ext cx="5088327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dirty="0" smtClean="0">
                <a:latin typeface="MyriadPro" charset="0"/>
              </a:rPr>
              <a:t>6 He </a:t>
            </a:r>
            <a:r>
              <a:rPr lang="en-US" sz="3200" dirty="0">
                <a:latin typeface="MyriadPro" charset="0"/>
              </a:rPr>
              <a:t>hasn’t ordered a </a:t>
            </a:r>
            <a:r>
              <a:rPr lang="en-US" sz="3200" dirty="0" smtClean="0">
                <a:latin typeface="MyriadPro" charset="0"/>
              </a:rPr>
              <a:t>taxi.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428053" y="5849035"/>
            <a:ext cx="5088327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smtClean="0">
                <a:latin typeface="MyriadPro" charset="0"/>
              </a:rPr>
              <a:t>7 </a:t>
            </a:r>
            <a:r>
              <a:rPr lang="en-US" sz="3200" dirty="0" smtClean="0">
                <a:latin typeface="MyriadPro" charset="0"/>
              </a:rPr>
              <a:t>Fruit </a:t>
            </a:r>
            <a:r>
              <a:rPr lang="en-US" sz="3200" dirty="0">
                <a:latin typeface="MyriadPro" charset="0"/>
              </a:rPr>
              <a:t>and </a:t>
            </a:r>
            <a:r>
              <a:rPr lang="en-US" sz="3200" smtClean="0">
                <a:latin typeface="MyriadPro" charset="0"/>
              </a:rPr>
              <a:t>flowers.</a:t>
            </a:r>
            <a:endParaRPr lang="en-US" sz="3200" dirty="0"/>
          </a:p>
        </p:txBody>
      </p:sp>
      <p:sp>
        <p:nvSpPr>
          <p:cNvPr id="11" name="مستطيل 10"/>
          <p:cNvSpPr/>
          <p:nvPr/>
        </p:nvSpPr>
        <p:spPr>
          <a:xfrm>
            <a:off x="6345003" y="5297501"/>
            <a:ext cx="5088327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smtClean="0">
                <a:latin typeface="MyriadPro" charset="0"/>
              </a:rPr>
              <a:t>8 </a:t>
            </a:r>
            <a:r>
              <a:rPr lang="en-US" sz="3200" dirty="0" smtClean="0">
                <a:latin typeface="MyriadPro" charset="0"/>
              </a:rPr>
              <a:t>He </a:t>
            </a:r>
            <a:r>
              <a:rPr lang="en-US" sz="3200" dirty="0">
                <a:latin typeface="MyriadPro" charset="0"/>
              </a:rPr>
              <a:t>hasn’t phoned for a taxi.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2495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b="77117"/>
          <a:stretch/>
        </p:blipFill>
        <p:spPr>
          <a:xfrm>
            <a:off x="219310" y="160637"/>
            <a:ext cx="11742031" cy="6450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9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t="21621" r="24694" b="65045"/>
          <a:stretch/>
        </p:blipFill>
        <p:spPr>
          <a:xfrm>
            <a:off x="305807" y="135923"/>
            <a:ext cx="10852344" cy="2854412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989352" y="2570613"/>
            <a:ext cx="101687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3600" dirty="0" smtClean="0">
                <a:latin typeface="MyriadPro" charset="0"/>
              </a:rPr>
              <a:t>1 They have already checked the work.</a:t>
            </a:r>
            <a:endParaRPr lang="en-US" sz="3600" dirty="0"/>
          </a:p>
        </p:txBody>
      </p:sp>
      <p:sp>
        <p:nvSpPr>
          <p:cNvPr id="4" name="مستطيل 3"/>
          <p:cNvSpPr/>
          <p:nvPr/>
        </p:nvSpPr>
        <p:spPr>
          <a:xfrm>
            <a:off x="989352" y="3095272"/>
            <a:ext cx="101687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3600" dirty="0" smtClean="0">
                <a:latin typeface="MyriadPro" charset="0"/>
              </a:rPr>
              <a:t>2 Steve </a:t>
            </a:r>
            <a:r>
              <a:rPr lang="en-US" sz="3600" dirty="0">
                <a:latin typeface="MyriadPro" charset="0"/>
              </a:rPr>
              <a:t>has already bought </a:t>
            </a:r>
            <a:r>
              <a:rPr lang="en-US" sz="3600" dirty="0" smtClean="0">
                <a:latin typeface="MyriadPro" charset="0"/>
              </a:rPr>
              <a:t>flowers.</a:t>
            </a:r>
            <a:endParaRPr lang="en-US" sz="3600" dirty="0"/>
          </a:p>
        </p:txBody>
      </p:sp>
      <p:sp>
        <p:nvSpPr>
          <p:cNvPr id="5" name="مستطيل 4"/>
          <p:cNvSpPr/>
          <p:nvPr/>
        </p:nvSpPr>
        <p:spPr>
          <a:xfrm>
            <a:off x="989349" y="3740192"/>
            <a:ext cx="101687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3600" dirty="0" smtClean="0">
                <a:latin typeface="MyriadPro" charset="0"/>
              </a:rPr>
              <a:t>3 I </a:t>
            </a:r>
            <a:r>
              <a:rPr lang="en-US" sz="3600" dirty="0">
                <a:latin typeface="MyriadPro" charset="0"/>
              </a:rPr>
              <a:t>have already been to </a:t>
            </a:r>
            <a:r>
              <a:rPr lang="en-US" sz="3600" dirty="0" smtClean="0">
                <a:latin typeface="MyriadPro" charset="0"/>
              </a:rPr>
              <a:t>Jeddah.</a:t>
            </a:r>
            <a:endParaRPr lang="en-US" sz="3600" dirty="0"/>
          </a:p>
        </p:txBody>
      </p:sp>
      <p:sp>
        <p:nvSpPr>
          <p:cNvPr id="6" name="مستطيل 5"/>
          <p:cNvSpPr/>
          <p:nvPr/>
        </p:nvSpPr>
        <p:spPr>
          <a:xfrm>
            <a:off x="989349" y="4385799"/>
            <a:ext cx="101687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3600" smtClean="0">
                <a:latin typeface="MyriadPro" charset="0"/>
              </a:rPr>
              <a:t>4 </a:t>
            </a:r>
            <a:r>
              <a:rPr lang="en-US" sz="3600" dirty="0" smtClean="0">
                <a:latin typeface="MyriadPro" charset="0"/>
              </a:rPr>
              <a:t>Paul </a:t>
            </a:r>
            <a:r>
              <a:rPr lang="en-US" sz="3600" dirty="0">
                <a:latin typeface="MyriadPro" charset="0"/>
              </a:rPr>
              <a:t>has already got on the bus to </a:t>
            </a:r>
            <a:r>
              <a:rPr lang="en-US" sz="3600" smtClean="0">
                <a:latin typeface="MyriadPro" charset="0"/>
              </a:rPr>
              <a:t>school.</a:t>
            </a:r>
            <a:endParaRPr lang="en-US" sz="3600" dirty="0"/>
          </a:p>
        </p:txBody>
      </p:sp>
      <p:sp>
        <p:nvSpPr>
          <p:cNvPr id="7" name="مستطيل 6"/>
          <p:cNvSpPr/>
          <p:nvPr/>
        </p:nvSpPr>
        <p:spPr>
          <a:xfrm>
            <a:off x="989349" y="5101859"/>
            <a:ext cx="101687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3600" dirty="0" smtClean="0">
                <a:latin typeface="MyriadPro" charset="0"/>
              </a:rPr>
              <a:t>5 Julie </a:t>
            </a:r>
            <a:r>
              <a:rPr lang="en-US" sz="3600" dirty="0">
                <a:latin typeface="MyriadPro" charset="0"/>
              </a:rPr>
              <a:t>has already written the/her </a:t>
            </a:r>
            <a:r>
              <a:rPr lang="en-US" sz="3600" dirty="0" smtClean="0">
                <a:latin typeface="MyriadPro" charset="0"/>
              </a:rPr>
              <a:t>article.</a:t>
            </a:r>
            <a:endParaRPr lang="en-US" sz="3600" dirty="0"/>
          </a:p>
        </p:txBody>
      </p:sp>
      <p:sp>
        <p:nvSpPr>
          <p:cNvPr id="8" name="مستطيل 7"/>
          <p:cNvSpPr/>
          <p:nvPr/>
        </p:nvSpPr>
        <p:spPr>
          <a:xfrm>
            <a:off x="989349" y="5887648"/>
            <a:ext cx="101687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3600" smtClean="0">
                <a:latin typeface="MyriadPro" charset="0"/>
              </a:rPr>
              <a:t>6 </a:t>
            </a:r>
            <a:r>
              <a:rPr lang="en-US" sz="3600" dirty="0" smtClean="0">
                <a:latin typeface="MyriadPro" charset="0"/>
              </a:rPr>
              <a:t>Adnan </a:t>
            </a:r>
            <a:r>
              <a:rPr lang="en-US" sz="3600" dirty="0">
                <a:latin typeface="MyriadPro" charset="0"/>
              </a:rPr>
              <a:t>and Sami have already tidied the/their office.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81373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t="34594" r="22245" b="45766"/>
          <a:stretch/>
        </p:blipFill>
        <p:spPr>
          <a:xfrm>
            <a:off x="231667" y="247135"/>
            <a:ext cx="11284830" cy="2842054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404734" y="2661237"/>
            <a:ext cx="1142250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2800" dirty="0" smtClean="0">
                <a:latin typeface="MyriadPro" charset="0"/>
              </a:rPr>
              <a:t>2 Has </a:t>
            </a:r>
            <a:r>
              <a:rPr lang="en-US" sz="2800" dirty="0">
                <a:latin typeface="MyriadPro" charset="0"/>
              </a:rPr>
              <a:t>Steve put away his books yet? No, Steve hasn’t put away his books </a:t>
            </a:r>
            <a:r>
              <a:rPr lang="en-US" sz="2800" dirty="0" smtClean="0">
                <a:latin typeface="MyriadPro" charset="0"/>
              </a:rPr>
              <a:t>yet.</a:t>
            </a:r>
            <a:endParaRPr lang="en-US" sz="2800" dirty="0"/>
          </a:p>
        </p:txBody>
      </p:sp>
      <p:sp>
        <p:nvSpPr>
          <p:cNvPr id="4" name="مستطيل 3"/>
          <p:cNvSpPr/>
          <p:nvPr/>
        </p:nvSpPr>
        <p:spPr>
          <a:xfrm>
            <a:off x="404734" y="3275832"/>
            <a:ext cx="11227633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2800" dirty="0" smtClean="0">
                <a:latin typeface="MyriadPro" charset="0"/>
              </a:rPr>
              <a:t>3 Have </a:t>
            </a:r>
            <a:r>
              <a:rPr lang="en-US" sz="2800" dirty="0">
                <a:latin typeface="MyriadPro" charset="0"/>
              </a:rPr>
              <a:t>you done your homework yet? No, I haven’t done my homework </a:t>
            </a:r>
            <a:r>
              <a:rPr lang="en-US" sz="2800" dirty="0" smtClean="0">
                <a:latin typeface="MyriadPro" charset="0"/>
              </a:rPr>
              <a:t>yet.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404734" y="3860447"/>
            <a:ext cx="11227633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2800" dirty="0" smtClean="0">
                <a:latin typeface="MyriadPro" charset="0"/>
              </a:rPr>
              <a:t>4 Have </a:t>
            </a:r>
            <a:r>
              <a:rPr lang="en-US" sz="2800" dirty="0" err="1">
                <a:latin typeface="MyriadPro" charset="0"/>
              </a:rPr>
              <a:t>Yazeed</a:t>
            </a:r>
            <a:r>
              <a:rPr lang="en-US" sz="2800" dirty="0">
                <a:latin typeface="MyriadPro" charset="0"/>
              </a:rPr>
              <a:t> and Adel just left the room? Yes, </a:t>
            </a:r>
            <a:r>
              <a:rPr lang="en-US" sz="2800" dirty="0" err="1">
                <a:latin typeface="MyriadPro" charset="0"/>
              </a:rPr>
              <a:t>Yazeed</a:t>
            </a:r>
            <a:r>
              <a:rPr lang="en-US" sz="2800" dirty="0">
                <a:latin typeface="MyriadPro" charset="0"/>
              </a:rPr>
              <a:t> and Adel have just left the </a:t>
            </a:r>
            <a:r>
              <a:rPr lang="en-US" sz="2800" dirty="0" smtClean="0">
                <a:latin typeface="MyriadPro" charset="0"/>
              </a:rPr>
              <a:t>room.</a:t>
            </a:r>
            <a:endParaRPr lang="en-US" sz="2800" dirty="0"/>
          </a:p>
        </p:txBody>
      </p:sp>
      <p:sp>
        <p:nvSpPr>
          <p:cNvPr id="6" name="مستطيل 5"/>
          <p:cNvSpPr/>
          <p:nvPr/>
        </p:nvSpPr>
        <p:spPr>
          <a:xfrm>
            <a:off x="404732" y="4860959"/>
            <a:ext cx="11527437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2800" dirty="0" smtClean="0">
                <a:latin typeface="MyriadPro" charset="0"/>
              </a:rPr>
              <a:t>5 Have </a:t>
            </a:r>
            <a:r>
              <a:rPr lang="en-US" sz="2800" dirty="0" err="1">
                <a:latin typeface="MyriadPro" charset="0"/>
              </a:rPr>
              <a:t>Dalal</a:t>
            </a:r>
            <a:r>
              <a:rPr lang="en-US" sz="2800" dirty="0">
                <a:latin typeface="MyriadPro" charset="0"/>
              </a:rPr>
              <a:t> and Lena studied Italian yet? No, </a:t>
            </a:r>
            <a:r>
              <a:rPr lang="en-US" sz="2800" dirty="0" err="1">
                <a:latin typeface="MyriadPro" charset="0"/>
              </a:rPr>
              <a:t>Dalal</a:t>
            </a:r>
            <a:r>
              <a:rPr lang="en-US" sz="2800" dirty="0">
                <a:latin typeface="MyriadPro" charset="0"/>
              </a:rPr>
              <a:t> and Lena haven’t studied Italian </a:t>
            </a:r>
            <a:r>
              <a:rPr lang="en-US" sz="2800" dirty="0" smtClean="0">
                <a:latin typeface="MyriadPro" charset="0"/>
              </a:rPr>
              <a:t>yet.</a:t>
            </a:r>
            <a:endParaRPr lang="en-US" sz="2800" dirty="0"/>
          </a:p>
        </p:txBody>
      </p:sp>
      <p:sp>
        <p:nvSpPr>
          <p:cNvPr id="7" name="مستطيل 6"/>
          <p:cNvSpPr/>
          <p:nvPr/>
        </p:nvSpPr>
        <p:spPr>
          <a:xfrm>
            <a:off x="404733" y="5804219"/>
            <a:ext cx="11227633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2800" smtClean="0">
                <a:latin typeface="MyriadPro" charset="0"/>
              </a:rPr>
              <a:t>6 </a:t>
            </a:r>
            <a:r>
              <a:rPr lang="en-US" sz="2800" dirty="0" smtClean="0">
                <a:latin typeface="MyriadPro" charset="0"/>
              </a:rPr>
              <a:t>Has </a:t>
            </a:r>
            <a:r>
              <a:rPr lang="en-US" sz="2800" dirty="0">
                <a:latin typeface="MyriadPro" charset="0"/>
              </a:rPr>
              <a:t>Paul’s mum switched on her mobile yet? No, Paul’s mum hasn’t switched on her mobile yet.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14703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t="54414" r="10365" b="21622"/>
          <a:stretch/>
        </p:blipFill>
        <p:spPr>
          <a:xfrm>
            <a:off x="281093" y="185350"/>
            <a:ext cx="11457825" cy="5931245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1499018" y="5936418"/>
            <a:ext cx="1603946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600" dirty="0" smtClean="0">
                <a:latin typeface="MyriadPro" charset="0"/>
              </a:rPr>
              <a:t>1 </a:t>
            </a:r>
            <a:r>
              <a:rPr lang="en-US" sz="3600" dirty="0" err="1" smtClean="0">
                <a:latin typeface="MyriadPro" charset="0"/>
              </a:rPr>
              <a:t>Dalal</a:t>
            </a:r>
            <a:endParaRPr lang="en-US" sz="3600" dirty="0"/>
          </a:p>
        </p:txBody>
      </p:sp>
      <p:sp>
        <p:nvSpPr>
          <p:cNvPr id="4" name="مستطيل 3"/>
          <p:cNvSpPr/>
          <p:nvPr/>
        </p:nvSpPr>
        <p:spPr>
          <a:xfrm>
            <a:off x="5505112" y="5936418"/>
            <a:ext cx="1481527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600" smtClean="0">
                <a:latin typeface="MyriadPro" charset="0"/>
              </a:rPr>
              <a:t>2 Julie</a:t>
            </a:r>
            <a:endParaRPr lang="en-US" sz="3600" dirty="0"/>
          </a:p>
        </p:txBody>
      </p:sp>
      <p:sp>
        <p:nvSpPr>
          <p:cNvPr id="6" name="مستطيل 5"/>
          <p:cNvSpPr/>
          <p:nvPr/>
        </p:nvSpPr>
        <p:spPr>
          <a:xfrm>
            <a:off x="6370820" y="4107068"/>
            <a:ext cx="4903404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smtClean="0">
                <a:latin typeface="MyriadPro" charset="0"/>
              </a:rPr>
              <a:t>3 </a:t>
            </a:r>
            <a:r>
              <a:rPr lang="en-US" sz="3200" dirty="0" smtClean="0">
                <a:latin typeface="MyriadPro" charset="0"/>
              </a:rPr>
              <a:t>Julie </a:t>
            </a:r>
            <a:r>
              <a:rPr lang="en-US" sz="3200" dirty="0">
                <a:latin typeface="MyriadPro" charset="0"/>
              </a:rPr>
              <a:t>is tired and hungry now, but </a:t>
            </a:r>
            <a:r>
              <a:rPr lang="en-US" sz="3200" dirty="0" smtClean="0">
                <a:latin typeface="MyriadPro" charset="0"/>
              </a:rPr>
              <a:t>will </a:t>
            </a:r>
            <a:r>
              <a:rPr lang="en-US" sz="3200" dirty="0">
                <a:latin typeface="MyriadPro" charset="0"/>
              </a:rPr>
              <a:t>phone later.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12994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t="78739" r="6883" b="1"/>
          <a:stretch/>
        </p:blipFill>
        <p:spPr>
          <a:xfrm>
            <a:off x="379948" y="222422"/>
            <a:ext cx="11482538" cy="6376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99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9733614" y="5624182"/>
            <a:ext cx="19137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6000" smtClean="0">
                <a:latin typeface="MyriadPro" charset="0"/>
              </a:rPr>
              <a:t>ankle</a:t>
            </a:r>
            <a:endParaRPr lang="en-US" sz="6000" dirty="0">
              <a:effectLst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146747" y="350143"/>
            <a:ext cx="4084820" cy="1015663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6000" smtClean="0">
                <a:latin typeface="MyriadPro" charset="0"/>
              </a:rPr>
              <a:t>A – 5 letters</a:t>
            </a:r>
            <a:endParaRPr lang="en-US" sz="6000" dirty="0">
              <a:effectLst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8033" y="1815220"/>
            <a:ext cx="6083299" cy="451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212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9478780" y="5669153"/>
            <a:ext cx="2438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6000" smtClean="0">
                <a:latin typeface="MyriadPro" charset="0"/>
              </a:rPr>
              <a:t>collect</a:t>
            </a:r>
            <a:endParaRPr lang="en-US" sz="6000" dirty="0">
              <a:effectLst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146747" y="350143"/>
            <a:ext cx="4084820" cy="1015663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6000" dirty="0" smtClean="0">
                <a:latin typeface="MyriadPro" charset="0"/>
              </a:rPr>
              <a:t>C – 7 letters</a:t>
            </a:r>
            <a:endParaRPr lang="en-US" sz="6000" dirty="0">
              <a:effectLst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867" y="1617516"/>
            <a:ext cx="6883400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46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7123" y="1538344"/>
            <a:ext cx="8903810" cy="4801074"/>
          </a:xfrm>
          <a:prstGeom prst="rect">
            <a:avLst/>
          </a:prstGeom>
        </p:spPr>
      </p:pic>
      <p:sp>
        <p:nvSpPr>
          <p:cNvPr id="2" name="مستطيل 1"/>
          <p:cNvSpPr/>
          <p:nvPr/>
        </p:nvSpPr>
        <p:spPr>
          <a:xfrm>
            <a:off x="6975423" y="5549232"/>
            <a:ext cx="49717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6000" smtClean="0">
                <a:latin typeface="MyriadPro" charset="0"/>
              </a:rPr>
              <a:t>get </a:t>
            </a:r>
            <a:r>
              <a:rPr lang="en-US" sz="6000">
                <a:latin typeface="MyriadPro" charset="0"/>
              </a:rPr>
              <a:t>on </a:t>
            </a:r>
            <a:r>
              <a:rPr lang="en-US" sz="6000" smtClean="0">
                <a:latin typeface="MyriadPro" charset="0"/>
              </a:rPr>
              <a:t>( a bus )</a:t>
            </a:r>
            <a:endParaRPr lang="en-US" sz="6000" dirty="0">
              <a:effectLst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146747" y="350143"/>
            <a:ext cx="4084820" cy="1938992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6000" dirty="0" smtClean="0">
                <a:latin typeface="MyriadPro" charset="0"/>
              </a:rPr>
              <a:t>G – 5 letters</a:t>
            </a:r>
          </a:p>
          <a:p>
            <a:pPr algn="ctr" rtl="0"/>
            <a:r>
              <a:rPr lang="en-US" sz="6000" dirty="0" smtClean="0">
                <a:effectLst/>
                <a:latin typeface="MyriadPro" charset="0"/>
              </a:rPr>
              <a:t>2 parts</a:t>
            </a:r>
            <a:endParaRPr lang="en-US" sz="6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78932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9600" y="236130"/>
            <a:ext cx="7198610" cy="6298784"/>
          </a:xfrm>
          <a:prstGeom prst="rect">
            <a:avLst/>
          </a:prstGeom>
        </p:spPr>
      </p:pic>
      <p:sp>
        <p:nvSpPr>
          <p:cNvPr id="2" name="مستطيل 1"/>
          <p:cNvSpPr/>
          <p:nvPr/>
        </p:nvSpPr>
        <p:spPr>
          <a:xfrm>
            <a:off x="10348210" y="5519251"/>
            <a:ext cx="128415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6000" smtClean="0">
                <a:latin typeface="MyriadPro" charset="0"/>
              </a:rPr>
              <a:t>icy</a:t>
            </a:r>
            <a:endParaRPr lang="en-US" sz="6000" dirty="0">
              <a:effectLst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146747" y="350143"/>
            <a:ext cx="4084820" cy="1015663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6000" dirty="0" err="1" smtClean="0">
                <a:latin typeface="MyriadPro" charset="0"/>
              </a:rPr>
              <a:t>i</a:t>
            </a:r>
            <a:r>
              <a:rPr lang="en-US" sz="6000" dirty="0" smtClean="0">
                <a:latin typeface="MyriadPro" charset="0"/>
              </a:rPr>
              <a:t> – 3 letters</a:t>
            </a:r>
            <a:endParaRPr lang="en-US" sz="6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06708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8579371" y="5474280"/>
            <a:ext cx="31729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6000" smtClean="0">
                <a:latin typeface="MyriadPro" charset="0"/>
              </a:rPr>
              <a:t>put away</a:t>
            </a:r>
            <a:endParaRPr lang="en-US" sz="6000" dirty="0">
              <a:effectLst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146747" y="350143"/>
            <a:ext cx="4084820" cy="1938992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6000" dirty="0" smtClean="0">
                <a:latin typeface="MyriadPro" charset="0"/>
              </a:rPr>
              <a:t>P – 7 letters</a:t>
            </a:r>
          </a:p>
          <a:p>
            <a:pPr algn="ctr" rtl="0"/>
            <a:r>
              <a:rPr lang="en-US" sz="6000" dirty="0" smtClean="0">
                <a:effectLst/>
                <a:latin typeface="MyriadPro" charset="0"/>
              </a:rPr>
              <a:t>2 parts</a:t>
            </a:r>
            <a:endParaRPr lang="en-US" sz="6000" dirty="0">
              <a:effectLst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314" y="1"/>
            <a:ext cx="4592516" cy="5474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561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7080354" y="5624182"/>
            <a:ext cx="46569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6000" smtClean="0">
                <a:latin typeface="MyriadPro" charset="0"/>
              </a:rPr>
              <a:t>switch on / off</a:t>
            </a:r>
            <a:endParaRPr lang="en-US" sz="6000" dirty="0">
              <a:effectLst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146747" y="350143"/>
            <a:ext cx="4084820" cy="1015663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6000" dirty="0" smtClean="0">
                <a:latin typeface="MyriadPro" charset="0"/>
              </a:rPr>
              <a:t>S – 6 letters</a:t>
            </a:r>
            <a:endParaRPr lang="en-US" sz="6000" dirty="0">
              <a:effectLst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2165" y="667998"/>
            <a:ext cx="3066661" cy="449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140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4760" y="1319639"/>
            <a:ext cx="7219950" cy="4149637"/>
          </a:xfrm>
          <a:prstGeom prst="rect">
            <a:avLst/>
          </a:prstGeom>
        </p:spPr>
      </p:pic>
      <p:sp>
        <p:nvSpPr>
          <p:cNvPr id="2" name="مستطيل 1"/>
          <p:cNvSpPr/>
          <p:nvPr/>
        </p:nvSpPr>
        <p:spPr>
          <a:xfrm>
            <a:off x="8024735" y="5564221"/>
            <a:ext cx="383248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6000" smtClean="0">
                <a:latin typeface="MyriadPro" charset="0"/>
              </a:rPr>
              <a:t>washing </a:t>
            </a:r>
            <a:r>
              <a:rPr lang="en-US" sz="6000" dirty="0">
                <a:latin typeface="MyriadPro" charset="0"/>
              </a:rPr>
              <a:t>up </a:t>
            </a:r>
            <a:endParaRPr lang="en-US" sz="6000" dirty="0">
              <a:effectLst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146747" y="350143"/>
            <a:ext cx="4084820" cy="1938992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6000" dirty="0" smtClean="0">
                <a:latin typeface="MyriadPro" charset="0"/>
              </a:rPr>
              <a:t>W – 9 letters</a:t>
            </a:r>
          </a:p>
          <a:p>
            <a:pPr algn="ctr" rtl="0"/>
            <a:r>
              <a:rPr lang="en-US" sz="6000" smtClean="0">
                <a:effectLst/>
                <a:latin typeface="MyriadPro" charset="0"/>
              </a:rPr>
              <a:t>2 parts</a:t>
            </a:r>
            <a:endParaRPr lang="en-US" sz="6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10673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996065" y="557507"/>
            <a:ext cx="436213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5400" dirty="0" smtClean="0">
                <a:latin typeface="MyriadPro" charset="0"/>
              </a:rPr>
              <a:t>Ankle</a:t>
            </a:r>
          </a:p>
          <a:p>
            <a:pPr algn="ctr" rtl="0"/>
            <a:r>
              <a:rPr lang="en-US" sz="5400" dirty="0" smtClean="0">
                <a:latin typeface="MyriadPro" charset="0"/>
              </a:rPr>
              <a:t>Collect</a:t>
            </a:r>
          </a:p>
          <a:p>
            <a:pPr algn="ctr" rtl="0"/>
            <a:r>
              <a:rPr lang="en-US" sz="5400" dirty="0" smtClean="0">
                <a:latin typeface="MyriadPro" charset="0"/>
              </a:rPr>
              <a:t>get </a:t>
            </a:r>
            <a:r>
              <a:rPr lang="en-US" sz="5400" dirty="0">
                <a:latin typeface="MyriadPro" charset="0"/>
              </a:rPr>
              <a:t>on </a:t>
            </a:r>
            <a:r>
              <a:rPr lang="en-US" sz="5400" dirty="0" smtClean="0">
                <a:latin typeface="MyriadPro" charset="0"/>
              </a:rPr>
              <a:t>( a bus )</a:t>
            </a:r>
          </a:p>
          <a:p>
            <a:pPr algn="ctr" rtl="0"/>
            <a:r>
              <a:rPr lang="en-US" sz="5400" dirty="0" smtClean="0">
                <a:latin typeface="MyriadPro" charset="0"/>
              </a:rPr>
              <a:t>Icy</a:t>
            </a:r>
          </a:p>
          <a:p>
            <a:pPr algn="ctr" rtl="0"/>
            <a:r>
              <a:rPr lang="en-US" sz="5400" dirty="0" smtClean="0">
                <a:latin typeface="MyriadPro" charset="0"/>
              </a:rPr>
              <a:t>put away</a:t>
            </a:r>
          </a:p>
          <a:p>
            <a:pPr algn="ctr" rtl="0"/>
            <a:r>
              <a:rPr lang="en-US" sz="5400" dirty="0" smtClean="0">
                <a:latin typeface="MyriadPro" charset="0"/>
              </a:rPr>
              <a:t>switch on / off</a:t>
            </a:r>
          </a:p>
          <a:p>
            <a:pPr algn="ctr" rtl="0"/>
            <a:r>
              <a:rPr lang="en-US" sz="5400" dirty="0" smtClean="0">
                <a:latin typeface="MyriadPro" charset="0"/>
              </a:rPr>
              <a:t>washing </a:t>
            </a:r>
            <a:r>
              <a:rPr lang="en-US" sz="5400" dirty="0">
                <a:latin typeface="MyriadPro" charset="0"/>
              </a:rPr>
              <a:t>up </a:t>
            </a:r>
            <a:endParaRPr lang="en-US" sz="5400" dirty="0">
              <a:effectLst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146747" y="350143"/>
            <a:ext cx="4084820" cy="1015663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6000" dirty="0" smtClean="0">
                <a:latin typeface="MyriadPro" charset="0"/>
              </a:rPr>
              <a:t>New words</a:t>
            </a:r>
            <a:endParaRPr lang="en-US" sz="6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3968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شارة">
  <a:themeElements>
    <a:clrScheme name="شارة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شارة">
      <a:majorFont>
        <a:latin typeface="Impact" panose="020B0806030902050204"/>
        <a:ea typeface=""/>
        <a:cs typeface=""/>
      </a:majorFont>
      <a:minorFont>
        <a:latin typeface="Gill Sans MT" panose="020B0502020104020203"/>
        <a:ea typeface=""/>
        <a:cs typeface=""/>
      </a:minorFont>
    </a:fontScheme>
    <a:fmtScheme name="شارة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Badge</Template>
  <TotalTime>52</TotalTime>
  <Words>324</Words>
  <Application>Microsoft Macintosh PowerPoint</Application>
  <PresentationFormat>ملء الشاشة</PresentationFormat>
  <Paragraphs>62</Paragraphs>
  <Slides>16</Slides>
  <Notes>0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21" baseType="lpstr">
      <vt:lpstr>Gill Sans MT</vt:lpstr>
      <vt:lpstr>Impact</vt:lpstr>
      <vt:lpstr>MyriadPro</vt:lpstr>
      <vt:lpstr>Arial</vt:lpstr>
      <vt:lpstr>شارة</vt:lpstr>
      <vt:lpstr>Unit 4 helloes , helpers &amp; heroes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4 helloes , helpers &amp; heroes</dc:title>
  <dc:creator>zkhat mtr</dc:creator>
  <cp:lastModifiedBy>zkhat mtr</cp:lastModifiedBy>
  <cp:revision>82</cp:revision>
  <dcterms:created xsi:type="dcterms:W3CDTF">2016-10-15T13:23:27Z</dcterms:created>
  <dcterms:modified xsi:type="dcterms:W3CDTF">2016-10-15T16:04:21Z</dcterms:modified>
</cp:coreProperties>
</file>