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10287000" cx="18288000"/>
  <p:notesSz cx="6858000" cy="9144000"/>
  <p:embeddedFontLst>
    <p:embeddedFont>
      <p:font typeface="Quicksand Medium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8006B9-B27E-41D1-B2DB-7E3C36654EDE}">
  <a:tblStyle styleId="{EC8006B9-B27E-41D1-B2DB-7E3C36654ED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fill>
          <a:solidFill>
            <a:srgbClr val="E8CFCF"/>
          </a:solidFill>
        </a:fill>
      </a:tcStyle>
    </a:band1H>
    <a:band2H>
      <a:tcTxStyle/>
    </a:band2H>
    <a:band1V>
      <a:tcTxStyle/>
      <a:tcStyle>
        <a:fill>
          <a:solidFill>
            <a:srgbClr val="E8CFC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QuicksandMedium-bold.fntdata"/><Relationship Id="rId10" Type="http://schemas.openxmlformats.org/officeDocument/2006/relationships/font" Target="fonts/QuicksandMedium-regular.fnt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7.jp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4464" l="0" r="0" t="-744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3"/>
          <p:cNvGrpSpPr/>
          <p:nvPr/>
        </p:nvGrpSpPr>
        <p:grpSpPr>
          <a:xfrm>
            <a:off x="4845097" y="443523"/>
            <a:ext cx="11658600" cy="2064466"/>
            <a:chOff x="0" y="-38100"/>
            <a:chExt cx="1453256" cy="543728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1453256" cy="505628"/>
            </a:xfrm>
            <a:custGeom>
              <a:rect b="b" l="l" r="r" t="t"/>
              <a:pathLst>
                <a:path extrusionOk="0" h="505628" w="1453256">
                  <a:moveTo>
                    <a:pt x="71557" y="0"/>
                  </a:moveTo>
                  <a:lnTo>
                    <a:pt x="1381699" y="0"/>
                  </a:lnTo>
                  <a:cubicBezTo>
                    <a:pt x="1400677" y="0"/>
                    <a:pt x="1418878" y="7539"/>
                    <a:pt x="1432298" y="20958"/>
                  </a:cubicBezTo>
                  <a:cubicBezTo>
                    <a:pt x="1445717" y="34378"/>
                    <a:pt x="1453256" y="52579"/>
                    <a:pt x="1453256" y="71557"/>
                  </a:cubicBezTo>
                  <a:lnTo>
                    <a:pt x="1453256" y="434071"/>
                  </a:lnTo>
                  <a:cubicBezTo>
                    <a:pt x="1453256" y="473591"/>
                    <a:pt x="1421219" y="505628"/>
                    <a:pt x="1381699" y="505628"/>
                  </a:cubicBezTo>
                  <a:lnTo>
                    <a:pt x="71557" y="505628"/>
                  </a:lnTo>
                  <a:cubicBezTo>
                    <a:pt x="32037" y="505628"/>
                    <a:pt x="0" y="473591"/>
                    <a:pt x="0" y="434071"/>
                  </a:cubicBezTo>
                  <a:lnTo>
                    <a:pt x="0" y="71557"/>
                  </a:lnTo>
                  <a:cubicBezTo>
                    <a:pt x="0" y="32037"/>
                    <a:pt x="32037" y="0"/>
                    <a:pt x="71557" y="0"/>
                  </a:cubicBezTo>
                  <a:close/>
                </a:path>
              </a:pathLst>
            </a:custGeom>
            <a:solidFill>
              <a:srgbClr val="FFF8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0" y="-38100"/>
              <a:ext cx="1453256" cy="543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641323" y="853069"/>
            <a:ext cx="3260638" cy="2064466"/>
            <a:chOff x="-29818" y="-38100"/>
            <a:chExt cx="304403" cy="543728"/>
          </a:xfrm>
        </p:grpSpPr>
        <p:sp>
          <p:nvSpPr>
            <p:cNvPr id="89" name="Google Shape;89;p13"/>
            <p:cNvSpPr/>
            <p:nvPr/>
          </p:nvSpPr>
          <p:spPr>
            <a:xfrm>
              <a:off x="-29818" y="28033"/>
              <a:ext cx="304403" cy="398199"/>
            </a:xfrm>
            <a:custGeom>
              <a:rect b="b" l="l" r="r" t="t"/>
              <a:pathLst>
                <a:path extrusionOk="0" h="505628" w="240453">
                  <a:moveTo>
                    <a:pt x="120227" y="0"/>
                  </a:moveTo>
                  <a:lnTo>
                    <a:pt x="120227" y="0"/>
                  </a:lnTo>
                  <a:cubicBezTo>
                    <a:pt x="186626" y="0"/>
                    <a:pt x="240453" y="53827"/>
                    <a:pt x="240453" y="120227"/>
                  </a:cubicBezTo>
                  <a:lnTo>
                    <a:pt x="240453" y="385401"/>
                  </a:lnTo>
                  <a:cubicBezTo>
                    <a:pt x="240453" y="451800"/>
                    <a:pt x="186626" y="505628"/>
                    <a:pt x="120227" y="505628"/>
                  </a:cubicBezTo>
                  <a:lnTo>
                    <a:pt x="120227" y="505628"/>
                  </a:lnTo>
                  <a:cubicBezTo>
                    <a:pt x="53827" y="505628"/>
                    <a:pt x="0" y="451800"/>
                    <a:pt x="0" y="385401"/>
                  </a:cubicBezTo>
                  <a:lnTo>
                    <a:pt x="0" y="120227"/>
                  </a:lnTo>
                  <a:cubicBezTo>
                    <a:pt x="0" y="53827"/>
                    <a:pt x="53827" y="0"/>
                    <a:pt x="120227" y="0"/>
                  </a:cubicBezTo>
                  <a:close/>
                </a:path>
              </a:pathLst>
            </a:custGeom>
            <a:solidFill>
              <a:srgbClr val="FFF8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SA" sz="2800" u="none" cap="none" strike="noStrike">
                  <a:solidFill>
                    <a:srgbClr val="7C6458"/>
                  </a:solidFill>
                  <a:latin typeface="Calibri"/>
                  <a:ea typeface="Calibri"/>
                  <a:cs typeface="Calibri"/>
                  <a:sym typeface="Calibri"/>
                </a:rPr>
                <a:t>الفصل الدراسي الأول </a:t>
              </a:r>
              <a:endParaRPr/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SA" sz="2800" u="none" cap="none" strike="noStrike">
                  <a:solidFill>
                    <a:srgbClr val="7C6458"/>
                  </a:solidFill>
                  <a:latin typeface="Calibri"/>
                  <a:ea typeface="Calibri"/>
                  <a:cs typeface="Calibri"/>
                  <a:sym typeface="Calibri"/>
                </a:rPr>
                <a:t>لعام ١٤٤٦هـ</a:t>
              </a:r>
              <a:endParaRPr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0" y="-38100"/>
              <a:ext cx="240453" cy="543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3191202" y="2571247"/>
            <a:ext cx="14868198" cy="7272230"/>
            <a:chOff x="0" y="-38100"/>
            <a:chExt cx="1216206" cy="1604611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1216206" cy="1566511"/>
            </a:xfrm>
            <a:custGeom>
              <a:rect b="b" l="l" r="r" t="t"/>
              <a:pathLst>
                <a:path extrusionOk="0" h="1566511" w="1216206">
                  <a:moveTo>
                    <a:pt x="85504" y="0"/>
                  </a:moveTo>
                  <a:lnTo>
                    <a:pt x="1130702" y="0"/>
                  </a:lnTo>
                  <a:cubicBezTo>
                    <a:pt x="1177924" y="0"/>
                    <a:pt x="1216206" y="38281"/>
                    <a:pt x="1216206" y="85504"/>
                  </a:cubicBezTo>
                  <a:lnTo>
                    <a:pt x="1216206" y="1481007"/>
                  </a:lnTo>
                  <a:cubicBezTo>
                    <a:pt x="1216206" y="1528229"/>
                    <a:pt x="1177924" y="1566511"/>
                    <a:pt x="1130702" y="1566511"/>
                  </a:cubicBezTo>
                  <a:lnTo>
                    <a:pt x="85504" y="1566511"/>
                  </a:lnTo>
                  <a:cubicBezTo>
                    <a:pt x="38281" y="1566511"/>
                    <a:pt x="0" y="1528229"/>
                    <a:pt x="0" y="1481007"/>
                  </a:cubicBezTo>
                  <a:lnTo>
                    <a:pt x="0" y="85504"/>
                  </a:lnTo>
                  <a:cubicBezTo>
                    <a:pt x="0" y="38281"/>
                    <a:pt x="38281" y="0"/>
                    <a:pt x="85504" y="0"/>
                  </a:cubicBezTo>
                  <a:close/>
                </a:path>
              </a:pathLst>
            </a:custGeom>
            <a:solidFill>
              <a:srgbClr val="FFF8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0" y="-38100"/>
              <a:ext cx="1216206" cy="1604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386970" y="3245000"/>
            <a:ext cx="2575632" cy="5308334"/>
            <a:chOff x="0" y="0"/>
            <a:chExt cx="3365500" cy="5245100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3352800" cy="5219700"/>
            </a:xfrm>
            <a:custGeom>
              <a:rect b="b" l="l" r="r" t="t"/>
              <a:pathLst>
                <a:path extrusionOk="0" h="5219700" w="3352800">
                  <a:moveTo>
                    <a:pt x="3352800" y="5143500"/>
                  </a:moveTo>
                  <a:cubicBezTo>
                    <a:pt x="3352800" y="5143500"/>
                    <a:pt x="3302000" y="5143500"/>
                    <a:pt x="3263900" y="5130800"/>
                  </a:cubicBezTo>
                  <a:cubicBezTo>
                    <a:pt x="3225800" y="5118100"/>
                    <a:pt x="3136900" y="5143500"/>
                    <a:pt x="3136900" y="5143500"/>
                  </a:cubicBezTo>
                  <a:lnTo>
                    <a:pt x="3009900" y="5156200"/>
                  </a:lnTo>
                  <a:cubicBezTo>
                    <a:pt x="2984500" y="5168900"/>
                    <a:pt x="2895600" y="5130800"/>
                    <a:pt x="2895600" y="5130800"/>
                  </a:cubicBezTo>
                  <a:cubicBezTo>
                    <a:pt x="2819400" y="5118100"/>
                    <a:pt x="2819400" y="5080000"/>
                    <a:pt x="2819400" y="5080000"/>
                  </a:cubicBezTo>
                  <a:cubicBezTo>
                    <a:pt x="2781300" y="5003800"/>
                    <a:pt x="2705100" y="5003800"/>
                    <a:pt x="2705100" y="5003800"/>
                  </a:cubicBezTo>
                  <a:lnTo>
                    <a:pt x="2603500" y="4965700"/>
                  </a:lnTo>
                  <a:cubicBezTo>
                    <a:pt x="2552700" y="4927600"/>
                    <a:pt x="2527300" y="4927600"/>
                    <a:pt x="2527300" y="4927600"/>
                  </a:cubicBezTo>
                  <a:cubicBezTo>
                    <a:pt x="2451100" y="4914900"/>
                    <a:pt x="2349500" y="4965700"/>
                    <a:pt x="2349500" y="4965700"/>
                  </a:cubicBezTo>
                  <a:cubicBezTo>
                    <a:pt x="2311400" y="4978400"/>
                    <a:pt x="2209800" y="4965700"/>
                    <a:pt x="2209800" y="4965700"/>
                  </a:cubicBezTo>
                  <a:cubicBezTo>
                    <a:pt x="2108200" y="4953000"/>
                    <a:pt x="1993900" y="5067300"/>
                    <a:pt x="1993900" y="5067300"/>
                  </a:cubicBezTo>
                  <a:lnTo>
                    <a:pt x="1828800" y="5156200"/>
                  </a:lnTo>
                  <a:cubicBezTo>
                    <a:pt x="1790700" y="5181600"/>
                    <a:pt x="1727200" y="5168900"/>
                    <a:pt x="1727200" y="5168900"/>
                  </a:cubicBezTo>
                  <a:cubicBezTo>
                    <a:pt x="1663700" y="5168900"/>
                    <a:pt x="1587500" y="5194300"/>
                    <a:pt x="1587500" y="5194300"/>
                  </a:cubicBezTo>
                  <a:lnTo>
                    <a:pt x="1371600" y="5219700"/>
                  </a:lnTo>
                  <a:cubicBezTo>
                    <a:pt x="1371600" y="5219700"/>
                    <a:pt x="1257300" y="5207000"/>
                    <a:pt x="1244600" y="5194300"/>
                  </a:cubicBezTo>
                  <a:cubicBezTo>
                    <a:pt x="1231900" y="5181600"/>
                    <a:pt x="1168400" y="5194300"/>
                    <a:pt x="1168400" y="5194300"/>
                  </a:cubicBezTo>
                  <a:lnTo>
                    <a:pt x="1066800" y="5181600"/>
                  </a:lnTo>
                  <a:lnTo>
                    <a:pt x="1016000" y="5143500"/>
                  </a:lnTo>
                  <a:lnTo>
                    <a:pt x="876300" y="5080000"/>
                  </a:lnTo>
                  <a:lnTo>
                    <a:pt x="673100" y="5041900"/>
                  </a:lnTo>
                  <a:lnTo>
                    <a:pt x="571500" y="5029200"/>
                  </a:lnTo>
                  <a:lnTo>
                    <a:pt x="431800" y="5016500"/>
                  </a:lnTo>
                  <a:lnTo>
                    <a:pt x="393700" y="4978400"/>
                  </a:lnTo>
                  <a:lnTo>
                    <a:pt x="317500" y="4965700"/>
                  </a:lnTo>
                  <a:lnTo>
                    <a:pt x="177800" y="4914900"/>
                  </a:lnTo>
                  <a:lnTo>
                    <a:pt x="88900" y="4876800"/>
                  </a:lnTo>
                  <a:lnTo>
                    <a:pt x="0" y="4787900"/>
                  </a:lnTo>
                  <a:lnTo>
                    <a:pt x="0" y="101600"/>
                  </a:lnTo>
                  <a:lnTo>
                    <a:pt x="76200" y="127000"/>
                  </a:lnTo>
                  <a:cubicBezTo>
                    <a:pt x="76200" y="127000"/>
                    <a:pt x="152400" y="152400"/>
                    <a:pt x="177800" y="152400"/>
                  </a:cubicBezTo>
                  <a:cubicBezTo>
                    <a:pt x="203200" y="152400"/>
                    <a:pt x="317500" y="114300"/>
                    <a:pt x="317500" y="114300"/>
                  </a:cubicBezTo>
                  <a:cubicBezTo>
                    <a:pt x="368300" y="88900"/>
                    <a:pt x="419100" y="76200"/>
                    <a:pt x="419100" y="76200"/>
                  </a:cubicBezTo>
                  <a:lnTo>
                    <a:pt x="609600" y="63500"/>
                  </a:lnTo>
                  <a:cubicBezTo>
                    <a:pt x="635000" y="50800"/>
                    <a:pt x="723900" y="38100"/>
                    <a:pt x="723900" y="38100"/>
                  </a:cubicBezTo>
                  <a:lnTo>
                    <a:pt x="889000" y="25400"/>
                  </a:lnTo>
                  <a:cubicBezTo>
                    <a:pt x="990600" y="0"/>
                    <a:pt x="1168400" y="88900"/>
                    <a:pt x="1168400" y="88900"/>
                  </a:cubicBezTo>
                  <a:cubicBezTo>
                    <a:pt x="1257300" y="139700"/>
                    <a:pt x="1308100" y="139700"/>
                    <a:pt x="1333500" y="127000"/>
                  </a:cubicBezTo>
                  <a:cubicBezTo>
                    <a:pt x="1358900" y="114300"/>
                    <a:pt x="1473200" y="127000"/>
                    <a:pt x="1511300" y="139700"/>
                  </a:cubicBezTo>
                  <a:cubicBezTo>
                    <a:pt x="1549400" y="152400"/>
                    <a:pt x="1676400" y="127000"/>
                    <a:pt x="1714500" y="114300"/>
                  </a:cubicBezTo>
                  <a:cubicBezTo>
                    <a:pt x="1752600" y="101600"/>
                    <a:pt x="1841500" y="127000"/>
                    <a:pt x="1841500" y="127000"/>
                  </a:cubicBezTo>
                  <a:lnTo>
                    <a:pt x="1930400" y="165100"/>
                  </a:lnTo>
                  <a:cubicBezTo>
                    <a:pt x="1943100" y="190500"/>
                    <a:pt x="2120900" y="203200"/>
                    <a:pt x="2120900" y="203200"/>
                  </a:cubicBezTo>
                  <a:cubicBezTo>
                    <a:pt x="2159000" y="228600"/>
                    <a:pt x="2247900" y="203200"/>
                    <a:pt x="2247900" y="203200"/>
                  </a:cubicBezTo>
                  <a:cubicBezTo>
                    <a:pt x="2374900" y="228600"/>
                    <a:pt x="2438400" y="215900"/>
                    <a:pt x="2501900" y="177800"/>
                  </a:cubicBezTo>
                  <a:cubicBezTo>
                    <a:pt x="2565400" y="139700"/>
                    <a:pt x="2667000" y="177800"/>
                    <a:pt x="2667000" y="177800"/>
                  </a:cubicBezTo>
                  <a:cubicBezTo>
                    <a:pt x="2667000" y="177800"/>
                    <a:pt x="2743200" y="190500"/>
                    <a:pt x="2844800" y="190500"/>
                  </a:cubicBezTo>
                  <a:cubicBezTo>
                    <a:pt x="2946400" y="190500"/>
                    <a:pt x="3022600" y="241300"/>
                    <a:pt x="3035300" y="254000"/>
                  </a:cubicBezTo>
                  <a:cubicBezTo>
                    <a:pt x="3048000" y="266700"/>
                    <a:pt x="3111500" y="241300"/>
                    <a:pt x="3124200" y="241300"/>
                  </a:cubicBezTo>
                  <a:cubicBezTo>
                    <a:pt x="3136900" y="241300"/>
                    <a:pt x="3200400" y="254000"/>
                    <a:pt x="3238500" y="241300"/>
                  </a:cubicBezTo>
                  <a:cubicBezTo>
                    <a:pt x="3276600" y="228600"/>
                    <a:pt x="3352800" y="241300"/>
                    <a:pt x="3352800" y="241300"/>
                  </a:cubicBezTo>
                  <a:lnTo>
                    <a:pt x="3352800" y="51435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66286" r="-66288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0" y="0"/>
              <a:ext cx="3352800" cy="292100"/>
            </a:xfrm>
            <a:custGeom>
              <a:rect b="b" l="l" r="r" t="t"/>
              <a:pathLst>
                <a:path extrusionOk="0" h="292100" w="3352800">
                  <a:moveTo>
                    <a:pt x="3352800" y="292100"/>
                  </a:moveTo>
                  <a:lnTo>
                    <a:pt x="0" y="292100"/>
                  </a:lnTo>
                  <a:lnTo>
                    <a:pt x="0" y="0"/>
                  </a:lnTo>
                  <a:lnTo>
                    <a:pt x="3352800" y="0"/>
                  </a:lnTo>
                  <a:lnTo>
                    <a:pt x="3352800" y="29210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70084" l="0" r="0" t="-7822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0" y="4775200"/>
              <a:ext cx="3365500" cy="469900"/>
            </a:xfrm>
            <a:custGeom>
              <a:rect b="b" l="l" r="r" t="t"/>
              <a:pathLst>
                <a:path extrusionOk="0" h="469900" w="3365500">
                  <a:moveTo>
                    <a:pt x="3365500" y="469900"/>
                  </a:moveTo>
                  <a:lnTo>
                    <a:pt x="0" y="469900"/>
                  </a:lnTo>
                  <a:lnTo>
                    <a:pt x="0" y="0"/>
                  </a:lnTo>
                  <a:lnTo>
                    <a:pt x="3365500" y="0"/>
                  </a:lnTo>
                  <a:lnTo>
                    <a:pt x="3365500" y="46990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27053" l="0" r="0" t="-13793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3"/>
          <p:cNvSpPr/>
          <p:nvPr/>
        </p:nvSpPr>
        <p:spPr>
          <a:xfrm>
            <a:off x="747736" y="3078270"/>
            <a:ext cx="1717503" cy="411544"/>
          </a:xfrm>
          <a:custGeom>
            <a:rect b="b" l="l" r="r" t="t"/>
            <a:pathLst>
              <a:path extrusionOk="0" h="299751" w="999172">
                <a:moveTo>
                  <a:pt x="0" y="0"/>
                </a:moveTo>
                <a:lnTo>
                  <a:pt x="999172" y="0"/>
                </a:lnTo>
                <a:lnTo>
                  <a:pt x="999172" y="299751"/>
                </a:lnTo>
                <a:lnTo>
                  <a:pt x="0" y="299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7023706" y="824114"/>
            <a:ext cx="7253893" cy="1461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799">
                <a:solidFill>
                  <a:srgbClr val="605A56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خطة الأسبوع الثالث لمادة الرياضيات الصف أول متوسط    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799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٢٨ / ٢  / ١٤٤٦هـ    -   ٢ / ٣ / ١٤٤٦ هـ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799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1 / 9 /2024   -   5 / 9 /2024   </a:t>
            </a:r>
            <a:endParaRPr b="1" sz="2799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aphicFrame>
        <p:nvGraphicFramePr>
          <p:cNvPr id="100" name="Google Shape;100;p13"/>
          <p:cNvGraphicFramePr/>
          <p:nvPr/>
        </p:nvGraphicFramePr>
        <p:xfrm>
          <a:off x="3349570" y="30867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{EC8006B9-B27E-41D1-B2DB-7E3C36654EDE}</a:tableStyleId>
              </a:tblPr>
              <a:tblGrid>
                <a:gridCol w="1094800"/>
                <a:gridCol w="2686975"/>
                <a:gridCol w="2686975"/>
                <a:gridCol w="2686975"/>
                <a:gridCol w="2686975"/>
                <a:gridCol w="26869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7C6458"/>
                          </a:solidFill>
                        </a:rPr>
                        <a:t>اليوم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7C6458"/>
                          </a:solidFill>
                        </a:rPr>
                        <a:t>الاحد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7C6458"/>
                          </a:solidFill>
                        </a:rPr>
                        <a:t>الاثنين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7C6458"/>
                          </a:solidFill>
                        </a:rPr>
                        <a:t>الثلاثاء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7C6458"/>
                          </a:solidFill>
                        </a:rPr>
                        <a:t>الاربعاء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7C6458"/>
                          </a:solidFill>
                        </a:rPr>
                        <a:t>الخميس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250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400" u="none" cap="none" strike="noStrike">
                          <a:solidFill>
                            <a:srgbClr val="7C6458"/>
                          </a:solidFill>
                        </a:rPr>
                        <a:t>الدرس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فكرة الدرس :  ...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الدرس :  </a:t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فكرة 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فكرة 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فكرة 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فكرة 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440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400" u="none" cap="none" strike="noStrike">
                          <a:solidFill>
                            <a:srgbClr val="7C6458"/>
                          </a:solidFill>
                        </a:rPr>
                        <a:t>الواجبات او المهام المطلوبة من الطالبة 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الواجب :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 تم ادراج سؤالين اختيار من متعدد في منصة مدرستي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في ( قسم الواجبات بعنوان الدرس : ...  ).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نشاط صفي :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المطلوب حل سؤال ... 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الصفحة ... في كتاب الطالبة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اثناء الحصة تم ادراجه كنشاط في  ( قسم الأنشطة في منصة مدرستي  بعنوان 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نشاط  : ...  ).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الواجب :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 تم ادراج سؤالين اختيار من متعدد في منصة مدرستي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في ( قسم الواجبات بعنوان الدرس : ...  ).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نشاط صفي :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المطلوب حل سؤال ... 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الصفحة ... في كتاب الطالبة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اثناء الحصة تم ادراجه كنشاط في  ( قسم الأنشطة في منصة مدرستي بعنوان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 نشاط  : ...  ).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 اختبار قصير :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المطلوب حل أسئلة منتصف الفصل الأول الأسئلة المطلوبة ( ١-٣-٦-٩-١٠ )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الصفحة ... في كتاب الطالبة الحل في الكتاب أو بالدفتر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تم ادراجه كاختبار في قسم اختبارات المعلم في منصة مدرستي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بعنوان : اختبار منتصف الفصل الأول  ).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1" name="Google Shape;101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2244" y="8493596"/>
            <a:ext cx="1335364" cy="12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1454" l="0" r="0" t="-614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12084536" y="2905296"/>
            <a:ext cx="583127" cy="290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14"/>
          <p:cNvGrpSpPr/>
          <p:nvPr/>
        </p:nvGrpSpPr>
        <p:grpSpPr>
          <a:xfrm>
            <a:off x="267583" y="3979317"/>
            <a:ext cx="2695019" cy="4012647"/>
            <a:chOff x="0" y="0"/>
            <a:chExt cx="6350000" cy="2540000"/>
          </a:xfrm>
        </p:grpSpPr>
        <p:sp>
          <p:nvSpPr>
            <p:cNvPr id="109" name="Google Shape;109;p14"/>
            <p:cNvSpPr/>
            <p:nvPr/>
          </p:nvSpPr>
          <p:spPr>
            <a:xfrm>
              <a:off x="0" y="0"/>
              <a:ext cx="6350000" cy="2540000"/>
            </a:xfrm>
            <a:custGeom>
              <a:rect b="b" l="l" r="r" t="t"/>
              <a:pathLst>
                <a:path extrusionOk="0" h="2540000" w="6350000">
                  <a:moveTo>
                    <a:pt x="0" y="2159000"/>
                  </a:moveTo>
                  <a:lnTo>
                    <a:pt x="0" y="381000"/>
                  </a:lnTo>
                  <a:cubicBezTo>
                    <a:pt x="0" y="170180"/>
                    <a:pt x="170180" y="0"/>
                    <a:pt x="381000" y="0"/>
                  </a:cubicBezTo>
                  <a:lnTo>
                    <a:pt x="5969000" y="0"/>
                  </a:lnTo>
                  <a:cubicBezTo>
                    <a:pt x="6179820" y="0"/>
                    <a:pt x="6350000" y="170180"/>
                    <a:pt x="6350000" y="381000"/>
                  </a:cubicBezTo>
                  <a:lnTo>
                    <a:pt x="6350000" y="2159000"/>
                  </a:lnTo>
                  <a:cubicBezTo>
                    <a:pt x="6350000" y="2369820"/>
                    <a:pt x="6179820" y="2540000"/>
                    <a:pt x="5969000" y="2540000"/>
                  </a:cubicBezTo>
                  <a:lnTo>
                    <a:pt x="381000" y="2540000"/>
                  </a:lnTo>
                  <a:cubicBezTo>
                    <a:pt x="170180" y="2540000"/>
                    <a:pt x="0" y="2369820"/>
                    <a:pt x="0" y="215900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37481" l="0" r="0" t="-137485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0" y="0"/>
              <a:ext cx="6350000" cy="2540000"/>
            </a:xfrm>
            <a:custGeom>
              <a:rect b="b" l="l" r="r" t="t"/>
              <a:pathLst>
                <a:path extrusionOk="0" h="2540000" w="6350000">
                  <a:moveTo>
                    <a:pt x="5969000" y="19050"/>
                  </a:moveTo>
                  <a:cubicBezTo>
                    <a:pt x="6168390" y="19050"/>
                    <a:pt x="6330950" y="181610"/>
                    <a:pt x="6330950" y="381000"/>
                  </a:cubicBezTo>
                  <a:lnTo>
                    <a:pt x="6330950" y="2159000"/>
                  </a:lnTo>
                  <a:cubicBezTo>
                    <a:pt x="6330950" y="2358390"/>
                    <a:pt x="6168390" y="2520950"/>
                    <a:pt x="5969000" y="2520950"/>
                  </a:cubicBezTo>
                  <a:lnTo>
                    <a:pt x="381000" y="2520950"/>
                  </a:lnTo>
                  <a:cubicBezTo>
                    <a:pt x="181610" y="2520950"/>
                    <a:pt x="19050" y="2358390"/>
                    <a:pt x="19050" y="2159000"/>
                  </a:cubicBezTo>
                  <a:lnTo>
                    <a:pt x="19050" y="381000"/>
                  </a:lnTo>
                  <a:cubicBezTo>
                    <a:pt x="19050" y="181610"/>
                    <a:pt x="181610" y="19050"/>
                    <a:pt x="381000" y="19050"/>
                  </a:cubicBezTo>
                  <a:lnTo>
                    <a:pt x="5969000" y="19050"/>
                  </a:lnTo>
                  <a:moveTo>
                    <a:pt x="5969000" y="0"/>
                  </a:moveTo>
                  <a:lnTo>
                    <a:pt x="381000" y="0"/>
                  </a:lnTo>
                  <a:cubicBezTo>
                    <a:pt x="170180" y="0"/>
                    <a:pt x="0" y="170180"/>
                    <a:pt x="0" y="381000"/>
                  </a:cubicBezTo>
                  <a:lnTo>
                    <a:pt x="0" y="2159000"/>
                  </a:lnTo>
                  <a:cubicBezTo>
                    <a:pt x="0" y="2369820"/>
                    <a:pt x="170180" y="2540000"/>
                    <a:pt x="381000" y="2540000"/>
                  </a:cubicBezTo>
                  <a:lnTo>
                    <a:pt x="5969000" y="2540000"/>
                  </a:lnTo>
                  <a:cubicBezTo>
                    <a:pt x="6179820" y="2540000"/>
                    <a:pt x="6350000" y="2369820"/>
                    <a:pt x="6350000" y="2159000"/>
                  </a:cubicBezTo>
                  <a:lnTo>
                    <a:pt x="6350000" y="381000"/>
                  </a:lnTo>
                  <a:cubicBezTo>
                    <a:pt x="6350000" y="170180"/>
                    <a:pt x="6179820" y="0"/>
                    <a:pt x="5969000" y="0"/>
                  </a:cubicBezTo>
                  <a:lnTo>
                    <a:pt x="5969000" y="0"/>
                  </a:lnTo>
                  <a:close/>
                </a:path>
              </a:pathLst>
            </a:custGeom>
            <a:solidFill>
              <a:srgbClr val="E6DE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4"/>
          <p:cNvGrpSpPr/>
          <p:nvPr/>
        </p:nvGrpSpPr>
        <p:grpSpPr>
          <a:xfrm>
            <a:off x="4845097" y="443523"/>
            <a:ext cx="11658600" cy="2064466"/>
            <a:chOff x="0" y="-38100"/>
            <a:chExt cx="1453256" cy="543728"/>
          </a:xfrm>
        </p:grpSpPr>
        <p:sp>
          <p:nvSpPr>
            <p:cNvPr id="112" name="Google Shape;112;p14"/>
            <p:cNvSpPr/>
            <p:nvPr/>
          </p:nvSpPr>
          <p:spPr>
            <a:xfrm>
              <a:off x="0" y="0"/>
              <a:ext cx="1453256" cy="505628"/>
            </a:xfrm>
            <a:custGeom>
              <a:rect b="b" l="l" r="r" t="t"/>
              <a:pathLst>
                <a:path extrusionOk="0" h="505628" w="1453256">
                  <a:moveTo>
                    <a:pt x="71557" y="0"/>
                  </a:moveTo>
                  <a:lnTo>
                    <a:pt x="1381699" y="0"/>
                  </a:lnTo>
                  <a:cubicBezTo>
                    <a:pt x="1400677" y="0"/>
                    <a:pt x="1418878" y="7539"/>
                    <a:pt x="1432298" y="20958"/>
                  </a:cubicBezTo>
                  <a:cubicBezTo>
                    <a:pt x="1445717" y="34378"/>
                    <a:pt x="1453256" y="52579"/>
                    <a:pt x="1453256" y="71557"/>
                  </a:cubicBezTo>
                  <a:lnTo>
                    <a:pt x="1453256" y="434071"/>
                  </a:lnTo>
                  <a:cubicBezTo>
                    <a:pt x="1453256" y="473591"/>
                    <a:pt x="1421219" y="505628"/>
                    <a:pt x="1381699" y="505628"/>
                  </a:cubicBezTo>
                  <a:lnTo>
                    <a:pt x="71557" y="505628"/>
                  </a:lnTo>
                  <a:cubicBezTo>
                    <a:pt x="32037" y="505628"/>
                    <a:pt x="0" y="473591"/>
                    <a:pt x="0" y="434071"/>
                  </a:cubicBezTo>
                  <a:lnTo>
                    <a:pt x="0" y="71557"/>
                  </a:lnTo>
                  <a:cubicBezTo>
                    <a:pt x="0" y="32037"/>
                    <a:pt x="32037" y="0"/>
                    <a:pt x="71557" y="0"/>
                  </a:cubicBezTo>
                  <a:close/>
                </a:path>
              </a:pathLst>
            </a:custGeom>
            <a:solidFill>
              <a:srgbClr val="FFF8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0" y="-38100"/>
              <a:ext cx="1453256" cy="543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4"/>
          <p:cNvGrpSpPr/>
          <p:nvPr/>
        </p:nvGrpSpPr>
        <p:grpSpPr>
          <a:xfrm>
            <a:off x="641323" y="853069"/>
            <a:ext cx="3260638" cy="2064466"/>
            <a:chOff x="-29818" y="-38100"/>
            <a:chExt cx="304403" cy="543728"/>
          </a:xfrm>
        </p:grpSpPr>
        <p:sp>
          <p:nvSpPr>
            <p:cNvPr id="115" name="Google Shape;115;p14"/>
            <p:cNvSpPr/>
            <p:nvPr/>
          </p:nvSpPr>
          <p:spPr>
            <a:xfrm>
              <a:off x="-29818" y="28033"/>
              <a:ext cx="304403" cy="398199"/>
            </a:xfrm>
            <a:custGeom>
              <a:rect b="b" l="l" r="r" t="t"/>
              <a:pathLst>
                <a:path extrusionOk="0" h="505628" w="240453">
                  <a:moveTo>
                    <a:pt x="120227" y="0"/>
                  </a:moveTo>
                  <a:lnTo>
                    <a:pt x="120227" y="0"/>
                  </a:lnTo>
                  <a:cubicBezTo>
                    <a:pt x="186626" y="0"/>
                    <a:pt x="240453" y="53827"/>
                    <a:pt x="240453" y="120227"/>
                  </a:cubicBezTo>
                  <a:lnTo>
                    <a:pt x="240453" y="385401"/>
                  </a:lnTo>
                  <a:cubicBezTo>
                    <a:pt x="240453" y="451800"/>
                    <a:pt x="186626" y="505628"/>
                    <a:pt x="120227" y="505628"/>
                  </a:cubicBezTo>
                  <a:lnTo>
                    <a:pt x="120227" y="505628"/>
                  </a:lnTo>
                  <a:cubicBezTo>
                    <a:pt x="53827" y="505628"/>
                    <a:pt x="0" y="451800"/>
                    <a:pt x="0" y="385401"/>
                  </a:cubicBezTo>
                  <a:lnTo>
                    <a:pt x="0" y="120227"/>
                  </a:lnTo>
                  <a:cubicBezTo>
                    <a:pt x="0" y="53827"/>
                    <a:pt x="53827" y="0"/>
                    <a:pt x="120227" y="0"/>
                  </a:cubicBezTo>
                  <a:close/>
                </a:path>
              </a:pathLst>
            </a:custGeom>
            <a:solidFill>
              <a:srgbClr val="FFF8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SA" sz="2800">
                  <a:solidFill>
                    <a:srgbClr val="A65B21"/>
                  </a:solidFill>
                  <a:latin typeface="Calibri"/>
                  <a:ea typeface="Calibri"/>
                  <a:cs typeface="Calibri"/>
                  <a:sym typeface="Calibri"/>
                </a:rPr>
                <a:t>الفصل الدراسي الأول </a:t>
              </a:r>
              <a:endParaRPr/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SA" sz="2800">
                  <a:solidFill>
                    <a:srgbClr val="A65B21"/>
                  </a:solidFill>
                  <a:latin typeface="Calibri"/>
                  <a:ea typeface="Calibri"/>
                  <a:cs typeface="Calibri"/>
                  <a:sym typeface="Calibri"/>
                </a:rPr>
                <a:t>لعام ١٤٤٦هـ</a:t>
              </a:r>
              <a:endParaRPr/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0" y="-38100"/>
              <a:ext cx="240453" cy="543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3191202" y="2571247"/>
            <a:ext cx="14868198" cy="7272230"/>
            <a:chOff x="0" y="-38100"/>
            <a:chExt cx="1216206" cy="1604611"/>
          </a:xfrm>
        </p:grpSpPr>
        <p:sp>
          <p:nvSpPr>
            <p:cNvPr id="118" name="Google Shape;118;p14"/>
            <p:cNvSpPr/>
            <p:nvPr/>
          </p:nvSpPr>
          <p:spPr>
            <a:xfrm>
              <a:off x="0" y="0"/>
              <a:ext cx="1216206" cy="1566511"/>
            </a:xfrm>
            <a:custGeom>
              <a:rect b="b" l="l" r="r" t="t"/>
              <a:pathLst>
                <a:path extrusionOk="0" h="1566511" w="1216206">
                  <a:moveTo>
                    <a:pt x="85504" y="0"/>
                  </a:moveTo>
                  <a:lnTo>
                    <a:pt x="1130702" y="0"/>
                  </a:lnTo>
                  <a:cubicBezTo>
                    <a:pt x="1177924" y="0"/>
                    <a:pt x="1216206" y="38281"/>
                    <a:pt x="1216206" y="85504"/>
                  </a:cubicBezTo>
                  <a:lnTo>
                    <a:pt x="1216206" y="1481007"/>
                  </a:lnTo>
                  <a:cubicBezTo>
                    <a:pt x="1216206" y="1528229"/>
                    <a:pt x="1177924" y="1566511"/>
                    <a:pt x="1130702" y="1566511"/>
                  </a:cubicBezTo>
                  <a:lnTo>
                    <a:pt x="85504" y="1566511"/>
                  </a:lnTo>
                  <a:cubicBezTo>
                    <a:pt x="38281" y="1566511"/>
                    <a:pt x="0" y="1528229"/>
                    <a:pt x="0" y="1481007"/>
                  </a:cubicBezTo>
                  <a:lnTo>
                    <a:pt x="0" y="85504"/>
                  </a:lnTo>
                  <a:cubicBezTo>
                    <a:pt x="0" y="38281"/>
                    <a:pt x="38281" y="0"/>
                    <a:pt x="85504" y="0"/>
                  </a:cubicBezTo>
                  <a:close/>
                </a:path>
              </a:pathLst>
            </a:custGeom>
            <a:solidFill>
              <a:srgbClr val="FFF8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0" y="-38100"/>
              <a:ext cx="1216206" cy="1604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4"/>
          <p:cNvSpPr txBox="1"/>
          <p:nvPr/>
        </p:nvSpPr>
        <p:spPr>
          <a:xfrm>
            <a:off x="7023706" y="824114"/>
            <a:ext cx="7253893" cy="1461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799">
                <a:solidFill>
                  <a:srgbClr val="A65B2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خطة الأسبوع الثالث لمادة الرياضيات الصف أول متوسط    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799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٢٨ / ٢  / ١٤٤٦هـ    -   ٢ / ٣ / ١٤٤٦ هـ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799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1 / 9 /2024   -   5 / 9 /2024   </a:t>
            </a:r>
            <a:endParaRPr b="1" sz="2799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aphicFrame>
        <p:nvGraphicFramePr>
          <p:cNvPr id="121" name="Google Shape;121;p14"/>
          <p:cNvGraphicFramePr/>
          <p:nvPr/>
        </p:nvGraphicFramePr>
        <p:xfrm>
          <a:off x="3349570" y="30867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{EC8006B9-B27E-41D1-B2DB-7E3C36654EDE}</a:tableStyleId>
              </a:tblPr>
              <a:tblGrid>
                <a:gridCol w="1094800"/>
                <a:gridCol w="2686975"/>
                <a:gridCol w="2686975"/>
                <a:gridCol w="2686975"/>
                <a:gridCol w="2686975"/>
                <a:gridCol w="26869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A65B21"/>
                          </a:solidFill>
                        </a:rPr>
                        <a:t>اليوم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A65B21"/>
                          </a:solidFill>
                        </a:rPr>
                        <a:t>الاحد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A65B21"/>
                          </a:solidFill>
                        </a:rPr>
                        <a:t>الاثنين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A65B21"/>
                          </a:solidFill>
                        </a:rPr>
                        <a:t>الثلاثاء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A65B21"/>
                          </a:solidFill>
                        </a:rPr>
                        <a:t>الاربعاء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A65B21"/>
                          </a:solidFill>
                        </a:rPr>
                        <a:t>الخميس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250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400" u="none" cap="none" strike="noStrike">
                          <a:solidFill>
                            <a:srgbClr val="A65B21"/>
                          </a:solidFill>
                        </a:rPr>
                        <a:t>الدرس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فكرة الدرس :  ...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فكرة 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فكرة 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فكرة 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فكرة 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012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400" u="none" cap="none" strike="noStrike">
                          <a:solidFill>
                            <a:srgbClr val="A65B21"/>
                          </a:solidFill>
                        </a:rPr>
                        <a:t>الواجبات او المهام المطلوبة من الطالبة 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الواجب :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 تم ادراج سؤالين اختيار من متعدد في منصة مدرستي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في ( قسم الواجبات بعنوان الدرس : ...  ).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نشاط صفي :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المطلوب حل سؤال ... 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الصفحة ... في كتاب الطالبة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اثناء الحصة تم ادراجه كنشاط في  ( قسم الأنشطة في منصة مدرستي  بعنوان 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نشاط  : ...  ).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الواجب :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 تم ادراج سؤالين اختيار من متعدد في منصة مدرستي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في ( قسم الواجبات بعنوان الدرس : ...  ).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نشاط صفي :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المطلوب حل سؤال ... 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الصفحة ... في كتاب الطالبة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اثناء الحصة تم ادراجه كنشاط في  ( قسم الأنشطة في منصة مدرستي بعنوان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 نشاط  : ...  ).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 اختبار قصير :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المطلوب حل أسئلة منتصف الفصل الأول الأسئلة المطلوبة ( ١-٣-٦-٩-١٠ )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الصفحة ... في كتاب الطالبة الحل في الكتاب أو بالدفتر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تم ادراجه كاختبار في قسم اختبارات المعلم في منصة مدرستي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بعنوان : اختبار منتصف الفصل الأول  ).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6526" y="8368969"/>
            <a:ext cx="1335364" cy="12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5"/>
          <p:cNvPicPr preferRelativeResize="0"/>
          <p:nvPr/>
        </p:nvPicPr>
        <p:blipFill rotWithShape="1">
          <a:blip r:embed="rId4">
            <a:alphaModFix/>
          </a:blip>
          <a:srcRect b="30721" l="2376" r="33098" t="0"/>
          <a:stretch/>
        </p:blipFill>
        <p:spPr>
          <a:xfrm>
            <a:off x="14630400" y="376411"/>
            <a:ext cx="2787454" cy="200756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/>
          <p:nvPr/>
        </p:nvSpPr>
        <p:spPr>
          <a:xfrm>
            <a:off x="1272506" y="512364"/>
            <a:ext cx="3107534" cy="1759873"/>
          </a:xfrm>
          <a:custGeom>
            <a:rect b="b" l="l" r="r" t="t"/>
            <a:pathLst>
              <a:path extrusionOk="0" h="3821565" w="3786823">
                <a:moveTo>
                  <a:pt x="0" y="0"/>
                </a:moveTo>
                <a:lnTo>
                  <a:pt x="3786823" y="0"/>
                </a:lnTo>
                <a:lnTo>
                  <a:pt x="3786823" y="3821565"/>
                </a:lnTo>
                <a:lnTo>
                  <a:pt x="0" y="3821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C64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C64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rgbClr val="8F363F"/>
                </a:solidFill>
                <a:latin typeface="Calibri"/>
                <a:ea typeface="Calibri"/>
                <a:cs typeface="Calibri"/>
                <a:sym typeface="Calibri"/>
              </a:rPr>
              <a:t>الفصل الدراسي الأول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rgbClr val="8F363F"/>
                </a:solidFill>
                <a:latin typeface="Calibri"/>
                <a:ea typeface="Calibri"/>
                <a:cs typeface="Calibri"/>
                <a:sym typeface="Calibri"/>
              </a:rPr>
              <a:t>لعام ١٤٤٦هـ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5399384" y="131002"/>
            <a:ext cx="8211672" cy="2400300"/>
          </a:xfrm>
          <a:custGeom>
            <a:rect b="b" l="l" r="r" t="t"/>
            <a:pathLst>
              <a:path extrusionOk="0" h="3633909" w="6706878">
                <a:moveTo>
                  <a:pt x="0" y="0"/>
                </a:moveTo>
                <a:lnTo>
                  <a:pt x="6706878" y="0"/>
                </a:lnTo>
                <a:lnTo>
                  <a:pt x="6706878" y="3633909"/>
                </a:lnTo>
                <a:lnTo>
                  <a:pt x="0" y="3633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15"/>
          <p:cNvGrpSpPr/>
          <p:nvPr/>
        </p:nvGrpSpPr>
        <p:grpSpPr>
          <a:xfrm>
            <a:off x="1447800" y="2393151"/>
            <a:ext cx="15773400" cy="7532347"/>
            <a:chOff x="0" y="-47625"/>
            <a:chExt cx="1528366" cy="1298322"/>
          </a:xfrm>
        </p:grpSpPr>
        <p:sp>
          <p:nvSpPr>
            <p:cNvPr id="132" name="Google Shape;132;p15"/>
            <p:cNvSpPr/>
            <p:nvPr/>
          </p:nvSpPr>
          <p:spPr>
            <a:xfrm>
              <a:off x="0" y="0"/>
              <a:ext cx="1528366" cy="1250697"/>
            </a:xfrm>
            <a:custGeom>
              <a:rect b="b" l="l" r="r" t="t"/>
              <a:pathLst>
                <a:path extrusionOk="0" h="1250697" w="1528366">
                  <a:moveTo>
                    <a:pt x="28017" y="0"/>
                  </a:moveTo>
                  <a:lnTo>
                    <a:pt x="1500350" y="0"/>
                  </a:lnTo>
                  <a:cubicBezTo>
                    <a:pt x="1507780" y="0"/>
                    <a:pt x="1514906" y="2952"/>
                    <a:pt x="1520160" y="8206"/>
                  </a:cubicBezTo>
                  <a:cubicBezTo>
                    <a:pt x="1525414" y="13460"/>
                    <a:pt x="1528366" y="20586"/>
                    <a:pt x="1528366" y="28017"/>
                  </a:cubicBezTo>
                  <a:lnTo>
                    <a:pt x="1528366" y="1222680"/>
                  </a:lnTo>
                  <a:cubicBezTo>
                    <a:pt x="1528366" y="1230111"/>
                    <a:pt x="1525414" y="1237237"/>
                    <a:pt x="1520160" y="1242491"/>
                  </a:cubicBezTo>
                  <a:cubicBezTo>
                    <a:pt x="1514906" y="1247745"/>
                    <a:pt x="1507780" y="1250697"/>
                    <a:pt x="1500350" y="1250697"/>
                  </a:cubicBezTo>
                  <a:lnTo>
                    <a:pt x="28017" y="1250697"/>
                  </a:lnTo>
                  <a:cubicBezTo>
                    <a:pt x="20586" y="1250697"/>
                    <a:pt x="13460" y="1247745"/>
                    <a:pt x="8206" y="1242491"/>
                  </a:cubicBezTo>
                  <a:cubicBezTo>
                    <a:pt x="2952" y="1237237"/>
                    <a:pt x="0" y="1230111"/>
                    <a:pt x="0" y="1222680"/>
                  </a:cubicBezTo>
                  <a:lnTo>
                    <a:pt x="0" y="28017"/>
                  </a:lnTo>
                  <a:cubicBezTo>
                    <a:pt x="0" y="20586"/>
                    <a:pt x="2952" y="13460"/>
                    <a:pt x="8206" y="8206"/>
                  </a:cubicBezTo>
                  <a:cubicBezTo>
                    <a:pt x="13460" y="2952"/>
                    <a:pt x="20586" y="0"/>
                    <a:pt x="28017" y="0"/>
                  </a:cubicBezTo>
                  <a:close/>
                </a:path>
              </a:pathLst>
            </a:custGeom>
            <a:solidFill>
              <a:srgbClr val="F7F1EB">
                <a:alpha val="6745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0" y="-47625"/>
              <a:ext cx="1528366" cy="1298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34" name="Google Shape;134;p15"/>
          <p:cNvGraphicFramePr/>
          <p:nvPr/>
        </p:nvGraphicFramePr>
        <p:xfrm>
          <a:off x="2164540" y="29960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{EC8006B9-B27E-41D1-B2DB-7E3C36654EDE}</a:tableStyleId>
              </a:tblPr>
              <a:tblGrid>
                <a:gridCol w="1094800"/>
                <a:gridCol w="2686975"/>
                <a:gridCol w="2686975"/>
                <a:gridCol w="2686975"/>
                <a:gridCol w="2686975"/>
                <a:gridCol w="26869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8F363F"/>
                          </a:solidFill>
                        </a:rPr>
                        <a:t>اليوم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8F363F"/>
                          </a:solidFill>
                        </a:rPr>
                        <a:t>الاحد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8F363F"/>
                          </a:solidFill>
                        </a:rPr>
                        <a:t>الاثنين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8F363F"/>
                          </a:solidFill>
                        </a:rPr>
                        <a:t>الثلاثاء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8F363F"/>
                          </a:solidFill>
                        </a:rPr>
                        <a:t>الاربعاء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800" u="none" cap="none" strike="noStrike">
                          <a:solidFill>
                            <a:srgbClr val="8F363F"/>
                          </a:solidFill>
                        </a:rPr>
                        <a:t>الخميس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250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400" u="none" cap="none" strike="noStrike">
                          <a:solidFill>
                            <a:srgbClr val="8F363F"/>
                          </a:solidFill>
                        </a:rPr>
                        <a:t>الدرس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فكرة الدرس :  ...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فكرة 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فكرة 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فكرة 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فكرة الدرس :  ...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012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400" u="none" cap="none" strike="noStrike">
                          <a:solidFill>
                            <a:srgbClr val="8F363F"/>
                          </a:solidFill>
                        </a:rPr>
                        <a:t>الواجبات او المهام المطلوبة من الطالبة 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الواجب :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 تم ادراج سؤالين اختيار من متعدد في منصة مدرستي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في ( قسم الواجبات بعنوان الدرس : ...  ).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نشاط صفي :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المطلوب حل سؤال ... 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الصفحة ... في كتاب الطالبة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اثناء الحصة تم ادراجه كنشاط في  ( قسم الأنشطة في منصة مدرستي  بعنوان 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نشاط  : ...  ).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الواجب :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 تم ادراج سؤالين اختيار من متعدد في منصة مدرستي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في ( قسم الواجبات بعنوان الدرس : ...  ).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نشاط صفي :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المطلوب حل سؤال ... 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الصفحة ... في كتاب الطالبة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اثناء الحصة تم ادراجه كنشاط في  ( قسم الأنشطة في منصة مدرستي بعنوان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 نشاط  : ...  ).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 اختبار قصير :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المطلوب حل أسئلة منتصف الفصل الأول الأسئلة المطلوبة ( ١-٣-٦-٩-١٠ )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الصفحة ... في كتاب الطالبة الحل في الكتاب أو بالدفتر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تم ادراجه كاختبار في قسم اختبارات المعلم في منصة مدرستي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SA" sz="2000" u="none" cap="none" strike="noStrike"/>
                        <a:t>بعنوان : اختبار منتصف الفصل الأول  ).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5" name="Google Shape;135;p15"/>
          <p:cNvSpPr txBox="1"/>
          <p:nvPr/>
        </p:nvSpPr>
        <p:spPr>
          <a:xfrm>
            <a:off x="6152477" y="570095"/>
            <a:ext cx="7253893" cy="1461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799">
                <a:solidFill>
                  <a:srgbClr val="8F363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خطة الأسبوع الثالث لمادة الرياضيات الصف أول متوسط    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799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٢٨ / ٢  / ١٤٤٦هـ    -   ٢ / ٣ / ١٤٤٦ هـ</a:t>
            </a:r>
            <a:endParaRPr/>
          </a:p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799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1 / 9 /2024   -   5 / 9 /2024   </a:t>
            </a:r>
            <a:endParaRPr b="1" sz="2799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136" name="Google Shape;13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4435" y="8451982"/>
            <a:ext cx="1335364" cy="12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