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653" r:id="rId2"/>
    <p:sldMasterId id="2147484457" r:id="rId3"/>
  </p:sldMasterIdLst>
  <p:notesMasterIdLst>
    <p:notesMasterId r:id="rId37"/>
  </p:notesMasterIdLst>
  <p:handoutMasterIdLst>
    <p:handoutMasterId r:id="rId38"/>
  </p:handoutMasterIdLst>
  <p:sldIdLst>
    <p:sldId id="807" r:id="rId4"/>
    <p:sldId id="803" r:id="rId5"/>
    <p:sldId id="583" r:id="rId6"/>
    <p:sldId id="588" r:id="rId7"/>
    <p:sldId id="590" r:id="rId8"/>
    <p:sldId id="593" r:id="rId9"/>
    <p:sldId id="594" r:id="rId10"/>
    <p:sldId id="595" r:id="rId11"/>
    <p:sldId id="599" r:id="rId12"/>
    <p:sldId id="600" r:id="rId13"/>
    <p:sldId id="774" r:id="rId14"/>
    <p:sldId id="605" r:id="rId15"/>
    <p:sldId id="606" r:id="rId16"/>
    <p:sldId id="608" r:id="rId17"/>
    <p:sldId id="609" r:id="rId18"/>
    <p:sldId id="610" r:id="rId19"/>
    <p:sldId id="611" r:id="rId20"/>
    <p:sldId id="612" r:id="rId21"/>
    <p:sldId id="615" r:id="rId22"/>
    <p:sldId id="617" r:id="rId23"/>
    <p:sldId id="618" r:id="rId24"/>
    <p:sldId id="632" r:id="rId25"/>
    <p:sldId id="633" r:id="rId26"/>
    <p:sldId id="635" r:id="rId27"/>
    <p:sldId id="636" r:id="rId28"/>
    <p:sldId id="637" r:id="rId29"/>
    <p:sldId id="808" r:id="rId30"/>
    <p:sldId id="809" r:id="rId31"/>
    <p:sldId id="810" r:id="rId32"/>
    <p:sldId id="811" r:id="rId33"/>
    <p:sldId id="812" r:id="rId34"/>
    <p:sldId id="813" r:id="rId35"/>
    <p:sldId id="814" r:id="rId36"/>
  </p:sldIdLst>
  <p:sldSz cx="9144000" cy="6858000" type="screen4x3"/>
  <p:notesSz cx="6858000" cy="9144000"/>
  <p:custDataLst>
    <p:tags r:id="rId39"/>
  </p:custDataLst>
  <p:defaultTextStyle>
    <a:defPPr>
      <a:defRPr lang="en-US"/>
    </a:defPPr>
    <a:lvl1pPr algn="r" rtl="1"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324">
          <p15:clr>
            <a:srgbClr val="A4A3A4"/>
          </p15:clr>
        </p15:guide>
        <p15:guide id="2" orient="horz" pos="935">
          <p15:clr>
            <a:srgbClr val="A4A3A4"/>
          </p15:clr>
        </p15:guide>
        <p15:guide id="3" orient="horz" pos="1285">
          <p15:clr>
            <a:srgbClr val="A4A3A4"/>
          </p15:clr>
        </p15:guide>
        <p15:guide id="4" pos="113">
          <p15:clr>
            <a:srgbClr val="A4A3A4"/>
          </p15:clr>
        </p15:guide>
        <p15:guide id="5" pos="1736">
          <p15:clr>
            <a:srgbClr val="A4A3A4"/>
          </p15:clr>
        </p15:guide>
        <p15:guide id="6" pos="2874">
          <p15:clr>
            <a:srgbClr val="A4A3A4"/>
          </p15:clr>
        </p15:guide>
        <p15:guide id="7" pos="340">
          <p15:clr>
            <a:srgbClr val="A4A3A4"/>
          </p15:clr>
        </p15:guide>
        <p15:guide id="8" pos="4044">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336600"/>
    <a:srgbClr val="FF0000"/>
    <a:srgbClr val="009247"/>
    <a:srgbClr val="33CC33"/>
    <a:srgbClr val="F9D209"/>
    <a:srgbClr val="990066"/>
    <a:srgbClr val="EAEAEA"/>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60" autoAdjust="0"/>
    <p:restoredTop sz="93081" autoAdjust="0"/>
  </p:normalViewPr>
  <p:slideViewPr>
    <p:cSldViewPr snapToGrid="0">
      <p:cViewPr varScale="1">
        <p:scale>
          <a:sx n="68" d="100"/>
          <a:sy n="68" d="100"/>
        </p:scale>
        <p:origin x="-1536" y="-90"/>
      </p:cViewPr>
      <p:guideLst>
        <p:guide orient="horz" pos="324"/>
        <p:guide orient="horz" pos="935"/>
        <p:guide orient="horz" pos="1285"/>
        <p:guide pos="113"/>
        <p:guide pos="1736"/>
        <p:guide pos="2874"/>
        <p:guide pos="340"/>
        <p:guide pos="40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96" d="100"/>
          <a:sy n="96" d="100"/>
        </p:scale>
        <p:origin x="-2456" y="-10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hangingPunct="0">
              <a:defRPr sz="1200">
                <a:latin typeface="Times New Roman" pitchFamily="18" charset="0"/>
                <a:cs typeface="+mn-cs"/>
              </a:defRPr>
            </a:lvl1pPr>
          </a:lstStyle>
          <a:p>
            <a:pPr>
              <a:defRPr/>
            </a:pPr>
            <a:endParaRPr lang="en-US"/>
          </a:p>
        </p:txBody>
      </p:sp>
      <p:sp>
        <p:nvSpPr>
          <p:cNvPr id="4628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0" hangingPunct="0">
              <a:defRPr sz="1200">
                <a:latin typeface="Times New Roman" pitchFamily="18" charset="0"/>
                <a:cs typeface="+mn-cs"/>
              </a:defRPr>
            </a:lvl1pPr>
          </a:lstStyle>
          <a:p>
            <a:pPr>
              <a:defRPr/>
            </a:pPr>
            <a:endParaRPr lang="en-US"/>
          </a:p>
        </p:txBody>
      </p:sp>
      <p:sp>
        <p:nvSpPr>
          <p:cNvPr id="4628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hangingPunct="0">
              <a:defRPr sz="1200">
                <a:latin typeface="Times New Roman" pitchFamily="18" charset="0"/>
                <a:cs typeface="+mn-cs"/>
              </a:defRPr>
            </a:lvl1pPr>
          </a:lstStyle>
          <a:p>
            <a:pPr>
              <a:defRPr/>
            </a:pPr>
            <a:endParaRPr lang="en-US"/>
          </a:p>
        </p:txBody>
      </p:sp>
      <p:sp>
        <p:nvSpPr>
          <p:cNvPr id="4628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eaLnBrk="0" hangingPunct="0">
              <a:defRPr sz="1200">
                <a:latin typeface="Times New Roman" panose="02020603050405020304" pitchFamily="18" charset="0"/>
                <a:cs typeface="Times New Roman" panose="02020603050405020304" pitchFamily="18" charset="0"/>
              </a:defRPr>
            </a:lvl1pPr>
          </a:lstStyle>
          <a:p>
            <a:fld id="{08C35CC8-5CEC-4C41-BAA9-9F537A6FA744}" type="slidenum">
              <a:rPr lang="ar-SA"/>
              <a:pPr/>
              <a:t>‹#›</a:t>
            </a:fld>
            <a:endParaRPr lang="en-US"/>
          </a:p>
        </p:txBody>
      </p:sp>
    </p:spTree>
    <p:extLst>
      <p:ext uri="{BB962C8B-B14F-4D97-AF65-F5344CB8AC3E}">
        <p14:creationId xmlns="" xmlns:p14="http://schemas.microsoft.com/office/powerpoint/2010/main" val="584980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8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hangingPunct="0">
              <a:defRPr sz="1200">
                <a:latin typeface="Times New Roman" pitchFamily="18" charset="0"/>
                <a:cs typeface="+mn-cs"/>
              </a:defRPr>
            </a:lvl1pPr>
          </a:lstStyle>
          <a:p>
            <a:pPr>
              <a:defRPr/>
            </a:pPr>
            <a:endParaRPr lang="en-US"/>
          </a:p>
        </p:txBody>
      </p:sp>
      <p:sp>
        <p:nvSpPr>
          <p:cNvPr id="5888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0" hangingPunct="0">
              <a:defRPr sz="1200">
                <a:latin typeface="Times New Roman" pitchFamily="18" charset="0"/>
                <a:cs typeface="+mn-cs"/>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88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88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hangingPunct="0">
              <a:defRPr sz="1200">
                <a:latin typeface="Times New Roman" pitchFamily="18" charset="0"/>
                <a:cs typeface="+mn-cs"/>
              </a:defRPr>
            </a:lvl1pPr>
          </a:lstStyle>
          <a:p>
            <a:pPr>
              <a:defRPr/>
            </a:pPr>
            <a:endParaRPr lang="en-US"/>
          </a:p>
        </p:txBody>
      </p:sp>
      <p:sp>
        <p:nvSpPr>
          <p:cNvPr id="5888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eaLnBrk="0" hangingPunct="0">
              <a:defRPr sz="1200">
                <a:latin typeface="Times New Roman" panose="02020603050405020304" pitchFamily="18" charset="0"/>
                <a:cs typeface="Times New Roman" panose="02020603050405020304" pitchFamily="18" charset="0"/>
              </a:defRPr>
            </a:lvl1pPr>
          </a:lstStyle>
          <a:p>
            <a:fld id="{5395B6FC-E12F-4D22-94B2-A98478B6F7AC}" type="slidenum">
              <a:rPr lang="ar-SA"/>
              <a:pPr/>
              <a:t>‹#›</a:t>
            </a:fld>
            <a:endParaRPr lang="en-US"/>
          </a:p>
        </p:txBody>
      </p:sp>
    </p:spTree>
    <p:extLst>
      <p:ext uri="{BB962C8B-B14F-4D97-AF65-F5344CB8AC3E}">
        <p14:creationId xmlns="" xmlns:p14="http://schemas.microsoft.com/office/powerpoint/2010/main" val="3144511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5C46890-510A-47C1-B868-042D38AD8382}" type="slidenum">
              <a:rPr lang="ar-SA" sz="1200">
                <a:latin typeface="Times New Roman" panose="02020603050405020304" pitchFamily="18" charset="0"/>
                <a:cs typeface="Times New Roman" panose="02020603050405020304" pitchFamily="18" charset="0"/>
              </a:rPr>
              <a:pPr/>
              <a:t>3</a:t>
            </a:fld>
            <a:endParaRPr lang="en-US" sz="1200">
              <a:latin typeface="Times New Roman" panose="02020603050405020304" pitchFamily="18" charset="0"/>
              <a:cs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dirty="0" smtClean="0">
                <a:latin typeface="Times" panose="02020603050405020304" pitchFamily="18" charset="0"/>
              </a:rPr>
              <a:t> </a:t>
            </a:r>
          </a:p>
          <a:p>
            <a:pPr eaLnBrk="1" hangingPunct="1"/>
            <a:r>
              <a:rPr lang="en-US" dirty="0" smtClean="0"/>
              <a:t>1. Students do not often understand the costs and benefits of asexual and sexual reproduction. Consider discussing the advantages and disadvantages of each of these forms of reproduction. Encourage students to focus on the compromises involved in any adaptation. There is simply no one “best” way for all animals to reproduce.</a:t>
            </a:r>
          </a:p>
          <a:p>
            <a:pPr eaLnBrk="1" hangingPunct="1"/>
            <a:endParaRPr lang="en-US" dirty="0" smtClean="0"/>
          </a:p>
          <a:p>
            <a:pPr eaLnBrk="1" hangingPunct="1"/>
            <a:r>
              <a:rPr lang="en-US" b="1" dirty="0" smtClean="0"/>
              <a:t>Teaching Tips</a:t>
            </a:r>
          </a:p>
          <a:p>
            <a:pPr eaLnBrk="1" hangingPunct="1"/>
            <a:r>
              <a:rPr lang="en-US" dirty="0" smtClean="0"/>
              <a:t>1. Aphid life cycles also alternate between asexual and sexual reproductive strategies. Consider challenging your class to explain why aphids (and other animals) do this. In general, sexual reproduction is most common in times of stress, and may be related to overpopulation or environmental change.</a:t>
            </a:r>
          </a:p>
          <a:p>
            <a:pPr eaLnBrk="1" hangingPunct="1"/>
            <a:endParaRPr lang="en-US" dirty="0" smtClean="0"/>
          </a:p>
          <a:p>
            <a:pPr eaLnBrk="1" hangingPunct="1"/>
            <a:endParaRPr lang="en-US" dirty="0" smtClean="0"/>
          </a:p>
        </p:txBody>
      </p:sp>
    </p:spTree>
    <p:extLst>
      <p:ext uri="{BB962C8B-B14F-4D97-AF65-F5344CB8AC3E}">
        <p14:creationId xmlns="" xmlns:p14="http://schemas.microsoft.com/office/powerpoint/2010/main" val="2250169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F90A3754-72C3-4C42-9C24-72082068097F}" type="slidenum">
              <a:rPr lang="ar-SA" sz="1200">
                <a:latin typeface="Times New Roman" panose="02020603050405020304" pitchFamily="18" charset="0"/>
                <a:cs typeface="Times New Roman" panose="02020603050405020304" pitchFamily="18" charset="0"/>
              </a:rPr>
              <a:pPr/>
              <a:t>12</a:t>
            </a:fld>
            <a:endParaRPr lang="en-US" sz="1200">
              <a:latin typeface="Times New Roman" panose="02020603050405020304" pitchFamily="18" charset="0"/>
              <a:cs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332936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2B267BC-E78B-4767-ABCC-BE252CE7549A}" type="slidenum">
              <a:rPr lang="ar-SA" sz="1200">
                <a:latin typeface="Times New Roman" panose="02020603050405020304" pitchFamily="18" charset="0"/>
                <a:cs typeface="Times New Roman" panose="02020603050405020304" pitchFamily="18" charset="0"/>
              </a:rPr>
              <a:pPr/>
              <a:t>13</a:t>
            </a:fld>
            <a:endParaRPr lang="en-US" sz="1200">
              <a:latin typeface="Times New Roman" panose="02020603050405020304" pitchFamily="18" charset="0"/>
              <a:cs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latin typeface="Times" panose="02020603050405020304" pitchFamily="18" charset="0"/>
              </a:rPr>
              <a:t> </a:t>
            </a:r>
            <a:endParaRPr lang="en-US" smtClean="0"/>
          </a:p>
        </p:txBody>
      </p:sp>
    </p:spTree>
    <p:extLst>
      <p:ext uri="{BB962C8B-B14F-4D97-AF65-F5344CB8AC3E}">
        <p14:creationId xmlns="" xmlns:p14="http://schemas.microsoft.com/office/powerpoint/2010/main" val="4232726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26E719D9-419B-4432-B40E-18F62459F2FE}" type="slidenum">
              <a:rPr lang="ar-SA" sz="1200">
                <a:latin typeface="Times New Roman" panose="02020603050405020304" pitchFamily="18" charset="0"/>
                <a:cs typeface="Times New Roman" panose="02020603050405020304" pitchFamily="18" charset="0"/>
              </a:rPr>
              <a:pPr/>
              <a:t>14</a:t>
            </a:fld>
            <a:endParaRPr lang="en-US" sz="1200">
              <a:latin typeface="Times New Roman" panose="02020603050405020304" pitchFamily="18" charset="0"/>
              <a:cs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2732374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98CC3F78-7089-4AF7-AC48-F84754D8C0E5}" type="slidenum">
              <a:rPr lang="ar-SA" sz="1200">
                <a:latin typeface="Times New Roman" panose="02020603050405020304" pitchFamily="18" charset="0"/>
                <a:cs typeface="Times New Roman" panose="02020603050405020304" pitchFamily="18" charset="0"/>
              </a:rPr>
              <a:pPr/>
              <a:t>15</a:t>
            </a:fld>
            <a:endParaRPr lang="en-US" sz="1200">
              <a:latin typeface="Times New Roman" panose="02020603050405020304" pitchFamily="18" charset="0"/>
              <a:cs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a:p>
            <a:pPr eaLnBrk="1" hangingPunct="1"/>
            <a:endParaRPr lang="en-US" smtClean="0"/>
          </a:p>
        </p:txBody>
      </p:sp>
    </p:spTree>
    <p:extLst>
      <p:ext uri="{BB962C8B-B14F-4D97-AF65-F5344CB8AC3E}">
        <p14:creationId xmlns="" xmlns:p14="http://schemas.microsoft.com/office/powerpoint/2010/main" val="3537539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DCB8AB2-B074-4F32-85D3-CD4A10ABCCCA}" type="slidenum">
              <a:rPr lang="ar-SA" sz="1200">
                <a:latin typeface="Times New Roman" panose="02020603050405020304" pitchFamily="18" charset="0"/>
                <a:cs typeface="Times New Roman" panose="02020603050405020304" pitchFamily="18" charset="0"/>
              </a:rPr>
              <a:pPr/>
              <a:t>16</a:t>
            </a:fld>
            <a:endParaRPr lang="en-US" sz="1200">
              <a:latin typeface="Times New Roman" panose="02020603050405020304" pitchFamily="18" charset="0"/>
              <a:cs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954621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A6134822-6242-4421-BFB0-82DDB0F6B1AE}" type="slidenum">
              <a:rPr lang="ar-SA" sz="1200">
                <a:latin typeface="Times New Roman" panose="02020603050405020304" pitchFamily="18" charset="0"/>
                <a:cs typeface="Times New Roman" panose="02020603050405020304" pitchFamily="18" charset="0"/>
              </a:rPr>
              <a:pPr/>
              <a:t>17</a:t>
            </a:fld>
            <a:endParaRPr lang="en-US" sz="1200">
              <a:latin typeface="Times New Roman" panose="02020603050405020304" pitchFamily="18" charset="0"/>
              <a:cs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latin typeface="Times" panose="02020603050405020304" pitchFamily="18" charset="0"/>
              </a:rPr>
              <a:t> </a:t>
            </a:r>
          </a:p>
          <a:p>
            <a:pPr eaLnBrk="1" hangingPunct="1"/>
            <a:r>
              <a:rPr lang="en-US" smtClean="0"/>
              <a:t> </a:t>
            </a:r>
          </a:p>
        </p:txBody>
      </p:sp>
    </p:spTree>
    <p:extLst>
      <p:ext uri="{BB962C8B-B14F-4D97-AF65-F5344CB8AC3E}">
        <p14:creationId xmlns="" xmlns:p14="http://schemas.microsoft.com/office/powerpoint/2010/main" val="647268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990D0073-1680-40BD-BFFA-A54B8D7AD5B4}" type="slidenum">
              <a:rPr lang="ar-SA" sz="1200">
                <a:latin typeface="Times New Roman" panose="02020603050405020304" pitchFamily="18" charset="0"/>
                <a:cs typeface="Times New Roman" panose="02020603050405020304" pitchFamily="18" charset="0"/>
              </a:rPr>
              <a:pPr/>
              <a:t>18</a:t>
            </a:fld>
            <a:endParaRPr lang="en-US" sz="1200">
              <a:latin typeface="Times New Roman" panose="02020603050405020304" pitchFamily="18" charset="0"/>
              <a:cs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4205574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6AAF2150-FC93-4C6E-A58A-8573313E5819}" type="slidenum">
              <a:rPr lang="ar-SA" sz="1200">
                <a:latin typeface="Times New Roman" panose="02020603050405020304" pitchFamily="18" charset="0"/>
                <a:cs typeface="Times New Roman" panose="02020603050405020304" pitchFamily="18" charset="0"/>
              </a:rPr>
              <a:pPr/>
              <a:t>19</a:t>
            </a:fld>
            <a:endParaRPr lang="en-US" sz="1200">
              <a:latin typeface="Times New Roman" panose="02020603050405020304" pitchFamily="18" charset="0"/>
              <a:cs typeface="Times New Roman" panose="02020603050405020304"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latin typeface="Times" panose="02020603050405020304" pitchFamily="18" charset="0"/>
              </a:rPr>
              <a:t>  </a:t>
            </a:r>
          </a:p>
          <a:p>
            <a:pPr eaLnBrk="1" hangingPunct="1"/>
            <a:endParaRPr lang="en-US" smtClean="0">
              <a:latin typeface="Times" panose="02020603050405020304" pitchFamily="18" charset="0"/>
            </a:endParaRPr>
          </a:p>
          <a:p>
            <a:pPr eaLnBrk="1" hangingPunct="1"/>
            <a:r>
              <a:rPr lang="en-US" b="1" smtClean="0">
                <a:latin typeface="Times" panose="02020603050405020304" pitchFamily="18" charset="0"/>
              </a:rPr>
              <a:t> </a:t>
            </a:r>
            <a:endParaRPr lang="en-US" smtClean="0"/>
          </a:p>
        </p:txBody>
      </p:sp>
    </p:spTree>
    <p:extLst>
      <p:ext uri="{BB962C8B-B14F-4D97-AF65-F5344CB8AC3E}">
        <p14:creationId xmlns="" xmlns:p14="http://schemas.microsoft.com/office/powerpoint/2010/main" val="2337306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421293C-BEB8-40D0-BEDE-A43CC49E4A0A}" type="slidenum">
              <a:rPr lang="ar-SA" sz="1200">
                <a:latin typeface="Times New Roman" panose="02020603050405020304" pitchFamily="18" charset="0"/>
                <a:cs typeface="Times New Roman" panose="02020603050405020304" pitchFamily="18" charset="0"/>
              </a:rPr>
              <a:pPr/>
              <a:t>20</a:t>
            </a:fld>
            <a:endParaRPr lang="en-US" sz="1200">
              <a:latin typeface="Times New Roman" panose="02020603050405020304" pitchFamily="18" charset="0"/>
              <a:cs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latin typeface="Times" panose="02020603050405020304" pitchFamily="18" charset="0"/>
              </a:rPr>
              <a:t>  </a:t>
            </a:r>
            <a:endParaRPr lang="en-US" b="1" smtClean="0"/>
          </a:p>
          <a:p>
            <a:pPr eaLnBrk="1" hangingPunct="1"/>
            <a:endParaRPr lang="en-US" smtClean="0"/>
          </a:p>
          <a:p>
            <a:pPr eaLnBrk="1" hangingPunct="1"/>
            <a:endParaRPr lang="en-US" smtClean="0"/>
          </a:p>
          <a:p>
            <a:pPr eaLnBrk="1" hangingPunct="1"/>
            <a:endParaRPr lang="en-US" smtClean="0"/>
          </a:p>
        </p:txBody>
      </p:sp>
    </p:spTree>
    <p:extLst>
      <p:ext uri="{BB962C8B-B14F-4D97-AF65-F5344CB8AC3E}">
        <p14:creationId xmlns="" xmlns:p14="http://schemas.microsoft.com/office/powerpoint/2010/main" val="2167106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A4A0A23-C02E-4E45-A81B-A32466121283}" type="slidenum">
              <a:rPr lang="ar-SA" sz="1200">
                <a:latin typeface="Times New Roman" panose="02020603050405020304" pitchFamily="18" charset="0"/>
                <a:cs typeface="Times New Roman" panose="02020603050405020304" pitchFamily="18" charset="0"/>
              </a:rPr>
              <a:pPr/>
              <a:t>21</a:t>
            </a:fld>
            <a:endParaRPr lang="en-US" sz="1200">
              <a:latin typeface="Times New Roman" panose="02020603050405020304" pitchFamily="18" charset="0"/>
              <a:cs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latin typeface="Times" panose="02020603050405020304" pitchFamily="18" charset="0"/>
              </a:rPr>
              <a:t>  </a:t>
            </a:r>
            <a:r>
              <a:rPr lang="en-US" smtClean="0"/>
              <a:t> </a:t>
            </a:r>
          </a:p>
          <a:p>
            <a:pPr eaLnBrk="1" hangingPunct="1"/>
            <a:endParaRPr lang="en-US" smtClean="0"/>
          </a:p>
          <a:p>
            <a:pPr eaLnBrk="1" hangingPunct="1"/>
            <a:endParaRPr lang="en-US" smtClean="0"/>
          </a:p>
        </p:txBody>
      </p:sp>
    </p:spTree>
    <p:extLst>
      <p:ext uri="{BB962C8B-B14F-4D97-AF65-F5344CB8AC3E}">
        <p14:creationId xmlns="" xmlns:p14="http://schemas.microsoft.com/office/powerpoint/2010/main" val="1345738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0234F5C-844D-4CFC-AC95-2A81DFE88D2A}" type="slidenum">
              <a:rPr lang="ar-SA" sz="1200">
                <a:latin typeface="Times New Roman" panose="02020603050405020304" pitchFamily="18" charset="0"/>
                <a:cs typeface="Times New Roman" panose="02020603050405020304" pitchFamily="18" charset="0"/>
              </a:rPr>
              <a:pPr/>
              <a:t>4</a:t>
            </a:fld>
            <a:endParaRPr lang="en-US" sz="1200">
              <a:latin typeface="Times New Roman" panose="02020603050405020304" pitchFamily="18" charset="0"/>
              <a:cs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t> </a:t>
            </a:r>
          </a:p>
          <a:p>
            <a:pPr eaLnBrk="1" hangingPunct="1"/>
            <a:r>
              <a:rPr lang="en-US" smtClean="0"/>
              <a:t> </a:t>
            </a:r>
          </a:p>
          <a:p>
            <a:pPr eaLnBrk="1" hangingPunct="1"/>
            <a:endParaRPr lang="en-US" smtClean="0">
              <a:latin typeface="Times" panose="02020603050405020304" pitchFamily="18" charset="0"/>
            </a:endParaRPr>
          </a:p>
          <a:p>
            <a:pPr eaLnBrk="1" hangingPunct="1"/>
            <a:endParaRPr lang="en-US" smtClean="0"/>
          </a:p>
          <a:p>
            <a:pPr eaLnBrk="1" hangingPunct="1"/>
            <a:endParaRPr lang="en-US" smtClean="0"/>
          </a:p>
        </p:txBody>
      </p:sp>
    </p:spTree>
    <p:extLst>
      <p:ext uri="{BB962C8B-B14F-4D97-AF65-F5344CB8AC3E}">
        <p14:creationId xmlns="" xmlns:p14="http://schemas.microsoft.com/office/powerpoint/2010/main" val="2324143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E4D83A7-8336-4989-AA0B-6274131B00CA}" type="slidenum">
              <a:rPr lang="ar-SA" sz="1200">
                <a:latin typeface="Times New Roman" panose="02020603050405020304" pitchFamily="18" charset="0"/>
                <a:cs typeface="Times New Roman" panose="02020603050405020304" pitchFamily="18" charset="0"/>
              </a:rPr>
              <a:pPr/>
              <a:t>22</a:t>
            </a:fld>
            <a:endParaRPr lang="en-US" sz="1200">
              <a:latin typeface="Times New Roman" panose="02020603050405020304" pitchFamily="18" charset="0"/>
              <a:cs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 xmlns:p14="http://schemas.microsoft.com/office/powerpoint/2010/main" val="2424199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01BD4986-75A1-42C9-844E-55442C3297ED}" type="slidenum">
              <a:rPr lang="ar-SA" sz="1200">
                <a:latin typeface="Times New Roman" panose="02020603050405020304" pitchFamily="18" charset="0"/>
                <a:cs typeface="Times New Roman" panose="02020603050405020304" pitchFamily="18" charset="0"/>
              </a:rPr>
              <a:pPr/>
              <a:t>23</a:t>
            </a:fld>
            <a:endParaRPr lang="en-US" sz="1200">
              <a:latin typeface="Times New Roman" panose="02020603050405020304" pitchFamily="18" charset="0"/>
              <a:cs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latin typeface="Times" panose="02020603050405020304" pitchFamily="18" charset="0"/>
              </a:rPr>
              <a:t> </a:t>
            </a:r>
            <a:endParaRPr lang="en-US" smtClean="0"/>
          </a:p>
        </p:txBody>
      </p:sp>
    </p:spTree>
    <p:extLst>
      <p:ext uri="{BB962C8B-B14F-4D97-AF65-F5344CB8AC3E}">
        <p14:creationId xmlns="" xmlns:p14="http://schemas.microsoft.com/office/powerpoint/2010/main" val="1064955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29BF49C7-7F8E-4829-B8E6-9054502D110F}" type="slidenum">
              <a:rPr lang="ar-SA" sz="1200">
                <a:latin typeface="Times New Roman" panose="02020603050405020304" pitchFamily="18" charset="0"/>
                <a:cs typeface="Times New Roman" panose="02020603050405020304" pitchFamily="18" charset="0"/>
              </a:rPr>
              <a:pPr/>
              <a:t>24</a:t>
            </a:fld>
            <a:endParaRPr lang="en-US" sz="1200">
              <a:latin typeface="Times New Roman" panose="02020603050405020304" pitchFamily="18" charset="0"/>
              <a:cs typeface="Times New Roman" panose="02020603050405020304"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1534039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3D09B1B2-D0E3-4765-B409-579BDC5403B9}" type="slidenum">
              <a:rPr lang="ar-SA" sz="1200">
                <a:latin typeface="Times New Roman" panose="02020603050405020304" pitchFamily="18" charset="0"/>
                <a:cs typeface="Times New Roman" panose="02020603050405020304" pitchFamily="18" charset="0"/>
              </a:rPr>
              <a:pPr/>
              <a:t>25</a:t>
            </a:fld>
            <a:endParaRPr lang="en-US" sz="1200">
              <a:latin typeface="Times New Roman" panose="02020603050405020304" pitchFamily="18" charset="0"/>
              <a:cs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latin typeface="Times" panose="02020603050405020304" pitchFamily="18" charset="0"/>
              </a:rPr>
              <a:t>  </a:t>
            </a:r>
            <a:r>
              <a:rPr lang="en-US" smtClean="0"/>
              <a:t> </a:t>
            </a:r>
          </a:p>
          <a:p>
            <a:pPr eaLnBrk="1" hangingPunct="1"/>
            <a:endParaRPr lang="en-US" smtClean="0">
              <a:latin typeface="Times" panose="02020603050405020304" pitchFamily="18" charset="0"/>
            </a:endParaRPr>
          </a:p>
          <a:p>
            <a:pPr eaLnBrk="1" hangingPunct="1"/>
            <a:endParaRPr lang="en-US" smtClean="0"/>
          </a:p>
          <a:p>
            <a:pPr eaLnBrk="1" hangingPunct="1"/>
            <a:endParaRPr lang="en-US" smtClean="0"/>
          </a:p>
        </p:txBody>
      </p:sp>
    </p:spTree>
    <p:extLst>
      <p:ext uri="{BB962C8B-B14F-4D97-AF65-F5344CB8AC3E}">
        <p14:creationId xmlns="" xmlns:p14="http://schemas.microsoft.com/office/powerpoint/2010/main" val="1779661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C92DE566-F198-454B-AEA4-99D0B375E90E}" type="slidenum">
              <a:rPr lang="ar-SA" sz="1200">
                <a:latin typeface="Times New Roman" panose="02020603050405020304" pitchFamily="18" charset="0"/>
                <a:cs typeface="Times New Roman" panose="02020603050405020304" pitchFamily="18" charset="0"/>
              </a:rPr>
              <a:pPr/>
              <a:t>26</a:t>
            </a:fld>
            <a:endParaRPr lang="en-US" sz="1200">
              <a:latin typeface="Times New Roman" panose="02020603050405020304" pitchFamily="18" charset="0"/>
              <a:cs typeface="Times New Roman" panose="02020603050405020304"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a:p>
            <a:pPr eaLnBrk="1" hangingPunct="1"/>
            <a:endParaRPr lang="en-US" smtClean="0"/>
          </a:p>
        </p:txBody>
      </p:sp>
    </p:spTree>
    <p:extLst>
      <p:ext uri="{BB962C8B-B14F-4D97-AF65-F5344CB8AC3E}">
        <p14:creationId xmlns="" xmlns:p14="http://schemas.microsoft.com/office/powerpoint/2010/main" val="1920469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F8118C73-8666-4A60-ADF3-99807895AEB2}" type="slidenum">
              <a:rPr lang="ar-SA" sz="1200">
                <a:latin typeface="Times New Roman" panose="02020603050405020304" pitchFamily="18" charset="0"/>
                <a:cs typeface="Times New Roman" panose="02020603050405020304" pitchFamily="18" charset="0"/>
              </a:rPr>
              <a:pPr/>
              <a:t>27</a:t>
            </a:fld>
            <a:endParaRPr lang="en-US" sz="1200">
              <a:latin typeface="Times New Roman" panose="02020603050405020304" pitchFamily="18" charset="0"/>
              <a:cs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ar-SA" smtClean="0"/>
          </a:p>
        </p:txBody>
      </p:sp>
    </p:spTree>
    <p:extLst>
      <p:ext uri="{BB962C8B-B14F-4D97-AF65-F5344CB8AC3E}">
        <p14:creationId xmlns="" xmlns:p14="http://schemas.microsoft.com/office/powerpoint/2010/main" val="203440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3D13353-BD4D-4172-9F97-2C45D0FB0180}" type="slidenum">
              <a:rPr lang="ar-SA" sz="1200">
                <a:latin typeface="Times New Roman" panose="02020603050405020304" pitchFamily="18" charset="0"/>
                <a:cs typeface="Times New Roman" panose="02020603050405020304" pitchFamily="18" charset="0"/>
              </a:rPr>
              <a:pPr/>
              <a:t>28</a:t>
            </a:fld>
            <a:endParaRPr lang="en-US" sz="1200">
              <a:latin typeface="Times New Roman" panose="02020603050405020304" pitchFamily="18" charset="0"/>
              <a:cs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1040015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A90B12E4-26AE-4704-B056-BB8E35147A6C}" type="slidenum">
              <a:rPr lang="ar-SA" sz="1200">
                <a:latin typeface="Times New Roman" panose="02020603050405020304" pitchFamily="18" charset="0"/>
                <a:cs typeface="Times New Roman" panose="02020603050405020304" pitchFamily="18" charset="0"/>
              </a:rPr>
              <a:pPr/>
              <a:t>29</a:t>
            </a:fld>
            <a:endParaRPr lang="en-US" sz="1200">
              <a:latin typeface="Times New Roman" panose="02020603050405020304" pitchFamily="18" charset="0"/>
              <a:cs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latin typeface="Times" panose="02020603050405020304" pitchFamily="18" charset="0"/>
              </a:rPr>
              <a:t> </a:t>
            </a:r>
            <a:endParaRPr lang="en-US" smtClean="0"/>
          </a:p>
          <a:p>
            <a:pPr eaLnBrk="1" hangingPunct="1"/>
            <a:endParaRPr lang="en-US" b="1" smtClean="0">
              <a:latin typeface="Times" panose="02020603050405020304" pitchFamily="18" charset="0"/>
            </a:endParaRPr>
          </a:p>
          <a:p>
            <a:pPr eaLnBrk="1" hangingPunct="1"/>
            <a:r>
              <a:rPr lang="en-US" b="1" smtClean="0">
                <a:latin typeface="Times" panose="02020603050405020304" pitchFamily="18" charset="0"/>
              </a:rPr>
              <a:t>Teaching Tips</a:t>
            </a:r>
          </a:p>
          <a:p>
            <a:pPr eaLnBrk="1" hangingPunct="1"/>
            <a:r>
              <a:rPr lang="en-US" smtClean="0"/>
              <a:t>1. You might wish to reflect on the somewhat-famous quote of Lewis Wolpert, who in 1986 said, “It is not birth, marriage, or death, but gastrulation, which is truly the most important time in your life.” The development and arrangement of the basic embryonic layers (ectoderm : skin and nervous system; mesoderm : muscle and bone; and endoderm : digestive tract) establishes the basic body plan.</a:t>
            </a:r>
          </a:p>
          <a:p>
            <a:pPr eaLnBrk="1" hangingPunct="1"/>
            <a:r>
              <a:rPr lang="en-US" smtClean="0"/>
              <a:t>2. Gastrulation establishes the basic body plan by positioning the future systems of the body in relationship to each other. This essential element of gastrulation is a crucial event that is a prerequisite for later developmental events (and thus is the basis of the quote directly above).</a:t>
            </a:r>
          </a:p>
          <a:p>
            <a:pPr eaLnBrk="1" hangingPunct="1"/>
            <a:r>
              <a:rPr lang="en-US" smtClean="0"/>
              <a:t>3. The colors used in the text to depict the three layers of embryonic tissue are standards used in embryology. Blue represents ectoderm and its derivatives, red represents mesoderm and its derivatives, and yellow represents endoderm and its derivatives.</a:t>
            </a:r>
          </a:p>
          <a:p>
            <a:pPr eaLnBrk="1" hangingPunct="1"/>
            <a:r>
              <a:rPr lang="en-US" smtClean="0"/>
              <a:t>4. Neural crest cells are often referred to as the fourth layer of embryonic tissue because these cells give rise to a variety of tissues in diverse locations in the body. Neural crest cells and their derivatives are not addressed in Chapter 27.</a:t>
            </a:r>
          </a:p>
        </p:txBody>
      </p:sp>
    </p:spTree>
    <p:extLst>
      <p:ext uri="{BB962C8B-B14F-4D97-AF65-F5344CB8AC3E}">
        <p14:creationId xmlns="" xmlns:p14="http://schemas.microsoft.com/office/powerpoint/2010/main" val="139519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40C2A186-9D4D-4887-B616-BAE0131C9CBB}" type="slidenum">
              <a:rPr lang="ar-SA" sz="1200">
                <a:latin typeface="Times New Roman" panose="02020603050405020304" pitchFamily="18" charset="0"/>
                <a:cs typeface="Times New Roman" panose="02020603050405020304" pitchFamily="18" charset="0"/>
              </a:rPr>
              <a:pPr/>
              <a:t>30</a:t>
            </a:fld>
            <a:endParaRPr lang="en-US" sz="1200">
              <a:latin typeface="Times New Roman" panose="02020603050405020304" pitchFamily="18" charset="0"/>
              <a:cs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3374756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ar-SA" smtClean="0"/>
          </a:p>
        </p:txBody>
      </p:sp>
      <p:sp>
        <p:nvSpPr>
          <p:cNvPr id="1177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4E333778-87B0-4116-A978-A9D72B466E23}" type="slidenum">
              <a:rPr lang="ar-SA" sz="1200">
                <a:latin typeface="Times New Roman" panose="02020603050405020304" pitchFamily="18" charset="0"/>
                <a:cs typeface="Times New Roman" panose="02020603050405020304" pitchFamily="18" charset="0"/>
              </a:rPr>
              <a:pPr/>
              <a:t>31</a:t>
            </a:fld>
            <a:endParaRPr lang="en-US" sz="120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1708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1EF4180-029A-4E90-9CAD-14D9516581A4}" type="slidenum">
              <a:rPr lang="ar-SA" sz="1200">
                <a:latin typeface="Times New Roman" panose="02020603050405020304" pitchFamily="18" charset="0"/>
                <a:cs typeface="Times New Roman" panose="02020603050405020304" pitchFamily="18" charset="0"/>
              </a:rPr>
              <a:pPr/>
              <a:t>5</a:t>
            </a:fld>
            <a:endParaRPr lang="en-US" sz="1200">
              <a:latin typeface="Times New Roman" panose="02020603050405020304" pitchFamily="18" charset="0"/>
              <a:cs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t>  </a:t>
            </a:r>
            <a:endParaRPr lang="en-US" smtClean="0"/>
          </a:p>
          <a:p>
            <a:pPr eaLnBrk="1" hangingPunct="1"/>
            <a:endParaRPr lang="en-US" smtClean="0"/>
          </a:p>
        </p:txBody>
      </p:sp>
    </p:spTree>
    <p:extLst>
      <p:ext uri="{BB962C8B-B14F-4D97-AF65-F5344CB8AC3E}">
        <p14:creationId xmlns="" xmlns:p14="http://schemas.microsoft.com/office/powerpoint/2010/main" val="1370109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ar-SA" smtClean="0"/>
          </a:p>
        </p:txBody>
      </p:sp>
      <p:sp>
        <p:nvSpPr>
          <p:cNvPr id="1187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EB5CA33A-2345-47AA-ABC0-C7FDB94F85B0}" type="slidenum">
              <a:rPr lang="ar-SA" sz="1200">
                <a:latin typeface="Times New Roman" panose="02020603050405020304" pitchFamily="18" charset="0"/>
                <a:cs typeface="Times New Roman" panose="02020603050405020304" pitchFamily="18" charset="0"/>
              </a:rPr>
              <a:pPr/>
              <a:t>32</a:t>
            </a:fld>
            <a:endParaRPr lang="en-US" sz="120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325630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ar-SA" smtClean="0"/>
          </a:p>
        </p:txBody>
      </p:sp>
      <p:sp>
        <p:nvSpPr>
          <p:cNvPr id="1198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E1E6EB4-22A9-4DD0-B61D-B73DC563E222}" type="slidenum">
              <a:rPr lang="ar-SA" sz="1200">
                <a:latin typeface="Times New Roman" panose="02020603050405020304" pitchFamily="18" charset="0"/>
                <a:cs typeface="Times New Roman" panose="02020603050405020304" pitchFamily="18" charset="0"/>
              </a:rPr>
              <a:pPr/>
              <a:t>33</a:t>
            </a:fld>
            <a:endParaRPr lang="en-US" sz="120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84006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94E739C-AB04-4471-BFE9-AD429F8ABE65}" type="slidenum">
              <a:rPr lang="ar-SA" sz="1200">
                <a:latin typeface="Times New Roman" panose="02020603050405020304" pitchFamily="18" charset="0"/>
                <a:cs typeface="Times New Roman" panose="02020603050405020304" pitchFamily="18" charset="0"/>
              </a:rPr>
              <a:pPr/>
              <a:t>6</a:t>
            </a:fld>
            <a:endParaRPr lang="en-US" sz="1200">
              <a:latin typeface="Times New Roman" panose="02020603050405020304" pitchFamily="18" charset="0"/>
              <a:cs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latin typeface="Times" panose="02020603050405020304" pitchFamily="18" charset="0"/>
              </a:rPr>
              <a:t> </a:t>
            </a:r>
            <a:r>
              <a:rPr lang="en-US" smtClean="0"/>
              <a:t> </a:t>
            </a:r>
          </a:p>
        </p:txBody>
      </p:sp>
    </p:spTree>
    <p:extLst>
      <p:ext uri="{BB962C8B-B14F-4D97-AF65-F5344CB8AC3E}">
        <p14:creationId xmlns="" xmlns:p14="http://schemas.microsoft.com/office/powerpoint/2010/main" val="2914400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220C38D0-E550-49E0-A99E-54D85F6C20C2}" type="slidenum">
              <a:rPr lang="ar-SA" sz="1200">
                <a:latin typeface="Times New Roman" panose="02020603050405020304" pitchFamily="18" charset="0"/>
                <a:cs typeface="Times New Roman" panose="02020603050405020304" pitchFamily="18" charset="0"/>
              </a:rPr>
              <a:pPr/>
              <a:t>7</a:t>
            </a:fld>
            <a:endParaRPr lang="en-US" sz="1200">
              <a:latin typeface="Times New Roman" panose="02020603050405020304" pitchFamily="18" charset="0"/>
              <a:cs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ar-SA" smtClean="0"/>
          </a:p>
        </p:txBody>
      </p:sp>
    </p:spTree>
    <p:extLst>
      <p:ext uri="{BB962C8B-B14F-4D97-AF65-F5344CB8AC3E}">
        <p14:creationId xmlns="" xmlns:p14="http://schemas.microsoft.com/office/powerpoint/2010/main" val="3325972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69AC65E9-D530-481D-B594-277BAECFE663}" type="slidenum">
              <a:rPr lang="ar-SA" sz="1200">
                <a:latin typeface="Times New Roman" panose="02020603050405020304" pitchFamily="18" charset="0"/>
                <a:cs typeface="Times New Roman" panose="02020603050405020304" pitchFamily="18" charset="0"/>
              </a:rPr>
              <a:pPr/>
              <a:t>8</a:t>
            </a:fld>
            <a:endParaRPr lang="en-US" sz="1200">
              <a:latin typeface="Times New Roman" panose="02020603050405020304" pitchFamily="18" charset="0"/>
              <a:cs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p:txBody>
      </p:sp>
    </p:spTree>
    <p:extLst>
      <p:ext uri="{BB962C8B-B14F-4D97-AF65-F5344CB8AC3E}">
        <p14:creationId xmlns="" xmlns:p14="http://schemas.microsoft.com/office/powerpoint/2010/main" val="3276578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EEA63C0C-FD07-4DD1-9D44-4D919C15E67E}" type="slidenum">
              <a:rPr lang="ar-SA" sz="1200">
                <a:latin typeface="Times New Roman" panose="02020603050405020304" pitchFamily="18" charset="0"/>
                <a:cs typeface="Times New Roman" panose="02020603050405020304" pitchFamily="18" charset="0"/>
              </a:rPr>
              <a:pPr/>
              <a:t>9</a:t>
            </a:fld>
            <a:endParaRPr lang="en-US" sz="1200">
              <a:latin typeface="Times New Roman" panose="02020603050405020304" pitchFamily="18" charset="0"/>
              <a:cs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latin typeface="Times" panose="02020603050405020304" pitchFamily="18" charset="0"/>
              </a:rPr>
              <a:t>  </a:t>
            </a:r>
            <a:endParaRPr lang="en-US" smtClean="0"/>
          </a:p>
        </p:txBody>
      </p:sp>
    </p:spTree>
    <p:extLst>
      <p:ext uri="{BB962C8B-B14F-4D97-AF65-F5344CB8AC3E}">
        <p14:creationId xmlns="" xmlns:p14="http://schemas.microsoft.com/office/powerpoint/2010/main" val="2366233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B341DA0C-94D1-404F-882C-77C742A6FE45}" type="slidenum">
              <a:rPr lang="ar-SA" sz="1200">
                <a:latin typeface="Times New Roman" panose="02020603050405020304" pitchFamily="18" charset="0"/>
                <a:cs typeface="Times New Roman" panose="02020603050405020304" pitchFamily="18" charset="0"/>
              </a:rPr>
              <a:pPr/>
              <a:t>10</a:t>
            </a:fld>
            <a:endParaRPr lang="en-US" sz="1200">
              <a:latin typeface="Times New Roman" panose="02020603050405020304" pitchFamily="18" charset="0"/>
              <a:cs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a:p>
            <a:pPr eaLnBrk="1" hangingPunct="1"/>
            <a:endParaRPr lang="en-US" smtClean="0"/>
          </a:p>
        </p:txBody>
      </p:sp>
    </p:spTree>
    <p:extLst>
      <p:ext uri="{BB962C8B-B14F-4D97-AF65-F5344CB8AC3E}">
        <p14:creationId xmlns="" xmlns:p14="http://schemas.microsoft.com/office/powerpoint/2010/main" val="2339986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CD4376F2-E638-4DA9-B0B3-AA6641593DCA}" type="slidenum">
              <a:rPr lang="en-US" sz="1200">
                <a:latin typeface="Times New Roman" panose="02020603050405020304" pitchFamily="18" charset="0"/>
                <a:cs typeface="Times New Roman" panose="02020603050405020304" pitchFamily="18" charset="0"/>
              </a:rPr>
              <a:pPr/>
              <a:t>11</a:t>
            </a:fld>
            <a:endParaRPr lang="en-US" sz="1200">
              <a:latin typeface="Times New Roman" panose="02020603050405020304" pitchFamily="18" charset="0"/>
              <a:cs typeface="Times New Roman" panose="02020603050405020304" pitchFamily="18" charset="0"/>
            </a:endParaRPr>
          </a:p>
        </p:txBody>
      </p:sp>
      <p:sp>
        <p:nvSpPr>
          <p:cNvPr id="76803"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76804"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n-US" b="1" smtClean="0">
                <a:solidFill>
                  <a:srgbClr val="231A06"/>
                </a:solidFill>
                <a:cs typeface="Arial" panose="020B0604020202020204" pitchFamily="34" charset="0"/>
              </a:rPr>
              <a:t> </a:t>
            </a:r>
          </a:p>
          <a:p>
            <a:r>
              <a:rPr lang="el-GR" smtClean="0">
                <a:solidFill>
                  <a:srgbClr val="231A06"/>
                </a:solidFill>
                <a:cs typeface="Arial" panose="020B0604020202020204" pitchFamily="34" charset="0"/>
              </a:rPr>
              <a:t>Half of the brain has been cut away, exposing structures normally covered by the cerebrum. Compare the diagram (a) with the photograph of the human brain (b).</a:t>
            </a:r>
            <a:endParaRPr lang="el-GR" smtClean="0">
              <a:solidFill>
                <a:srgbClr val="000000"/>
              </a:solidFill>
              <a:cs typeface="Arial" panose="020B0604020202020204" pitchFamily="34" charset="0"/>
            </a:endParaRPr>
          </a:p>
        </p:txBody>
      </p:sp>
    </p:spTree>
    <p:extLst>
      <p:ext uri="{BB962C8B-B14F-4D97-AF65-F5344CB8AC3E}">
        <p14:creationId xmlns="" xmlns:p14="http://schemas.microsoft.com/office/powerpoint/2010/main" val="230911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 xmlns:p14="http://schemas.microsoft.com/office/powerpoint/2010/main" val="1208689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3296308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4338" y="182563"/>
            <a:ext cx="2193925" cy="61706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82563" y="182563"/>
            <a:ext cx="6429375"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704738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 xmlns:p14="http://schemas.microsoft.com/office/powerpoint/2010/main" val="3900984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3910637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3873475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8256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2802236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2471019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 xmlns:p14="http://schemas.microsoft.com/office/powerpoint/2010/main" val="1435077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4998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412083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904239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500406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3823102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4338" y="182563"/>
            <a:ext cx="2193925" cy="61706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82563" y="182563"/>
            <a:ext cx="6429375"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3198025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3872988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2277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3456624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8256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30626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370072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 xmlns:p14="http://schemas.microsoft.com/office/powerpoint/2010/main" val="4292083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1652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4127583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90716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2050" name="Picture 9" descr="art_hires_leopardfront"/>
          <p:cNvPicPr>
            <a:picLocks noChangeAspect="1" noChangeArrowheads="1"/>
          </p:cNvPicPr>
          <p:nvPr/>
        </p:nvPicPr>
        <p:blipFill>
          <a:blip r:embed="rId14" cstate="print">
            <a:extLst>
              <a:ext uri="{28A0092B-C50C-407E-A947-70E740481C1C}">
                <a14:useLocalDpi xmlns="" xmlns:a14="http://schemas.microsoft.com/office/drawing/2010/main" val="0"/>
              </a:ext>
            </a:extLst>
          </a:blip>
          <a:srcRect t="40196" b="4932"/>
          <a:stretch>
            <a:fillRect/>
          </a:stretch>
        </p:blipFill>
        <p:spPr bwMode="auto">
          <a:xfrm>
            <a:off x="3175" y="0"/>
            <a:ext cx="9140825" cy="655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10"/>
          <p:cNvSpPr>
            <a:spLocks noChangeArrowheads="1"/>
          </p:cNvSpPr>
          <p:nvPr/>
        </p:nvSpPr>
        <p:spPr bwMode="auto">
          <a:xfrm>
            <a:off x="0" y="0"/>
            <a:ext cx="9140825" cy="6856413"/>
          </a:xfrm>
          <a:prstGeom prst="rect">
            <a:avLst/>
          </a:prstGeom>
          <a:solidFill>
            <a:schemeClr val="bg1">
              <a:alpha val="64999"/>
            </a:schemeClr>
          </a:solidFill>
          <a:ln w="9525">
            <a:noFill/>
            <a:miter lim="800000"/>
            <a:headEnd/>
            <a:tailEnd/>
          </a:ln>
        </p:spPr>
        <p:txBody>
          <a:bodyPr wrap="none" anchor="ctr"/>
          <a:lstStyle/>
          <a:p>
            <a:pPr rtl="0" eaLnBrk="0" hangingPunct="0">
              <a:defRPr/>
            </a:pPr>
            <a:endParaRPr lang="ar-SA">
              <a:cs typeface="+mn-cs"/>
            </a:endParaRPr>
          </a:p>
        </p:txBody>
      </p:sp>
      <p:sp>
        <p:nvSpPr>
          <p:cNvPr id="6" name="Rectangle 11"/>
          <p:cNvSpPr>
            <a:spLocks noChangeArrowheads="1"/>
          </p:cNvSpPr>
          <p:nvPr/>
        </p:nvSpPr>
        <p:spPr bwMode="auto">
          <a:xfrm>
            <a:off x="0" y="190500"/>
            <a:ext cx="3271838" cy="1096963"/>
          </a:xfrm>
          <a:prstGeom prst="rect">
            <a:avLst/>
          </a:prstGeom>
          <a:solidFill>
            <a:srgbClr val="F99D28"/>
          </a:solidFill>
          <a:ln w="9525">
            <a:noFill/>
            <a:miter lim="800000"/>
            <a:headEnd/>
            <a:tailEnd/>
          </a:ln>
        </p:spPr>
        <p:txBody>
          <a:bodyPr wrap="none" anchor="ctr"/>
          <a:lstStyle/>
          <a:p>
            <a:pPr rtl="0" eaLnBrk="0" hangingPunct="0">
              <a:defRPr/>
            </a:pPr>
            <a:endParaRPr lang="ar-SA">
              <a:cs typeface="+mn-cs"/>
            </a:endParaRPr>
          </a:p>
        </p:txBody>
      </p:sp>
      <p:sp>
        <p:nvSpPr>
          <p:cNvPr id="7" name="Rectangle 12"/>
          <p:cNvSpPr>
            <a:spLocks noChangeArrowheads="1"/>
          </p:cNvSpPr>
          <p:nvPr/>
        </p:nvSpPr>
        <p:spPr bwMode="auto">
          <a:xfrm>
            <a:off x="3271838" y="190500"/>
            <a:ext cx="5868987" cy="1096963"/>
          </a:xfrm>
          <a:prstGeom prst="rect">
            <a:avLst/>
          </a:prstGeom>
          <a:solidFill>
            <a:srgbClr val="64888C"/>
          </a:solidFill>
          <a:ln w="9525">
            <a:noFill/>
            <a:miter lim="800000"/>
            <a:headEnd/>
            <a:tailEnd/>
          </a:ln>
        </p:spPr>
        <p:txBody>
          <a:bodyPr wrap="none" anchor="ctr"/>
          <a:lstStyle/>
          <a:p>
            <a:pPr rtl="0" eaLnBrk="0" hangingPunct="0">
              <a:defRPr/>
            </a:pPr>
            <a:endParaRPr lang="ar-SA">
              <a:cs typeface="+mn-cs"/>
            </a:endParaRPr>
          </a:p>
        </p:txBody>
      </p:sp>
      <p:sp>
        <p:nvSpPr>
          <p:cNvPr id="8" name="Rectangle 13"/>
          <p:cNvSpPr>
            <a:spLocks noChangeArrowheads="1"/>
          </p:cNvSpPr>
          <p:nvPr/>
        </p:nvSpPr>
        <p:spPr bwMode="auto">
          <a:xfrm>
            <a:off x="0" y="6126163"/>
            <a:ext cx="9144000" cy="731837"/>
          </a:xfrm>
          <a:prstGeom prst="rect">
            <a:avLst/>
          </a:prstGeom>
          <a:solidFill>
            <a:srgbClr val="F4E06C"/>
          </a:solidFill>
          <a:ln w="9525">
            <a:noFill/>
            <a:miter lim="800000"/>
            <a:headEnd/>
            <a:tailEnd/>
          </a:ln>
        </p:spPr>
        <p:txBody>
          <a:bodyPr wrap="none" anchor="ctr"/>
          <a:lstStyle/>
          <a:p>
            <a:pPr rtl="0" eaLnBrk="0" hangingPunct="0">
              <a:defRPr/>
            </a:pPr>
            <a:endParaRPr lang="ar-SA">
              <a:cs typeface="+mn-cs"/>
            </a:endParaRPr>
          </a:p>
        </p:txBody>
      </p:sp>
      <p:sp>
        <p:nvSpPr>
          <p:cNvPr id="9" name="Text Box 14"/>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rtl="0" eaLnBrk="0" hangingPunct="0">
              <a:spcBef>
                <a:spcPct val="50000"/>
              </a:spcBef>
              <a:defRPr/>
            </a:pPr>
            <a:r>
              <a:rPr lang="en-US" sz="900">
                <a:cs typeface="+mn-cs"/>
              </a:rPr>
              <a:t>Copyright © 2009 Pearson Education, Inc.</a:t>
            </a:r>
            <a:endParaRPr lang="en-US">
              <a:cs typeface="+mn-cs"/>
            </a:endParaRPr>
          </a:p>
        </p:txBody>
      </p:sp>
      <p:sp>
        <p:nvSpPr>
          <p:cNvPr id="10" name="Rectangle 15"/>
          <p:cNvSpPr>
            <a:spLocks noChangeArrowheads="1"/>
          </p:cNvSpPr>
          <p:nvPr/>
        </p:nvSpPr>
        <p:spPr bwMode="auto">
          <a:xfrm>
            <a:off x="0" y="0"/>
            <a:ext cx="9140825" cy="155575"/>
          </a:xfrm>
          <a:prstGeom prst="rect">
            <a:avLst/>
          </a:prstGeom>
          <a:solidFill>
            <a:srgbClr val="84A05E"/>
          </a:solidFill>
          <a:ln w="9525">
            <a:noFill/>
            <a:miter lim="800000"/>
            <a:headEnd/>
            <a:tailEnd/>
          </a:ln>
        </p:spPr>
        <p:txBody>
          <a:bodyPr wrap="none" anchor="ctr"/>
          <a:lstStyle/>
          <a:p>
            <a:pPr rtl="0" eaLnBrk="0" hangingPunct="0">
              <a:defRPr/>
            </a:pPr>
            <a:endParaRPr lang="ar-SA">
              <a:cs typeface="+mn-cs"/>
            </a:endParaRPr>
          </a:p>
        </p:txBody>
      </p:sp>
      <p:sp>
        <p:nvSpPr>
          <p:cNvPr id="11" name="Text Box 18"/>
          <p:cNvSpPr txBox="1">
            <a:spLocks noChangeArrowheads="1"/>
          </p:cNvSpPr>
          <p:nvPr/>
        </p:nvSpPr>
        <p:spPr bwMode="auto">
          <a:xfrm>
            <a:off x="0" y="5027613"/>
            <a:ext cx="9140825" cy="1004887"/>
          </a:xfrm>
          <a:prstGeom prst="rect">
            <a:avLst/>
          </a:prstGeom>
          <a:solidFill>
            <a:srgbClr val="C2D6B2">
              <a:alpha val="59000"/>
            </a:srgbClr>
          </a:solidFill>
          <a:ln w="9525">
            <a:noFill/>
            <a:miter lim="800000"/>
            <a:headEnd/>
            <a:tailEnd/>
          </a:ln>
        </p:spPr>
        <p:txBody>
          <a:bodyPr lIns="182880" tIns="0" rIns="0" bIns="0" anchor="ctr"/>
          <a:lstStyle/>
          <a:p>
            <a:pPr algn="l" rtl="0" eaLnBrk="0" hangingPunct="0">
              <a:defRPr/>
            </a:pPr>
            <a:r>
              <a:rPr lang="en-US" sz="1800">
                <a:latin typeface="Arial Narrow" pitchFamily="34" charset="0"/>
                <a:cs typeface="+mn-cs"/>
              </a:rPr>
              <a:t>PowerPoint Lectures for</a:t>
            </a:r>
          </a:p>
          <a:p>
            <a:pPr algn="l" rtl="0" eaLnBrk="0" hangingPunct="0">
              <a:defRPr/>
            </a:pPr>
            <a:r>
              <a:rPr lang="en-US" sz="2200" b="1" i="1">
                <a:latin typeface="Arial Narrow" pitchFamily="34" charset="0"/>
                <a:cs typeface="+mn-cs"/>
              </a:rPr>
              <a:t>Biology: Concepts &amp; Connections, </a:t>
            </a:r>
            <a:r>
              <a:rPr lang="en-US" sz="1800" b="1" i="1">
                <a:latin typeface="Arial Narrow" pitchFamily="34" charset="0"/>
                <a:cs typeface="+mn-cs"/>
              </a:rPr>
              <a:t>Sixth Edition</a:t>
            </a:r>
          </a:p>
          <a:p>
            <a:pPr algn="l" rtl="0" eaLnBrk="0" hangingPunct="0">
              <a:defRPr/>
            </a:pPr>
            <a:r>
              <a:rPr lang="en-US" sz="1800" b="1" i="1">
                <a:latin typeface="Arial Narrow" pitchFamily="34" charset="0"/>
                <a:cs typeface="+mn-cs"/>
              </a:rPr>
              <a:t>Campbell, Reece, Taylor, Simon, and Dickey</a:t>
            </a:r>
            <a:endParaRPr lang="en-US">
              <a:cs typeface="+mn-cs"/>
            </a:endParaRPr>
          </a:p>
        </p:txBody>
      </p:sp>
      <p:sp>
        <p:nvSpPr>
          <p:cNvPr id="12" name="Rectangle 19"/>
          <p:cNvSpPr>
            <a:spLocks noChangeArrowheads="1"/>
          </p:cNvSpPr>
          <p:nvPr/>
        </p:nvSpPr>
        <p:spPr bwMode="auto">
          <a:xfrm>
            <a:off x="0" y="6122988"/>
            <a:ext cx="9144000" cy="109537"/>
          </a:xfrm>
          <a:prstGeom prst="rect">
            <a:avLst/>
          </a:prstGeom>
          <a:solidFill>
            <a:srgbClr val="F4CA2F"/>
          </a:solidFill>
          <a:ln w="9525">
            <a:noFill/>
            <a:miter lim="800000"/>
            <a:headEnd/>
            <a:tailEnd/>
          </a:ln>
        </p:spPr>
        <p:txBody>
          <a:bodyPr wrap="none" anchor="ctr"/>
          <a:lstStyle/>
          <a:p>
            <a:pPr rtl="0" eaLnBrk="0" hangingPunct="0">
              <a:defRPr/>
            </a:pPr>
            <a:endParaRPr lang="ar-SA">
              <a:cs typeface="+mn-cs"/>
            </a:endParaRPr>
          </a:p>
        </p:txBody>
      </p:sp>
      <p:sp>
        <p:nvSpPr>
          <p:cNvPr id="2059" name="Rectangle 7"/>
          <p:cNvSpPr>
            <a:spLocks noGrp="1" noChangeArrowheads="1"/>
          </p:cNvSpPr>
          <p:nvPr>
            <p:ph type="title"/>
          </p:nvPr>
        </p:nvSpPr>
        <p:spPr bwMode="auto">
          <a:xfrm>
            <a:off x="182563" y="182563"/>
            <a:ext cx="87757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60" name="Rectangle 8"/>
          <p:cNvSpPr>
            <a:spLocks noGrp="1" noChangeArrowheads="1"/>
          </p:cNvSpPr>
          <p:nvPr>
            <p:ph type="body" idx="1"/>
          </p:nvPr>
        </p:nvSpPr>
        <p:spPr bwMode="auto">
          <a:xfrm>
            <a:off x="182563" y="1279525"/>
            <a:ext cx="8775700" cy="5073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13716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 id="2147484444" r:id="rId11"/>
  </p:sldLayoutIdLst>
  <p:timing>
    <p:tnLst>
      <p:par>
        <p:cTn id="1" dur="indefinite" restart="never" nodeType="tmRoot"/>
      </p:par>
    </p:tnLst>
  </p:timing>
  <p:txStyles>
    <p:titleStyle>
      <a:lvl1pPr marL="450850" indent="-450850" algn="l" rtl="1" eaLnBrk="0" fontAlgn="base" hangingPunct="0">
        <a:lnSpc>
          <a:spcPct val="90000"/>
        </a:lnSpc>
        <a:spcBef>
          <a:spcPct val="0"/>
        </a:spcBef>
        <a:spcAft>
          <a:spcPct val="0"/>
        </a:spcAft>
        <a:defRPr sz="3000" b="1">
          <a:solidFill>
            <a:schemeClr val="tx2"/>
          </a:solidFill>
          <a:latin typeface="+mj-lt"/>
          <a:ea typeface="+mj-ea"/>
          <a:cs typeface="+mj-cs"/>
        </a:defRPr>
      </a:lvl1pPr>
      <a:lvl2pPr marL="450850" indent="-450850" algn="l" rtl="1" eaLnBrk="0" fontAlgn="base" hangingPunct="0">
        <a:lnSpc>
          <a:spcPct val="90000"/>
        </a:lnSpc>
        <a:spcBef>
          <a:spcPct val="0"/>
        </a:spcBef>
        <a:spcAft>
          <a:spcPct val="0"/>
        </a:spcAft>
        <a:defRPr sz="3000" b="1">
          <a:solidFill>
            <a:schemeClr val="tx2"/>
          </a:solidFill>
          <a:latin typeface="Times New Roman" pitchFamily="18" charset="0"/>
          <a:cs typeface="Arial" charset="0"/>
        </a:defRPr>
      </a:lvl2pPr>
      <a:lvl3pPr marL="450850" indent="-450850" algn="l" rtl="1" eaLnBrk="0" fontAlgn="base" hangingPunct="0">
        <a:lnSpc>
          <a:spcPct val="90000"/>
        </a:lnSpc>
        <a:spcBef>
          <a:spcPct val="0"/>
        </a:spcBef>
        <a:spcAft>
          <a:spcPct val="0"/>
        </a:spcAft>
        <a:defRPr sz="3000" b="1">
          <a:solidFill>
            <a:schemeClr val="tx2"/>
          </a:solidFill>
          <a:latin typeface="Times New Roman" pitchFamily="18" charset="0"/>
          <a:cs typeface="Arial" charset="0"/>
        </a:defRPr>
      </a:lvl3pPr>
      <a:lvl4pPr marL="450850" indent="-450850" algn="l" rtl="1" eaLnBrk="0" fontAlgn="base" hangingPunct="0">
        <a:lnSpc>
          <a:spcPct val="90000"/>
        </a:lnSpc>
        <a:spcBef>
          <a:spcPct val="0"/>
        </a:spcBef>
        <a:spcAft>
          <a:spcPct val="0"/>
        </a:spcAft>
        <a:defRPr sz="3000" b="1">
          <a:solidFill>
            <a:schemeClr val="tx2"/>
          </a:solidFill>
          <a:latin typeface="Times New Roman" pitchFamily="18" charset="0"/>
          <a:cs typeface="Arial" charset="0"/>
        </a:defRPr>
      </a:lvl4pPr>
      <a:lvl5pPr marL="450850" indent="-450850" algn="l" rtl="1" eaLnBrk="0" fontAlgn="base" hangingPunct="0">
        <a:lnSpc>
          <a:spcPct val="90000"/>
        </a:lnSpc>
        <a:spcBef>
          <a:spcPct val="0"/>
        </a:spcBef>
        <a:spcAft>
          <a:spcPct val="0"/>
        </a:spcAft>
        <a:defRPr sz="3000" b="1">
          <a:solidFill>
            <a:schemeClr val="tx2"/>
          </a:solidFill>
          <a:latin typeface="Times New Roman" pitchFamily="18" charset="0"/>
          <a:cs typeface="Arial" charset="0"/>
        </a:defRPr>
      </a:lvl5pPr>
      <a:lvl6pPr marL="908050" indent="-450850" algn="l" rtl="1" fontAlgn="base">
        <a:lnSpc>
          <a:spcPct val="90000"/>
        </a:lnSpc>
        <a:spcBef>
          <a:spcPct val="0"/>
        </a:spcBef>
        <a:spcAft>
          <a:spcPct val="0"/>
        </a:spcAft>
        <a:defRPr sz="3000" b="1">
          <a:solidFill>
            <a:schemeClr val="tx2"/>
          </a:solidFill>
          <a:latin typeface="Times New Roman" pitchFamily="18" charset="0"/>
          <a:cs typeface="Arial" charset="0"/>
        </a:defRPr>
      </a:lvl6pPr>
      <a:lvl7pPr marL="1365250" indent="-450850" algn="l" rtl="1" fontAlgn="base">
        <a:lnSpc>
          <a:spcPct val="90000"/>
        </a:lnSpc>
        <a:spcBef>
          <a:spcPct val="0"/>
        </a:spcBef>
        <a:spcAft>
          <a:spcPct val="0"/>
        </a:spcAft>
        <a:defRPr sz="3000" b="1">
          <a:solidFill>
            <a:schemeClr val="tx2"/>
          </a:solidFill>
          <a:latin typeface="Times New Roman" pitchFamily="18" charset="0"/>
          <a:cs typeface="Arial" charset="0"/>
        </a:defRPr>
      </a:lvl7pPr>
      <a:lvl8pPr marL="1822450" indent="-450850" algn="l" rtl="1" fontAlgn="base">
        <a:lnSpc>
          <a:spcPct val="90000"/>
        </a:lnSpc>
        <a:spcBef>
          <a:spcPct val="0"/>
        </a:spcBef>
        <a:spcAft>
          <a:spcPct val="0"/>
        </a:spcAft>
        <a:defRPr sz="3000" b="1">
          <a:solidFill>
            <a:schemeClr val="tx2"/>
          </a:solidFill>
          <a:latin typeface="Times New Roman" pitchFamily="18" charset="0"/>
          <a:cs typeface="Arial" charset="0"/>
        </a:defRPr>
      </a:lvl8pPr>
      <a:lvl9pPr marL="2279650" indent="-450850" algn="l" rtl="1" fontAlgn="base">
        <a:lnSpc>
          <a:spcPct val="90000"/>
        </a:lnSpc>
        <a:spcBef>
          <a:spcPct val="0"/>
        </a:spcBef>
        <a:spcAft>
          <a:spcPct val="0"/>
        </a:spcAft>
        <a:defRPr sz="3000" b="1">
          <a:solidFill>
            <a:schemeClr val="tx2"/>
          </a:solidFill>
          <a:latin typeface="Times New Roman" pitchFamily="18" charset="0"/>
          <a:cs typeface="Arial" charset="0"/>
        </a:defRPr>
      </a:lvl9pPr>
    </p:titleStyle>
    <p:bodyStyle>
      <a:lvl1pPr marL="342900" indent="-342900" algn="r" rtl="1" eaLnBrk="0" fontAlgn="base" hangingPunct="0">
        <a:spcBef>
          <a:spcPct val="45000"/>
        </a:spcBef>
        <a:spcAft>
          <a:spcPct val="20000"/>
        </a:spcAft>
        <a:buClr>
          <a:schemeClr val="tx2"/>
        </a:buClr>
        <a:buFont typeface="Wingdings" panose="05000000000000000000" pitchFamily="2" charset="2"/>
        <a:buChar char="§"/>
        <a:defRPr sz="2800">
          <a:solidFill>
            <a:schemeClr val="tx1"/>
          </a:solidFill>
          <a:latin typeface="+mn-lt"/>
          <a:ea typeface="+mn-ea"/>
          <a:cs typeface="+mn-cs"/>
        </a:defRPr>
      </a:lvl1pPr>
      <a:lvl2pPr marL="798513" indent="-341313" algn="r" rtl="1" eaLnBrk="0" fontAlgn="base" hangingPunct="0">
        <a:spcBef>
          <a:spcPct val="45000"/>
        </a:spcBef>
        <a:spcAft>
          <a:spcPct val="20000"/>
        </a:spcAft>
        <a:buClr>
          <a:schemeClr val="tx2"/>
        </a:buClr>
        <a:buFont typeface="Wingdings" panose="05000000000000000000" pitchFamily="2" charset="2"/>
        <a:buChar char="§"/>
        <a:defRPr sz="2400">
          <a:solidFill>
            <a:schemeClr val="tx1"/>
          </a:solidFill>
          <a:latin typeface="+mn-lt"/>
          <a:cs typeface="+mn-cs"/>
        </a:defRPr>
      </a:lvl2pPr>
      <a:lvl3pPr marL="1485900" indent="-339725" algn="r" rtl="1" eaLnBrk="0" fontAlgn="base" hangingPunct="0">
        <a:spcBef>
          <a:spcPct val="45000"/>
        </a:spcBef>
        <a:spcAft>
          <a:spcPct val="20000"/>
        </a:spcAft>
        <a:buClr>
          <a:schemeClr val="tx2"/>
        </a:buClr>
        <a:buFont typeface="Wingdings" panose="05000000000000000000" pitchFamily="2" charset="2"/>
        <a:buChar char="§"/>
        <a:defRPr sz="2000">
          <a:solidFill>
            <a:schemeClr val="tx1"/>
          </a:solidFill>
          <a:latin typeface="+mn-lt"/>
          <a:cs typeface="+mn-cs"/>
        </a:defRPr>
      </a:lvl3pPr>
      <a:lvl4pPr marL="2176463" indent="-347663" algn="r" rtl="1" eaLnBrk="0" fontAlgn="base" hangingPunct="0">
        <a:spcBef>
          <a:spcPct val="45000"/>
        </a:spcBef>
        <a:spcAft>
          <a:spcPct val="20000"/>
        </a:spcAft>
        <a:buClr>
          <a:schemeClr val="tx2"/>
        </a:buClr>
        <a:buFont typeface="Wingdings" panose="05000000000000000000" pitchFamily="2" charset="2"/>
        <a:buChar char="§"/>
        <a:defRPr sz="2000">
          <a:solidFill>
            <a:schemeClr val="tx1"/>
          </a:solidFill>
          <a:latin typeface="+mn-lt"/>
          <a:cs typeface="+mn-cs"/>
        </a:defRPr>
      </a:lvl4pPr>
      <a:lvl5pPr marL="2859088" indent="-347663" algn="r" rtl="1" eaLnBrk="0" fontAlgn="base" hangingPunct="0">
        <a:spcBef>
          <a:spcPct val="45000"/>
        </a:spcBef>
        <a:spcAft>
          <a:spcPct val="20000"/>
        </a:spcAft>
        <a:buClr>
          <a:schemeClr val="tx2"/>
        </a:buClr>
        <a:buFont typeface="Wingdings" panose="05000000000000000000" pitchFamily="2" charset="2"/>
        <a:buChar char="§"/>
        <a:defRPr sz="2000">
          <a:solidFill>
            <a:schemeClr val="tx1"/>
          </a:solidFill>
          <a:latin typeface="+mn-lt"/>
          <a:cs typeface="+mn-cs"/>
        </a:defRPr>
      </a:lvl5pPr>
      <a:lvl6pPr marL="3316288" indent="-347663" algn="r" rtl="1" fontAlgn="base">
        <a:spcBef>
          <a:spcPct val="45000"/>
        </a:spcBef>
        <a:spcAft>
          <a:spcPct val="20000"/>
        </a:spcAft>
        <a:buClr>
          <a:schemeClr val="tx2"/>
        </a:buClr>
        <a:buFont typeface="Wingdings" pitchFamily="2" charset="2"/>
        <a:buChar char="§"/>
        <a:defRPr sz="2000">
          <a:solidFill>
            <a:schemeClr val="tx1"/>
          </a:solidFill>
          <a:latin typeface="+mn-lt"/>
          <a:cs typeface="+mn-cs"/>
        </a:defRPr>
      </a:lvl6pPr>
      <a:lvl7pPr marL="3773488" indent="-347663" algn="r" rtl="1" fontAlgn="base">
        <a:spcBef>
          <a:spcPct val="45000"/>
        </a:spcBef>
        <a:spcAft>
          <a:spcPct val="20000"/>
        </a:spcAft>
        <a:buClr>
          <a:schemeClr val="tx2"/>
        </a:buClr>
        <a:buFont typeface="Wingdings" pitchFamily="2" charset="2"/>
        <a:buChar char="§"/>
        <a:defRPr sz="2000">
          <a:solidFill>
            <a:schemeClr val="tx1"/>
          </a:solidFill>
          <a:latin typeface="+mn-lt"/>
          <a:cs typeface="+mn-cs"/>
        </a:defRPr>
      </a:lvl7pPr>
      <a:lvl8pPr marL="4230688" indent="-347663" algn="r" rtl="1" fontAlgn="base">
        <a:spcBef>
          <a:spcPct val="45000"/>
        </a:spcBef>
        <a:spcAft>
          <a:spcPct val="20000"/>
        </a:spcAft>
        <a:buClr>
          <a:schemeClr val="tx2"/>
        </a:buClr>
        <a:buFont typeface="Wingdings" pitchFamily="2" charset="2"/>
        <a:buChar char="§"/>
        <a:defRPr sz="2000">
          <a:solidFill>
            <a:schemeClr val="tx1"/>
          </a:solidFill>
          <a:latin typeface="+mn-lt"/>
          <a:cs typeface="+mn-cs"/>
        </a:defRPr>
      </a:lvl8pPr>
      <a:lvl9pPr marL="4687888" indent="-347663" algn="r" rtl="1" fontAlgn="base">
        <a:spcBef>
          <a:spcPct val="45000"/>
        </a:spcBef>
        <a:spcAft>
          <a:spcPct val="20000"/>
        </a:spcAft>
        <a:buClr>
          <a:schemeClr val="tx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bwMode="auto">
          <a:xfrm>
            <a:off x="182563" y="182563"/>
            <a:ext cx="87757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075" name="Rectangle 8"/>
          <p:cNvSpPr>
            <a:spLocks noGrp="1" noChangeArrowheads="1"/>
          </p:cNvSpPr>
          <p:nvPr>
            <p:ph type="body" idx="1"/>
          </p:nvPr>
        </p:nvSpPr>
        <p:spPr bwMode="auto">
          <a:xfrm>
            <a:off x="182563" y="1279525"/>
            <a:ext cx="8775700" cy="5073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13716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iming>
    <p:tnLst>
      <p:par>
        <p:cTn id="1" dur="indefinite" restart="never" nodeType="tmRoot"/>
      </p:par>
    </p:tnLst>
  </p:timing>
  <p:txStyles>
    <p:titleStyle>
      <a:lvl1pPr marL="450850" indent="-450850" algn="l" rtl="0" eaLnBrk="0" fontAlgn="base" hangingPunct="0">
        <a:lnSpc>
          <a:spcPct val="90000"/>
        </a:lnSpc>
        <a:spcBef>
          <a:spcPct val="0"/>
        </a:spcBef>
        <a:spcAft>
          <a:spcPct val="0"/>
        </a:spcAft>
        <a:defRPr sz="3000" b="1">
          <a:solidFill>
            <a:schemeClr val="tx2"/>
          </a:solidFill>
          <a:latin typeface="+mj-lt"/>
          <a:ea typeface="+mj-ea"/>
          <a:cs typeface="+mj-cs"/>
        </a:defRPr>
      </a:lvl1pPr>
      <a:lvl2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2pPr>
      <a:lvl3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3pPr>
      <a:lvl4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4pPr>
      <a:lvl5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5pPr>
      <a:lvl6pPr marL="9080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6pPr>
      <a:lvl7pPr marL="13652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7pPr>
      <a:lvl8pPr marL="18224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8pPr>
      <a:lvl9pPr marL="22796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9pPr>
    </p:titleStyle>
    <p:bodyStyle>
      <a:lvl1pPr marL="342900" indent="-342900" algn="l" rtl="0" eaLnBrk="0" fontAlgn="base" hangingPunct="0">
        <a:spcBef>
          <a:spcPct val="45000"/>
        </a:spcBef>
        <a:spcAft>
          <a:spcPct val="20000"/>
        </a:spcAft>
        <a:buClr>
          <a:schemeClr val="tx2"/>
        </a:buClr>
        <a:buFont typeface="Wingdings" panose="05000000000000000000" pitchFamily="2" charset="2"/>
        <a:buChar char="§"/>
        <a:defRPr sz="2800">
          <a:solidFill>
            <a:schemeClr val="tx1"/>
          </a:solidFill>
          <a:latin typeface="+mn-lt"/>
          <a:ea typeface="+mn-ea"/>
          <a:cs typeface="+mn-cs"/>
        </a:defRPr>
      </a:lvl1pPr>
      <a:lvl2pPr marL="798513" indent="-341313" algn="l" rtl="0" eaLnBrk="0" fontAlgn="base" hangingPunct="0">
        <a:spcBef>
          <a:spcPct val="45000"/>
        </a:spcBef>
        <a:spcAft>
          <a:spcPct val="20000"/>
        </a:spcAft>
        <a:buClr>
          <a:schemeClr val="tx2"/>
        </a:buClr>
        <a:buFont typeface="Wingdings" panose="05000000000000000000" pitchFamily="2" charset="2"/>
        <a:buChar char="§"/>
        <a:defRPr sz="2400">
          <a:solidFill>
            <a:schemeClr val="tx1"/>
          </a:solidFill>
          <a:latin typeface="+mn-lt"/>
          <a:cs typeface="+mn-cs"/>
        </a:defRPr>
      </a:lvl2pPr>
      <a:lvl3pPr marL="1485900" indent="-339725" algn="l" rtl="0" eaLnBrk="0" fontAlgn="base" hangingPunct="0">
        <a:spcBef>
          <a:spcPct val="45000"/>
        </a:spcBef>
        <a:spcAft>
          <a:spcPct val="20000"/>
        </a:spcAft>
        <a:buClr>
          <a:schemeClr val="tx2"/>
        </a:buClr>
        <a:buFont typeface="Wingdings" panose="05000000000000000000" pitchFamily="2" charset="2"/>
        <a:buChar char="§"/>
        <a:defRPr sz="2000">
          <a:solidFill>
            <a:schemeClr val="tx1"/>
          </a:solidFill>
          <a:latin typeface="+mn-lt"/>
          <a:cs typeface="+mn-cs"/>
        </a:defRPr>
      </a:lvl3pPr>
      <a:lvl4pPr marL="2176463" indent="-347663" algn="l" rtl="0" eaLnBrk="0" fontAlgn="base" hangingPunct="0">
        <a:spcBef>
          <a:spcPct val="45000"/>
        </a:spcBef>
        <a:spcAft>
          <a:spcPct val="20000"/>
        </a:spcAft>
        <a:buClr>
          <a:schemeClr val="tx2"/>
        </a:buClr>
        <a:buFont typeface="Wingdings" panose="05000000000000000000" pitchFamily="2" charset="2"/>
        <a:buChar char="§"/>
        <a:defRPr sz="2000">
          <a:solidFill>
            <a:schemeClr val="tx1"/>
          </a:solidFill>
          <a:latin typeface="+mn-lt"/>
          <a:cs typeface="+mn-cs"/>
        </a:defRPr>
      </a:lvl4pPr>
      <a:lvl5pPr marL="2859088" indent="-347663" algn="l" rtl="0" eaLnBrk="0" fontAlgn="base" hangingPunct="0">
        <a:spcBef>
          <a:spcPct val="45000"/>
        </a:spcBef>
        <a:spcAft>
          <a:spcPct val="20000"/>
        </a:spcAft>
        <a:buClr>
          <a:schemeClr val="tx2"/>
        </a:buClr>
        <a:buFont typeface="Wingdings" panose="05000000000000000000" pitchFamily="2" charset="2"/>
        <a:buChar char="§"/>
        <a:defRPr sz="2000">
          <a:solidFill>
            <a:schemeClr val="tx1"/>
          </a:solidFill>
          <a:latin typeface="+mn-lt"/>
          <a:cs typeface="+mn-cs"/>
        </a:defRPr>
      </a:lvl5pPr>
      <a:lvl6pPr marL="3316288" indent="-347663" algn="l" rtl="0" eaLnBrk="0" fontAlgn="base" hangingPunct="0">
        <a:spcBef>
          <a:spcPct val="45000"/>
        </a:spcBef>
        <a:spcAft>
          <a:spcPct val="20000"/>
        </a:spcAft>
        <a:buClr>
          <a:schemeClr val="tx2"/>
        </a:buClr>
        <a:buFont typeface="Wingdings" pitchFamily="2" charset="2"/>
        <a:buChar char="§"/>
        <a:defRPr sz="2000">
          <a:solidFill>
            <a:schemeClr val="tx1"/>
          </a:solidFill>
          <a:latin typeface="+mn-lt"/>
          <a:cs typeface="+mn-cs"/>
        </a:defRPr>
      </a:lvl6pPr>
      <a:lvl7pPr marL="3773488" indent="-347663" algn="l" rtl="0" eaLnBrk="0" fontAlgn="base" hangingPunct="0">
        <a:spcBef>
          <a:spcPct val="45000"/>
        </a:spcBef>
        <a:spcAft>
          <a:spcPct val="20000"/>
        </a:spcAft>
        <a:buClr>
          <a:schemeClr val="tx2"/>
        </a:buClr>
        <a:buFont typeface="Wingdings" pitchFamily="2" charset="2"/>
        <a:buChar char="§"/>
        <a:defRPr sz="2000">
          <a:solidFill>
            <a:schemeClr val="tx1"/>
          </a:solidFill>
          <a:latin typeface="+mn-lt"/>
          <a:cs typeface="+mn-cs"/>
        </a:defRPr>
      </a:lvl7pPr>
      <a:lvl8pPr marL="4230688" indent="-347663" algn="l" rtl="0" eaLnBrk="0" fontAlgn="base" hangingPunct="0">
        <a:spcBef>
          <a:spcPct val="45000"/>
        </a:spcBef>
        <a:spcAft>
          <a:spcPct val="20000"/>
        </a:spcAft>
        <a:buClr>
          <a:schemeClr val="tx2"/>
        </a:buClr>
        <a:buFont typeface="Wingdings" pitchFamily="2" charset="2"/>
        <a:buChar char="§"/>
        <a:defRPr sz="2000">
          <a:solidFill>
            <a:schemeClr val="tx1"/>
          </a:solidFill>
          <a:latin typeface="+mn-lt"/>
          <a:cs typeface="+mn-cs"/>
        </a:defRPr>
      </a:lvl8pPr>
      <a:lvl9pPr marL="4687888" indent="-347663" algn="l" rtl="0" eaLnBrk="0" fontAlgn="base" hangingPunct="0">
        <a:spcBef>
          <a:spcPct val="45000"/>
        </a:spcBef>
        <a:spcAft>
          <a:spcPct val="20000"/>
        </a:spcAft>
        <a:buClr>
          <a:schemeClr val="tx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lum/>
          </a:blip>
          <a:srcRect/>
          <a:stretch>
            <a:fillRect/>
          </a:stretch>
        </a:blip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bwMode="auto">
          <a:xfrm>
            <a:off x="182563" y="182563"/>
            <a:ext cx="8775700" cy="822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075" name="Rectangle 8"/>
          <p:cNvSpPr>
            <a:spLocks noGrp="1" noChangeArrowheads="1"/>
          </p:cNvSpPr>
          <p:nvPr>
            <p:ph type="body" idx="1"/>
          </p:nvPr>
        </p:nvSpPr>
        <p:spPr bwMode="auto">
          <a:xfrm>
            <a:off x="182563" y="1279525"/>
            <a:ext cx="8775700" cy="5073650"/>
          </a:xfrm>
          <a:prstGeom prst="rect">
            <a:avLst/>
          </a:prstGeom>
          <a:noFill/>
          <a:ln w="9525">
            <a:noFill/>
            <a:miter lim="800000"/>
            <a:headEnd/>
            <a:tailEnd/>
          </a:ln>
        </p:spPr>
        <p:txBody>
          <a:bodyPr vert="horz" wrap="square" lIns="0" tIns="0" rIns="13716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458" r:id="rId1"/>
    <p:sldLayoutId id="2147484460" r:id="rId2"/>
    <p:sldLayoutId id="2147484462" r:id="rId3"/>
  </p:sldLayoutIdLst>
  <p:timing>
    <p:tnLst>
      <p:par>
        <p:cTn id="1" dur="indefinite" restart="never" nodeType="tmRoot"/>
      </p:par>
    </p:tnLst>
  </p:timing>
  <p:txStyles>
    <p:titleStyle>
      <a:lvl1pPr marL="450850" indent="-450850" algn="l" rtl="0" eaLnBrk="1" fontAlgn="base" hangingPunct="1">
        <a:lnSpc>
          <a:spcPct val="90000"/>
        </a:lnSpc>
        <a:spcBef>
          <a:spcPct val="0"/>
        </a:spcBef>
        <a:spcAft>
          <a:spcPct val="0"/>
        </a:spcAft>
        <a:defRPr sz="3000" b="1">
          <a:solidFill>
            <a:schemeClr val="tx2"/>
          </a:solidFill>
          <a:latin typeface="+mj-lt"/>
          <a:ea typeface="+mj-ea"/>
          <a:cs typeface="+mj-cs"/>
        </a:defRPr>
      </a:lvl1pPr>
      <a:lvl2pPr marL="4508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2pPr>
      <a:lvl3pPr marL="4508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3pPr>
      <a:lvl4pPr marL="4508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4pPr>
      <a:lvl5pPr marL="4508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9pPr>
    </p:titleStyle>
    <p:bodyStyle>
      <a:lvl1pPr marL="342900" indent="-342900" algn="l" rtl="0" eaLnBrk="1" fontAlgn="base" hangingPunct="1">
        <a:spcBef>
          <a:spcPct val="45000"/>
        </a:spcBef>
        <a:spcAft>
          <a:spcPct val="20000"/>
        </a:spcAft>
        <a:buClr>
          <a:schemeClr val="tx2"/>
        </a:buClr>
        <a:buFont typeface="Wingdings" pitchFamily="2" charset="2"/>
        <a:buChar char="§"/>
        <a:defRPr sz="2800">
          <a:solidFill>
            <a:schemeClr val="tx1"/>
          </a:solidFill>
          <a:latin typeface="+mn-lt"/>
          <a:ea typeface="+mn-ea"/>
          <a:cs typeface="+mn-cs"/>
        </a:defRPr>
      </a:lvl1pPr>
      <a:lvl2pPr marL="798513" indent="-341313" algn="l" rtl="0" eaLnBrk="1" fontAlgn="base" hangingPunct="1">
        <a:spcBef>
          <a:spcPct val="45000"/>
        </a:spcBef>
        <a:spcAft>
          <a:spcPct val="20000"/>
        </a:spcAft>
        <a:buClr>
          <a:schemeClr val="tx2"/>
        </a:buClr>
        <a:buFont typeface="Wingdings" pitchFamily="2" charset="2"/>
        <a:buChar char="§"/>
        <a:defRPr sz="2400">
          <a:solidFill>
            <a:schemeClr val="tx1"/>
          </a:solidFill>
          <a:latin typeface="+mn-lt"/>
          <a:cs typeface="+mn-cs"/>
        </a:defRPr>
      </a:lvl2pPr>
      <a:lvl3pPr marL="1485900" indent="-339725"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3pPr>
      <a:lvl4pPr marL="2176463"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4pPr>
      <a:lvl5pPr marL="28590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5pPr>
      <a:lvl6pPr marL="33162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6pPr>
      <a:lvl7pPr marL="37734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7pPr>
      <a:lvl8pPr marL="42306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8pPr>
      <a:lvl9pPr marL="46878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9.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ags" Target="../tags/tag10.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xml"/><Relationship Id="rId1" Type="http://schemas.openxmlformats.org/officeDocument/2006/relationships/tags" Target="../tags/tag11.xml"/><Relationship Id="rId4" Type="http://schemas.openxmlformats.org/officeDocument/2006/relationships/hyperlink" Target="file:///\\localhost\..\..\Program%20Files\TurningPoint\2003\Questions.html"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tags" Target="../tags/tag1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tags" Target="../tags/tag13.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tags" Target="../tags/tag14.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4.xml"/><Relationship Id="rId1" Type="http://schemas.openxmlformats.org/officeDocument/2006/relationships/tags" Target="../tags/tag15.xml"/><Relationship Id="rId4" Type="http://schemas.openxmlformats.org/officeDocument/2006/relationships/hyperlink" Target="file:///\\localhost\..\..\Program%20Files\TurningPoint\2003\Questions.html"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tags" Target="../tags/tag16.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4.xml"/><Relationship Id="rId1" Type="http://schemas.openxmlformats.org/officeDocument/2006/relationships/tags" Target="../tags/tag17.xml"/><Relationship Id="rId4" Type="http://schemas.openxmlformats.org/officeDocument/2006/relationships/hyperlink" Target="file:///\\localhost\..\..\Program%20Files\TurningPoint\2003\Question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4.xml"/><Relationship Id="rId1" Type="http://schemas.openxmlformats.org/officeDocument/2006/relationships/tags" Target="../tags/tag18.xml"/><Relationship Id="rId4" Type="http://schemas.openxmlformats.org/officeDocument/2006/relationships/hyperlink" Target="file:///\\localhost\..\..\Program%20Files\TurningPoint\2003\Questions.html"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4.xml"/><Relationship Id="rId1" Type="http://schemas.openxmlformats.org/officeDocument/2006/relationships/tags" Target="../tags/tag19.xml"/><Relationship Id="rId4" Type="http://schemas.openxmlformats.org/officeDocument/2006/relationships/hyperlink" Target="file:///\\localhost\..\..\Program%20Files\TurningPoint\2003\Questions.html"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4.xml"/><Relationship Id="rId1" Type="http://schemas.openxmlformats.org/officeDocument/2006/relationships/tags" Target="../tags/tag20.xml"/><Relationship Id="rId4" Type="http://schemas.openxmlformats.org/officeDocument/2006/relationships/hyperlink" Target="file:///\\localhost\..\..\Program%20Files\TurningPoint\2003\Questions.html"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4.xml"/><Relationship Id="rId1" Type="http://schemas.openxmlformats.org/officeDocument/2006/relationships/tags" Target="../tags/tag21.xml"/><Relationship Id="rId4" Type="http://schemas.openxmlformats.org/officeDocument/2006/relationships/hyperlink" Target="file:///\\localhost\..\..\Program%20Files\TurningPoint\2003\Questions.html"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4.xml"/><Relationship Id="rId1" Type="http://schemas.openxmlformats.org/officeDocument/2006/relationships/tags" Target="../tags/tag2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4.xml"/><Relationship Id="rId1" Type="http://schemas.openxmlformats.org/officeDocument/2006/relationships/tags" Target="../tags/tag23.xml"/><Relationship Id="rId4" Type="http://schemas.openxmlformats.org/officeDocument/2006/relationships/hyperlink" Target="file:///\\localhost\..\..\Program%20Files\TurningPoint\2003\Questions.html"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4.xml"/><Relationship Id="rId1" Type="http://schemas.openxmlformats.org/officeDocument/2006/relationships/tags" Target="../tags/tag24.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4.xml"/><Relationship Id="rId1" Type="http://schemas.openxmlformats.org/officeDocument/2006/relationships/tags" Target="../tags/tag25.xml"/><Relationship Id="rId4" Type="http://schemas.openxmlformats.org/officeDocument/2006/relationships/hyperlink" Target="file:///\\localhost\..\..\Program%20Files\TurningPoint\2003\Questions.html"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4.xml"/><Relationship Id="rId1" Type="http://schemas.openxmlformats.org/officeDocument/2006/relationships/tags" Target="../tags/tag26.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4.xml"/><Relationship Id="rId1" Type="http://schemas.openxmlformats.org/officeDocument/2006/relationships/tags" Target="../tags/tag27.xml"/><Relationship Id="rId4" Type="http://schemas.openxmlformats.org/officeDocument/2006/relationships/hyperlink" Target="file:///\\localhost\..\..\Program%20Files\TurningPoint\2003\Questions.htm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hyperlink" Target="file:///\\localhost\..\..\Program%20Files\TurningPoint\2003\Questions.html"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4.xml"/><Relationship Id="rId1" Type="http://schemas.openxmlformats.org/officeDocument/2006/relationships/tags" Target="../tags/tag28.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3.xml"/><Relationship Id="rId5" Type="http://schemas.openxmlformats.org/officeDocument/2006/relationships/image" Target="../media/image5.jpeg"/><Relationship Id="rId4" Type="http://schemas.openxmlformats.org/officeDocument/2006/relationships/hyperlink" Target="file:///\\localhost\..\..\Program%20Files\TurningPoint\2003\Questions.htm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4.xml"/><Relationship Id="rId5" Type="http://schemas.openxmlformats.org/officeDocument/2006/relationships/image" Target="../media/image6.jpeg"/><Relationship Id="rId4" Type="http://schemas.openxmlformats.org/officeDocument/2006/relationships/hyperlink" Target="file:///\\localhost\..\..\Program%20Files\TurningPoint\2003\Questions.html"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5.xml"/><Relationship Id="rId4" Type="http://schemas.openxmlformats.org/officeDocument/2006/relationships/hyperlink" Target="file:///\\localhost\..\..\Program%20Files\TurningPoint\2003\Questions.html"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6.xml"/><Relationship Id="rId4" Type="http://schemas.openxmlformats.org/officeDocument/2006/relationships/hyperlink" Target="file:///\\localhost\..\..\Program%20Files\TurningPoint\2003\Questions.html"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ags" Target="../tags/tag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8.xml"/><Relationship Id="rId4" Type="http://schemas.openxmlformats.org/officeDocument/2006/relationships/hyperlink" Target="file:///\\localhost\..\..\Program%20Files\TurningPoint\2003\Question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04107" y="1222528"/>
            <a:ext cx="5766955" cy="1041400"/>
          </a:xfrm>
          <a:prstGeom prst="rect">
            <a:avLst/>
          </a:prstGeom>
        </p:spPr>
        <p:txBody>
          <a:bodyPr/>
          <a:lstStyle/>
          <a:p>
            <a:pPr marL="450850" marR="0" lvl="0" indent="9525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00FF"/>
                </a:solidFill>
                <a:effectLst>
                  <a:outerShdw blurRad="38100" dist="38100" dir="2700000" algn="tl">
                    <a:srgbClr val="C0C0C0"/>
                  </a:outerShdw>
                </a:effectLst>
                <a:uLnTx/>
                <a:uFillTx/>
                <a:latin typeface="+mj-lt"/>
                <a:ea typeface="+mj-ea"/>
                <a:cs typeface="+mj-cs"/>
              </a:rPr>
              <a:t>Chapter 11</a:t>
            </a:r>
            <a:endParaRPr kumimoji="0" lang="en-US" sz="4200" b="1" i="0" u="none" strike="noStrike" kern="0" cap="none" spc="0" normalizeH="0" baseline="0" noProof="0" dirty="0" smtClean="0">
              <a:ln>
                <a:noFill/>
              </a:ln>
              <a:solidFill>
                <a:srgbClr val="0000FF"/>
              </a:solidFill>
              <a:effectLst/>
              <a:uLnTx/>
              <a:uFillTx/>
              <a:latin typeface="+mj-lt"/>
              <a:ea typeface="+mj-ea"/>
              <a:cs typeface="+mj-cs"/>
            </a:endParaRPr>
          </a:p>
        </p:txBody>
      </p:sp>
      <p:sp>
        <p:nvSpPr>
          <p:cNvPr id="3" name="عنوان 1"/>
          <p:cNvSpPr txBox="1">
            <a:spLocks/>
          </p:cNvSpPr>
          <p:nvPr/>
        </p:nvSpPr>
        <p:spPr bwMode="auto">
          <a:xfrm>
            <a:off x="950196" y="2593975"/>
            <a:ext cx="7414491" cy="1874116"/>
          </a:xfrm>
          <a:prstGeom prst="rect">
            <a:avLst/>
          </a:prstGeom>
          <a:noFill/>
          <a:ln w="9525">
            <a:noFill/>
            <a:miter lim="800000"/>
            <a:headEnd/>
            <a:tailEnd/>
          </a:ln>
        </p:spPr>
        <p:txBody>
          <a:bodyPr lIns="0" tIns="0" rIns="0" bIns="0" anchor="ctr"/>
          <a:lstStyle/>
          <a:p>
            <a:pPr algn="ctr" rtl="0" eaLnBrk="0" hangingPunct="0">
              <a:lnSpc>
                <a:spcPct val="150000"/>
              </a:lnSpc>
              <a:spcBef>
                <a:spcPct val="45000"/>
              </a:spcBef>
              <a:spcAft>
                <a:spcPct val="20000"/>
              </a:spcAft>
              <a:defRPr/>
            </a:pPr>
            <a:r>
              <a:rPr lang="en-US" sz="4400" b="1" kern="0" dirty="0" smtClean="0">
                <a:solidFill>
                  <a:srgbClr val="FF0000"/>
                </a:solidFill>
                <a:effectLst>
                  <a:outerShdw blurRad="38100" dist="38100" dir="2700000" algn="tl">
                    <a:srgbClr val="000000">
                      <a:alpha val="43137"/>
                    </a:srgbClr>
                  </a:outerShdw>
                </a:effectLst>
                <a:latin typeface="Times New Roman" pitchFamily="18" charset="0"/>
                <a:ea typeface="+mj-ea"/>
                <a:cs typeface="Times New Roman" pitchFamily="18" charset="0"/>
              </a:rPr>
              <a:t>Reproduction </a:t>
            </a:r>
            <a:r>
              <a:rPr lang="en-US" sz="4400" b="1" kern="0" dirty="0">
                <a:solidFill>
                  <a:srgbClr val="FF0000"/>
                </a:solidFill>
                <a:effectLst>
                  <a:outerShdw blurRad="38100" dist="38100" dir="2700000" algn="tl">
                    <a:srgbClr val="000000">
                      <a:alpha val="43137"/>
                    </a:srgbClr>
                  </a:outerShdw>
                </a:effectLst>
                <a:latin typeface="Times New Roman" pitchFamily="18" charset="0"/>
                <a:ea typeface="+mj-ea"/>
                <a:cs typeface="Times New Roman" pitchFamily="18" charset="0"/>
              </a:rPr>
              <a:t>and Embryonic Development</a:t>
            </a:r>
          </a:p>
        </p:txBody>
      </p:sp>
      <p:sp>
        <p:nvSpPr>
          <p:cNvPr id="4" name="Oval 3"/>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1</a:t>
            </a:r>
            <a:endParaRPr lang="en-US" sz="2700" b="1" kern="0" dirty="0">
              <a:solidFill>
                <a:srgbClr val="0033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27_04aMaleReproAnatomy-U"/>
          <p:cNvPicPr>
            <a:picLocks noChangeAspect="1" noChangeArrowheads="1"/>
          </p:cNvPicPr>
          <p:nvPr/>
        </p:nvPicPr>
        <p:blipFill>
          <a:blip r:embed="rId4" cstate="print">
            <a:extLst>
              <a:ext uri="{28A0092B-C50C-407E-A947-70E740481C1C}">
                <a14:useLocalDpi xmlns="" xmlns:a14="http://schemas.microsoft.com/office/drawing/2010/main" val="0"/>
              </a:ext>
            </a:extLst>
          </a:blip>
          <a:srcRect t="2437"/>
          <a:stretch>
            <a:fillRect/>
          </a:stretch>
        </p:blipFill>
        <p:spPr bwMode="auto">
          <a:xfrm>
            <a:off x="277813" y="0"/>
            <a:ext cx="8486775" cy="6418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Text Box 9"/>
          <p:cNvSpPr txBox="1">
            <a:spLocks noChangeArrowheads="1"/>
          </p:cNvSpPr>
          <p:nvPr/>
        </p:nvSpPr>
        <p:spPr bwMode="auto">
          <a:xfrm>
            <a:off x="2259884" y="767918"/>
            <a:ext cx="1317625" cy="652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dirty="0">
                <a:solidFill>
                  <a:srgbClr val="0000FF"/>
                </a:solidFill>
                <a:latin typeface="Times New Roman" pitchFamily="18" charset="0"/>
                <a:cs typeface="Times New Roman" pitchFamily="18" charset="0"/>
              </a:rPr>
              <a:t>Urinary </a:t>
            </a:r>
            <a:r>
              <a:rPr lang="ar-SA" sz="2000" b="1" dirty="0">
                <a:solidFill>
                  <a:srgbClr val="0000FF"/>
                </a:solidFill>
                <a:latin typeface="Times New Roman" pitchFamily="18" charset="0"/>
                <a:cs typeface="Times New Roman" pitchFamily="18" charset="0"/>
              </a:rPr>
              <a:t> </a:t>
            </a:r>
            <a:endParaRPr lang="en-US" sz="2000" b="1" dirty="0">
              <a:solidFill>
                <a:srgbClr val="0000FF"/>
              </a:solidFill>
              <a:latin typeface="Times New Roman" pitchFamily="18" charset="0"/>
              <a:cs typeface="Times New Roman" pitchFamily="18" charset="0"/>
            </a:endParaRPr>
          </a:p>
          <a:p>
            <a:pPr algn="ctr" rtl="0">
              <a:lnSpc>
                <a:spcPct val="90000"/>
              </a:lnSpc>
            </a:pPr>
            <a:r>
              <a:rPr lang="en-US" sz="2000" b="1" dirty="0">
                <a:solidFill>
                  <a:srgbClr val="0000FF"/>
                </a:solidFill>
                <a:latin typeface="Times New Roman" pitchFamily="18" charset="0"/>
                <a:cs typeface="Times New Roman" pitchFamily="18" charset="0"/>
              </a:rPr>
              <a:t>Bladder </a:t>
            </a:r>
            <a:r>
              <a:rPr lang="ar-SA" sz="2000" b="1" dirty="0">
                <a:solidFill>
                  <a:srgbClr val="0000FF"/>
                </a:solidFill>
                <a:latin typeface="Times New Roman" pitchFamily="18" charset="0"/>
                <a:cs typeface="Times New Roman" pitchFamily="18" charset="0"/>
              </a:rPr>
              <a:t>  </a:t>
            </a:r>
            <a:endParaRPr lang="en-US" sz="2000" b="1" dirty="0">
              <a:solidFill>
                <a:srgbClr val="0000FF"/>
              </a:solidFill>
              <a:latin typeface="Times New Roman" pitchFamily="18" charset="0"/>
              <a:cs typeface="Times New Roman" pitchFamily="18" charset="0"/>
            </a:endParaRPr>
          </a:p>
        </p:txBody>
      </p:sp>
      <p:sp>
        <p:nvSpPr>
          <p:cNvPr id="16388" name="Text Box 10"/>
          <p:cNvSpPr txBox="1">
            <a:spLocks noChangeArrowheads="1"/>
          </p:cNvSpPr>
          <p:nvPr/>
        </p:nvSpPr>
        <p:spPr bwMode="auto">
          <a:xfrm>
            <a:off x="1893888" y="2290763"/>
            <a:ext cx="1868487"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Prostate gland</a:t>
            </a:r>
          </a:p>
          <a:p>
            <a:pPr algn="ctr" rtl="0">
              <a:lnSpc>
                <a:spcPct val="90000"/>
              </a:lnSpc>
            </a:pPr>
            <a:r>
              <a:rPr lang="en-US" b="1">
                <a:solidFill>
                  <a:srgbClr val="0000FF"/>
                </a:solidFill>
                <a:latin typeface="Times New Roman" pitchFamily="18" charset="0"/>
                <a:cs typeface="Times New Roman" pitchFamily="18" charset="0"/>
              </a:rPr>
              <a:t> </a:t>
            </a:r>
            <a:r>
              <a:rPr lang="ar-SA" b="1">
                <a:solidFill>
                  <a:srgbClr val="0000FF"/>
                </a:solidFill>
                <a:latin typeface="Times New Roman" pitchFamily="18" charset="0"/>
                <a:cs typeface="Times New Roman" pitchFamily="18" charset="0"/>
              </a:rPr>
              <a:t> </a:t>
            </a:r>
            <a:endParaRPr lang="en-US" b="1">
              <a:solidFill>
                <a:srgbClr val="0000FF"/>
              </a:solidFill>
              <a:latin typeface="Times New Roman" pitchFamily="18" charset="0"/>
              <a:cs typeface="Times New Roman" pitchFamily="18" charset="0"/>
            </a:endParaRPr>
          </a:p>
        </p:txBody>
      </p:sp>
      <p:sp>
        <p:nvSpPr>
          <p:cNvPr id="16389" name="Line 11"/>
          <p:cNvSpPr>
            <a:spLocks noChangeShapeType="1"/>
          </p:cNvSpPr>
          <p:nvPr/>
        </p:nvSpPr>
        <p:spPr bwMode="auto">
          <a:xfrm>
            <a:off x="3384550" y="1128713"/>
            <a:ext cx="1047750" cy="1428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6390" name="Line 12"/>
          <p:cNvSpPr>
            <a:spLocks noChangeShapeType="1"/>
          </p:cNvSpPr>
          <p:nvPr/>
        </p:nvSpPr>
        <p:spPr bwMode="auto">
          <a:xfrm>
            <a:off x="3700463" y="2616200"/>
            <a:ext cx="150177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6391" name="Line 13"/>
          <p:cNvSpPr>
            <a:spLocks noChangeShapeType="1"/>
          </p:cNvSpPr>
          <p:nvPr/>
        </p:nvSpPr>
        <p:spPr bwMode="auto">
          <a:xfrm flipV="1">
            <a:off x="3971925" y="3116263"/>
            <a:ext cx="1430338" cy="112712"/>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6392" name="Line 14"/>
          <p:cNvSpPr>
            <a:spLocks noChangeShapeType="1"/>
          </p:cNvSpPr>
          <p:nvPr/>
        </p:nvSpPr>
        <p:spPr bwMode="auto">
          <a:xfrm>
            <a:off x="3241675" y="4222750"/>
            <a:ext cx="2151063" cy="142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6393" name="Line 15"/>
          <p:cNvSpPr>
            <a:spLocks noChangeShapeType="1"/>
          </p:cNvSpPr>
          <p:nvPr/>
        </p:nvSpPr>
        <p:spPr bwMode="auto">
          <a:xfrm>
            <a:off x="3513138" y="4792663"/>
            <a:ext cx="4492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6394" name="Text Box 16"/>
          <p:cNvSpPr txBox="1">
            <a:spLocks noChangeArrowheads="1"/>
          </p:cNvSpPr>
          <p:nvPr/>
        </p:nvSpPr>
        <p:spPr bwMode="auto">
          <a:xfrm>
            <a:off x="1704255" y="3102411"/>
            <a:ext cx="2414587" cy="357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dirty="0">
                <a:solidFill>
                  <a:srgbClr val="0000FF"/>
                </a:solidFill>
                <a:latin typeface="Times New Roman" pitchFamily="18" charset="0"/>
                <a:cs typeface="Times New Roman" pitchFamily="18" charset="0"/>
              </a:rPr>
              <a:t>Bulbourethral gland</a:t>
            </a:r>
          </a:p>
          <a:p>
            <a:pPr algn="l" rtl="0">
              <a:lnSpc>
                <a:spcPct val="90000"/>
              </a:lnSpc>
            </a:pPr>
            <a:endParaRPr lang="en-US" sz="2000" b="1" dirty="0">
              <a:solidFill>
                <a:srgbClr val="0000FF"/>
              </a:solidFill>
              <a:latin typeface="Times New Roman" pitchFamily="18" charset="0"/>
              <a:cs typeface="Times New Roman" pitchFamily="18" charset="0"/>
            </a:endParaRPr>
          </a:p>
        </p:txBody>
      </p:sp>
      <p:sp>
        <p:nvSpPr>
          <p:cNvPr id="16395" name="Text Box 17"/>
          <p:cNvSpPr txBox="1">
            <a:spLocks noChangeArrowheads="1"/>
          </p:cNvSpPr>
          <p:nvPr/>
        </p:nvSpPr>
        <p:spPr bwMode="auto">
          <a:xfrm>
            <a:off x="644376" y="4031387"/>
            <a:ext cx="2744787" cy="3120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dirty="0">
                <a:solidFill>
                  <a:srgbClr val="0000FF"/>
                </a:solidFill>
                <a:latin typeface="Times New Roman" pitchFamily="18" charset="0"/>
                <a:cs typeface="Times New Roman" pitchFamily="18" charset="0"/>
              </a:rPr>
              <a:t>Erectile tissue of </a:t>
            </a:r>
            <a:r>
              <a:rPr lang="en-US" sz="2000" b="1" dirty="0" smtClean="0">
                <a:solidFill>
                  <a:srgbClr val="0000FF"/>
                </a:solidFill>
                <a:latin typeface="Times New Roman" pitchFamily="18" charset="0"/>
                <a:cs typeface="Times New Roman" pitchFamily="18" charset="0"/>
              </a:rPr>
              <a:t>penis</a:t>
            </a:r>
            <a:endParaRPr lang="en-US" sz="2000" b="1" dirty="0">
              <a:solidFill>
                <a:srgbClr val="0000FF"/>
              </a:solidFill>
              <a:latin typeface="Times New Roman" pitchFamily="18" charset="0"/>
              <a:cs typeface="Times New Roman" pitchFamily="18" charset="0"/>
            </a:endParaRPr>
          </a:p>
        </p:txBody>
      </p:sp>
      <p:sp>
        <p:nvSpPr>
          <p:cNvPr id="16396" name="Line 18"/>
          <p:cNvSpPr>
            <a:spLocks noChangeShapeType="1"/>
          </p:cNvSpPr>
          <p:nvPr/>
        </p:nvSpPr>
        <p:spPr bwMode="auto">
          <a:xfrm>
            <a:off x="3289300" y="5241925"/>
            <a:ext cx="8128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6397" name="Line 19"/>
          <p:cNvSpPr>
            <a:spLocks noChangeShapeType="1"/>
          </p:cNvSpPr>
          <p:nvPr/>
        </p:nvSpPr>
        <p:spPr bwMode="auto">
          <a:xfrm>
            <a:off x="2667000" y="5745163"/>
            <a:ext cx="18542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6398" name="Text Box 20"/>
          <p:cNvSpPr txBox="1">
            <a:spLocks noChangeArrowheads="1"/>
          </p:cNvSpPr>
          <p:nvPr/>
        </p:nvSpPr>
        <p:spPr bwMode="auto">
          <a:xfrm>
            <a:off x="1019175" y="4637088"/>
            <a:ext cx="2470150"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rtl="0">
              <a:lnSpc>
                <a:spcPct val="90000"/>
              </a:lnSpc>
            </a:pPr>
            <a:r>
              <a:rPr lang="en-US" sz="2000" b="1" dirty="0">
                <a:solidFill>
                  <a:srgbClr val="0000FF"/>
                </a:solidFill>
                <a:latin typeface="Times New Roman" pitchFamily="18" charset="0"/>
                <a:cs typeface="Times New Roman" pitchFamily="18" charset="0"/>
              </a:rPr>
              <a:t>Vas deferens</a:t>
            </a:r>
            <a:r>
              <a:rPr lang="ar-SA" sz="2000" b="1" dirty="0">
                <a:solidFill>
                  <a:srgbClr val="0000FF"/>
                </a:solidFill>
                <a:latin typeface="Times New Roman" pitchFamily="18" charset="0"/>
                <a:cs typeface="Times New Roman" pitchFamily="18" charset="0"/>
              </a:rPr>
              <a:t> </a:t>
            </a:r>
            <a:endParaRPr lang="en-US" sz="2000" b="1" dirty="0">
              <a:solidFill>
                <a:srgbClr val="0000FF"/>
              </a:solidFill>
              <a:latin typeface="Times New Roman" pitchFamily="18" charset="0"/>
              <a:cs typeface="Times New Roman" pitchFamily="18" charset="0"/>
            </a:endParaRPr>
          </a:p>
        </p:txBody>
      </p:sp>
      <p:sp>
        <p:nvSpPr>
          <p:cNvPr id="16399" name="Text Box 21"/>
          <p:cNvSpPr txBox="1">
            <a:spLocks noChangeArrowheads="1"/>
          </p:cNvSpPr>
          <p:nvPr/>
        </p:nvSpPr>
        <p:spPr bwMode="auto">
          <a:xfrm>
            <a:off x="1641761" y="5086350"/>
            <a:ext cx="1550122"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rtl="0">
              <a:lnSpc>
                <a:spcPct val="90000"/>
              </a:lnSpc>
            </a:pPr>
            <a:r>
              <a:rPr lang="en-US" sz="2000" b="1" dirty="0">
                <a:solidFill>
                  <a:srgbClr val="0000FF"/>
                </a:solidFill>
                <a:latin typeface="Times New Roman" pitchFamily="18" charset="0"/>
                <a:cs typeface="Times New Roman" pitchFamily="18" charset="0"/>
              </a:rPr>
              <a:t>Epididymis  </a:t>
            </a:r>
          </a:p>
        </p:txBody>
      </p:sp>
      <p:sp>
        <p:nvSpPr>
          <p:cNvPr id="16400" name="Text Box 22"/>
          <p:cNvSpPr txBox="1">
            <a:spLocks noChangeArrowheads="1"/>
          </p:cNvSpPr>
          <p:nvPr/>
        </p:nvSpPr>
        <p:spPr bwMode="auto">
          <a:xfrm>
            <a:off x="1854062" y="5597525"/>
            <a:ext cx="712498"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dirty="0">
                <a:solidFill>
                  <a:srgbClr val="0000FF"/>
                </a:solidFill>
                <a:latin typeface="Times New Roman" pitchFamily="18" charset="0"/>
                <a:cs typeface="Times New Roman" pitchFamily="18" charset="0"/>
              </a:rPr>
              <a:t>Testis </a:t>
            </a:r>
            <a:r>
              <a:rPr lang="ar-SA" sz="2000" b="1" dirty="0">
                <a:solidFill>
                  <a:srgbClr val="0000FF"/>
                </a:solidFill>
                <a:latin typeface="Times New Roman" pitchFamily="18" charset="0"/>
                <a:cs typeface="Times New Roman" pitchFamily="18" charset="0"/>
              </a:rPr>
              <a:t>  </a:t>
            </a:r>
            <a:endParaRPr lang="en-US" sz="2000" b="1" dirty="0">
              <a:solidFill>
                <a:srgbClr val="0000FF"/>
              </a:solidFill>
              <a:latin typeface="Times New Roman" pitchFamily="18" charset="0"/>
              <a:cs typeface="Times New Roman" pitchFamily="18" charset="0"/>
            </a:endParaRPr>
          </a:p>
        </p:txBody>
      </p:sp>
      <p:sp>
        <p:nvSpPr>
          <p:cNvPr id="16401" name="Text Box 23"/>
          <p:cNvSpPr txBox="1">
            <a:spLocks noChangeArrowheads="1"/>
          </p:cNvSpPr>
          <p:nvPr/>
        </p:nvSpPr>
        <p:spPr bwMode="auto">
          <a:xfrm>
            <a:off x="7672388" y="5616575"/>
            <a:ext cx="1103312"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a:solidFill>
                  <a:srgbClr val="0000FF"/>
                </a:solidFill>
                <a:latin typeface="Times New Roman" pitchFamily="18" charset="0"/>
                <a:cs typeface="Times New Roman" pitchFamily="18" charset="0"/>
              </a:rPr>
              <a:t>Glans of</a:t>
            </a:r>
          </a:p>
          <a:p>
            <a:pPr algn="l" rtl="0">
              <a:lnSpc>
                <a:spcPct val="90000"/>
              </a:lnSpc>
            </a:pPr>
            <a:r>
              <a:rPr lang="en-US" sz="2000" b="1">
                <a:solidFill>
                  <a:srgbClr val="0000FF"/>
                </a:solidFill>
                <a:latin typeface="Times New Roman" pitchFamily="18" charset="0"/>
                <a:cs typeface="Times New Roman" pitchFamily="18" charset="0"/>
              </a:rPr>
              <a:t>Penis</a:t>
            </a:r>
          </a:p>
          <a:p>
            <a:pPr algn="l" rtl="0">
              <a:lnSpc>
                <a:spcPct val="90000"/>
              </a:lnSpc>
            </a:pPr>
            <a:r>
              <a:rPr lang="ar-SA" sz="2000" b="1">
                <a:solidFill>
                  <a:srgbClr val="0000FF"/>
                </a:solidFill>
                <a:latin typeface="Times New Roman" pitchFamily="18" charset="0"/>
                <a:cs typeface="Times New Roman" pitchFamily="18" charset="0"/>
              </a:rPr>
              <a:t> </a:t>
            </a:r>
            <a:endParaRPr lang="en-US" sz="2000" b="1">
              <a:solidFill>
                <a:srgbClr val="0000FF"/>
              </a:solidFill>
              <a:latin typeface="Times New Roman" pitchFamily="18" charset="0"/>
              <a:cs typeface="Times New Roman" pitchFamily="18" charset="0"/>
            </a:endParaRPr>
          </a:p>
        </p:txBody>
      </p:sp>
      <p:sp>
        <p:nvSpPr>
          <p:cNvPr id="16402" name="Text Box 24"/>
          <p:cNvSpPr txBox="1">
            <a:spLocks noChangeArrowheads="1"/>
          </p:cNvSpPr>
          <p:nvPr/>
        </p:nvSpPr>
        <p:spPr bwMode="auto">
          <a:xfrm>
            <a:off x="7691582" y="4713290"/>
            <a:ext cx="1047750" cy="3678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dirty="0" smtClean="0">
                <a:solidFill>
                  <a:srgbClr val="0000FF"/>
                </a:solidFill>
                <a:latin typeface="Times New Roman" pitchFamily="18" charset="0"/>
                <a:cs typeface="Times New Roman" pitchFamily="18" charset="0"/>
              </a:rPr>
              <a:t>Scrotum</a:t>
            </a:r>
            <a:endParaRPr lang="en-US" sz="2000" b="1" dirty="0">
              <a:solidFill>
                <a:srgbClr val="0000FF"/>
              </a:solidFill>
              <a:latin typeface="Times New Roman" pitchFamily="18" charset="0"/>
              <a:cs typeface="Times New Roman" pitchFamily="18" charset="0"/>
            </a:endParaRPr>
          </a:p>
        </p:txBody>
      </p:sp>
      <p:sp>
        <p:nvSpPr>
          <p:cNvPr id="16403" name="Text Box 25"/>
          <p:cNvSpPr txBox="1">
            <a:spLocks noChangeArrowheads="1"/>
          </p:cNvSpPr>
          <p:nvPr/>
        </p:nvSpPr>
        <p:spPr bwMode="auto">
          <a:xfrm>
            <a:off x="7670800" y="3633788"/>
            <a:ext cx="10477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Urethra </a:t>
            </a:r>
          </a:p>
          <a:p>
            <a:pPr algn="ctr" rtl="0">
              <a:lnSpc>
                <a:spcPct val="90000"/>
              </a:lnSpc>
            </a:pPr>
            <a:r>
              <a:rPr lang="ar-SA" sz="2000" b="1">
                <a:solidFill>
                  <a:srgbClr val="0000FF"/>
                </a:solidFill>
                <a:latin typeface="Times New Roman" pitchFamily="18" charset="0"/>
                <a:cs typeface="Times New Roman" pitchFamily="18" charset="0"/>
              </a:rPr>
              <a:t> </a:t>
            </a:r>
            <a:endParaRPr lang="en-US" sz="2000" b="1">
              <a:solidFill>
                <a:srgbClr val="0000FF"/>
              </a:solidFill>
              <a:latin typeface="Times New Roman" pitchFamily="18" charset="0"/>
              <a:cs typeface="Times New Roman" pitchFamily="18" charset="0"/>
            </a:endParaRPr>
          </a:p>
        </p:txBody>
      </p:sp>
      <p:sp>
        <p:nvSpPr>
          <p:cNvPr id="16404" name="Line 26"/>
          <p:cNvSpPr>
            <a:spLocks noChangeShapeType="1"/>
          </p:cNvSpPr>
          <p:nvPr/>
        </p:nvSpPr>
        <p:spPr bwMode="auto">
          <a:xfrm>
            <a:off x="5668963" y="3789363"/>
            <a:ext cx="195897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6405" name="Line 27"/>
          <p:cNvSpPr>
            <a:spLocks noChangeShapeType="1"/>
          </p:cNvSpPr>
          <p:nvPr/>
        </p:nvSpPr>
        <p:spPr bwMode="auto">
          <a:xfrm>
            <a:off x="7340600" y="4859338"/>
            <a:ext cx="3349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6406" name="Line 28"/>
          <p:cNvSpPr>
            <a:spLocks noChangeShapeType="1"/>
          </p:cNvSpPr>
          <p:nvPr/>
        </p:nvSpPr>
        <p:spPr bwMode="auto">
          <a:xfrm>
            <a:off x="5938838" y="5761038"/>
            <a:ext cx="168592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6407" name="Text Box 29"/>
          <p:cNvSpPr txBox="1">
            <a:spLocks noChangeArrowheads="1"/>
          </p:cNvSpPr>
          <p:nvPr/>
        </p:nvSpPr>
        <p:spPr bwMode="auto">
          <a:xfrm>
            <a:off x="7021799" y="1846557"/>
            <a:ext cx="1852037" cy="68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dirty="0">
                <a:solidFill>
                  <a:srgbClr val="0000FF"/>
                </a:solidFill>
                <a:latin typeface="Times New Roman" pitchFamily="18" charset="0"/>
                <a:cs typeface="Times New Roman" pitchFamily="18" charset="0"/>
              </a:rPr>
              <a:t>Seminal  </a:t>
            </a:r>
            <a:r>
              <a:rPr lang="en-US" sz="2000" b="1" dirty="0" smtClean="0">
                <a:solidFill>
                  <a:srgbClr val="0000FF"/>
                </a:solidFill>
                <a:latin typeface="Times New Roman" pitchFamily="18" charset="0"/>
                <a:cs typeface="Times New Roman" pitchFamily="18" charset="0"/>
              </a:rPr>
              <a:t>Vesicle </a:t>
            </a:r>
            <a:r>
              <a:rPr lang="ar-SA" sz="2000" b="1" dirty="0" smtClean="0">
                <a:solidFill>
                  <a:srgbClr val="0000FF"/>
                </a:solidFill>
                <a:latin typeface="Times New Roman" pitchFamily="18" charset="0"/>
                <a:cs typeface="Times New Roman" pitchFamily="18" charset="0"/>
              </a:rPr>
              <a:t>  </a:t>
            </a:r>
            <a:endParaRPr lang="en-US" sz="2000" b="1" dirty="0">
              <a:solidFill>
                <a:srgbClr val="0000FF"/>
              </a:solidFill>
              <a:latin typeface="Times New Roman" pitchFamily="18" charset="0"/>
              <a:cs typeface="Times New Roman" pitchFamily="18" charset="0"/>
            </a:endParaRPr>
          </a:p>
          <a:p>
            <a:pPr algn="l" rtl="0">
              <a:lnSpc>
                <a:spcPct val="90000"/>
              </a:lnSpc>
            </a:pPr>
            <a:r>
              <a:rPr lang="en-US" sz="2000" b="1" dirty="0">
                <a:solidFill>
                  <a:srgbClr val="0000FF"/>
                </a:solidFill>
                <a:latin typeface="Times New Roman" pitchFamily="18" charset="0"/>
                <a:cs typeface="Times New Roman" pitchFamily="18" charset="0"/>
              </a:rPr>
              <a:t>(</a:t>
            </a:r>
            <a:r>
              <a:rPr lang="en-US" sz="2000" b="1" dirty="0" smtClean="0">
                <a:solidFill>
                  <a:srgbClr val="0000FF"/>
                </a:solidFill>
                <a:latin typeface="Times New Roman" pitchFamily="18" charset="0"/>
                <a:cs typeface="Times New Roman" pitchFamily="18" charset="0"/>
              </a:rPr>
              <a:t>behind bladder</a:t>
            </a:r>
            <a:r>
              <a:rPr lang="en-US" sz="2000" b="1" dirty="0">
                <a:solidFill>
                  <a:srgbClr val="0000FF"/>
                </a:solidFill>
                <a:latin typeface="Times New Roman" pitchFamily="18" charset="0"/>
                <a:cs typeface="Times New Roman" pitchFamily="18" charset="0"/>
              </a:rPr>
              <a:t>)  </a:t>
            </a:r>
            <a:r>
              <a:rPr lang="ar-SA" sz="2000" b="1" dirty="0">
                <a:solidFill>
                  <a:srgbClr val="0000FF"/>
                </a:solidFill>
                <a:latin typeface="Times New Roman" pitchFamily="18" charset="0"/>
                <a:cs typeface="Times New Roman" pitchFamily="18" charset="0"/>
              </a:rPr>
              <a:t>  </a:t>
            </a:r>
            <a:endParaRPr lang="en-US" sz="2000" b="1" dirty="0">
              <a:solidFill>
                <a:srgbClr val="0000FF"/>
              </a:solidFill>
              <a:latin typeface="Times New Roman" pitchFamily="18" charset="0"/>
              <a:cs typeface="Times New Roman" pitchFamily="18" charset="0"/>
            </a:endParaRPr>
          </a:p>
        </p:txBody>
      </p:sp>
      <p:sp>
        <p:nvSpPr>
          <p:cNvPr id="16409" name="Line 31"/>
          <p:cNvSpPr>
            <a:spLocks noChangeShapeType="1"/>
          </p:cNvSpPr>
          <p:nvPr/>
        </p:nvSpPr>
        <p:spPr bwMode="auto">
          <a:xfrm>
            <a:off x="6726238" y="1606550"/>
            <a:ext cx="485053" cy="180686"/>
          </a:xfrm>
          <a:prstGeom prst="line">
            <a:avLst/>
          </a:prstGeom>
          <a:noFill/>
          <a:ln w="15875">
            <a:solidFill>
              <a:schemeClr val="tx1"/>
            </a:solidFill>
            <a:prstDash val="dash"/>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6410" name="Text Box 32"/>
          <p:cNvSpPr txBox="1">
            <a:spLocks noChangeArrowheads="1"/>
          </p:cNvSpPr>
          <p:nvPr/>
        </p:nvSpPr>
        <p:spPr bwMode="auto">
          <a:xfrm>
            <a:off x="939800" y="6445829"/>
            <a:ext cx="7437438" cy="34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80000"/>
              </a:lnSpc>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Front </a:t>
            </a: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view of male reproductive </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anatomy</a:t>
            </a:r>
            <a:endPar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Oval 2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10</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4111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33488" y="0"/>
            <a:ext cx="606901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5" name="Rectangle 3" hidden="1"/>
          <p:cNvSpPr>
            <a:spLocks noGrp="1" noChangeArrowheads="1"/>
          </p:cNvSpPr>
          <p:nvPr>
            <p:ph type="title"/>
          </p:nvPr>
        </p:nvSpPr>
        <p:spPr>
          <a:xfrm>
            <a:off x="152400" y="274638"/>
            <a:ext cx="8229600" cy="1143000"/>
          </a:xfrm>
        </p:spPr>
        <p:txBody>
          <a:bodyPr/>
          <a:lstStyle/>
          <a:p>
            <a:r>
              <a:rPr lang="en-US" smtClean="0"/>
              <a:t>	</a:t>
            </a:r>
          </a:p>
        </p:txBody>
      </p:sp>
      <p:sp>
        <p:nvSpPr>
          <p:cNvPr id="18437" name="Text Box 5"/>
          <p:cNvSpPr txBox="1">
            <a:spLocks noChangeArrowheads="1"/>
          </p:cNvSpPr>
          <p:nvPr/>
        </p:nvSpPr>
        <p:spPr bwMode="auto">
          <a:xfrm>
            <a:off x="3236913" y="914400"/>
            <a:ext cx="1270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800" b="1">
                <a:solidFill>
                  <a:srgbClr val="0000FF"/>
                </a:solidFill>
                <a:latin typeface="Times New Roman" pitchFamily="18" charset="0"/>
                <a:cs typeface="Times New Roman" pitchFamily="18" charset="0"/>
              </a:rPr>
              <a:t>Cerebrum</a:t>
            </a:r>
          </a:p>
        </p:txBody>
      </p:sp>
      <p:sp>
        <p:nvSpPr>
          <p:cNvPr id="18438" name="Text Box 7"/>
          <p:cNvSpPr txBox="1">
            <a:spLocks noChangeArrowheads="1"/>
          </p:cNvSpPr>
          <p:nvPr/>
        </p:nvSpPr>
        <p:spPr bwMode="auto">
          <a:xfrm>
            <a:off x="5815013" y="2452688"/>
            <a:ext cx="12573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800" b="1">
                <a:solidFill>
                  <a:srgbClr val="0000FF"/>
                </a:solidFill>
                <a:latin typeface="Times New Roman" pitchFamily="18" charset="0"/>
                <a:cs typeface="Times New Roman" pitchFamily="18" charset="0"/>
              </a:rPr>
              <a:t>Thalamus</a:t>
            </a:r>
          </a:p>
        </p:txBody>
      </p:sp>
      <p:sp>
        <p:nvSpPr>
          <p:cNvPr id="18439" name="Text Box 9"/>
          <p:cNvSpPr txBox="1">
            <a:spLocks noChangeArrowheads="1"/>
          </p:cNvSpPr>
          <p:nvPr/>
        </p:nvSpPr>
        <p:spPr bwMode="auto">
          <a:xfrm>
            <a:off x="5815013" y="2757488"/>
            <a:ext cx="17653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800" b="1">
                <a:solidFill>
                  <a:srgbClr val="FF0000"/>
                </a:solidFill>
                <a:latin typeface="Times New Roman" pitchFamily="18" charset="0"/>
                <a:cs typeface="Times New Roman" pitchFamily="18" charset="0"/>
              </a:rPr>
              <a:t>Hypothalamus</a:t>
            </a:r>
          </a:p>
        </p:txBody>
      </p:sp>
      <p:sp>
        <p:nvSpPr>
          <p:cNvPr id="18440" name="Text Box 11"/>
          <p:cNvSpPr txBox="1">
            <a:spLocks noChangeArrowheads="1"/>
          </p:cNvSpPr>
          <p:nvPr/>
        </p:nvSpPr>
        <p:spPr bwMode="auto">
          <a:xfrm>
            <a:off x="41561" y="3896447"/>
            <a:ext cx="149903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800" b="1" dirty="0">
                <a:solidFill>
                  <a:srgbClr val="0000FF"/>
                </a:solidFill>
                <a:latin typeface="Times New Roman" pitchFamily="18" charset="0"/>
                <a:cs typeface="Times New Roman" pitchFamily="18" charset="0"/>
              </a:rPr>
              <a:t>Cerebellu</a:t>
            </a:r>
            <a:r>
              <a:rPr lang="en-US" sz="1600" b="1" dirty="0">
                <a:solidFill>
                  <a:srgbClr val="0000FF"/>
                </a:solidFill>
                <a:latin typeface="Times New Roman" pitchFamily="18" charset="0"/>
                <a:cs typeface="Times New Roman" pitchFamily="18" charset="0"/>
              </a:rPr>
              <a:t>m</a:t>
            </a:r>
          </a:p>
        </p:txBody>
      </p:sp>
      <p:sp>
        <p:nvSpPr>
          <p:cNvPr id="18441" name="Text Box 13"/>
          <p:cNvSpPr txBox="1">
            <a:spLocks noChangeArrowheads="1"/>
          </p:cNvSpPr>
          <p:nvPr/>
        </p:nvSpPr>
        <p:spPr bwMode="auto">
          <a:xfrm>
            <a:off x="4787900" y="4656138"/>
            <a:ext cx="17780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800" b="1">
                <a:solidFill>
                  <a:srgbClr val="FF0000"/>
                </a:solidFill>
                <a:latin typeface="Times New Roman" pitchFamily="18" charset="0"/>
                <a:cs typeface="Times New Roman" pitchFamily="18" charset="0"/>
              </a:rPr>
              <a:t>Pituitary gland</a:t>
            </a:r>
          </a:p>
        </p:txBody>
      </p:sp>
      <p:sp>
        <p:nvSpPr>
          <p:cNvPr id="18442" name="Text Box 14"/>
          <p:cNvSpPr txBox="1">
            <a:spLocks noChangeArrowheads="1"/>
          </p:cNvSpPr>
          <p:nvPr/>
        </p:nvSpPr>
        <p:spPr bwMode="auto">
          <a:xfrm>
            <a:off x="4524662" y="5292869"/>
            <a:ext cx="13668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2000" b="1" dirty="0">
                <a:solidFill>
                  <a:srgbClr val="0000FF"/>
                </a:solidFill>
                <a:latin typeface="Times New Roman" pitchFamily="18" charset="0"/>
                <a:cs typeface="Times New Roman" pitchFamily="18" charset="0"/>
              </a:rPr>
              <a:t>Medulla</a:t>
            </a:r>
          </a:p>
        </p:txBody>
      </p:sp>
      <p:sp>
        <p:nvSpPr>
          <p:cNvPr id="18443" name="Text Box 15"/>
          <p:cNvSpPr txBox="1">
            <a:spLocks noChangeArrowheads="1"/>
          </p:cNvSpPr>
          <p:nvPr/>
        </p:nvSpPr>
        <p:spPr bwMode="auto">
          <a:xfrm>
            <a:off x="990600" y="5805488"/>
            <a:ext cx="14351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800" b="1">
                <a:solidFill>
                  <a:srgbClr val="0000FF"/>
                </a:solidFill>
                <a:latin typeface="Times New Roman" pitchFamily="18" charset="0"/>
                <a:cs typeface="Times New Roman" pitchFamily="18" charset="0"/>
              </a:rPr>
              <a:t>Spinal cord</a:t>
            </a:r>
          </a:p>
        </p:txBody>
      </p:sp>
      <p:sp>
        <p:nvSpPr>
          <p:cNvPr id="18445" name="Line 17"/>
          <p:cNvSpPr>
            <a:spLocks noChangeShapeType="1"/>
          </p:cNvSpPr>
          <p:nvPr/>
        </p:nvSpPr>
        <p:spPr bwMode="auto">
          <a:xfrm>
            <a:off x="3810000" y="1295400"/>
            <a:ext cx="0" cy="1066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b="1">
              <a:solidFill>
                <a:srgbClr val="0000FF"/>
              </a:solidFill>
              <a:latin typeface="Times New Roman" pitchFamily="18" charset="0"/>
              <a:cs typeface="Times New Roman" pitchFamily="18" charset="0"/>
            </a:endParaRPr>
          </a:p>
        </p:txBody>
      </p:sp>
      <p:sp>
        <p:nvSpPr>
          <p:cNvPr id="18446" name="Line 21"/>
          <p:cNvSpPr>
            <a:spLocks noChangeShapeType="1"/>
          </p:cNvSpPr>
          <p:nvPr/>
        </p:nvSpPr>
        <p:spPr bwMode="auto">
          <a:xfrm>
            <a:off x="4267200" y="4267200"/>
            <a:ext cx="5334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b="1">
              <a:solidFill>
                <a:srgbClr val="0000FF"/>
              </a:solidFill>
              <a:latin typeface="Times New Roman" pitchFamily="18" charset="0"/>
              <a:cs typeface="Times New Roman" pitchFamily="18" charset="0"/>
            </a:endParaRPr>
          </a:p>
        </p:txBody>
      </p:sp>
      <p:sp>
        <p:nvSpPr>
          <p:cNvPr id="18447" name="Line 22"/>
          <p:cNvSpPr>
            <a:spLocks noChangeShapeType="1"/>
          </p:cNvSpPr>
          <p:nvPr/>
        </p:nvSpPr>
        <p:spPr bwMode="auto">
          <a:xfrm>
            <a:off x="1371600" y="4114800"/>
            <a:ext cx="12192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b="1">
              <a:solidFill>
                <a:srgbClr val="0000FF"/>
              </a:solidFill>
              <a:latin typeface="Times New Roman" pitchFamily="18" charset="0"/>
              <a:cs typeface="Times New Roman" pitchFamily="18" charset="0"/>
            </a:endParaRPr>
          </a:p>
        </p:txBody>
      </p:sp>
      <p:sp>
        <p:nvSpPr>
          <p:cNvPr id="18448" name="Line 24"/>
          <p:cNvSpPr>
            <a:spLocks noChangeShapeType="1"/>
          </p:cNvSpPr>
          <p:nvPr/>
        </p:nvSpPr>
        <p:spPr bwMode="auto">
          <a:xfrm flipH="1" flipV="1">
            <a:off x="3456708" y="5257800"/>
            <a:ext cx="1219200" cy="15586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b="1">
              <a:solidFill>
                <a:srgbClr val="0000FF"/>
              </a:solidFill>
              <a:latin typeface="Times New Roman" pitchFamily="18" charset="0"/>
              <a:cs typeface="Times New Roman" pitchFamily="18" charset="0"/>
            </a:endParaRPr>
          </a:p>
        </p:txBody>
      </p:sp>
      <p:sp>
        <p:nvSpPr>
          <p:cNvPr id="18449" name="Line 25"/>
          <p:cNvSpPr>
            <a:spLocks noChangeShapeType="1"/>
          </p:cNvSpPr>
          <p:nvPr/>
        </p:nvSpPr>
        <p:spPr bwMode="auto">
          <a:xfrm flipV="1">
            <a:off x="2438400" y="5715000"/>
            <a:ext cx="838200" cy="304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b="1">
              <a:solidFill>
                <a:srgbClr val="0000FF"/>
              </a:solidFill>
              <a:latin typeface="Times New Roman" pitchFamily="18" charset="0"/>
              <a:cs typeface="Times New Roman" pitchFamily="18" charset="0"/>
            </a:endParaRPr>
          </a:p>
        </p:txBody>
      </p:sp>
      <p:sp>
        <p:nvSpPr>
          <p:cNvPr id="18450" name="Line 30"/>
          <p:cNvSpPr>
            <a:spLocks noChangeShapeType="1"/>
          </p:cNvSpPr>
          <p:nvPr/>
        </p:nvSpPr>
        <p:spPr bwMode="auto">
          <a:xfrm flipH="1">
            <a:off x="4038600" y="2971800"/>
            <a:ext cx="1828800" cy="7620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b="1">
              <a:solidFill>
                <a:srgbClr val="0000FF"/>
              </a:solidFill>
              <a:latin typeface="Times New Roman" pitchFamily="18" charset="0"/>
              <a:cs typeface="Times New Roman" pitchFamily="18" charset="0"/>
            </a:endParaRPr>
          </a:p>
        </p:txBody>
      </p:sp>
      <p:sp>
        <p:nvSpPr>
          <p:cNvPr id="18451" name="Line 31"/>
          <p:cNvSpPr>
            <a:spLocks noChangeShapeType="1"/>
          </p:cNvSpPr>
          <p:nvPr/>
        </p:nvSpPr>
        <p:spPr bwMode="auto">
          <a:xfrm flipH="1">
            <a:off x="4038600" y="2667000"/>
            <a:ext cx="1828800" cy="838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b="1">
              <a:solidFill>
                <a:srgbClr val="0000FF"/>
              </a:solidFill>
              <a:latin typeface="Times New Roman" pitchFamily="18" charset="0"/>
              <a:cs typeface="Times New Roman" pitchFamily="18" charset="0"/>
            </a:endParaRPr>
          </a:p>
        </p:txBody>
      </p:sp>
      <p:sp>
        <p:nvSpPr>
          <p:cNvPr id="18452" name="Rectangle 33"/>
          <p:cNvSpPr>
            <a:spLocks noChangeArrowheads="1"/>
          </p:cNvSpPr>
          <p:nvPr/>
        </p:nvSpPr>
        <p:spPr bwMode="auto">
          <a:xfrm>
            <a:off x="155141" y="83128"/>
            <a:ext cx="45720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l-GR" b="1" dirty="0">
                <a:solidFill>
                  <a:srgbClr val="FF0000"/>
                </a:solidFill>
                <a:latin typeface="Times New Roman" pitchFamily="18" charset="0"/>
                <a:cs typeface="Times New Roman" pitchFamily="18" charset="0"/>
              </a:rPr>
              <a:t>Midsagittal section through the human brain</a:t>
            </a:r>
            <a:r>
              <a:rPr lang="en-US" b="1" dirty="0">
                <a:solidFill>
                  <a:srgbClr val="FF0000"/>
                </a:solidFill>
                <a:latin typeface="Times New Roman" pitchFamily="18" charset="0"/>
                <a:cs typeface="Times New Roman" pitchFamily="18" charset="0"/>
              </a:rPr>
              <a:t>.</a:t>
            </a:r>
            <a:r>
              <a:rPr lang="el-GR" b="1" dirty="0">
                <a:solidFill>
                  <a:srgbClr val="FF0000"/>
                </a:solidFill>
                <a:latin typeface="Times New Roman" pitchFamily="18" charset="0"/>
                <a:cs typeface="Times New Roman" pitchFamily="18" charset="0"/>
              </a:rPr>
              <a:t> </a:t>
            </a:r>
            <a:endParaRPr lang="ar-SA" b="1" dirty="0">
              <a:solidFill>
                <a:srgbClr val="FF0000"/>
              </a:solidFill>
              <a:latin typeface="Times New Roman" pitchFamily="18" charset="0"/>
              <a:cs typeface="Times New Roman" pitchFamily="18" charset="0"/>
            </a:endParaRPr>
          </a:p>
        </p:txBody>
      </p:sp>
      <p:sp>
        <p:nvSpPr>
          <p:cNvPr id="21" name="Oval 20"/>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11</a:t>
            </a:r>
            <a:endParaRPr lang="en-US" sz="2700" b="1" kern="0" dirty="0">
              <a:solidFill>
                <a:srgbClr val="0033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27_04dHormonControlTestes-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00225" y="136525"/>
            <a:ext cx="5541963" cy="658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9" name="Text Box 9"/>
          <p:cNvSpPr txBox="1">
            <a:spLocks noChangeArrowheads="1"/>
          </p:cNvSpPr>
          <p:nvPr/>
        </p:nvSpPr>
        <p:spPr bwMode="auto">
          <a:xfrm>
            <a:off x="5849938" y="744538"/>
            <a:ext cx="1660525"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800" b="1">
                <a:solidFill>
                  <a:srgbClr val="0000FF"/>
                </a:solidFill>
                <a:latin typeface="Times New Roman" pitchFamily="18" charset="0"/>
                <a:cs typeface="Times New Roman" pitchFamily="18" charset="0"/>
              </a:rPr>
              <a:t>Hypothalamus</a:t>
            </a:r>
          </a:p>
          <a:p>
            <a:pPr algn="ctr" rtl="0">
              <a:lnSpc>
                <a:spcPct val="90000"/>
              </a:lnSpc>
            </a:pPr>
            <a:r>
              <a:rPr lang="ar-SA" sz="1800" b="1">
                <a:solidFill>
                  <a:srgbClr val="0000FF"/>
                </a:solidFill>
                <a:latin typeface="Times New Roman" pitchFamily="18" charset="0"/>
                <a:cs typeface="Times New Roman" pitchFamily="18" charset="0"/>
              </a:rPr>
              <a:t> </a:t>
            </a:r>
            <a:endParaRPr lang="en-US" sz="1800" b="1">
              <a:solidFill>
                <a:srgbClr val="0000FF"/>
              </a:solidFill>
              <a:latin typeface="Times New Roman" pitchFamily="18" charset="0"/>
              <a:cs typeface="Times New Roman" pitchFamily="18" charset="0"/>
            </a:endParaRPr>
          </a:p>
        </p:txBody>
      </p:sp>
      <p:sp>
        <p:nvSpPr>
          <p:cNvPr id="19460" name="Line 10"/>
          <p:cNvSpPr>
            <a:spLocks noChangeShapeType="1"/>
          </p:cNvSpPr>
          <p:nvPr/>
        </p:nvSpPr>
        <p:spPr bwMode="auto">
          <a:xfrm>
            <a:off x="4500563" y="846138"/>
            <a:ext cx="13081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sz="1800" b="1">
              <a:solidFill>
                <a:srgbClr val="0000FF"/>
              </a:solidFill>
              <a:latin typeface="Times New Roman" pitchFamily="18" charset="0"/>
              <a:cs typeface="Times New Roman" pitchFamily="18" charset="0"/>
            </a:endParaRPr>
          </a:p>
        </p:txBody>
      </p:sp>
      <p:sp>
        <p:nvSpPr>
          <p:cNvPr id="19461" name="Line 11"/>
          <p:cNvSpPr>
            <a:spLocks noChangeShapeType="1"/>
          </p:cNvSpPr>
          <p:nvPr/>
        </p:nvSpPr>
        <p:spPr bwMode="auto">
          <a:xfrm flipV="1">
            <a:off x="4203700" y="2501900"/>
            <a:ext cx="482600" cy="2540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sz="1800" b="1">
              <a:solidFill>
                <a:srgbClr val="0000FF"/>
              </a:solidFill>
              <a:latin typeface="Times New Roman" pitchFamily="18" charset="0"/>
              <a:cs typeface="Times New Roman" pitchFamily="18" charset="0"/>
            </a:endParaRPr>
          </a:p>
        </p:txBody>
      </p:sp>
      <p:sp>
        <p:nvSpPr>
          <p:cNvPr id="19462" name="Text Box 12"/>
          <p:cNvSpPr txBox="1">
            <a:spLocks noChangeArrowheads="1"/>
          </p:cNvSpPr>
          <p:nvPr/>
        </p:nvSpPr>
        <p:spPr bwMode="auto">
          <a:xfrm>
            <a:off x="4729163" y="2278063"/>
            <a:ext cx="903287"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800" b="1">
                <a:solidFill>
                  <a:srgbClr val="0000FF"/>
                </a:solidFill>
                <a:latin typeface="Times New Roman" pitchFamily="18" charset="0"/>
                <a:cs typeface="Times New Roman" pitchFamily="18" charset="0"/>
              </a:rPr>
              <a:t>Anterior</a:t>
            </a:r>
          </a:p>
          <a:p>
            <a:pPr algn="ctr" rtl="0">
              <a:lnSpc>
                <a:spcPct val="90000"/>
              </a:lnSpc>
            </a:pPr>
            <a:r>
              <a:rPr lang="en-US" sz="1800" b="1">
                <a:solidFill>
                  <a:srgbClr val="0000FF"/>
                </a:solidFill>
                <a:latin typeface="Times New Roman" pitchFamily="18" charset="0"/>
                <a:cs typeface="Times New Roman" pitchFamily="18" charset="0"/>
              </a:rPr>
              <a:t>Pituitary</a:t>
            </a:r>
          </a:p>
          <a:p>
            <a:pPr algn="ctr" rtl="0">
              <a:lnSpc>
                <a:spcPct val="90000"/>
              </a:lnSpc>
            </a:pPr>
            <a:r>
              <a:rPr lang="en-US" sz="1800" b="1">
                <a:solidFill>
                  <a:srgbClr val="0000FF"/>
                </a:solidFill>
                <a:latin typeface="Times New Roman" pitchFamily="18" charset="0"/>
                <a:cs typeface="Times New Roman" pitchFamily="18" charset="0"/>
              </a:rPr>
              <a:t> </a:t>
            </a:r>
            <a:endParaRPr lang="ar-SA" sz="1800" b="1">
              <a:solidFill>
                <a:srgbClr val="0000FF"/>
              </a:solidFill>
              <a:latin typeface="Times New Roman" pitchFamily="18" charset="0"/>
              <a:cs typeface="Times New Roman" pitchFamily="18" charset="0"/>
            </a:endParaRPr>
          </a:p>
          <a:p>
            <a:pPr algn="ctr" rtl="0">
              <a:lnSpc>
                <a:spcPct val="90000"/>
              </a:lnSpc>
            </a:pPr>
            <a:r>
              <a:rPr lang="en-US" sz="1800" b="1">
                <a:solidFill>
                  <a:srgbClr val="0000FF"/>
                </a:solidFill>
                <a:latin typeface="Times New Roman" pitchFamily="18" charset="0"/>
                <a:cs typeface="Times New Roman" pitchFamily="18" charset="0"/>
              </a:rPr>
              <a:t> </a:t>
            </a:r>
          </a:p>
        </p:txBody>
      </p:sp>
      <p:sp>
        <p:nvSpPr>
          <p:cNvPr id="19463" name="Text Box 13"/>
          <p:cNvSpPr txBox="1">
            <a:spLocks noChangeArrowheads="1"/>
          </p:cNvSpPr>
          <p:nvPr/>
        </p:nvSpPr>
        <p:spPr bwMode="auto">
          <a:xfrm>
            <a:off x="2714625" y="165100"/>
            <a:ext cx="1892300"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700" b="1">
                <a:latin typeface="Times New Roman" pitchFamily="18" charset="0"/>
                <a:cs typeface="Times New Roman" pitchFamily="18" charset="0"/>
              </a:rPr>
              <a:t>Stimuli from other</a:t>
            </a:r>
          </a:p>
          <a:p>
            <a:pPr algn="ctr" rtl="0">
              <a:lnSpc>
                <a:spcPct val="90000"/>
              </a:lnSpc>
            </a:pPr>
            <a:r>
              <a:rPr lang="en-US" sz="1700" b="1">
                <a:latin typeface="Times New Roman" pitchFamily="18" charset="0"/>
                <a:cs typeface="Times New Roman" pitchFamily="18" charset="0"/>
              </a:rPr>
              <a:t>areas in the brain</a:t>
            </a:r>
          </a:p>
        </p:txBody>
      </p:sp>
      <p:sp>
        <p:nvSpPr>
          <p:cNvPr id="19464" name="Line 14"/>
          <p:cNvSpPr>
            <a:spLocks noChangeShapeType="1"/>
          </p:cNvSpPr>
          <p:nvPr/>
        </p:nvSpPr>
        <p:spPr bwMode="auto">
          <a:xfrm>
            <a:off x="3014663" y="2273300"/>
            <a:ext cx="604837"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sz="1800" b="1">
              <a:solidFill>
                <a:srgbClr val="0000FF"/>
              </a:solidFill>
              <a:latin typeface="Times New Roman" pitchFamily="18" charset="0"/>
              <a:cs typeface="Times New Roman" pitchFamily="18" charset="0"/>
            </a:endParaRPr>
          </a:p>
        </p:txBody>
      </p:sp>
      <p:sp>
        <p:nvSpPr>
          <p:cNvPr id="19465" name="Text Box 15"/>
          <p:cNvSpPr txBox="1">
            <a:spLocks noChangeArrowheads="1"/>
          </p:cNvSpPr>
          <p:nvPr/>
        </p:nvSpPr>
        <p:spPr bwMode="auto">
          <a:xfrm>
            <a:off x="2065338" y="1897063"/>
            <a:ext cx="1144587"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800" b="1">
                <a:solidFill>
                  <a:srgbClr val="0000FF"/>
                </a:solidFill>
                <a:latin typeface="Times New Roman" pitchFamily="18" charset="0"/>
                <a:cs typeface="Times New Roman" pitchFamily="18" charset="0"/>
              </a:rPr>
              <a:t>Releasing</a:t>
            </a:r>
          </a:p>
          <a:p>
            <a:pPr algn="l" rtl="0">
              <a:lnSpc>
                <a:spcPct val="90000"/>
              </a:lnSpc>
            </a:pPr>
            <a:r>
              <a:rPr lang="en-US" sz="1800" b="1">
                <a:solidFill>
                  <a:srgbClr val="0000FF"/>
                </a:solidFill>
                <a:latin typeface="Times New Roman" pitchFamily="18" charset="0"/>
                <a:cs typeface="Times New Roman" pitchFamily="18" charset="0"/>
              </a:rPr>
              <a:t>Hormone</a:t>
            </a:r>
          </a:p>
          <a:p>
            <a:pPr algn="l" rtl="0">
              <a:lnSpc>
                <a:spcPct val="90000"/>
              </a:lnSpc>
            </a:pPr>
            <a:r>
              <a:rPr lang="ar-SA" sz="1800" b="1">
                <a:solidFill>
                  <a:srgbClr val="0000FF"/>
                </a:solidFill>
                <a:latin typeface="Times New Roman" pitchFamily="18" charset="0"/>
                <a:cs typeface="Times New Roman" pitchFamily="18" charset="0"/>
              </a:rPr>
              <a:t> </a:t>
            </a:r>
            <a:endParaRPr lang="en-US" sz="1800" b="1">
              <a:solidFill>
                <a:srgbClr val="0000FF"/>
              </a:solidFill>
              <a:latin typeface="Times New Roman" pitchFamily="18" charset="0"/>
              <a:cs typeface="Times New Roman" pitchFamily="18" charset="0"/>
            </a:endParaRPr>
          </a:p>
        </p:txBody>
      </p:sp>
      <p:sp>
        <p:nvSpPr>
          <p:cNvPr id="19466" name="Text Box 16"/>
          <p:cNvSpPr txBox="1">
            <a:spLocks noChangeArrowheads="1"/>
          </p:cNvSpPr>
          <p:nvPr/>
        </p:nvSpPr>
        <p:spPr bwMode="auto">
          <a:xfrm>
            <a:off x="311730" y="4025900"/>
            <a:ext cx="3090863" cy="5357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800" b="1" dirty="0">
                <a:solidFill>
                  <a:srgbClr val="0000FF"/>
                </a:solidFill>
                <a:latin typeface="Times New Roman" pitchFamily="18" charset="0"/>
                <a:cs typeface="Times New Roman" pitchFamily="18" charset="0"/>
              </a:rPr>
              <a:t>Follicle stimulating </a:t>
            </a:r>
            <a:r>
              <a:rPr lang="en-US" sz="1800" b="1" dirty="0" smtClean="0">
                <a:solidFill>
                  <a:srgbClr val="0000FF"/>
                </a:solidFill>
                <a:latin typeface="Times New Roman" pitchFamily="18" charset="0"/>
                <a:cs typeface="Times New Roman" pitchFamily="18" charset="0"/>
              </a:rPr>
              <a:t>hormone</a:t>
            </a:r>
          </a:p>
          <a:p>
            <a:pPr algn="ctr" rtl="0">
              <a:lnSpc>
                <a:spcPct val="90000"/>
              </a:lnSpc>
            </a:pPr>
            <a:r>
              <a:rPr lang="en-US" sz="1800" b="1" dirty="0" smtClean="0">
                <a:solidFill>
                  <a:srgbClr val="0000FF"/>
                </a:solidFill>
                <a:latin typeface="Times New Roman" pitchFamily="18" charset="0"/>
                <a:cs typeface="Times New Roman" pitchFamily="18" charset="0"/>
              </a:rPr>
              <a:t>(</a:t>
            </a:r>
            <a:r>
              <a:rPr lang="en-US" sz="1800" b="1" dirty="0">
                <a:solidFill>
                  <a:srgbClr val="0000FF"/>
                </a:solidFill>
                <a:latin typeface="Times New Roman" pitchFamily="18" charset="0"/>
                <a:cs typeface="Times New Roman" pitchFamily="18" charset="0"/>
              </a:rPr>
              <a:t>FSH)</a:t>
            </a:r>
          </a:p>
        </p:txBody>
      </p:sp>
      <p:sp>
        <p:nvSpPr>
          <p:cNvPr id="19467" name="Text Box 17"/>
          <p:cNvSpPr txBox="1">
            <a:spLocks noChangeArrowheads="1"/>
          </p:cNvSpPr>
          <p:nvPr/>
        </p:nvSpPr>
        <p:spPr bwMode="auto">
          <a:xfrm>
            <a:off x="4452938" y="4113213"/>
            <a:ext cx="32702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800" b="1">
                <a:solidFill>
                  <a:srgbClr val="0000FF"/>
                </a:solidFill>
                <a:latin typeface="Times New Roman" pitchFamily="18" charset="0"/>
                <a:cs typeface="Times New Roman" pitchFamily="18" charset="0"/>
              </a:rPr>
              <a:t>Luteinizing hormone(LH)</a:t>
            </a:r>
          </a:p>
        </p:txBody>
      </p:sp>
      <p:sp>
        <p:nvSpPr>
          <p:cNvPr id="19468" name="Text Box 18"/>
          <p:cNvSpPr txBox="1">
            <a:spLocks noChangeArrowheads="1"/>
          </p:cNvSpPr>
          <p:nvPr/>
        </p:nvSpPr>
        <p:spPr bwMode="auto">
          <a:xfrm>
            <a:off x="1984375" y="5594350"/>
            <a:ext cx="663575" cy="40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800" b="1">
                <a:solidFill>
                  <a:srgbClr val="0000FF"/>
                </a:solidFill>
                <a:latin typeface="Times New Roman" pitchFamily="18" charset="0"/>
                <a:cs typeface="Times New Roman" pitchFamily="18" charset="0"/>
              </a:rPr>
              <a:t>Testis</a:t>
            </a:r>
          </a:p>
          <a:p>
            <a:pPr algn="l" rtl="0">
              <a:lnSpc>
                <a:spcPct val="90000"/>
              </a:lnSpc>
            </a:pPr>
            <a:r>
              <a:rPr lang="en-US" sz="1800" b="1">
                <a:solidFill>
                  <a:srgbClr val="0000FF"/>
                </a:solidFill>
                <a:latin typeface="Times New Roman" pitchFamily="18" charset="0"/>
                <a:cs typeface="Times New Roman" pitchFamily="18" charset="0"/>
              </a:rPr>
              <a:t> </a:t>
            </a:r>
            <a:r>
              <a:rPr lang="ar-SA" sz="1800" b="1">
                <a:solidFill>
                  <a:srgbClr val="0000FF"/>
                </a:solidFill>
                <a:latin typeface="Times New Roman" pitchFamily="18" charset="0"/>
                <a:cs typeface="Times New Roman" pitchFamily="18" charset="0"/>
              </a:rPr>
              <a:t> </a:t>
            </a:r>
            <a:endParaRPr lang="en-US" sz="1800" b="1">
              <a:solidFill>
                <a:srgbClr val="0000FF"/>
              </a:solidFill>
              <a:latin typeface="Times New Roman" pitchFamily="18" charset="0"/>
              <a:cs typeface="Times New Roman" pitchFamily="18" charset="0"/>
            </a:endParaRPr>
          </a:p>
        </p:txBody>
      </p:sp>
      <p:sp>
        <p:nvSpPr>
          <p:cNvPr id="19469" name="Line 19"/>
          <p:cNvSpPr>
            <a:spLocks noChangeShapeType="1"/>
          </p:cNvSpPr>
          <p:nvPr/>
        </p:nvSpPr>
        <p:spPr bwMode="auto">
          <a:xfrm>
            <a:off x="2646363" y="5710238"/>
            <a:ext cx="4953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sz="1800" b="1">
              <a:solidFill>
                <a:srgbClr val="0000FF"/>
              </a:solidFill>
              <a:latin typeface="Times New Roman" pitchFamily="18" charset="0"/>
              <a:cs typeface="Times New Roman" pitchFamily="18" charset="0"/>
            </a:endParaRPr>
          </a:p>
        </p:txBody>
      </p:sp>
      <p:sp>
        <p:nvSpPr>
          <p:cNvPr id="19470" name="Text Box 20"/>
          <p:cNvSpPr txBox="1">
            <a:spLocks noChangeArrowheads="1"/>
          </p:cNvSpPr>
          <p:nvPr/>
        </p:nvSpPr>
        <p:spPr bwMode="auto">
          <a:xfrm>
            <a:off x="3687763" y="5099050"/>
            <a:ext cx="1174750" cy="51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800" b="1">
                <a:solidFill>
                  <a:srgbClr val="0000FF"/>
                </a:solidFill>
                <a:latin typeface="Times New Roman" pitchFamily="18" charset="0"/>
                <a:cs typeface="Times New Roman" pitchFamily="18" charset="0"/>
              </a:rPr>
              <a:t>Androgen</a:t>
            </a:r>
          </a:p>
          <a:p>
            <a:pPr algn="ctr" rtl="0">
              <a:lnSpc>
                <a:spcPct val="90000"/>
              </a:lnSpc>
            </a:pPr>
            <a:r>
              <a:rPr lang="en-US" sz="1800" b="1">
                <a:solidFill>
                  <a:srgbClr val="0000FF"/>
                </a:solidFill>
                <a:latin typeface="Times New Roman" pitchFamily="18" charset="0"/>
                <a:cs typeface="Times New Roman" pitchFamily="18" charset="0"/>
              </a:rPr>
              <a:t>production</a:t>
            </a:r>
          </a:p>
        </p:txBody>
      </p:sp>
      <p:sp>
        <p:nvSpPr>
          <p:cNvPr id="19471" name="Text Box 21"/>
          <p:cNvSpPr txBox="1">
            <a:spLocks noChangeArrowheads="1"/>
          </p:cNvSpPr>
          <p:nvPr/>
        </p:nvSpPr>
        <p:spPr bwMode="auto">
          <a:xfrm>
            <a:off x="3068638" y="5907088"/>
            <a:ext cx="1784350" cy="515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800" b="1">
                <a:solidFill>
                  <a:srgbClr val="0000FF"/>
                </a:solidFill>
                <a:latin typeface="Times New Roman" pitchFamily="18" charset="0"/>
                <a:cs typeface="Times New Roman" pitchFamily="18" charset="0"/>
              </a:rPr>
              <a:t>Sperm production</a:t>
            </a:r>
          </a:p>
          <a:p>
            <a:pPr algn="ctr" rtl="0">
              <a:lnSpc>
                <a:spcPct val="90000"/>
              </a:lnSpc>
            </a:pPr>
            <a:r>
              <a:rPr lang="ar-SA" sz="1800" b="1">
                <a:solidFill>
                  <a:srgbClr val="0000FF"/>
                </a:solidFill>
                <a:latin typeface="Times New Roman" pitchFamily="18" charset="0"/>
                <a:cs typeface="Times New Roman" pitchFamily="18" charset="0"/>
              </a:rPr>
              <a:t> </a:t>
            </a:r>
            <a:endParaRPr lang="en-US" sz="1800" b="1">
              <a:solidFill>
                <a:srgbClr val="0000FF"/>
              </a:solidFill>
              <a:latin typeface="Times New Roman" pitchFamily="18" charset="0"/>
              <a:cs typeface="Times New Roman" pitchFamily="18" charset="0"/>
            </a:endParaRPr>
          </a:p>
        </p:txBody>
      </p:sp>
      <p:sp>
        <p:nvSpPr>
          <p:cNvPr id="19472" name="Text Box 22"/>
          <p:cNvSpPr txBox="1">
            <a:spLocks noChangeArrowheads="1"/>
          </p:cNvSpPr>
          <p:nvPr/>
        </p:nvSpPr>
        <p:spPr bwMode="auto">
          <a:xfrm rot="-5400000">
            <a:off x="5166519" y="2775744"/>
            <a:ext cx="230663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dirty="0">
                <a:solidFill>
                  <a:srgbClr val="EC1653"/>
                </a:solidFill>
                <a:latin typeface="Times New Roman" pitchFamily="18" charset="0"/>
                <a:cs typeface="Times New Roman" pitchFamily="18" charset="0"/>
              </a:rPr>
              <a:t>Negative feedback</a:t>
            </a:r>
          </a:p>
          <a:p>
            <a:pPr algn="ctr" rtl="0">
              <a:lnSpc>
                <a:spcPct val="90000"/>
              </a:lnSpc>
            </a:pPr>
            <a:r>
              <a:rPr lang="ar-SA" sz="2000" b="1" dirty="0">
                <a:solidFill>
                  <a:srgbClr val="EC1653"/>
                </a:solidFill>
                <a:latin typeface="Times New Roman" pitchFamily="18" charset="0"/>
                <a:cs typeface="Times New Roman" pitchFamily="18" charset="0"/>
              </a:rPr>
              <a:t> </a:t>
            </a:r>
            <a:endParaRPr lang="en-US" sz="2000" b="1" dirty="0">
              <a:solidFill>
                <a:srgbClr val="EC1653"/>
              </a:solidFill>
              <a:latin typeface="Times New Roman" pitchFamily="18" charset="0"/>
              <a:cs typeface="Times New Roman" pitchFamily="18" charset="0"/>
            </a:endParaRPr>
          </a:p>
        </p:txBody>
      </p:sp>
      <p:sp>
        <p:nvSpPr>
          <p:cNvPr id="19473" name="Text Box 23"/>
          <p:cNvSpPr txBox="1">
            <a:spLocks noChangeArrowheads="1"/>
          </p:cNvSpPr>
          <p:nvPr/>
        </p:nvSpPr>
        <p:spPr bwMode="auto">
          <a:xfrm>
            <a:off x="5101074" y="5853543"/>
            <a:ext cx="3998913" cy="48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b="1" dirty="0">
                <a:solidFill>
                  <a:srgbClr val="8F2170"/>
                </a:solidFill>
                <a:latin typeface="Times New Roman" pitchFamily="18" charset="0"/>
                <a:cs typeface="Times New Roman" pitchFamily="18" charset="0"/>
              </a:rPr>
              <a:t>Hormonal control of the testis</a:t>
            </a:r>
          </a:p>
          <a:p>
            <a:pPr algn="ctr">
              <a:lnSpc>
                <a:spcPct val="80000"/>
              </a:lnSpc>
            </a:pPr>
            <a:r>
              <a:rPr lang="ar-SA" b="1" dirty="0">
                <a:solidFill>
                  <a:srgbClr val="8F2170"/>
                </a:solidFill>
                <a:latin typeface="Times New Roman" pitchFamily="18" charset="0"/>
                <a:cs typeface="Times New Roman" pitchFamily="18" charset="0"/>
              </a:rPr>
              <a:t> </a:t>
            </a:r>
            <a:endParaRPr lang="en-US" b="1" dirty="0">
              <a:solidFill>
                <a:srgbClr val="8F2170"/>
              </a:solidFill>
              <a:latin typeface="Times New Roman" pitchFamily="18" charset="0"/>
              <a:cs typeface="Times New Roman" pitchFamily="18" charset="0"/>
            </a:endParaRPr>
          </a:p>
        </p:txBody>
      </p:sp>
      <p:sp>
        <p:nvSpPr>
          <p:cNvPr id="19474" name="Text Box 24"/>
          <p:cNvSpPr txBox="1">
            <a:spLocks noChangeArrowheads="1"/>
          </p:cNvSpPr>
          <p:nvPr/>
        </p:nvSpPr>
        <p:spPr bwMode="auto">
          <a:xfrm>
            <a:off x="2525713" y="5099050"/>
            <a:ext cx="1174750" cy="51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lnSpc>
                <a:spcPct val="90000"/>
              </a:lnSpc>
            </a:pPr>
            <a:r>
              <a:rPr lang="ar-SA" sz="1800" b="1">
                <a:solidFill>
                  <a:srgbClr val="0000FF"/>
                </a:solidFill>
                <a:latin typeface="Times New Roman" pitchFamily="18" charset="0"/>
                <a:cs typeface="Times New Roman" pitchFamily="18" charset="0"/>
              </a:rPr>
              <a:t> </a:t>
            </a:r>
            <a:endParaRPr lang="en-US" sz="1800" b="1">
              <a:solidFill>
                <a:srgbClr val="0000FF"/>
              </a:solidFill>
              <a:latin typeface="Times New Roman" pitchFamily="18" charset="0"/>
              <a:cs typeface="Times New Roman" pitchFamily="18" charset="0"/>
            </a:endParaRPr>
          </a:p>
        </p:txBody>
      </p:sp>
      <p:sp>
        <p:nvSpPr>
          <p:cNvPr id="20" name="Oval 19"/>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12</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20483" name="Line 3"/>
          <p:cNvSpPr>
            <a:spLocks noChangeShapeType="1"/>
          </p:cNvSpPr>
          <p:nvPr/>
        </p:nvSpPr>
        <p:spPr bwMode="auto">
          <a:xfrm>
            <a:off x="182563" y="794758"/>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20484"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20485" name="Rectangle 8"/>
          <p:cNvSpPr>
            <a:spLocks noGrp="1" noChangeArrowheads="1"/>
          </p:cNvSpPr>
          <p:nvPr>
            <p:ph type="title"/>
          </p:nvPr>
        </p:nvSpPr>
        <p:spPr>
          <a:xfrm>
            <a:off x="379828" y="0"/>
            <a:ext cx="8325534" cy="530416"/>
          </a:xfrm>
        </p:spPr>
        <p:txBody>
          <a:bodyPr/>
          <a:lstStyle/>
          <a:p>
            <a:pPr marL="0" indent="0" algn="ct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Spermatogenesis</a:t>
            </a:r>
            <a:r>
              <a:rPr lang="en-US" sz="2800" dirty="0" smtClean="0">
                <a:latin typeface="Times New Roman" pitchFamily="18" charset="0"/>
                <a:cs typeface="Times New Roman" pitchFamily="18" charset="0"/>
              </a:rPr>
              <a:t> (The formation of sperm)</a:t>
            </a:r>
            <a:r>
              <a:rPr lang="ar-SA" altLang="en-US" sz="2800" dirty="0" smtClean="0">
                <a:solidFill>
                  <a:srgbClr val="FF0000"/>
                </a:solidFill>
              </a:rPr>
              <a:t> يتطلب تكون </a:t>
            </a:r>
            <a:r>
              <a:rPr lang="ar-SA" altLang="en-US" sz="2800" dirty="0" smtClean="0">
                <a:solidFill>
                  <a:schemeClr val="tx2">
                    <a:lumMod val="75000"/>
                  </a:schemeClr>
                </a:solidFill>
              </a:rPr>
              <a:t>الحيوانات المنوية والبيض الانقسام الاختزالي</a:t>
            </a:r>
            <a:r>
              <a:rPr lang="en-US" sz="2800" dirty="0" smtClean="0">
                <a:solidFill>
                  <a:schemeClr val="tx2">
                    <a:lumMod val="75000"/>
                  </a:schemeClr>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ar-SA" sz="2800" dirty="0" smtClean="0">
                <a:solidFill>
                  <a:srgbClr val="FF0000"/>
                </a:solidFill>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p:txBody>
      </p:sp>
      <p:sp>
        <p:nvSpPr>
          <p:cNvPr id="20486" name="Rectangle 9"/>
          <p:cNvSpPr>
            <a:spLocks noGrp="1" noChangeArrowheads="1"/>
          </p:cNvSpPr>
          <p:nvPr>
            <p:ph idx="1"/>
          </p:nvPr>
        </p:nvSpPr>
        <p:spPr>
          <a:xfrm>
            <a:off x="253218" y="987936"/>
            <a:ext cx="8890782" cy="6059978"/>
          </a:xfrm>
        </p:spPr>
        <p:txBody>
          <a:bodyPr/>
          <a:lstStyle/>
          <a:p>
            <a:pPr marL="179388" indent="-179388">
              <a:spcBef>
                <a:spcPts val="600"/>
              </a:spcBef>
              <a:spcAft>
                <a:spcPts val="0"/>
              </a:spcAft>
            </a:pPr>
            <a:r>
              <a:rPr lang="en-US" sz="2400" b="1" dirty="0" smtClean="0">
                <a:solidFill>
                  <a:srgbClr val="0000FF"/>
                </a:solidFill>
                <a:latin typeface="Times New Roman" pitchFamily="18" charset="0"/>
                <a:cs typeface="Times New Roman" pitchFamily="18" charset="0"/>
              </a:rPr>
              <a:t>Spermatogenesis </a:t>
            </a:r>
            <a:r>
              <a:rPr lang="ar-SA" altLang="en-US" sz="1800" b="1" dirty="0" smtClean="0">
                <a:solidFill>
                  <a:srgbClr val="0000FF"/>
                </a:solidFill>
              </a:rPr>
              <a:t>عملية تكوين الحيوانات المنوية</a:t>
            </a:r>
            <a:r>
              <a:rPr lang="en-US" sz="2000" b="1" dirty="0" smtClean="0">
                <a:solidFill>
                  <a:srgbClr val="0000FF"/>
                </a:solidFill>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ar-SA" sz="2000" b="1" dirty="0" smtClean="0">
                <a:solidFill>
                  <a:srgbClr val="FF0000"/>
                </a:solidFill>
                <a:latin typeface="Times New Roman" pitchFamily="18" charset="0"/>
                <a:cs typeface="Times New Roman" pitchFamily="18" charset="0"/>
              </a:rPr>
              <a:t> </a:t>
            </a:r>
            <a:endParaRPr lang="en-US" sz="2000" b="1" dirty="0" smtClean="0">
              <a:solidFill>
                <a:srgbClr val="FF0000"/>
              </a:solidFill>
              <a:latin typeface="Times New Roman" pitchFamily="18" charset="0"/>
              <a:cs typeface="Times New Roman" pitchFamily="18" charset="0"/>
            </a:endParaRPr>
          </a:p>
          <a:p>
            <a:pPr marL="630238" lvl="1" indent="-271463">
              <a:spcBef>
                <a:spcPts val="600"/>
              </a:spcBef>
              <a:spcAft>
                <a:spcPts val="0"/>
              </a:spcAft>
              <a:buFontTx/>
              <a:buChar char="–"/>
            </a:pPr>
            <a:r>
              <a:rPr lang="en-US" sz="2000" b="1" dirty="0" smtClean="0">
                <a:solidFill>
                  <a:srgbClr val="FF0000"/>
                </a:solidFill>
                <a:latin typeface="Times New Roman" pitchFamily="18" charset="0"/>
                <a:cs typeface="Times New Roman" pitchFamily="18" charset="0"/>
              </a:rPr>
              <a:t>Occurs in </a:t>
            </a:r>
            <a:r>
              <a:rPr lang="en-US" sz="2000" b="1" dirty="0" err="1" smtClean="0">
                <a:solidFill>
                  <a:srgbClr val="FF0000"/>
                </a:solidFill>
                <a:latin typeface="Times New Roman" pitchFamily="18" charset="0"/>
                <a:cs typeface="Times New Roman" pitchFamily="18" charset="0"/>
              </a:rPr>
              <a:t>seminiferous</a:t>
            </a:r>
            <a:r>
              <a:rPr lang="en-US" sz="2000" b="1" dirty="0" smtClean="0">
                <a:solidFill>
                  <a:srgbClr val="FF0000"/>
                </a:solidFill>
                <a:latin typeface="Times New Roman" pitchFamily="18" charset="0"/>
                <a:cs typeface="Times New Roman" pitchFamily="18" charset="0"/>
              </a:rPr>
              <a:t> tubules</a:t>
            </a:r>
            <a:r>
              <a:rPr lang="ar-SA" altLang="en-US" sz="2000" b="1" dirty="0" smtClean="0">
                <a:solidFill>
                  <a:srgbClr val="FF0000"/>
                </a:solidFill>
              </a:rPr>
              <a:t> تحدث في </a:t>
            </a:r>
            <a:r>
              <a:rPr lang="ar-SA" altLang="en-US" sz="2000" b="1" dirty="0" err="1" smtClean="0">
                <a:solidFill>
                  <a:srgbClr val="FF0000"/>
                </a:solidFill>
              </a:rPr>
              <a:t>الأنيبيبات</a:t>
            </a:r>
            <a:r>
              <a:rPr lang="ar-SA" altLang="en-US" sz="2000" b="1" dirty="0" smtClean="0">
                <a:solidFill>
                  <a:srgbClr val="FF0000"/>
                </a:solidFill>
              </a:rPr>
              <a:t> المنوية</a:t>
            </a:r>
            <a:r>
              <a:rPr lang="en-US" sz="2000" b="1" dirty="0" smtClean="0">
                <a:solidFill>
                  <a:srgbClr val="FF0000"/>
                </a:solidFill>
                <a:latin typeface="Times New Roman" pitchFamily="18" charset="0"/>
                <a:cs typeface="Times New Roman" pitchFamily="18" charset="0"/>
              </a:rPr>
              <a:t>                              </a:t>
            </a:r>
            <a:r>
              <a:rPr lang="ar-SA" sz="2000" b="1" dirty="0" smtClean="0">
                <a:solidFill>
                  <a:srgbClr val="FF0000"/>
                </a:solidFill>
                <a:latin typeface="Times New Roman" pitchFamily="18" charset="0"/>
                <a:cs typeface="Times New Roman" pitchFamily="18" charset="0"/>
              </a:rPr>
              <a:t> </a:t>
            </a:r>
            <a:endParaRPr lang="en-US" sz="2000" b="1" dirty="0" smtClean="0">
              <a:solidFill>
                <a:srgbClr val="FF0000"/>
              </a:solidFill>
              <a:latin typeface="Times New Roman" pitchFamily="18" charset="0"/>
              <a:cs typeface="Times New Roman" pitchFamily="18" charset="0"/>
            </a:endParaRPr>
          </a:p>
          <a:p>
            <a:pPr marL="630238" lvl="1" indent="-271463">
              <a:spcBef>
                <a:spcPts val="600"/>
              </a:spcBef>
              <a:spcAft>
                <a:spcPts val="0"/>
              </a:spcAft>
              <a:buFontTx/>
              <a:buChar char="–"/>
            </a:pPr>
            <a:r>
              <a:rPr lang="en-US" sz="2000" b="1" dirty="0" smtClean="0">
                <a:solidFill>
                  <a:srgbClr val="0000FF"/>
                </a:solidFill>
                <a:latin typeface="Times New Roman" pitchFamily="18" charset="0"/>
                <a:cs typeface="Times New Roman" pitchFamily="18" charset="0"/>
              </a:rPr>
              <a:t>Primary </a:t>
            </a:r>
            <a:r>
              <a:rPr lang="en-US" sz="2000" b="1" dirty="0" err="1" smtClean="0">
                <a:solidFill>
                  <a:srgbClr val="0000FF"/>
                </a:solidFill>
                <a:latin typeface="Times New Roman" pitchFamily="18" charset="0"/>
                <a:cs typeface="Times New Roman" pitchFamily="18" charset="0"/>
              </a:rPr>
              <a:t>spermatocytes</a:t>
            </a:r>
            <a:r>
              <a:rPr lang="en-US" sz="2000" b="1" dirty="0" smtClean="0">
                <a:latin typeface="Times New Roman" pitchFamily="18" charset="0"/>
                <a:cs typeface="Times New Roman" pitchFamily="18" charset="0"/>
              </a:rPr>
              <a:t> </a:t>
            </a:r>
            <a:r>
              <a:rPr lang="ar-SA" altLang="en-US" sz="2000" b="1" dirty="0" smtClean="0">
                <a:solidFill>
                  <a:srgbClr val="0000FF"/>
                </a:solidFill>
              </a:rPr>
              <a:t>الخلايا المنوية الابتدائية</a:t>
            </a:r>
            <a:r>
              <a:rPr lang="en-US" sz="2000" b="1" dirty="0" smtClean="0">
                <a:solidFill>
                  <a:srgbClr val="0000FF"/>
                </a:solidFill>
                <a:latin typeface="Times New Roman" pitchFamily="18" charset="0"/>
                <a:cs typeface="Times New Roman" pitchFamily="18" charset="0"/>
              </a:rPr>
              <a:t>                                             </a:t>
            </a:r>
          </a:p>
          <a:p>
            <a:pPr marL="1079500" lvl="2" indent="-269875">
              <a:spcBef>
                <a:spcPts val="600"/>
              </a:spcBef>
              <a:spcAft>
                <a:spcPts val="0"/>
              </a:spcAft>
              <a:buFontTx/>
              <a:buChar char="–"/>
            </a:pPr>
            <a:r>
              <a:rPr lang="en-US" b="1" dirty="0" smtClean="0">
                <a:solidFill>
                  <a:srgbClr val="336600"/>
                </a:solidFill>
                <a:latin typeface="Times New Roman" pitchFamily="18" charset="0"/>
                <a:cs typeface="Times New Roman" pitchFamily="18" charset="0"/>
              </a:rPr>
              <a:t>Formed by mitosis</a:t>
            </a:r>
            <a:r>
              <a:rPr lang="ar-SA" b="1" dirty="0" smtClean="0">
                <a:solidFill>
                  <a:srgbClr val="336600"/>
                </a:solidFill>
                <a:latin typeface="Times New Roman" pitchFamily="18" charset="0"/>
                <a:cs typeface="Times New Roman" pitchFamily="18" charset="0"/>
              </a:rPr>
              <a:t> </a:t>
            </a:r>
            <a:r>
              <a:rPr lang="ar-SA" altLang="en-US" b="1" dirty="0" smtClean="0">
                <a:solidFill>
                  <a:srgbClr val="336600"/>
                </a:solidFill>
              </a:rPr>
              <a:t>تتكون بواسطة الانقسام الفتيلي </a:t>
            </a:r>
            <a:endParaRPr lang="en-US" b="1" dirty="0" smtClean="0">
              <a:solidFill>
                <a:srgbClr val="336600"/>
              </a:solidFill>
              <a:latin typeface="Times New Roman" pitchFamily="18" charset="0"/>
              <a:cs typeface="Times New Roman" pitchFamily="18" charset="0"/>
            </a:endParaRPr>
          </a:p>
          <a:p>
            <a:pPr marL="1079500" lvl="2" indent="-269875">
              <a:spcBef>
                <a:spcPts val="600"/>
              </a:spcBef>
              <a:spcAft>
                <a:spcPts val="0"/>
              </a:spcAft>
              <a:buFontTx/>
              <a:buChar char="–"/>
            </a:pPr>
            <a:r>
              <a:rPr lang="en-US" b="1" dirty="0" smtClean="0">
                <a:solidFill>
                  <a:srgbClr val="0000FF"/>
                </a:solidFill>
                <a:latin typeface="Times New Roman" pitchFamily="18" charset="0"/>
                <a:cs typeface="Times New Roman" pitchFamily="18" charset="0"/>
              </a:rPr>
              <a:t>Divide by </a:t>
            </a:r>
            <a:r>
              <a:rPr lang="en-US" b="1" dirty="0" smtClean="0">
                <a:solidFill>
                  <a:srgbClr val="FF0000"/>
                </a:solidFill>
                <a:latin typeface="Times New Roman" pitchFamily="18" charset="0"/>
                <a:cs typeface="Times New Roman" pitchFamily="18" charset="0"/>
              </a:rPr>
              <a:t>meiosis I</a:t>
            </a:r>
            <a:r>
              <a:rPr lang="en-US" b="1" dirty="0" smtClean="0">
                <a:latin typeface="Times New Roman" pitchFamily="18" charset="0"/>
                <a:cs typeface="Times New Roman" pitchFamily="18" charset="0"/>
              </a:rPr>
              <a:t> </a:t>
            </a:r>
            <a:r>
              <a:rPr lang="en-US" b="1" dirty="0" smtClean="0">
                <a:solidFill>
                  <a:srgbClr val="0000FF"/>
                </a:solidFill>
                <a:latin typeface="Times New Roman" pitchFamily="18" charset="0"/>
                <a:cs typeface="Times New Roman" pitchFamily="18" charset="0"/>
              </a:rPr>
              <a:t>to produce </a:t>
            </a:r>
            <a:r>
              <a:rPr lang="en-US" b="1" dirty="0" smtClean="0">
                <a:solidFill>
                  <a:srgbClr val="FF0000"/>
                </a:solidFill>
                <a:latin typeface="Times New Roman" pitchFamily="18" charset="0"/>
                <a:cs typeface="Times New Roman" pitchFamily="18" charset="0"/>
              </a:rPr>
              <a:t>secondary </a:t>
            </a:r>
            <a:r>
              <a:rPr lang="en-US" b="1" dirty="0" err="1" smtClean="0">
                <a:solidFill>
                  <a:srgbClr val="FF0000"/>
                </a:solidFill>
                <a:latin typeface="Times New Roman" pitchFamily="18" charset="0"/>
                <a:cs typeface="Times New Roman" pitchFamily="18" charset="0"/>
              </a:rPr>
              <a:t>spermatocytes</a:t>
            </a:r>
            <a:r>
              <a:rPr lang="ar-SA" b="1" dirty="0" smtClean="0">
                <a:solidFill>
                  <a:srgbClr val="FF0000"/>
                </a:solidFill>
                <a:latin typeface="Times New Roman" pitchFamily="18" charset="0"/>
                <a:cs typeface="Times New Roman" pitchFamily="18" charset="0"/>
              </a:rPr>
              <a:t> </a:t>
            </a:r>
            <a:r>
              <a:rPr lang="ar-SA" altLang="en-US" b="1" dirty="0" smtClean="0">
                <a:solidFill>
                  <a:srgbClr val="FF0000"/>
                </a:solidFill>
              </a:rPr>
              <a:t>تنقسم بواسطة </a:t>
            </a:r>
            <a:r>
              <a:rPr lang="ar-SA" altLang="en-US" b="1" dirty="0" smtClean="0">
                <a:solidFill>
                  <a:srgbClr val="0000FF"/>
                </a:solidFill>
              </a:rPr>
              <a:t>الانقسام الاختزالي الأول  لتكوين</a:t>
            </a:r>
            <a:r>
              <a:rPr lang="ar-SA" altLang="en-US" b="1" dirty="0" smtClean="0"/>
              <a:t> </a:t>
            </a:r>
            <a:r>
              <a:rPr lang="ar-SA" altLang="en-US" b="1" dirty="0" smtClean="0">
                <a:solidFill>
                  <a:srgbClr val="FF0000"/>
                </a:solidFill>
              </a:rPr>
              <a:t>الخلايا المنوية الثانوية</a:t>
            </a:r>
            <a:endParaRPr lang="en-US" b="1" dirty="0" smtClean="0">
              <a:solidFill>
                <a:srgbClr val="FF0000"/>
              </a:solidFill>
              <a:latin typeface="Times New Roman" pitchFamily="18" charset="0"/>
              <a:cs typeface="Times New Roman" pitchFamily="18" charset="0"/>
            </a:endParaRPr>
          </a:p>
          <a:p>
            <a:pPr marL="630238" lvl="1" indent="-271463">
              <a:spcBef>
                <a:spcPts val="600"/>
              </a:spcBef>
              <a:spcAft>
                <a:spcPts val="0"/>
              </a:spcAft>
              <a:buFontTx/>
              <a:buChar char="–"/>
            </a:pPr>
            <a:r>
              <a:rPr lang="en-US" sz="2000" b="1" dirty="0" smtClean="0">
                <a:solidFill>
                  <a:srgbClr val="0000FF"/>
                </a:solidFill>
                <a:latin typeface="Times New Roman" pitchFamily="18" charset="0"/>
                <a:cs typeface="Times New Roman" pitchFamily="18" charset="0"/>
              </a:rPr>
              <a:t>Secondary </a:t>
            </a:r>
            <a:r>
              <a:rPr lang="en-US" sz="2000" b="1" dirty="0" err="1" smtClean="0">
                <a:solidFill>
                  <a:srgbClr val="0000FF"/>
                </a:solidFill>
                <a:latin typeface="Times New Roman" pitchFamily="18" charset="0"/>
                <a:cs typeface="Times New Roman" pitchFamily="18" charset="0"/>
              </a:rPr>
              <a:t>spermatocytes</a:t>
            </a:r>
            <a:r>
              <a:rPr lang="en-US" sz="2000" b="1" dirty="0" smtClean="0">
                <a:solidFill>
                  <a:srgbClr val="0000FF"/>
                </a:solidFill>
                <a:latin typeface="Times New Roman" pitchFamily="18" charset="0"/>
                <a:cs typeface="Times New Roman" pitchFamily="18" charset="0"/>
              </a:rPr>
              <a:t> divide by </a:t>
            </a:r>
            <a:r>
              <a:rPr lang="en-US" sz="2000" b="1" dirty="0" smtClean="0">
                <a:solidFill>
                  <a:srgbClr val="FF0000"/>
                </a:solidFill>
                <a:latin typeface="Times New Roman" pitchFamily="18" charset="0"/>
                <a:cs typeface="Times New Roman" pitchFamily="18" charset="0"/>
              </a:rPr>
              <a:t>meiosis II </a:t>
            </a:r>
            <a:r>
              <a:rPr lang="en-US" sz="2000" b="1" dirty="0" smtClean="0">
                <a:solidFill>
                  <a:srgbClr val="0000FF"/>
                </a:solidFill>
                <a:latin typeface="Times New Roman" pitchFamily="18" charset="0"/>
                <a:cs typeface="Times New Roman" pitchFamily="18" charset="0"/>
              </a:rPr>
              <a:t>to produce</a:t>
            </a:r>
            <a:r>
              <a:rPr lang="en-US" sz="2000" b="1" dirty="0" smtClean="0">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spermatids</a:t>
            </a:r>
            <a:r>
              <a:rPr lang="en-US" sz="2000" b="1" dirty="0" smtClean="0">
                <a:solidFill>
                  <a:srgbClr val="FF0000"/>
                </a:solidFill>
                <a:latin typeface="Times New Roman" pitchFamily="18" charset="0"/>
                <a:cs typeface="Times New Roman" pitchFamily="18" charset="0"/>
              </a:rPr>
              <a:t> </a:t>
            </a:r>
            <a:r>
              <a:rPr lang="ar-SA" altLang="en-US" sz="2000" b="1" dirty="0" smtClean="0">
                <a:solidFill>
                  <a:srgbClr val="0000FF"/>
                </a:solidFill>
              </a:rPr>
              <a:t>تنقسم الخلايا المنوية الثانوية بواسطة </a:t>
            </a:r>
            <a:r>
              <a:rPr lang="ar-SA" altLang="en-US" sz="2000" b="1" dirty="0" smtClean="0">
                <a:solidFill>
                  <a:srgbClr val="FF0000"/>
                </a:solidFill>
              </a:rPr>
              <a:t>الانقسام الاختزالي الثاني </a:t>
            </a:r>
            <a:r>
              <a:rPr lang="ar-SA" altLang="en-US" sz="2000" b="1" dirty="0" smtClean="0">
                <a:solidFill>
                  <a:srgbClr val="0000FF"/>
                </a:solidFill>
              </a:rPr>
              <a:t>لإنتاج </a:t>
            </a:r>
            <a:r>
              <a:rPr lang="ar-SA" altLang="en-US" sz="2000" b="1" dirty="0" smtClean="0">
                <a:solidFill>
                  <a:srgbClr val="FF0000"/>
                </a:solidFill>
              </a:rPr>
              <a:t>الطلائع المنوية</a:t>
            </a:r>
            <a:endParaRPr lang="en-US" sz="2000" b="1" dirty="0" smtClean="0">
              <a:solidFill>
                <a:srgbClr val="FF0000"/>
              </a:solidFill>
              <a:latin typeface="Times New Roman" pitchFamily="18" charset="0"/>
              <a:cs typeface="Times New Roman" pitchFamily="18" charset="0"/>
            </a:endParaRPr>
          </a:p>
          <a:p>
            <a:pPr marL="630238" lvl="1" indent="-271463" eaLnBrk="1" hangingPunct="1">
              <a:spcBef>
                <a:spcPts val="600"/>
              </a:spcBef>
              <a:spcAft>
                <a:spcPts val="0"/>
              </a:spcAft>
              <a:buFontTx/>
              <a:buChar char="–"/>
            </a:pPr>
            <a:r>
              <a:rPr lang="en-US" sz="2000" b="1" dirty="0" smtClean="0">
                <a:solidFill>
                  <a:srgbClr val="336600"/>
                </a:solidFill>
                <a:latin typeface="Times New Roman" pitchFamily="18" charset="0"/>
                <a:cs typeface="Times New Roman" pitchFamily="18" charset="0"/>
              </a:rPr>
              <a:t>Round </a:t>
            </a:r>
            <a:r>
              <a:rPr lang="en-US" sz="2000" b="1" dirty="0" err="1" smtClean="0">
                <a:solidFill>
                  <a:srgbClr val="336600"/>
                </a:solidFill>
                <a:latin typeface="Times New Roman" pitchFamily="18" charset="0"/>
                <a:cs typeface="Times New Roman" pitchFamily="18" charset="0"/>
              </a:rPr>
              <a:t>spermatids</a:t>
            </a:r>
            <a:r>
              <a:rPr lang="en-US" sz="2000" b="1" dirty="0" smtClean="0">
                <a:solidFill>
                  <a:srgbClr val="336600"/>
                </a:solidFill>
                <a:latin typeface="Times New Roman" pitchFamily="18" charset="0"/>
                <a:cs typeface="Times New Roman" pitchFamily="18" charset="0"/>
              </a:rPr>
              <a:t> differentiate into elongate sperm </a:t>
            </a:r>
          </a:p>
          <a:p>
            <a:pPr marL="630238" lvl="1" indent="-271463">
              <a:spcBef>
                <a:spcPts val="600"/>
              </a:spcBef>
              <a:spcAft>
                <a:spcPts val="0"/>
              </a:spcAft>
              <a:buFontTx/>
              <a:buChar char="–"/>
            </a:pPr>
            <a:r>
              <a:rPr lang="ar-SA" altLang="en-US" sz="2000" b="1" dirty="0" smtClean="0">
                <a:solidFill>
                  <a:srgbClr val="336600"/>
                </a:solidFill>
              </a:rPr>
              <a:t>تتمايز الطلائع المنوية المستديرة إلى حيوانات منوية مستطيلة</a:t>
            </a:r>
            <a:endParaRPr lang="en-US" sz="2000" b="1" dirty="0" smtClean="0">
              <a:solidFill>
                <a:srgbClr val="336600"/>
              </a:solidFill>
              <a:latin typeface="Times New Roman" pitchFamily="18" charset="0"/>
              <a:cs typeface="Times New Roman" pitchFamily="18" charset="0"/>
            </a:endParaRPr>
          </a:p>
          <a:p>
            <a:pPr marL="630238" lvl="1" indent="-271463" eaLnBrk="1" hangingPunct="1">
              <a:spcBef>
                <a:spcPts val="600"/>
              </a:spcBef>
              <a:spcAft>
                <a:spcPts val="0"/>
              </a:spcAft>
              <a:buFontTx/>
              <a:buChar char="–"/>
            </a:pPr>
            <a:r>
              <a:rPr lang="en-US" sz="2000" b="1" dirty="0" smtClean="0">
                <a:solidFill>
                  <a:srgbClr val="0000FF"/>
                </a:solidFill>
                <a:latin typeface="Times New Roman" pitchFamily="18" charset="0"/>
                <a:cs typeface="Times New Roman" pitchFamily="18" charset="0"/>
              </a:rPr>
              <a:t>Mature sperm released into </a:t>
            </a:r>
            <a:r>
              <a:rPr lang="en-US" sz="2000" b="1" dirty="0" err="1" smtClean="0">
                <a:solidFill>
                  <a:srgbClr val="0000FF"/>
                </a:solidFill>
                <a:latin typeface="Times New Roman" pitchFamily="18" charset="0"/>
                <a:cs typeface="Times New Roman" pitchFamily="18" charset="0"/>
              </a:rPr>
              <a:t>seminiferous</a:t>
            </a:r>
            <a:r>
              <a:rPr lang="en-US" sz="2000" b="1" dirty="0" smtClean="0">
                <a:solidFill>
                  <a:srgbClr val="0000FF"/>
                </a:solidFill>
                <a:latin typeface="Times New Roman" pitchFamily="18" charset="0"/>
                <a:cs typeface="Times New Roman" pitchFamily="18" charset="0"/>
              </a:rPr>
              <a:t> tubule and stored in the </a:t>
            </a:r>
            <a:r>
              <a:rPr lang="en-US" sz="2000" b="1" dirty="0" err="1" smtClean="0">
                <a:solidFill>
                  <a:srgbClr val="0000FF"/>
                </a:solidFill>
                <a:latin typeface="Times New Roman" pitchFamily="18" charset="0"/>
                <a:cs typeface="Times New Roman" pitchFamily="18" charset="0"/>
              </a:rPr>
              <a:t>epididymis</a:t>
            </a:r>
            <a:r>
              <a:rPr lang="en-US" sz="2000" b="1" dirty="0" smtClean="0">
                <a:solidFill>
                  <a:srgbClr val="0000FF"/>
                </a:solidFill>
                <a:latin typeface="Times New Roman" pitchFamily="18" charset="0"/>
                <a:cs typeface="Times New Roman" pitchFamily="18" charset="0"/>
              </a:rPr>
              <a:t>  </a:t>
            </a:r>
          </a:p>
          <a:p>
            <a:pPr marL="630238" lvl="1" indent="-271463">
              <a:spcBef>
                <a:spcPts val="600"/>
              </a:spcBef>
              <a:spcAft>
                <a:spcPts val="0"/>
              </a:spcAft>
              <a:buFontTx/>
              <a:buChar char="–"/>
            </a:pPr>
            <a:r>
              <a:rPr lang="ar-SA" altLang="en-US" sz="2000" b="1" dirty="0" smtClean="0">
                <a:solidFill>
                  <a:srgbClr val="0000FF"/>
                </a:solidFill>
              </a:rPr>
              <a:t>تنطلق الحيوانات المنوية الناضجة إلى </a:t>
            </a:r>
            <a:r>
              <a:rPr lang="ar-SA" altLang="en-US" sz="2000" b="1" dirty="0" err="1" smtClean="0">
                <a:solidFill>
                  <a:srgbClr val="0000FF"/>
                </a:solidFill>
              </a:rPr>
              <a:t>الأنيبيبات</a:t>
            </a:r>
            <a:r>
              <a:rPr lang="ar-SA" altLang="en-US" sz="2000" b="1" dirty="0" smtClean="0">
                <a:solidFill>
                  <a:srgbClr val="0000FF"/>
                </a:solidFill>
              </a:rPr>
              <a:t> المنوية</a:t>
            </a:r>
            <a:endParaRPr lang="en-US" altLang="en-US" sz="2000" b="1" dirty="0" smtClean="0">
              <a:solidFill>
                <a:srgbClr val="0000FF"/>
              </a:solidFill>
            </a:endParaRPr>
          </a:p>
          <a:p>
            <a:pPr marL="630238" lvl="1" indent="-271463" eaLnBrk="1" hangingPunct="1">
              <a:spcBef>
                <a:spcPts val="600"/>
              </a:spcBef>
              <a:spcAft>
                <a:spcPts val="0"/>
              </a:spcAft>
              <a:buFontTx/>
              <a:buChar char="–"/>
            </a:pPr>
            <a:endParaRPr lang="en-US" b="1" dirty="0" smtClean="0">
              <a:solidFill>
                <a:srgbClr val="0000FF"/>
              </a:solidFill>
              <a:latin typeface="Times New Roman" pitchFamily="18" charset="0"/>
              <a:cs typeface="Times New Roman" pitchFamily="18" charset="0"/>
            </a:endParaRPr>
          </a:p>
        </p:txBody>
      </p:sp>
      <p:sp>
        <p:nvSpPr>
          <p:cNvPr id="7" name="Oval 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13</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27_05aaSpermatogenesis-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54125" y="136525"/>
            <a:ext cx="6634163" cy="658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7" name="Text Box 9"/>
          <p:cNvSpPr txBox="1">
            <a:spLocks noChangeArrowheads="1"/>
          </p:cNvSpPr>
          <p:nvPr/>
        </p:nvSpPr>
        <p:spPr bwMode="auto">
          <a:xfrm>
            <a:off x="822325" y="1200150"/>
            <a:ext cx="1166813"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rtl="0">
              <a:lnSpc>
                <a:spcPct val="90000"/>
              </a:lnSpc>
            </a:pPr>
            <a:r>
              <a:rPr lang="en-US" sz="2000" b="1" dirty="0">
                <a:solidFill>
                  <a:srgbClr val="0000FF"/>
                </a:solidFill>
                <a:latin typeface="Times New Roman" pitchFamily="18" charset="0"/>
                <a:cs typeface="Times New Roman" pitchFamily="18" charset="0"/>
              </a:rPr>
              <a:t>Testis  </a:t>
            </a:r>
          </a:p>
        </p:txBody>
      </p:sp>
      <p:sp>
        <p:nvSpPr>
          <p:cNvPr id="21508" name="Text Box 10"/>
          <p:cNvSpPr txBox="1">
            <a:spLocks noChangeArrowheads="1"/>
          </p:cNvSpPr>
          <p:nvPr/>
        </p:nvSpPr>
        <p:spPr bwMode="auto">
          <a:xfrm>
            <a:off x="3467100" y="3411538"/>
            <a:ext cx="1370013"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a:solidFill>
                  <a:srgbClr val="0000FF"/>
                </a:solidFill>
                <a:latin typeface="Times New Roman" pitchFamily="18" charset="0"/>
                <a:cs typeface="Times New Roman" pitchFamily="18" charset="0"/>
              </a:rPr>
              <a:t>Testis </a:t>
            </a:r>
            <a:r>
              <a:rPr lang="ar-SA" sz="2000" b="1">
                <a:solidFill>
                  <a:srgbClr val="0000FF"/>
                </a:solidFill>
                <a:latin typeface="Times New Roman" pitchFamily="18" charset="0"/>
                <a:cs typeface="Times New Roman" pitchFamily="18" charset="0"/>
              </a:rPr>
              <a:t> </a:t>
            </a:r>
            <a:endParaRPr lang="en-US" sz="2000" b="1">
              <a:solidFill>
                <a:srgbClr val="0000FF"/>
              </a:solidFill>
              <a:latin typeface="Times New Roman" pitchFamily="18" charset="0"/>
              <a:cs typeface="Times New Roman" pitchFamily="18" charset="0"/>
            </a:endParaRPr>
          </a:p>
        </p:txBody>
      </p:sp>
      <p:sp>
        <p:nvSpPr>
          <p:cNvPr id="21509" name="Text Box 11"/>
          <p:cNvSpPr txBox="1">
            <a:spLocks noChangeArrowheads="1"/>
          </p:cNvSpPr>
          <p:nvPr/>
        </p:nvSpPr>
        <p:spPr bwMode="auto">
          <a:xfrm>
            <a:off x="1290638" y="1846263"/>
            <a:ext cx="1038225" cy="50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dirty="0">
                <a:solidFill>
                  <a:srgbClr val="0000FF"/>
                </a:solidFill>
                <a:latin typeface="Times New Roman" pitchFamily="18" charset="0"/>
                <a:cs typeface="Times New Roman" pitchFamily="18" charset="0"/>
              </a:rPr>
              <a:t>Scrotum</a:t>
            </a:r>
          </a:p>
          <a:p>
            <a:pPr algn="l" rtl="0">
              <a:lnSpc>
                <a:spcPct val="90000"/>
              </a:lnSpc>
            </a:pPr>
            <a:r>
              <a:rPr lang="ar-SA" sz="2000" b="1" dirty="0">
                <a:solidFill>
                  <a:srgbClr val="0000FF"/>
                </a:solidFill>
                <a:latin typeface="Times New Roman" pitchFamily="18" charset="0"/>
                <a:cs typeface="Times New Roman" pitchFamily="18" charset="0"/>
              </a:rPr>
              <a:t> </a:t>
            </a:r>
            <a:endParaRPr lang="en-US" sz="2000" b="1" dirty="0">
              <a:solidFill>
                <a:srgbClr val="0000FF"/>
              </a:solidFill>
              <a:latin typeface="Times New Roman" pitchFamily="18" charset="0"/>
              <a:cs typeface="Times New Roman" pitchFamily="18" charset="0"/>
            </a:endParaRPr>
          </a:p>
        </p:txBody>
      </p:sp>
      <p:sp>
        <p:nvSpPr>
          <p:cNvPr id="21510" name="Text Box 12"/>
          <p:cNvSpPr txBox="1">
            <a:spLocks noChangeArrowheads="1"/>
          </p:cNvSpPr>
          <p:nvPr/>
        </p:nvSpPr>
        <p:spPr bwMode="auto">
          <a:xfrm>
            <a:off x="3989388" y="1104900"/>
            <a:ext cx="779462"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Penis</a:t>
            </a:r>
          </a:p>
          <a:p>
            <a:pPr algn="ctr" rtl="0">
              <a:lnSpc>
                <a:spcPct val="90000"/>
              </a:lnSpc>
            </a:pPr>
            <a:r>
              <a:rPr lang="en-US" sz="2000" b="1">
                <a:solidFill>
                  <a:srgbClr val="0000FF"/>
                </a:solidFill>
                <a:latin typeface="Times New Roman" pitchFamily="18" charset="0"/>
                <a:cs typeface="Times New Roman" pitchFamily="18" charset="0"/>
              </a:rPr>
              <a:t> </a:t>
            </a:r>
          </a:p>
        </p:txBody>
      </p:sp>
      <p:sp>
        <p:nvSpPr>
          <p:cNvPr id="21511" name="Text Box 13"/>
          <p:cNvSpPr txBox="1">
            <a:spLocks noChangeArrowheads="1"/>
          </p:cNvSpPr>
          <p:nvPr/>
        </p:nvSpPr>
        <p:spPr bwMode="auto">
          <a:xfrm>
            <a:off x="3824288" y="311150"/>
            <a:ext cx="2024062" cy="30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a:solidFill>
                  <a:srgbClr val="0000FF"/>
                </a:solidFill>
                <a:latin typeface="Times New Roman" pitchFamily="18" charset="0"/>
                <a:cs typeface="Times New Roman" pitchFamily="18" charset="0"/>
              </a:rPr>
              <a:t>Epididymis </a:t>
            </a:r>
            <a:r>
              <a:rPr lang="ar-SA" sz="2000" b="1">
                <a:solidFill>
                  <a:srgbClr val="0000FF"/>
                </a:solidFill>
                <a:latin typeface="Times New Roman" pitchFamily="18" charset="0"/>
                <a:cs typeface="Times New Roman" pitchFamily="18" charset="0"/>
              </a:rPr>
              <a:t> </a:t>
            </a:r>
            <a:endParaRPr lang="en-US" sz="2000" b="1">
              <a:solidFill>
                <a:srgbClr val="0000FF"/>
              </a:solidFill>
              <a:latin typeface="Times New Roman" pitchFamily="18" charset="0"/>
              <a:cs typeface="Times New Roman" pitchFamily="18" charset="0"/>
            </a:endParaRPr>
          </a:p>
        </p:txBody>
      </p:sp>
      <p:sp>
        <p:nvSpPr>
          <p:cNvPr id="21512" name="Text Box 14"/>
          <p:cNvSpPr txBox="1">
            <a:spLocks noChangeArrowheads="1"/>
          </p:cNvSpPr>
          <p:nvPr/>
        </p:nvSpPr>
        <p:spPr bwMode="auto">
          <a:xfrm>
            <a:off x="4714875" y="3798888"/>
            <a:ext cx="1679575" cy="744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Seminiferous</a:t>
            </a:r>
          </a:p>
          <a:p>
            <a:pPr algn="ctr" rtl="0">
              <a:lnSpc>
                <a:spcPct val="90000"/>
              </a:lnSpc>
            </a:pPr>
            <a:r>
              <a:rPr lang="en-US" sz="2000" b="1">
                <a:solidFill>
                  <a:srgbClr val="0000FF"/>
                </a:solidFill>
                <a:latin typeface="Times New Roman" pitchFamily="18" charset="0"/>
                <a:cs typeface="Times New Roman" pitchFamily="18" charset="0"/>
              </a:rPr>
              <a:t>Tubule</a:t>
            </a:r>
          </a:p>
          <a:p>
            <a:pPr algn="ctr" rtl="0">
              <a:lnSpc>
                <a:spcPct val="90000"/>
              </a:lnSpc>
            </a:pPr>
            <a:r>
              <a:rPr lang="en-US" sz="2000" b="1">
                <a:solidFill>
                  <a:srgbClr val="0000FF"/>
                </a:solidFill>
                <a:latin typeface="Times New Roman" pitchFamily="18" charset="0"/>
                <a:cs typeface="Times New Roman" pitchFamily="18" charset="0"/>
              </a:rPr>
              <a:t> </a:t>
            </a:r>
          </a:p>
        </p:txBody>
      </p:sp>
      <p:sp>
        <p:nvSpPr>
          <p:cNvPr id="21513" name="Text Box 15"/>
          <p:cNvSpPr txBox="1">
            <a:spLocks noChangeArrowheads="1"/>
          </p:cNvSpPr>
          <p:nvPr/>
        </p:nvSpPr>
        <p:spPr bwMode="auto">
          <a:xfrm>
            <a:off x="3295650" y="4862513"/>
            <a:ext cx="2501900" cy="1042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a:solidFill>
                  <a:srgbClr val="0000FF"/>
                </a:solidFill>
                <a:latin typeface="Times New Roman" pitchFamily="18" charset="0"/>
                <a:cs typeface="Times New Roman" pitchFamily="18" charset="0"/>
              </a:rPr>
              <a:t>Cross section of</a:t>
            </a:r>
          </a:p>
          <a:p>
            <a:pPr algn="l" rtl="0">
              <a:lnSpc>
                <a:spcPct val="90000"/>
              </a:lnSpc>
            </a:pPr>
            <a:r>
              <a:rPr lang="en-US" sz="2000" b="1">
                <a:solidFill>
                  <a:srgbClr val="0000FF"/>
                </a:solidFill>
                <a:latin typeface="Times New Roman" pitchFamily="18" charset="0"/>
                <a:cs typeface="Times New Roman" pitchFamily="18" charset="0"/>
              </a:rPr>
              <a:t>seminiferous tubule</a:t>
            </a:r>
          </a:p>
          <a:p>
            <a:pPr algn="l" rtl="0">
              <a:lnSpc>
                <a:spcPct val="90000"/>
              </a:lnSpc>
            </a:pPr>
            <a:r>
              <a:rPr lang="ar-SA" sz="2000" b="1">
                <a:solidFill>
                  <a:srgbClr val="0000FF"/>
                </a:solidFill>
                <a:latin typeface="Times New Roman" pitchFamily="18" charset="0"/>
                <a:cs typeface="Times New Roman" pitchFamily="18" charset="0"/>
              </a:rPr>
              <a:t> </a:t>
            </a:r>
            <a:endParaRPr lang="en-US" sz="2000" b="1">
              <a:solidFill>
                <a:srgbClr val="0000FF"/>
              </a:solidFill>
              <a:latin typeface="Times New Roman" pitchFamily="18" charset="0"/>
              <a:cs typeface="Times New Roman" pitchFamily="18" charset="0"/>
            </a:endParaRPr>
          </a:p>
        </p:txBody>
      </p:sp>
      <p:sp>
        <p:nvSpPr>
          <p:cNvPr id="21514" name="Line 16"/>
          <p:cNvSpPr>
            <a:spLocks noChangeShapeType="1"/>
          </p:cNvSpPr>
          <p:nvPr/>
        </p:nvSpPr>
        <p:spPr bwMode="auto">
          <a:xfrm flipH="1">
            <a:off x="3568700" y="1244600"/>
            <a:ext cx="376238"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21515" name="Line 17"/>
          <p:cNvSpPr>
            <a:spLocks noChangeShapeType="1"/>
          </p:cNvSpPr>
          <p:nvPr/>
        </p:nvSpPr>
        <p:spPr bwMode="auto">
          <a:xfrm>
            <a:off x="4516438" y="609600"/>
            <a:ext cx="352425" cy="89376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21516" name="Line 18"/>
          <p:cNvSpPr>
            <a:spLocks noChangeShapeType="1"/>
          </p:cNvSpPr>
          <p:nvPr/>
        </p:nvSpPr>
        <p:spPr bwMode="auto">
          <a:xfrm flipH="1" flipV="1">
            <a:off x="1922317" y="1361209"/>
            <a:ext cx="863745" cy="75479"/>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21517" name="Line 19"/>
          <p:cNvSpPr>
            <a:spLocks noChangeShapeType="1"/>
          </p:cNvSpPr>
          <p:nvPr/>
        </p:nvSpPr>
        <p:spPr bwMode="auto">
          <a:xfrm flipH="1">
            <a:off x="2370138" y="1871663"/>
            <a:ext cx="241300" cy="125412"/>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21518" name="Line 20"/>
          <p:cNvSpPr>
            <a:spLocks noChangeShapeType="1"/>
          </p:cNvSpPr>
          <p:nvPr/>
        </p:nvSpPr>
        <p:spPr bwMode="auto">
          <a:xfrm flipV="1">
            <a:off x="4208318" y="3335338"/>
            <a:ext cx="816120" cy="176789"/>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21519" name="Line 21"/>
          <p:cNvSpPr>
            <a:spLocks noChangeShapeType="1"/>
          </p:cNvSpPr>
          <p:nvPr/>
        </p:nvSpPr>
        <p:spPr bwMode="auto">
          <a:xfrm>
            <a:off x="5427663" y="3179763"/>
            <a:ext cx="0" cy="6127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21520" name="Line 22"/>
          <p:cNvSpPr>
            <a:spLocks noChangeShapeType="1"/>
          </p:cNvSpPr>
          <p:nvPr/>
        </p:nvSpPr>
        <p:spPr bwMode="auto">
          <a:xfrm flipH="1">
            <a:off x="5308600" y="5008563"/>
            <a:ext cx="731838"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7" name="Oval 1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14</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27_05abSpermatogenesis-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54100" y="136525"/>
            <a:ext cx="7035800" cy="658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1" name="Text Box 9"/>
          <p:cNvSpPr txBox="1">
            <a:spLocks noChangeArrowheads="1"/>
          </p:cNvSpPr>
          <p:nvPr/>
        </p:nvSpPr>
        <p:spPr bwMode="auto">
          <a:xfrm>
            <a:off x="1795029" y="5691765"/>
            <a:ext cx="1017588" cy="198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800" b="1" dirty="0">
                <a:latin typeface="Times New Roman" pitchFamily="18" charset="0"/>
                <a:cs typeface="Times New Roman" pitchFamily="18" charset="0"/>
              </a:rPr>
              <a:t>Sperm cells</a:t>
            </a:r>
          </a:p>
        </p:txBody>
      </p:sp>
      <p:sp>
        <p:nvSpPr>
          <p:cNvPr id="22532" name="Text Box 10"/>
          <p:cNvSpPr txBox="1">
            <a:spLocks noChangeArrowheads="1"/>
          </p:cNvSpPr>
          <p:nvPr/>
        </p:nvSpPr>
        <p:spPr bwMode="auto">
          <a:xfrm>
            <a:off x="1875275" y="6007245"/>
            <a:ext cx="919884"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800" b="1" dirty="0">
                <a:solidFill>
                  <a:srgbClr val="0000FF"/>
                </a:solidFill>
                <a:latin typeface="Times New Roman" pitchFamily="18" charset="0"/>
                <a:cs typeface="Times New Roman" pitchFamily="18" charset="0"/>
              </a:rPr>
              <a:t>(haploid)</a:t>
            </a:r>
          </a:p>
          <a:p>
            <a:pPr algn="ctr" rtl="0">
              <a:lnSpc>
                <a:spcPct val="90000"/>
              </a:lnSpc>
            </a:pPr>
            <a:r>
              <a:rPr lang="ar-SA" sz="1800" b="1" dirty="0">
                <a:solidFill>
                  <a:srgbClr val="0000FF"/>
                </a:solidFill>
                <a:latin typeface="Times New Roman" pitchFamily="18" charset="0"/>
                <a:cs typeface="Times New Roman" pitchFamily="18" charset="0"/>
              </a:rPr>
              <a:t> </a:t>
            </a:r>
            <a:endParaRPr lang="en-US" sz="1800" b="1" dirty="0">
              <a:solidFill>
                <a:srgbClr val="0000FF"/>
              </a:solidFill>
              <a:latin typeface="Times New Roman" pitchFamily="18" charset="0"/>
              <a:cs typeface="Times New Roman" pitchFamily="18" charset="0"/>
            </a:endParaRPr>
          </a:p>
        </p:txBody>
      </p:sp>
      <p:sp>
        <p:nvSpPr>
          <p:cNvPr id="22533" name="Text Box 11"/>
          <p:cNvSpPr txBox="1">
            <a:spLocks noChangeArrowheads="1"/>
          </p:cNvSpPr>
          <p:nvPr/>
        </p:nvSpPr>
        <p:spPr bwMode="auto">
          <a:xfrm>
            <a:off x="2784764" y="4424364"/>
            <a:ext cx="1246909" cy="345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rtl="0"/>
            <a:r>
              <a:rPr lang="en-US" sz="1800" b="1" dirty="0">
                <a:solidFill>
                  <a:srgbClr val="0000FF"/>
                </a:solidFill>
                <a:latin typeface="Times New Roman" pitchFamily="18" charset="0"/>
                <a:cs typeface="Times New Roman" pitchFamily="18" charset="0"/>
              </a:rPr>
              <a:t>                                                                 </a:t>
            </a:r>
            <a:r>
              <a:rPr lang="en-US" sz="1800" b="1" dirty="0" err="1">
                <a:solidFill>
                  <a:srgbClr val="0000FF"/>
                </a:solidFill>
                <a:latin typeface="Times New Roman" pitchFamily="18" charset="0"/>
                <a:cs typeface="Times New Roman" pitchFamily="18" charset="0"/>
              </a:rPr>
              <a:t>spermatids</a:t>
            </a:r>
            <a:r>
              <a:rPr lang="en-US" sz="1800" b="1" dirty="0">
                <a:solidFill>
                  <a:srgbClr val="0000FF"/>
                </a:solidFill>
                <a:latin typeface="Times New Roman" pitchFamily="18" charset="0"/>
                <a:cs typeface="Times New Roman" pitchFamily="18" charset="0"/>
              </a:rPr>
              <a:t> </a:t>
            </a:r>
          </a:p>
          <a:p>
            <a:pPr algn="ctr" rtl="0"/>
            <a:r>
              <a:rPr lang="en-US" sz="1800" b="1" dirty="0">
                <a:solidFill>
                  <a:srgbClr val="0000FF"/>
                </a:solidFill>
                <a:latin typeface="Times New Roman" pitchFamily="18" charset="0"/>
                <a:cs typeface="Times New Roman" pitchFamily="18" charset="0"/>
              </a:rPr>
              <a:t> </a:t>
            </a:r>
          </a:p>
        </p:txBody>
      </p:sp>
      <p:sp>
        <p:nvSpPr>
          <p:cNvPr id="22534" name="Text Box 12"/>
          <p:cNvSpPr txBox="1">
            <a:spLocks noChangeArrowheads="1"/>
          </p:cNvSpPr>
          <p:nvPr/>
        </p:nvSpPr>
        <p:spPr bwMode="auto">
          <a:xfrm>
            <a:off x="843974" y="2843791"/>
            <a:ext cx="2981325" cy="585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800" b="1" dirty="0">
                <a:latin typeface="Times New Roman" pitchFamily="18" charset="0"/>
                <a:cs typeface="Times New Roman" pitchFamily="18" charset="0"/>
              </a:rPr>
              <a:t>Secondary </a:t>
            </a:r>
            <a:r>
              <a:rPr lang="en-US" sz="1800" b="1" dirty="0" err="1">
                <a:latin typeface="Times New Roman" pitchFamily="18" charset="0"/>
                <a:cs typeface="Times New Roman" pitchFamily="18" charset="0"/>
              </a:rPr>
              <a:t>spermatocyte</a:t>
            </a:r>
            <a:endParaRPr lang="en-US" sz="1800" b="1" dirty="0">
              <a:latin typeface="Times New Roman" pitchFamily="18" charset="0"/>
              <a:cs typeface="Times New Roman" pitchFamily="18" charset="0"/>
            </a:endParaRPr>
          </a:p>
          <a:p>
            <a:pPr algn="ctr" rtl="0">
              <a:lnSpc>
                <a:spcPct val="150000"/>
              </a:lnSpc>
            </a:pPr>
            <a:r>
              <a:rPr lang="en-US" sz="1800" b="1" dirty="0">
                <a:solidFill>
                  <a:srgbClr val="0000FF"/>
                </a:solidFill>
                <a:latin typeface="Times New Roman" pitchFamily="18" charset="0"/>
                <a:cs typeface="Times New Roman" pitchFamily="18" charset="0"/>
              </a:rPr>
              <a:t>(haploid; double </a:t>
            </a:r>
            <a:r>
              <a:rPr lang="en-US" sz="1800" b="1" dirty="0" err="1">
                <a:solidFill>
                  <a:srgbClr val="0000FF"/>
                </a:solidFill>
                <a:latin typeface="Times New Roman" pitchFamily="18" charset="0"/>
                <a:cs typeface="Times New Roman" pitchFamily="18" charset="0"/>
              </a:rPr>
              <a:t>chromatids</a:t>
            </a:r>
            <a:r>
              <a:rPr lang="en-US" sz="1800" b="1" dirty="0">
                <a:solidFill>
                  <a:srgbClr val="0000FF"/>
                </a:solidFill>
                <a:latin typeface="Times New Roman" pitchFamily="18" charset="0"/>
                <a:cs typeface="Times New Roman" pitchFamily="18" charset="0"/>
              </a:rPr>
              <a:t>) </a:t>
            </a:r>
          </a:p>
          <a:p>
            <a:pPr algn="ctr">
              <a:lnSpc>
                <a:spcPct val="150000"/>
              </a:lnSpc>
            </a:pPr>
            <a:r>
              <a:rPr lang="ar-SA" sz="1800" b="1" dirty="0">
                <a:latin typeface="Times New Roman" pitchFamily="18" charset="0"/>
                <a:cs typeface="Times New Roman" pitchFamily="18" charset="0"/>
              </a:rPr>
              <a:t> </a:t>
            </a:r>
            <a:endParaRPr lang="en-US" sz="1800" b="1" dirty="0">
              <a:latin typeface="Times New Roman" pitchFamily="18" charset="0"/>
              <a:cs typeface="Times New Roman" pitchFamily="18" charset="0"/>
            </a:endParaRPr>
          </a:p>
        </p:txBody>
      </p:sp>
      <p:sp>
        <p:nvSpPr>
          <p:cNvPr id="22535" name="Text Box 13"/>
          <p:cNvSpPr txBox="1">
            <a:spLocks noChangeArrowheads="1"/>
          </p:cNvSpPr>
          <p:nvPr/>
        </p:nvSpPr>
        <p:spPr bwMode="auto">
          <a:xfrm>
            <a:off x="773402" y="1263650"/>
            <a:ext cx="3121025" cy="544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800" b="1" dirty="0">
                <a:latin typeface="Times New Roman" pitchFamily="18" charset="0"/>
                <a:cs typeface="Times New Roman" pitchFamily="18" charset="0"/>
              </a:rPr>
              <a:t>Primary </a:t>
            </a:r>
            <a:r>
              <a:rPr lang="en-US" sz="1800" b="1" dirty="0" err="1">
                <a:latin typeface="Times New Roman" pitchFamily="18" charset="0"/>
                <a:cs typeface="Times New Roman" pitchFamily="18" charset="0"/>
              </a:rPr>
              <a:t>spermatocyte</a:t>
            </a:r>
            <a:endParaRPr lang="en-US" sz="1800" b="1" dirty="0">
              <a:latin typeface="Times New Roman" pitchFamily="18" charset="0"/>
              <a:cs typeface="Times New Roman" pitchFamily="18" charset="0"/>
            </a:endParaRPr>
          </a:p>
          <a:p>
            <a:pPr algn="ctr" rtl="0">
              <a:lnSpc>
                <a:spcPct val="160000"/>
              </a:lnSpc>
            </a:pPr>
            <a:r>
              <a:rPr lang="en-US" sz="1800" b="1" dirty="0">
                <a:solidFill>
                  <a:srgbClr val="0000FF"/>
                </a:solidFill>
                <a:latin typeface="Times New Roman" pitchFamily="18" charset="0"/>
                <a:cs typeface="Times New Roman" pitchFamily="18" charset="0"/>
              </a:rPr>
              <a:t>(in prophase of Meiosis I)</a:t>
            </a:r>
          </a:p>
          <a:p>
            <a:pPr algn="ctr" rtl="0">
              <a:lnSpc>
                <a:spcPct val="110000"/>
              </a:lnSpc>
            </a:pPr>
            <a:r>
              <a:rPr lang="ar-SA" sz="1800" b="1" dirty="0">
                <a:latin typeface="Times New Roman" pitchFamily="18" charset="0"/>
                <a:cs typeface="Times New Roman" pitchFamily="18" charset="0"/>
              </a:rPr>
              <a:t> </a:t>
            </a:r>
            <a:endParaRPr lang="en-US" sz="1800" b="1" dirty="0">
              <a:latin typeface="Times New Roman" pitchFamily="18" charset="0"/>
              <a:cs typeface="Times New Roman" pitchFamily="18" charset="0"/>
            </a:endParaRPr>
          </a:p>
        </p:txBody>
      </p:sp>
      <p:sp>
        <p:nvSpPr>
          <p:cNvPr id="22536" name="Text Box 14"/>
          <p:cNvSpPr txBox="1">
            <a:spLocks noChangeArrowheads="1"/>
          </p:cNvSpPr>
          <p:nvPr/>
        </p:nvSpPr>
        <p:spPr bwMode="auto">
          <a:xfrm>
            <a:off x="1572635" y="200314"/>
            <a:ext cx="1346200" cy="319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800" b="1" dirty="0">
                <a:solidFill>
                  <a:srgbClr val="0000FF"/>
                </a:solidFill>
                <a:latin typeface="Times New Roman" pitchFamily="18" charset="0"/>
                <a:cs typeface="Times New Roman" pitchFamily="18" charset="0"/>
              </a:rPr>
              <a:t>Diploid </a:t>
            </a:r>
            <a:r>
              <a:rPr lang="en-US" sz="1800" b="1" dirty="0" smtClean="0">
                <a:solidFill>
                  <a:srgbClr val="0000FF"/>
                </a:solidFill>
                <a:latin typeface="Times New Roman" pitchFamily="18" charset="0"/>
                <a:cs typeface="Times New Roman" pitchFamily="18" charset="0"/>
              </a:rPr>
              <a:t>cell</a:t>
            </a:r>
            <a:endParaRPr lang="en-US" sz="1800" b="1" dirty="0">
              <a:solidFill>
                <a:srgbClr val="0000FF"/>
              </a:solidFill>
              <a:latin typeface="Times New Roman" pitchFamily="18" charset="0"/>
              <a:cs typeface="Times New Roman" pitchFamily="18" charset="0"/>
            </a:endParaRPr>
          </a:p>
        </p:txBody>
      </p:sp>
      <p:sp>
        <p:nvSpPr>
          <p:cNvPr id="22537" name="Text Box 15"/>
          <p:cNvSpPr txBox="1">
            <a:spLocks noChangeArrowheads="1"/>
          </p:cNvSpPr>
          <p:nvPr/>
        </p:nvSpPr>
        <p:spPr bwMode="auto">
          <a:xfrm>
            <a:off x="5318125" y="6089650"/>
            <a:ext cx="2706688"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dirty="0">
                <a:solidFill>
                  <a:srgbClr val="0000FF"/>
                </a:solidFill>
                <a:latin typeface="Times New Roman" pitchFamily="18" charset="0"/>
                <a:cs typeface="Times New Roman" pitchFamily="18" charset="0"/>
              </a:rPr>
              <a:t>Center of </a:t>
            </a:r>
            <a:r>
              <a:rPr lang="en-US" sz="2000" b="1" dirty="0" err="1">
                <a:solidFill>
                  <a:srgbClr val="0000FF"/>
                </a:solidFill>
                <a:latin typeface="Times New Roman" pitchFamily="18" charset="0"/>
                <a:cs typeface="Times New Roman" pitchFamily="18" charset="0"/>
              </a:rPr>
              <a:t>seminiferous</a:t>
            </a:r>
            <a:r>
              <a:rPr lang="en-US" sz="2000" b="1" dirty="0">
                <a:solidFill>
                  <a:srgbClr val="0000FF"/>
                </a:solidFill>
                <a:latin typeface="Times New Roman" pitchFamily="18" charset="0"/>
                <a:cs typeface="Times New Roman" pitchFamily="18" charset="0"/>
              </a:rPr>
              <a:t> tubule</a:t>
            </a:r>
          </a:p>
          <a:p>
            <a:pPr algn="ctr" rtl="0">
              <a:lnSpc>
                <a:spcPct val="90000"/>
              </a:lnSpc>
            </a:pPr>
            <a:r>
              <a:rPr lang="en-US" sz="2000" b="1" dirty="0">
                <a:solidFill>
                  <a:srgbClr val="0000FF"/>
                </a:solidFill>
                <a:latin typeface="Times New Roman" pitchFamily="18" charset="0"/>
                <a:cs typeface="Times New Roman" pitchFamily="18" charset="0"/>
              </a:rPr>
              <a:t> </a:t>
            </a:r>
          </a:p>
        </p:txBody>
      </p:sp>
      <p:sp>
        <p:nvSpPr>
          <p:cNvPr id="22538" name="Line 16"/>
          <p:cNvSpPr>
            <a:spLocks noChangeShapeType="1"/>
          </p:cNvSpPr>
          <p:nvPr/>
        </p:nvSpPr>
        <p:spPr bwMode="auto">
          <a:xfrm flipV="1">
            <a:off x="2959100" y="5365750"/>
            <a:ext cx="2063750" cy="4381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latin typeface="Times New Roman" pitchFamily="18" charset="0"/>
              <a:cs typeface="Times New Roman" pitchFamily="18" charset="0"/>
            </a:endParaRPr>
          </a:p>
        </p:txBody>
      </p:sp>
      <p:sp>
        <p:nvSpPr>
          <p:cNvPr id="22539" name="Freeform 17"/>
          <p:cNvSpPr>
            <a:spLocks/>
          </p:cNvSpPr>
          <p:nvPr/>
        </p:nvSpPr>
        <p:spPr bwMode="auto">
          <a:xfrm>
            <a:off x="4156075" y="3735388"/>
            <a:ext cx="2266950" cy="800100"/>
          </a:xfrm>
          <a:custGeom>
            <a:avLst/>
            <a:gdLst>
              <a:gd name="T0" fmla="*/ 2147483647 w 1428"/>
              <a:gd name="T1" fmla="*/ 0 h 504"/>
              <a:gd name="T2" fmla="*/ 0 w 1428"/>
              <a:gd name="T3" fmla="*/ 2147483647 h 504"/>
              <a:gd name="T4" fmla="*/ 2147483647 w 1428"/>
              <a:gd name="T5" fmla="*/ 2147483647 h 504"/>
              <a:gd name="T6" fmla="*/ 0 60000 65536"/>
              <a:gd name="T7" fmla="*/ 0 60000 65536"/>
              <a:gd name="T8" fmla="*/ 0 60000 65536"/>
              <a:gd name="T9" fmla="*/ 0 w 1428"/>
              <a:gd name="T10" fmla="*/ 0 h 504"/>
              <a:gd name="T11" fmla="*/ 1428 w 1428"/>
              <a:gd name="T12" fmla="*/ 504 h 504"/>
            </a:gdLst>
            <a:ahLst/>
            <a:cxnLst>
              <a:cxn ang="T6">
                <a:pos x="T0" y="T1"/>
              </a:cxn>
              <a:cxn ang="T7">
                <a:pos x="T2" y="T3"/>
              </a:cxn>
              <a:cxn ang="T8">
                <a:pos x="T4" y="T5"/>
              </a:cxn>
            </a:cxnLst>
            <a:rect l="T9" t="T10" r="T11" b="T12"/>
            <a:pathLst>
              <a:path w="1428" h="504">
                <a:moveTo>
                  <a:pt x="1292" y="0"/>
                </a:moveTo>
                <a:lnTo>
                  <a:pt x="0" y="504"/>
                </a:lnTo>
                <a:lnTo>
                  <a:pt x="1428" y="300"/>
                </a:lnTo>
              </a:path>
            </a:pathLst>
          </a:cu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a:latin typeface="Times New Roman" pitchFamily="18" charset="0"/>
                <a:cs typeface="Times New Roman" pitchFamily="18" charset="0"/>
              </a:rPr>
              <a:t> </a:t>
            </a:r>
            <a:endParaRPr lang="ar-SA">
              <a:latin typeface="Times New Roman" pitchFamily="18" charset="0"/>
              <a:cs typeface="Times New Roman" pitchFamily="18" charset="0"/>
            </a:endParaRPr>
          </a:p>
        </p:txBody>
      </p:sp>
      <p:sp>
        <p:nvSpPr>
          <p:cNvPr id="22540" name="Line 18"/>
          <p:cNvSpPr>
            <a:spLocks noChangeShapeType="1"/>
          </p:cNvSpPr>
          <p:nvPr/>
        </p:nvSpPr>
        <p:spPr bwMode="auto">
          <a:xfrm>
            <a:off x="3530600" y="2971800"/>
            <a:ext cx="2336800" cy="1524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latin typeface="Times New Roman" pitchFamily="18" charset="0"/>
              <a:cs typeface="Times New Roman" pitchFamily="18" charset="0"/>
            </a:endParaRPr>
          </a:p>
        </p:txBody>
      </p:sp>
      <p:sp>
        <p:nvSpPr>
          <p:cNvPr id="22541" name="Line 19"/>
          <p:cNvSpPr>
            <a:spLocks noChangeShapeType="1"/>
          </p:cNvSpPr>
          <p:nvPr/>
        </p:nvSpPr>
        <p:spPr bwMode="auto">
          <a:xfrm>
            <a:off x="3536950" y="1416050"/>
            <a:ext cx="2647950" cy="12319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latin typeface="Times New Roman" pitchFamily="18" charset="0"/>
              <a:cs typeface="Times New Roman" pitchFamily="18" charset="0"/>
            </a:endParaRPr>
          </a:p>
        </p:txBody>
      </p:sp>
      <p:sp>
        <p:nvSpPr>
          <p:cNvPr id="22542" name="Line 20"/>
          <p:cNvSpPr>
            <a:spLocks noChangeShapeType="1"/>
          </p:cNvSpPr>
          <p:nvPr/>
        </p:nvSpPr>
        <p:spPr bwMode="auto">
          <a:xfrm>
            <a:off x="2876550" y="266700"/>
            <a:ext cx="2571750" cy="10668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latin typeface="Times New Roman" pitchFamily="18" charset="0"/>
              <a:cs typeface="Times New Roman" pitchFamily="18" charset="0"/>
            </a:endParaRPr>
          </a:p>
        </p:txBody>
      </p:sp>
      <p:sp>
        <p:nvSpPr>
          <p:cNvPr id="22543" name="Text Box 22"/>
          <p:cNvSpPr txBox="1">
            <a:spLocks noChangeArrowheads="1"/>
          </p:cNvSpPr>
          <p:nvPr/>
        </p:nvSpPr>
        <p:spPr bwMode="auto">
          <a:xfrm>
            <a:off x="1460500" y="2381250"/>
            <a:ext cx="2109788"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ar-SA" sz="1600" b="1">
                <a:latin typeface="Times New Roman" pitchFamily="18" charset="0"/>
                <a:cs typeface="Times New Roman" pitchFamily="18" charset="0"/>
              </a:rPr>
              <a:t> </a:t>
            </a:r>
            <a:endParaRPr lang="en-US" sz="1600" b="1">
              <a:latin typeface="Times New Roman" pitchFamily="18" charset="0"/>
              <a:cs typeface="Times New Roman" pitchFamily="18" charset="0"/>
            </a:endParaRPr>
          </a:p>
        </p:txBody>
      </p:sp>
      <p:sp>
        <p:nvSpPr>
          <p:cNvPr id="22544" name="Text Box 23"/>
          <p:cNvSpPr txBox="1">
            <a:spLocks noChangeArrowheads="1"/>
          </p:cNvSpPr>
          <p:nvPr/>
        </p:nvSpPr>
        <p:spPr bwMode="auto">
          <a:xfrm>
            <a:off x="1524000" y="933450"/>
            <a:ext cx="2109788"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r>
              <a:rPr lang="ar-SA" sz="1600" b="1">
                <a:latin typeface="Times New Roman" pitchFamily="18" charset="0"/>
                <a:cs typeface="Times New Roman" pitchFamily="18" charset="0"/>
              </a:rPr>
              <a:t> </a:t>
            </a:r>
            <a:endParaRPr lang="en-US" sz="1600" b="1">
              <a:latin typeface="Times New Roman" pitchFamily="18" charset="0"/>
              <a:cs typeface="Times New Roman" pitchFamily="18" charset="0"/>
            </a:endParaRPr>
          </a:p>
        </p:txBody>
      </p:sp>
      <p:sp>
        <p:nvSpPr>
          <p:cNvPr id="22545" name="Text Box 24"/>
          <p:cNvSpPr txBox="1">
            <a:spLocks noChangeArrowheads="1"/>
          </p:cNvSpPr>
          <p:nvPr/>
        </p:nvSpPr>
        <p:spPr bwMode="auto">
          <a:xfrm>
            <a:off x="500063" y="152400"/>
            <a:ext cx="1346200"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ar-SA" sz="1600" b="1">
                <a:latin typeface="Times New Roman" pitchFamily="18" charset="0"/>
                <a:cs typeface="Times New Roman" pitchFamily="18" charset="0"/>
              </a:rPr>
              <a:t> </a:t>
            </a:r>
          </a:p>
          <a:p>
            <a:pPr algn="ctr" rtl="0">
              <a:lnSpc>
                <a:spcPct val="90000"/>
              </a:lnSpc>
            </a:pPr>
            <a:r>
              <a:rPr lang="ar-SA" sz="1600" b="1">
                <a:latin typeface="Times New Roman" pitchFamily="18" charset="0"/>
                <a:cs typeface="Times New Roman" pitchFamily="18" charset="0"/>
              </a:rPr>
              <a:t>  </a:t>
            </a:r>
            <a:endParaRPr lang="en-US" sz="1600" b="1">
              <a:latin typeface="Times New Roman" pitchFamily="18" charset="0"/>
              <a:cs typeface="Times New Roman" pitchFamily="18" charset="0"/>
            </a:endParaRPr>
          </a:p>
        </p:txBody>
      </p:sp>
      <p:sp>
        <p:nvSpPr>
          <p:cNvPr id="22546" name="Text Box 25"/>
          <p:cNvSpPr txBox="1">
            <a:spLocks noChangeArrowheads="1"/>
          </p:cNvSpPr>
          <p:nvPr/>
        </p:nvSpPr>
        <p:spPr bwMode="auto">
          <a:xfrm>
            <a:off x="1973263" y="4287838"/>
            <a:ext cx="2109787"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ar-SA" sz="1600" b="1">
                <a:latin typeface="Times New Roman" pitchFamily="18" charset="0"/>
                <a:cs typeface="Times New Roman" pitchFamily="18" charset="0"/>
              </a:rPr>
              <a:t> </a:t>
            </a:r>
            <a:endParaRPr lang="en-US" sz="1600" b="1">
              <a:latin typeface="Times New Roman" pitchFamily="18" charset="0"/>
              <a:cs typeface="Times New Roman" pitchFamily="18" charset="0"/>
            </a:endParaRPr>
          </a:p>
        </p:txBody>
      </p:sp>
      <p:sp>
        <p:nvSpPr>
          <p:cNvPr id="22547" name="Text Box 26"/>
          <p:cNvSpPr txBox="1">
            <a:spLocks noChangeArrowheads="1"/>
          </p:cNvSpPr>
          <p:nvPr/>
        </p:nvSpPr>
        <p:spPr bwMode="auto">
          <a:xfrm>
            <a:off x="1244600" y="5403850"/>
            <a:ext cx="2109788"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600" b="1">
                <a:latin typeface="Times New Roman" pitchFamily="18" charset="0"/>
                <a:cs typeface="Times New Roman" pitchFamily="18" charset="0"/>
              </a:rPr>
              <a:t> </a:t>
            </a:r>
          </a:p>
        </p:txBody>
      </p:sp>
      <p:sp>
        <p:nvSpPr>
          <p:cNvPr id="20" name="Oval 19"/>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15</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descr="27_05acSpermatogenesis-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38363" y="136525"/>
            <a:ext cx="4865687" cy="658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5" name="Text Box 9"/>
          <p:cNvSpPr txBox="1">
            <a:spLocks noChangeArrowheads="1"/>
          </p:cNvSpPr>
          <p:nvPr/>
        </p:nvSpPr>
        <p:spPr bwMode="auto">
          <a:xfrm>
            <a:off x="3028950" y="374650"/>
            <a:ext cx="179388"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a:t>2</a:t>
            </a:r>
            <a:r>
              <a:rPr lang="en-US" sz="1200" b="1" i="1"/>
              <a:t>n</a:t>
            </a:r>
            <a:endParaRPr lang="en-US" sz="1200" b="1"/>
          </a:p>
        </p:txBody>
      </p:sp>
      <p:sp>
        <p:nvSpPr>
          <p:cNvPr id="23556" name="Text Box 10"/>
          <p:cNvSpPr txBox="1">
            <a:spLocks noChangeArrowheads="1"/>
          </p:cNvSpPr>
          <p:nvPr/>
        </p:nvSpPr>
        <p:spPr bwMode="auto">
          <a:xfrm>
            <a:off x="3017838" y="1608138"/>
            <a:ext cx="179387"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a:t>2</a:t>
            </a:r>
            <a:r>
              <a:rPr lang="en-US" sz="1200" b="1" i="1"/>
              <a:t>n</a:t>
            </a:r>
            <a:endParaRPr lang="en-US" sz="1200" b="1"/>
          </a:p>
        </p:txBody>
      </p:sp>
      <p:sp>
        <p:nvSpPr>
          <p:cNvPr id="23557" name="Text Box 11"/>
          <p:cNvSpPr txBox="1">
            <a:spLocks noChangeArrowheads="1"/>
          </p:cNvSpPr>
          <p:nvPr/>
        </p:nvSpPr>
        <p:spPr bwMode="auto">
          <a:xfrm>
            <a:off x="2543175" y="2882900"/>
            <a:ext cx="85725" cy="10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i="1"/>
              <a:t>n</a:t>
            </a:r>
            <a:endParaRPr lang="en-US" sz="1200" b="1"/>
          </a:p>
        </p:txBody>
      </p:sp>
      <p:sp>
        <p:nvSpPr>
          <p:cNvPr id="23558" name="Text Box 12"/>
          <p:cNvSpPr txBox="1">
            <a:spLocks noChangeArrowheads="1"/>
          </p:cNvSpPr>
          <p:nvPr/>
        </p:nvSpPr>
        <p:spPr bwMode="auto">
          <a:xfrm>
            <a:off x="3589338" y="2882900"/>
            <a:ext cx="85725" cy="10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i="1"/>
              <a:t>n</a:t>
            </a:r>
            <a:endParaRPr lang="en-US" sz="1200" b="1"/>
          </a:p>
        </p:txBody>
      </p:sp>
      <p:sp>
        <p:nvSpPr>
          <p:cNvPr id="23559" name="Text Box 13"/>
          <p:cNvSpPr txBox="1">
            <a:spLocks noChangeArrowheads="1"/>
          </p:cNvSpPr>
          <p:nvPr/>
        </p:nvSpPr>
        <p:spPr bwMode="auto">
          <a:xfrm>
            <a:off x="2324100" y="4092575"/>
            <a:ext cx="85725" cy="10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i="1"/>
              <a:t>n</a:t>
            </a:r>
            <a:endParaRPr lang="en-US" sz="1200" b="1"/>
          </a:p>
        </p:txBody>
      </p:sp>
      <p:sp>
        <p:nvSpPr>
          <p:cNvPr id="23560" name="Text Box 14"/>
          <p:cNvSpPr txBox="1">
            <a:spLocks noChangeArrowheads="1"/>
          </p:cNvSpPr>
          <p:nvPr/>
        </p:nvSpPr>
        <p:spPr bwMode="auto">
          <a:xfrm>
            <a:off x="2841625" y="4092575"/>
            <a:ext cx="85725" cy="10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i="1"/>
              <a:t>n</a:t>
            </a:r>
            <a:endParaRPr lang="en-US" sz="1200" b="1"/>
          </a:p>
        </p:txBody>
      </p:sp>
      <p:sp>
        <p:nvSpPr>
          <p:cNvPr id="23561" name="Text Box 15"/>
          <p:cNvSpPr txBox="1">
            <a:spLocks noChangeArrowheads="1"/>
          </p:cNvSpPr>
          <p:nvPr/>
        </p:nvSpPr>
        <p:spPr bwMode="auto">
          <a:xfrm>
            <a:off x="3373438" y="4092575"/>
            <a:ext cx="85725" cy="10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i="1"/>
              <a:t>n</a:t>
            </a:r>
            <a:endParaRPr lang="en-US" sz="1200" b="1"/>
          </a:p>
        </p:txBody>
      </p:sp>
      <p:sp>
        <p:nvSpPr>
          <p:cNvPr id="23562" name="Text Box 16"/>
          <p:cNvSpPr txBox="1">
            <a:spLocks noChangeArrowheads="1"/>
          </p:cNvSpPr>
          <p:nvPr/>
        </p:nvSpPr>
        <p:spPr bwMode="auto">
          <a:xfrm>
            <a:off x="3887788" y="4092575"/>
            <a:ext cx="85725" cy="10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i="1"/>
              <a:t>n</a:t>
            </a:r>
            <a:endParaRPr lang="en-US" sz="1200" b="1"/>
          </a:p>
        </p:txBody>
      </p:sp>
      <p:sp>
        <p:nvSpPr>
          <p:cNvPr id="23563" name="Text Box 17"/>
          <p:cNvSpPr txBox="1">
            <a:spLocks noChangeArrowheads="1"/>
          </p:cNvSpPr>
          <p:nvPr/>
        </p:nvSpPr>
        <p:spPr bwMode="auto">
          <a:xfrm>
            <a:off x="3941763" y="5211763"/>
            <a:ext cx="85725" cy="10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i="1"/>
              <a:t>n</a:t>
            </a:r>
            <a:endParaRPr lang="en-US" sz="1200" b="1"/>
          </a:p>
        </p:txBody>
      </p:sp>
      <p:sp>
        <p:nvSpPr>
          <p:cNvPr id="23564" name="Text Box 18"/>
          <p:cNvSpPr txBox="1">
            <a:spLocks noChangeArrowheads="1"/>
          </p:cNvSpPr>
          <p:nvPr/>
        </p:nvSpPr>
        <p:spPr bwMode="auto">
          <a:xfrm>
            <a:off x="3411538" y="5211763"/>
            <a:ext cx="85725" cy="10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i="1"/>
              <a:t>n</a:t>
            </a:r>
            <a:endParaRPr lang="en-US" sz="1200" b="1"/>
          </a:p>
        </p:txBody>
      </p:sp>
      <p:sp>
        <p:nvSpPr>
          <p:cNvPr id="23565" name="Text Box 19"/>
          <p:cNvSpPr txBox="1">
            <a:spLocks noChangeArrowheads="1"/>
          </p:cNvSpPr>
          <p:nvPr/>
        </p:nvSpPr>
        <p:spPr bwMode="auto">
          <a:xfrm>
            <a:off x="2871788" y="5211763"/>
            <a:ext cx="85725" cy="10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i="1"/>
              <a:t>n</a:t>
            </a:r>
            <a:endParaRPr lang="en-US" sz="1200" b="1"/>
          </a:p>
        </p:txBody>
      </p:sp>
      <p:sp>
        <p:nvSpPr>
          <p:cNvPr id="23566" name="Text Box 20"/>
          <p:cNvSpPr txBox="1">
            <a:spLocks noChangeArrowheads="1"/>
          </p:cNvSpPr>
          <p:nvPr/>
        </p:nvSpPr>
        <p:spPr bwMode="auto">
          <a:xfrm>
            <a:off x="2341563" y="5211763"/>
            <a:ext cx="85725" cy="10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i="1"/>
              <a:t>n</a:t>
            </a:r>
            <a:endParaRPr lang="en-US" sz="1200" b="1"/>
          </a:p>
        </p:txBody>
      </p:sp>
      <p:sp>
        <p:nvSpPr>
          <p:cNvPr id="23567" name="Text Box 21"/>
          <p:cNvSpPr txBox="1">
            <a:spLocks noChangeArrowheads="1"/>
          </p:cNvSpPr>
          <p:nvPr/>
        </p:nvSpPr>
        <p:spPr bwMode="auto">
          <a:xfrm>
            <a:off x="4081463" y="4618038"/>
            <a:ext cx="1042987"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a:t>Differentiation</a:t>
            </a:r>
          </a:p>
          <a:p>
            <a:pPr algn="l" rtl="0">
              <a:lnSpc>
                <a:spcPct val="90000"/>
              </a:lnSpc>
            </a:pPr>
            <a:r>
              <a:rPr lang="ar-SA" sz="1400" b="1"/>
              <a:t> </a:t>
            </a:r>
            <a:endParaRPr lang="en-US" sz="1400" b="1"/>
          </a:p>
        </p:txBody>
      </p:sp>
      <p:sp>
        <p:nvSpPr>
          <p:cNvPr id="23568" name="Text Box 22"/>
          <p:cNvSpPr txBox="1">
            <a:spLocks noChangeArrowheads="1"/>
          </p:cNvSpPr>
          <p:nvPr/>
        </p:nvSpPr>
        <p:spPr bwMode="auto">
          <a:xfrm>
            <a:off x="5551488" y="5133975"/>
            <a:ext cx="903287" cy="17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a:t>Sperm cells</a:t>
            </a:r>
          </a:p>
        </p:txBody>
      </p:sp>
      <p:sp>
        <p:nvSpPr>
          <p:cNvPr id="23569" name="Text Box 23"/>
          <p:cNvSpPr txBox="1">
            <a:spLocks noChangeArrowheads="1"/>
          </p:cNvSpPr>
          <p:nvPr/>
        </p:nvSpPr>
        <p:spPr bwMode="auto">
          <a:xfrm>
            <a:off x="5659438" y="5372100"/>
            <a:ext cx="657225" cy="19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a:t>(haploid)</a:t>
            </a:r>
          </a:p>
        </p:txBody>
      </p:sp>
      <p:sp>
        <p:nvSpPr>
          <p:cNvPr id="23570" name="Text Box 24"/>
          <p:cNvSpPr txBox="1">
            <a:spLocks noChangeArrowheads="1"/>
          </p:cNvSpPr>
          <p:nvPr/>
        </p:nvSpPr>
        <p:spPr bwMode="auto">
          <a:xfrm>
            <a:off x="4851313" y="4097908"/>
            <a:ext cx="2679701" cy="273051"/>
          </a:xfrm>
          <a:prstGeom prst="rect">
            <a:avLst/>
          </a:prstGeom>
          <a:solidFill>
            <a:srgbClr val="92D050"/>
          </a:solidFill>
          <a:ln>
            <a:noFill/>
          </a:ln>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200" b="1" dirty="0"/>
              <a:t>Spermatids</a:t>
            </a:r>
            <a:r>
              <a:rPr lang="en-US" sz="1200" b="1" dirty="0" smtClean="0"/>
              <a:t>: Developing </a:t>
            </a:r>
            <a:r>
              <a:rPr lang="en-US" sz="1200" b="1" dirty="0"/>
              <a:t>sperm cells</a:t>
            </a:r>
          </a:p>
          <a:p>
            <a:pPr algn="ctr" rtl="0">
              <a:lnSpc>
                <a:spcPct val="90000"/>
              </a:lnSpc>
            </a:pPr>
            <a:r>
              <a:rPr lang="en-US" sz="1200" b="1" dirty="0"/>
              <a:t> </a:t>
            </a:r>
          </a:p>
        </p:txBody>
      </p:sp>
      <p:sp>
        <p:nvSpPr>
          <p:cNvPr id="23571" name="Text Box 25"/>
          <p:cNvSpPr txBox="1">
            <a:spLocks noChangeArrowheads="1"/>
          </p:cNvSpPr>
          <p:nvPr/>
        </p:nvSpPr>
        <p:spPr bwMode="auto">
          <a:xfrm>
            <a:off x="3900488" y="3495675"/>
            <a:ext cx="1003300"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a:t>Meiosis </a:t>
            </a:r>
            <a:r>
              <a:rPr lang="en-US" sz="1200" b="1">
                <a:latin typeface="Times" panose="02020603050405020304" pitchFamily="18" charset="0"/>
              </a:rPr>
              <a:t>II</a:t>
            </a:r>
          </a:p>
          <a:p>
            <a:pPr algn="l" rtl="0">
              <a:lnSpc>
                <a:spcPct val="90000"/>
              </a:lnSpc>
            </a:pPr>
            <a:r>
              <a:rPr lang="en-US" sz="1400" b="1"/>
              <a:t> </a:t>
            </a:r>
          </a:p>
        </p:txBody>
      </p:sp>
      <p:sp>
        <p:nvSpPr>
          <p:cNvPr id="23572" name="Text Box 26"/>
          <p:cNvSpPr txBox="1">
            <a:spLocks noChangeArrowheads="1"/>
          </p:cNvSpPr>
          <p:nvPr/>
        </p:nvSpPr>
        <p:spPr bwMode="auto">
          <a:xfrm>
            <a:off x="4927600" y="2863850"/>
            <a:ext cx="2105025" cy="44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200" b="1"/>
              <a:t>Secondary spermatocyte</a:t>
            </a:r>
          </a:p>
          <a:p>
            <a:pPr algn="ctr" rtl="0">
              <a:lnSpc>
                <a:spcPct val="150000"/>
              </a:lnSpc>
            </a:pPr>
            <a:r>
              <a:rPr lang="en-US" sz="1200" b="1"/>
              <a:t>(haploid; double chromatids)</a:t>
            </a:r>
          </a:p>
        </p:txBody>
      </p:sp>
      <p:sp>
        <p:nvSpPr>
          <p:cNvPr id="23573" name="Text Box 27"/>
          <p:cNvSpPr txBox="1">
            <a:spLocks noChangeArrowheads="1"/>
          </p:cNvSpPr>
          <p:nvPr/>
        </p:nvSpPr>
        <p:spPr bwMode="auto">
          <a:xfrm>
            <a:off x="5029200" y="1619250"/>
            <a:ext cx="1898650"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200" b="1"/>
              <a:t>Primary spermatocyte</a:t>
            </a:r>
          </a:p>
          <a:p>
            <a:pPr algn="ctr" rtl="0">
              <a:lnSpc>
                <a:spcPct val="150000"/>
              </a:lnSpc>
            </a:pPr>
            <a:r>
              <a:rPr lang="en-US" sz="1200" b="1"/>
              <a:t>(in prophase of Meiosis </a:t>
            </a:r>
            <a:r>
              <a:rPr lang="en-US" sz="1200" b="1">
                <a:latin typeface="Times" panose="02020603050405020304" pitchFamily="18" charset="0"/>
              </a:rPr>
              <a:t>I</a:t>
            </a:r>
            <a:r>
              <a:rPr lang="en-US" sz="1200" b="1"/>
              <a:t>)</a:t>
            </a:r>
          </a:p>
        </p:txBody>
      </p:sp>
      <p:sp>
        <p:nvSpPr>
          <p:cNvPr id="23574" name="Text Box 28"/>
          <p:cNvSpPr txBox="1">
            <a:spLocks noChangeArrowheads="1"/>
          </p:cNvSpPr>
          <p:nvPr/>
        </p:nvSpPr>
        <p:spPr bwMode="auto">
          <a:xfrm>
            <a:off x="3489325" y="2189163"/>
            <a:ext cx="1495425" cy="414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a:t>Meiosis </a:t>
            </a:r>
            <a:r>
              <a:rPr lang="en-US" sz="1200" b="1">
                <a:latin typeface="Times" panose="02020603050405020304" pitchFamily="18" charset="0"/>
              </a:rPr>
              <a:t>I </a:t>
            </a:r>
            <a:r>
              <a:rPr lang="en-US" sz="1200" b="1"/>
              <a:t>completed</a:t>
            </a:r>
          </a:p>
          <a:p>
            <a:pPr algn="l" rtl="0">
              <a:lnSpc>
                <a:spcPct val="90000"/>
              </a:lnSpc>
            </a:pPr>
            <a:r>
              <a:rPr lang="ar-SA" sz="1400" b="1"/>
              <a:t> </a:t>
            </a:r>
            <a:endParaRPr lang="en-US" sz="1400" b="1"/>
          </a:p>
        </p:txBody>
      </p:sp>
      <p:sp>
        <p:nvSpPr>
          <p:cNvPr id="23575" name="Text Box 29"/>
          <p:cNvSpPr txBox="1">
            <a:spLocks noChangeArrowheads="1"/>
          </p:cNvSpPr>
          <p:nvPr/>
        </p:nvSpPr>
        <p:spPr bwMode="auto">
          <a:xfrm>
            <a:off x="3270250" y="827088"/>
            <a:ext cx="91122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a:t>Differentiation and</a:t>
            </a:r>
          </a:p>
          <a:p>
            <a:pPr algn="l" rtl="0">
              <a:lnSpc>
                <a:spcPct val="90000"/>
              </a:lnSpc>
            </a:pPr>
            <a:r>
              <a:rPr lang="en-US" sz="1200" b="1"/>
              <a:t>onset of Meiosis </a:t>
            </a:r>
            <a:r>
              <a:rPr lang="en-US" sz="1200" b="1">
                <a:latin typeface="Times" panose="02020603050405020304" pitchFamily="18" charset="0"/>
              </a:rPr>
              <a:t>I </a:t>
            </a:r>
            <a:endParaRPr lang="en-US" sz="1200" b="1"/>
          </a:p>
        </p:txBody>
      </p:sp>
      <p:sp>
        <p:nvSpPr>
          <p:cNvPr id="23576" name="Text Box 30"/>
          <p:cNvSpPr txBox="1">
            <a:spLocks noChangeArrowheads="1"/>
          </p:cNvSpPr>
          <p:nvPr/>
        </p:nvSpPr>
        <p:spPr bwMode="auto">
          <a:xfrm>
            <a:off x="5572125" y="393700"/>
            <a:ext cx="889000"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a:t>Diploid cell</a:t>
            </a:r>
          </a:p>
        </p:txBody>
      </p:sp>
      <p:sp>
        <p:nvSpPr>
          <p:cNvPr id="23577" name="Line 31"/>
          <p:cNvSpPr>
            <a:spLocks noChangeShapeType="1"/>
          </p:cNvSpPr>
          <p:nvPr/>
        </p:nvSpPr>
        <p:spPr bwMode="auto">
          <a:xfrm>
            <a:off x="4051300" y="5211763"/>
            <a:ext cx="14398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p>
        </p:txBody>
      </p:sp>
      <p:sp>
        <p:nvSpPr>
          <p:cNvPr id="23578" name="Line 32"/>
          <p:cNvSpPr>
            <a:spLocks noChangeShapeType="1"/>
          </p:cNvSpPr>
          <p:nvPr/>
        </p:nvSpPr>
        <p:spPr bwMode="auto">
          <a:xfrm>
            <a:off x="4135438" y="4190999"/>
            <a:ext cx="703495" cy="31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p>
        </p:txBody>
      </p:sp>
      <p:sp>
        <p:nvSpPr>
          <p:cNvPr id="23579" name="Line 33"/>
          <p:cNvSpPr>
            <a:spLocks noChangeShapeType="1"/>
          </p:cNvSpPr>
          <p:nvPr/>
        </p:nvSpPr>
        <p:spPr bwMode="auto">
          <a:xfrm>
            <a:off x="3413125" y="471488"/>
            <a:ext cx="2128838"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p>
        </p:txBody>
      </p:sp>
      <p:sp>
        <p:nvSpPr>
          <p:cNvPr id="23580" name="Line 34"/>
          <p:cNvSpPr>
            <a:spLocks noChangeShapeType="1"/>
          </p:cNvSpPr>
          <p:nvPr/>
        </p:nvSpPr>
        <p:spPr bwMode="auto">
          <a:xfrm>
            <a:off x="3403600" y="1697038"/>
            <a:ext cx="16303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p>
        </p:txBody>
      </p:sp>
      <p:sp>
        <p:nvSpPr>
          <p:cNvPr id="23581" name="Line 35"/>
          <p:cNvSpPr>
            <a:spLocks noChangeShapeType="1"/>
          </p:cNvSpPr>
          <p:nvPr/>
        </p:nvSpPr>
        <p:spPr bwMode="auto">
          <a:xfrm>
            <a:off x="3902075" y="2930525"/>
            <a:ext cx="112712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p>
        </p:txBody>
      </p:sp>
      <p:sp>
        <p:nvSpPr>
          <p:cNvPr id="23582" name="Text Box 36"/>
          <p:cNvSpPr txBox="1">
            <a:spLocks noChangeArrowheads="1"/>
          </p:cNvSpPr>
          <p:nvPr/>
        </p:nvSpPr>
        <p:spPr bwMode="auto">
          <a:xfrm>
            <a:off x="6653213" y="384175"/>
            <a:ext cx="1631950"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pPr>
            <a:r>
              <a:rPr lang="ar-SA" sz="1400" b="1"/>
              <a:t>  </a:t>
            </a:r>
            <a:endParaRPr lang="en-US" sz="1400" b="1"/>
          </a:p>
        </p:txBody>
      </p:sp>
      <p:sp>
        <p:nvSpPr>
          <p:cNvPr id="23583" name="Text Box 37"/>
          <p:cNvSpPr txBox="1">
            <a:spLocks noChangeArrowheads="1"/>
          </p:cNvSpPr>
          <p:nvPr/>
        </p:nvSpPr>
        <p:spPr bwMode="auto">
          <a:xfrm>
            <a:off x="4464050" y="793750"/>
            <a:ext cx="16319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lnSpc>
                <a:spcPct val="90000"/>
              </a:lnSpc>
            </a:pPr>
            <a:r>
              <a:rPr lang="ar-SA" sz="1400" b="1"/>
              <a:t> </a:t>
            </a:r>
            <a:endParaRPr lang="en-US" sz="1400" b="1"/>
          </a:p>
        </p:txBody>
      </p:sp>
      <p:sp>
        <p:nvSpPr>
          <p:cNvPr id="23584" name="Text Box 39"/>
          <p:cNvSpPr txBox="1">
            <a:spLocks noChangeArrowheads="1"/>
          </p:cNvSpPr>
          <p:nvPr/>
        </p:nvSpPr>
        <p:spPr bwMode="auto">
          <a:xfrm>
            <a:off x="7159625" y="1631950"/>
            <a:ext cx="1984375" cy="41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lnSpc>
                <a:spcPct val="90000"/>
              </a:lnSpc>
            </a:pPr>
            <a:r>
              <a:rPr lang="ar-SA" sz="1400" b="1"/>
              <a:t>  </a:t>
            </a:r>
            <a:endParaRPr lang="en-US" sz="1000" b="1"/>
          </a:p>
        </p:txBody>
      </p:sp>
      <p:sp>
        <p:nvSpPr>
          <p:cNvPr id="23585" name="Text Box 41"/>
          <p:cNvSpPr txBox="1">
            <a:spLocks noChangeArrowheads="1"/>
          </p:cNvSpPr>
          <p:nvPr/>
        </p:nvSpPr>
        <p:spPr bwMode="auto">
          <a:xfrm>
            <a:off x="6997700" y="2803525"/>
            <a:ext cx="1984375" cy="41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lnSpc>
                <a:spcPct val="80000"/>
              </a:lnSpc>
            </a:pPr>
            <a:r>
              <a:rPr lang="ar-SA" sz="1400" b="1"/>
              <a:t> </a:t>
            </a:r>
            <a:endParaRPr lang="en-US" sz="1000" b="1"/>
          </a:p>
        </p:txBody>
      </p:sp>
      <p:sp>
        <p:nvSpPr>
          <p:cNvPr id="23586" name="Text Box 42"/>
          <p:cNvSpPr txBox="1">
            <a:spLocks noChangeArrowheads="1"/>
          </p:cNvSpPr>
          <p:nvPr/>
        </p:nvSpPr>
        <p:spPr bwMode="auto">
          <a:xfrm>
            <a:off x="6978650" y="4025900"/>
            <a:ext cx="2109788"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600" b="1"/>
              <a:t> </a:t>
            </a:r>
            <a:endParaRPr lang="en-US" sz="1000" b="1"/>
          </a:p>
          <a:p>
            <a:pPr algn="ctr" rtl="0"/>
            <a:endParaRPr lang="en-US" sz="700" b="1"/>
          </a:p>
        </p:txBody>
      </p:sp>
      <p:sp>
        <p:nvSpPr>
          <p:cNvPr id="23587" name="Text Box 43"/>
          <p:cNvSpPr txBox="1">
            <a:spLocks noChangeArrowheads="1"/>
          </p:cNvSpPr>
          <p:nvPr/>
        </p:nvSpPr>
        <p:spPr bwMode="auto">
          <a:xfrm>
            <a:off x="6530975" y="5127625"/>
            <a:ext cx="1984375" cy="41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lnSpc>
                <a:spcPct val="80000"/>
              </a:lnSpc>
            </a:pPr>
            <a:r>
              <a:rPr lang="ar-SA" sz="1400" b="1"/>
              <a:t> </a:t>
            </a:r>
          </a:p>
        </p:txBody>
      </p:sp>
      <p:sp>
        <p:nvSpPr>
          <p:cNvPr id="36" name="Oval 35"/>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16</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24579" name="Line 3"/>
          <p:cNvSpPr>
            <a:spLocks noChangeShapeType="1"/>
          </p:cNvSpPr>
          <p:nvPr/>
        </p:nvSpPr>
        <p:spPr bwMode="auto">
          <a:xfrm>
            <a:off x="182563" y="732412"/>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580"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581" name="Rectangle 8"/>
          <p:cNvSpPr>
            <a:spLocks noGrp="1" noChangeArrowheads="1"/>
          </p:cNvSpPr>
          <p:nvPr>
            <p:ph type="title"/>
          </p:nvPr>
        </p:nvSpPr>
        <p:spPr/>
        <p:txBody>
          <a:bodyPr/>
          <a:lstStyle/>
          <a:p>
            <a:pPr marL="0" indent="0" algn="ctr"/>
            <a:r>
              <a:rPr lang="en-US" sz="2800" dirty="0" smtClean="0">
                <a:solidFill>
                  <a:srgbClr val="FF0000"/>
                </a:solidFill>
              </a:rPr>
              <a:t> </a:t>
            </a:r>
            <a:r>
              <a:rPr lang="en-US" sz="2800" dirty="0" err="1" smtClean="0">
                <a:solidFill>
                  <a:srgbClr val="FF0000"/>
                </a:solidFill>
              </a:rPr>
              <a:t>Oogenesis</a:t>
            </a:r>
            <a:r>
              <a:rPr lang="en-US" sz="2800" dirty="0" smtClean="0">
                <a:solidFill>
                  <a:srgbClr val="FF0000"/>
                </a:solidFill>
              </a:rPr>
              <a:t> </a:t>
            </a:r>
            <a:r>
              <a:rPr lang="en-US" sz="2800" dirty="0" smtClean="0"/>
              <a:t>(The formation of egg) </a:t>
            </a:r>
            <a:r>
              <a:rPr lang="ar-SA" altLang="en-US" sz="2800" dirty="0" smtClean="0">
                <a:solidFill>
                  <a:srgbClr val="FF0000"/>
                </a:solidFill>
              </a:rPr>
              <a:t>يتطلب تكون الحيوانات المنوية </a:t>
            </a:r>
            <a:r>
              <a:rPr lang="ar-SA" altLang="en-US" sz="2800" dirty="0" smtClean="0">
                <a:solidFill>
                  <a:schemeClr val="tx2">
                    <a:lumMod val="75000"/>
                  </a:schemeClr>
                </a:solidFill>
              </a:rPr>
              <a:t>والبيض الانقسام الاختزالي</a:t>
            </a:r>
            <a:endParaRPr lang="en-US" sz="2800" dirty="0" smtClean="0">
              <a:solidFill>
                <a:schemeClr val="tx2">
                  <a:lumMod val="75000"/>
                </a:schemeClr>
              </a:solidFill>
            </a:endParaRPr>
          </a:p>
        </p:txBody>
      </p:sp>
      <p:sp>
        <p:nvSpPr>
          <p:cNvPr id="24582" name="Rectangle 11"/>
          <p:cNvSpPr>
            <a:spLocks noGrp="1" noChangeArrowheads="1"/>
          </p:cNvSpPr>
          <p:nvPr>
            <p:ph idx="1"/>
          </p:nvPr>
        </p:nvSpPr>
        <p:spPr>
          <a:xfrm>
            <a:off x="182563" y="957404"/>
            <a:ext cx="8775700" cy="4799160"/>
          </a:xfrm>
        </p:spPr>
        <p:txBody>
          <a:bodyPr/>
          <a:lstStyle/>
          <a:p>
            <a:pPr marL="269875" indent="-269875"/>
            <a:r>
              <a:rPr lang="en-US" sz="2400" b="1" dirty="0" err="1" smtClean="0">
                <a:solidFill>
                  <a:srgbClr val="FF0000"/>
                </a:solidFill>
                <a:latin typeface="Times New Roman" pitchFamily="18" charset="0"/>
                <a:cs typeface="Times New Roman" pitchFamily="18" charset="0"/>
              </a:rPr>
              <a:t>Oogenesis</a:t>
            </a:r>
            <a:r>
              <a:rPr lang="en-US" sz="2400" b="1" dirty="0" smtClean="0">
                <a:latin typeface="Times New Roman" pitchFamily="18" charset="0"/>
                <a:cs typeface="Times New Roman" pitchFamily="18" charset="0"/>
              </a:rPr>
              <a:t> </a:t>
            </a:r>
            <a:r>
              <a:rPr lang="ar-SA" altLang="en-US" sz="2400" b="1" dirty="0" smtClean="0">
                <a:solidFill>
                  <a:srgbClr val="FF0000"/>
                </a:solidFill>
              </a:rPr>
              <a:t>عملية تكوين البيض</a:t>
            </a:r>
            <a:endParaRPr lang="en-US" sz="2400" b="1" dirty="0" smtClean="0">
              <a:solidFill>
                <a:srgbClr val="FF0000"/>
              </a:solidFill>
              <a:latin typeface="Times New Roman" pitchFamily="18" charset="0"/>
              <a:cs typeface="Times New Roman" pitchFamily="18" charset="0"/>
            </a:endParaRPr>
          </a:p>
          <a:p>
            <a:pPr marL="719138" lvl="1" indent="-269875">
              <a:buFontTx/>
              <a:buChar char="–"/>
            </a:pPr>
            <a:r>
              <a:rPr lang="en-US" b="1" dirty="0" smtClean="0">
                <a:solidFill>
                  <a:srgbClr val="FF0000"/>
                </a:solidFill>
                <a:latin typeface="Times New Roman" pitchFamily="18" charset="0"/>
                <a:cs typeface="Times New Roman" pitchFamily="18" charset="0"/>
              </a:rPr>
              <a:t>Begins before birth</a:t>
            </a:r>
            <a:r>
              <a:rPr lang="en-US" b="1" dirty="0" smtClean="0">
                <a:latin typeface="Times New Roman" pitchFamily="18" charset="0"/>
                <a:cs typeface="Times New Roman" pitchFamily="18" charset="0"/>
              </a:rPr>
              <a:t>: </a:t>
            </a:r>
            <a:r>
              <a:rPr lang="en-US" b="1" dirty="0" smtClean="0">
                <a:solidFill>
                  <a:srgbClr val="0000FF"/>
                </a:solidFill>
                <a:latin typeface="Times New Roman" pitchFamily="18" charset="0"/>
                <a:cs typeface="Times New Roman" pitchFamily="18" charset="0"/>
              </a:rPr>
              <a:t>diploid cells start meiosis and stop </a:t>
            </a:r>
            <a:r>
              <a:rPr lang="ar-SA" altLang="en-US" b="1" dirty="0" smtClean="0">
                <a:solidFill>
                  <a:srgbClr val="FF0000"/>
                </a:solidFill>
              </a:rPr>
              <a:t>تبدأ قبل الولادة </a:t>
            </a:r>
            <a:r>
              <a:rPr lang="en-US" altLang="en-US" b="1" dirty="0" smtClean="0">
                <a:solidFill>
                  <a:srgbClr val="FF0000"/>
                </a:solidFill>
              </a:rPr>
              <a:t>:</a:t>
            </a:r>
            <a:r>
              <a:rPr lang="ar-SA" altLang="en-US" b="1" dirty="0" smtClean="0">
                <a:solidFill>
                  <a:srgbClr val="0000FF"/>
                </a:solidFill>
              </a:rPr>
              <a:t>تبدأ الخلايا ثنائية العدد </a:t>
            </a:r>
            <a:r>
              <a:rPr lang="ar-SA" altLang="en-US" b="1" dirty="0" err="1" smtClean="0">
                <a:solidFill>
                  <a:srgbClr val="0000FF"/>
                </a:solidFill>
              </a:rPr>
              <a:t>الكروموزومي</a:t>
            </a:r>
            <a:r>
              <a:rPr lang="ar-SA" altLang="en-US" b="1" dirty="0" smtClean="0">
                <a:solidFill>
                  <a:srgbClr val="0000FF"/>
                </a:solidFill>
              </a:rPr>
              <a:t> في القيام بالانقسام الاختزالي ثم تتوقف </a:t>
            </a:r>
            <a:endParaRPr lang="en-US" b="1" dirty="0" smtClean="0">
              <a:solidFill>
                <a:srgbClr val="0000FF"/>
              </a:solidFill>
              <a:latin typeface="Times New Roman" pitchFamily="18" charset="0"/>
              <a:cs typeface="Times New Roman" pitchFamily="18" charset="0"/>
            </a:endParaRPr>
          </a:p>
          <a:p>
            <a:pPr marL="719138" lvl="1" indent="-269875">
              <a:buFontTx/>
              <a:buChar char="–"/>
            </a:pPr>
            <a:r>
              <a:rPr lang="en-US" b="1" dirty="0" smtClean="0">
                <a:solidFill>
                  <a:schemeClr val="accent6">
                    <a:lumMod val="50000"/>
                  </a:schemeClr>
                </a:solidFill>
                <a:latin typeface="Times New Roman" pitchFamily="18" charset="0"/>
                <a:cs typeface="Times New Roman" pitchFamily="18" charset="0"/>
              </a:rPr>
              <a:t>Each month about one </a:t>
            </a:r>
            <a:r>
              <a:rPr lang="en-US" b="1" dirty="0" smtClean="0">
                <a:solidFill>
                  <a:srgbClr val="FF0000"/>
                </a:solidFill>
                <a:latin typeface="Times New Roman" pitchFamily="18" charset="0"/>
                <a:cs typeface="Times New Roman" pitchFamily="18" charset="0"/>
              </a:rPr>
              <a:t>primary oocyte </a:t>
            </a:r>
            <a:r>
              <a:rPr lang="en-US" b="1" dirty="0" smtClean="0">
                <a:solidFill>
                  <a:schemeClr val="accent6">
                    <a:lumMod val="50000"/>
                  </a:schemeClr>
                </a:solidFill>
                <a:latin typeface="Times New Roman" pitchFamily="18" charset="0"/>
                <a:cs typeface="Times New Roman" pitchFamily="18" charset="0"/>
              </a:rPr>
              <a:t>resumes </a:t>
            </a:r>
            <a:r>
              <a:rPr lang="en-US" b="1" dirty="0" smtClean="0">
                <a:solidFill>
                  <a:srgbClr val="336600"/>
                </a:solidFill>
                <a:latin typeface="Times New Roman" pitchFamily="18" charset="0"/>
                <a:cs typeface="Times New Roman" pitchFamily="18" charset="0"/>
              </a:rPr>
              <a:t>meiosis </a:t>
            </a:r>
            <a:r>
              <a:rPr lang="ar-SA" b="1" dirty="0" smtClean="0">
                <a:solidFill>
                  <a:srgbClr val="336600"/>
                </a:solidFill>
                <a:latin typeface="Times New Roman" pitchFamily="18" charset="0"/>
                <a:cs typeface="Times New Roman" pitchFamily="18" charset="0"/>
              </a:rPr>
              <a:t> </a:t>
            </a:r>
            <a:r>
              <a:rPr lang="ar-SA" altLang="en-US" b="1" dirty="0" smtClean="0">
                <a:solidFill>
                  <a:srgbClr val="336600"/>
                </a:solidFill>
              </a:rPr>
              <a:t>وكل شهر تستعيد </a:t>
            </a:r>
            <a:r>
              <a:rPr lang="ar-SA" altLang="en-US" b="1" dirty="0" smtClean="0">
                <a:solidFill>
                  <a:srgbClr val="FF0000"/>
                </a:solidFill>
              </a:rPr>
              <a:t>خلية </a:t>
            </a:r>
            <a:r>
              <a:rPr lang="ar-SA" altLang="en-US" b="1" dirty="0" err="1" smtClean="0">
                <a:solidFill>
                  <a:srgbClr val="FF0000"/>
                </a:solidFill>
              </a:rPr>
              <a:t>بيضية</a:t>
            </a:r>
            <a:r>
              <a:rPr lang="ar-SA" altLang="en-US" b="1" dirty="0" smtClean="0">
                <a:solidFill>
                  <a:srgbClr val="FF0000"/>
                </a:solidFill>
              </a:rPr>
              <a:t> ابتدائية </a:t>
            </a:r>
            <a:r>
              <a:rPr lang="ar-SA" altLang="en-US" b="1" dirty="0" smtClean="0">
                <a:solidFill>
                  <a:srgbClr val="336600"/>
                </a:solidFill>
              </a:rPr>
              <a:t>واحدة تقريباً القيام بالانقسام الاختزالي</a:t>
            </a:r>
            <a:endParaRPr lang="en-US" b="1" dirty="0" smtClean="0">
              <a:solidFill>
                <a:srgbClr val="336600"/>
              </a:solidFill>
              <a:latin typeface="Times New Roman" pitchFamily="18" charset="0"/>
              <a:cs typeface="Times New Roman" pitchFamily="18" charset="0"/>
            </a:endParaRPr>
          </a:p>
          <a:p>
            <a:pPr marL="719138" lvl="1" indent="-269875">
              <a:buFontTx/>
              <a:buChar char="–"/>
            </a:pPr>
            <a:r>
              <a:rPr lang="en-US" b="1" dirty="0" smtClean="0">
                <a:solidFill>
                  <a:srgbClr val="0000FF"/>
                </a:solidFill>
                <a:latin typeface="Times New Roman" pitchFamily="18" charset="0"/>
                <a:cs typeface="Times New Roman" pitchFamily="18" charset="0"/>
              </a:rPr>
              <a:t>A</a:t>
            </a:r>
            <a:r>
              <a:rPr lang="en-US"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secondary oocyte </a:t>
            </a:r>
            <a:r>
              <a:rPr lang="en-US" b="1" dirty="0" smtClean="0">
                <a:solidFill>
                  <a:srgbClr val="0000FF"/>
                </a:solidFill>
                <a:latin typeface="Times New Roman" pitchFamily="18" charset="0"/>
                <a:cs typeface="Times New Roman" pitchFamily="18" charset="0"/>
              </a:rPr>
              <a:t>arrested at metaphase of meiosis II is ovulated </a:t>
            </a:r>
            <a:r>
              <a:rPr lang="ar-SA" altLang="en-US" b="1" dirty="0" smtClean="0">
                <a:solidFill>
                  <a:srgbClr val="0000FF"/>
                </a:solidFill>
              </a:rPr>
              <a:t>ويتم </a:t>
            </a:r>
            <a:r>
              <a:rPr lang="ar-SA" altLang="en-US" b="1" dirty="0" err="1" smtClean="0">
                <a:solidFill>
                  <a:srgbClr val="0000FF"/>
                </a:solidFill>
              </a:rPr>
              <a:t>تبويض</a:t>
            </a:r>
            <a:r>
              <a:rPr lang="ar-SA" altLang="en-US" b="1" dirty="0" smtClean="0">
                <a:solidFill>
                  <a:srgbClr val="0000FF"/>
                </a:solidFill>
              </a:rPr>
              <a:t> </a:t>
            </a:r>
            <a:r>
              <a:rPr lang="ar-SA" altLang="en-US" b="1" dirty="0" smtClean="0">
                <a:solidFill>
                  <a:srgbClr val="FF0000"/>
                </a:solidFill>
              </a:rPr>
              <a:t>خلية </a:t>
            </a:r>
            <a:r>
              <a:rPr lang="ar-SA" altLang="en-US" b="1" dirty="0" err="1" smtClean="0">
                <a:solidFill>
                  <a:srgbClr val="FF0000"/>
                </a:solidFill>
              </a:rPr>
              <a:t>بيضية</a:t>
            </a:r>
            <a:r>
              <a:rPr lang="ar-SA" altLang="en-US" b="1" dirty="0" smtClean="0">
                <a:solidFill>
                  <a:srgbClr val="FF0000"/>
                </a:solidFill>
              </a:rPr>
              <a:t> ثانوية </a:t>
            </a:r>
            <a:r>
              <a:rPr lang="ar-SA" altLang="en-US" b="1" dirty="0" smtClean="0">
                <a:solidFill>
                  <a:srgbClr val="0000FF"/>
                </a:solidFill>
              </a:rPr>
              <a:t>متوقفة في الطور الاستوائي من الانقسام الاختزالي الثاني</a:t>
            </a:r>
            <a:r>
              <a:rPr lang="ar-SA" b="1" dirty="0" smtClean="0">
                <a:solidFill>
                  <a:srgbClr val="0000FF"/>
                </a:solidFill>
                <a:latin typeface="Times New Roman" pitchFamily="18" charset="0"/>
                <a:cs typeface="Times New Roman" pitchFamily="18" charset="0"/>
              </a:rPr>
              <a:t> </a:t>
            </a:r>
            <a:endParaRPr lang="en-US" b="1" dirty="0" smtClean="0">
              <a:solidFill>
                <a:srgbClr val="0000FF"/>
              </a:solidFill>
              <a:latin typeface="Times New Roman" pitchFamily="18" charset="0"/>
              <a:cs typeface="Times New Roman" pitchFamily="18" charset="0"/>
            </a:endParaRPr>
          </a:p>
          <a:p>
            <a:pPr marL="719138" lvl="1" indent="-269875">
              <a:buFontTx/>
              <a:buChar char="–"/>
            </a:pPr>
            <a:r>
              <a:rPr lang="en-US" b="1" dirty="0" smtClean="0">
                <a:solidFill>
                  <a:srgbClr val="0000FF"/>
                </a:solidFill>
                <a:latin typeface="Times New Roman" pitchFamily="18" charset="0"/>
                <a:cs typeface="Times New Roman" pitchFamily="18" charset="0"/>
              </a:rPr>
              <a:t> </a:t>
            </a:r>
            <a:r>
              <a:rPr lang="en-US" b="1" dirty="0" smtClean="0">
                <a:solidFill>
                  <a:schemeClr val="accent6">
                    <a:lumMod val="50000"/>
                  </a:schemeClr>
                </a:solidFill>
                <a:latin typeface="Times New Roman" pitchFamily="18" charset="0"/>
                <a:cs typeface="Times New Roman" pitchFamily="18" charset="0"/>
              </a:rPr>
              <a:t>Meiosis of the ovum is completed after </a:t>
            </a:r>
            <a:r>
              <a:rPr lang="en-US" b="1" dirty="0" smtClean="0">
                <a:solidFill>
                  <a:srgbClr val="FF0000"/>
                </a:solidFill>
                <a:latin typeface="Times New Roman" pitchFamily="18" charset="0"/>
                <a:cs typeface="Times New Roman" pitchFamily="18" charset="0"/>
              </a:rPr>
              <a:t>fertilization</a:t>
            </a:r>
          </a:p>
          <a:p>
            <a:pPr marL="719138" lvl="1" indent="-269875">
              <a:buFontTx/>
              <a:buChar char="–"/>
            </a:pPr>
            <a:r>
              <a:rPr lang="ar-SA" altLang="en-US" sz="2800" b="1" dirty="0" smtClean="0">
                <a:solidFill>
                  <a:srgbClr val="336600"/>
                </a:solidFill>
              </a:rPr>
              <a:t>يكتمل الانقسام الاختزالي للبيضة بعد </a:t>
            </a:r>
            <a:r>
              <a:rPr lang="ar-SA" altLang="en-US" sz="2800" b="1" dirty="0" smtClean="0">
                <a:solidFill>
                  <a:srgbClr val="FF0000"/>
                </a:solidFill>
              </a:rPr>
              <a:t>الإخصاب</a:t>
            </a:r>
            <a:endParaRPr lang="en-US" altLang="en-US" sz="2800" b="1" dirty="0" smtClean="0">
              <a:solidFill>
                <a:srgbClr val="FF0000"/>
              </a:solidFill>
            </a:endParaRPr>
          </a:p>
          <a:p>
            <a:pPr marL="719138" lvl="1" indent="-269875">
              <a:buFontTx/>
              <a:buChar char="–"/>
            </a:pPr>
            <a:endParaRPr lang="en-US" b="1" dirty="0" smtClean="0">
              <a:solidFill>
                <a:srgbClr val="FF0000"/>
              </a:solidFill>
              <a:latin typeface="Times New Roman" pitchFamily="18" charset="0"/>
              <a:cs typeface="Times New Roman" pitchFamily="18" charset="0"/>
            </a:endParaRPr>
          </a:p>
        </p:txBody>
      </p:sp>
      <p:sp>
        <p:nvSpPr>
          <p:cNvPr id="7" name="Oval 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17</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27_05b_Oogenesis-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6863" y="524305"/>
            <a:ext cx="8548687" cy="5018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3" name="Text Box 9"/>
          <p:cNvSpPr txBox="1">
            <a:spLocks noChangeArrowheads="1"/>
          </p:cNvSpPr>
          <p:nvPr/>
        </p:nvSpPr>
        <p:spPr bwMode="auto">
          <a:xfrm>
            <a:off x="1768475" y="1089455"/>
            <a:ext cx="179388"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a:solidFill>
                  <a:srgbClr val="0000FF"/>
                </a:solidFill>
                <a:latin typeface="Times New Roman" pitchFamily="18" charset="0"/>
                <a:cs typeface="Times New Roman" pitchFamily="18" charset="0"/>
              </a:rPr>
              <a:t>2</a:t>
            </a:r>
            <a:r>
              <a:rPr lang="en-US" sz="1400" b="1" i="1">
                <a:solidFill>
                  <a:srgbClr val="0000FF"/>
                </a:solidFill>
                <a:latin typeface="Times New Roman" pitchFamily="18" charset="0"/>
                <a:cs typeface="Times New Roman" pitchFamily="18" charset="0"/>
              </a:rPr>
              <a:t>n</a:t>
            </a:r>
            <a:endParaRPr lang="en-US" sz="1400" b="1">
              <a:solidFill>
                <a:srgbClr val="0000FF"/>
              </a:solidFill>
              <a:latin typeface="Times New Roman" pitchFamily="18" charset="0"/>
              <a:cs typeface="Times New Roman" pitchFamily="18" charset="0"/>
            </a:endParaRPr>
          </a:p>
        </p:txBody>
      </p:sp>
      <p:sp>
        <p:nvSpPr>
          <p:cNvPr id="25604" name="Text Box 10"/>
          <p:cNvSpPr txBox="1">
            <a:spLocks noChangeArrowheads="1"/>
          </p:cNvSpPr>
          <p:nvPr/>
        </p:nvSpPr>
        <p:spPr bwMode="auto">
          <a:xfrm>
            <a:off x="1773238" y="2227692"/>
            <a:ext cx="179387"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a:solidFill>
                  <a:srgbClr val="0000FF"/>
                </a:solidFill>
                <a:latin typeface="Times New Roman" pitchFamily="18" charset="0"/>
                <a:cs typeface="Times New Roman" pitchFamily="18" charset="0"/>
              </a:rPr>
              <a:t>2</a:t>
            </a:r>
            <a:r>
              <a:rPr lang="en-US" sz="1400" b="1" i="1">
                <a:solidFill>
                  <a:srgbClr val="0000FF"/>
                </a:solidFill>
                <a:latin typeface="Times New Roman" pitchFamily="18" charset="0"/>
                <a:cs typeface="Times New Roman" pitchFamily="18" charset="0"/>
              </a:rPr>
              <a:t>n</a:t>
            </a:r>
            <a:endParaRPr lang="en-US" sz="1400" b="1">
              <a:solidFill>
                <a:srgbClr val="0000FF"/>
              </a:solidFill>
              <a:latin typeface="Times New Roman" pitchFamily="18" charset="0"/>
              <a:cs typeface="Times New Roman" pitchFamily="18" charset="0"/>
            </a:endParaRPr>
          </a:p>
        </p:txBody>
      </p:sp>
      <p:sp>
        <p:nvSpPr>
          <p:cNvPr id="25605" name="Text Box 11"/>
          <p:cNvSpPr txBox="1">
            <a:spLocks noChangeArrowheads="1"/>
          </p:cNvSpPr>
          <p:nvPr/>
        </p:nvSpPr>
        <p:spPr bwMode="auto">
          <a:xfrm>
            <a:off x="558800" y="1483155"/>
            <a:ext cx="1060450" cy="487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dirty="0">
                <a:solidFill>
                  <a:srgbClr val="0000FF"/>
                </a:solidFill>
                <a:latin typeface="Times New Roman" pitchFamily="18" charset="0"/>
                <a:cs typeface="Times New Roman" pitchFamily="18" charset="0"/>
              </a:rPr>
              <a:t>Differentiation</a:t>
            </a:r>
          </a:p>
          <a:p>
            <a:pPr algn="ctr" rtl="0">
              <a:lnSpc>
                <a:spcPct val="90000"/>
              </a:lnSpc>
            </a:pPr>
            <a:r>
              <a:rPr lang="en-US" sz="1400" b="1" dirty="0">
                <a:solidFill>
                  <a:srgbClr val="0000FF"/>
                </a:solidFill>
                <a:latin typeface="Times New Roman" pitchFamily="18" charset="0"/>
                <a:cs typeface="Times New Roman" pitchFamily="18" charset="0"/>
              </a:rPr>
              <a:t>and onset of</a:t>
            </a:r>
          </a:p>
          <a:p>
            <a:pPr algn="ctr" rtl="0">
              <a:lnSpc>
                <a:spcPct val="90000"/>
              </a:lnSpc>
            </a:pPr>
            <a:r>
              <a:rPr lang="en-US" sz="1400" b="1" dirty="0">
                <a:solidFill>
                  <a:srgbClr val="0000FF"/>
                </a:solidFill>
                <a:latin typeface="Times New Roman" pitchFamily="18" charset="0"/>
                <a:cs typeface="Times New Roman" pitchFamily="18" charset="0"/>
              </a:rPr>
              <a:t>Meiosis I</a:t>
            </a:r>
          </a:p>
        </p:txBody>
      </p:sp>
      <p:sp>
        <p:nvSpPr>
          <p:cNvPr id="25606" name="Text Box 12"/>
          <p:cNvSpPr txBox="1">
            <a:spLocks noChangeArrowheads="1"/>
          </p:cNvSpPr>
          <p:nvPr/>
        </p:nvSpPr>
        <p:spPr bwMode="auto">
          <a:xfrm>
            <a:off x="2201863" y="979918"/>
            <a:ext cx="1609725" cy="266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dirty="0">
                <a:solidFill>
                  <a:srgbClr val="0000FF"/>
                </a:solidFill>
                <a:latin typeface="Times New Roman" pitchFamily="18" charset="0"/>
                <a:cs typeface="Times New Roman" pitchFamily="18" charset="0"/>
              </a:rPr>
              <a:t>Diploid cell in </a:t>
            </a:r>
            <a:r>
              <a:rPr lang="en-US" sz="1400" b="1" dirty="0" smtClean="0">
                <a:solidFill>
                  <a:srgbClr val="0000FF"/>
                </a:solidFill>
                <a:latin typeface="Times New Roman" pitchFamily="18" charset="0"/>
                <a:cs typeface="Times New Roman" pitchFamily="18" charset="0"/>
              </a:rPr>
              <a:t>embryo </a:t>
            </a:r>
            <a:endParaRPr lang="ar-SA" sz="1400" b="1" dirty="0">
              <a:solidFill>
                <a:srgbClr val="0000FF"/>
              </a:solidFill>
              <a:latin typeface="Times New Roman" pitchFamily="18" charset="0"/>
              <a:cs typeface="Times New Roman" pitchFamily="18" charset="0"/>
            </a:endParaRPr>
          </a:p>
        </p:txBody>
      </p:sp>
      <p:sp>
        <p:nvSpPr>
          <p:cNvPr id="25607" name="Text Box 13"/>
          <p:cNvSpPr txBox="1">
            <a:spLocks noChangeArrowheads="1"/>
          </p:cNvSpPr>
          <p:nvPr/>
        </p:nvSpPr>
        <p:spPr bwMode="auto">
          <a:xfrm>
            <a:off x="2448935" y="3148300"/>
            <a:ext cx="828675"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50000"/>
              </a:lnSpc>
            </a:pPr>
            <a:r>
              <a:rPr lang="en-US" sz="1400" b="1" dirty="0">
                <a:solidFill>
                  <a:srgbClr val="0000FF"/>
                </a:solidFill>
                <a:latin typeface="Times New Roman" pitchFamily="18" charset="0"/>
                <a:cs typeface="Times New Roman" pitchFamily="18" charset="0"/>
              </a:rPr>
              <a:t>First</a:t>
            </a:r>
          </a:p>
          <a:p>
            <a:pPr algn="ctr" rtl="0">
              <a:lnSpc>
                <a:spcPct val="50000"/>
              </a:lnSpc>
            </a:pPr>
            <a:r>
              <a:rPr lang="en-US" sz="1400" b="1" dirty="0">
                <a:solidFill>
                  <a:srgbClr val="0000FF"/>
                </a:solidFill>
                <a:latin typeface="Times New Roman" pitchFamily="18" charset="0"/>
                <a:cs typeface="Times New Roman" pitchFamily="18" charset="0"/>
              </a:rPr>
              <a:t>polar body</a:t>
            </a:r>
          </a:p>
        </p:txBody>
      </p:sp>
      <p:sp>
        <p:nvSpPr>
          <p:cNvPr id="25608" name="Line 14"/>
          <p:cNvSpPr>
            <a:spLocks noChangeShapeType="1"/>
          </p:cNvSpPr>
          <p:nvPr/>
        </p:nvSpPr>
        <p:spPr bwMode="auto">
          <a:xfrm>
            <a:off x="2133600" y="2292780"/>
            <a:ext cx="731838"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sz="1400" b="1">
              <a:solidFill>
                <a:srgbClr val="0000FF"/>
              </a:solidFill>
              <a:latin typeface="Times New Roman" pitchFamily="18" charset="0"/>
              <a:cs typeface="Times New Roman" pitchFamily="18" charset="0"/>
            </a:endParaRPr>
          </a:p>
        </p:txBody>
      </p:sp>
      <p:sp>
        <p:nvSpPr>
          <p:cNvPr id="25609" name="Line 15"/>
          <p:cNvSpPr>
            <a:spLocks noChangeShapeType="1"/>
          </p:cNvSpPr>
          <p:nvPr/>
        </p:nvSpPr>
        <p:spPr bwMode="auto">
          <a:xfrm>
            <a:off x="2171700" y="3531030"/>
            <a:ext cx="693738"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sz="1400" b="1">
              <a:solidFill>
                <a:srgbClr val="0000FF"/>
              </a:solidFill>
              <a:latin typeface="Times New Roman" pitchFamily="18" charset="0"/>
              <a:cs typeface="Times New Roman" pitchFamily="18" charset="0"/>
            </a:endParaRPr>
          </a:p>
        </p:txBody>
      </p:sp>
      <p:sp>
        <p:nvSpPr>
          <p:cNvPr id="25610" name="Text Box 16"/>
          <p:cNvSpPr txBox="1">
            <a:spLocks noChangeArrowheads="1"/>
          </p:cNvSpPr>
          <p:nvPr/>
        </p:nvSpPr>
        <p:spPr bwMode="auto">
          <a:xfrm>
            <a:off x="2416175" y="3037317"/>
            <a:ext cx="141288"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i="1">
                <a:solidFill>
                  <a:srgbClr val="0000FF"/>
                </a:solidFill>
                <a:latin typeface="Times New Roman" pitchFamily="18" charset="0"/>
                <a:cs typeface="Times New Roman" pitchFamily="18" charset="0"/>
              </a:rPr>
              <a:t>n</a:t>
            </a:r>
            <a:endParaRPr lang="en-US" sz="1400" b="1">
              <a:solidFill>
                <a:srgbClr val="0000FF"/>
              </a:solidFill>
              <a:latin typeface="Times New Roman" pitchFamily="18" charset="0"/>
              <a:cs typeface="Times New Roman" pitchFamily="18" charset="0"/>
            </a:endParaRPr>
          </a:p>
        </p:txBody>
      </p:sp>
      <p:sp>
        <p:nvSpPr>
          <p:cNvPr id="25611" name="Text Box 17"/>
          <p:cNvSpPr txBox="1">
            <a:spLocks noChangeArrowheads="1"/>
          </p:cNvSpPr>
          <p:nvPr/>
        </p:nvSpPr>
        <p:spPr bwMode="auto">
          <a:xfrm>
            <a:off x="1804988" y="3373867"/>
            <a:ext cx="141287"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i="1">
                <a:solidFill>
                  <a:srgbClr val="0000FF"/>
                </a:solidFill>
                <a:latin typeface="Times New Roman" pitchFamily="18" charset="0"/>
                <a:cs typeface="Times New Roman" pitchFamily="18" charset="0"/>
              </a:rPr>
              <a:t>n</a:t>
            </a:r>
            <a:endParaRPr lang="en-US" sz="1400" b="1">
              <a:solidFill>
                <a:srgbClr val="0000FF"/>
              </a:solidFill>
              <a:latin typeface="Times New Roman" pitchFamily="18" charset="0"/>
              <a:cs typeface="Times New Roman" pitchFamily="18" charset="0"/>
            </a:endParaRPr>
          </a:p>
        </p:txBody>
      </p:sp>
      <p:sp>
        <p:nvSpPr>
          <p:cNvPr id="25612" name="Text Box 18"/>
          <p:cNvSpPr txBox="1">
            <a:spLocks noChangeArrowheads="1"/>
          </p:cNvSpPr>
          <p:nvPr/>
        </p:nvSpPr>
        <p:spPr bwMode="auto">
          <a:xfrm>
            <a:off x="558800" y="2567417"/>
            <a:ext cx="1060450" cy="68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dirty="0">
                <a:solidFill>
                  <a:srgbClr val="0000FF"/>
                </a:solidFill>
                <a:latin typeface="Times New Roman" pitchFamily="18" charset="0"/>
                <a:cs typeface="Times New Roman" pitchFamily="18" charset="0"/>
              </a:rPr>
              <a:t>Completion</a:t>
            </a:r>
          </a:p>
          <a:p>
            <a:pPr algn="ctr" rtl="0">
              <a:lnSpc>
                <a:spcPct val="90000"/>
              </a:lnSpc>
            </a:pPr>
            <a:r>
              <a:rPr lang="en-US" sz="1400" b="1" dirty="0">
                <a:solidFill>
                  <a:srgbClr val="0000FF"/>
                </a:solidFill>
                <a:latin typeface="Times New Roman" pitchFamily="18" charset="0"/>
                <a:cs typeface="Times New Roman" pitchFamily="18" charset="0"/>
              </a:rPr>
              <a:t>of Meiosis I</a:t>
            </a:r>
          </a:p>
          <a:p>
            <a:pPr algn="ctr" rtl="0">
              <a:lnSpc>
                <a:spcPct val="90000"/>
              </a:lnSpc>
            </a:pPr>
            <a:r>
              <a:rPr lang="en-US" sz="1400" b="1" dirty="0">
                <a:solidFill>
                  <a:srgbClr val="0000FF"/>
                </a:solidFill>
                <a:latin typeface="Times New Roman" pitchFamily="18" charset="0"/>
                <a:cs typeface="Times New Roman" pitchFamily="18" charset="0"/>
              </a:rPr>
              <a:t>and onset of</a:t>
            </a:r>
          </a:p>
          <a:p>
            <a:pPr algn="ctr" rtl="0">
              <a:lnSpc>
                <a:spcPct val="90000"/>
              </a:lnSpc>
            </a:pPr>
            <a:r>
              <a:rPr lang="en-US" sz="1400" b="1" dirty="0">
                <a:solidFill>
                  <a:srgbClr val="0000FF"/>
                </a:solidFill>
                <a:latin typeface="Times New Roman" pitchFamily="18" charset="0"/>
                <a:cs typeface="Times New Roman" pitchFamily="18" charset="0"/>
              </a:rPr>
              <a:t>Meiosis II</a:t>
            </a:r>
          </a:p>
        </p:txBody>
      </p:sp>
      <p:sp>
        <p:nvSpPr>
          <p:cNvPr id="25613" name="Text Box 19"/>
          <p:cNvSpPr txBox="1">
            <a:spLocks noChangeArrowheads="1"/>
          </p:cNvSpPr>
          <p:nvPr/>
        </p:nvSpPr>
        <p:spPr bwMode="auto">
          <a:xfrm>
            <a:off x="2408238" y="4388280"/>
            <a:ext cx="141287"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i="1">
                <a:solidFill>
                  <a:srgbClr val="0000FF"/>
                </a:solidFill>
                <a:latin typeface="Times New Roman" pitchFamily="18" charset="0"/>
                <a:cs typeface="Times New Roman" pitchFamily="18" charset="0"/>
              </a:rPr>
              <a:t>n</a:t>
            </a:r>
            <a:endParaRPr lang="en-US" sz="1400" b="1">
              <a:solidFill>
                <a:srgbClr val="0000FF"/>
              </a:solidFill>
              <a:latin typeface="Times New Roman" pitchFamily="18" charset="0"/>
              <a:cs typeface="Times New Roman" pitchFamily="18" charset="0"/>
            </a:endParaRPr>
          </a:p>
        </p:txBody>
      </p:sp>
      <p:sp>
        <p:nvSpPr>
          <p:cNvPr id="25614" name="Text Box 20"/>
          <p:cNvSpPr txBox="1">
            <a:spLocks noChangeArrowheads="1"/>
          </p:cNvSpPr>
          <p:nvPr/>
        </p:nvSpPr>
        <p:spPr bwMode="auto">
          <a:xfrm>
            <a:off x="1735138" y="4850242"/>
            <a:ext cx="141287"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i="1">
                <a:solidFill>
                  <a:srgbClr val="0000FF"/>
                </a:solidFill>
                <a:latin typeface="Times New Roman" pitchFamily="18" charset="0"/>
                <a:cs typeface="Times New Roman" pitchFamily="18" charset="0"/>
              </a:rPr>
              <a:t>n</a:t>
            </a:r>
            <a:endParaRPr lang="en-US" sz="1400" b="1">
              <a:solidFill>
                <a:srgbClr val="0000FF"/>
              </a:solidFill>
              <a:latin typeface="Times New Roman" pitchFamily="18" charset="0"/>
              <a:cs typeface="Times New Roman" pitchFamily="18" charset="0"/>
            </a:endParaRPr>
          </a:p>
        </p:txBody>
      </p:sp>
      <p:sp>
        <p:nvSpPr>
          <p:cNvPr id="25615" name="Text Box 21"/>
          <p:cNvSpPr txBox="1">
            <a:spLocks noChangeArrowheads="1"/>
          </p:cNvSpPr>
          <p:nvPr/>
        </p:nvSpPr>
        <p:spPr bwMode="auto">
          <a:xfrm>
            <a:off x="247218" y="3691512"/>
            <a:ext cx="1428750" cy="46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dirty="0">
                <a:solidFill>
                  <a:srgbClr val="0000FF"/>
                </a:solidFill>
                <a:latin typeface="Times New Roman" pitchFamily="18" charset="0"/>
                <a:cs typeface="Times New Roman" pitchFamily="18" charset="0"/>
              </a:rPr>
              <a:t>Entry of sperm</a:t>
            </a:r>
          </a:p>
          <a:p>
            <a:pPr algn="ctr" rtl="0">
              <a:lnSpc>
                <a:spcPct val="90000"/>
              </a:lnSpc>
            </a:pPr>
            <a:r>
              <a:rPr lang="en-US" sz="1400" b="1" dirty="0">
                <a:solidFill>
                  <a:srgbClr val="0000FF"/>
                </a:solidFill>
                <a:latin typeface="Times New Roman" pitchFamily="18" charset="0"/>
                <a:cs typeface="Times New Roman" pitchFamily="18" charset="0"/>
              </a:rPr>
              <a:t>triggers completion</a:t>
            </a:r>
          </a:p>
          <a:p>
            <a:pPr algn="ctr" rtl="0">
              <a:lnSpc>
                <a:spcPct val="90000"/>
              </a:lnSpc>
            </a:pPr>
            <a:r>
              <a:rPr lang="en-US" sz="1400" b="1" dirty="0">
                <a:solidFill>
                  <a:srgbClr val="0000FF"/>
                </a:solidFill>
                <a:latin typeface="Times New Roman" pitchFamily="18" charset="0"/>
                <a:cs typeface="Times New Roman" pitchFamily="18" charset="0"/>
              </a:rPr>
              <a:t>of Meiosis II</a:t>
            </a:r>
          </a:p>
        </p:txBody>
      </p:sp>
      <p:sp>
        <p:nvSpPr>
          <p:cNvPr id="25616" name="Text Box 22"/>
          <p:cNvSpPr txBox="1">
            <a:spLocks noChangeArrowheads="1"/>
          </p:cNvSpPr>
          <p:nvPr/>
        </p:nvSpPr>
        <p:spPr bwMode="auto">
          <a:xfrm>
            <a:off x="2598738" y="4312080"/>
            <a:ext cx="828675"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a:solidFill>
                  <a:srgbClr val="0000FF"/>
                </a:solidFill>
                <a:latin typeface="Times New Roman" pitchFamily="18" charset="0"/>
                <a:cs typeface="Times New Roman" pitchFamily="18" charset="0"/>
              </a:rPr>
              <a:t>Second</a:t>
            </a:r>
          </a:p>
          <a:p>
            <a:pPr algn="ctr" rtl="0">
              <a:lnSpc>
                <a:spcPct val="90000"/>
              </a:lnSpc>
            </a:pPr>
            <a:r>
              <a:rPr lang="en-US" sz="1400" b="1">
                <a:solidFill>
                  <a:srgbClr val="0000FF"/>
                </a:solidFill>
                <a:latin typeface="Times New Roman" pitchFamily="18" charset="0"/>
                <a:cs typeface="Times New Roman" pitchFamily="18" charset="0"/>
              </a:rPr>
              <a:t>polar body</a:t>
            </a:r>
          </a:p>
        </p:txBody>
      </p:sp>
      <p:sp>
        <p:nvSpPr>
          <p:cNvPr id="25617" name="Text Box 23"/>
          <p:cNvSpPr txBox="1">
            <a:spLocks noChangeArrowheads="1"/>
          </p:cNvSpPr>
          <p:nvPr/>
        </p:nvSpPr>
        <p:spPr bwMode="auto">
          <a:xfrm>
            <a:off x="3200400" y="4767692"/>
            <a:ext cx="650875"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a:solidFill>
                  <a:srgbClr val="0000FF"/>
                </a:solidFill>
                <a:latin typeface="Times New Roman" pitchFamily="18" charset="0"/>
                <a:cs typeface="Times New Roman" pitchFamily="18" charset="0"/>
              </a:rPr>
              <a:t>Ovum</a:t>
            </a:r>
          </a:p>
          <a:p>
            <a:pPr algn="ctr" rtl="0">
              <a:lnSpc>
                <a:spcPct val="120000"/>
              </a:lnSpc>
            </a:pPr>
            <a:r>
              <a:rPr lang="en-US" sz="1400" b="1">
                <a:solidFill>
                  <a:srgbClr val="0000FF"/>
                </a:solidFill>
                <a:latin typeface="Times New Roman" pitchFamily="18" charset="0"/>
                <a:cs typeface="Times New Roman" pitchFamily="18" charset="0"/>
              </a:rPr>
              <a:t>(haploid)</a:t>
            </a:r>
          </a:p>
        </p:txBody>
      </p:sp>
      <p:sp>
        <p:nvSpPr>
          <p:cNvPr id="25618" name="Line 24"/>
          <p:cNvSpPr>
            <a:spLocks noChangeShapeType="1"/>
          </p:cNvSpPr>
          <p:nvPr/>
        </p:nvSpPr>
        <p:spPr bwMode="auto">
          <a:xfrm>
            <a:off x="2235200" y="4842305"/>
            <a:ext cx="1023938"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sz="1400" b="1">
              <a:solidFill>
                <a:srgbClr val="0000FF"/>
              </a:solidFill>
              <a:latin typeface="Times New Roman" pitchFamily="18" charset="0"/>
              <a:cs typeface="Times New Roman" pitchFamily="18" charset="0"/>
            </a:endParaRPr>
          </a:p>
        </p:txBody>
      </p:sp>
      <p:sp>
        <p:nvSpPr>
          <p:cNvPr id="25619" name="Line 25"/>
          <p:cNvSpPr>
            <a:spLocks noChangeShapeType="1"/>
          </p:cNvSpPr>
          <p:nvPr/>
        </p:nvSpPr>
        <p:spPr bwMode="auto">
          <a:xfrm>
            <a:off x="3787775" y="4842305"/>
            <a:ext cx="7794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sz="1400" b="1">
              <a:solidFill>
                <a:srgbClr val="0000FF"/>
              </a:solidFill>
              <a:latin typeface="Times New Roman" pitchFamily="18" charset="0"/>
              <a:cs typeface="Times New Roman" pitchFamily="18" charset="0"/>
            </a:endParaRPr>
          </a:p>
        </p:txBody>
      </p:sp>
      <p:sp>
        <p:nvSpPr>
          <p:cNvPr id="25620" name="Line 26"/>
          <p:cNvSpPr>
            <a:spLocks noChangeShapeType="1"/>
          </p:cNvSpPr>
          <p:nvPr/>
        </p:nvSpPr>
        <p:spPr bwMode="auto">
          <a:xfrm>
            <a:off x="4656138" y="5083605"/>
            <a:ext cx="12382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sz="1400" b="1">
              <a:solidFill>
                <a:srgbClr val="0000FF"/>
              </a:solidFill>
              <a:latin typeface="Times New Roman" pitchFamily="18" charset="0"/>
              <a:cs typeface="Times New Roman" pitchFamily="18" charset="0"/>
            </a:endParaRPr>
          </a:p>
        </p:txBody>
      </p:sp>
      <p:sp>
        <p:nvSpPr>
          <p:cNvPr id="25621" name="Text Box 27"/>
          <p:cNvSpPr txBox="1">
            <a:spLocks noChangeArrowheads="1"/>
          </p:cNvSpPr>
          <p:nvPr/>
        </p:nvSpPr>
        <p:spPr bwMode="auto">
          <a:xfrm>
            <a:off x="4059238" y="5001055"/>
            <a:ext cx="511175" cy="328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a:solidFill>
                  <a:srgbClr val="0000FF"/>
                </a:solidFill>
                <a:latin typeface="Times New Roman" pitchFamily="18" charset="0"/>
                <a:cs typeface="Times New Roman" pitchFamily="18" charset="0"/>
              </a:rPr>
              <a:t>Sperm</a:t>
            </a:r>
          </a:p>
          <a:p>
            <a:pPr algn="ctr" rtl="0">
              <a:lnSpc>
                <a:spcPct val="90000"/>
              </a:lnSpc>
            </a:pPr>
            <a:r>
              <a:rPr lang="ar-SA" sz="1400" b="1">
                <a:solidFill>
                  <a:srgbClr val="0000FF"/>
                </a:solidFill>
                <a:latin typeface="Times New Roman" pitchFamily="18" charset="0"/>
                <a:cs typeface="Times New Roman" pitchFamily="18" charset="0"/>
              </a:rPr>
              <a:t> </a:t>
            </a:r>
            <a:endParaRPr lang="en-US" sz="1400" b="1">
              <a:solidFill>
                <a:srgbClr val="0000FF"/>
              </a:solidFill>
              <a:latin typeface="Times New Roman" pitchFamily="18" charset="0"/>
              <a:cs typeface="Times New Roman" pitchFamily="18" charset="0"/>
            </a:endParaRPr>
          </a:p>
        </p:txBody>
      </p:sp>
      <p:sp>
        <p:nvSpPr>
          <p:cNvPr id="25622" name="Text Box 28"/>
          <p:cNvSpPr txBox="1">
            <a:spLocks noChangeArrowheads="1"/>
          </p:cNvSpPr>
          <p:nvPr/>
        </p:nvSpPr>
        <p:spPr bwMode="auto">
          <a:xfrm>
            <a:off x="4008438" y="2880155"/>
            <a:ext cx="566737"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a:solidFill>
                  <a:srgbClr val="0000FF"/>
                </a:solidFill>
                <a:latin typeface="Times New Roman" pitchFamily="18" charset="0"/>
                <a:cs typeface="Times New Roman" pitchFamily="18" charset="0"/>
              </a:rPr>
              <a:t>Corpus</a:t>
            </a:r>
          </a:p>
          <a:p>
            <a:pPr algn="ctr" rtl="0">
              <a:lnSpc>
                <a:spcPct val="90000"/>
              </a:lnSpc>
            </a:pPr>
            <a:r>
              <a:rPr lang="en-US" sz="1400" b="1">
                <a:solidFill>
                  <a:srgbClr val="0000FF"/>
                </a:solidFill>
                <a:latin typeface="Times New Roman" pitchFamily="18" charset="0"/>
                <a:cs typeface="Times New Roman" pitchFamily="18" charset="0"/>
              </a:rPr>
              <a:t>luteum</a:t>
            </a:r>
          </a:p>
        </p:txBody>
      </p:sp>
      <p:sp>
        <p:nvSpPr>
          <p:cNvPr id="25623" name="Line 29"/>
          <p:cNvSpPr>
            <a:spLocks noChangeShapeType="1"/>
          </p:cNvSpPr>
          <p:nvPr/>
        </p:nvSpPr>
        <p:spPr bwMode="auto">
          <a:xfrm flipH="1">
            <a:off x="4584700" y="2953180"/>
            <a:ext cx="4619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sz="1400" b="1">
              <a:solidFill>
                <a:srgbClr val="0000FF"/>
              </a:solidFill>
              <a:latin typeface="Times New Roman" pitchFamily="18" charset="0"/>
              <a:cs typeface="Times New Roman" pitchFamily="18" charset="0"/>
            </a:endParaRPr>
          </a:p>
        </p:txBody>
      </p:sp>
      <p:sp>
        <p:nvSpPr>
          <p:cNvPr id="25624" name="Freeform 30"/>
          <p:cNvSpPr>
            <a:spLocks/>
          </p:cNvSpPr>
          <p:nvPr/>
        </p:nvSpPr>
        <p:spPr bwMode="auto">
          <a:xfrm>
            <a:off x="4198938" y="3524680"/>
            <a:ext cx="822325" cy="619125"/>
          </a:xfrm>
          <a:custGeom>
            <a:avLst/>
            <a:gdLst>
              <a:gd name="T0" fmla="*/ 0 w 518"/>
              <a:gd name="T1" fmla="*/ 0 h 390"/>
              <a:gd name="T2" fmla="*/ 2147483647 w 518"/>
              <a:gd name="T3" fmla="*/ 0 h 390"/>
              <a:gd name="T4" fmla="*/ 2147483647 w 518"/>
              <a:gd name="T5" fmla="*/ 2147483647 h 390"/>
              <a:gd name="T6" fmla="*/ 0 60000 65536"/>
              <a:gd name="T7" fmla="*/ 0 60000 65536"/>
              <a:gd name="T8" fmla="*/ 0 60000 65536"/>
              <a:gd name="T9" fmla="*/ 0 w 518"/>
              <a:gd name="T10" fmla="*/ 0 h 390"/>
              <a:gd name="T11" fmla="*/ 518 w 518"/>
              <a:gd name="T12" fmla="*/ 390 h 390"/>
            </a:gdLst>
            <a:ahLst/>
            <a:cxnLst>
              <a:cxn ang="T6">
                <a:pos x="T0" y="T1"/>
              </a:cxn>
              <a:cxn ang="T7">
                <a:pos x="T2" y="T3"/>
              </a:cxn>
              <a:cxn ang="T8">
                <a:pos x="T4" y="T5"/>
              </a:cxn>
            </a:cxnLst>
            <a:rect l="T9" t="T10" r="T11" b="T12"/>
            <a:pathLst>
              <a:path w="518" h="390">
                <a:moveTo>
                  <a:pt x="0" y="0"/>
                </a:moveTo>
                <a:lnTo>
                  <a:pt x="46" y="0"/>
                </a:lnTo>
                <a:lnTo>
                  <a:pt x="518" y="390"/>
                </a:lnTo>
              </a:path>
            </a:pathLst>
          </a:cu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GB" sz="1400" b="1">
              <a:solidFill>
                <a:srgbClr val="0000FF"/>
              </a:solidFill>
              <a:latin typeface="Times New Roman" pitchFamily="18" charset="0"/>
              <a:cs typeface="Times New Roman" pitchFamily="18" charset="0"/>
            </a:endParaRPr>
          </a:p>
        </p:txBody>
      </p:sp>
      <p:sp>
        <p:nvSpPr>
          <p:cNvPr id="25625" name="Text Box 31"/>
          <p:cNvSpPr txBox="1">
            <a:spLocks noChangeArrowheads="1"/>
          </p:cNvSpPr>
          <p:nvPr/>
        </p:nvSpPr>
        <p:spPr bwMode="auto">
          <a:xfrm>
            <a:off x="5087938" y="5001055"/>
            <a:ext cx="722312" cy="268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a:solidFill>
                  <a:srgbClr val="0000FF"/>
                </a:solidFill>
                <a:latin typeface="Times New Roman" pitchFamily="18" charset="0"/>
                <a:cs typeface="Times New Roman" pitchFamily="18" charset="0"/>
              </a:rPr>
              <a:t>Ovulation</a:t>
            </a:r>
          </a:p>
          <a:p>
            <a:pPr algn="ctr" rtl="0">
              <a:lnSpc>
                <a:spcPct val="90000"/>
              </a:lnSpc>
            </a:pPr>
            <a:r>
              <a:rPr lang="en-US" sz="1400" b="1">
                <a:solidFill>
                  <a:srgbClr val="0000FF"/>
                </a:solidFill>
                <a:latin typeface="Times New Roman" pitchFamily="18" charset="0"/>
                <a:cs typeface="Times New Roman" pitchFamily="18" charset="0"/>
              </a:rPr>
              <a:t> </a:t>
            </a:r>
          </a:p>
        </p:txBody>
      </p:sp>
      <p:sp>
        <p:nvSpPr>
          <p:cNvPr id="25626" name="Text Box 32"/>
          <p:cNvSpPr txBox="1">
            <a:spLocks noChangeArrowheads="1"/>
          </p:cNvSpPr>
          <p:nvPr/>
        </p:nvSpPr>
        <p:spPr bwMode="auto">
          <a:xfrm>
            <a:off x="6532563" y="4994705"/>
            <a:ext cx="1235075" cy="34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a:solidFill>
                  <a:srgbClr val="0000FF"/>
                </a:solidFill>
                <a:latin typeface="Times New Roman" pitchFamily="18" charset="0"/>
                <a:cs typeface="Times New Roman" pitchFamily="18" charset="0"/>
              </a:rPr>
              <a:t>Ruptured follicle</a:t>
            </a:r>
          </a:p>
          <a:p>
            <a:pPr algn="ctr" rtl="0">
              <a:lnSpc>
                <a:spcPct val="90000"/>
              </a:lnSpc>
            </a:pPr>
            <a:r>
              <a:rPr lang="en-US" sz="1400" b="1">
                <a:solidFill>
                  <a:srgbClr val="0000FF"/>
                </a:solidFill>
                <a:latin typeface="Times New Roman" pitchFamily="18" charset="0"/>
                <a:cs typeface="Times New Roman" pitchFamily="18" charset="0"/>
              </a:rPr>
              <a:t> </a:t>
            </a:r>
          </a:p>
        </p:txBody>
      </p:sp>
      <p:sp>
        <p:nvSpPr>
          <p:cNvPr id="25627" name="Line 33"/>
          <p:cNvSpPr>
            <a:spLocks noChangeShapeType="1"/>
          </p:cNvSpPr>
          <p:nvPr/>
        </p:nvSpPr>
        <p:spPr bwMode="auto">
          <a:xfrm>
            <a:off x="5448300" y="4100942"/>
            <a:ext cx="0" cy="88423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sz="1400" b="1">
              <a:solidFill>
                <a:srgbClr val="0000FF"/>
              </a:solidFill>
              <a:latin typeface="Times New Roman" pitchFamily="18" charset="0"/>
              <a:cs typeface="Times New Roman" pitchFamily="18" charset="0"/>
            </a:endParaRPr>
          </a:p>
        </p:txBody>
      </p:sp>
      <p:sp>
        <p:nvSpPr>
          <p:cNvPr id="25628" name="Line 34"/>
          <p:cNvSpPr>
            <a:spLocks noChangeShapeType="1"/>
          </p:cNvSpPr>
          <p:nvPr/>
        </p:nvSpPr>
        <p:spPr bwMode="auto">
          <a:xfrm>
            <a:off x="5740400" y="3991405"/>
            <a:ext cx="769938" cy="99853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sz="1400" b="1">
              <a:solidFill>
                <a:srgbClr val="0000FF"/>
              </a:solidFill>
              <a:latin typeface="Times New Roman" pitchFamily="18" charset="0"/>
              <a:cs typeface="Times New Roman" pitchFamily="18" charset="0"/>
            </a:endParaRPr>
          </a:p>
        </p:txBody>
      </p:sp>
      <p:sp>
        <p:nvSpPr>
          <p:cNvPr id="25629" name="Line 35"/>
          <p:cNvSpPr>
            <a:spLocks noChangeShapeType="1"/>
          </p:cNvSpPr>
          <p:nvPr/>
        </p:nvSpPr>
        <p:spPr bwMode="auto">
          <a:xfrm>
            <a:off x="7188200" y="3969180"/>
            <a:ext cx="541338" cy="690562"/>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sz="1400" b="1">
              <a:solidFill>
                <a:srgbClr val="0000FF"/>
              </a:solidFill>
              <a:latin typeface="Times New Roman" pitchFamily="18" charset="0"/>
              <a:cs typeface="Times New Roman" pitchFamily="18" charset="0"/>
            </a:endParaRPr>
          </a:p>
        </p:txBody>
      </p:sp>
      <p:sp>
        <p:nvSpPr>
          <p:cNvPr id="25630" name="Line 36"/>
          <p:cNvSpPr>
            <a:spLocks noChangeShapeType="1"/>
          </p:cNvSpPr>
          <p:nvPr/>
        </p:nvSpPr>
        <p:spPr bwMode="auto">
          <a:xfrm>
            <a:off x="7874000" y="3292905"/>
            <a:ext cx="292100" cy="4857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sz="1400" b="1">
              <a:solidFill>
                <a:srgbClr val="0000FF"/>
              </a:solidFill>
              <a:latin typeface="Times New Roman" pitchFamily="18" charset="0"/>
              <a:cs typeface="Times New Roman" pitchFamily="18" charset="0"/>
            </a:endParaRPr>
          </a:p>
        </p:txBody>
      </p:sp>
      <p:sp>
        <p:nvSpPr>
          <p:cNvPr id="25631" name="Text Box 37"/>
          <p:cNvSpPr txBox="1">
            <a:spLocks noChangeArrowheads="1"/>
          </p:cNvSpPr>
          <p:nvPr/>
        </p:nvSpPr>
        <p:spPr bwMode="auto">
          <a:xfrm>
            <a:off x="7773988" y="4521630"/>
            <a:ext cx="104933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a:solidFill>
                  <a:srgbClr val="0000FF"/>
                </a:solidFill>
                <a:latin typeface="Times New Roman" pitchFamily="18" charset="0"/>
                <a:cs typeface="Times New Roman" pitchFamily="18" charset="0"/>
              </a:rPr>
              <a:t>Mature follicle</a:t>
            </a:r>
          </a:p>
          <a:p>
            <a:pPr algn="ctr" rtl="0">
              <a:lnSpc>
                <a:spcPct val="90000"/>
              </a:lnSpc>
            </a:pPr>
            <a:r>
              <a:rPr lang="ar-SA" sz="1400" b="1">
                <a:solidFill>
                  <a:srgbClr val="0000FF"/>
                </a:solidFill>
                <a:latin typeface="Times New Roman" pitchFamily="18" charset="0"/>
                <a:cs typeface="Times New Roman" pitchFamily="18" charset="0"/>
              </a:rPr>
              <a:t> </a:t>
            </a:r>
            <a:endParaRPr lang="en-US" sz="1400" b="1">
              <a:solidFill>
                <a:srgbClr val="0000FF"/>
              </a:solidFill>
              <a:latin typeface="Times New Roman" pitchFamily="18" charset="0"/>
              <a:cs typeface="Times New Roman" pitchFamily="18" charset="0"/>
            </a:endParaRPr>
          </a:p>
        </p:txBody>
      </p:sp>
      <p:sp>
        <p:nvSpPr>
          <p:cNvPr id="25632" name="Text Box 38"/>
          <p:cNvSpPr txBox="1">
            <a:spLocks noChangeArrowheads="1"/>
          </p:cNvSpPr>
          <p:nvPr/>
        </p:nvSpPr>
        <p:spPr bwMode="auto">
          <a:xfrm>
            <a:off x="8229600" y="3608817"/>
            <a:ext cx="630238"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a:solidFill>
                  <a:srgbClr val="0000FF"/>
                </a:solidFill>
                <a:latin typeface="Times New Roman" pitchFamily="18" charset="0"/>
                <a:cs typeface="Times New Roman" pitchFamily="18" charset="0"/>
              </a:rPr>
              <a:t>Growing</a:t>
            </a:r>
          </a:p>
          <a:p>
            <a:pPr algn="ctr" rtl="0">
              <a:lnSpc>
                <a:spcPct val="90000"/>
              </a:lnSpc>
            </a:pPr>
            <a:r>
              <a:rPr lang="en-US" sz="1400" b="1">
                <a:solidFill>
                  <a:srgbClr val="0000FF"/>
                </a:solidFill>
                <a:latin typeface="Times New Roman" pitchFamily="18" charset="0"/>
                <a:cs typeface="Times New Roman" pitchFamily="18" charset="0"/>
              </a:rPr>
              <a:t>Follicle</a:t>
            </a:r>
          </a:p>
          <a:p>
            <a:pPr algn="ctr" rtl="0">
              <a:lnSpc>
                <a:spcPct val="90000"/>
              </a:lnSpc>
            </a:pPr>
            <a:r>
              <a:rPr lang="ar-SA" sz="1400" b="1">
                <a:solidFill>
                  <a:srgbClr val="0000FF"/>
                </a:solidFill>
                <a:latin typeface="Times New Roman" pitchFamily="18" charset="0"/>
                <a:cs typeface="Times New Roman" pitchFamily="18" charset="0"/>
              </a:rPr>
              <a:t> </a:t>
            </a:r>
            <a:endParaRPr lang="en-US" sz="1400" b="1">
              <a:solidFill>
                <a:srgbClr val="0000FF"/>
              </a:solidFill>
              <a:latin typeface="Times New Roman" pitchFamily="18" charset="0"/>
              <a:cs typeface="Times New Roman" pitchFamily="18" charset="0"/>
            </a:endParaRPr>
          </a:p>
        </p:txBody>
      </p:sp>
      <p:sp>
        <p:nvSpPr>
          <p:cNvPr id="25633" name="Text Box 39"/>
          <p:cNvSpPr txBox="1">
            <a:spLocks noChangeArrowheads="1"/>
          </p:cNvSpPr>
          <p:nvPr/>
        </p:nvSpPr>
        <p:spPr bwMode="auto">
          <a:xfrm>
            <a:off x="6121400" y="1672067"/>
            <a:ext cx="465138"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dirty="0" smtClean="0">
                <a:solidFill>
                  <a:srgbClr val="0000FF"/>
                </a:solidFill>
                <a:latin typeface="Times New Roman" pitchFamily="18" charset="0"/>
                <a:cs typeface="Times New Roman" pitchFamily="18" charset="0"/>
              </a:rPr>
              <a:t>Ovary</a:t>
            </a:r>
            <a:endParaRPr lang="en-US" sz="1400" b="1" dirty="0">
              <a:solidFill>
                <a:srgbClr val="0000FF"/>
              </a:solidFill>
              <a:latin typeface="Times New Roman" pitchFamily="18" charset="0"/>
              <a:cs typeface="Times New Roman" pitchFamily="18" charset="0"/>
            </a:endParaRPr>
          </a:p>
        </p:txBody>
      </p:sp>
      <p:sp>
        <p:nvSpPr>
          <p:cNvPr id="25634" name="Line 40"/>
          <p:cNvSpPr>
            <a:spLocks noChangeShapeType="1"/>
          </p:cNvSpPr>
          <p:nvPr/>
        </p:nvSpPr>
        <p:spPr bwMode="auto">
          <a:xfrm>
            <a:off x="6332538" y="1937180"/>
            <a:ext cx="0" cy="203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sz="1400" b="1">
              <a:solidFill>
                <a:srgbClr val="0000FF"/>
              </a:solidFill>
              <a:latin typeface="Times New Roman" pitchFamily="18" charset="0"/>
              <a:cs typeface="Times New Roman" pitchFamily="18" charset="0"/>
            </a:endParaRPr>
          </a:p>
        </p:txBody>
      </p:sp>
      <p:sp>
        <p:nvSpPr>
          <p:cNvPr id="25635" name="Text Box 41"/>
          <p:cNvSpPr txBox="1">
            <a:spLocks noChangeArrowheads="1"/>
          </p:cNvSpPr>
          <p:nvPr/>
        </p:nvSpPr>
        <p:spPr bwMode="auto">
          <a:xfrm>
            <a:off x="2868613" y="2426130"/>
            <a:ext cx="1633537" cy="51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dirty="0">
                <a:solidFill>
                  <a:srgbClr val="0000FF"/>
                </a:solidFill>
                <a:latin typeface="Times New Roman" pitchFamily="18" charset="0"/>
                <a:cs typeface="Times New Roman" pitchFamily="18" charset="0"/>
              </a:rPr>
              <a:t>(arrested in prophase</a:t>
            </a:r>
          </a:p>
          <a:p>
            <a:pPr algn="l" rtl="0">
              <a:lnSpc>
                <a:spcPct val="90000"/>
              </a:lnSpc>
            </a:pPr>
            <a:r>
              <a:rPr lang="en-US" sz="1400" b="1" dirty="0">
                <a:solidFill>
                  <a:srgbClr val="0000FF"/>
                </a:solidFill>
                <a:latin typeface="Times New Roman" pitchFamily="18" charset="0"/>
                <a:cs typeface="Times New Roman" pitchFamily="18" charset="0"/>
              </a:rPr>
              <a:t>of Meiosis I; present</a:t>
            </a:r>
          </a:p>
          <a:p>
            <a:pPr algn="l" rtl="0">
              <a:lnSpc>
                <a:spcPct val="90000"/>
              </a:lnSpc>
            </a:pPr>
            <a:r>
              <a:rPr lang="en-US" sz="1400" b="1" dirty="0">
                <a:solidFill>
                  <a:srgbClr val="0000FF"/>
                </a:solidFill>
                <a:latin typeface="Times New Roman" pitchFamily="18" charset="0"/>
                <a:cs typeface="Times New Roman" pitchFamily="18" charset="0"/>
              </a:rPr>
              <a:t>at birth)</a:t>
            </a:r>
          </a:p>
        </p:txBody>
      </p:sp>
      <p:sp>
        <p:nvSpPr>
          <p:cNvPr id="25636" name="Text Box 42"/>
          <p:cNvSpPr txBox="1">
            <a:spLocks noChangeArrowheads="1"/>
          </p:cNvSpPr>
          <p:nvPr/>
        </p:nvSpPr>
        <p:spPr bwMode="auto">
          <a:xfrm>
            <a:off x="2986088" y="2211817"/>
            <a:ext cx="1116012"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dirty="0">
                <a:solidFill>
                  <a:srgbClr val="0000FF"/>
                </a:solidFill>
                <a:latin typeface="Times New Roman" pitchFamily="18" charset="0"/>
                <a:cs typeface="Times New Roman" pitchFamily="18" charset="0"/>
              </a:rPr>
              <a:t>Primary </a:t>
            </a:r>
            <a:r>
              <a:rPr lang="en-US" sz="1400" b="1" dirty="0" err="1">
                <a:solidFill>
                  <a:srgbClr val="0000FF"/>
                </a:solidFill>
                <a:latin typeface="Times New Roman" pitchFamily="18" charset="0"/>
                <a:cs typeface="Times New Roman" pitchFamily="18" charset="0"/>
              </a:rPr>
              <a:t>oocyte</a:t>
            </a:r>
            <a:endParaRPr lang="en-US" sz="1400" b="1" dirty="0">
              <a:solidFill>
                <a:srgbClr val="0000FF"/>
              </a:solidFill>
              <a:latin typeface="Times New Roman" pitchFamily="18" charset="0"/>
              <a:cs typeface="Times New Roman" pitchFamily="18" charset="0"/>
            </a:endParaRPr>
          </a:p>
        </p:txBody>
      </p:sp>
      <p:sp>
        <p:nvSpPr>
          <p:cNvPr id="25637" name="Text Box 43"/>
          <p:cNvSpPr txBox="1">
            <a:spLocks noChangeArrowheads="1"/>
          </p:cNvSpPr>
          <p:nvPr/>
        </p:nvSpPr>
        <p:spPr bwMode="auto">
          <a:xfrm>
            <a:off x="2878138" y="3440542"/>
            <a:ext cx="1316037"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dirty="0">
                <a:solidFill>
                  <a:srgbClr val="0000FF"/>
                </a:solidFill>
                <a:latin typeface="Times New Roman" pitchFamily="18" charset="0"/>
                <a:cs typeface="Times New Roman" pitchFamily="18" charset="0"/>
              </a:rPr>
              <a:t>Secondary </a:t>
            </a:r>
            <a:r>
              <a:rPr lang="en-US" sz="1400" b="1" dirty="0" err="1">
                <a:solidFill>
                  <a:srgbClr val="0000FF"/>
                </a:solidFill>
                <a:latin typeface="Times New Roman" pitchFamily="18" charset="0"/>
                <a:cs typeface="Times New Roman" pitchFamily="18" charset="0"/>
              </a:rPr>
              <a:t>oocyte</a:t>
            </a:r>
            <a:endParaRPr lang="en-US" sz="1400" b="1" dirty="0">
              <a:solidFill>
                <a:srgbClr val="0000FF"/>
              </a:solidFill>
              <a:latin typeface="Times New Roman" pitchFamily="18" charset="0"/>
              <a:cs typeface="Times New Roman" pitchFamily="18" charset="0"/>
            </a:endParaRPr>
          </a:p>
        </p:txBody>
      </p:sp>
      <p:sp>
        <p:nvSpPr>
          <p:cNvPr id="25638" name="Text Box 44"/>
          <p:cNvSpPr txBox="1">
            <a:spLocks noChangeArrowheads="1"/>
          </p:cNvSpPr>
          <p:nvPr/>
        </p:nvSpPr>
        <p:spPr bwMode="auto">
          <a:xfrm>
            <a:off x="2894013" y="3646917"/>
            <a:ext cx="1633537" cy="51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a:solidFill>
                  <a:srgbClr val="0000FF"/>
                </a:solidFill>
                <a:latin typeface="Times New Roman" pitchFamily="18" charset="0"/>
                <a:cs typeface="Times New Roman" pitchFamily="18" charset="0"/>
              </a:rPr>
              <a:t>(arrested at meta-</a:t>
            </a:r>
          </a:p>
          <a:p>
            <a:pPr algn="ctr" rtl="0">
              <a:lnSpc>
                <a:spcPct val="90000"/>
              </a:lnSpc>
            </a:pPr>
            <a:r>
              <a:rPr lang="en-US" sz="1400" b="1">
                <a:solidFill>
                  <a:srgbClr val="0000FF"/>
                </a:solidFill>
                <a:latin typeface="Times New Roman" pitchFamily="18" charset="0"/>
                <a:cs typeface="Times New Roman" pitchFamily="18" charset="0"/>
              </a:rPr>
              <a:t>phase of Meiosis II;</a:t>
            </a:r>
          </a:p>
          <a:p>
            <a:pPr algn="ctr" rtl="0">
              <a:lnSpc>
                <a:spcPct val="90000"/>
              </a:lnSpc>
            </a:pPr>
            <a:r>
              <a:rPr lang="en-US" sz="1400" b="1">
                <a:solidFill>
                  <a:srgbClr val="0000FF"/>
                </a:solidFill>
                <a:latin typeface="Times New Roman" pitchFamily="18" charset="0"/>
                <a:cs typeface="Times New Roman" pitchFamily="18" charset="0"/>
              </a:rPr>
              <a:t>released from ovary)</a:t>
            </a:r>
          </a:p>
        </p:txBody>
      </p:sp>
      <p:sp>
        <p:nvSpPr>
          <p:cNvPr id="25639" name="Text Box 45"/>
          <p:cNvSpPr txBox="1">
            <a:spLocks noChangeArrowheads="1"/>
          </p:cNvSpPr>
          <p:nvPr/>
        </p:nvSpPr>
        <p:spPr bwMode="auto">
          <a:xfrm>
            <a:off x="1895475" y="5672567"/>
            <a:ext cx="6313488" cy="48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b="1" dirty="0" err="1">
                <a:solidFill>
                  <a:srgbClr val="8F2170"/>
                </a:solidFill>
                <a:latin typeface="Times New Roman" pitchFamily="18" charset="0"/>
                <a:cs typeface="Times New Roman" pitchFamily="18" charset="0"/>
              </a:rPr>
              <a:t>Oogenesis</a:t>
            </a:r>
            <a:r>
              <a:rPr lang="en-US" b="1" dirty="0">
                <a:solidFill>
                  <a:srgbClr val="8F2170"/>
                </a:solidFill>
                <a:latin typeface="Times New Roman" pitchFamily="18" charset="0"/>
                <a:cs typeface="Times New Roman" pitchFamily="18" charset="0"/>
              </a:rPr>
              <a:t> and the development of an ovarian follicle</a:t>
            </a:r>
          </a:p>
          <a:p>
            <a:pPr algn="ctr">
              <a:lnSpc>
                <a:spcPct val="80000"/>
              </a:lnSpc>
            </a:pPr>
            <a:r>
              <a:rPr lang="ar-SA" b="1" dirty="0">
                <a:solidFill>
                  <a:srgbClr val="8F2170"/>
                </a:solidFill>
                <a:latin typeface="Times New Roman" pitchFamily="18" charset="0"/>
                <a:cs typeface="Times New Roman" pitchFamily="18" charset="0"/>
              </a:rPr>
              <a:t> </a:t>
            </a:r>
            <a:endParaRPr lang="en-US" b="1" dirty="0">
              <a:solidFill>
                <a:srgbClr val="8F2170"/>
              </a:solidFill>
              <a:latin typeface="Times New Roman" pitchFamily="18" charset="0"/>
              <a:cs typeface="Times New Roman" pitchFamily="18" charset="0"/>
            </a:endParaRPr>
          </a:p>
        </p:txBody>
      </p:sp>
      <p:sp>
        <p:nvSpPr>
          <p:cNvPr id="25640" name="Text Box 47"/>
          <p:cNvSpPr txBox="1">
            <a:spLocks noChangeArrowheads="1"/>
          </p:cNvSpPr>
          <p:nvPr/>
        </p:nvSpPr>
        <p:spPr bwMode="auto">
          <a:xfrm>
            <a:off x="2757488" y="4734355"/>
            <a:ext cx="339725" cy="223837"/>
          </a:xfrm>
          <a:prstGeom prst="rect">
            <a:avLst/>
          </a:prstGeom>
          <a:solidFill>
            <a:srgbClr val="F7955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ar-SA" sz="1400" b="1">
                <a:solidFill>
                  <a:srgbClr val="0000FF"/>
                </a:solidFill>
                <a:latin typeface="Times New Roman" pitchFamily="18" charset="0"/>
                <a:cs typeface="Times New Roman" pitchFamily="18" charset="0"/>
              </a:rPr>
              <a:t> </a:t>
            </a:r>
            <a:endParaRPr lang="en-US" sz="1400" b="1">
              <a:solidFill>
                <a:srgbClr val="0000FF"/>
              </a:solidFill>
              <a:latin typeface="Times New Roman" pitchFamily="18" charset="0"/>
              <a:cs typeface="Times New Roman" pitchFamily="18" charset="0"/>
            </a:endParaRPr>
          </a:p>
        </p:txBody>
      </p:sp>
      <p:sp>
        <p:nvSpPr>
          <p:cNvPr id="25643" name="Text Box 50"/>
          <p:cNvSpPr txBox="1">
            <a:spLocks noChangeArrowheads="1"/>
          </p:cNvSpPr>
          <p:nvPr/>
        </p:nvSpPr>
        <p:spPr bwMode="auto">
          <a:xfrm>
            <a:off x="8270875" y="870380"/>
            <a:ext cx="280988" cy="26987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endParaRPr lang="en-GB" sz="1400" b="1">
              <a:solidFill>
                <a:srgbClr val="0000FF"/>
              </a:solidFill>
              <a:latin typeface="Times New Roman" pitchFamily="18" charset="0"/>
              <a:cs typeface="Times New Roman" pitchFamily="18" charset="0"/>
            </a:endParaRPr>
          </a:p>
        </p:txBody>
      </p:sp>
      <p:sp>
        <p:nvSpPr>
          <p:cNvPr id="44" name="Oval 43"/>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18</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26627" name="Line 3"/>
          <p:cNvSpPr>
            <a:spLocks noChangeShapeType="1"/>
          </p:cNvSpPr>
          <p:nvPr/>
        </p:nvSpPr>
        <p:spPr bwMode="auto">
          <a:xfrm>
            <a:off x="182563" y="974001"/>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26628"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26629" name="Rectangle 8"/>
          <p:cNvSpPr>
            <a:spLocks noGrp="1" noChangeArrowheads="1"/>
          </p:cNvSpPr>
          <p:nvPr>
            <p:ph type="title"/>
          </p:nvPr>
        </p:nvSpPr>
        <p:spPr>
          <a:xfrm>
            <a:off x="182563" y="69851"/>
            <a:ext cx="8775700" cy="844550"/>
          </a:xfrm>
        </p:spPr>
        <p:txBody>
          <a:bodyPr/>
          <a:lstStyle/>
          <a:p>
            <a:pPr marL="0" indent="0" algn="ctr"/>
            <a:r>
              <a:rPr lang="en-US" sz="2800" dirty="0" smtClean="0">
                <a:latin typeface="Times New Roman" pitchFamily="18" charset="0"/>
                <a:cs typeface="Times New Roman" pitchFamily="18" charset="0"/>
              </a:rPr>
              <a:t>  Hormones synchronize cyclic changes in the ovary and uterus </a:t>
            </a:r>
            <a:r>
              <a:rPr lang="ar-SA" altLang="en-US" sz="2400" dirty="0" smtClean="0">
                <a:solidFill>
                  <a:schemeClr val="tx2">
                    <a:lumMod val="75000"/>
                  </a:schemeClr>
                </a:solidFill>
              </a:rPr>
              <a:t>تعمل </a:t>
            </a:r>
            <a:r>
              <a:rPr lang="ar-SA" altLang="en-US" sz="2400" dirty="0" err="1" smtClean="0">
                <a:solidFill>
                  <a:schemeClr val="tx2">
                    <a:lumMod val="75000"/>
                  </a:schemeClr>
                </a:solidFill>
              </a:rPr>
              <a:t>الهرمونات</a:t>
            </a:r>
            <a:r>
              <a:rPr lang="ar-SA" altLang="en-US" sz="2400" dirty="0" smtClean="0">
                <a:solidFill>
                  <a:schemeClr val="tx2">
                    <a:lumMod val="75000"/>
                  </a:schemeClr>
                </a:solidFill>
              </a:rPr>
              <a:t> على تزامن التغيرات الدورية في كل من المبيض والرحم </a:t>
            </a:r>
            <a:r>
              <a:rPr lang="en-US" sz="2400" dirty="0" smtClean="0">
                <a:solidFill>
                  <a:schemeClr val="tx2">
                    <a:lumMod val="75000"/>
                  </a:schemeClr>
                </a:solidFill>
                <a:latin typeface="Times New Roman" pitchFamily="18" charset="0"/>
                <a:cs typeface="Times New Roman" pitchFamily="18" charset="0"/>
              </a:rPr>
              <a:t/>
            </a:r>
            <a:br>
              <a:rPr lang="en-US" sz="2400" dirty="0" smtClean="0">
                <a:solidFill>
                  <a:schemeClr val="tx2">
                    <a:lumMod val="75000"/>
                  </a:schemeClr>
                </a:solidFill>
                <a:latin typeface="Times New Roman" pitchFamily="18" charset="0"/>
                <a:cs typeface="Times New Roman" pitchFamily="18" charset="0"/>
              </a:rPr>
            </a:br>
            <a:r>
              <a:rPr lang="en-US" sz="2400" dirty="0" smtClean="0">
                <a:solidFill>
                  <a:srgbClr val="FF0000"/>
                </a:solidFill>
                <a:latin typeface="Times New Roman" pitchFamily="18" charset="0"/>
                <a:cs typeface="Times New Roman" pitchFamily="18" charset="0"/>
              </a:rPr>
              <a:t> </a:t>
            </a:r>
          </a:p>
        </p:txBody>
      </p:sp>
      <p:sp>
        <p:nvSpPr>
          <p:cNvPr id="26630" name="Rectangle 9"/>
          <p:cNvSpPr>
            <a:spLocks noGrp="1" noChangeArrowheads="1"/>
          </p:cNvSpPr>
          <p:nvPr>
            <p:ph idx="1"/>
          </p:nvPr>
        </p:nvSpPr>
        <p:spPr>
          <a:xfrm>
            <a:off x="286473" y="1198993"/>
            <a:ext cx="8597755" cy="4259272"/>
          </a:xfrm>
        </p:spPr>
        <p:txBody>
          <a:bodyPr/>
          <a:lstStyle/>
          <a:p>
            <a:pPr marL="269875" indent="-269875"/>
            <a:r>
              <a:rPr lang="en-US" b="1" dirty="0" smtClean="0">
                <a:solidFill>
                  <a:srgbClr val="FF0000"/>
                </a:solidFill>
                <a:latin typeface="Times New Roman" pitchFamily="18" charset="0"/>
                <a:cs typeface="Times New Roman" pitchFamily="18" charset="0"/>
              </a:rPr>
              <a:t>Ovarian and menstrual cycles </a:t>
            </a:r>
            <a:r>
              <a:rPr lang="ar-SA" b="1" dirty="0" smtClean="0">
                <a:solidFill>
                  <a:srgbClr val="FF0000"/>
                </a:solidFill>
                <a:latin typeface="Times New Roman" pitchFamily="18" charset="0"/>
                <a:cs typeface="Times New Roman" pitchFamily="18" charset="0"/>
              </a:rPr>
              <a:t> </a:t>
            </a:r>
            <a:r>
              <a:rPr lang="ar-SA" altLang="en-US" b="1" dirty="0" err="1" smtClean="0">
                <a:solidFill>
                  <a:srgbClr val="FF0000"/>
                </a:solidFill>
              </a:rPr>
              <a:t>التبويض</a:t>
            </a:r>
            <a:r>
              <a:rPr lang="ar-SA" altLang="en-US" sz="2400" dirty="0" smtClean="0">
                <a:solidFill>
                  <a:srgbClr val="FF0000"/>
                </a:solidFill>
              </a:rPr>
              <a:t> و </a:t>
            </a:r>
            <a:r>
              <a:rPr lang="ar-SA" altLang="en-US" b="1" dirty="0" smtClean="0">
                <a:solidFill>
                  <a:srgbClr val="FF0000"/>
                </a:solidFill>
              </a:rPr>
              <a:t>الدورات </a:t>
            </a:r>
            <a:r>
              <a:rPr lang="ar-SA" altLang="en-US" b="1" dirty="0" err="1" smtClean="0">
                <a:solidFill>
                  <a:srgbClr val="FF0000"/>
                </a:solidFill>
              </a:rPr>
              <a:t>الشهرية </a:t>
            </a:r>
            <a:r>
              <a:rPr lang="ar-SA" altLang="en-US" b="1" dirty="0" smtClean="0">
                <a:solidFill>
                  <a:srgbClr val="FF0000"/>
                </a:solidFill>
              </a:rPr>
              <a:t>”</a:t>
            </a:r>
            <a:r>
              <a:rPr lang="ar-SA" altLang="en-US" b="1" dirty="0" err="1" smtClean="0">
                <a:solidFill>
                  <a:srgbClr val="FF0000"/>
                </a:solidFill>
              </a:rPr>
              <a:t>الحيضية“</a:t>
            </a:r>
            <a:endParaRPr lang="ar-SA" b="1" dirty="0" smtClean="0">
              <a:solidFill>
                <a:srgbClr val="FF0000"/>
              </a:solidFill>
              <a:latin typeface="Times New Roman" pitchFamily="18" charset="0"/>
              <a:cs typeface="Times New Roman" pitchFamily="18" charset="0"/>
            </a:endParaRPr>
          </a:p>
          <a:p>
            <a:pPr marL="633413" indent="-269875">
              <a:buNone/>
            </a:pPr>
            <a:r>
              <a:rPr lang="en-US" b="1" dirty="0" smtClean="0">
                <a:solidFill>
                  <a:schemeClr val="accent6">
                    <a:lumMod val="50000"/>
                  </a:schemeClr>
                </a:solidFill>
                <a:latin typeface="Times New Roman" pitchFamily="18" charset="0"/>
                <a:cs typeface="Times New Roman" pitchFamily="18" charset="0"/>
              </a:rPr>
              <a:t>Occur about every 28 days </a:t>
            </a:r>
            <a:r>
              <a:rPr lang="ar-SA" altLang="en-US" b="1" dirty="0" smtClean="0">
                <a:solidFill>
                  <a:schemeClr val="accent6">
                    <a:lumMod val="50000"/>
                  </a:schemeClr>
                </a:solidFill>
              </a:rPr>
              <a:t>تحدث كل 28 يوم تقريباً</a:t>
            </a:r>
            <a:r>
              <a:rPr lang="ar-SA" altLang="en-US" b="1" dirty="0" smtClean="0">
                <a:solidFill>
                  <a:srgbClr val="336600"/>
                </a:solidFill>
              </a:rPr>
              <a:t> </a:t>
            </a:r>
            <a:endParaRPr lang="ar-SA" b="1" dirty="0" smtClean="0">
              <a:solidFill>
                <a:srgbClr val="336600"/>
              </a:solidFill>
              <a:latin typeface="Times New Roman" pitchFamily="18" charset="0"/>
              <a:cs typeface="Times New Roman" pitchFamily="18" charset="0"/>
            </a:endParaRPr>
          </a:p>
          <a:p>
            <a:pPr marL="404813" indent="11113" eaLnBrk="1" hangingPunct="1">
              <a:buFont typeface="Wingdings" panose="05000000000000000000" pitchFamily="2" charset="2"/>
              <a:buNone/>
            </a:pPr>
            <a:r>
              <a:rPr lang="en-US" b="1" dirty="0" smtClean="0">
                <a:solidFill>
                  <a:srgbClr val="0000FF"/>
                </a:solidFill>
                <a:latin typeface="Times New Roman" pitchFamily="18" charset="0"/>
                <a:cs typeface="Times New Roman" pitchFamily="18" charset="0"/>
              </a:rPr>
              <a:t>Hypothalamus signals the anterior pituitary to secrete </a:t>
            </a:r>
            <a:r>
              <a:rPr lang="en-US" b="1" dirty="0" smtClean="0">
                <a:solidFill>
                  <a:srgbClr val="FF0000"/>
                </a:solidFill>
                <a:latin typeface="Times New Roman" pitchFamily="18" charset="0"/>
                <a:cs typeface="Times New Roman" pitchFamily="18" charset="0"/>
              </a:rPr>
              <a:t>follicle-stimulating hormone (FSH) </a:t>
            </a:r>
            <a:r>
              <a:rPr lang="en-US" b="1" dirty="0" smtClean="0">
                <a:solidFill>
                  <a:srgbClr val="0000FF"/>
                </a:solidFill>
                <a:latin typeface="Times New Roman" pitchFamily="18" charset="0"/>
                <a:cs typeface="Times New Roman" pitchFamily="18" charset="0"/>
              </a:rPr>
              <a:t>and </a:t>
            </a:r>
            <a:r>
              <a:rPr lang="en-US" b="1" dirty="0" err="1" smtClean="0">
                <a:solidFill>
                  <a:srgbClr val="FF0000"/>
                </a:solidFill>
                <a:latin typeface="Times New Roman" pitchFamily="18" charset="0"/>
                <a:cs typeface="Times New Roman" pitchFamily="18" charset="0"/>
              </a:rPr>
              <a:t>leuteinizing</a:t>
            </a:r>
            <a:r>
              <a:rPr lang="en-US" b="1" dirty="0" smtClean="0">
                <a:solidFill>
                  <a:srgbClr val="FF0000"/>
                </a:solidFill>
                <a:latin typeface="Times New Roman" pitchFamily="18" charset="0"/>
                <a:cs typeface="Times New Roman" pitchFamily="18" charset="0"/>
              </a:rPr>
              <a:t> hormone (LH)</a:t>
            </a:r>
            <a:r>
              <a:rPr lang="en-US" b="1" dirty="0" smtClean="0">
                <a:solidFill>
                  <a:srgbClr val="0000FF"/>
                </a:solidFill>
                <a:latin typeface="Times New Roman" pitchFamily="18" charset="0"/>
                <a:cs typeface="Times New Roman" pitchFamily="18" charset="0"/>
              </a:rPr>
              <a:t>, which trigger</a:t>
            </a:r>
            <a:endParaRPr lang="ar-SA" b="1" dirty="0" smtClean="0">
              <a:solidFill>
                <a:srgbClr val="0000FF"/>
              </a:solidFill>
              <a:latin typeface="Times New Roman" pitchFamily="18" charset="0"/>
              <a:cs typeface="Times New Roman" pitchFamily="18" charset="0"/>
            </a:endParaRPr>
          </a:p>
          <a:p>
            <a:pPr marL="404813" lvl="1" indent="11113">
              <a:buNone/>
            </a:pPr>
            <a:r>
              <a:rPr lang="ar-SA" altLang="en-US" sz="2000" b="1" dirty="0" smtClean="0">
                <a:solidFill>
                  <a:srgbClr val="0000FF"/>
                </a:solidFill>
              </a:rPr>
              <a:t>يقوم ما تحت السرير البصري بإصدار الإشارات للفص الأمامي من الغدة النخامية لتقوم بإفراز الهرمون المحفز للحويصلات وهرمون الجسم الأصفر والتي تعمل على إطلاق</a:t>
            </a:r>
            <a:r>
              <a:rPr lang="ar-SA" altLang="en-US" sz="2000" dirty="0" smtClean="0"/>
              <a:t> </a:t>
            </a:r>
            <a:endParaRPr lang="en-US" sz="2800" b="1" dirty="0" smtClean="0">
              <a:solidFill>
                <a:srgbClr val="0000FF"/>
              </a:solidFill>
              <a:latin typeface="Times New Roman" pitchFamily="18" charset="0"/>
              <a:cs typeface="Times New Roman" pitchFamily="18" charset="0"/>
            </a:endParaRPr>
          </a:p>
          <a:p>
            <a:pPr marL="1169988" lvl="2" indent="-271463" eaLnBrk="1" hangingPunct="1">
              <a:buFontTx/>
              <a:buChar char="–"/>
            </a:pPr>
            <a:r>
              <a:rPr lang="en-US" sz="2800" b="1" dirty="0" smtClean="0">
                <a:solidFill>
                  <a:schemeClr val="accent6">
                    <a:lumMod val="50000"/>
                  </a:schemeClr>
                </a:solidFill>
                <a:latin typeface="Times New Roman" pitchFamily="18" charset="0"/>
                <a:cs typeface="Times New Roman" pitchFamily="18" charset="0"/>
              </a:rPr>
              <a:t>Growth of a follicle       </a:t>
            </a:r>
            <a:r>
              <a:rPr lang="ar-SA" sz="2800" b="1" dirty="0" smtClean="0">
                <a:solidFill>
                  <a:schemeClr val="accent6">
                    <a:lumMod val="50000"/>
                  </a:schemeClr>
                </a:solidFill>
                <a:latin typeface="Times New Roman" pitchFamily="18" charset="0"/>
                <a:cs typeface="Times New Roman" pitchFamily="18" charset="0"/>
              </a:rPr>
              <a:t>نمو الحوصلة</a:t>
            </a:r>
            <a:endParaRPr lang="en-US" sz="2800" b="1" dirty="0" smtClean="0">
              <a:solidFill>
                <a:schemeClr val="accent6">
                  <a:lumMod val="50000"/>
                </a:schemeClr>
              </a:solidFill>
              <a:latin typeface="Times New Roman" pitchFamily="18" charset="0"/>
              <a:cs typeface="Times New Roman" pitchFamily="18" charset="0"/>
            </a:endParaRPr>
          </a:p>
          <a:p>
            <a:pPr marL="1169988" lvl="2" indent="-271463">
              <a:buFontTx/>
              <a:buChar char="–"/>
            </a:pPr>
            <a:r>
              <a:rPr lang="en-US" sz="2800" b="1" dirty="0" smtClean="0">
                <a:solidFill>
                  <a:schemeClr val="accent6">
                    <a:lumMod val="50000"/>
                  </a:schemeClr>
                </a:solidFill>
                <a:latin typeface="Times New Roman" pitchFamily="18" charset="0"/>
                <a:cs typeface="Times New Roman" pitchFamily="18" charset="0"/>
              </a:rPr>
              <a:t>Ovulation </a:t>
            </a:r>
            <a:r>
              <a:rPr lang="ar-SA" sz="2800" b="1" dirty="0" err="1" smtClean="0">
                <a:solidFill>
                  <a:schemeClr val="accent6">
                    <a:lumMod val="50000"/>
                  </a:schemeClr>
                </a:solidFill>
                <a:latin typeface="Times New Roman" pitchFamily="18" charset="0"/>
                <a:cs typeface="Times New Roman" pitchFamily="18" charset="0"/>
              </a:rPr>
              <a:t>التبويض</a:t>
            </a:r>
            <a:r>
              <a:rPr lang="ar-SA" sz="2800" b="1" dirty="0" smtClean="0">
                <a:solidFill>
                  <a:schemeClr val="accent6">
                    <a:lumMod val="50000"/>
                  </a:schemeClr>
                </a:solidFill>
                <a:latin typeface="Times New Roman" pitchFamily="18" charset="0"/>
                <a:cs typeface="Times New Roman" pitchFamily="18" charset="0"/>
              </a:rPr>
              <a:t>      </a:t>
            </a:r>
            <a:r>
              <a:rPr lang="en-US" sz="2800" b="1" dirty="0" smtClean="0">
                <a:solidFill>
                  <a:schemeClr val="accent6">
                    <a:lumMod val="50000"/>
                  </a:schemeClr>
                </a:solidFill>
                <a:latin typeface="Times New Roman" pitchFamily="18" charset="0"/>
                <a:cs typeface="Times New Roman" pitchFamily="18" charset="0"/>
              </a:rPr>
              <a:t>       </a:t>
            </a:r>
          </a:p>
        </p:txBody>
      </p:sp>
      <p:sp>
        <p:nvSpPr>
          <p:cNvPr id="7" name="Oval 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19</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a:xfrm>
            <a:off x="935181" y="2371877"/>
            <a:ext cx="7491847" cy="2304031"/>
          </a:xfrm>
          <a:prstGeom prst="rect">
            <a:avLst/>
          </a:prstGeom>
        </p:spPr>
        <p:txBody>
          <a:bodyPr/>
          <a:lstStyle/>
          <a:p>
            <a:pPr marL="0" marR="0" lvl="0" indent="0" algn="ctr" defTabSz="914400" rtl="0" eaLnBrk="1" fontAlgn="base" latinLnBrk="0" hangingPunct="1">
              <a:lnSpc>
                <a:spcPct val="150000"/>
              </a:lnSpc>
              <a:spcBef>
                <a:spcPct val="45000"/>
              </a:spcBef>
              <a:spcAft>
                <a:spcPct val="20000"/>
              </a:spcAft>
              <a:buClr>
                <a:schemeClr val="tx2"/>
              </a:buClr>
              <a:buSzTx/>
              <a:buFont typeface="Wingdings" panose="05000000000000000000" pitchFamily="2" charset="2"/>
              <a:buNone/>
              <a:tabLst/>
              <a:defRPr/>
            </a:pPr>
            <a:r>
              <a:rPr kumimoji="0" lang="en-US" sz="44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ASEXUAL AND SEXUAL REPRODUCTION </a:t>
            </a:r>
          </a:p>
        </p:txBody>
      </p:sp>
      <p:sp>
        <p:nvSpPr>
          <p:cNvPr id="3" name="Line 3"/>
          <p:cNvSpPr>
            <a:spLocks noChangeShapeType="1"/>
          </p:cNvSpPr>
          <p:nvPr/>
        </p:nvSpPr>
        <p:spPr bwMode="auto">
          <a:xfrm>
            <a:off x="182563" y="1106488"/>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 name="Oval 3"/>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2</a:t>
            </a:r>
            <a:endParaRPr lang="en-US" sz="2700" b="1" kern="0" dirty="0">
              <a:solidFill>
                <a:srgbClr val="0033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28675" name="Line 3"/>
          <p:cNvSpPr>
            <a:spLocks noChangeShapeType="1"/>
          </p:cNvSpPr>
          <p:nvPr/>
        </p:nvSpPr>
        <p:spPr bwMode="auto">
          <a:xfrm>
            <a:off x="182563" y="586940"/>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28676"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28677" name="Rectangle 8"/>
          <p:cNvSpPr>
            <a:spLocks noGrp="1" noChangeArrowheads="1"/>
          </p:cNvSpPr>
          <p:nvPr>
            <p:ph type="title"/>
          </p:nvPr>
        </p:nvSpPr>
        <p:spPr>
          <a:xfrm>
            <a:off x="172172" y="105209"/>
            <a:ext cx="8775700" cy="766988"/>
          </a:xfrm>
        </p:spPr>
        <p:txBody>
          <a:bodyPr/>
          <a:lstStyle/>
          <a:p>
            <a:pPr marL="0" indent="0" algn="ctr"/>
            <a:r>
              <a:rPr lang="en-US" sz="2400" dirty="0" smtClean="0">
                <a:latin typeface="Times New Roman" pitchFamily="18" charset="0"/>
                <a:cs typeface="Times New Roman" pitchFamily="18" charset="0"/>
              </a:rPr>
              <a:t> Hormones synchronize cyclic changes in the ovary and </a:t>
            </a:r>
            <a:r>
              <a:rPr lang="en-US" sz="2400" dirty="0" smtClean="0">
                <a:latin typeface="Times New Roman" pitchFamily="18" charset="0"/>
                <a:cs typeface="Times New Roman" pitchFamily="18" charset="0"/>
              </a:rPr>
              <a:t>uterus</a:t>
            </a:r>
            <a:br>
              <a:rPr lang="en-US" sz="2400" dirty="0" smtClean="0">
                <a:latin typeface="Times New Roman" pitchFamily="18" charset="0"/>
                <a:cs typeface="Times New Roman" pitchFamily="18" charset="0"/>
              </a:rPr>
            </a:br>
            <a:r>
              <a:rPr lang="ar-SA" altLang="en-US" sz="2400" dirty="0" smtClean="0">
                <a:solidFill>
                  <a:srgbClr val="FF0000"/>
                </a:solidFill>
              </a:rPr>
              <a:t> </a:t>
            </a:r>
            <a:r>
              <a:rPr lang="ar-SA" altLang="en-US" sz="2400" dirty="0" smtClean="0">
                <a:solidFill>
                  <a:srgbClr val="FF0000"/>
                </a:solidFill>
              </a:rPr>
              <a:t/>
            </a:r>
            <a:br>
              <a:rPr lang="ar-SA" altLang="en-US" sz="2400" dirty="0" smtClean="0">
                <a:solidFill>
                  <a:srgbClr val="FF0000"/>
                </a:solidFill>
              </a:rPr>
            </a:br>
            <a:r>
              <a:rPr lang="ar-SA" altLang="en-US" sz="2400" dirty="0" smtClean="0">
                <a:solidFill>
                  <a:srgbClr val="FF0000"/>
                </a:solidFill>
              </a:rPr>
              <a:t>تعمل </a:t>
            </a:r>
            <a:r>
              <a:rPr lang="ar-SA" altLang="en-US" sz="2400" dirty="0" err="1" smtClean="0">
                <a:solidFill>
                  <a:srgbClr val="FF0000"/>
                </a:solidFill>
              </a:rPr>
              <a:t>الهرمونات</a:t>
            </a:r>
            <a:r>
              <a:rPr lang="ar-SA" altLang="en-US" sz="2400" dirty="0" smtClean="0">
                <a:solidFill>
                  <a:srgbClr val="FF0000"/>
                </a:solidFill>
              </a:rPr>
              <a:t> على تزامن التغيرات الدورية في كل من المبيض والرحم</a:t>
            </a:r>
            <a:endParaRPr lang="en-US" sz="2400" dirty="0" smtClean="0">
              <a:solidFill>
                <a:srgbClr val="FF0000"/>
              </a:solidFill>
              <a:latin typeface="Times New Roman" pitchFamily="18" charset="0"/>
              <a:cs typeface="Times New Roman" pitchFamily="18" charset="0"/>
            </a:endParaRPr>
          </a:p>
        </p:txBody>
      </p:sp>
      <p:sp>
        <p:nvSpPr>
          <p:cNvPr id="27654" name="Rectangle 9"/>
          <p:cNvSpPr>
            <a:spLocks noGrp="1" noChangeArrowheads="1"/>
          </p:cNvSpPr>
          <p:nvPr>
            <p:ph idx="1"/>
          </p:nvPr>
        </p:nvSpPr>
        <p:spPr>
          <a:xfrm>
            <a:off x="0" y="1448972"/>
            <a:ext cx="8775700" cy="5409027"/>
          </a:xfrm>
        </p:spPr>
        <p:txBody>
          <a:bodyPr/>
          <a:lstStyle/>
          <a:p>
            <a:pPr marL="354013" indent="-354013" algn="ctr">
              <a:lnSpc>
                <a:spcPct val="80000"/>
              </a:lnSpc>
              <a:defRPr/>
            </a:pPr>
            <a:r>
              <a:rPr lang="en-US" sz="2400" b="1" dirty="0" smtClean="0">
                <a:solidFill>
                  <a:srgbClr val="0000FF"/>
                </a:solidFill>
                <a:latin typeface="Times New Roman" pitchFamily="18" charset="0"/>
                <a:cs typeface="Times New Roman" pitchFamily="18" charset="0"/>
              </a:rPr>
              <a:t>After </a:t>
            </a:r>
            <a:r>
              <a:rPr lang="en-US" sz="2400" b="1" dirty="0" smtClean="0">
                <a:solidFill>
                  <a:srgbClr val="0000FF"/>
                </a:solidFill>
                <a:latin typeface="Times New Roman" pitchFamily="18" charset="0"/>
                <a:cs typeface="Times New Roman" pitchFamily="18" charset="0"/>
              </a:rPr>
              <a:t>ovulation, </a:t>
            </a:r>
            <a:r>
              <a:rPr lang="en-US" sz="2400" b="1" dirty="0" smtClean="0">
                <a:solidFill>
                  <a:srgbClr val="FF0000"/>
                </a:solidFill>
                <a:latin typeface="Times New Roman" pitchFamily="18" charset="0"/>
                <a:cs typeface="Times New Roman" pitchFamily="18" charset="0"/>
              </a:rPr>
              <a:t>empty ovarian follicle </a:t>
            </a:r>
            <a:r>
              <a:rPr lang="en-US" sz="2400" b="1" dirty="0" smtClean="0">
                <a:solidFill>
                  <a:srgbClr val="0000FF"/>
                </a:solidFill>
                <a:latin typeface="Times New Roman" pitchFamily="18" charset="0"/>
                <a:cs typeface="Times New Roman" pitchFamily="18" charset="0"/>
              </a:rPr>
              <a:t>becomes</a:t>
            </a:r>
            <a:r>
              <a:rPr lang="en-US" sz="24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corpus </a:t>
            </a:r>
            <a:r>
              <a:rPr lang="en-US" sz="2400" b="1" dirty="0" err="1" smtClean="0">
                <a:solidFill>
                  <a:srgbClr val="FF0000"/>
                </a:solidFill>
                <a:latin typeface="Times New Roman" pitchFamily="18" charset="0"/>
                <a:cs typeface="Times New Roman" pitchFamily="18" charset="0"/>
              </a:rPr>
              <a:t>luteum</a:t>
            </a:r>
            <a:r>
              <a:rPr lang="en-US" sz="2400" b="1" dirty="0" smtClean="0">
                <a:solidFill>
                  <a:srgbClr val="FF0000"/>
                </a:solidFill>
                <a:latin typeface="Times New Roman" pitchFamily="18" charset="0"/>
                <a:cs typeface="Times New Roman" pitchFamily="18" charset="0"/>
              </a:rPr>
              <a:t/>
            </a:r>
            <a:br>
              <a:rPr lang="en-US" sz="2400" b="1" dirty="0" smtClean="0">
                <a:solidFill>
                  <a:srgbClr val="FF0000"/>
                </a:solidFill>
                <a:latin typeface="Times New Roman" pitchFamily="18" charset="0"/>
                <a:cs typeface="Times New Roman" pitchFamily="18" charset="0"/>
              </a:rPr>
            </a:br>
            <a:r>
              <a:rPr lang="ar-SA" altLang="en-US" sz="2400" b="1" dirty="0" smtClean="0"/>
              <a:t>بعد </a:t>
            </a:r>
            <a:r>
              <a:rPr lang="ar-SA" altLang="en-US" sz="2400" b="1" dirty="0" err="1" smtClean="0"/>
              <a:t>التبويض</a:t>
            </a:r>
            <a:r>
              <a:rPr lang="ar-SA" altLang="en-US" sz="2400" b="1" dirty="0" smtClean="0"/>
              <a:t>, تصبح الحوصلة </a:t>
            </a:r>
            <a:r>
              <a:rPr lang="ar-SA" altLang="en-US" sz="2400" b="1" dirty="0" err="1" smtClean="0"/>
              <a:t>المبيضية</a:t>
            </a:r>
            <a:r>
              <a:rPr lang="ar-SA" altLang="en-US" sz="2400" b="1" dirty="0" smtClean="0"/>
              <a:t> الجسم الأصفر</a:t>
            </a:r>
            <a:endParaRPr lang="en-US" sz="2400" b="1" dirty="0" smtClean="0">
              <a:latin typeface="Times New Roman" pitchFamily="18" charset="0"/>
              <a:cs typeface="Times New Roman" pitchFamily="18" charset="0"/>
            </a:endParaRPr>
          </a:p>
          <a:p>
            <a:pPr marL="354013" indent="-354013" algn="ctr">
              <a:lnSpc>
                <a:spcPct val="80000"/>
              </a:lnSpc>
              <a:defRPr/>
            </a:pPr>
            <a:r>
              <a:rPr lang="en-US" sz="2400" b="1" dirty="0" smtClean="0">
                <a:solidFill>
                  <a:srgbClr val="FF0000"/>
                </a:solidFill>
                <a:latin typeface="Times New Roman" pitchFamily="18" charset="0"/>
                <a:cs typeface="Times New Roman" pitchFamily="18" charset="0"/>
              </a:rPr>
              <a:t>Corpus </a:t>
            </a:r>
            <a:r>
              <a:rPr lang="en-US" sz="2400" b="1" dirty="0" err="1" smtClean="0">
                <a:solidFill>
                  <a:srgbClr val="FF0000"/>
                </a:solidFill>
                <a:latin typeface="Times New Roman" pitchFamily="18" charset="0"/>
                <a:cs typeface="Times New Roman" pitchFamily="18" charset="0"/>
              </a:rPr>
              <a:t>luteum</a:t>
            </a:r>
            <a:r>
              <a:rPr lang="en-US" sz="2400" b="1" dirty="0" smtClean="0">
                <a:solidFill>
                  <a:srgbClr val="FF0000"/>
                </a:solidFill>
                <a:latin typeface="Times New Roman" pitchFamily="18" charset="0"/>
                <a:cs typeface="Times New Roman" pitchFamily="18" charset="0"/>
              </a:rPr>
              <a:t> </a:t>
            </a:r>
            <a:r>
              <a:rPr lang="en-US" sz="2400" b="1" dirty="0" smtClean="0">
                <a:solidFill>
                  <a:schemeClr val="accent6">
                    <a:lumMod val="50000"/>
                  </a:schemeClr>
                </a:solidFill>
                <a:latin typeface="Times New Roman" pitchFamily="18" charset="0"/>
                <a:cs typeface="Times New Roman" pitchFamily="18" charset="0"/>
              </a:rPr>
              <a:t>secretes</a:t>
            </a:r>
            <a:r>
              <a:rPr lang="en-US" sz="24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estrogen and progesterone hormones</a:t>
            </a:r>
            <a:r>
              <a:rPr lang="en-US" sz="2400" b="1" dirty="0" smtClean="0">
                <a:solidFill>
                  <a:schemeClr val="accent6">
                    <a:lumMod val="50000"/>
                  </a:schemeClr>
                </a:solidFill>
                <a:latin typeface="Times New Roman" pitchFamily="18" charset="0"/>
                <a:cs typeface="Times New Roman" pitchFamily="18" charset="0"/>
              </a:rPr>
              <a:t>, which</a:t>
            </a:r>
            <a:br>
              <a:rPr lang="en-US" sz="2400" b="1" dirty="0" smtClean="0">
                <a:solidFill>
                  <a:schemeClr val="accent6">
                    <a:lumMod val="50000"/>
                  </a:schemeClr>
                </a:solidFill>
                <a:latin typeface="Times New Roman" pitchFamily="18" charset="0"/>
                <a:cs typeface="Times New Roman" pitchFamily="18" charset="0"/>
              </a:rPr>
            </a:br>
            <a:r>
              <a:rPr lang="ar-SA" sz="2400" b="1" dirty="0" smtClean="0">
                <a:latin typeface="Times New Roman" pitchFamily="18" charset="0"/>
                <a:cs typeface="Times New Roman" pitchFamily="18" charset="0"/>
              </a:rPr>
              <a:t>يفرز الجسم الأصفر هرمون </a:t>
            </a:r>
            <a:r>
              <a:rPr lang="ar-SA" sz="2400" b="1" dirty="0" err="1" smtClean="0">
                <a:latin typeface="Times New Roman" pitchFamily="18" charset="0"/>
                <a:cs typeface="Times New Roman" pitchFamily="18" charset="0"/>
              </a:rPr>
              <a:t>الاستروجين</a:t>
            </a:r>
            <a:r>
              <a:rPr lang="ar-SA" sz="2400" b="1" dirty="0" smtClean="0">
                <a:latin typeface="Times New Roman" pitchFamily="18" charset="0"/>
                <a:cs typeface="Times New Roman" pitchFamily="18" charset="0"/>
              </a:rPr>
              <a:t> </a:t>
            </a:r>
            <a:r>
              <a:rPr lang="ar-SA" sz="2400" b="1" dirty="0" err="1" smtClean="0">
                <a:latin typeface="Times New Roman" pitchFamily="18" charset="0"/>
                <a:cs typeface="Times New Roman" pitchFamily="18" charset="0"/>
              </a:rPr>
              <a:t>والبروجيسترون</a:t>
            </a:r>
            <a:r>
              <a:rPr lang="ar-SA" sz="2400" b="1" dirty="0" smtClean="0">
                <a:latin typeface="Times New Roman" pitchFamily="18" charset="0"/>
                <a:cs typeface="Times New Roman" pitchFamily="18" charset="0"/>
              </a:rPr>
              <a:t> </a:t>
            </a:r>
            <a:r>
              <a:rPr lang="ar-SA" sz="2400" b="1" dirty="0" err="1" smtClean="0">
                <a:latin typeface="Times New Roman" pitchFamily="18" charset="0"/>
                <a:cs typeface="Times New Roman" pitchFamily="18" charset="0"/>
              </a:rPr>
              <a:t>الذين:</a:t>
            </a:r>
            <a:r>
              <a:rPr lang="ar-SA" sz="2400" b="1" dirty="0" smtClean="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marL="1252538" lvl="1" indent="-457200">
              <a:lnSpc>
                <a:spcPct val="80000"/>
              </a:lnSpc>
              <a:buFont typeface="+mj-lt"/>
              <a:buAutoNum type="arabicParenR"/>
              <a:defRPr/>
            </a:pPr>
            <a:r>
              <a:rPr lang="en-US" b="1" dirty="0" smtClean="0">
                <a:solidFill>
                  <a:srgbClr val="0000FF"/>
                </a:solidFill>
                <a:latin typeface="Times New Roman" pitchFamily="18" charset="0"/>
                <a:cs typeface="Times New Roman" pitchFamily="18" charset="0"/>
              </a:rPr>
              <a:t>Stimulate the </a:t>
            </a:r>
            <a:r>
              <a:rPr lang="en-US" b="1" dirty="0" err="1" smtClean="0">
                <a:solidFill>
                  <a:srgbClr val="0000FF"/>
                </a:solidFill>
                <a:latin typeface="Times New Roman" pitchFamily="18" charset="0"/>
                <a:cs typeface="Times New Roman" pitchFamily="18" charset="0"/>
              </a:rPr>
              <a:t>endometrium</a:t>
            </a:r>
            <a:r>
              <a:rPr lang="en-US" b="1" dirty="0" smtClean="0">
                <a:solidFill>
                  <a:srgbClr val="0000FF"/>
                </a:solidFill>
                <a:latin typeface="Times New Roman" pitchFamily="18" charset="0"/>
                <a:cs typeface="Times New Roman" pitchFamily="18" charset="0"/>
              </a:rPr>
              <a:t> to thicken</a:t>
            </a:r>
            <a:br>
              <a:rPr lang="en-US" b="1" dirty="0" smtClean="0">
                <a:solidFill>
                  <a:srgbClr val="0000FF"/>
                </a:solidFill>
                <a:latin typeface="Times New Roman" pitchFamily="18" charset="0"/>
                <a:cs typeface="Times New Roman" pitchFamily="18" charset="0"/>
              </a:rPr>
            </a:br>
            <a:r>
              <a:rPr lang="ar-SA" altLang="en-US" b="1" dirty="0" smtClean="0"/>
              <a:t>يحفزا بطانة الرحم لتصبح غليظة</a:t>
            </a:r>
            <a:endParaRPr lang="en-US" b="1" dirty="0" smtClean="0">
              <a:latin typeface="Times New Roman" pitchFamily="18" charset="0"/>
              <a:cs typeface="Times New Roman" pitchFamily="18" charset="0"/>
            </a:endParaRPr>
          </a:p>
          <a:p>
            <a:pPr marL="1252538" lvl="1" indent="-457200">
              <a:lnSpc>
                <a:spcPct val="80000"/>
              </a:lnSpc>
              <a:buFont typeface="+mj-lt"/>
              <a:buAutoNum type="arabicParenR"/>
              <a:defRPr/>
            </a:pPr>
            <a:r>
              <a:rPr lang="en-US" b="1" dirty="0" smtClean="0">
                <a:solidFill>
                  <a:schemeClr val="accent6">
                    <a:lumMod val="50000"/>
                  </a:schemeClr>
                </a:solidFill>
                <a:latin typeface="Times New Roman" pitchFamily="18" charset="0"/>
                <a:cs typeface="Times New Roman" pitchFamily="18" charset="0"/>
              </a:rPr>
              <a:t>Prepare the uterus for implantation of the embryo</a:t>
            </a:r>
            <a:br>
              <a:rPr lang="en-US" b="1" dirty="0" smtClean="0">
                <a:solidFill>
                  <a:schemeClr val="accent6">
                    <a:lumMod val="50000"/>
                  </a:schemeClr>
                </a:solidFill>
                <a:latin typeface="Times New Roman" pitchFamily="18" charset="0"/>
                <a:cs typeface="Times New Roman" pitchFamily="18" charset="0"/>
              </a:rPr>
            </a:br>
            <a:r>
              <a:rPr lang="ar-SA" b="1" dirty="0" smtClean="0">
                <a:latin typeface="Times New Roman" pitchFamily="18" charset="0"/>
                <a:cs typeface="Times New Roman" pitchFamily="18" charset="0"/>
              </a:rPr>
              <a:t>يُعد الرحم </a:t>
            </a:r>
            <a:r>
              <a:rPr lang="ar-SA" b="1" dirty="0" err="1" smtClean="0">
                <a:latin typeface="Times New Roman" pitchFamily="18" charset="0"/>
                <a:cs typeface="Times New Roman" pitchFamily="18" charset="0"/>
              </a:rPr>
              <a:t>لعلوق</a:t>
            </a:r>
            <a:r>
              <a:rPr lang="ar-SA" b="1" dirty="0" smtClean="0">
                <a:latin typeface="Times New Roman" pitchFamily="18" charset="0"/>
                <a:cs typeface="Times New Roman" pitchFamily="18" charset="0"/>
              </a:rPr>
              <a:t> الجنين </a:t>
            </a:r>
            <a:r>
              <a:rPr lang="ar-SA" b="1" dirty="0" err="1" smtClean="0">
                <a:latin typeface="Times New Roman" pitchFamily="18" charset="0"/>
                <a:cs typeface="Times New Roman" pitchFamily="18" charset="0"/>
              </a:rPr>
              <a:t>به</a:t>
            </a:r>
            <a:r>
              <a:rPr lang="ar-SA" b="1" dirty="0" smtClean="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marL="1252538" lvl="1" indent="-457200">
              <a:lnSpc>
                <a:spcPct val="80000"/>
              </a:lnSpc>
              <a:buFont typeface="+mj-lt"/>
              <a:buAutoNum type="arabicParenR"/>
              <a:defRPr/>
            </a:pPr>
            <a:r>
              <a:rPr lang="en-US" b="1" dirty="0" smtClean="0">
                <a:solidFill>
                  <a:srgbClr val="0000FF"/>
                </a:solidFill>
                <a:latin typeface="Times New Roman" pitchFamily="18" charset="0"/>
                <a:cs typeface="Times New Roman" pitchFamily="18" charset="0"/>
              </a:rPr>
              <a:t>Inhibit hypothalamus, reducing FSH and LH </a:t>
            </a:r>
            <a:r>
              <a:rPr lang="en-US" b="1" dirty="0" smtClean="0">
                <a:solidFill>
                  <a:srgbClr val="0000FF"/>
                </a:solidFill>
                <a:latin typeface="Times New Roman" pitchFamily="18" charset="0"/>
                <a:cs typeface="Times New Roman" pitchFamily="18" charset="0"/>
              </a:rPr>
              <a:t>secretion</a:t>
            </a:r>
            <a:br>
              <a:rPr lang="en-US" b="1" dirty="0" smtClean="0">
                <a:solidFill>
                  <a:srgbClr val="0000FF"/>
                </a:solidFill>
                <a:latin typeface="Times New Roman" pitchFamily="18" charset="0"/>
                <a:cs typeface="Times New Roman" pitchFamily="18" charset="0"/>
              </a:rPr>
            </a:br>
            <a:r>
              <a:rPr lang="ar-SA" b="1" dirty="0" smtClean="0">
                <a:latin typeface="Times New Roman" pitchFamily="18" charset="0"/>
                <a:cs typeface="Times New Roman" pitchFamily="18" charset="0"/>
              </a:rPr>
              <a:t>تثبط ما تحت السرير البصري, فينخفض إفراز هرمون الجسم الأصفر و الهرمون المحفز للحوصلة</a:t>
            </a:r>
            <a:r>
              <a:rPr lang="ar-SA" b="1" dirty="0" smtClean="0">
                <a:solidFill>
                  <a:srgbClr val="0000FF"/>
                </a:solidFill>
                <a:latin typeface="Times New Roman" pitchFamily="18" charset="0"/>
                <a:cs typeface="Times New Roman" pitchFamily="18" charset="0"/>
              </a:rPr>
              <a:t>   </a:t>
            </a:r>
          </a:p>
          <a:p>
            <a:pPr marL="1252538" lvl="1" indent="-457200">
              <a:lnSpc>
                <a:spcPct val="80000"/>
              </a:lnSpc>
              <a:buFont typeface="+mj-lt"/>
              <a:buAutoNum type="arabicParenR"/>
              <a:defRPr/>
            </a:pPr>
            <a:endParaRPr lang="en-US" b="1" dirty="0" smtClean="0">
              <a:solidFill>
                <a:srgbClr val="0000FF"/>
              </a:solidFill>
              <a:latin typeface="Times New Roman" pitchFamily="18" charset="0"/>
              <a:cs typeface="Times New Roman" pitchFamily="18" charset="0"/>
            </a:endParaRPr>
          </a:p>
          <a:p>
            <a:pPr marL="1138238" lvl="1" indent="-342900" algn="r" rtl="1" eaLnBrk="1" hangingPunct="1">
              <a:lnSpc>
                <a:spcPct val="80000"/>
              </a:lnSpc>
              <a:buFont typeface="Wingdings" panose="05000000000000000000" pitchFamily="2" charset="2"/>
              <a:buNone/>
              <a:defRPr/>
            </a:pPr>
            <a:endParaRPr lang="en-US" sz="2800" b="1" dirty="0" smtClean="0">
              <a:latin typeface="Times New Roman" pitchFamily="18" charset="0"/>
              <a:cs typeface="Times New Roman" pitchFamily="18" charset="0"/>
            </a:endParaRPr>
          </a:p>
        </p:txBody>
      </p:sp>
      <p:sp>
        <p:nvSpPr>
          <p:cNvPr id="7" name="Oval 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20</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29699" name="Line 3"/>
          <p:cNvSpPr>
            <a:spLocks noChangeShapeType="1"/>
          </p:cNvSpPr>
          <p:nvPr/>
        </p:nvSpPr>
        <p:spPr bwMode="auto">
          <a:xfrm>
            <a:off x="182563" y="631679"/>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29700"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29701" name="Rectangle 8"/>
          <p:cNvSpPr>
            <a:spLocks noGrp="1" noChangeArrowheads="1"/>
          </p:cNvSpPr>
          <p:nvPr>
            <p:ph type="title"/>
          </p:nvPr>
        </p:nvSpPr>
        <p:spPr>
          <a:xfrm>
            <a:off x="182563" y="177945"/>
            <a:ext cx="8775700" cy="1045943"/>
          </a:xfrm>
        </p:spPr>
        <p:txBody>
          <a:bodyPr/>
          <a:lstStyle/>
          <a:p>
            <a:pPr marL="0" indent="0" algn="ctr"/>
            <a:r>
              <a:rPr lang="en-US" sz="2400" dirty="0" smtClean="0">
                <a:latin typeface="Times New Roman" pitchFamily="18" charset="0"/>
                <a:cs typeface="Times New Roman" pitchFamily="18" charset="0"/>
              </a:rPr>
              <a:t>  Hormones synchronize cyclic changes in the ovary and </a:t>
            </a:r>
            <a:r>
              <a:rPr lang="en-US" sz="2400" dirty="0" smtClean="0">
                <a:latin typeface="Times New Roman" pitchFamily="18" charset="0"/>
                <a:cs typeface="Times New Roman" pitchFamily="18" charset="0"/>
              </a:rPr>
              <a:t>uterus</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ar-SA" altLang="en-US" sz="2400" dirty="0" smtClean="0"/>
              <a:t> تعمل </a:t>
            </a:r>
            <a:r>
              <a:rPr lang="ar-SA" altLang="en-US" sz="2400" dirty="0" err="1" smtClean="0"/>
              <a:t>الهرمونات</a:t>
            </a:r>
            <a:r>
              <a:rPr lang="ar-SA" altLang="en-US" sz="2400" dirty="0" smtClean="0"/>
              <a:t> على تزامن التغيرات الدورية في كل من المبيض والرحم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p>
        </p:txBody>
      </p:sp>
      <p:sp>
        <p:nvSpPr>
          <p:cNvPr id="29702" name="Rectangle 9"/>
          <p:cNvSpPr>
            <a:spLocks noGrp="1" noChangeArrowheads="1"/>
          </p:cNvSpPr>
          <p:nvPr>
            <p:ph idx="1"/>
          </p:nvPr>
        </p:nvSpPr>
        <p:spPr>
          <a:xfrm>
            <a:off x="224127" y="780038"/>
            <a:ext cx="8649710" cy="5605462"/>
          </a:xfrm>
        </p:spPr>
        <p:txBody>
          <a:bodyPr/>
          <a:lstStyle/>
          <a:p>
            <a:pPr marL="354013" indent="-354013">
              <a:spcBef>
                <a:spcPct val="40000"/>
              </a:spcBef>
            </a:pPr>
            <a:r>
              <a:rPr lang="en-US" sz="2400" b="1" dirty="0" smtClean="0">
                <a:solidFill>
                  <a:srgbClr val="C00000"/>
                </a:solidFill>
                <a:latin typeface="Times New Roman" pitchFamily="18" charset="0"/>
                <a:cs typeface="Times New Roman" pitchFamily="18" charset="0"/>
              </a:rPr>
              <a:t/>
            </a:r>
            <a:br>
              <a:rPr lang="en-US" sz="2400" b="1" dirty="0" smtClean="0">
                <a:solidFill>
                  <a:srgbClr val="C00000"/>
                </a:solidFill>
                <a:latin typeface="Times New Roman" pitchFamily="18" charset="0"/>
                <a:cs typeface="Times New Roman" pitchFamily="18" charset="0"/>
              </a:rPr>
            </a:br>
            <a:r>
              <a:rPr lang="en-US" sz="1900" b="1" dirty="0" smtClean="0">
                <a:solidFill>
                  <a:srgbClr val="C00000"/>
                </a:solidFill>
                <a:latin typeface="Times New Roman" pitchFamily="18" charset="0"/>
                <a:cs typeface="Times New Roman" pitchFamily="18" charset="0"/>
              </a:rPr>
              <a:t/>
            </a:r>
            <a:br>
              <a:rPr lang="en-US" sz="1900" b="1" dirty="0" smtClean="0">
                <a:solidFill>
                  <a:srgbClr val="C00000"/>
                </a:solidFill>
                <a:latin typeface="Times New Roman" pitchFamily="18" charset="0"/>
                <a:cs typeface="Times New Roman" pitchFamily="18" charset="0"/>
              </a:rPr>
            </a:br>
            <a:r>
              <a:rPr lang="en-US" sz="1900" b="1" dirty="0" smtClean="0">
                <a:solidFill>
                  <a:srgbClr val="C00000"/>
                </a:solidFill>
                <a:latin typeface="Times New Roman" pitchFamily="18" charset="0"/>
                <a:cs typeface="Times New Roman" pitchFamily="18" charset="0"/>
              </a:rPr>
              <a:t>If </a:t>
            </a:r>
            <a:r>
              <a:rPr lang="en-US" sz="1900" b="1" dirty="0" smtClean="0">
                <a:solidFill>
                  <a:srgbClr val="C00000"/>
                </a:solidFill>
                <a:latin typeface="Times New Roman" pitchFamily="18" charset="0"/>
                <a:cs typeface="Times New Roman" pitchFamily="18" charset="0"/>
              </a:rPr>
              <a:t>egg is fertilized </a:t>
            </a:r>
            <a:r>
              <a:rPr lang="ar-SA" altLang="en-US" sz="1900" b="1" dirty="0" smtClean="0"/>
              <a:t>إذا تم تخصيب البيضة</a:t>
            </a:r>
            <a:r>
              <a:rPr lang="en-US" sz="1900" b="1" dirty="0" smtClean="0">
                <a:solidFill>
                  <a:srgbClr val="C00000"/>
                </a:solidFill>
                <a:latin typeface="Times New Roman" pitchFamily="18" charset="0"/>
                <a:cs typeface="Times New Roman" pitchFamily="18" charset="0"/>
              </a:rPr>
              <a:t> </a:t>
            </a:r>
            <a:endParaRPr lang="en-US" sz="1900" b="1" dirty="0" smtClean="0">
              <a:solidFill>
                <a:srgbClr val="C00000"/>
              </a:solidFill>
              <a:latin typeface="Times New Roman" pitchFamily="18" charset="0"/>
              <a:cs typeface="Times New Roman" pitchFamily="18" charset="0"/>
            </a:endParaRPr>
          </a:p>
          <a:p>
            <a:pPr marL="809625" lvl="1" indent="-276225">
              <a:spcBef>
                <a:spcPct val="40000"/>
              </a:spcBef>
              <a:buFontTx/>
              <a:buChar char="–"/>
            </a:pPr>
            <a:r>
              <a:rPr lang="en-US" sz="1900" b="1" dirty="0" smtClean="0">
                <a:solidFill>
                  <a:srgbClr val="0000FF"/>
                </a:solidFill>
                <a:latin typeface="Times New Roman" pitchFamily="18" charset="0"/>
                <a:cs typeface="Times New Roman" pitchFamily="18" charset="0"/>
              </a:rPr>
              <a:t>Embryo releases hormones that maintain the uterine </a:t>
            </a:r>
            <a:r>
              <a:rPr lang="en-US" sz="1900" b="1" dirty="0" smtClean="0">
                <a:solidFill>
                  <a:srgbClr val="0000FF"/>
                </a:solidFill>
                <a:latin typeface="Times New Roman" pitchFamily="18" charset="0"/>
                <a:cs typeface="Times New Roman" pitchFamily="18" charset="0"/>
              </a:rPr>
              <a:t>lining</a:t>
            </a:r>
            <a:br>
              <a:rPr lang="en-US" sz="1900" b="1" dirty="0" smtClean="0">
                <a:solidFill>
                  <a:srgbClr val="0000FF"/>
                </a:solidFill>
                <a:latin typeface="Times New Roman" pitchFamily="18" charset="0"/>
                <a:cs typeface="Times New Roman" pitchFamily="18" charset="0"/>
              </a:rPr>
            </a:br>
            <a:r>
              <a:rPr lang="ar-SA" altLang="en-US" sz="1900" b="1" dirty="0" smtClean="0"/>
              <a:t>يُطلق الجنين </a:t>
            </a:r>
            <a:r>
              <a:rPr lang="ar-SA" altLang="en-US" sz="1900" b="1" dirty="0" err="1" smtClean="0"/>
              <a:t>هرمونات</a:t>
            </a:r>
            <a:r>
              <a:rPr lang="ar-SA" altLang="en-US" sz="1900" b="1" dirty="0" smtClean="0"/>
              <a:t> تعمل على المحافظة على بطانة الرحم</a:t>
            </a:r>
            <a:endParaRPr lang="en-US" altLang="en-US" sz="1900" b="1" dirty="0" smtClean="0"/>
          </a:p>
          <a:p>
            <a:pPr marL="809625" lvl="1" indent="-276225">
              <a:spcBef>
                <a:spcPct val="40000"/>
              </a:spcBef>
              <a:buFontTx/>
              <a:buChar char="–"/>
            </a:pPr>
            <a:r>
              <a:rPr lang="en-US" sz="1900" b="1" dirty="0" smtClean="0">
                <a:solidFill>
                  <a:srgbClr val="FF0000"/>
                </a:solidFill>
                <a:latin typeface="Times New Roman" pitchFamily="18" charset="0"/>
                <a:cs typeface="Times New Roman" pitchFamily="18" charset="0"/>
              </a:rPr>
              <a:t>Menstruation </a:t>
            </a:r>
            <a:r>
              <a:rPr lang="en-US" sz="1900" b="1" dirty="0" smtClean="0">
                <a:solidFill>
                  <a:srgbClr val="FF0000"/>
                </a:solidFill>
                <a:latin typeface="Times New Roman" pitchFamily="18" charset="0"/>
                <a:cs typeface="Times New Roman" pitchFamily="18" charset="0"/>
              </a:rPr>
              <a:t>does not </a:t>
            </a:r>
            <a:r>
              <a:rPr lang="en-US" sz="1900" b="1" dirty="0" smtClean="0">
                <a:solidFill>
                  <a:srgbClr val="FF0000"/>
                </a:solidFill>
                <a:latin typeface="Times New Roman" pitchFamily="18" charset="0"/>
                <a:cs typeface="Times New Roman" pitchFamily="18" charset="0"/>
              </a:rPr>
              <a:t>occur </a:t>
            </a:r>
            <a:br>
              <a:rPr lang="en-US" sz="1900" b="1" dirty="0" smtClean="0">
                <a:solidFill>
                  <a:srgbClr val="FF0000"/>
                </a:solidFill>
                <a:latin typeface="Times New Roman" pitchFamily="18" charset="0"/>
                <a:cs typeface="Times New Roman" pitchFamily="18" charset="0"/>
              </a:rPr>
            </a:br>
            <a:r>
              <a:rPr lang="ar-SA" altLang="en-US" sz="1900" b="1" dirty="0" smtClean="0"/>
              <a:t>لا </a:t>
            </a:r>
            <a:r>
              <a:rPr lang="ar-SA" altLang="en-US" sz="1900" b="1" dirty="0" smtClean="0"/>
              <a:t>يحدث الحيض</a:t>
            </a:r>
            <a:endParaRPr lang="en-US" altLang="en-US" sz="1900" b="1" dirty="0" smtClean="0"/>
          </a:p>
          <a:p>
            <a:pPr marL="354013" indent="-354013">
              <a:spcBef>
                <a:spcPct val="40000"/>
              </a:spcBef>
            </a:pPr>
            <a:r>
              <a:rPr lang="en-US" sz="1900" b="1" dirty="0" smtClean="0">
                <a:solidFill>
                  <a:srgbClr val="C00000"/>
                </a:solidFill>
                <a:latin typeface="Times New Roman" pitchFamily="18" charset="0"/>
                <a:cs typeface="Times New Roman" pitchFamily="18" charset="0"/>
              </a:rPr>
              <a:t>If </a:t>
            </a:r>
            <a:r>
              <a:rPr lang="en-US" sz="1900" b="1" dirty="0" smtClean="0">
                <a:solidFill>
                  <a:srgbClr val="C00000"/>
                </a:solidFill>
                <a:latin typeface="Times New Roman" pitchFamily="18" charset="0"/>
                <a:cs typeface="Times New Roman" pitchFamily="18" charset="0"/>
              </a:rPr>
              <a:t>egg is not </a:t>
            </a:r>
            <a:r>
              <a:rPr lang="en-US" sz="1900" b="1" dirty="0" smtClean="0">
                <a:solidFill>
                  <a:srgbClr val="C00000"/>
                </a:solidFill>
                <a:latin typeface="Times New Roman" pitchFamily="18" charset="0"/>
                <a:cs typeface="Times New Roman" pitchFamily="18" charset="0"/>
              </a:rPr>
              <a:t>fertilized </a:t>
            </a:r>
            <a:r>
              <a:rPr lang="ar-SA" altLang="en-US" sz="1900" b="1" dirty="0" smtClean="0"/>
              <a:t>إذا لم يتم تخصيب البيضة</a:t>
            </a:r>
            <a:endParaRPr lang="en-US" sz="1900" b="1" dirty="0" smtClean="0">
              <a:solidFill>
                <a:srgbClr val="C00000"/>
              </a:solidFill>
              <a:latin typeface="Times New Roman" pitchFamily="18" charset="0"/>
              <a:cs typeface="Times New Roman" pitchFamily="18" charset="0"/>
            </a:endParaRPr>
          </a:p>
          <a:p>
            <a:pPr marL="809625" lvl="1" indent="-276225">
              <a:spcBef>
                <a:spcPct val="40000"/>
              </a:spcBef>
              <a:buFontTx/>
              <a:buChar char="–"/>
            </a:pPr>
            <a:r>
              <a:rPr lang="en-US" sz="1900" b="1" dirty="0" smtClean="0">
                <a:solidFill>
                  <a:srgbClr val="0000FF"/>
                </a:solidFill>
                <a:latin typeface="Times New Roman" pitchFamily="18" charset="0"/>
                <a:cs typeface="Times New Roman" pitchFamily="18" charset="0"/>
              </a:rPr>
              <a:t>Drop in LH shuts down corpus </a:t>
            </a:r>
            <a:r>
              <a:rPr lang="en-US" sz="1900" b="1" dirty="0" err="1" smtClean="0">
                <a:solidFill>
                  <a:srgbClr val="0000FF"/>
                </a:solidFill>
                <a:latin typeface="Times New Roman" pitchFamily="18" charset="0"/>
                <a:cs typeface="Times New Roman" pitchFamily="18" charset="0"/>
              </a:rPr>
              <a:t>luteum</a:t>
            </a:r>
            <a:r>
              <a:rPr lang="en-US" sz="1900" b="1" dirty="0" smtClean="0">
                <a:solidFill>
                  <a:srgbClr val="0000FF"/>
                </a:solidFill>
                <a:latin typeface="Times New Roman" pitchFamily="18" charset="0"/>
                <a:cs typeface="Times New Roman" pitchFamily="18" charset="0"/>
              </a:rPr>
              <a:t> and its </a:t>
            </a:r>
            <a:r>
              <a:rPr lang="en-US" sz="1900" b="1" dirty="0" smtClean="0">
                <a:solidFill>
                  <a:srgbClr val="0000FF"/>
                </a:solidFill>
                <a:latin typeface="Times New Roman" pitchFamily="18" charset="0"/>
                <a:cs typeface="Times New Roman" pitchFamily="18" charset="0"/>
              </a:rPr>
              <a:t>hormones</a:t>
            </a:r>
            <a:br>
              <a:rPr lang="en-US" sz="1900" b="1" dirty="0" smtClean="0">
                <a:solidFill>
                  <a:srgbClr val="0000FF"/>
                </a:solidFill>
                <a:latin typeface="Times New Roman" pitchFamily="18" charset="0"/>
                <a:cs typeface="Times New Roman" pitchFamily="18" charset="0"/>
              </a:rPr>
            </a:br>
            <a:r>
              <a:rPr lang="ar-SA" altLang="en-US" sz="1900" b="1" dirty="0" smtClean="0"/>
              <a:t>ينخفض مستوي هرمون الجسم الأصفر مما يعمل على إيقاف عمل الجسم الأصفر ومن ثم إيقاف انتاج </a:t>
            </a:r>
            <a:r>
              <a:rPr lang="ar-SA" altLang="en-US" sz="1900" b="1" dirty="0" err="1" smtClean="0"/>
              <a:t>هرموناته</a:t>
            </a:r>
            <a:endParaRPr lang="en-US" altLang="en-US" sz="1900" b="1" dirty="0" smtClean="0"/>
          </a:p>
          <a:p>
            <a:pPr marL="809625" lvl="1" indent="-276225">
              <a:spcBef>
                <a:spcPct val="40000"/>
              </a:spcBef>
              <a:buFontTx/>
              <a:buChar char="–"/>
            </a:pPr>
            <a:r>
              <a:rPr lang="en-US" sz="1900" b="1" dirty="0" smtClean="0">
                <a:solidFill>
                  <a:srgbClr val="FF0000"/>
                </a:solidFill>
                <a:latin typeface="Times New Roman" pitchFamily="18" charset="0"/>
                <a:cs typeface="Times New Roman" pitchFamily="18" charset="0"/>
              </a:rPr>
              <a:t>Menstruation </a:t>
            </a:r>
            <a:r>
              <a:rPr lang="en-US" sz="1900" b="1" dirty="0" smtClean="0">
                <a:solidFill>
                  <a:srgbClr val="FF0000"/>
                </a:solidFill>
                <a:latin typeface="Times New Roman" pitchFamily="18" charset="0"/>
                <a:cs typeface="Times New Roman" pitchFamily="18" charset="0"/>
              </a:rPr>
              <a:t>is </a:t>
            </a:r>
            <a:r>
              <a:rPr lang="en-US" sz="1900" b="1" dirty="0" smtClean="0">
                <a:solidFill>
                  <a:srgbClr val="FF0000"/>
                </a:solidFill>
                <a:latin typeface="Times New Roman" pitchFamily="18" charset="0"/>
                <a:cs typeface="Times New Roman" pitchFamily="18" charset="0"/>
              </a:rPr>
              <a:t>triggered </a:t>
            </a:r>
            <a:r>
              <a:rPr lang="ar-SA" altLang="en-US" sz="2000" dirty="0" smtClean="0"/>
              <a:t>يحدث الحيض </a:t>
            </a:r>
            <a:endParaRPr lang="en-US" altLang="en-US" sz="2000" dirty="0" smtClean="0"/>
          </a:p>
          <a:p>
            <a:pPr marL="809625" lvl="1" indent="-276225">
              <a:spcBef>
                <a:spcPct val="40000"/>
              </a:spcBef>
              <a:buFontTx/>
              <a:buChar char="–"/>
            </a:pPr>
            <a:r>
              <a:rPr lang="en-US" sz="1900" b="1" dirty="0" smtClean="0">
                <a:solidFill>
                  <a:srgbClr val="0000FF"/>
                </a:solidFill>
                <a:latin typeface="Times New Roman" pitchFamily="18" charset="0"/>
                <a:cs typeface="Times New Roman" pitchFamily="18" charset="0"/>
              </a:rPr>
              <a:t>Hypothalamus </a:t>
            </a:r>
            <a:r>
              <a:rPr lang="en-US" sz="1900" b="1" dirty="0" smtClean="0">
                <a:solidFill>
                  <a:srgbClr val="0000FF"/>
                </a:solidFill>
                <a:latin typeface="Times New Roman" pitchFamily="18" charset="0"/>
                <a:cs typeface="Times New Roman" pitchFamily="18" charset="0"/>
              </a:rPr>
              <a:t>and pituitary stimulate development of a new </a:t>
            </a:r>
            <a:r>
              <a:rPr lang="en-US" sz="1900" b="1" dirty="0" smtClean="0">
                <a:solidFill>
                  <a:srgbClr val="0000FF"/>
                </a:solidFill>
                <a:latin typeface="Times New Roman" pitchFamily="18" charset="0"/>
                <a:cs typeface="Times New Roman" pitchFamily="18" charset="0"/>
              </a:rPr>
              <a:t>follicle</a:t>
            </a:r>
            <a:br>
              <a:rPr lang="en-US" sz="1900" b="1" dirty="0" smtClean="0">
                <a:solidFill>
                  <a:srgbClr val="0000FF"/>
                </a:solidFill>
                <a:latin typeface="Times New Roman" pitchFamily="18" charset="0"/>
                <a:cs typeface="Times New Roman" pitchFamily="18" charset="0"/>
              </a:rPr>
            </a:br>
            <a:r>
              <a:rPr lang="ar-SA" altLang="en-US" sz="2000" dirty="0" smtClean="0"/>
              <a:t>ويعمل كل من ما تحت السرير البصري والغدة النخامية على تحفيز تكوين حوصلة جديدة </a:t>
            </a:r>
            <a:endParaRPr lang="en-US" altLang="en-US" sz="2000" dirty="0" smtClean="0"/>
          </a:p>
          <a:p>
            <a:pPr marL="809625" lvl="1" indent="-276225" eaLnBrk="1" hangingPunct="1">
              <a:spcBef>
                <a:spcPct val="40000"/>
              </a:spcBef>
              <a:buFontTx/>
              <a:buChar char="–"/>
            </a:pPr>
            <a:endParaRPr lang="en-US" sz="1900" b="1" dirty="0" smtClean="0">
              <a:solidFill>
                <a:srgbClr val="0000FF"/>
              </a:solidFill>
              <a:latin typeface="Times New Roman" pitchFamily="18" charset="0"/>
              <a:cs typeface="Times New Roman" pitchFamily="18" charset="0"/>
            </a:endParaRPr>
          </a:p>
        </p:txBody>
      </p:sp>
      <p:sp>
        <p:nvSpPr>
          <p:cNvPr id="7" name="Oval 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21</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30723" name="Line 3"/>
          <p:cNvSpPr>
            <a:spLocks noChangeShapeType="1"/>
          </p:cNvSpPr>
          <p:nvPr/>
        </p:nvSpPr>
        <p:spPr bwMode="auto">
          <a:xfrm>
            <a:off x="182563" y="1106488"/>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724"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701" name="Rectangle 8"/>
          <p:cNvSpPr>
            <a:spLocks noGrp="1" noChangeArrowheads="1"/>
          </p:cNvSpPr>
          <p:nvPr>
            <p:ph idx="1"/>
          </p:nvPr>
        </p:nvSpPr>
        <p:spPr>
          <a:xfrm>
            <a:off x="0" y="1153550"/>
            <a:ext cx="8958263" cy="5704449"/>
          </a:xfrm>
        </p:spPr>
        <p:txBody>
          <a:bodyPr/>
          <a:lstStyle/>
          <a:p>
            <a:pPr marL="1138238" lvl="1" indent="-342900" eaLnBrk="1" hangingPunct="1">
              <a:lnSpc>
                <a:spcPct val="85000"/>
              </a:lnSpc>
              <a:spcBef>
                <a:spcPct val="20000"/>
              </a:spcBef>
              <a:buFontTx/>
              <a:buChar char="–"/>
              <a:defRPr/>
            </a:pPr>
            <a:endParaRPr lang="en-US" sz="2800" b="1" dirty="0" smtClean="0">
              <a:solidFill>
                <a:srgbClr val="0000FF"/>
              </a:solidFill>
              <a:latin typeface="Times New Roman" pitchFamily="18" charset="0"/>
              <a:cs typeface="Times New Roman" pitchFamily="18" charset="0"/>
            </a:endParaRPr>
          </a:p>
          <a:p>
            <a:pPr marL="1138238" lvl="1" indent="-342900" algn="ctr">
              <a:lnSpc>
                <a:spcPct val="85000"/>
              </a:lnSpc>
              <a:spcBef>
                <a:spcPct val="20000"/>
              </a:spcBef>
              <a:buFontTx/>
              <a:buChar char="–"/>
              <a:defRPr/>
            </a:pPr>
            <a:r>
              <a:rPr lang="en-US" sz="2800" b="1" dirty="0" smtClean="0">
                <a:solidFill>
                  <a:srgbClr val="0000FF"/>
                </a:solidFill>
                <a:latin typeface="Times New Roman" pitchFamily="18" charset="0"/>
                <a:cs typeface="Times New Roman" pitchFamily="18" charset="0"/>
              </a:rPr>
              <a:t>Embryonic development begins with </a:t>
            </a:r>
            <a:r>
              <a:rPr lang="en-US" sz="2800" b="1" dirty="0" smtClean="0">
                <a:solidFill>
                  <a:srgbClr val="FF0000"/>
                </a:solidFill>
                <a:latin typeface="Times New Roman" pitchFamily="18" charset="0"/>
                <a:cs typeface="Times New Roman" pitchFamily="18" charset="0"/>
              </a:rPr>
              <a:t>fertilization</a:t>
            </a:r>
            <a:br>
              <a:rPr lang="en-US" sz="2800" b="1" dirty="0" smtClean="0">
                <a:solidFill>
                  <a:srgbClr val="FF0000"/>
                </a:solidFill>
                <a:latin typeface="Times New Roman" pitchFamily="18" charset="0"/>
                <a:cs typeface="Times New Roman" pitchFamily="18" charset="0"/>
              </a:rPr>
            </a:br>
            <a:r>
              <a:rPr lang="ar-SA" sz="2800" b="1" dirty="0" smtClean="0">
                <a:latin typeface="Times New Roman" pitchFamily="18" charset="0"/>
                <a:cs typeface="Times New Roman" pitchFamily="18" charset="0"/>
              </a:rPr>
              <a:t>يبدأ التطور الجنيني </a:t>
            </a:r>
            <a:r>
              <a:rPr lang="ar-SA" sz="2800" b="1" dirty="0" smtClean="0">
                <a:latin typeface="Times New Roman" pitchFamily="18" charset="0"/>
                <a:cs typeface="Times New Roman" pitchFamily="18" charset="0"/>
              </a:rPr>
              <a:t>بالتخصيب</a:t>
            </a:r>
            <a:endParaRPr lang="ar-SA" sz="2800" b="1" dirty="0" smtClean="0">
              <a:latin typeface="Times New Roman" pitchFamily="18" charset="0"/>
              <a:cs typeface="Times New Roman" pitchFamily="18" charset="0"/>
            </a:endParaRPr>
          </a:p>
          <a:p>
            <a:pPr marL="1138238" lvl="1" indent="-342900" eaLnBrk="1" hangingPunct="1">
              <a:lnSpc>
                <a:spcPct val="85000"/>
              </a:lnSpc>
              <a:spcBef>
                <a:spcPct val="20000"/>
              </a:spcBef>
              <a:buFontTx/>
              <a:buChar char="–"/>
              <a:defRPr/>
            </a:pPr>
            <a:endParaRPr lang="ar-SA" sz="2800" b="1" dirty="0" smtClean="0">
              <a:solidFill>
                <a:srgbClr val="FF0000"/>
              </a:solidFill>
              <a:latin typeface="Times New Roman" pitchFamily="18" charset="0"/>
              <a:cs typeface="Times New Roman" pitchFamily="18" charset="0"/>
            </a:endParaRPr>
          </a:p>
          <a:p>
            <a:pPr marL="1138238" lvl="1" indent="-342900" algn="ctr">
              <a:lnSpc>
                <a:spcPct val="85000"/>
              </a:lnSpc>
              <a:spcBef>
                <a:spcPct val="20000"/>
              </a:spcBef>
              <a:buFontTx/>
              <a:buChar char="–"/>
              <a:defRPr/>
            </a:pPr>
            <a:r>
              <a:rPr lang="en-US" sz="2800" b="1" dirty="0" smtClean="0">
                <a:solidFill>
                  <a:srgbClr val="FF0000"/>
                </a:solidFill>
                <a:latin typeface="Times New Roman" pitchFamily="18" charset="0"/>
                <a:cs typeface="Times New Roman" pitchFamily="18" charset="0"/>
              </a:rPr>
              <a:t>Fertilization</a:t>
            </a:r>
            <a:r>
              <a:rPr lang="ar-SA" sz="2800" b="1" dirty="0" smtClean="0">
                <a:latin typeface="Times New Roman" pitchFamily="18" charset="0"/>
                <a:cs typeface="Times New Roman" pitchFamily="18" charset="0"/>
              </a:rPr>
              <a:t> is the</a:t>
            </a:r>
            <a:r>
              <a:rPr lang="en-US" sz="2800" b="1" dirty="0" smtClean="0">
                <a:solidFill>
                  <a:srgbClr val="FF0000"/>
                </a:solidFill>
                <a:latin typeface="Times New Roman" pitchFamily="18" charset="0"/>
                <a:cs typeface="Times New Roman" pitchFamily="18" charset="0"/>
              </a:rPr>
              <a:t> union </a:t>
            </a:r>
            <a:r>
              <a:rPr lang="en-US" sz="2800" b="1" dirty="0" smtClean="0">
                <a:latin typeface="Times New Roman" pitchFamily="18" charset="0"/>
                <a:cs typeface="Times New Roman" pitchFamily="18" charset="0"/>
              </a:rPr>
              <a:t>of </a:t>
            </a:r>
            <a:r>
              <a:rPr lang="en-US" sz="2800" b="1" dirty="0" smtClean="0">
                <a:solidFill>
                  <a:srgbClr val="FF0000"/>
                </a:solidFill>
                <a:latin typeface="Times New Roman" pitchFamily="18" charset="0"/>
                <a:cs typeface="Times New Roman" pitchFamily="18" charset="0"/>
              </a:rPr>
              <a:t>sperm and egg</a:t>
            </a:r>
            <a:r>
              <a:rPr lang="ar-SA" sz="2800" b="1" dirty="0" smtClean="0">
                <a:solidFill>
                  <a:srgbClr val="FF0000"/>
                </a:solidFill>
                <a:latin typeface="Times New Roman" pitchFamily="18" charset="0"/>
                <a:cs typeface="Times New Roman" pitchFamily="18" charset="0"/>
              </a:rPr>
              <a:t> </a:t>
            </a:r>
            <a:r>
              <a:rPr lang="en-US" sz="2800" b="1" dirty="0" smtClean="0">
                <a:latin typeface="Times New Roman" pitchFamily="18" charset="0"/>
                <a:cs typeface="Times New Roman" pitchFamily="18" charset="0"/>
              </a:rPr>
              <a:t>to form a diploid </a:t>
            </a:r>
            <a:r>
              <a:rPr lang="en-US" sz="2800" b="1" dirty="0" smtClean="0">
                <a:latin typeface="Times New Roman" pitchFamily="18" charset="0"/>
                <a:cs typeface="Times New Roman" pitchFamily="18" charset="0"/>
              </a:rPr>
              <a:t>zygote</a:t>
            </a:r>
            <a:br>
              <a:rPr lang="en-US" sz="2800" b="1" dirty="0" smtClean="0">
                <a:latin typeface="Times New Roman" pitchFamily="18" charset="0"/>
                <a:cs typeface="Times New Roman" pitchFamily="18" charset="0"/>
              </a:rPr>
            </a:br>
            <a:endParaRPr lang="ar-SA" sz="2800" b="1" dirty="0" smtClean="0">
              <a:latin typeface="Times New Roman" pitchFamily="18" charset="0"/>
              <a:cs typeface="Times New Roman" pitchFamily="18" charset="0"/>
            </a:endParaRPr>
          </a:p>
          <a:p>
            <a:pPr marL="1138238" lvl="1" indent="-342900">
              <a:lnSpc>
                <a:spcPct val="85000"/>
              </a:lnSpc>
              <a:spcBef>
                <a:spcPct val="20000"/>
              </a:spcBef>
              <a:buFontTx/>
              <a:buChar char="–"/>
              <a:defRPr/>
            </a:pPr>
            <a:r>
              <a:rPr lang="ar-SA" sz="2800" b="1" dirty="0" smtClean="0">
                <a:latin typeface="Times New Roman" pitchFamily="18" charset="0"/>
                <a:cs typeface="Times New Roman" pitchFamily="18" charset="0"/>
              </a:rPr>
              <a:t>التخصيب هو اتحاد الحيوانات المنوية والبيض لتكوين </a:t>
            </a:r>
            <a:r>
              <a:rPr lang="ar-SA" sz="2800" b="1" dirty="0" err="1" smtClean="0">
                <a:latin typeface="Times New Roman" pitchFamily="18" charset="0"/>
                <a:cs typeface="Times New Roman" pitchFamily="18" charset="0"/>
              </a:rPr>
              <a:t>لاقحة</a:t>
            </a:r>
            <a:r>
              <a:rPr lang="ar-SA" sz="2800" b="1" dirty="0" smtClean="0">
                <a:latin typeface="Times New Roman" pitchFamily="18" charset="0"/>
                <a:cs typeface="Times New Roman" pitchFamily="18" charset="0"/>
              </a:rPr>
              <a:t> ثنائية العدد </a:t>
            </a:r>
            <a:r>
              <a:rPr lang="ar-SA" sz="2800" b="1" dirty="0" err="1" smtClean="0">
                <a:latin typeface="Times New Roman" pitchFamily="18" charset="0"/>
                <a:cs typeface="Times New Roman" pitchFamily="18" charset="0"/>
              </a:rPr>
              <a:t>الكروموزومي</a:t>
            </a:r>
            <a:endParaRPr lang="ar-SA" sz="2800" b="1" dirty="0" smtClean="0">
              <a:latin typeface="Times New Roman" pitchFamily="18" charset="0"/>
              <a:cs typeface="Times New Roman" pitchFamily="18" charset="0"/>
            </a:endParaRPr>
          </a:p>
          <a:p>
            <a:pPr marL="1138238" lvl="1" indent="-342900" algn="ctr">
              <a:lnSpc>
                <a:spcPct val="85000"/>
              </a:lnSpc>
              <a:spcBef>
                <a:spcPct val="20000"/>
              </a:spcBef>
              <a:buFontTx/>
              <a:buChar char="–"/>
              <a:defRPr/>
            </a:pPr>
            <a:r>
              <a:rPr lang="en-US" sz="2800" b="1" dirty="0" smtClean="0">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Resulted zygote triggers embryonic </a:t>
            </a:r>
            <a:r>
              <a:rPr lang="en-US" sz="2800" b="1" dirty="0" smtClean="0">
                <a:solidFill>
                  <a:srgbClr val="0000FF"/>
                </a:solidFill>
                <a:latin typeface="Times New Roman" pitchFamily="18" charset="0"/>
                <a:cs typeface="Times New Roman" pitchFamily="18" charset="0"/>
              </a:rPr>
              <a:t>development</a:t>
            </a:r>
            <a:br>
              <a:rPr lang="en-US" sz="2800" b="1" dirty="0" smtClean="0">
                <a:solidFill>
                  <a:srgbClr val="0000FF"/>
                </a:solidFill>
                <a:latin typeface="Times New Roman" pitchFamily="18" charset="0"/>
                <a:cs typeface="Times New Roman" pitchFamily="18" charset="0"/>
              </a:rPr>
            </a:br>
            <a:r>
              <a:rPr lang="ar-SA" sz="2800" b="1" dirty="0" smtClean="0">
                <a:latin typeface="Times New Roman" pitchFamily="18" charset="0"/>
                <a:cs typeface="Times New Roman" pitchFamily="18" charset="0"/>
              </a:rPr>
              <a:t> يؤدي الإخصاب إلى تكون </a:t>
            </a:r>
            <a:r>
              <a:rPr lang="ar-SA" sz="2800" b="1" dirty="0" err="1" smtClean="0">
                <a:latin typeface="Times New Roman" pitchFamily="18" charset="0"/>
                <a:cs typeface="Times New Roman" pitchFamily="18" charset="0"/>
              </a:rPr>
              <a:t>اللاقحة</a:t>
            </a:r>
            <a:r>
              <a:rPr lang="ar-SA" sz="2800" b="1" dirty="0" smtClean="0">
                <a:latin typeface="Times New Roman" pitchFamily="18" charset="0"/>
                <a:cs typeface="Times New Roman" pitchFamily="18" charset="0"/>
              </a:rPr>
              <a:t> ”الخلية المُخصبة“  وهو بذلك يُطلق عملية التكوين </a:t>
            </a:r>
            <a:r>
              <a:rPr lang="ar-SA" sz="2800" b="1" dirty="0" smtClean="0">
                <a:latin typeface="Times New Roman" pitchFamily="18" charset="0"/>
                <a:cs typeface="Times New Roman" pitchFamily="18" charset="0"/>
              </a:rPr>
              <a:t>الجنيني</a:t>
            </a:r>
            <a:endParaRPr lang="en-US" sz="2800" b="1" dirty="0" smtClean="0">
              <a:latin typeface="Times New Roman" pitchFamily="18" charset="0"/>
              <a:cs typeface="Times New Roman" pitchFamily="18" charset="0"/>
            </a:endParaRPr>
          </a:p>
          <a:p>
            <a:pPr marL="354013" indent="-354013" eaLnBrk="1" hangingPunct="1">
              <a:lnSpc>
                <a:spcPct val="85000"/>
              </a:lnSpc>
              <a:spcBef>
                <a:spcPct val="20000"/>
              </a:spcBef>
              <a:defRPr/>
            </a:pPr>
            <a:endParaRPr lang="en-US" b="1" dirty="0" smtClean="0">
              <a:latin typeface="Times New Roman" pitchFamily="18" charset="0"/>
              <a:cs typeface="Times New Roman" pitchFamily="18" charset="0"/>
            </a:endParaRPr>
          </a:p>
          <a:p>
            <a:pPr marL="1138238" lvl="1" indent="-342900" eaLnBrk="1" hangingPunct="1">
              <a:lnSpc>
                <a:spcPct val="85000"/>
              </a:lnSpc>
              <a:spcBef>
                <a:spcPct val="20000"/>
              </a:spcBef>
              <a:buFont typeface="Wingdings" panose="05000000000000000000" pitchFamily="2" charset="2"/>
              <a:buNone/>
              <a:defRPr/>
            </a:pPr>
            <a:endParaRPr lang="en-US" sz="2800" b="1" dirty="0" smtClean="0">
              <a:latin typeface="Times New Roman" pitchFamily="18" charset="0"/>
              <a:cs typeface="Times New Roman" pitchFamily="18" charset="0"/>
            </a:endParaRPr>
          </a:p>
          <a:p>
            <a:pPr marL="1138238" lvl="1" indent="-342900" eaLnBrk="1" hangingPunct="1">
              <a:lnSpc>
                <a:spcPct val="85000"/>
              </a:lnSpc>
              <a:spcBef>
                <a:spcPct val="20000"/>
              </a:spcBef>
              <a:buFontTx/>
              <a:buChar char="–"/>
              <a:defRPr/>
            </a:pPr>
            <a:endParaRPr lang="en-US" sz="2800" b="1" dirty="0" smtClean="0">
              <a:latin typeface="Times New Roman" pitchFamily="18" charset="0"/>
              <a:cs typeface="Times New Roman" pitchFamily="18" charset="0"/>
            </a:endParaRPr>
          </a:p>
          <a:p>
            <a:pPr marL="1138238" lvl="1" indent="-342900" eaLnBrk="1" hangingPunct="1">
              <a:lnSpc>
                <a:spcPct val="85000"/>
              </a:lnSpc>
              <a:spcBef>
                <a:spcPct val="20000"/>
              </a:spcBef>
              <a:buFontTx/>
              <a:buChar char="–"/>
              <a:defRPr/>
            </a:pPr>
            <a:endParaRPr lang="en-US" sz="2800" b="1" dirty="0" smtClean="0">
              <a:latin typeface="Times New Roman" pitchFamily="18" charset="0"/>
              <a:cs typeface="Times New Roman" pitchFamily="18" charset="0"/>
            </a:endParaRPr>
          </a:p>
          <a:p>
            <a:pPr marL="0" indent="0" algn="ctr" eaLnBrk="1" hangingPunct="1">
              <a:buFont typeface="Wingdings" panose="05000000000000000000" pitchFamily="2" charset="2"/>
              <a:buNone/>
              <a:defRPr/>
            </a:pPr>
            <a:r>
              <a:rPr lang="ar-SA" b="1" dirty="0" smtClean="0">
                <a:solidFill>
                  <a:srgbClr val="FF0000"/>
                </a:solidFill>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p:txBody>
      </p:sp>
      <p:sp>
        <p:nvSpPr>
          <p:cNvPr id="6" name="Oval 5"/>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22</a:t>
            </a:r>
            <a:endParaRPr lang="en-US" sz="2700" b="1" kern="0" dirty="0">
              <a:solidFill>
                <a:srgbClr val="0033CC"/>
              </a:solidFill>
              <a:latin typeface="Times New Roman" pitchFamily="18" charset="0"/>
              <a:cs typeface="Times New Roman" pitchFamily="18" charset="0"/>
            </a:endParaRPr>
          </a:p>
        </p:txBody>
      </p:sp>
      <p:sp>
        <p:nvSpPr>
          <p:cNvPr id="2" name="Rectangle 1"/>
          <p:cNvSpPr/>
          <p:nvPr/>
        </p:nvSpPr>
        <p:spPr>
          <a:xfrm>
            <a:off x="2568102" y="0"/>
            <a:ext cx="4004622" cy="1077218"/>
          </a:xfrm>
          <a:prstGeom prst="rect">
            <a:avLst/>
          </a:prstGeom>
        </p:spPr>
        <p:txBody>
          <a:bodyPr wrap="square">
            <a:spAutoFit/>
          </a:bodyPr>
          <a:lstStyle/>
          <a:p>
            <a:pPr marL="0" indent="0" algn="ctr" eaLnBrk="1" hangingPunct="1">
              <a:buFont typeface="Wingdings" panose="05000000000000000000" pitchFamily="2" charset="2"/>
              <a:buNone/>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Embryonic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Development</a:t>
            </a:r>
            <a:b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ar-SA" altLang="en-US" sz="2800" dirty="0" smtClean="0">
                <a:solidFill>
                  <a:srgbClr val="FF0000"/>
                </a:solidFill>
              </a:rPr>
              <a:t> التكوين الجنيني</a:t>
            </a:r>
            <a:r>
              <a:rPr lang="ar-SA" altLang="en-US" sz="3600" dirty="0" smtClean="0"/>
              <a:t> </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31747" name="Line 3"/>
          <p:cNvSpPr>
            <a:spLocks noChangeShapeType="1"/>
          </p:cNvSpPr>
          <p:nvPr/>
        </p:nvSpPr>
        <p:spPr bwMode="auto">
          <a:xfrm>
            <a:off x="190500" y="667326"/>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48"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49" name="Rectangle 8"/>
          <p:cNvSpPr>
            <a:spLocks noGrp="1" noChangeArrowheads="1"/>
          </p:cNvSpPr>
          <p:nvPr>
            <p:ph type="title"/>
          </p:nvPr>
        </p:nvSpPr>
        <p:spPr>
          <a:xfrm>
            <a:off x="177800" y="79375"/>
            <a:ext cx="8775700" cy="460952"/>
          </a:xfrm>
        </p:spPr>
        <p:txBody>
          <a:bodyPr/>
          <a:lstStyle/>
          <a:p>
            <a:pPr marL="0" indent="0" algn="ctr" eaLnBrk="1" hangingPunct="1"/>
            <a:r>
              <a:rPr lang="ar-SA" sz="2800" dirty="0" err="1" smtClean="0">
                <a:latin typeface="Times New Roman" pitchFamily="18" charset="0"/>
                <a:cs typeface="Times New Roman" pitchFamily="18" charset="0"/>
              </a:rPr>
              <a:t>Fertilization</a:t>
            </a:r>
            <a:r>
              <a:rPr lang="ar-SA" sz="2800" dirty="0" smtClean="0">
                <a:solidFill>
                  <a:srgbClr val="FF0000"/>
                </a:solidFill>
                <a:latin typeface="Times New Roman" pitchFamily="18" charset="0"/>
                <a:cs typeface="Times New Roman" pitchFamily="18" charset="0"/>
              </a:rPr>
              <a:t/>
            </a:r>
            <a:br>
              <a:rPr lang="ar-SA" sz="2800" dirty="0" smtClean="0">
                <a:solidFill>
                  <a:srgbClr val="FF0000"/>
                </a:solidFill>
                <a:latin typeface="Times New Roman" pitchFamily="18" charset="0"/>
                <a:cs typeface="Times New Roman" pitchFamily="18" charset="0"/>
              </a:rPr>
            </a:br>
            <a:r>
              <a:rPr lang="ar-SA" sz="2800" dirty="0" smtClean="0">
                <a:solidFill>
                  <a:srgbClr val="FF0000"/>
                </a:solidFill>
                <a:latin typeface="Times New Roman" pitchFamily="18" charset="0"/>
                <a:cs typeface="Times New Roman" pitchFamily="18" charset="0"/>
              </a:rPr>
              <a:t/>
            </a:r>
            <a:br>
              <a:rPr lang="ar-SA" sz="2800" dirty="0" smtClean="0">
                <a:solidFill>
                  <a:srgbClr val="FF0000"/>
                </a:solidFill>
                <a:latin typeface="Times New Roman" pitchFamily="18" charset="0"/>
                <a:cs typeface="Times New Roman" pitchFamily="18" charset="0"/>
              </a:rPr>
            </a:br>
            <a:r>
              <a:rPr lang="ar-SA" sz="2800" dirty="0" smtClean="0">
                <a:solidFill>
                  <a:srgbClr val="FF0000"/>
                </a:solidFill>
                <a:latin typeface="Times New Roman" pitchFamily="18" charset="0"/>
                <a:cs typeface="Times New Roman" pitchFamily="18" charset="0"/>
              </a:rPr>
              <a:t>Sperm adaptation</a:t>
            </a:r>
            <a:r>
              <a:rPr lang="en-US" sz="2800" dirty="0" smtClean="0">
                <a:solidFill>
                  <a:srgbClr val="FF0000"/>
                </a:solidFill>
                <a:latin typeface="Times New Roman" pitchFamily="18" charset="0"/>
                <a:cs typeface="Times New Roman" pitchFamily="18" charset="0"/>
              </a:rPr>
              <a:t/>
            </a:r>
            <a:br>
              <a:rPr lang="en-US" sz="2800" dirty="0" smtClean="0">
                <a:solidFill>
                  <a:srgbClr val="FF0000"/>
                </a:solidFill>
                <a:latin typeface="Times New Roman" pitchFamily="18" charset="0"/>
                <a:cs typeface="Times New Roman" pitchFamily="18" charset="0"/>
              </a:rPr>
            </a:br>
            <a:r>
              <a:rPr lang="ar-SA" sz="2800" dirty="0" smtClean="0">
                <a:solidFill>
                  <a:srgbClr val="FF0000"/>
                </a:solidFill>
                <a:latin typeface="Times New Roman" pitchFamily="18" charset="0"/>
                <a:cs typeface="Times New Roman" pitchFamily="18" charset="0"/>
              </a:rPr>
              <a:t> </a:t>
            </a:r>
            <a:endParaRPr lang="en-US" sz="2800" dirty="0" smtClean="0">
              <a:solidFill>
                <a:srgbClr val="FF0000"/>
              </a:solidFill>
              <a:latin typeface="Times New Roman" pitchFamily="18" charset="0"/>
              <a:cs typeface="Times New Roman" pitchFamily="18" charset="0"/>
            </a:endParaRPr>
          </a:p>
        </p:txBody>
      </p:sp>
      <p:sp>
        <p:nvSpPr>
          <p:cNvPr id="31750" name="Rectangle 11"/>
          <p:cNvSpPr>
            <a:spLocks noChangeArrowheads="1"/>
          </p:cNvSpPr>
          <p:nvPr/>
        </p:nvSpPr>
        <p:spPr bwMode="auto">
          <a:xfrm>
            <a:off x="297443" y="1519383"/>
            <a:ext cx="8597178" cy="51768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69875" indent="-269875"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eaLnBrk="1" hangingPunct="1">
              <a:lnSpc>
                <a:spcPct val="85000"/>
              </a:lnSpc>
              <a:spcBef>
                <a:spcPct val="20000"/>
              </a:spcBef>
              <a:spcAft>
                <a:spcPct val="20000"/>
              </a:spcAft>
              <a:buClr>
                <a:schemeClr val="tx2"/>
              </a:buClr>
            </a:pPr>
            <a:r>
              <a:rPr lang="en-US" sz="2800" b="1" dirty="0">
                <a:solidFill>
                  <a:srgbClr val="0000FF"/>
                </a:solidFill>
                <a:latin typeface="Times New Roman" pitchFamily="18" charset="0"/>
                <a:cs typeface="Times New Roman" pitchFamily="18" charset="0"/>
              </a:rPr>
              <a:t>Sperm are adapted to reach and fertilize an </a:t>
            </a:r>
            <a:r>
              <a:rPr lang="en-US" sz="2800" b="1" dirty="0" smtClean="0">
                <a:solidFill>
                  <a:srgbClr val="0000FF"/>
                </a:solidFill>
                <a:latin typeface="Times New Roman" pitchFamily="18" charset="0"/>
                <a:cs typeface="Times New Roman" pitchFamily="18" charset="0"/>
              </a:rPr>
              <a:t>egg</a:t>
            </a:r>
            <a:br>
              <a:rPr lang="en-US" sz="2800" b="1" dirty="0" smtClean="0">
                <a:solidFill>
                  <a:srgbClr val="0000FF"/>
                </a:solidFill>
                <a:latin typeface="Times New Roman" pitchFamily="18" charset="0"/>
                <a:cs typeface="Times New Roman" pitchFamily="18" charset="0"/>
              </a:rPr>
            </a:br>
            <a:r>
              <a:rPr lang="ar-SA" altLang="en-US" sz="2800" dirty="0" smtClean="0">
                <a:solidFill>
                  <a:srgbClr val="FF0000"/>
                </a:solidFill>
                <a:latin typeface="Tahoma" pitchFamily="34" charset="0"/>
              </a:rPr>
              <a:t>يتهيأ الحيوان المنوي للوصول إلى البيضة ومن ثم تخصيبها</a:t>
            </a:r>
          </a:p>
          <a:p>
            <a:pPr algn="l" rtl="0" eaLnBrk="1" hangingPunct="1">
              <a:lnSpc>
                <a:spcPct val="85000"/>
              </a:lnSpc>
              <a:spcBef>
                <a:spcPct val="20000"/>
              </a:spcBef>
              <a:spcAft>
                <a:spcPct val="20000"/>
              </a:spcAft>
              <a:buClr>
                <a:schemeClr val="tx2"/>
              </a:buClr>
              <a:buFont typeface="Wingdings" panose="05000000000000000000" pitchFamily="2" charset="2"/>
              <a:buChar char="§"/>
            </a:pPr>
            <a:r>
              <a:rPr lang="en-US" sz="2800" b="1" dirty="0" smtClean="0">
                <a:solidFill>
                  <a:srgbClr val="FF0000"/>
                </a:solidFill>
                <a:latin typeface="Times New Roman" pitchFamily="18" charset="0"/>
                <a:cs typeface="Times New Roman" pitchFamily="18" charset="0"/>
              </a:rPr>
              <a:t>Streamlined </a:t>
            </a:r>
            <a:r>
              <a:rPr lang="en-US" sz="2800" b="1" dirty="0">
                <a:solidFill>
                  <a:srgbClr val="FF0000"/>
                </a:solidFill>
                <a:latin typeface="Times New Roman" pitchFamily="18" charset="0"/>
                <a:cs typeface="Times New Roman" pitchFamily="18" charset="0"/>
              </a:rPr>
              <a:t>shape moves more easily through </a:t>
            </a:r>
            <a:r>
              <a:rPr lang="en-US" sz="2800" b="1" dirty="0" smtClean="0">
                <a:solidFill>
                  <a:srgbClr val="FF0000"/>
                </a:solidFill>
                <a:latin typeface="Times New Roman" pitchFamily="18" charset="0"/>
                <a:cs typeface="Times New Roman" pitchFamily="18" charset="0"/>
              </a:rPr>
              <a:t>fluids</a:t>
            </a:r>
            <a:br>
              <a:rPr lang="en-US" sz="2800" b="1" dirty="0" smtClean="0">
                <a:solidFill>
                  <a:srgbClr val="FF0000"/>
                </a:solidFill>
                <a:latin typeface="Times New Roman" pitchFamily="18" charset="0"/>
                <a:cs typeface="Times New Roman" pitchFamily="18" charset="0"/>
              </a:rPr>
            </a:br>
            <a:r>
              <a:rPr lang="ar-SA" altLang="en-US" sz="2800" dirty="0" smtClean="0">
                <a:solidFill>
                  <a:srgbClr val="FF0000"/>
                </a:solidFill>
                <a:latin typeface="Tahoma" pitchFamily="34" charset="0"/>
              </a:rPr>
              <a:t>يمكن للشكل </a:t>
            </a:r>
            <a:r>
              <a:rPr lang="ar-SA" altLang="en-US" sz="2800" dirty="0" err="1" smtClean="0">
                <a:solidFill>
                  <a:srgbClr val="FF0000"/>
                </a:solidFill>
                <a:latin typeface="Tahoma" pitchFamily="34" charset="0"/>
              </a:rPr>
              <a:t>الانسيابي </a:t>
            </a:r>
            <a:r>
              <a:rPr lang="ar-SA" altLang="en-US" sz="2800" dirty="0" smtClean="0">
                <a:solidFill>
                  <a:srgbClr val="FF0000"/>
                </a:solidFill>
                <a:latin typeface="Tahoma" pitchFamily="34" charset="0"/>
              </a:rPr>
              <a:t>”الذي يتخذه الحيوان المنوي“ أن يتحرك بسهولة أكثر خلال السوائل</a:t>
            </a:r>
            <a:r>
              <a:rPr lang="ar-SA" altLang="en-US" sz="2800" dirty="0" smtClean="0">
                <a:latin typeface="Tahoma" pitchFamily="34" charset="0"/>
              </a:rPr>
              <a:t> </a:t>
            </a:r>
          </a:p>
          <a:p>
            <a:pPr algn="l" rtl="0" eaLnBrk="1" hangingPunct="1">
              <a:lnSpc>
                <a:spcPct val="85000"/>
              </a:lnSpc>
              <a:spcBef>
                <a:spcPct val="20000"/>
              </a:spcBef>
              <a:spcAft>
                <a:spcPct val="20000"/>
              </a:spcAft>
              <a:buClr>
                <a:schemeClr val="tx2"/>
              </a:buClr>
              <a:buFont typeface="Wingdings" panose="05000000000000000000" pitchFamily="2" charset="2"/>
              <a:buChar char="§"/>
            </a:pPr>
            <a:r>
              <a:rPr lang="en-US" sz="2800" b="1" dirty="0" smtClean="0">
                <a:solidFill>
                  <a:srgbClr val="0000FF"/>
                </a:solidFill>
                <a:latin typeface="Times New Roman" pitchFamily="18" charset="0"/>
                <a:cs typeface="Times New Roman" pitchFamily="18" charset="0"/>
              </a:rPr>
              <a:t>Many </a:t>
            </a:r>
            <a:r>
              <a:rPr lang="en-US" sz="2800" b="1" dirty="0">
                <a:solidFill>
                  <a:srgbClr val="0000FF"/>
                </a:solidFill>
                <a:latin typeface="Times New Roman" pitchFamily="18" charset="0"/>
                <a:cs typeface="Times New Roman" pitchFamily="18" charset="0"/>
              </a:rPr>
              <a:t>mitochondria provide ATP for tail </a:t>
            </a:r>
            <a:r>
              <a:rPr lang="en-US" sz="2800" b="1" dirty="0" smtClean="0">
                <a:solidFill>
                  <a:srgbClr val="0000FF"/>
                </a:solidFill>
                <a:latin typeface="Times New Roman" pitchFamily="18" charset="0"/>
                <a:cs typeface="Times New Roman" pitchFamily="18" charset="0"/>
              </a:rPr>
              <a:t>movements</a:t>
            </a:r>
            <a:br>
              <a:rPr lang="en-US" sz="2800" b="1" dirty="0" smtClean="0">
                <a:solidFill>
                  <a:srgbClr val="0000FF"/>
                </a:solidFill>
                <a:latin typeface="Times New Roman" pitchFamily="18" charset="0"/>
                <a:cs typeface="Times New Roman" pitchFamily="18" charset="0"/>
              </a:rPr>
            </a:br>
            <a:r>
              <a:rPr lang="ar-SA" altLang="en-US" sz="2800" dirty="0" smtClean="0">
                <a:solidFill>
                  <a:srgbClr val="FF0000"/>
                </a:solidFill>
                <a:latin typeface="Tahoma" pitchFamily="34" charset="0"/>
              </a:rPr>
              <a:t>توفر العديد من </a:t>
            </a:r>
            <a:r>
              <a:rPr lang="ar-SA" altLang="en-US" sz="2800" dirty="0" err="1" smtClean="0">
                <a:solidFill>
                  <a:srgbClr val="FF0000"/>
                </a:solidFill>
                <a:latin typeface="Tahoma" pitchFamily="34" charset="0"/>
              </a:rPr>
              <a:t>الميتوكوندريا</a:t>
            </a:r>
            <a:r>
              <a:rPr lang="ar-SA" altLang="en-US" sz="2800" dirty="0" smtClean="0">
                <a:solidFill>
                  <a:srgbClr val="FF0000"/>
                </a:solidFill>
                <a:latin typeface="Tahoma" pitchFamily="34" charset="0"/>
              </a:rPr>
              <a:t> </a:t>
            </a:r>
            <a:r>
              <a:rPr lang="en-US" altLang="en-US" sz="2800" dirty="0" smtClean="0">
                <a:solidFill>
                  <a:srgbClr val="FF0000"/>
                </a:solidFill>
                <a:latin typeface="Tahoma" pitchFamily="34" charset="0"/>
              </a:rPr>
              <a:t>ATP</a:t>
            </a:r>
            <a:r>
              <a:rPr lang="ar-SA" altLang="en-US" sz="2800" dirty="0" smtClean="0">
                <a:solidFill>
                  <a:srgbClr val="FF0000"/>
                </a:solidFill>
                <a:latin typeface="Tahoma" pitchFamily="34" charset="0"/>
              </a:rPr>
              <a:t> لحركة الذيل</a:t>
            </a:r>
          </a:p>
          <a:p>
            <a:pPr algn="l" rtl="0" eaLnBrk="1" hangingPunct="1">
              <a:lnSpc>
                <a:spcPct val="85000"/>
              </a:lnSpc>
              <a:spcBef>
                <a:spcPct val="20000"/>
              </a:spcBef>
              <a:spcAft>
                <a:spcPct val="20000"/>
              </a:spcAft>
              <a:buClr>
                <a:schemeClr val="tx2"/>
              </a:buClr>
              <a:buFont typeface="Wingdings" panose="05000000000000000000" pitchFamily="2" charset="2"/>
              <a:buChar char="§"/>
            </a:pPr>
            <a:r>
              <a:rPr lang="en-US" sz="2800" b="1" dirty="0" smtClean="0">
                <a:solidFill>
                  <a:srgbClr val="0000FF"/>
                </a:solidFill>
                <a:latin typeface="Times New Roman" pitchFamily="18" charset="0"/>
                <a:cs typeface="Times New Roman" pitchFamily="18" charset="0"/>
              </a:rPr>
              <a:t>Head </a:t>
            </a:r>
            <a:r>
              <a:rPr lang="en-US" sz="2800" b="1" dirty="0">
                <a:solidFill>
                  <a:srgbClr val="0000FF"/>
                </a:solidFill>
                <a:latin typeface="Times New Roman" pitchFamily="18" charset="0"/>
                <a:cs typeface="Times New Roman" pitchFamily="18" charset="0"/>
              </a:rPr>
              <a:t>contains a haploid nucleus Tipped with an acrosome containing penetrating </a:t>
            </a:r>
            <a:r>
              <a:rPr lang="en-US" sz="2800" b="1" dirty="0" smtClean="0">
                <a:solidFill>
                  <a:srgbClr val="0000FF"/>
                </a:solidFill>
                <a:latin typeface="Times New Roman" pitchFamily="18" charset="0"/>
                <a:cs typeface="Times New Roman" pitchFamily="18" charset="0"/>
              </a:rPr>
              <a:t>enzymes</a:t>
            </a:r>
            <a:br>
              <a:rPr lang="en-US" sz="2800" b="1" dirty="0" smtClean="0">
                <a:solidFill>
                  <a:srgbClr val="0000FF"/>
                </a:solidFill>
                <a:latin typeface="Times New Roman" pitchFamily="18" charset="0"/>
                <a:cs typeface="Times New Roman" pitchFamily="18" charset="0"/>
              </a:rPr>
            </a:br>
            <a:r>
              <a:rPr lang="ar-SA" altLang="en-US" sz="2800" dirty="0" smtClean="0">
                <a:solidFill>
                  <a:srgbClr val="FF0000"/>
                </a:solidFill>
                <a:latin typeface="Tahoma" pitchFamily="34" charset="0"/>
              </a:rPr>
              <a:t>نواة أحادية العدد </a:t>
            </a:r>
            <a:r>
              <a:rPr lang="ar-SA" altLang="en-US" sz="2800" dirty="0" err="1" smtClean="0">
                <a:solidFill>
                  <a:srgbClr val="FF0000"/>
                </a:solidFill>
                <a:latin typeface="Tahoma" pitchFamily="34" charset="0"/>
              </a:rPr>
              <a:t>الكروموزومي</a:t>
            </a:r>
            <a:r>
              <a:rPr lang="en-US" altLang="en-US" sz="2800" dirty="0" smtClean="0">
                <a:solidFill>
                  <a:srgbClr val="FF0000"/>
                </a:solidFill>
                <a:latin typeface="Tahoma" pitchFamily="34" charset="0"/>
              </a:rPr>
              <a:t> </a:t>
            </a:r>
            <a:r>
              <a:rPr lang="ar-SA" altLang="en-US" sz="2800" dirty="0" smtClean="0">
                <a:solidFill>
                  <a:srgbClr val="FF0000"/>
                </a:solidFill>
                <a:latin typeface="Tahoma" pitchFamily="34" charset="0"/>
              </a:rPr>
              <a:t>يحتوي الرأس على يعلوه الجسم القمي الذي يحتوي على انزيمات ثاقبة</a:t>
            </a:r>
            <a:endParaRPr lang="en-US" altLang="en-US" sz="2800" dirty="0" smtClean="0">
              <a:solidFill>
                <a:srgbClr val="FF0000"/>
              </a:solidFill>
              <a:latin typeface="Tahoma" pitchFamily="34" charset="0"/>
            </a:endParaRPr>
          </a:p>
          <a:p>
            <a:pPr algn="l" rtl="0" eaLnBrk="1" hangingPunct="1">
              <a:lnSpc>
                <a:spcPct val="85000"/>
              </a:lnSpc>
              <a:spcBef>
                <a:spcPct val="20000"/>
              </a:spcBef>
              <a:spcAft>
                <a:spcPct val="20000"/>
              </a:spcAft>
              <a:buClr>
                <a:schemeClr val="tx2"/>
              </a:buClr>
              <a:buFont typeface="Wingdings" panose="05000000000000000000" pitchFamily="2" charset="2"/>
              <a:buChar char="§"/>
            </a:pPr>
            <a:endParaRPr lang="en-US" sz="2800" b="1" dirty="0">
              <a:solidFill>
                <a:srgbClr val="0000FF"/>
              </a:solidFill>
              <a:latin typeface="Times New Roman" pitchFamily="18" charset="0"/>
              <a:cs typeface="Times New Roman" pitchFamily="18" charset="0"/>
            </a:endParaRPr>
          </a:p>
        </p:txBody>
      </p:sp>
      <p:sp>
        <p:nvSpPr>
          <p:cNvPr id="8" name="Oval 7"/>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23</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descr="27_09bHumanSpermCell-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6863" y="842963"/>
            <a:ext cx="8548687" cy="5170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1" name="Text Box 9"/>
          <p:cNvSpPr txBox="1">
            <a:spLocks noChangeArrowheads="1"/>
          </p:cNvSpPr>
          <p:nvPr/>
        </p:nvSpPr>
        <p:spPr bwMode="auto">
          <a:xfrm>
            <a:off x="277813" y="3028950"/>
            <a:ext cx="598487"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b="1">
                <a:solidFill>
                  <a:srgbClr val="0000FF"/>
                </a:solidFill>
                <a:latin typeface="Times New Roman" pitchFamily="18" charset="0"/>
                <a:cs typeface="Times New Roman" pitchFamily="18" charset="0"/>
              </a:rPr>
              <a:t>Tail</a:t>
            </a:r>
          </a:p>
          <a:p>
            <a:pPr algn="ctr" rtl="0">
              <a:lnSpc>
                <a:spcPct val="90000"/>
              </a:lnSpc>
            </a:pPr>
            <a:r>
              <a:rPr lang="ar-SA" b="1">
                <a:solidFill>
                  <a:srgbClr val="0000FF"/>
                </a:solidFill>
                <a:latin typeface="Times New Roman" pitchFamily="18" charset="0"/>
                <a:cs typeface="Times New Roman" pitchFamily="18" charset="0"/>
              </a:rPr>
              <a:t> </a:t>
            </a:r>
            <a:endParaRPr lang="en-US" b="1">
              <a:solidFill>
                <a:srgbClr val="0000FF"/>
              </a:solidFill>
              <a:latin typeface="Times New Roman" pitchFamily="18" charset="0"/>
              <a:cs typeface="Times New Roman" pitchFamily="18" charset="0"/>
            </a:endParaRPr>
          </a:p>
        </p:txBody>
      </p:sp>
      <p:sp>
        <p:nvSpPr>
          <p:cNvPr id="32772" name="Text Box 10"/>
          <p:cNvSpPr txBox="1">
            <a:spLocks noChangeArrowheads="1"/>
          </p:cNvSpPr>
          <p:nvPr/>
        </p:nvSpPr>
        <p:spPr bwMode="auto">
          <a:xfrm>
            <a:off x="1606550" y="1196975"/>
            <a:ext cx="2714625"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b="1">
                <a:solidFill>
                  <a:srgbClr val="0000FF"/>
                </a:solidFill>
                <a:latin typeface="Times New Roman" pitchFamily="18" charset="0"/>
                <a:cs typeface="Times New Roman" pitchFamily="18" charset="0"/>
              </a:rPr>
              <a:t>Plasma membrane</a:t>
            </a:r>
          </a:p>
          <a:p>
            <a:pPr algn="ctr" rtl="0">
              <a:lnSpc>
                <a:spcPct val="90000"/>
              </a:lnSpc>
            </a:pPr>
            <a:r>
              <a:rPr lang="ar-SA" b="1">
                <a:solidFill>
                  <a:srgbClr val="0000FF"/>
                </a:solidFill>
                <a:latin typeface="Times New Roman" pitchFamily="18" charset="0"/>
                <a:cs typeface="Times New Roman" pitchFamily="18" charset="0"/>
              </a:rPr>
              <a:t> </a:t>
            </a:r>
            <a:endParaRPr lang="en-US" b="1">
              <a:solidFill>
                <a:srgbClr val="0000FF"/>
              </a:solidFill>
              <a:latin typeface="Times New Roman" pitchFamily="18" charset="0"/>
              <a:cs typeface="Times New Roman" pitchFamily="18" charset="0"/>
            </a:endParaRPr>
          </a:p>
        </p:txBody>
      </p:sp>
      <p:sp>
        <p:nvSpPr>
          <p:cNvPr id="32773" name="Text Box 11"/>
          <p:cNvSpPr txBox="1">
            <a:spLocks noChangeArrowheads="1"/>
          </p:cNvSpPr>
          <p:nvPr/>
        </p:nvSpPr>
        <p:spPr bwMode="auto">
          <a:xfrm>
            <a:off x="4754563" y="1414463"/>
            <a:ext cx="1901825"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b="1">
                <a:solidFill>
                  <a:srgbClr val="0000FF"/>
                </a:solidFill>
                <a:latin typeface="Times New Roman" pitchFamily="18" charset="0"/>
                <a:cs typeface="Times New Roman" pitchFamily="18" charset="0"/>
              </a:rPr>
              <a:t>Middle piece</a:t>
            </a:r>
          </a:p>
          <a:p>
            <a:pPr algn="ctr" rtl="0">
              <a:lnSpc>
                <a:spcPct val="90000"/>
              </a:lnSpc>
            </a:pPr>
            <a:r>
              <a:rPr lang="en-US" b="1">
                <a:solidFill>
                  <a:srgbClr val="0000FF"/>
                </a:solidFill>
                <a:latin typeface="Times New Roman" pitchFamily="18" charset="0"/>
                <a:cs typeface="Times New Roman" pitchFamily="18" charset="0"/>
              </a:rPr>
              <a:t> </a:t>
            </a:r>
          </a:p>
        </p:txBody>
      </p:sp>
      <p:sp>
        <p:nvSpPr>
          <p:cNvPr id="32774" name="Text Box 12"/>
          <p:cNvSpPr txBox="1">
            <a:spLocks noChangeArrowheads="1"/>
          </p:cNvSpPr>
          <p:nvPr/>
        </p:nvSpPr>
        <p:spPr bwMode="auto">
          <a:xfrm>
            <a:off x="6120970" y="821751"/>
            <a:ext cx="1276350" cy="290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b="1" dirty="0" smtClean="0">
                <a:solidFill>
                  <a:srgbClr val="0000FF"/>
                </a:solidFill>
                <a:latin typeface="Times New Roman" pitchFamily="18" charset="0"/>
                <a:cs typeface="Times New Roman" pitchFamily="18" charset="0"/>
              </a:rPr>
              <a:t>Neck </a:t>
            </a:r>
            <a:endParaRPr lang="en-US" b="1" dirty="0">
              <a:solidFill>
                <a:srgbClr val="0000FF"/>
              </a:solidFill>
              <a:latin typeface="Times New Roman" pitchFamily="18" charset="0"/>
              <a:cs typeface="Times New Roman" pitchFamily="18" charset="0"/>
            </a:endParaRPr>
          </a:p>
        </p:txBody>
      </p:sp>
      <p:sp>
        <p:nvSpPr>
          <p:cNvPr id="32775" name="Text Box 13"/>
          <p:cNvSpPr txBox="1">
            <a:spLocks noChangeArrowheads="1"/>
          </p:cNvSpPr>
          <p:nvPr/>
        </p:nvSpPr>
        <p:spPr bwMode="auto">
          <a:xfrm>
            <a:off x="7254875" y="1336675"/>
            <a:ext cx="768350"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b="1">
                <a:solidFill>
                  <a:srgbClr val="0000FF"/>
                </a:solidFill>
                <a:latin typeface="Times New Roman" pitchFamily="18" charset="0"/>
                <a:cs typeface="Times New Roman" pitchFamily="18" charset="0"/>
              </a:rPr>
              <a:t>Head</a:t>
            </a:r>
          </a:p>
          <a:p>
            <a:pPr algn="l" rtl="0">
              <a:lnSpc>
                <a:spcPct val="90000"/>
              </a:lnSpc>
            </a:pPr>
            <a:r>
              <a:rPr lang="ar-SA" b="1">
                <a:solidFill>
                  <a:srgbClr val="0000FF"/>
                </a:solidFill>
                <a:latin typeface="Times New Roman" pitchFamily="18" charset="0"/>
                <a:cs typeface="Times New Roman" pitchFamily="18" charset="0"/>
              </a:rPr>
              <a:t> </a:t>
            </a:r>
            <a:endParaRPr lang="en-US" b="1">
              <a:solidFill>
                <a:srgbClr val="0000FF"/>
              </a:solidFill>
              <a:latin typeface="Times New Roman" pitchFamily="18" charset="0"/>
              <a:cs typeface="Times New Roman" pitchFamily="18" charset="0"/>
            </a:endParaRPr>
          </a:p>
        </p:txBody>
      </p:sp>
      <p:sp>
        <p:nvSpPr>
          <p:cNvPr id="32776" name="Text Box 14"/>
          <p:cNvSpPr txBox="1">
            <a:spLocks noChangeArrowheads="1"/>
          </p:cNvSpPr>
          <p:nvPr/>
        </p:nvSpPr>
        <p:spPr bwMode="auto">
          <a:xfrm>
            <a:off x="4740275" y="3630613"/>
            <a:ext cx="2132013" cy="950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Mitochondrion</a:t>
            </a:r>
          </a:p>
          <a:p>
            <a:pPr algn="ctr" rtl="0">
              <a:lnSpc>
                <a:spcPct val="90000"/>
              </a:lnSpc>
            </a:pPr>
            <a:r>
              <a:rPr lang="en-US" sz="2000" b="1">
                <a:solidFill>
                  <a:srgbClr val="0000FF"/>
                </a:solidFill>
                <a:latin typeface="Times New Roman" pitchFamily="18" charset="0"/>
                <a:cs typeface="Times New Roman" pitchFamily="18" charset="0"/>
              </a:rPr>
              <a:t>(spiral shape)</a:t>
            </a:r>
          </a:p>
          <a:p>
            <a:pPr algn="ctr" rtl="0">
              <a:lnSpc>
                <a:spcPct val="90000"/>
              </a:lnSpc>
            </a:pPr>
            <a:r>
              <a:rPr lang="en-US" sz="2000" b="1">
                <a:solidFill>
                  <a:srgbClr val="0000FF"/>
                </a:solidFill>
                <a:latin typeface="Times New Roman" pitchFamily="18" charset="0"/>
                <a:cs typeface="Times New Roman" pitchFamily="18" charset="0"/>
              </a:rPr>
              <a:t> </a:t>
            </a:r>
          </a:p>
        </p:txBody>
      </p:sp>
      <p:sp>
        <p:nvSpPr>
          <p:cNvPr id="32777" name="Text Box 15"/>
          <p:cNvSpPr txBox="1">
            <a:spLocks noChangeArrowheads="1"/>
          </p:cNvSpPr>
          <p:nvPr/>
        </p:nvSpPr>
        <p:spPr bwMode="auto">
          <a:xfrm>
            <a:off x="6694488" y="4243388"/>
            <a:ext cx="1192212" cy="50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b="1">
                <a:solidFill>
                  <a:srgbClr val="0000FF"/>
                </a:solidFill>
                <a:latin typeface="Times New Roman" pitchFamily="18" charset="0"/>
                <a:cs typeface="Times New Roman" pitchFamily="18" charset="0"/>
              </a:rPr>
              <a:t>Nucleus</a:t>
            </a:r>
          </a:p>
          <a:p>
            <a:pPr algn="ctr" rtl="0">
              <a:lnSpc>
                <a:spcPct val="90000"/>
              </a:lnSpc>
            </a:pPr>
            <a:r>
              <a:rPr lang="en-US" b="1">
                <a:solidFill>
                  <a:srgbClr val="0000FF"/>
                </a:solidFill>
                <a:latin typeface="Times New Roman" pitchFamily="18" charset="0"/>
                <a:cs typeface="Times New Roman" pitchFamily="18" charset="0"/>
              </a:rPr>
              <a:t> </a:t>
            </a:r>
          </a:p>
        </p:txBody>
      </p:sp>
      <p:sp>
        <p:nvSpPr>
          <p:cNvPr id="32778" name="Text Box 16"/>
          <p:cNvSpPr txBox="1">
            <a:spLocks noChangeArrowheads="1"/>
          </p:cNvSpPr>
          <p:nvPr/>
        </p:nvSpPr>
        <p:spPr bwMode="auto">
          <a:xfrm>
            <a:off x="7305675" y="5187950"/>
            <a:ext cx="1530350" cy="59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b="1">
                <a:solidFill>
                  <a:srgbClr val="0000FF"/>
                </a:solidFill>
                <a:latin typeface="Times New Roman" pitchFamily="18" charset="0"/>
                <a:cs typeface="Times New Roman" pitchFamily="18" charset="0"/>
              </a:rPr>
              <a:t>Acrosome</a:t>
            </a:r>
          </a:p>
          <a:p>
            <a:pPr algn="l" rtl="0">
              <a:lnSpc>
                <a:spcPct val="90000"/>
              </a:lnSpc>
            </a:pPr>
            <a:r>
              <a:rPr lang="ar-SA" b="1">
                <a:solidFill>
                  <a:srgbClr val="0000FF"/>
                </a:solidFill>
                <a:latin typeface="Times New Roman" pitchFamily="18" charset="0"/>
                <a:cs typeface="Times New Roman" pitchFamily="18" charset="0"/>
              </a:rPr>
              <a:t> </a:t>
            </a:r>
            <a:endParaRPr lang="en-US" b="1">
              <a:solidFill>
                <a:srgbClr val="0000FF"/>
              </a:solidFill>
              <a:latin typeface="Times New Roman" pitchFamily="18" charset="0"/>
              <a:cs typeface="Times New Roman" pitchFamily="18" charset="0"/>
            </a:endParaRPr>
          </a:p>
        </p:txBody>
      </p:sp>
      <p:sp>
        <p:nvSpPr>
          <p:cNvPr id="32779" name="Line 17"/>
          <p:cNvSpPr>
            <a:spLocks noChangeShapeType="1"/>
          </p:cNvSpPr>
          <p:nvPr/>
        </p:nvSpPr>
        <p:spPr bwMode="auto">
          <a:xfrm>
            <a:off x="935038" y="3178175"/>
            <a:ext cx="14224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32780" name="Line 18"/>
          <p:cNvSpPr>
            <a:spLocks noChangeShapeType="1"/>
          </p:cNvSpPr>
          <p:nvPr/>
        </p:nvSpPr>
        <p:spPr bwMode="auto">
          <a:xfrm>
            <a:off x="2776538" y="1778000"/>
            <a:ext cx="292100" cy="4714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32781" name="Line 19"/>
          <p:cNvSpPr>
            <a:spLocks noChangeShapeType="1"/>
          </p:cNvSpPr>
          <p:nvPr/>
        </p:nvSpPr>
        <p:spPr bwMode="auto">
          <a:xfrm>
            <a:off x="5683250" y="3149600"/>
            <a:ext cx="0" cy="5556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32782" name="Line 20"/>
          <p:cNvSpPr>
            <a:spLocks noChangeShapeType="1"/>
          </p:cNvSpPr>
          <p:nvPr/>
        </p:nvSpPr>
        <p:spPr bwMode="auto">
          <a:xfrm flipV="1">
            <a:off x="7134225" y="3346450"/>
            <a:ext cx="295275" cy="9207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32783" name="Line 21"/>
          <p:cNvSpPr>
            <a:spLocks noChangeShapeType="1"/>
          </p:cNvSpPr>
          <p:nvPr/>
        </p:nvSpPr>
        <p:spPr bwMode="auto">
          <a:xfrm>
            <a:off x="6727825" y="1184275"/>
            <a:ext cx="0" cy="17081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32784" name="AutoShape 22"/>
          <p:cNvSpPr>
            <a:spLocks/>
          </p:cNvSpPr>
          <p:nvPr/>
        </p:nvSpPr>
        <p:spPr bwMode="auto">
          <a:xfrm rot="5400000">
            <a:off x="5726112" y="1319213"/>
            <a:ext cx="250825" cy="1619250"/>
          </a:xfrm>
          <a:prstGeom prst="leftBrace">
            <a:avLst>
              <a:gd name="adj1" fmla="val 53797"/>
              <a:gd name="adj2" fmla="val 5000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endParaRPr lang="en-GB" b="1">
              <a:solidFill>
                <a:srgbClr val="0000FF"/>
              </a:solidFill>
              <a:latin typeface="Times New Roman" pitchFamily="18" charset="0"/>
              <a:cs typeface="Times New Roman" pitchFamily="18" charset="0"/>
            </a:endParaRPr>
          </a:p>
        </p:txBody>
      </p:sp>
      <p:sp>
        <p:nvSpPr>
          <p:cNvPr id="32785" name="AutoShape 23"/>
          <p:cNvSpPr>
            <a:spLocks/>
          </p:cNvSpPr>
          <p:nvPr/>
        </p:nvSpPr>
        <p:spPr bwMode="auto">
          <a:xfrm rot="5400000">
            <a:off x="7505700" y="1377950"/>
            <a:ext cx="250825" cy="1482725"/>
          </a:xfrm>
          <a:prstGeom prst="leftBrace">
            <a:avLst>
              <a:gd name="adj1" fmla="val 49262"/>
              <a:gd name="adj2" fmla="val 5000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endParaRPr lang="en-GB" b="1">
              <a:solidFill>
                <a:srgbClr val="0000FF"/>
              </a:solidFill>
              <a:latin typeface="Times New Roman" pitchFamily="18" charset="0"/>
              <a:cs typeface="Times New Roman" pitchFamily="18" charset="0"/>
            </a:endParaRPr>
          </a:p>
        </p:txBody>
      </p:sp>
      <p:sp>
        <p:nvSpPr>
          <p:cNvPr id="32786" name="Line 24"/>
          <p:cNvSpPr>
            <a:spLocks noChangeShapeType="1"/>
          </p:cNvSpPr>
          <p:nvPr/>
        </p:nvSpPr>
        <p:spPr bwMode="auto">
          <a:xfrm>
            <a:off x="8150225" y="3179763"/>
            <a:ext cx="0" cy="200183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32787" name="Text Box 25"/>
          <p:cNvSpPr txBox="1">
            <a:spLocks noChangeArrowheads="1"/>
          </p:cNvSpPr>
          <p:nvPr/>
        </p:nvSpPr>
        <p:spPr bwMode="auto">
          <a:xfrm>
            <a:off x="2166072" y="6161235"/>
            <a:ext cx="5037137" cy="44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2800" b="1" dirty="0">
                <a:solidFill>
                  <a:srgbClr val="FF0000"/>
                </a:solidFill>
                <a:latin typeface="Times New Roman" pitchFamily="18" charset="0"/>
                <a:cs typeface="Times New Roman" pitchFamily="18" charset="0"/>
              </a:rPr>
              <a:t>The structure of a human sperm cell</a:t>
            </a:r>
          </a:p>
          <a:p>
            <a:pPr algn="ctr">
              <a:lnSpc>
                <a:spcPct val="80000"/>
              </a:lnSpc>
            </a:pPr>
            <a:r>
              <a:rPr lang="ar-SA" sz="1900" b="1" dirty="0">
                <a:solidFill>
                  <a:srgbClr val="0000FF"/>
                </a:solidFill>
                <a:latin typeface="Times New Roman" pitchFamily="18" charset="0"/>
                <a:cs typeface="Times New Roman" pitchFamily="18" charset="0"/>
              </a:rPr>
              <a:t> </a:t>
            </a:r>
            <a:endParaRPr lang="en-US" sz="1900" b="1" dirty="0">
              <a:solidFill>
                <a:srgbClr val="0000FF"/>
              </a:solidFill>
              <a:latin typeface="Times New Roman" pitchFamily="18" charset="0"/>
              <a:cs typeface="Times New Roman" pitchFamily="18" charset="0"/>
            </a:endParaRPr>
          </a:p>
        </p:txBody>
      </p:sp>
      <p:sp>
        <p:nvSpPr>
          <p:cNvPr id="20" name="Oval 19"/>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00FF"/>
                </a:solidFill>
                <a:latin typeface="Times New Roman" pitchFamily="18" charset="0"/>
                <a:cs typeface="Times New Roman" pitchFamily="18" charset="0"/>
              </a:rPr>
              <a:t>24</a:t>
            </a:r>
            <a:endParaRPr lang="en-US" sz="2700" b="1" kern="0" dirty="0">
              <a:solidFill>
                <a:srgbClr val="0000FF"/>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33795"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798" name="Rectangle 12"/>
          <p:cNvSpPr>
            <a:spLocks noGrp="1" noChangeArrowheads="1"/>
          </p:cNvSpPr>
          <p:nvPr>
            <p:ph type="title"/>
          </p:nvPr>
        </p:nvSpPr>
        <p:spPr>
          <a:xfrm>
            <a:off x="177800" y="42863"/>
            <a:ext cx="8775700" cy="1110687"/>
          </a:xfrm>
        </p:spPr>
        <p:txBody>
          <a:bodyPr/>
          <a:lstStyle/>
          <a:p>
            <a:pPr marL="0" indent="0" algn="ctr"/>
            <a:r>
              <a:rPr lang="en-US" sz="2000" dirty="0" smtClean="0"/>
              <a:t> Fertilization results in a zygote and triggers embryonic </a:t>
            </a:r>
            <a:r>
              <a:rPr lang="en-US" sz="2000" dirty="0" smtClean="0"/>
              <a:t>development</a:t>
            </a:r>
            <a:br>
              <a:rPr lang="en-US" sz="2000" dirty="0" smtClean="0"/>
            </a:br>
            <a:r>
              <a:rPr lang="ar-SA" altLang="en-US" sz="2000" dirty="0" smtClean="0">
                <a:solidFill>
                  <a:srgbClr val="FF0000"/>
                </a:solidFill>
              </a:rPr>
              <a:t> </a:t>
            </a:r>
            <a:r>
              <a:rPr lang="ar-SA" altLang="en-US" sz="2000" dirty="0" smtClean="0">
                <a:solidFill>
                  <a:srgbClr val="FF0000"/>
                </a:solidFill>
              </a:rPr>
              <a:t/>
            </a:r>
            <a:br>
              <a:rPr lang="ar-SA" altLang="en-US" sz="2000" dirty="0" smtClean="0">
                <a:solidFill>
                  <a:srgbClr val="FF0000"/>
                </a:solidFill>
              </a:rPr>
            </a:br>
            <a:r>
              <a:rPr lang="ar-SA" altLang="en-US" sz="2000" dirty="0" smtClean="0">
                <a:solidFill>
                  <a:srgbClr val="FF0000"/>
                </a:solidFill>
              </a:rPr>
              <a:t>يؤدي </a:t>
            </a:r>
            <a:r>
              <a:rPr lang="ar-SA" altLang="en-US" sz="2000" dirty="0" smtClean="0">
                <a:solidFill>
                  <a:srgbClr val="FF0000"/>
                </a:solidFill>
              </a:rPr>
              <a:t>الإخصاب إلى تكون </a:t>
            </a:r>
            <a:r>
              <a:rPr lang="ar-SA" altLang="en-US" sz="2000" dirty="0" err="1" smtClean="0">
                <a:solidFill>
                  <a:srgbClr val="FF0000"/>
                </a:solidFill>
              </a:rPr>
              <a:t>اللاقحة</a:t>
            </a:r>
            <a:r>
              <a:rPr lang="ar-SA" altLang="en-US" sz="2000" dirty="0" smtClean="0">
                <a:solidFill>
                  <a:srgbClr val="FF0000"/>
                </a:solidFill>
              </a:rPr>
              <a:t> ”الخلية المُخصبة“  وهو بذلك يُطلق عملية التكوين الجنيني</a:t>
            </a:r>
            <a:r>
              <a:rPr lang="ar-SA" altLang="en-US" sz="2400" dirty="0" smtClean="0"/>
              <a:t> </a:t>
            </a:r>
            <a:r>
              <a:rPr lang="en-US" sz="2000" dirty="0" smtClean="0"/>
              <a:t/>
            </a:r>
            <a:br>
              <a:rPr lang="en-US" sz="2000" dirty="0" smtClean="0"/>
            </a:br>
            <a:r>
              <a:rPr lang="en-US" sz="2000" dirty="0" smtClean="0"/>
              <a:t/>
            </a:r>
            <a:br>
              <a:rPr lang="en-US" sz="2000" dirty="0" smtClean="0"/>
            </a:br>
            <a:r>
              <a:rPr lang="en-US" sz="2000" dirty="0" smtClean="0">
                <a:solidFill>
                  <a:srgbClr val="FF0000"/>
                </a:solidFill>
              </a:rPr>
              <a:t> </a:t>
            </a:r>
            <a:endParaRPr lang="en-US" sz="2000" dirty="0" smtClean="0"/>
          </a:p>
        </p:txBody>
      </p:sp>
      <p:sp>
        <p:nvSpPr>
          <p:cNvPr id="33796" name="Rectangle 9"/>
          <p:cNvSpPr>
            <a:spLocks noGrp="1" noChangeArrowheads="1"/>
          </p:cNvSpPr>
          <p:nvPr>
            <p:ph idx="1"/>
          </p:nvPr>
        </p:nvSpPr>
        <p:spPr>
          <a:xfrm>
            <a:off x="263133" y="1123887"/>
            <a:ext cx="8150946" cy="5347251"/>
          </a:xfrm>
        </p:spPr>
        <p:txBody>
          <a:bodyPr/>
          <a:lstStyle/>
          <a:p>
            <a:pPr marL="354013" indent="-354013">
              <a:spcBef>
                <a:spcPts val="600"/>
              </a:spcBef>
              <a:spcAft>
                <a:spcPts val="0"/>
              </a:spcAft>
            </a:pPr>
            <a:r>
              <a:rPr lang="en-US" sz="2400" b="1" dirty="0" smtClean="0">
                <a:solidFill>
                  <a:srgbClr val="C00000"/>
                </a:solidFill>
                <a:latin typeface="Times New Roman" pitchFamily="18" charset="0"/>
                <a:cs typeface="Times New Roman" pitchFamily="18" charset="0"/>
              </a:rPr>
              <a:t>Fertilization </a:t>
            </a:r>
            <a:r>
              <a:rPr lang="en-US" sz="2400" b="1" dirty="0" smtClean="0">
                <a:solidFill>
                  <a:srgbClr val="C00000"/>
                </a:solidFill>
                <a:latin typeface="Times New Roman" pitchFamily="18" charset="0"/>
                <a:cs typeface="Times New Roman" pitchFamily="18" charset="0"/>
              </a:rPr>
              <a:t>events</a:t>
            </a:r>
            <a:r>
              <a:rPr lang="ar-SA" altLang="en-US" sz="2400" dirty="0" smtClean="0">
                <a:solidFill>
                  <a:srgbClr val="FF0000"/>
                </a:solidFill>
              </a:rPr>
              <a:t> أحداث عملية الإخصاب</a:t>
            </a:r>
            <a:r>
              <a:rPr lang="ar-SA" altLang="en-US" sz="2400" dirty="0" smtClean="0"/>
              <a:t> </a:t>
            </a:r>
            <a:r>
              <a:rPr lang="en-US" sz="2400" b="1" dirty="0" smtClean="0">
                <a:solidFill>
                  <a:srgbClr val="C00000"/>
                </a:solidFill>
                <a:latin typeface="Times New Roman" pitchFamily="18" charset="0"/>
                <a:cs typeface="Times New Roman" pitchFamily="18" charset="0"/>
              </a:rPr>
              <a:t/>
            </a:r>
            <a:br>
              <a:rPr lang="en-US" sz="2400" b="1" dirty="0" smtClean="0">
                <a:solidFill>
                  <a:srgbClr val="C00000"/>
                </a:solidFill>
                <a:latin typeface="Times New Roman" pitchFamily="18" charset="0"/>
                <a:cs typeface="Times New Roman" pitchFamily="18" charset="0"/>
              </a:rPr>
            </a:br>
            <a:r>
              <a:rPr lang="en-US" sz="2400" b="1" dirty="0" smtClean="0">
                <a:solidFill>
                  <a:srgbClr val="C00000"/>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                     </a:t>
            </a:r>
            <a:r>
              <a:rPr lang="en-US" b="1" dirty="0" smtClean="0">
                <a:solidFill>
                  <a:srgbClr val="0000FF"/>
                </a:solidFill>
                <a:latin typeface="Times New Roman" pitchFamily="18" charset="0"/>
                <a:cs typeface="Times New Roman" pitchFamily="18" charset="0"/>
              </a:rPr>
              <a:t>Sperm </a:t>
            </a:r>
            <a:r>
              <a:rPr lang="en-US" b="1" dirty="0" smtClean="0">
                <a:solidFill>
                  <a:srgbClr val="0000FF"/>
                </a:solidFill>
                <a:latin typeface="Times New Roman" pitchFamily="18" charset="0"/>
                <a:cs typeface="Times New Roman" pitchFamily="18" charset="0"/>
              </a:rPr>
              <a:t>squeeze past follicle </a:t>
            </a:r>
            <a:r>
              <a:rPr lang="en-US" b="1" dirty="0" smtClean="0">
                <a:solidFill>
                  <a:srgbClr val="0000FF"/>
                </a:solidFill>
                <a:latin typeface="Times New Roman" pitchFamily="18" charset="0"/>
                <a:cs typeface="Times New Roman" pitchFamily="18" charset="0"/>
              </a:rPr>
              <a:t>cells</a:t>
            </a:r>
            <a:br>
              <a:rPr lang="en-US" b="1" dirty="0" smtClean="0">
                <a:solidFill>
                  <a:srgbClr val="0000FF"/>
                </a:solidFill>
                <a:latin typeface="Times New Roman" pitchFamily="18" charset="0"/>
                <a:cs typeface="Times New Roman" pitchFamily="18" charset="0"/>
              </a:rPr>
            </a:br>
            <a:r>
              <a:rPr lang="ar-SA" altLang="en-US" dirty="0" smtClean="0"/>
              <a:t>يخترق الحيوان المنوي خلايا الحوصلة</a:t>
            </a:r>
            <a:endParaRPr lang="en-US" altLang="en-US" dirty="0" smtClean="0"/>
          </a:p>
          <a:p>
            <a:pPr marL="809625" lvl="1" indent="-276225">
              <a:spcBef>
                <a:spcPts val="600"/>
              </a:spcBef>
              <a:spcAft>
                <a:spcPts val="0"/>
              </a:spcAft>
              <a:buFontTx/>
              <a:buChar char="–"/>
            </a:pPr>
            <a:r>
              <a:rPr lang="en-US" b="1" dirty="0" err="1" smtClean="0">
                <a:solidFill>
                  <a:srgbClr val="FF0000"/>
                </a:solidFill>
                <a:latin typeface="Times New Roman" pitchFamily="18" charset="0"/>
                <a:cs typeface="Times New Roman" pitchFamily="18" charset="0"/>
              </a:rPr>
              <a:t>Acrosomal</a:t>
            </a:r>
            <a:r>
              <a:rPr lang="en-US" b="1" dirty="0" smtClean="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enzymes pierce egg’s </a:t>
            </a:r>
            <a:r>
              <a:rPr lang="en-US" b="1" dirty="0" smtClean="0">
                <a:solidFill>
                  <a:srgbClr val="FF0000"/>
                </a:solidFill>
                <a:latin typeface="Times New Roman" pitchFamily="18" charset="0"/>
                <a:cs typeface="Times New Roman" pitchFamily="18" charset="0"/>
              </a:rPr>
              <a:t>coat</a:t>
            </a:r>
            <a:br>
              <a:rPr lang="en-US" b="1" dirty="0" smtClean="0">
                <a:solidFill>
                  <a:srgbClr val="FF0000"/>
                </a:solidFill>
                <a:latin typeface="Times New Roman" pitchFamily="18" charset="0"/>
                <a:cs typeface="Times New Roman" pitchFamily="18" charset="0"/>
              </a:rPr>
            </a:br>
            <a:r>
              <a:rPr lang="ar-SA" altLang="en-US" dirty="0" smtClean="0"/>
              <a:t>تثقب انزيمات الجسم القمي غلاف البيضة</a:t>
            </a:r>
            <a:endParaRPr lang="en-US" altLang="en-US" dirty="0" smtClean="0"/>
          </a:p>
          <a:p>
            <a:pPr marL="809625" lvl="1" indent="-276225">
              <a:spcBef>
                <a:spcPts val="600"/>
              </a:spcBef>
              <a:spcAft>
                <a:spcPts val="0"/>
              </a:spcAft>
              <a:buFontTx/>
              <a:buChar char="–"/>
            </a:pPr>
            <a:r>
              <a:rPr lang="en-US" b="1" dirty="0" smtClean="0">
                <a:solidFill>
                  <a:srgbClr val="0000FF"/>
                </a:solidFill>
                <a:latin typeface="Times New Roman" pitchFamily="18" charset="0"/>
                <a:cs typeface="Times New Roman" pitchFamily="18" charset="0"/>
              </a:rPr>
              <a:t>Sperm </a:t>
            </a:r>
            <a:r>
              <a:rPr lang="en-US" b="1" dirty="0" smtClean="0">
                <a:solidFill>
                  <a:srgbClr val="0000FF"/>
                </a:solidFill>
                <a:latin typeface="Times New Roman" pitchFamily="18" charset="0"/>
                <a:cs typeface="Times New Roman" pitchFamily="18" charset="0"/>
              </a:rPr>
              <a:t>binds to </a:t>
            </a:r>
            <a:r>
              <a:rPr lang="en-US" b="1" dirty="0" err="1" smtClean="0">
                <a:solidFill>
                  <a:srgbClr val="0000FF"/>
                </a:solidFill>
                <a:latin typeface="Times New Roman" pitchFamily="18" charset="0"/>
                <a:cs typeface="Times New Roman" pitchFamily="18" charset="0"/>
              </a:rPr>
              <a:t>vitelline</a:t>
            </a:r>
            <a:r>
              <a:rPr lang="en-US" b="1" dirty="0" smtClean="0">
                <a:solidFill>
                  <a:srgbClr val="0000FF"/>
                </a:solidFill>
                <a:latin typeface="Times New Roman" pitchFamily="18" charset="0"/>
                <a:cs typeface="Times New Roman" pitchFamily="18" charset="0"/>
              </a:rPr>
              <a:t> </a:t>
            </a:r>
            <a:r>
              <a:rPr lang="en-US" b="1" dirty="0" smtClean="0">
                <a:solidFill>
                  <a:srgbClr val="0000FF"/>
                </a:solidFill>
                <a:latin typeface="Times New Roman" pitchFamily="18" charset="0"/>
                <a:cs typeface="Times New Roman" pitchFamily="18" charset="0"/>
              </a:rPr>
              <a:t>layer</a:t>
            </a:r>
            <a:br>
              <a:rPr lang="en-US" b="1" dirty="0" smtClean="0">
                <a:solidFill>
                  <a:srgbClr val="0000FF"/>
                </a:solidFill>
                <a:latin typeface="Times New Roman" pitchFamily="18" charset="0"/>
                <a:cs typeface="Times New Roman" pitchFamily="18" charset="0"/>
              </a:rPr>
            </a:br>
            <a:r>
              <a:rPr lang="ar-SA" altLang="en-US" dirty="0" smtClean="0"/>
              <a:t>يرتبط الحيوان المنوي مع الطبقة المُحيه  </a:t>
            </a:r>
            <a:endParaRPr lang="en-US" altLang="en-US" dirty="0" smtClean="0"/>
          </a:p>
          <a:p>
            <a:pPr marL="809625" lvl="1" indent="-276225">
              <a:spcBef>
                <a:spcPts val="600"/>
              </a:spcBef>
              <a:spcAft>
                <a:spcPts val="0"/>
              </a:spcAft>
              <a:buFontTx/>
              <a:buChar char="–"/>
            </a:pPr>
            <a:r>
              <a:rPr lang="en-US" b="1" dirty="0" smtClean="0">
                <a:solidFill>
                  <a:srgbClr val="FF0000"/>
                </a:solidFill>
                <a:latin typeface="Times New Roman" pitchFamily="18" charset="0"/>
                <a:cs typeface="Times New Roman" pitchFamily="18" charset="0"/>
              </a:rPr>
              <a:t>Sperm </a:t>
            </a:r>
            <a:r>
              <a:rPr lang="en-US" b="1" dirty="0" smtClean="0">
                <a:solidFill>
                  <a:srgbClr val="FF0000"/>
                </a:solidFill>
                <a:latin typeface="Times New Roman" pitchFamily="18" charset="0"/>
                <a:cs typeface="Times New Roman" pitchFamily="18" charset="0"/>
              </a:rPr>
              <a:t>and egg plasma membranes </a:t>
            </a:r>
            <a:r>
              <a:rPr lang="en-US" b="1" dirty="0" smtClean="0">
                <a:solidFill>
                  <a:srgbClr val="FF0000"/>
                </a:solidFill>
                <a:latin typeface="Times New Roman" pitchFamily="18" charset="0"/>
                <a:cs typeface="Times New Roman" pitchFamily="18" charset="0"/>
              </a:rPr>
              <a:t>fuse</a:t>
            </a:r>
            <a:br>
              <a:rPr lang="en-US" b="1" dirty="0" smtClean="0">
                <a:solidFill>
                  <a:srgbClr val="FF0000"/>
                </a:solidFill>
                <a:latin typeface="Times New Roman" pitchFamily="18" charset="0"/>
                <a:cs typeface="Times New Roman" pitchFamily="18" charset="0"/>
              </a:rPr>
            </a:br>
            <a:r>
              <a:rPr lang="ar-SA" altLang="en-US" dirty="0" smtClean="0"/>
              <a:t>يندمج الحيوان المنوي مع الأغشية البلازمية للبيضة</a:t>
            </a:r>
            <a:endParaRPr lang="en-US" altLang="en-US" dirty="0" smtClean="0"/>
          </a:p>
          <a:p>
            <a:pPr marL="809625" lvl="1" indent="-276225">
              <a:spcBef>
                <a:spcPts val="600"/>
              </a:spcBef>
              <a:spcAft>
                <a:spcPts val="0"/>
              </a:spcAft>
              <a:buFontTx/>
              <a:buChar char="–"/>
            </a:pPr>
            <a:r>
              <a:rPr lang="en-US" b="1" dirty="0" smtClean="0">
                <a:solidFill>
                  <a:srgbClr val="0000FF"/>
                </a:solidFill>
                <a:latin typeface="Times New Roman" pitchFamily="18" charset="0"/>
                <a:cs typeface="Times New Roman" pitchFamily="18" charset="0"/>
              </a:rPr>
              <a:t>Egg </a:t>
            </a:r>
            <a:r>
              <a:rPr lang="en-US" b="1" dirty="0" smtClean="0">
                <a:solidFill>
                  <a:srgbClr val="0000FF"/>
                </a:solidFill>
                <a:latin typeface="Times New Roman" pitchFamily="18" charset="0"/>
                <a:cs typeface="Times New Roman" pitchFamily="18" charset="0"/>
              </a:rPr>
              <a:t>is stimulated to develop </a:t>
            </a:r>
            <a:r>
              <a:rPr lang="en-US" b="1" dirty="0" smtClean="0">
                <a:solidFill>
                  <a:srgbClr val="0000FF"/>
                </a:solidFill>
                <a:latin typeface="Times New Roman" pitchFamily="18" charset="0"/>
                <a:cs typeface="Times New Roman" pitchFamily="18" charset="0"/>
              </a:rPr>
              <a:t>further</a:t>
            </a:r>
            <a:br>
              <a:rPr lang="en-US" b="1" dirty="0" smtClean="0">
                <a:solidFill>
                  <a:srgbClr val="0000FF"/>
                </a:solidFill>
                <a:latin typeface="Times New Roman" pitchFamily="18" charset="0"/>
                <a:cs typeface="Times New Roman" pitchFamily="18" charset="0"/>
              </a:rPr>
            </a:br>
            <a:r>
              <a:rPr lang="ar-SA" altLang="en-US" dirty="0" smtClean="0"/>
              <a:t>يتم تحفيز البيضة لمزيد من النمو</a:t>
            </a:r>
            <a:endParaRPr lang="en-US" altLang="en-US" dirty="0" smtClean="0"/>
          </a:p>
          <a:p>
            <a:pPr marL="809625" lvl="1" indent="-276225">
              <a:spcBef>
                <a:spcPts val="600"/>
              </a:spcBef>
              <a:spcAft>
                <a:spcPts val="0"/>
              </a:spcAft>
              <a:buFontTx/>
              <a:buChar char="–"/>
            </a:pPr>
            <a:r>
              <a:rPr lang="en-US" b="1" dirty="0" smtClean="0">
                <a:solidFill>
                  <a:srgbClr val="FF0000"/>
                </a:solidFill>
                <a:latin typeface="Times New Roman" pitchFamily="18" charset="0"/>
                <a:cs typeface="Times New Roman" pitchFamily="18" charset="0"/>
              </a:rPr>
              <a:t>Egg </a:t>
            </a:r>
            <a:r>
              <a:rPr lang="en-US" b="1" dirty="0" smtClean="0">
                <a:solidFill>
                  <a:srgbClr val="FF0000"/>
                </a:solidFill>
                <a:latin typeface="Times New Roman" pitchFamily="18" charset="0"/>
                <a:cs typeface="Times New Roman" pitchFamily="18" charset="0"/>
              </a:rPr>
              <a:t>and sperm nuclei </a:t>
            </a:r>
            <a:r>
              <a:rPr lang="en-US" b="1" dirty="0" smtClean="0">
                <a:solidFill>
                  <a:srgbClr val="FF0000"/>
                </a:solidFill>
                <a:latin typeface="Times New Roman" pitchFamily="18" charset="0"/>
                <a:cs typeface="Times New Roman" pitchFamily="18" charset="0"/>
              </a:rPr>
              <a:t>fuse</a:t>
            </a:r>
            <a:br>
              <a:rPr lang="en-US" b="1" dirty="0" smtClean="0">
                <a:solidFill>
                  <a:srgbClr val="FF0000"/>
                </a:solidFill>
                <a:latin typeface="Times New Roman" pitchFamily="18" charset="0"/>
                <a:cs typeface="Times New Roman" pitchFamily="18" charset="0"/>
              </a:rPr>
            </a:br>
            <a:r>
              <a:rPr lang="ar-SA" altLang="en-US" dirty="0" smtClean="0"/>
              <a:t>تندمج نواتا البيضة والحيوان المنوي</a:t>
            </a:r>
            <a:endParaRPr lang="en-US" altLang="en-US" dirty="0" smtClean="0"/>
          </a:p>
          <a:p>
            <a:pPr marL="809625" lvl="1" indent="-276225" eaLnBrk="1" hangingPunct="1">
              <a:spcBef>
                <a:spcPts val="600"/>
              </a:spcBef>
              <a:spcAft>
                <a:spcPts val="0"/>
              </a:spcAft>
              <a:buFontTx/>
              <a:buChar char="–"/>
            </a:pPr>
            <a:endParaRPr lang="en-US" b="1" dirty="0" smtClean="0">
              <a:solidFill>
                <a:srgbClr val="FF0000"/>
              </a:solidFill>
              <a:latin typeface="Times New Roman" pitchFamily="18" charset="0"/>
              <a:cs typeface="Times New Roman" pitchFamily="18" charset="0"/>
            </a:endParaRPr>
          </a:p>
        </p:txBody>
      </p:sp>
      <p:sp>
        <p:nvSpPr>
          <p:cNvPr id="33797" name="Line 11"/>
          <p:cNvSpPr>
            <a:spLocks noChangeShapeType="1"/>
          </p:cNvSpPr>
          <p:nvPr/>
        </p:nvSpPr>
        <p:spPr bwMode="auto">
          <a:xfrm>
            <a:off x="368300" y="923204"/>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Oval 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25</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8" descr="27_09cSeaUrcFertilization-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6863" y="219075"/>
            <a:ext cx="8548687" cy="657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19" name="Text Box 9"/>
          <p:cNvSpPr txBox="1">
            <a:spLocks noChangeArrowheads="1"/>
          </p:cNvSpPr>
          <p:nvPr/>
        </p:nvSpPr>
        <p:spPr bwMode="auto">
          <a:xfrm>
            <a:off x="550863" y="233363"/>
            <a:ext cx="1670050" cy="563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600" b="1" dirty="0">
                <a:solidFill>
                  <a:srgbClr val="0000FF"/>
                </a:solidFill>
                <a:latin typeface="Times New Roman" pitchFamily="18" charset="0"/>
                <a:cs typeface="Times New Roman" pitchFamily="18" charset="0"/>
              </a:rPr>
              <a:t>The sperm squeezes</a:t>
            </a:r>
          </a:p>
          <a:p>
            <a:pPr algn="l" rtl="0"/>
            <a:r>
              <a:rPr lang="en-US" sz="1600" b="1" dirty="0">
                <a:solidFill>
                  <a:srgbClr val="0000FF"/>
                </a:solidFill>
                <a:latin typeface="Times New Roman" pitchFamily="18" charset="0"/>
                <a:cs typeface="Times New Roman" pitchFamily="18" charset="0"/>
              </a:rPr>
              <a:t>through cells left</a:t>
            </a:r>
          </a:p>
          <a:p>
            <a:pPr algn="l" rtl="0">
              <a:lnSpc>
                <a:spcPct val="90000"/>
              </a:lnSpc>
            </a:pPr>
            <a:r>
              <a:rPr lang="en-US" sz="1600" b="1" dirty="0">
                <a:solidFill>
                  <a:srgbClr val="0000FF"/>
                </a:solidFill>
                <a:latin typeface="Times New Roman" pitchFamily="18" charset="0"/>
                <a:cs typeface="Times New Roman" pitchFamily="18" charset="0"/>
              </a:rPr>
              <a:t>over from the follicle</a:t>
            </a:r>
          </a:p>
        </p:txBody>
      </p:sp>
      <p:sp>
        <p:nvSpPr>
          <p:cNvPr id="34820" name="Oval 10"/>
          <p:cNvSpPr>
            <a:spLocks noChangeArrowheads="1"/>
          </p:cNvSpPr>
          <p:nvPr/>
        </p:nvSpPr>
        <p:spPr bwMode="auto">
          <a:xfrm>
            <a:off x="336550" y="247650"/>
            <a:ext cx="177800" cy="177800"/>
          </a:xfrm>
          <a:prstGeom prst="ellipse">
            <a:avLst/>
          </a:prstGeom>
          <a:solidFill>
            <a:srgbClr val="E91B2A"/>
          </a:solidFill>
          <a:ln>
            <a:noFill/>
          </a:ln>
          <a:extLst>
            <a:ext uri="{91240B29-F687-4F45-9708-019B960494DF}">
              <a14:hiddenLine xmlns="" xmlns:a14="http://schemas.microsoft.com/office/drawing/2010/main" w="25400">
                <a:solidFill>
                  <a:srgbClr val="000000"/>
                </a:solidFill>
                <a:round/>
                <a:headEnd/>
                <a:tailEnd/>
              </a14:hiddenLine>
            </a:ext>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endParaRPr lang="en-GB"/>
          </a:p>
        </p:txBody>
      </p:sp>
      <p:sp>
        <p:nvSpPr>
          <p:cNvPr id="34821" name="Oval 11"/>
          <p:cNvSpPr>
            <a:spLocks noChangeArrowheads="1"/>
          </p:cNvSpPr>
          <p:nvPr/>
        </p:nvSpPr>
        <p:spPr bwMode="auto">
          <a:xfrm>
            <a:off x="2398713" y="298450"/>
            <a:ext cx="177800" cy="177800"/>
          </a:xfrm>
          <a:prstGeom prst="ellipse">
            <a:avLst/>
          </a:prstGeom>
          <a:solidFill>
            <a:srgbClr val="E91B2A"/>
          </a:solidFill>
          <a:ln>
            <a:noFill/>
          </a:ln>
          <a:extLst>
            <a:ext uri="{91240B29-F687-4F45-9708-019B960494DF}">
              <a14:hiddenLine xmlns="" xmlns:a14="http://schemas.microsoft.com/office/drawing/2010/main" w="25400">
                <a:solidFill>
                  <a:srgbClr val="000000"/>
                </a:solidFill>
                <a:round/>
                <a:headEnd/>
                <a:tailEnd/>
              </a14:hiddenLine>
            </a:ext>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endParaRPr lang="en-GB"/>
          </a:p>
        </p:txBody>
      </p:sp>
      <p:sp>
        <p:nvSpPr>
          <p:cNvPr id="34822" name="Oval 14"/>
          <p:cNvSpPr>
            <a:spLocks noChangeArrowheads="1"/>
          </p:cNvSpPr>
          <p:nvPr/>
        </p:nvSpPr>
        <p:spPr bwMode="auto">
          <a:xfrm>
            <a:off x="6913563" y="1423988"/>
            <a:ext cx="177800" cy="177800"/>
          </a:xfrm>
          <a:prstGeom prst="ellipse">
            <a:avLst/>
          </a:prstGeom>
          <a:solidFill>
            <a:srgbClr val="E91B2A"/>
          </a:solidFill>
          <a:ln>
            <a:noFill/>
          </a:ln>
          <a:extLst>
            <a:ext uri="{91240B29-F687-4F45-9708-019B960494DF}">
              <a14:hiddenLine xmlns="" xmlns:a14="http://schemas.microsoft.com/office/drawing/2010/main" w="25400">
                <a:solidFill>
                  <a:srgbClr val="000000"/>
                </a:solidFill>
                <a:round/>
                <a:headEnd/>
                <a:tailEnd/>
              </a14:hiddenLine>
            </a:ext>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endParaRPr lang="en-GB"/>
          </a:p>
        </p:txBody>
      </p:sp>
      <p:sp>
        <p:nvSpPr>
          <p:cNvPr id="34823" name="Oval 15"/>
          <p:cNvSpPr>
            <a:spLocks noChangeArrowheads="1"/>
          </p:cNvSpPr>
          <p:nvPr/>
        </p:nvSpPr>
        <p:spPr bwMode="auto">
          <a:xfrm>
            <a:off x="7581900" y="2147888"/>
            <a:ext cx="177800" cy="177800"/>
          </a:xfrm>
          <a:prstGeom prst="ellipse">
            <a:avLst/>
          </a:prstGeom>
          <a:solidFill>
            <a:srgbClr val="E91B2A"/>
          </a:solidFill>
          <a:ln>
            <a:noFill/>
          </a:ln>
          <a:extLst>
            <a:ext uri="{91240B29-F687-4F45-9708-019B960494DF}">
              <a14:hiddenLine xmlns="" xmlns:a14="http://schemas.microsoft.com/office/drawing/2010/main" w="25400">
                <a:solidFill>
                  <a:srgbClr val="000000"/>
                </a:solidFill>
                <a:round/>
                <a:headEnd/>
                <a:tailEnd/>
              </a14:hiddenLine>
            </a:ext>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endParaRPr lang="en-GB"/>
          </a:p>
        </p:txBody>
      </p:sp>
      <p:sp>
        <p:nvSpPr>
          <p:cNvPr id="34824" name="Text Box 16"/>
          <p:cNvSpPr txBox="1">
            <a:spLocks noChangeArrowheads="1"/>
          </p:cNvSpPr>
          <p:nvPr/>
        </p:nvSpPr>
        <p:spPr bwMode="auto">
          <a:xfrm>
            <a:off x="395288" y="279400"/>
            <a:ext cx="90487" cy="144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900" b="1">
                <a:solidFill>
                  <a:schemeClr val="bg1"/>
                </a:solidFill>
              </a:rPr>
              <a:t>1</a:t>
            </a:r>
          </a:p>
        </p:txBody>
      </p:sp>
      <p:sp>
        <p:nvSpPr>
          <p:cNvPr id="34825" name="Text Box 17"/>
          <p:cNvSpPr txBox="1">
            <a:spLocks noChangeArrowheads="1"/>
          </p:cNvSpPr>
          <p:nvPr/>
        </p:nvSpPr>
        <p:spPr bwMode="auto">
          <a:xfrm>
            <a:off x="2457450" y="331788"/>
            <a:ext cx="90488" cy="144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900" b="1">
                <a:solidFill>
                  <a:schemeClr val="bg1"/>
                </a:solidFill>
              </a:rPr>
              <a:t>2</a:t>
            </a:r>
          </a:p>
        </p:txBody>
      </p:sp>
      <p:sp>
        <p:nvSpPr>
          <p:cNvPr id="34826" name="Text Box 20"/>
          <p:cNvSpPr txBox="1">
            <a:spLocks noChangeArrowheads="1"/>
          </p:cNvSpPr>
          <p:nvPr/>
        </p:nvSpPr>
        <p:spPr bwMode="auto">
          <a:xfrm>
            <a:off x="6967538" y="1455738"/>
            <a:ext cx="90487" cy="144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900" b="1">
                <a:solidFill>
                  <a:schemeClr val="bg1"/>
                </a:solidFill>
              </a:rPr>
              <a:t>5</a:t>
            </a:r>
          </a:p>
        </p:txBody>
      </p:sp>
      <p:sp>
        <p:nvSpPr>
          <p:cNvPr id="34827" name="Text Box 21"/>
          <p:cNvSpPr txBox="1">
            <a:spLocks noChangeArrowheads="1"/>
          </p:cNvSpPr>
          <p:nvPr/>
        </p:nvSpPr>
        <p:spPr bwMode="auto">
          <a:xfrm>
            <a:off x="7637463" y="2179638"/>
            <a:ext cx="90487" cy="144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900" b="1">
                <a:solidFill>
                  <a:schemeClr val="bg1"/>
                </a:solidFill>
              </a:rPr>
              <a:t>6</a:t>
            </a:r>
          </a:p>
        </p:txBody>
      </p:sp>
      <p:sp>
        <p:nvSpPr>
          <p:cNvPr id="34828" name="Text Box 22"/>
          <p:cNvSpPr txBox="1">
            <a:spLocks noChangeArrowheads="1"/>
          </p:cNvSpPr>
          <p:nvPr/>
        </p:nvSpPr>
        <p:spPr bwMode="auto">
          <a:xfrm>
            <a:off x="2606675" y="284163"/>
            <a:ext cx="1555750" cy="754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600" b="1" dirty="0">
                <a:solidFill>
                  <a:srgbClr val="0000FF"/>
                </a:solidFill>
                <a:latin typeface="Times New Roman" pitchFamily="18" charset="0"/>
                <a:cs typeface="Times New Roman" pitchFamily="18" charset="0"/>
              </a:rPr>
              <a:t>The sperm’s</a:t>
            </a:r>
          </a:p>
          <a:p>
            <a:pPr algn="l" rtl="0"/>
            <a:r>
              <a:rPr lang="en-US" sz="1600" b="1" dirty="0" err="1">
                <a:solidFill>
                  <a:srgbClr val="0000FF"/>
                </a:solidFill>
                <a:latin typeface="Times New Roman" pitchFamily="18" charset="0"/>
                <a:cs typeface="Times New Roman" pitchFamily="18" charset="0"/>
              </a:rPr>
              <a:t>acrosomal</a:t>
            </a:r>
            <a:endParaRPr lang="en-US" sz="1600" b="1" dirty="0">
              <a:solidFill>
                <a:srgbClr val="0000FF"/>
              </a:solidFill>
              <a:latin typeface="Times New Roman" pitchFamily="18" charset="0"/>
              <a:cs typeface="Times New Roman" pitchFamily="18" charset="0"/>
            </a:endParaRPr>
          </a:p>
          <a:p>
            <a:pPr algn="l" rtl="0">
              <a:lnSpc>
                <a:spcPct val="90000"/>
              </a:lnSpc>
            </a:pPr>
            <a:r>
              <a:rPr lang="en-US" sz="1600" b="1" dirty="0">
                <a:solidFill>
                  <a:srgbClr val="0000FF"/>
                </a:solidFill>
                <a:latin typeface="Times New Roman" pitchFamily="18" charset="0"/>
                <a:cs typeface="Times New Roman" pitchFamily="18" charset="0"/>
              </a:rPr>
              <a:t>enzymes digest the</a:t>
            </a:r>
          </a:p>
          <a:p>
            <a:pPr algn="l" rtl="0"/>
            <a:r>
              <a:rPr lang="en-US" sz="1600" b="1" dirty="0">
                <a:solidFill>
                  <a:srgbClr val="0000FF"/>
                </a:solidFill>
                <a:latin typeface="Times New Roman" pitchFamily="18" charset="0"/>
                <a:cs typeface="Times New Roman" pitchFamily="18" charset="0"/>
              </a:rPr>
              <a:t>egg’s jelly coat</a:t>
            </a:r>
          </a:p>
        </p:txBody>
      </p:sp>
      <p:sp>
        <p:nvSpPr>
          <p:cNvPr id="34829" name="Text Box 25"/>
          <p:cNvSpPr txBox="1">
            <a:spLocks noChangeArrowheads="1"/>
          </p:cNvSpPr>
          <p:nvPr/>
        </p:nvSpPr>
        <p:spPr bwMode="auto">
          <a:xfrm>
            <a:off x="7115175" y="1406525"/>
            <a:ext cx="1528763" cy="55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600" b="1" dirty="0">
                <a:solidFill>
                  <a:srgbClr val="0000FF"/>
                </a:solidFill>
                <a:latin typeface="Times New Roman" pitchFamily="18" charset="0"/>
                <a:cs typeface="Times New Roman" pitchFamily="18" charset="0"/>
              </a:rPr>
              <a:t>The sperm nucleus</a:t>
            </a:r>
          </a:p>
          <a:p>
            <a:pPr algn="l" rtl="0"/>
            <a:r>
              <a:rPr lang="en-US" sz="1600" b="1" dirty="0">
                <a:solidFill>
                  <a:srgbClr val="0000FF"/>
                </a:solidFill>
                <a:latin typeface="Times New Roman" pitchFamily="18" charset="0"/>
                <a:cs typeface="Times New Roman" pitchFamily="18" charset="0"/>
              </a:rPr>
              <a:t>enters the egg</a:t>
            </a:r>
          </a:p>
          <a:p>
            <a:pPr algn="l" rtl="0">
              <a:lnSpc>
                <a:spcPct val="90000"/>
              </a:lnSpc>
            </a:pPr>
            <a:r>
              <a:rPr lang="en-US" sz="1600" b="1" dirty="0">
                <a:solidFill>
                  <a:srgbClr val="0000FF"/>
                </a:solidFill>
                <a:latin typeface="Times New Roman" pitchFamily="18" charset="0"/>
                <a:cs typeface="Times New Roman" pitchFamily="18" charset="0"/>
              </a:rPr>
              <a:t>cytoplasm</a:t>
            </a:r>
          </a:p>
        </p:txBody>
      </p:sp>
      <p:sp>
        <p:nvSpPr>
          <p:cNvPr id="34830" name="Text Box 26"/>
          <p:cNvSpPr txBox="1">
            <a:spLocks noChangeArrowheads="1"/>
          </p:cNvSpPr>
          <p:nvPr/>
        </p:nvSpPr>
        <p:spPr bwMode="auto">
          <a:xfrm>
            <a:off x="7783513" y="2125663"/>
            <a:ext cx="1050925" cy="55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600" b="1" dirty="0">
                <a:solidFill>
                  <a:srgbClr val="0000FF"/>
                </a:solidFill>
                <a:latin typeface="Times New Roman" pitchFamily="18" charset="0"/>
                <a:cs typeface="Times New Roman" pitchFamily="18" charset="0"/>
              </a:rPr>
              <a:t>A fertilization</a:t>
            </a:r>
          </a:p>
          <a:p>
            <a:pPr algn="l" rtl="0">
              <a:lnSpc>
                <a:spcPct val="90000"/>
              </a:lnSpc>
            </a:pPr>
            <a:r>
              <a:rPr lang="en-US" sz="1600" b="1" dirty="0">
                <a:solidFill>
                  <a:srgbClr val="0000FF"/>
                </a:solidFill>
                <a:latin typeface="Times New Roman" pitchFamily="18" charset="0"/>
                <a:cs typeface="Times New Roman" pitchFamily="18" charset="0"/>
              </a:rPr>
              <a:t>envelope</a:t>
            </a:r>
          </a:p>
          <a:p>
            <a:pPr algn="l" rtl="0"/>
            <a:r>
              <a:rPr lang="en-US" sz="1600" b="1" dirty="0">
                <a:solidFill>
                  <a:srgbClr val="0000FF"/>
                </a:solidFill>
                <a:latin typeface="Times New Roman" pitchFamily="18" charset="0"/>
                <a:cs typeface="Times New Roman" pitchFamily="18" charset="0"/>
              </a:rPr>
              <a:t>forms</a:t>
            </a:r>
          </a:p>
        </p:txBody>
      </p:sp>
      <p:sp>
        <p:nvSpPr>
          <p:cNvPr id="34834" name="AutoShape 35"/>
          <p:cNvSpPr>
            <a:spLocks/>
          </p:cNvSpPr>
          <p:nvPr/>
        </p:nvSpPr>
        <p:spPr bwMode="auto">
          <a:xfrm>
            <a:off x="1773238" y="2022475"/>
            <a:ext cx="152400" cy="847725"/>
          </a:xfrm>
          <a:prstGeom prst="rightBrace">
            <a:avLst>
              <a:gd name="adj1" fmla="val 46354"/>
              <a:gd name="adj2" fmla="val 5000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endParaRPr lang="en-GB"/>
          </a:p>
        </p:txBody>
      </p:sp>
      <p:sp>
        <p:nvSpPr>
          <p:cNvPr id="34835" name="Text Box 36"/>
          <p:cNvSpPr txBox="1">
            <a:spLocks noChangeArrowheads="1"/>
          </p:cNvSpPr>
          <p:nvPr/>
        </p:nvSpPr>
        <p:spPr bwMode="auto">
          <a:xfrm>
            <a:off x="3351213" y="1558925"/>
            <a:ext cx="871537"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600" b="1" dirty="0" err="1">
                <a:solidFill>
                  <a:srgbClr val="FF0000"/>
                </a:solidFill>
                <a:latin typeface="Times New Roman" pitchFamily="18" charset="0"/>
                <a:cs typeface="Times New Roman" pitchFamily="18" charset="0"/>
              </a:rPr>
              <a:t>Acrosomal</a:t>
            </a:r>
            <a:endParaRPr lang="en-US" sz="1600" b="1" dirty="0">
              <a:solidFill>
                <a:srgbClr val="FF0000"/>
              </a:solidFill>
              <a:latin typeface="Times New Roman" pitchFamily="18" charset="0"/>
              <a:cs typeface="Times New Roman" pitchFamily="18" charset="0"/>
            </a:endParaRPr>
          </a:p>
          <a:p>
            <a:pPr algn="l" rtl="0">
              <a:lnSpc>
                <a:spcPct val="80000"/>
              </a:lnSpc>
            </a:pPr>
            <a:r>
              <a:rPr lang="en-US" sz="1600" b="1" dirty="0">
                <a:solidFill>
                  <a:srgbClr val="FF0000"/>
                </a:solidFill>
                <a:latin typeface="Times New Roman" pitchFamily="18" charset="0"/>
                <a:cs typeface="Times New Roman" pitchFamily="18" charset="0"/>
              </a:rPr>
              <a:t>enzymes</a:t>
            </a:r>
          </a:p>
        </p:txBody>
      </p:sp>
      <p:sp>
        <p:nvSpPr>
          <p:cNvPr id="34836" name="Line 37"/>
          <p:cNvSpPr>
            <a:spLocks noChangeShapeType="1"/>
          </p:cNvSpPr>
          <p:nvPr/>
        </p:nvSpPr>
        <p:spPr bwMode="auto">
          <a:xfrm flipV="1">
            <a:off x="3175000" y="1930400"/>
            <a:ext cx="428625" cy="13843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p>
        </p:txBody>
      </p:sp>
      <p:sp>
        <p:nvSpPr>
          <p:cNvPr id="34837" name="Line 38"/>
          <p:cNvSpPr>
            <a:spLocks noChangeShapeType="1"/>
          </p:cNvSpPr>
          <p:nvPr/>
        </p:nvSpPr>
        <p:spPr bwMode="auto">
          <a:xfrm>
            <a:off x="8077200" y="2700338"/>
            <a:ext cx="20638" cy="1727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p>
        </p:txBody>
      </p:sp>
      <p:sp>
        <p:nvSpPr>
          <p:cNvPr id="34838" name="Text Box 39"/>
          <p:cNvSpPr txBox="1">
            <a:spLocks noChangeArrowheads="1"/>
          </p:cNvSpPr>
          <p:nvPr/>
        </p:nvSpPr>
        <p:spPr bwMode="auto">
          <a:xfrm>
            <a:off x="6597650" y="4370388"/>
            <a:ext cx="642938" cy="36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600" b="1">
                <a:solidFill>
                  <a:srgbClr val="0000FF"/>
                </a:solidFill>
                <a:latin typeface="Times New Roman" pitchFamily="18" charset="0"/>
                <a:cs typeface="Times New Roman" pitchFamily="18" charset="0"/>
              </a:rPr>
              <a:t>Sperm</a:t>
            </a:r>
          </a:p>
          <a:p>
            <a:pPr algn="l" rtl="0">
              <a:lnSpc>
                <a:spcPct val="90000"/>
              </a:lnSpc>
            </a:pPr>
            <a:r>
              <a:rPr lang="en-US" sz="1600" b="1">
                <a:solidFill>
                  <a:srgbClr val="0000FF"/>
                </a:solidFill>
                <a:latin typeface="Times New Roman" pitchFamily="18" charset="0"/>
                <a:cs typeface="Times New Roman" pitchFamily="18" charset="0"/>
              </a:rPr>
              <a:t>nucleus</a:t>
            </a:r>
          </a:p>
        </p:txBody>
      </p:sp>
      <p:sp>
        <p:nvSpPr>
          <p:cNvPr id="34839" name="Text Box 47"/>
          <p:cNvSpPr txBox="1">
            <a:spLocks noChangeArrowheads="1"/>
          </p:cNvSpPr>
          <p:nvPr/>
        </p:nvSpPr>
        <p:spPr bwMode="auto">
          <a:xfrm>
            <a:off x="3368675" y="5076825"/>
            <a:ext cx="871538"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600" b="1">
                <a:solidFill>
                  <a:srgbClr val="0000FF"/>
                </a:solidFill>
                <a:latin typeface="Times New Roman" pitchFamily="18" charset="0"/>
                <a:cs typeface="Times New Roman" pitchFamily="18" charset="0"/>
              </a:rPr>
              <a:t>Cytoplasm</a:t>
            </a:r>
          </a:p>
        </p:txBody>
      </p:sp>
      <p:sp>
        <p:nvSpPr>
          <p:cNvPr id="34840" name="Text Box 48"/>
          <p:cNvSpPr txBox="1">
            <a:spLocks noChangeArrowheads="1"/>
          </p:cNvSpPr>
          <p:nvPr/>
        </p:nvSpPr>
        <p:spPr bwMode="auto">
          <a:xfrm>
            <a:off x="4924425" y="5280025"/>
            <a:ext cx="681038"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600" b="1">
                <a:solidFill>
                  <a:srgbClr val="0000FF"/>
                </a:solidFill>
                <a:latin typeface="Times New Roman" pitchFamily="18" charset="0"/>
                <a:cs typeface="Times New Roman" pitchFamily="18" charset="0"/>
              </a:rPr>
              <a:t>Egg</a:t>
            </a:r>
          </a:p>
          <a:p>
            <a:pPr algn="l" rtl="0">
              <a:lnSpc>
                <a:spcPct val="90000"/>
              </a:lnSpc>
            </a:pPr>
            <a:r>
              <a:rPr lang="en-US" sz="1600" b="1">
                <a:solidFill>
                  <a:srgbClr val="0000FF"/>
                </a:solidFill>
                <a:latin typeface="Times New Roman" pitchFamily="18" charset="0"/>
                <a:cs typeface="Times New Roman" pitchFamily="18" charset="0"/>
              </a:rPr>
              <a:t>nucleus</a:t>
            </a:r>
          </a:p>
        </p:txBody>
      </p:sp>
      <p:sp>
        <p:nvSpPr>
          <p:cNvPr id="34841" name="Text Box 51"/>
          <p:cNvSpPr txBox="1">
            <a:spLocks noChangeArrowheads="1"/>
          </p:cNvSpPr>
          <p:nvPr/>
        </p:nvSpPr>
        <p:spPr bwMode="auto">
          <a:xfrm>
            <a:off x="2371725" y="5911850"/>
            <a:ext cx="6731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600" b="1" dirty="0">
                <a:solidFill>
                  <a:srgbClr val="0000FF"/>
                </a:solidFill>
                <a:latin typeface="Times New Roman" pitchFamily="18" charset="0"/>
                <a:cs typeface="Times New Roman" pitchFamily="18" charset="0"/>
              </a:rPr>
              <a:t>Egg cell</a:t>
            </a:r>
          </a:p>
        </p:txBody>
      </p:sp>
      <p:sp>
        <p:nvSpPr>
          <p:cNvPr id="34842" name="Text Box 52"/>
          <p:cNvSpPr txBox="1">
            <a:spLocks noChangeArrowheads="1"/>
          </p:cNvSpPr>
          <p:nvPr/>
        </p:nvSpPr>
        <p:spPr bwMode="auto">
          <a:xfrm>
            <a:off x="6983413" y="5168900"/>
            <a:ext cx="1778000"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600" b="1">
                <a:solidFill>
                  <a:srgbClr val="0000FF"/>
                </a:solidFill>
                <a:latin typeface="Times New Roman" pitchFamily="18" charset="0"/>
                <a:cs typeface="Times New Roman" pitchFamily="18" charset="0"/>
              </a:rPr>
              <a:t>The nuclei</a:t>
            </a:r>
          </a:p>
          <a:p>
            <a:pPr algn="l" rtl="0">
              <a:lnSpc>
                <a:spcPct val="90000"/>
              </a:lnSpc>
            </a:pPr>
            <a:r>
              <a:rPr lang="en-US" sz="1600" b="1">
                <a:solidFill>
                  <a:srgbClr val="0000FF"/>
                </a:solidFill>
                <a:latin typeface="Times New Roman" pitchFamily="18" charset="0"/>
                <a:cs typeface="Times New Roman" pitchFamily="18" charset="0"/>
              </a:rPr>
              <a:t>of sperm and egg fuse</a:t>
            </a:r>
          </a:p>
        </p:txBody>
      </p:sp>
      <p:sp>
        <p:nvSpPr>
          <p:cNvPr id="34843" name="Oval 53"/>
          <p:cNvSpPr>
            <a:spLocks noChangeArrowheads="1"/>
          </p:cNvSpPr>
          <p:nvPr/>
        </p:nvSpPr>
        <p:spPr bwMode="auto">
          <a:xfrm>
            <a:off x="6773863" y="5181600"/>
            <a:ext cx="177800" cy="177800"/>
          </a:xfrm>
          <a:prstGeom prst="ellipse">
            <a:avLst/>
          </a:prstGeom>
          <a:solidFill>
            <a:srgbClr val="E91B2A"/>
          </a:solidFill>
          <a:ln>
            <a:noFill/>
          </a:ln>
          <a:extLst>
            <a:ext uri="{91240B29-F687-4F45-9708-019B960494DF}">
              <a14:hiddenLine xmlns="" xmlns:a14="http://schemas.microsoft.com/office/drawing/2010/main" w="25400">
                <a:solidFill>
                  <a:srgbClr val="000000"/>
                </a:solidFill>
                <a:round/>
                <a:headEnd/>
                <a:tailEnd/>
              </a14:hiddenLine>
            </a:ext>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endParaRPr lang="en-GB"/>
          </a:p>
        </p:txBody>
      </p:sp>
      <p:sp>
        <p:nvSpPr>
          <p:cNvPr id="34844" name="Text Box 54"/>
          <p:cNvSpPr txBox="1">
            <a:spLocks noChangeArrowheads="1"/>
          </p:cNvSpPr>
          <p:nvPr/>
        </p:nvSpPr>
        <p:spPr bwMode="auto">
          <a:xfrm>
            <a:off x="6829425" y="5219700"/>
            <a:ext cx="90488" cy="144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900" b="1">
                <a:solidFill>
                  <a:schemeClr val="bg1"/>
                </a:solidFill>
              </a:rPr>
              <a:t>7</a:t>
            </a:r>
          </a:p>
        </p:txBody>
      </p:sp>
      <p:sp>
        <p:nvSpPr>
          <p:cNvPr id="34845" name="Text Box 55"/>
          <p:cNvSpPr txBox="1">
            <a:spLocks noChangeArrowheads="1"/>
          </p:cNvSpPr>
          <p:nvPr/>
        </p:nvSpPr>
        <p:spPr bwMode="auto">
          <a:xfrm>
            <a:off x="6777038" y="6327775"/>
            <a:ext cx="1233487" cy="18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600" b="1">
                <a:solidFill>
                  <a:srgbClr val="0000FF"/>
                </a:solidFill>
                <a:latin typeface="Times New Roman" pitchFamily="18" charset="0"/>
                <a:cs typeface="Times New Roman" pitchFamily="18" charset="0"/>
              </a:rPr>
              <a:t>Zygote nucleus</a:t>
            </a:r>
          </a:p>
        </p:txBody>
      </p:sp>
      <p:sp>
        <p:nvSpPr>
          <p:cNvPr id="30" name="Oval 29"/>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26</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35843" name="Line 3"/>
          <p:cNvSpPr>
            <a:spLocks noChangeShapeType="1"/>
          </p:cNvSpPr>
          <p:nvPr/>
        </p:nvSpPr>
        <p:spPr bwMode="auto">
          <a:xfrm>
            <a:off x="182563" y="1233488"/>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844"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845" name="Rectangle 8"/>
          <p:cNvSpPr>
            <a:spLocks noGrp="1" noChangeArrowheads="1"/>
          </p:cNvSpPr>
          <p:nvPr>
            <p:ph type="title"/>
          </p:nvPr>
        </p:nvSpPr>
        <p:spPr/>
        <p:txBody>
          <a:bodyPr/>
          <a:lstStyle/>
          <a:p>
            <a:pPr marL="0" indent="0" algn="ctr" eaLnBrk="1" hangingPunct="1"/>
            <a:r>
              <a:rPr lang="ar-SA" sz="2800" dirty="0" smtClean="0">
                <a:latin typeface="Times New Roman" pitchFamily="18" charset="0"/>
                <a:cs typeface="Times New Roman" pitchFamily="18" charset="0"/>
              </a:rPr>
              <a:t>Embryonic development</a:t>
            </a:r>
            <a:r>
              <a:rPr lang="en-US" sz="2800" dirty="0" smtClean="0">
                <a:latin typeface="Times New Roman" pitchFamily="18" charset="0"/>
                <a:cs typeface="Times New Roman" pitchFamily="18" charset="0"/>
              </a:rPr>
              <a:t> </a:t>
            </a:r>
            <a:r>
              <a:rPr lang="ar-SA" sz="2800" dirty="0" smtClean="0">
                <a:latin typeface="Times New Roman" pitchFamily="18" charset="0"/>
                <a:cs typeface="Times New Roman" pitchFamily="18" charset="0"/>
              </a:rPr>
              <a:t/>
            </a:r>
            <a:br>
              <a:rPr lang="ar-SA"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1.</a:t>
            </a:r>
            <a:r>
              <a:rPr lang="en-US" sz="2800" dirty="0" smtClean="0">
                <a:solidFill>
                  <a:srgbClr val="FF0000"/>
                </a:solidFill>
                <a:latin typeface="Times New Roman" pitchFamily="18" charset="0"/>
                <a:cs typeface="Times New Roman" pitchFamily="18" charset="0"/>
              </a:rPr>
              <a:t> Cleavage</a:t>
            </a:r>
          </a:p>
        </p:txBody>
      </p:sp>
      <p:sp>
        <p:nvSpPr>
          <p:cNvPr id="35846" name="Rectangle 9"/>
          <p:cNvSpPr>
            <a:spLocks noGrp="1" noChangeArrowheads="1"/>
          </p:cNvSpPr>
          <p:nvPr>
            <p:ph idx="1"/>
          </p:nvPr>
        </p:nvSpPr>
        <p:spPr>
          <a:xfrm>
            <a:off x="225425" y="1355725"/>
            <a:ext cx="8775700" cy="4476750"/>
          </a:xfrm>
        </p:spPr>
        <p:txBody>
          <a:bodyPr/>
          <a:lstStyle/>
          <a:p>
            <a:pPr marL="354013" indent="-354013"/>
            <a:r>
              <a:rPr lang="en-US" b="1" dirty="0" smtClean="0">
                <a:solidFill>
                  <a:srgbClr val="7030A0"/>
                </a:solidFill>
                <a:latin typeface="Times New Roman" pitchFamily="18" charset="0"/>
                <a:cs typeface="Times New Roman" pitchFamily="18" charset="0"/>
              </a:rPr>
              <a:t>Cleavage is a rapid series of cell </a:t>
            </a:r>
            <a:r>
              <a:rPr lang="en-US" b="1" dirty="0" smtClean="0">
                <a:solidFill>
                  <a:srgbClr val="7030A0"/>
                </a:solidFill>
                <a:latin typeface="Times New Roman" pitchFamily="18" charset="0"/>
                <a:cs typeface="Times New Roman" pitchFamily="18" charset="0"/>
              </a:rPr>
              <a:t>divisions</a:t>
            </a:r>
            <a:br>
              <a:rPr lang="en-US" b="1" dirty="0" smtClean="0">
                <a:solidFill>
                  <a:srgbClr val="7030A0"/>
                </a:solidFill>
                <a:latin typeface="Times New Roman" pitchFamily="18" charset="0"/>
                <a:cs typeface="Times New Roman" pitchFamily="18" charset="0"/>
              </a:rPr>
            </a:br>
            <a:r>
              <a:rPr lang="ar-SA" altLang="en-US" dirty="0" smtClean="0">
                <a:solidFill>
                  <a:srgbClr val="FF0000"/>
                </a:solidFill>
              </a:rPr>
              <a:t>إن </a:t>
            </a:r>
            <a:r>
              <a:rPr lang="ar-SA" altLang="en-US" dirty="0" err="1" smtClean="0">
                <a:solidFill>
                  <a:srgbClr val="FF0000"/>
                </a:solidFill>
              </a:rPr>
              <a:t>التفلج</a:t>
            </a:r>
            <a:r>
              <a:rPr lang="ar-SA" altLang="en-US" dirty="0" smtClean="0">
                <a:solidFill>
                  <a:srgbClr val="FF0000"/>
                </a:solidFill>
              </a:rPr>
              <a:t> هو سلسلة سريعة من الانقسامات الخلوية</a:t>
            </a:r>
            <a:endParaRPr lang="en-US" altLang="en-US" dirty="0" smtClean="0">
              <a:solidFill>
                <a:srgbClr val="FF0000"/>
              </a:solidFill>
            </a:endParaRPr>
          </a:p>
          <a:p>
            <a:pPr marL="354013" indent="-354013"/>
            <a:r>
              <a:rPr lang="en-US" b="1" dirty="0" smtClean="0">
                <a:solidFill>
                  <a:srgbClr val="FF0000"/>
                </a:solidFill>
                <a:latin typeface="Times New Roman" pitchFamily="18" charset="0"/>
                <a:cs typeface="Times New Roman" pitchFamily="18" charset="0"/>
              </a:rPr>
              <a:t>Cleavage</a:t>
            </a:r>
            <a:r>
              <a:rPr lang="en-US" b="1" dirty="0" smtClean="0">
                <a:latin typeface="Times New Roman" pitchFamily="18" charset="0"/>
                <a:cs typeface="Times New Roman" pitchFamily="18" charset="0"/>
              </a:rPr>
              <a:t> </a:t>
            </a:r>
            <a:r>
              <a:rPr lang="en-US" b="1" dirty="0" smtClean="0">
                <a:solidFill>
                  <a:srgbClr val="0000FF"/>
                </a:solidFill>
                <a:latin typeface="Times New Roman" pitchFamily="18" charset="0"/>
                <a:cs typeface="Times New Roman" pitchFamily="18" charset="0"/>
              </a:rPr>
              <a:t>produces a</a:t>
            </a:r>
            <a:r>
              <a:rPr lang="en-US" b="1" dirty="0" smtClean="0">
                <a:solidFill>
                  <a:srgbClr val="FF0000"/>
                </a:solidFill>
                <a:latin typeface="Times New Roman" pitchFamily="18" charset="0"/>
                <a:cs typeface="Times New Roman" pitchFamily="18" charset="0"/>
              </a:rPr>
              <a:t> ball of cells </a:t>
            </a:r>
            <a:r>
              <a:rPr lang="en-US" b="1" dirty="0" smtClean="0">
                <a:solidFill>
                  <a:srgbClr val="0000FF"/>
                </a:solidFill>
                <a:latin typeface="Times New Roman" pitchFamily="18" charset="0"/>
                <a:cs typeface="Times New Roman" pitchFamily="18" charset="0"/>
              </a:rPr>
              <a:t>from the </a:t>
            </a:r>
            <a:r>
              <a:rPr lang="en-US" b="1" dirty="0" smtClean="0">
                <a:solidFill>
                  <a:srgbClr val="0000FF"/>
                </a:solidFill>
                <a:latin typeface="Times New Roman" pitchFamily="18" charset="0"/>
                <a:cs typeface="Times New Roman" pitchFamily="18" charset="0"/>
              </a:rPr>
              <a:t>zygote</a:t>
            </a:r>
            <a:br>
              <a:rPr lang="en-US" b="1" dirty="0" smtClean="0">
                <a:solidFill>
                  <a:srgbClr val="0000FF"/>
                </a:solidFill>
                <a:latin typeface="Times New Roman" pitchFamily="18" charset="0"/>
                <a:cs typeface="Times New Roman" pitchFamily="18" charset="0"/>
              </a:rPr>
            </a:br>
            <a:r>
              <a:rPr lang="ar-SA" altLang="en-US" dirty="0" smtClean="0">
                <a:solidFill>
                  <a:srgbClr val="FF0000"/>
                </a:solidFill>
              </a:rPr>
              <a:t> ينتج </a:t>
            </a:r>
            <a:r>
              <a:rPr lang="ar-SA" altLang="en-US" dirty="0" err="1" smtClean="0">
                <a:solidFill>
                  <a:srgbClr val="FF0000"/>
                </a:solidFill>
              </a:rPr>
              <a:t>تلفج</a:t>
            </a:r>
            <a:r>
              <a:rPr lang="ar-SA" altLang="en-US" dirty="0" smtClean="0">
                <a:solidFill>
                  <a:srgbClr val="FF0000"/>
                </a:solidFill>
              </a:rPr>
              <a:t> </a:t>
            </a:r>
            <a:r>
              <a:rPr lang="ar-SA" altLang="en-US" dirty="0" err="1" smtClean="0">
                <a:solidFill>
                  <a:srgbClr val="FF0000"/>
                </a:solidFill>
              </a:rPr>
              <a:t>اللاقحة</a:t>
            </a:r>
            <a:r>
              <a:rPr lang="ar-SA" altLang="en-US" dirty="0" smtClean="0">
                <a:solidFill>
                  <a:srgbClr val="FF0000"/>
                </a:solidFill>
              </a:rPr>
              <a:t> كرة من الخلايا</a:t>
            </a:r>
            <a:endParaRPr lang="ar-SA" b="1" dirty="0" smtClean="0">
              <a:latin typeface="Times New Roman" pitchFamily="18" charset="0"/>
              <a:cs typeface="Times New Roman" pitchFamily="18" charset="0"/>
            </a:endParaRPr>
          </a:p>
          <a:p>
            <a:pPr marL="1133475" lvl="1" indent="-338138">
              <a:buFontTx/>
              <a:buChar char="–"/>
            </a:pPr>
            <a:r>
              <a:rPr lang="en-US" b="1" dirty="0" smtClean="0">
                <a:solidFill>
                  <a:srgbClr val="0000FF"/>
                </a:solidFill>
                <a:latin typeface="Times New Roman" pitchFamily="18" charset="0"/>
                <a:cs typeface="Times New Roman" pitchFamily="18" charset="0"/>
              </a:rPr>
              <a:t>More </a:t>
            </a:r>
            <a:r>
              <a:rPr lang="en-US" b="1" dirty="0" smtClean="0">
                <a:solidFill>
                  <a:srgbClr val="0000FF"/>
                </a:solidFill>
                <a:latin typeface="Times New Roman" pitchFamily="18" charset="0"/>
                <a:cs typeface="Times New Roman" pitchFamily="18" charset="0"/>
              </a:rPr>
              <a:t>cells </a:t>
            </a:r>
            <a:r>
              <a:rPr lang="ar-SA" altLang="en-US" dirty="0" smtClean="0"/>
              <a:t>المزيد من الخلايا </a:t>
            </a:r>
            <a:endParaRPr lang="en-US" b="1" dirty="0" smtClean="0">
              <a:solidFill>
                <a:srgbClr val="0000FF"/>
              </a:solidFill>
              <a:latin typeface="Times New Roman" pitchFamily="18" charset="0"/>
              <a:cs typeface="Times New Roman" pitchFamily="18" charset="0"/>
            </a:endParaRPr>
          </a:p>
          <a:p>
            <a:pPr marL="1133475" lvl="1" indent="-338138">
              <a:buFontTx/>
              <a:buChar char="–"/>
            </a:pPr>
            <a:r>
              <a:rPr lang="en-US" b="1" dirty="0" smtClean="0">
                <a:solidFill>
                  <a:srgbClr val="FF0000"/>
                </a:solidFill>
                <a:latin typeface="Times New Roman" pitchFamily="18" charset="0"/>
                <a:cs typeface="Times New Roman" pitchFamily="18" charset="0"/>
              </a:rPr>
              <a:t>Embryo does not get </a:t>
            </a:r>
            <a:r>
              <a:rPr lang="en-US" b="1" dirty="0" smtClean="0">
                <a:solidFill>
                  <a:srgbClr val="FF0000"/>
                </a:solidFill>
                <a:latin typeface="Times New Roman" pitchFamily="18" charset="0"/>
                <a:cs typeface="Times New Roman" pitchFamily="18" charset="0"/>
              </a:rPr>
              <a:t>larger </a:t>
            </a:r>
            <a:r>
              <a:rPr lang="ar-SA" altLang="en-US" dirty="0" smtClean="0"/>
              <a:t>لا يزداد حجم الجنين</a:t>
            </a:r>
            <a:endParaRPr lang="en-US" b="1" dirty="0" smtClean="0">
              <a:solidFill>
                <a:srgbClr val="FF0000"/>
              </a:solidFill>
              <a:latin typeface="Times New Roman" pitchFamily="18" charset="0"/>
              <a:cs typeface="Times New Roman" pitchFamily="18" charset="0"/>
            </a:endParaRPr>
          </a:p>
          <a:p>
            <a:pPr marL="1133475" lvl="1" indent="-338138">
              <a:buFontTx/>
              <a:buChar char="–"/>
            </a:pPr>
            <a:r>
              <a:rPr lang="en-US" b="1" dirty="0" smtClean="0">
                <a:solidFill>
                  <a:srgbClr val="0000FF"/>
                </a:solidFill>
                <a:latin typeface="Times New Roman" pitchFamily="18" charset="0"/>
                <a:cs typeface="Times New Roman" pitchFamily="18" charset="0"/>
              </a:rPr>
              <a:t>Thus new cells are smaller in </a:t>
            </a:r>
            <a:r>
              <a:rPr lang="en-US" b="1" dirty="0" smtClean="0">
                <a:solidFill>
                  <a:srgbClr val="0000FF"/>
                </a:solidFill>
                <a:latin typeface="Times New Roman" pitchFamily="18" charset="0"/>
                <a:cs typeface="Times New Roman" pitchFamily="18" charset="0"/>
              </a:rPr>
              <a:t>size </a:t>
            </a:r>
            <a:r>
              <a:rPr lang="ar-SA" altLang="en-US" dirty="0" smtClean="0"/>
              <a:t>تكون هذه الخلايا الجديدة أصغر حجماً</a:t>
            </a:r>
            <a:endParaRPr lang="en-US" altLang="en-US" dirty="0" smtClean="0"/>
          </a:p>
          <a:p>
            <a:pPr marL="1133475" lvl="1" indent="-338138">
              <a:buFontTx/>
              <a:buChar char="–"/>
            </a:pPr>
            <a:r>
              <a:rPr lang="ar-SA" b="1" dirty="0" err="1" smtClean="0">
                <a:solidFill>
                  <a:srgbClr val="FF0000"/>
                </a:solidFill>
                <a:latin typeface="Times New Roman" pitchFamily="18" charset="0"/>
                <a:cs typeface="Times New Roman" pitchFamily="18" charset="0"/>
              </a:rPr>
              <a:t>A </a:t>
            </a:r>
            <a:r>
              <a:rPr lang="ar-SA" b="1" dirty="0" smtClean="0">
                <a:solidFill>
                  <a:srgbClr val="FF0000"/>
                </a:solidFill>
                <a:latin typeface="Times New Roman" pitchFamily="18" charset="0"/>
                <a:cs typeface="Times New Roman" pitchFamily="18" charset="0"/>
              </a:rPr>
              <a:t>ball of cells called blastula is formed at the end </a:t>
            </a:r>
            <a:r>
              <a:rPr lang="ar-SA" b="1" dirty="0" err="1" smtClean="0">
                <a:solidFill>
                  <a:srgbClr val="FF0000"/>
                </a:solidFill>
                <a:latin typeface="Times New Roman" pitchFamily="18" charset="0"/>
                <a:cs typeface="Times New Roman" pitchFamily="18" charset="0"/>
              </a:rPr>
              <a:t>of</a:t>
            </a:r>
            <a:r>
              <a:rPr lang="en-US" b="1" dirty="0" smtClean="0">
                <a:solidFill>
                  <a:srgbClr val="FF0000"/>
                </a:solidFill>
                <a:latin typeface="Times New Roman" pitchFamily="18" charset="0"/>
                <a:cs typeface="Times New Roman" pitchFamily="18" charset="0"/>
              </a:rPr>
              <a:t> </a:t>
            </a:r>
            <a:r>
              <a:rPr lang="ar-SA" b="1" dirty="0" err="1" smtClean="0">
                <a:solidFill>
                  <a:srgbClr val="FF0000"/>
                </a:solidFill>
                <a:latin typeface="Times New Roman" pitchFamily="18" charset="0"/>
                <a:cs typeface="Times New Roman" pitchFamily="18" charset="0"/>
              </a:rPr>
              <a:t>cleavege</a:t>
            </a:r>
            <a:r>
              <a:rPr lang="en-US" b="1" dirty="0" smtClean="0">
                <a:solidFill>
                  <a:srgbClr val="FF0000"/>
                </a:solidFill>
                <a:latin typeface="Times New Roman" pitchFamily="18" charset="0"/>
                <a:cs typeface="Times New Roman" pitchFamily="18" charset="0"/>
              </a:rPr>
              <a:t> </a:t>
            </a:r>
            <a:r>
              <a:rPr lang="ar-SA" b="1" dirty="0" smtClean="0">
                <a:solidFill>
                  <a:srgbClr val="0000FF"/>
                </a:solidFill>
                <a:latin typeface="Times New Roman" pitchFamily="18" charset="0"/>
                <a:cs typeface="Times New Roman" pitchFamily="18" charset="0"/>
              </a:rPr>
              <a:t>يتم تشكيل كرة من الخلايا تسمى </a:t>
            </a:r>
            <a:r>
              <a:rPr lang="ar-SA" b="1" dirty="0" err="1" smtClean="0">
                <a:solidFill>
                  <a:srgbClr val="0000FF"/>
                </a:solidFill>
                <a:latin typeface="Times New Roman" pitchFamily="18" charset="0"/>
                <a:cs typeface="Times New Roman" pitchFamily="18" charset="0"/>
              </a:rPr>
              <a:t>بلاستولا</a:t>
            </a:r>
            <a:r>
              <a:rPr lang="ar-SA" b="1" dirty="0" smtClean="0">
                <a:solidFill>
                  <a:srgbClr val="0000FF"/>
                </a:solidFill>
                <a:latin typeface="Times New Roman" pitchFamily="18" charset="0"/>
                <a:cs typeface="Times New Roman" pitchFamily="18" charset="0"/>
              </a:rPr>
              <a:t> في نهاية </a:t>
            </a:r>
            <a:r>
              <a:rPr lang="ar-SA" b="1" dirty="0" smtClean="0">
                <a:solidFill>
                  <a:srgbClr val="0000FF"/>
                </a:solidFill>
                <a:latin typeface="Times New Roman" pitchFamily="18" charset="0"/>
                <a:cs typeface="Times New Roman" pitchFamily="18" charset="0"/>
              </a:rPr>
              <a:t>الانقسام</a:t>
            </a:r>
            <a:r>
              <a:rPr lang="en-US" b="1" dirty="0" smtClean="0">
                <a:solidFill>
                  <a:srgbClr val="FF0000"/>
                </a:solidFill>
                <a:latin typeface="Times New Roman" pitchFamily="18" charset="0"/>
                <a:cs typeface="Times New Roman" pitchFamily="18" charset="0"/>
              </a:rPr>
              <a:t> </a:t>
            </a:r>
            <a:endParaRPr lang="en-US" b="1" dirty="0" smtClean="0">
              <a:solidFill>
                <a:srgbClr val="FF0000"/>
              </a:solidFill>
              <a:latin typeface="Times New Roman" pitchFamily="18" charset="0"/>
              <a:cs typeface="Times New Roman" pitchFamily="18" charset="0"/>
            </a:endParaRPr>
          </a:p>
          <a:p>
            <a:pPr marL="1133475" lvl="1" indent="-338138" eaLnBrk="1" hangingPunct="1">
              <a:buFontTx/>
              <a:buChar char="–"/>
            </a:pPr>
            <a:endParaRPr lang="en-US" b="1" dirty="0" smtClean="0">
              <a:latin typeface="Times New Roman" pitchFamily="18" charset="0"/>
              <a:cs typeface="Times New Roman" pitchFamily="18" charset="0"/>
            </a:endParaRPr>
          </a:p>
        </p:txBody>
      </p:sp>
      <p:sp>
        <p:nvSpPr>
          <p:cNvPr id="7" name="Oval 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27</a:t>
            </a:r>
            <a:endParaRPr lang="en-US" sz="2700" b="1" kern="0" dirty="0">
              <a:solidFill>
                <a:srgbClr val="0033CC"/>
              </a:solidFill>
              <a:latin typeface="Times New Roman" pitchFamily="18" charset="0"/>
              <a:cs typeface="Times New Roman" pitchFamily="18" charset="0"/>
            </a:endParaRPr>
          </a:p>
        </p:txBody>
      </p:sp>
    </p:spTree>
    <p:custDataLst>
      <p:tags r:id="rId1"/>
    </p:custDataLst>
    <p:extLst>
      <p:ext uri="{BB962C8B-B14F-4D97-AF65-F5344CB8AC3E}">
        <p14:creationId xmlns="" xmlns:p14="http://schemas.microsoft.com/office/powerpoint/2010/main" val="4285056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descr="27_10SeaUrchinCleavage_5-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83685" y="558804"/>
            <a:ext cx="6810375" cy="586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7" name="Text Box 14"/>
          <p:cNvSpPr txBox="1">
            <a:spLocks noChangeArrowheads="1"/>
          </p:cNvSpPr>
          <p:nvPr/>
        </p:nvSpPr>
        <p:spPr bwMode="auto">
          <a:xfrm>
            <a:off x="3191885" y="3962404"/>
            <a:ext cx="1501775" cy="1154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Blastula</a:t>
            </a:r>
          </a:p>
          <a:p>
            <a:pPr algn="ctr" rtl="0">
              <a:lnSpc>
                <a:spcPct val="90000"/>
              </a:lnSpc>
            </a:pPr>
            <a:r>
              <a:rPr lang="en-US" sz="2000" b="1">
                <a:solidFill>
                  <a:srgbClr val="0000FF"/>
                </a:solidFill>
                <a:latin typeface="Times New Roman" pitchFamily="18" charset="0"/>
                <a:cs typeface="Times New Roman" pitchFamily="18" charset="0"/>
              </a:rPr>
              <a:t>(hollow ball)</a:t>
            </a:r>
          </a:p>
          <a:p>
            <a:pPr algn="ctr" rtl="0">
              <a:lnSpc>
                <a:spcPct val="90000"/>
              </a:lnSpc>
            </a:pPr>
            <a:r>
              <a:rPr lang="en-US" b="1">
                <a:solidFill>
                  <a:srgbClr val="0000FF"/>
                </a:solidFill>
                <a:latin typeface="Times New Roman" pitchFamily="18" charset="0"/>
                <a:cs typeface="Times New Roman" pitchFamily="18" charset="0"/>
              </a:rPr>
              <a:t> </a:t>
            </a:r>
            <a:r>
              <a:rPr lang="ar-SA" sz="2000" b="1">
                <a:solidFill>
                  <a:srgbClr val="0000FF"/>
                </a:solidFill>
                <a:latin typeface="Times New Roman" pitchFamily="18" charset="0"/>
                <a:cs typeface="Times New Roman" pitchFamily="18" charset="0"/>
              </a:rPr>
              <a:t> </a:t>
            </a:r>
          </a:p>
          <a:p>
            <a:pPr algn="ctr" rtl="0">
              <a:lnSpc>
                <a:spcPct val="90000"/>
              </a:lnSpc>
            </a:pPr>
            <a:r>
              <a:rPr lang="en-US" sz="2000" b="1">
                <a:solidFill>
                  <a:srgbClr val="0000FF"/>
                </a:solidFill>
                <a:latin typeface="Times New Roman" pitchFamily="18" charset="0"/>
                <a:cs typeface="Times New Roman" pitchFamily="18" charset="0"/>
              </a:rPr>
              <a:t> </a:t>
            </a:r>
          </a:p>
          <a:p>
            <a:pPr algn="ctr" rtl="0">
              <a:lnSpc>
                <a:spcPct val="90000"/>
              </a:lnSpc>
            </a:pPr>
            <a:endParaRPr lang="en-US" sz="2000" b="1">
              <a:solidFill>
                <a:srgbClr val="0000FF"/>
              </a:solidFill>
              <a:latin typeface="Times New Roman" pitchFamily="18" charset="0"/>
              <a:cs typeface="Times New Roman" pitchFamily="18" charset="0"/>
            </a:endParaRPr>
          </a:p>
        </p:txBody>
      </p:sp>
      <p:sp>
        <p:nvSpPr>
          <p:cNvPr id="36868" name="Text Box 15"/>
          <p:cNvSpPr txBox="1">
            <a:spLocks noChangeArrowheads="1"/>
          </p:cNvSpPr>
          <p:nvPr/>
        </p:nvSpPr>
        <p:spPr bwMode="auto">
          <a:xfrm>
            <a:off x="5141335" y="4343404"/>
            <a:ext cx="1703387" cy="604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Cross section</a:t>
            </a:r>
          </a:p>
          <a:p>
            <a:pPr algn="ctr" rtl="0">
              <a:lnSpc>
                <a:spcPct val="90000"/>
              </a:lnSpc>
            </a:pPr>
            <a:r>
              <a:rPr lang="en-US" sz="2000" b="1">
                <a:solidFill>
                  <a:srgbClr val="0000FF"/>
                </a:solidFill>
                <a:latin typeface="Times New Roman" pitchFamily="18" charset="0"/>
                <a:cs typeface="Times New Roman" pitchFamily="18" charset="0"/>
              </a:rPr>
              <a:t>of blastula</a:t>
            </a:r>
          </a:p>
        </p:txBody>
      </p:sp>
      <p:sp>
        <p:nvSpPr>
          <p:cNvPr id="36869" name="Text Box 16"/>
          <p:cNvSpPr txBox="1">
            <a:spLocks noChangeArrowheads="1"/>
          </p:cNvSpPr>
          <p:nvPr/>
        </p:nvSpPr>
        <p:spPr bwMode="auto">
          <a:xfrm>
            <a:off x="6714547" y="5456242"/>
            <a:ext cx="1358900"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a:solidFill>
                  <a:srgbClr val="0000FF"/>
                </a:solidFill>
                <a:latin typeface="Times New Roman" pitchFamily="18" charset="0"/>
                <a:cs typeface="Times New Roman" pitchFamily="18" charset="0"/>
              </a:rPr>
              <a:t>Blastocoel</a:t>
            </a:r>
          </a:p>
          <a:p>
            <a:pPr algn="l" rtl="0">
              <a:lnSpc>
                <a:spcPct val="90000"/>
              </a:lnSpc>
            </a:pPr>
            <a:r>
              <a:rPr lang="ar-SA" sz="2000" b="1">
                <a:solidFill>
                  <a:srgbClr val="0000FF"/>
                </a:solidFill>
                <a:latin typeface="Times New Roman" pitchFamily="18" charset="0"/>
                <a:cs typeface="Times New Roman" pitchFamily="18" charset="0"/>
              </a:rPr>
              <a:t> </a:t>
            </a:r>
            <a:endParaRPr lang="en-US" sz="2000" b="1">
              <a:solidFill>
                <a:srgbClr val="0000FF"/>
              </a:solidFill>
              <a:latin typeface="Times New Roman" pitchFamily="18" charset="0"/>
              <a:cs typeface="Times New Roman" pitchFamily="18" charset="0"/>
            </a:endParaRPr>
          </a:p>
        </p:txBody>
      </p:sp>
      <p:sp>
        <p:nvSpPr>
          <p:cNvPr id="36870" name="Line 17"/>
          <p:cNvSpPr>
            <a:spLocks noChangeShapeType="1"/>
          </p:cNvSpPr>
          <p:nvPr/>
        </p:nvSpPr>
        <p:spPr bwMode="auto">
          <a:xfrm flipV="1">
            <a:off x="5850947" y="5597529"/>
            <a:ext cx="773113" cy="3016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36871" name="Text Box 18"/>
          <p:cNvSpPr txBox="1">
            <a:spLocks noChangeArrowheads="1"/>
          </p:cNvSpPr>
          <p:nvPr/>
        </p:nvSpPr>
        <p:spPr bwMode="auto">
          <a:xfrm>
            <a:off x="1099560" y="5153029"/>
            <a:ext cx="1409700" cy="1122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Many cells</a:t>
            </a:r>
          </a:p>
          <a:p>
            <a:pPr algn="ctr" rtl="0">
              <a:lnSpc>
                <a:spcPct val="90000"/>
              </a:lnSpc>
            </a:pPr>
            <a:r>
              <a:rPr lang="en-US" sz="2000" b="1">
                <a:solidFill>
                  <a:srgbClr val="0000FF"/>
                </a:solidFill>
                <a:latin typeface="Times New Roman" pitchFamily="18" charset="0"/>
                <a:cs typeface="Times New Roman" pitchFamily="18" charset="0"/>
              </a:rPr>
              <a:t>(solid ball)</a:t>
            </a:r>
          </a:p>
          <a:p>
            <a:pPr algn="ctr" rtl="0">
              <a:lnSpc>
                <a:spcPct val="90000"/>
              </a:lnSpc>
            </a:pPr>
            <a:r>
              <a:rPr lang="en-US" sz="2000" b="1">
                <a:solidFill>
                  <a:srgbClr val="0000FF"/>
                </a:solidFill>
                <a:latin typeface="Times New Roman" pitchFamily="18" charset="0"/>
                <a:cs typeface="Times New Roman" pitchFamily="18" charset="0"/>
              </a:rPr>
              <a:t> </a:t>
            </a:r>
            <a:r>
              <a:rPr lang="ar-SA" sz="2000" b="1">
                <a:solidFill>
                  <a:srgbClr val="0000FF"/>
                </a:solidFill>
                <a:latin typeface="Times New Roman" pitchFamily="18" charset="0"/>
                <a:cs typeface="Times New Roman" pitchFamily="18" charset="0"/>
              </a:rPr>
              <a:t> </a:t>
            </a:r>
          </a:p>
          <a:p>
            <a:pPr algn="ctr" rtl="0">
              <a:lnSpc>
                <a:spcPct val="90000"/>
              </a:lnSpc>
            </a:pPr>
            <a:r>
              <a:rPr lang="en-US" sz="2000" b="1">
                <a:solidFill>
                  <a:srgbClr val="0000FF"/>
                </a:solidFill>
                <a:latin typeface="Times New Roman" pitchFamily="18" charset="0"/>
                <a:cs typeface="Times New Roman" pitchFamily="18" charset="0"/>
              </a:rPr>
              <a:t> </a:t>
            </a:r>
          </a:p>
        </p:txBody>
      </p:sp>
      <p:sp>
        <p:nvSpPr>
          <p:cNvPr id="36872" name="Text Box 19"/>
          <p:cNvSpPr txBox="1">
            <a:spLocks noChangeArrowheads="1"/>
          </p:cNvSpPr>
          <p:nvPr/>
        </p:nvSpPr>
        <p:spPr bwMode="auto">
          <a:xfrm>
            <a:off x="4358697" y="3305179"/>
            <a:ext cx="887413" cy="455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8 cells</a:t>
            </a:r>
          </a:p>
          <a:p>
            <a:pPr algn="ctr" rtl="0">
              <a:lnSpc>
                <a:spcPct val="90000"/>
              </a:lnSpc>
            </a:pPr>
            <a:r>
              <a:rPr lang="en-US" sz="2000" b="1">
                <a:solidFill>
                  <a:srgbClr val="0000FF"/>
                </a:solidFill>
                <a:latin typeface="Times New Roman" pitchFamily="18" charset="0"/>
                <a:cs typeface="Times New Roman" pitchFamily="18" charset="0"/>
              </a:rPr>
              <a:t> </a:t>
            </a:r>
          </a:p>
        </p:txBody>
      </p:sp>
      <p:sp>
        <p:nvSpPr>
          <p:cNvPr id="36873" name="Text Box 20"/>
          <p:cNvSpPr txBox="1">
            <a:spLocks noChangeArrowheads="1"/>
          </p:cNvSpPr>
          <p:nvPr/>
        </p:nvSpPr>
        <p:spPr bwMode="auto">
          <a:xfrm>
            <a:off x="6444672" y="3025779"/>
            <a:ext cx="887413"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4 cells</a:t>
            </a:r>
          </a:p>
          <a:p>
            <a:pPr algn="ctr" rtl="0">
              <a:lnSpc>
                <a:spcPct val="90000"/>
              </a:lnSpc>
            </a:pPr>
            <a:r>
              <a:rPr lang="en-US" sz="2000" b="1">
                <a:solidFill>
                  <a:srgbClr val="0000FF"/>
                </a:solidFill>
                <a:latin typeface="Times New Roman" pitchFamily="18" charset="0"/>
                <a:cs typeface="Times New Roman" pitchFamily="18" charset="0"/>
              </a:rPr>
              <a:t> </a:t>
            </a:r>
          </a:p>
        </p:txBody>
      </p:sp>
      <p:sp>
        <p:nvSpPr>
          <p:cNvPr id="36874" name="Text Box 21"/>
          <p:cNvSpPr txBox="1">
            <a:spLocks noChangeArrowheads="1"/>
          </p:cNvSpPr>
          <p:nvPr/>
        </p:nvSpPr>
        <p:spPr bwMode="auto">
          <a:xfrm>
            <a:off x="1644072" y="1816104"/>
            <a:ext cx="887413"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Zygote</a:t>
            </a:r>
          </a:p>
          <a:p>
            <a:pPr algn="ctr" rtl="0">
              <a:lnSpc>
                <a:spcPct val="90000"/>
              </a:lnSpc>
            </a:pPr>
            <a:r>
              <a:rPr lang="ar-SA" sz="2000" b="1">
                <a:solidFill>
                  <a:srgbClr val="0000FF"/>
                </a:solidFill>
                <a:latin typeface="Times New Roman" pitchFamily="18" charset="0"/>
                <a:cs typeface="Times New Roman" pitchFamily="18" charset="0"/>
              </a:rPr>
              <a:t> </a:t>
            </a:r>
            <a:endParaRPr lang="en-US" sz="2000" b="1">
              <a:solidFill>
                <a:srgbClr val="0000FF"/>
              </a:solidFill>
              <a:latin typeface="Times New Roman" pitchFamily="18" charset="0"/>
              <a:cs typeface="Times New Roman" pitchFamily="18" charset="0"/>
            </a:endParaRPr>
          </a:p>
        </p:txBody>
      </p:sp>
      <p:sp>
        <p:nvSpPr>
          <p:cNvPr id="36875" name="Text Box 22"/>
          <p:cNvSpPr txBox="1">
            <a:spLocks noChangeArrowheads="1"/>
          </p:cNvSpPr>
          <p:nvPr/>
        </p:nvSpPr>
        <p:spPr bwMode="auto">
          <a:xfrm>
            <a:off x="4031672" y="1903417"/>
            <a:ext cx="887413"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2 cells</a:t>
            </a:r>
          </a:p>
          <a:p>
            <a:pPr algn="ctr" rtl="0">
              <a:lnSpc>
                <a:spcPct val="90000"/>
              </a:lnSpc>
            </a:pPr>
            <a:r>
              <a:rPr lang="en-US" sz="2000" b="1">
                <a:solidFill>
                  <a:srgbClr val="0000FF"/>
                </a:solidFill>
                <a:latin typeface="Times New Roman" pitchFamily="18" charset="0"/>
                <a:cs typeface="Times New Roman" pitchFamily="18" charset="0"/>
              </a:rPr>
              <a:t> </a:t>
            </a:r>
          </a:p>
        </p:txBody>
      </p:sp>
      <p:sp>
        <p:nvSpPr>
          <p:cNvPr id="36876" name="Text Box 23"/>
          <p:cNvSpPr txBox="1">
            <a:spLocks noChangeArrowheads="1"/>
          </p:cNvSpPr>
          <p:nvPr/>
        </p:nvSpPr>
        <p:spPr bwMode="auto">
          <a:xfrm>
            <a:off x="7033635" y="4356104"/>
            <a:ext cx="1703387" cy="604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 </a:t>
            </a:r>
            <a:endParaRPr lang="ar-SA" sz="2000" b="1">
              <a:solidFill>
                <a:srgbClr val="0000FF"/>
              </a:solidFill>
              <a:latin typeface="Times New Roman" pitchFamily="18" charset="0"/>
              <a:cs typeface="Times New Roman" pitchFamily="18" charset="0"/>
            </a:endParaRPr>
          </a:p>
          <a:p>
            <a:pPr algn="ctr" rtl="0">
              <a:lnSpc>
                <a:spcPct val="90000"/>
              </a:lnSpc>
            </a:pPr>
            <a:r>
              <a:rPr lang="ar-SA" sz="2000" b="1">
                <a:solidFill>
                  <a:srgbClr val="0000FF"/>
                </a:solidFill>
                <a:latin typeface="Times New Roman" pitchFamily="18" charset="0"/>
                <a:cs typeface="Times New Roman" pitchFamily="18" charset="0"/>
              </a:rPr>
              <a:t>  </a:t>
            </a:r>
            <a:endParaRPr lang="en-US" sz="2000" b="1">
              <a:solidFill>
                <a:srgbClr val="0000FF"/>
              </a:solidFill>
              <a:latin typeface="Times New Roman" pitchFamily="18" charset="0"/>
              <a:cs typeface="Times New Roman" pitchFamily="18" charset="0"/>
            </a:endParaRPr>
          </a:p>
        </p:txBody>
      </p:sp>
      <p:sp>
        <p:nvSpPr>
          <p:cNvPr id="36877" name="Text Box 24"/>
          <p:cNvSpPr txBox="1">
            <a:spLocks noChangeArrowheads="1"/>
          </p:cNvSpPr>
          <p:nvPr/>
        </p:nvSpPr>
        <p:spPr bwMode="auto">
          <a:xfrm>
            <a:off x="6431975" y="124693"/>
            <a:ext cx="2763982"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2800" b="1" dirty="0">
                <a:solidFill>
                  <a:srgbClr val="C00000"/>
                </a:solidFill>
                <a:latin typeface="Times New Roman" pitchFamily="18" charset="0"/>
                <a:cs typeface="Times New Roman" pitchFamily="18" charset="0"/>
              </a:rPr>
              <a:t>Cleavage </a:t>
            </a:r>
          </a:p>
          <a:p>
            <a:pPr algn="ctr">
              <a:lnSpc>
                <a:spcPct val="80000"/>
              </a:lnSpc>
            </a:pPr>
            <a:r>
              <a:rPr lang="ar-SA" sz="2800" b="1" dirty="0">
                <a:solidFill>
                  <a:srgbClr val="C00000"/>
                </a:solidFill>
                <a:latin typeface="Times New Roman" pitchFamily="18" charset="0"/>
                <a:cs typeface="Times New Roman" pitchFamily="18" charset="0"/>
              </a:rPr>
              <a:t> </a:t>
            </a:r>
            <a:endParaRPr lang="en-US" sz="2800" b="1" dirty="0">
              <a:solidFill>
                <a:srgbClr val="C00000"/>
              </a:solidFill>
              <a:latin typeface="Times New Roman" pitchFamily="18" charset="0"/>
              <a:cs typeface="Times New Roman" pitchFamily="18" charset="0"/>
            </a:endParaRPr>
          </a:p>
        </p:txBody>
      </p:sp>
      <p:sp>
        <p:nvSpPr>
          <p:cNvPr id="14" name="Oval 13"/>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28</a:t>
            </a:r>
            <a:endParaRPr lang="en-US" sz="2700" b="1" kern="0" dirty="0">
              <a:solidFill>
                <a:srgbClr val="0033CC"/>
              </a:solidFill>
              <a:latin typeface="Times New Roman" pitchFamily="18" charset="0"/>
              <a:cs typeface="Times New Roman" pitchFamily="18" charset="0"/>
            </a:endParaRPr>
          </a:p>
        </p:txBody>
      </p:sp>
    </p:spTree>
    <p:custDataLst>
      <p:tags r:id="rId1"/>
    </p:custDataLst>
    <p:extLst>
      <p:ext uri="{BB962C8B-B14F-4D97-AF65-F5344CB8AC3E}">
        <p14:creationId xmlns="" xmlns:p14="http://schemas.microsoft.com/office/powerpoint/2010/main" val="1495372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37891" name="Line 3"/>
          <p:cNvSpPr>
            <a:spLocks noChangeShapeType="1"/>
          </p:cNvSpPr>
          <p:nvPr/>
        </p:nvSpPr>
        <p:spPr bwMode="auto">
          <a:xfrm>
            <a:off x="182563" y="794758"/>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892"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893" name="Text Box 5"/>
          <p:cNvSpPr txBox="1">
            <a:spLocks noChangeArrowheads="1"/>
          </p:cNvSpPr>
          <p:nvPr/>
        </p:nvSpPr>
        <p:spPr bwMode="auto">
          <a:xfrm>
            <a:off x="182563" y="6626225"/>
            <a:ext cx="87757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spcBef>
                <a:spcPct val="50000"/>
              </a:spcBef>
            </a:pPr>
            <a:r>
              <a:rPr lang="en-US" sz="900"/>
              <a:t>Copyright © 2009 Pearson Education, Inc.</a:t>
            </a:r>
            <a:endParaRPr lang="en-US"/>
          </a:p>
        </p:txBody>
      </p:sp>
      <p:sp>
        <p:nvSpPr>
          <p:cNvPr id="37894" name="Rectangle 8"/>
          <p:cNvSpPr>
            <a:spLocks noGrp="1" noChangeArrowheads="1"/>
          </p:cNvSpPr>
          <p:nvPr>
            <p:ph type="title"/>
          </p:nvPr>
        </p:nvSpPr>
        <p:spPr/>
        <p:txBody>
          <a:bodyPr/>
          <a:lstStyle/>
          <a:p>
            <a:pPr marL="0" indent="0" algn="ctr"/>
            <a:r>
              <a:rPr lang="ar-SA" sz="2400" dirty="0" smtClean="0"/>
              <a:t> </a:t>
            </a:r>
            <a:r>
              <a:rPr lang="en-US" sz="2400" dirty="0" smtClean="0"/>
              <a:t>2. </a:t>
            </a:r>
            <a:r>
              <a:rPr lang="en-US" sz="2400" dirty="0" err="1" smtClean="0">
                <a:solidFill>
                  <a:srgbClr val="FF0000"/>
                </a:solidFill>
              </a:rPr>
              <a:t>Gastrulation</a:t>
            </a:r>
            <a:r>
              <a:rPr lang="en-US" sz="2400" dirty="0" smtClean="0"/>
              <a:t> produces a three-layered </a:t>
            </a:r>
            <a:r>
              <a:rPr lang="en-US" sz="2400" dirty="0" smtClean="0"/>
              <a:t>embryo</a:t>
            </a:r>
            <a:br>
              <a:rPr lang="en-US" sz="2400" dirty="0" smtClean="0"/>
            </a:br>
            <a:r>
              <a:rPr lang="ar-SA" altLang="en-US" sz="2400" dirty="0" smtClean="0"/>
              <a:t> ينتج </a:t>
            </a:r>
            <a:r>
              <a:rPr lang="ar-SA" altLang="en-US" sz="2400" dirty="0" err="1" smtClean="0"/>
              <a:t>التبطن</a:t>
            </a:r>
            <a:r>
              <a:rPr lang="ar-SA" altLang="en-US" sz="2400" dirty="0" smtClean="0"/>
              <a:t> جنيناً ثلاثي الطبقات </a:t>
            </a:r>
            <a:r>
              <a:rPr lang="en-US" sz="2400" dirty="0" smtClean="0"/>
              <a:t/>
            </a:r>
            <a:br>
              <a:rPr lang="en-US" sz="2400" dirty="0" smtClean="0"/>
            </a:br>
            <a:r>
              <a:rPr lang="en-US" sz="2400" dirty="0" smtClean="0"/>
              <a:t> </a:t>
            </a:r>
          </a:p>
        </p:txBody>
      </p:sp>
      <p:sp>
        <p:nvSpPr>
          <p:cNvPr id="37895" name="Rectangle 9"/>
          <p:cNvSpPr>
            <a:spLocks noGrp="1" noChangeArrowheads="1"/>
          </p:cNvSpPr>
          <p:nvPr>
            <p:ph idx="1"/>
          </p:nvPr>
        </p:nvSpPr>
        <p:spPr>
          <a:xfrm>
            <a:off x="182563" y="970671"/>
            <a:ext cx="8775700" cy="5488867"/>
          </a:xfrm>
        </p:spPr>
        <p:txBody>
          <a:bodyPr/>
          <a:lstStyle/>
          <a:p>
            <a:pPr marL="354013" indent="-354013" defTabSz="1017588">
              <a:lnSpc>
                <a:spcPct val="80000"/>
              </a:lnSpc>
            </a:pPr>
            <a:r>
              <a:rPr lang="en-US" b="1" dirty="0" err="1" smtClean="0">
                <a:solidFill>
                  <a:srgbClr val="C00000"/>
                </a:solidFill>
                <a:latin typeface="Times New Roman" pitchFamily="18" charset="0"/>
                <a:cs typeface="Times New Roman" pitchFamily="18" charset="0"/>
              </a:rPr>
              <a:t>Gastrulation</a:t>
            </a:r>
            <a:r>
              <a:rPr lang="en-US" b="1" dirty="0" smtClean="0">
                <a:solidFill>
                  <a:srgbClr val="C00000"/>
                </a:solidFill>
                <a:latin typeface="Times New Roman" pitchFamily="18" charset="0"/>
                <a:cs typeface="Times New Roman" pitchFamily="18" charset="0"/>
              </a:rPr>
              <a:t> </a:t>
            </a:r>
            <a:r>
              <a:rPr lang="ar-SA" altLang="en-US" b="1" dirty="0" err="1" smtClean="0">
                <a:solidFill>
                  <a:srgbClr val="FF0000"/>
                </a:solidFill>
              </a:rPr>
              <a:t>التبطن</a:t>
            </a:r>
            <a:endParaRPr lang="ar-SA" b="1" dirty="0" smtClean="0">
              <a:solidFill>
                <a:srgbClr val="C00000"/>
              </a:solidFill>
              <a:latin typeface="Times New Roman" pitchFamily="18" charset="0"/>
              <a:cs typeface="Times New Roman" pitchFamily="18" charset="0"/>
            </a:endParaRPr>
          </a:p>
          <a:p>
            <a:pPr marL="354013" indent="-354013" algn="ctr" defTabSz="1017588">
              <a:lnSpc>
                <a:spcPct val="80000"/>
              </a:lnSpc>
            </a:pPr>
            <a:r>
              <a:rPr lang="ar-SA" sz="2400" b="1" dirty="0" smtClean="0">
                <a:solidFill>
                  <a:srgbClr val="0000FF"/>
                </a:solidFill>
                <a:latin typeface="Times New Roman" pitchFamily="18" charset="0"/>
                <a:cs typeface="Times New Roman" pitchFamily="18" charset="0"/>
              </a:rPr>
              <a:t>The</a:t>
            </a:r>
            <a:r>
              <a:rPr lang="ar-SA" sz="2400" b="1" dirty="0" smtClean="0">
                <a:latin typeface="Times New Roman" pitchFamily="18" charset="0"/>
                <a:cs typeface="Times New Roman" pitchFamily="18" charset="0"/>
              </a:rPr>
              <a:t> </a:t>
            </a:r>
            <a:r>
              <a:rPr lang="ar-SA" sz="2400" b="1" dirty="0" smtClean="0">
                <a:solidFill>
                  <a:srgbClr val="FF0000"/>
                </a:solidFill>
                <a:latin typeface="Times New Roman" pitchFamily="18" charset="0"/>
                <a:cs typeface="Times New Roman" pitchFamily="18" charset="0"/>
              </a:rPr>
              <a:t>blastula</a:t>
            </a:r>
            <a:r>
              <a:rPr lang="ar-SA" sz="2400" b="1" dirty="0" smtClean="0">
                <a:latin typeface="Times New Roman" pitchFamily="18" charset="0"/>
                <a:cs typeface="Times New Roman" pitchFamily="18" charset="0"/>
              </a:rPr>
              <a:t> </a:t>
            </a:r>
            <a:r>
              <a:rPr lang="ar-SA" sz="2400" b="1" dirty="0" smtClean="0">
                <a:solidFill>
                  <a:srgbClr val="0000FF"/>
                </a:solidFill>
                <a:latin typeface="Times New Roman" pitchFamily="18" charset="0"/>
                <a:cs typeface="Times New Roman" pitchFamily="18" charset="0"/>
              </a:rPr>
              <a:t>(ball of similar cell</a:t>
            </a:r>
            <a:r>
              <a:rPr lang="en-US" sz="2400" b="1" dirty="0" smtClean="0">
                <a:solidFill>
                  <a:srgbClr val="0000FF"/>
                </a:solidFill>
                <a:latin typeface="Times New Roman" pitchFamily="18" charset="0"/>
                <a:cs typeface="Times New Roman" pitchFamily="18" charset="0"/>
              </a:rPr>
              <a:t>s</a:t>
            </a:r>
            <a:r>
              <a:rPr lang="ar-SA" sz="2400" b="1" dirty="0" smtClean="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r</a:t>
            </a:r>
            <a:r>
              <a:rPr lang="ar-SA" sz="2400" b="1" dirty="0" smtClean="0">
                <a:solidFill>
                  <a:srgbClr val="0000FF"/>
                </a:solidFill>
                <a:latin typeface="Times New Roman" pitchFamily="18" charset="0"/>
                <a:cs typeface="Times New Roman" pitchFamily="18" charset="0"/>
              </a:rPr>
              <a:t>esulted from  </a:t>
            </a:r>
            <a:r>
              <a:rPr lang="ar-SA" sz="2400" b="1" dirty="0" smtClean="0">
                <a:solidFill>
                  <a:srgbClr val="FF0000"/>
                </a:solidFill>
                <a:latin typeface="Times New Roman" pitchFamily="18" charset="0"/>
                <a:cs typeface="Times New Roman" pitchFamily="18" charset="0"/>
              </a:rPr>
              <a:t>cleavage</a:t>
            </a:r>
            <a:r>
              <a:rPr lang="ar-SA" sz="2400" b="1" dirty="0" smtClean="0">
                <a:latin typeface="Times New Roman" pitchFamily="18" charset="0"/>
                <a:cs typeface="Times New Roman" pitchFamily="18" charset="0"/>
              </a:rPr>
              <a:t> </a:t>
            </a:r>
            <a:r>
              <a:rPr lang="ar-SA" sz="2400" b="1" dirty="0" smtClean="0">
                <a:solidFill>
                  <a:srgbClr val="0000FF"/>
                </a:solidFill>
                <a:latin typeface="Times New Roman" pitchFamily="18" charset="0"/>
                <a:cs typeface="Times New Roman" pitchFamily="18" charset="0"/>
              </a:rPr>
              <a:t>go </a:t>
            </a:r>
            <a:r>
              <a:rPr lang="ar-SA" sz="2400" b="1" dirty="0" err="1" smtClean="0">
                <a:solidFill>
                  <a:srgbClr val="0000FF"/>
                </a:solidFill>
                <a:latin typeface="Times New Roman" pitchFamily="18" charset="0"/>
                <a:cs typeface="Times New Roman" pitchFamily="18" charset="0"/>
              </a:rPr>
              <a:t>to </a:t>
            </a:r>
            <a:r>
              <a:rPr lang="ar-SA" sz="2400" b="1" dirty="0" err="1" smtClean="0">
                <a:solidFill>
                  <a:srgbClr val="FF0000"/>
                </a:solidFill>
                <a:latin typeface="Times New Roman" pitchFamily="18" charset="0"/>
                <a:cs typeface="Times New Roman" pitchFamily="18" charset="0"/>
              </a:rPr>
              <a:t>gastrulation</a:t>
            </a:r>
            <a:r>
              <a:rPr lang="ar-SA" sz="2400" b="1" dirty="0" smtClean="0">
                <a:solidFill>
                  <a:srgbClr val="FF0000"/>
                </a:solidFill>
                <a:latin typeface="Times New Roman" pitchFamily="18" charset="0"/>
                <a:cs typeface="Times New Roman" pitchFamily="18" charset="0"/>
              </a:rPr>
              <a:t/>
            </a:r>
            <a:br>
              <a:rPr lang="ar-SA" sz="2400" b="1" dirty="0" smtClean="0">
                <a:solidFill>
                  <a:srgbClr val="FF0000"/>
                </a:solidFill>
                <a:latin typeface="Times New Roman" pitchFamily="18" charset="0"/>
                <a:cs typeface="Times New Roman" pitchFamily="18" charset="0"/>
              </a:rPr>
            </a:br>
            <a:r>
              <a:rPr lang="ar-SA" sz="2400" b="1" dirty="0" smtClean="0">
                <a:solidFill>
                  <a:srgbClr val="FF0000"/>
                </a:solidFill>
                <a:latin typeface="Times New Roman" pitchFamily="18" charset="0"/>
                <a:cs typeface="Times New Roman" pitchFamily="18" charset="0"/>
              </a:rPr>
              <a:t>و </a:t>
            </a:r>
            <a:r>
              <a:rPr lang="ar-SA" sz="2400" b="1" dirty="0" err="1" smtClean="0">
                <a:solidFill>
                  <a:srgbClr val="FF0000"/>
                </a:solidFill>
                <a:latin typeface="Times New Roman" pitchFamily="18" charset="0"/>
                <a:cs typeface="Times New Roman" pitchFamily="18" charset="0"/>
              </a:rPr>
              <a:t>بلاستولا</a:t>
            </a:r>
            <a:r>
              <a:rPr lang="ar-SA" sz="2400" b="1" dirty="0" smtClean="0">
                <a:solidFill>
                  <a:srgbClr val="FF0000"/>
                </a:solidFill>
                <a:latin typeface="Times New Roman" pitchFamily="18" charset="0"/>
                <a:cs typeface="Times New Roman" pitchFamily="18" charset="0"/>
              </a:rPr>
              <a:t> (الكرة من خلايا </a:t>
            </a:r>
            <a:r>
              <a:rPr lang="ar-SA" sz="2400" b="1" dirty="0" err="1" smtClean="0">
                <a:solidFill>
                  <a:srgbClr val="FF0000"/>
                </a:solidFill>
                <a:latin typeface="Times New Roman" pitchFamily="18" charset="0"/>
                <a:cs typeface="Times New Roman" pitchFamily="18" charset="0"/>
              </a:rPr>
              <a:t>مماثلة </a:t>
            </a:r>
            <a:r>
              <a:rPr lang="ar-SA" sz="2400" b="1" dirty="0" smtClean="0">
                <a:solidFill>
                  <a:srgbClr val="FF0000"/>
                </a:solidFill>
                <a:latin typeface="Times New Roman" pitchFamily="18" charset="0"/>
                <a:cs typeface="Times New Roman" pitchFamily="18" charset="0"/>
              </a:rPr>
              <a:t>) تنتج </a:t>
            </a:r>
            <a:r>
              <a:rPr lang="ar-SA" sz="2400" b="1" dirty="0" smtClean="0">
                <a:solidFill>
                  <a:srgbClr val="FF0000"/>
                </a:solidFill>
                <a:latin typeface="Times New Roman" pitchFamily="18" charset="0"/>
                <a:cs typeface="Times New Roman" pitchFamily="18" charset="0"/>
              </a:rPr>
              <a:t>عن الانقسام تذهب إلى المعدة</a:t>
            </a:r>
          </a:p>
          <a:p>
            <a:pPr marL="1133475" lvl="1" indent="-338138" defTabSz="1017588">
              <a:lnSpc>
                <a:spcPct val="80000"/>
              </a:lnSpc>
              <a:buFontTx/>
              <a:buChar char="–"/>
            </a:pPr>
            <a:r>
              <a:rPr lang="en-US" b="1" dirty="0" smtClean="0">
                <a:solidFill>
                  <a:srgbClr val="336600"/>
                </a:solidFill>
                <a:latin typeface="Times New Roman" pitchFamily="18" charset="0"/>
                <a:cs typeface="Times New Roman" pitchFamily="18" charset="0"/>
              </a:rPr>
              <a:t>Cells migrate </a:t>
            </a:r>
            <a:r>
              <a:rPr lang="ar-SA" altLang="en-US" dirty="0" smtClean="0"/>
              <a:t>هجرة الخلايا</a:t>
            </a:r>
            <a:endParaRPr lang="en-US" altLang="en-US" dirty="0" smtClean="0"/>
          </a:p>
          <a:p>
            <a:pPr marL="1133475" lvl="1" indent="-338138" defTabSz="1017588">
              <a:lnSpc>
                <a:spcPct val="80000"/>
              </a:lnSpc>
              <a:buFontTx/>
              <a:buChar char="–"/>
            </a:pPr>
            <a:r>
              <a:rPr lang="en-US" b="1" dirty="0" smtClean="0">
                <a:solidFill>
                  <a:srgbClr val="FF0000"/>
                </a:solidFill>
                <a:latin typeface="Times New Roman" pitchFamily="18" charset="0"/>
                <a:cs typeface="Times New Roman" pitchFamily="18" charset="0"/>
              </a:rPr>
              <a:t>The </a:t>
            </a:r>
            <a:r>
              <a:rPr lang="en-US" b="1" dirty="0" smtClean="0">
                <a:solidFill>
                  <a:srgbClr val="FF0000"/>
                </a:solidFill>
                <a:latin typeface="Times New Roman" pitchFamily="18" charset="0"/>
                <a:cs typeface="Times New Roman" pitchFamily="18" charset="0"/>
              </a:rPr>
              <a:t>basic body plan of three layers is </a:t>
            </a:r>
            <a:r>
              <a:rPr lang="en-US" b="1" dirty="0" smtClean="0">
                <a:solidFill>
                  <a:srgbClr val="FF0000"/>
                </a:solidFill>
                <a:latin typeface="Times New Roman" pitchFamily="18" charset="0"/>
                <a:cs typeface="Times New Roman" pitchFamily="18" charset="0"/>
              </a:rPr>
              <a:t>established</a:t>
            </a:r>
            <a:br>
              <a:rPr lang="en-US" b="1" dirty="0" smtClean="0">
                <a:solidFill>
                  <a:srgbClr val="FF0000"/>
                </a:solidFill>
                <a:latin typeface="Times New Roman" pitchFamily="18" charset="0"/>
                <a:cs typeface="Times New Roman" pitchFamily="18" charset="0"/>
              </a:rPr>
            </a:br>
            <a:r>
              <a:rPr lang="ar-SA" altLang="en-US" dirty="0" smtClean="0"/>
              <a:t>يتم تأسيس الخطة الأساسية للجسم ذو الثلاث طبقات</a:t>
            </a:r>
            <a:endParaRPr lang="en-US" altLang="en-US" dirty="0" smtClean="0"/>
          </a:p>
          <a:p>
            <a:pPr marL="1931988" lvl="2" indent="-374650" defTabSz="1017588">
              <a:lnSpc>
                <a:spcPct val="80000"/>
              </a:lnSpc>
              <a:buFontTx/>
              <a:buChar char="–"/>
            </a:pPr>
            <a:r>
              <a:rPr lang="en-US" sz="2400" b="1" dirty="0" smtClean="0">
                <a:solidFill>
                  <a:srgbClr val="FF0000"/>
                </a:solidFill>
                <a:latin typeface="Times New Roman" pitchFamily="18" charset="0"/>
                <a:cs typeface="Times New Roman" pitchFamily="18" charset="0"/>
              </a:rPr>
              <a:t>Ectoderm </a:t>
            </a:r>
            <a:r>
              <a:rPr lang="en-US" sz="2400" b="1" dirty="0" smtClean="0">
                <a:solidFill>
                  <a:srgbClr val="FF0000"/>
                </a:solidFill>
                <a:latin typeface="Times New Roman" pitchFamily="18" charset="0"/>
                <a:cs typeface="Times New Roman" pitchFamily="18" charset="0"/>
              </a:rPr>
              <a:t>outside - </a:t>
            </a:r>
            <a:r>
              <a:rPr lang="en-US" sz="2400" b="1" dirty="0" smtClean="0">
                <a:solidFill>
                  <a:srgbClr val="0000FF"/>
                </a:solidFill>
                <a:latin typeface="Times New Roman" pitchFamily="18" charset="0"/>
                <a:cs typeface="Times New Roman" pitchFamily="18" charset="0"/>
              </a:rPr>
              <a:t>becomes skin and nervous </a:t>
            </a:r>
            <a:r>
              <a:rPr lang="en-US" sz="2400" b="1" dirty="0" smtClean="0">
                <a:solidFill>
                  <a:srgbClr val="0000FF"/>
                </a:solidFill>
                <a:latin typeface="Times New Roman" pitchFamily="18" charset="0"/>
                <a:cs typeface="Times New Roman" pitchFamily="18" charset="0"/>
              </a:rPr>
              <a:t>systems</a:t>
            </a:r>
            <a:br>
              <a:rPr lang="en-US" sz="2400" b="1" dirty="0" smtClean="0">
                <a:solidFill>
                  <a:srgbClr val="0000FF"/>
                </a:solidFill>
                <a:latin typeface="Times New Roman" pitchFamily="18" charset="0"/>
                <a:cs typeface="Times New Roman" pitchFamily="18" charset="0"/>
              </a:rPr>
            </a:br>
            <a:r>
              <a:rPr lang="ar-SA" altLang="en-US" sz="2400" b="1" dirty="0" smtClean="0"/>
              <a:t>الطبقة </a:t>
            </a:r>
            <a:r>
              <a:rPr lang="ar-SA" altLang="en-US" sz="2400" b="1" dirty="0" err="1" smtClean="0"/>
              <a:t>الخارجية</a:t>
            </a:r>
            <a:r>
              <a:rPr lang="ar-SA" altLang="en-US" sz="2400" dirty="0" err="1" smtClean="0"/>
              <a:t> </a:t>
            </a:r>
            <a:r>
              <a:rPr lang="ar-SA" altLang="en-US" sz="2400" dirty="0" smtClean="0"/>
              <a:t>– تصبح فيما بعد الجلد والجهاز العصبي</a:t>
            </a:r>
            <a:endParaRPr lang="en-US" altLang="en-US" sz="2400" dirty="0" smtClean="0"/>
          </a:p>
          <a:p>
            <a:pPr marL="1931988" lvl="2" indent="-374650" defTabSz="1017588">
              <a:lnSpc>
                <a:spcPct val="80000"/>
              </a:lnSpc>
              <a:buFontTx/>
              <a:buChar char="–"/>
            </a:pPr>
            <a:r>
              <a:rPr lang="en-US" sz="2400" b="1" dirty="0" smtClean="0">
                <a:solidFill>
                  <a:srgbClr val="FF0000"/>
                </a:solidFill>
                <a:latin typeface="Times New Roman" pitchFamily="18" charset="0"/>
                <a:cs typeface="Times New Roman" pitchFamily="18" charset="0"/>
              </a:rPr>
              <a:t>Endoderm </a:t>
            </a:r>
            <a:r>
              <a:rPr lang="en-US" sz="2400" b="1" dirty="0" smtClean="0">
                <a:solidFill>
                  <a:srgbClr val="FF0000"/>
                </a:solidFill>
                <a:latin typeface="Times New Roman" pitchFamily="18" charset="0"/>
                <a:cs typeface="Times New Roman" pitchFamily="18" charset="0"/>
              </a:rPr>
              <a:t>inside - </a:t>
            </a:r>
            <a:r>
              <a:rPr lang="en-US" sz="2400" b="1" dirty="0" smtClean="0">
                <a:solidFill>
                  <a:srgbClr val="336600"/>
                </a:solidFill>
                <a:latin typeface="Times New Roman" pitchFamily="18" charset="0"/>
                <a:cs typeface="Times New Roman" pitchFamily="18" charset="0"/>
              </a:rPr>
              <a:t>becomes digestive </a:t>
            </a:r>
            <a:r>
              <a:rPr lang="en-US" sz="2400" b="1" dirty="0" smtClean="0">
                <a:solidFill>
                  <a:srgbClr val="336600"/>
                </a:solidFill>
                <a:latin typeface="Times New Roman" pitchFamily="18" charset="0"/>
                <a:cs typeface="Times New Roman" pitchFamily="18" charset="0"/>
              </a:rPr>
              <a:t>tract</a:t>
            </a:r>
            <a:br>
              <a:rPr lang="en-US" sz="2400" b="1" dirty="0" smtClean="0">
                <a:solidFill>
                  <a:srgbClr val="336600"/>
                </a:solidFill>
                <a:latin typeface="Times New Roman" pitchFamily="18" charset="0"/>
                <a:cs typeface="Times New Roman" pitchFamily="18" charset="0"/>
              </a:rPr>
            </a:br>
            <a:r>
              <a:rPr lang="ar-SA" altLang="en-US" sz="2400" b="1" dirty="0" smtClean="0"/>
              <a:t>الطبقة الداخلية-</a:t>
            </a:r>
            <a:r>
              <a:rPr lang="ar-SA" altLang="en-US" sz="2400" dirty="0" smtClean="0"/>
              <a:t> تصبح فيما بعد القناة الهضمية</a:t>
            </a:r>
            <a:endParaRPr lang="en-US" altLang="en-US" sz="2400" dirty="0" smtClean="0"/>
          </a:p>
          <a:p>
            <a:pPr marL="1931988" lvl="2" indent="-374650" defTabSz="1017588">
              <a:lnSpc>
                <a:spcPct val="80000"/>
              </a:lnSpc>
              <a:buFontTx/>
              <a:buChar char="–"/>
            </a:pPr>
            <a:r>
              <a:rPr lang="en-US" sz="2400" b="1" dirty="0" smtClean="0">
                <a:solidFill>
                  <a:srgbClr val="FF0000"/>
                </a:solidFill>
                <a:latin typeface="Times New Roman" pitchFamily="18" charset="0"/>
                <a:cs typeface="Times New Roman" pitchFamily="18" charset="0"/>
              </a:rPr>
              <a:t>Mesoderm </a:t>
            </a:r>
            <a:r>
              <a:rPr lang="en-US" sz="2400" b="1" dirty="0" smtClean="0">
                <a:solidFill>
                  <a:srgbClr val="FF0000"/>
                </a:solidFill>
                <a:latin typeface="Times New Roman" pitchFamily="18" charset="0"/>
                <a:cs typeface="Times New Roman" pitchFamily="18" charset="0"/>
              </a:rPr>
              <a:t>in middle - </a:t>
            </a:r>
            <a:r>
              <a:rPr lang="en-US" sz="2400" b="1" dirty="0" smtClean="0">
                <a:solidFill>
                  <a:srgbClr val="0000FF"/>
                </a:solidFill>
                <a:latin typeface="Times New Roman" pitchFamily="18" charset="0"/>
                <a:cs typeface="Times New Roman" pitchFamily="18" charset="0"/>
              </a:rPr>
              <a:t>becomes muscle and </a:t>
            </a:r>
            <a:r>
              <a:rPr lang="en-US" sz="2400" b="1" dirty="0" smtClean="0">
                <a:solidFill>
                  <a:srgbClr val="0000FF"/>
                </a:solidFill>
                <a:latin typeface="Times New Roman" pitchFamily="18" charset="0"/>
                <a:cs typeface="Times New Roman" pitchFamily="18" charset="0"/>
              </a:rPr>
              <a:t>bone</a:t>
            </a:r>
            <a:br>
              <a:rPr lang="en-US" sz="2400" b="1" dirty="0" smtClean="0">
                <a:solidFill>
                  <a:srgbClr val="0000FF"/>
                </a:solidFill>
                <a:latin typeface="Times New Roman" pitchFamily="18" charset="0"/>
                <a:cs typeface="Times New Roman" pitchFamily="18" charset="0"/>
              </a:rPr>
            </a:br>
            <a:r>
              <a:rPr lang="ar-SA" altLang="en-US" sz="2400" b="1" dirty="0" smtClean="0"/>
              <a:t>الطبقة الوسطي-</a:t>
            </a:r>
            <a:r>
              <a:rPr lang="ar-SA" altLang="en-US" sz="2400" dirty="0" smtClean="0"/>
              <a:t> تصبح فيما بعد العضلات والعظام </a:t>
            </a:r>
            <a:endParaRPr lang="en-US" altLang="en-US" sz="2400" dirty="0" smtClean="0"/>
          </a:p>
          <a:p>
            <a:pPr marL="1931988" lvl="2" indent="-374650" defTabSz="1017588">
              <a:lnSpc>
                <a:spcPct val="80000"/>
              </a:lnSpc>
              <a:buFontTx/>
              <a:buChar char="–"/>
            </a:pPr>
            <a:endParaRPr lang="en-US" sz="2400" b="1" dirty="0" smtClean="0">
              <a:solidFill>
                <a:srgbClr val="0000FF"/>
              </a:solidFill>
              <a:latin typeface="Times New Roman" pitchFamily="18" charset="0"/>
              <a:cs typeface="Times New Roman" pitchFamily="18" charset="0"/>
            </a:endParaRPr>
          </a:p>
        </p:txBody>
      </p:sp>
      <p:sp>
        <p:nvSpPr>
          <p:cNvPr id="8" name="Oval 7"/>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29</a:t>
            </a:r>
            <a:endParaRPr lang="en-US" sz="2700" b="1" kern="0" dirty="0">
              <a:solidFill>
                <a:srgbClr val="0033CC"/>
              </a:solidFill>
              <a:latin typeface="Times New Roman" pitchFamily="18" charset="0"/>
              <a:cs typeface="Times New Roman" pitchFamily="18" charset="0"/>
            </a:endParaRPr>
          </a:p>
        </p:txBody>
      </p:sp>
    </p:spTree>
    <p:custDataLst>
      <p:tags r:id="rId1"/>
    </p:custDataLst>
    <p:extLst>
      <p:ext uri="{BB962C8B-B14F-4D97-AF65-F5344CB8AC3E}">
        <p14:creationId xmlns="" xmlns:p14="http://schemas.microsoft.com/office/powerpoint/2010/main" val="1979951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8195" name="Line 3"/>
          <p:cNvSpPr>
            <a:spLocks noChangeShapeType="1"/>
          </p:cNvSpPr>
          <p:nvPr/>
        </p:nvSpPr>
        <p:spPr bwMode="auto">
          <a:xfrm>
            <a:off x="182563" y="929841"/>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8196"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8197" name="Rectangle 8"/>
          <p:cNvSpPr>
            <a:spLocks noGrp="1" noChangeArrowheads="1"/>
          </p:cNvSpPr>
          <p:nvPr>
            <p:ph type="title"/>
          </p:nvPr>
        </p:nvSpPr>
        <p:spPr>
          <a:xfrm>
            <a:off x="286473" y="93520"/>
            <a:ext cx="8576973" cy="727364"/>
          </a:xfrm>
        </p:spPr>
        <p:txBody>
          <a:bodyPr/>
          <a:lstStyle/>
          <a:p>
            <a:pPr marL="0" indent="0" algn="ct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Asexual reproduction </a:t>
            </a:r>
            <a:r>
              <a:rPr lang="en-US" sz="2400" dirty="0" smtClean="0">
                <a:latin typeface="Times New Roman" pitchFamily="18" charset="0"/>
                <a:cs typeface="Times New Roman" pitchFamily="18" charset="0"/>
              </a:rPr>
              <a:t>results in the generation of genetically </a:t>
            </a:r>
            <a:r>
              <a:rPr lang="en-US" sz="2400" dirty="0" smtClean="0">
                <a:solidFill>
                  <a:srgbClr val="FF0000"/>
                </a:solidFill>
                <a:latin typeface="Times New Roman" pitchFamily="18" charset="0"/>
                <a:cs typeface="Times New Roman" pitchFamily="18" charset="0"/>
              </a:rPr>
              <a:t>identical offspring </a:t>
            </a:r>
            <a:r>
              <a:rPr lang="ar-SA" altLang="en-US" sz="2400" dirty="0" smtClean="0">
                <a:solidFill>
                  <a:srgbClr val="FF0000"/>
                </a:solidFill>
              </a:rPr>
              <a:t>يؤدي التكاثر </a:t>
            </a:r>
            <a:r>
              <a:rPr lang="ar-SA" altLang="en-US" sz="2400" dirty="0" err="1" smtClean="0">
                <a:solidFill>
                  <a:srgbClr val="FF0000"/>
                </a:solidFill>
              </a:rPr>
              <a:t>اللاجنسي</a:t>
            </a:r>
            <a:r>
              <a:rPr lang="ar-SA" altLang="en-US" sz="2400" dirty="0" smtClean="0">
                <a:solidFill>
                  <a:srgbClr val="FF0000"/>
                </a:solidFill>
              </a:rPr>
              <a:t> </a:t>
            </a:r>
            <a:r>
              <a:rPr lang="ar-SA" altLang="en-US" sz="2400" dirty="0" smtClean="0">
                <a:solidFill>
                  <a:srgbClr val="0000FF"/>
                </a:solidFill>
              </a:rPr>
              <a:t>إلى جيل من الذرية المتماثلة وراثيا ً</a:t>
            </a:r>
            <a:endParaRPr lang="en-US" sz="2400" dirty="0" smtClean="0">
              <a:solidFill>
                <a:srgbClr val="0000FF"/>
              </a:solidFill>
              <a:latin typeface="Times New Roman" pitchFamily="18" charset="0"/>
              <a:cs typeface="Times New Roman" pitchFamily="18" charset="0"/>
            </a:endParaRPr>
          </a:p>
        </p:txBody>
      </p:sp>
      <p:sp>
        <p:nvSpPr>
          <p:cNvPr id="8198" name="Rectangle 9"/>
          <p:cNvSpPr>
            <a:spLocks noGrp="1" noChangeArrowheads="1"/>
          </p:cNvSpPr>
          <p:nvPr>
            <p:ph idx="1"/>
          </p:nvPr>
        </p:nvSpPr>
        <p:spPr>
          <a:xfrm>
            <a:off x="182563" y="1165224"/>
            <a:ext cx="8775700" cy="5073650"/>
          </a:xfrm>
        </p:spPr>
        <p:txBody>
          <a:bodyPr/>
          <a:lstStyle/>
          <a:p>
            <a:pPr marL="269875" indent="-269875">
              <a:spcBef>
                <a:spcPts val="1200"/>
              </a:spcBef>
              <a:spcAft>
                <a:spcPts val="0"/>
              </a:spcAft>
            </a:pPr>
            <a:r>
              <a:rPr lang="en-US" b="1" dirty="0" smtClean="0">
                <a:solidFill>
                  <a:srgbClr val="009247"/>
                </a:solidFill>
                <a:effectLst>
                  <a:outerShdw blurRad="38100" dist="38100" dir="2700000" algn="tl">
                    <a:srgbClr val="000000">
                      <a:alpha val="43137"/>
                    </a:srgbClr>
                  </a:outerShdw>
                </a:effectLst>
                <a:latin typeface="Times New Roman" pitchFamily="18" charset="0"/>
                <a:cs typeface="Times New Roman" pitchFamily="18" charset="0"/>
              </a:rPr>
              <a:t>Asexual reproduction </a:t>
            </a:r>
            <a:r>
              <a:rPr lang="ar-SA" altLang="en-US" b="1" dirty="0" smtClean="0">
                <a:solidFill>
                  <a:srgbClr val="336600"/>
                </a:solidFill>
              </a:rPr>
              <a:t>التكاثر </a:t>
            </a:r>
            <a:r>
              <a:rPr lang="ar-SA" altLang="en-US" b="1" dirty="0" err="1" smtClean="0">
                <a:solidFill>
                  <a:srgbClr val="336600"/>
                </a:solidFill>
              </a:rPr>
              <a:t>اللاجنسي</a:t>
            </a:r>
            <a:r>
              <a:rPr lang="ar-SA" altLang="en-US" b="1" dirty="0" smtClean="0">
                <a:solidFill>
                  <a:srgbClr val="336600"/>
                </a:solidFill>
              </a:rPr>
              <a:t> </a:t>
            </a:r>
            <a:endParaRPr lang="en-US" b="1" dirty="0" smtClean="0">
              <a:solidFill>
                <a:srgbClr val="336600"/>
              </a:solidFill>
              <a:effectLst>
                <a:outerShdw blurRad="38100" dist="38100" dir="2700000" algn="tl">
                  <a:srgbClr val="000000">
                    <a:alpha val="43137"/>
                  </a:srgbClr>
                </a:outerShdw>
              </a:effectLst>
              <a:latin typeface="Times New Roman" pitchFamily="18" charset="0"/>
              <a:cs typeface="Times New Roman" pitchFamily="18" charset="0"/>
            </a:endParaRPr>
          </a:p>
          <a:p>
            <a:pPr marL="719138" lvl="1" indent="-269875" eaLnBrk="1" hangingPunct="1">
              <a:spcBef>
                <a:spcPts val="1200"/>
              </a:spcBef>
              <a:spcAft>
                <a:spcPts val="0"/>
              </a:spcAft>
              <a:buFontTx/>
              <a:buChar char="–"/>
            </a:pPr>
            <a:r>
              <a:rPr lang="en-US" sz="2800" b="1" dirty="0" smtClean="0">
                <a:solidFill>
                  <a:srgbClr val="FF0000"/>
                </a:solidFill>
                <a:latin typeface="Times New Roman" pitchFamily="18" charset="0"/>
                <a:cs typeface="Times New Roman" pitchFamily="18" charset="0"/>
              </a:rPr>
              <a:t>One parent produces genetically identical offspring</a:t>
            </a:r>
          </a:p>
          <a:p>
            <a:pPr marL="719138" lvl="1" indent="-269875">
              <a:spcBef>
                <a:spcPts val="1200"/>
              </a:spcBef>
              <a:spcAft>
                <a:spcPts val="0"/>
              </a:spcAft>
              <a:buFontTx/>
              <a:buChar char="–"/>
            </a:pPr>
            <a:r>
              <a:rPr lang="ar-SA" altLang="en-US" sz="2800" b="1" dirty="0" smtClean="0">
                <a:solidFill>
                  <a:srgbClr val="FF0000"/>
                </a:solidFill>
              </a:rPr>
              <a:t>ينتج أحد الوالدين ذرية متماثلة وراثياً</a:t>
            </a:r>
            <a:endParaRPr lang="en-US" sz="2800" b="1" dirty="0" smtClean="0">
              <a:solidFill>
                <a:srgbClr val="FF0000"/>
              </a:solidFill>
              <a:latin typeface="Times New Roman" pitchFamily="18" charset="0"/>
              <a:cs typeface="Times New Roman" pitchFamily="18" charset="0"/>
            </a:endParaRPr>
          </a:p>
          <a:p>
            <a:pPr marL="719138" lvl="1" indent="-269875" eaLnBrk="1" hangingPunct="1">
              <a:spcBef>
                <a:spcPts val="1200"/>
              </a:spcBef>
              <a:spcAft>
                <a:spcPts val="0"/>
              </a:spcAft>
              <a:buFontTx/>
              <a:buChar char="–"/>
            </a:pPr>
            <a:r>
              <a:rPr lang="en-US" sz="2800" b="1" dirty="0" smtClean="0">
                <a:solidFill>
                  <a:srgbClr val="0000FF"/>
                </a:solidFill>
                <a:latin typeface="Times New Roman" pitchFamily="18" charset="0"/>
                <a:cs typeface="Times New Roman" pitchFamily="18" charset="0"/>
              </a:rPr>
              <a:t>Very rapid reproduction</a:t>
            </a:r>
          </a:p>
          <a:p>
            <a:pPr marL="719138" lvl="1" indent="-269875">
              <a:spcBef>
                <a:spcPts val="1200"/>
              </a:spcBef>
              <a:spcAft>
                <a:spcPts val="0"/>
              </a:spcAft>
              <a:buFontTx/>
              <a:buChar char="–"/>
            </a:pPr>
            <a:r>
              <a:rPr lang="en-US" sz="2800" b="1" dirty="0" smtClean="0">
                <a:solidFill>
                  <a:srgbClr val="0000FF"/>
                </a:solidFill>
                <a:latin typeface="Times New Roman" pitchFamily="18" charset="0"/>
                <a:cs typeface="Times New Roman" pitchFamily="18" charset="0"/>
              </a:rPr>
              <a:t> </a:t>
            </a:r>
            <a:r>
              <a:rPr lang="ar-SA" altLang="en-US" sz="2800" b="1" dirty="0" smtClean="0">
                <a:solidFill>
                  <a:srgbClr val="0000FF"/>
                </a:solidFill>
              </a:rPr>
              <a:t>تكاثر سريع جداً</a:t>
            </a:r>
            <a:endParaRPr lang="en-US" sz="2800" b="1" dirty="0" smtClean="0">
              <a:solidFill>
                <a:srgbClr val="0000FF"/>
              </a:solidFill>
              <a:latin typeface="Times New Roman" pitchFamily="18" charset="0"/>
              <a:cs typeface="Times New Roman" pitchFamily="18" charset="0"/>
            </a:endParaRPr>
          </a:p>
          <a:p>
            <a:pPr marL="719138" lvl="1" indent="-269875">
              <a:spcBef>
                <a:spcPts val="1200"/>
              </a:spcBef>
              <a:spcAft>
                <a:spcPts val="0"/>
              </a:spcAft>
              <a:buFontTx/>
              <a:buChar char="–"/>
            </a:pPr>
            <a:r>
              <a:rPr lang="en-US" sz="2800" b="1" dirty="0" smtClean="0">
                <a:solidFill>
                  <a:srgbClr val="FF0000"/>
                </a:solidFill>
                <a:latin typeface="Times New Roman" pitchFamily="18" charset="0"/>
                <a:cs typeface="Times New Roman" pitchFamily="18" charset="0"/>
              </a:rPr>
              <a:t>Can proceed via  </a:t>
            </a:r>
            <a:r>
              <a:rPr lang="ar-SA" altLang="en-US" sz="2800" b="1" dirty="0" smtClean="0">
                <a:solidFill>
                  <a:srgbClr val="FF0000"/>
                </a:solidFill>
              </a:rPr>
              <a:t>يمكن أن يتم بواسطة </a:t>
            </a:r>
            <a:endParaRPr lang="en-US" sz="2800" b="1" dirty="0" smtClean="0">
              <a:solidFill>
                <a:srgbClr val="FF0000"/>
              </a:solidFill>
              <a:latin typeface="Times New Roman" pitchFamily="18" charset="0"/>
              <a:cs typeface="Times New Roman" pitchFamily="18" charset="0"/>
            </a:endParaRPr>
          </a:p>
          <a:p>
            <a:pPr marL="1169988" lvl="2" indent="-271463" eaLnBrk="1" hangingPunct="1">
              <a:spcBef>
                <a:spcPts val="1200"/>
              </a:spcBef>
              <a:spcAft>
                <a:spcPts val="0"/>
              </a:spcAft>
              <a:buFontTx/>
              <a:buChar char="–"/>
            </a:pPr>
            <a:r>
              <a:rPr lang="en-US" sz="2800" b="1" dirty="0" smtClean="0">
                <a:solidFill>
                  <a:srgbClr val="0000FF"/>
                </a:solidFill>
                <a:latin typeface="Times New Roman" pitchFamily="18" charset="0"/>
                <a:cs typeface="Times New Roman" pitchFamily="18" charset="0"/>
              </a:rPr>
              <a:t>Budding  </a:t>
            </a:r>
            <a:r>
              <a:rPr lang="ar-SA" sz="2800" b="1" dirty="0" smtClean="0">
                <a:solidFill>
                  <a:srgbClr val="0000FF"/>
                </a:solidFill>
                <a:latin typeface="Times New Roman" pitchFamily="18" charset="0"/>
                <a:cs typeface="Times New Roman" pitchFamily="18" charset="0"/>
              </a:rPr>
              <a:t>التبرعم </a:t>
            </a:r>
            <a:endParaRPr lang="en-US" sz="2800" b="1" dirty="0" smtClean="0">
              <a:solidFill>
                <a:srgbClr val="0000FF"/>
              </a:solidFill>
              <a:latin typeface="Times New Roman" pitchFamily="18" charset="0"/>
              <a:cs typeface="Times New Roman" pitchFamily="18" charset="0"/>
            </a:endParaRPr>
          </a:p>
          <a:p>
            <a:pPr marL="1169988" lvl="2" indent="-271463" eaLnBrk="1" hangingPunct="1">
              <a:spcBef>
                <a:spcPts val="1200"/>
              </a:spcBef>
              <a:spcAft>
                <a:spcPts val="0"/>
              </a:spcAft>
              <a:buFontTx/>
              <a:buChar char="–"/>
            </a:pPr>
            <a:r>
              <a:rPr lang="en-US" sz="2800" b="1" dirty="0" smtClean="0">
                <a:solidFill>
                  <a:srgbClr val="0000FF"/>
                </a:solidFill>
                <a:latin typeface="Times New Roman" pitchFamily="18" charset="0"/>
                <a:cs typeface="Times New Roman" pitchFamily="18" charset="0"/>
              </a:rPr>
              <a:t>Fission </a:t>
            </a:r>
            <a:r>
              <a:rPr lang="ar-SA" sz="2800" b="1" dirty="0" smtClean="0">
                <a:solidFill>
                  <a:srgbClr val="0000FF"/>
                </a:solidFill>
                <a:latin typeface="Times New Roman" pitchFamily="18" charset="0"/>
                <a:cs typeface="Times New Roman" pitchFamily="18" charset="0"/>
              </a:rPr>
              <a:t> </a:t>
            </a:r>
            <a:r>
              <a:rPr lang="ar-SA" sz="2800" b="1" dirty="0" err="1" smtClean="0">
                <a:solidFill>
                  <a:srgbClr val="0000FF"/>
                </a:solidFill>
                <a:latin typeface="Times New Roman" pitchFamily="18" charset="0"/>
                <a:cs typeface="Times New Roman" pitchFamily="18" charset="0"/>
              </a:rPr>
              <a:t>الإنشقاق</a:t>
            </a:r>
            <a:r>
              <a:rPr lang="ar-SA" sz="2800" b="1" dirty="0" smtClean="0">
                <a:solidFill>
                  <a:srgbClr val="0000FF"/>
                </a:solidFill>
                <a:latin typeface="Times New Roman" pitchFamily="18" charset="0"/>
                <a:cs typeface="Times New Roman" pitchFamily="18" charset="0"/>
              </a:rPr>
              <a:t> الثنائي </a:t>
            </a:r>
            <a:endParaRPr lang="en-US" sz="2800" b="1" dirty="0" smtClean="0">
              <a:solidFill>
                <a:srgbClr val="0000FF"/>
              </a:solidFill>
              <a:latin typeface="Times New Roman" pitchFamily="18" charset="0"/>
              <a:cs typeface="Times New Roman" pitchFamily="18" charset="0"/>
            </a:endParaRPr>
          </a:p>
          <a:p>
            <a:pPr marL="1169988" lvl="2" indent="-271463" eaLnBrk="1" hangingPunct="1">
              <a:spcBef>
                <a:spcPts val="1200"/>
              </a:spcBef>
              <a:spcAft>
                <a:spcPts val="0"/>
              </a:spcAft>
              <a:buFontTx/>
              <a:buChar char="–"/>
            </a:pPr>
            <a:r>
              <a:rPr lang="en-US" sz="2800" b="1" dirty="0" smtClean="0">
                <a:solidFill>
                  <a:srgbClr val="0000FF"/>
                </a:solidFill>
                <a:latin typeface="Times New Roman" pitchFamily="18" charset="0"/>
                <a:cs typeface="Times New Roman" pitchFamily="18" charset="0"/>
              </a:rPr>
              <a:t>Fragmentation/ </a:t>
            </a:r>
            <a:r>
              <a:rPr lang="ar-SA" sz="2800" b="1" dirty="0" err="1" smtClean="0">
                <a:solidFill>
                  <a:srgbClr val="0000FF"/>
                </a:solidFill>
                <a:latin typeface="Times New Roman" pitchFamily="18" charset="0"/>
                <a:cs typeface="Times New Roman" pitchFamily="18" charset="0"/>
              </a:rPr>
              <a:t>الإنشطار</a:t>
            </a:r>
            <a:endParaRPr lang="en-US" sz="2800" b="1" dirty="0" smtClean="0">
              <a:solidFill>
                <a:srgbClr val="0000FF"/>
              </a:solidFill>
              <a:latin typeface="Times New Roman" pitchFamily="18" charset="0"/>
              <a:cs typeface="Times New Roman" pitchFamily="18" charset="0"/>
            </a:endParaRPr>
          </a:p>
          <a:p>
            <a:pPr marL="1169988" lvl="2" indent="-271463" eaLnBrk="1" hangingPunct="1">
              <a:spcBef>
                <a:spcPts val="1200"/>
              </a:spcBef>
              <a:spcAft>
                <a:spcPts val="0"/>
              </a:spcAft>
              <a:buNone/>
            </a:pPr>
            <a:r>
              <a:rPr lang="en-US" sz="2800" b="1" dirty="0" smtClean="0">
                <a:solidFill>
                  <a:srgbClr val="0000FF"/>
                </a:solidFill>
                <a:latin typeface="Times New Roman" pitchFamily="18" charset="0"/>
                <a:cs typeface="Times New Roman" pitchFamily="18" charset="0"/>
              </a:rPr>
              <a:t>    regeneration  </a:t>
            </a:r>
            <a:r>
              <a:rPr lang="ar-SA" sz="2800" b="1" dirty="0" smtClean="0">
                <a:solidFill>
                  <a:srgbClr val="0000FF"/>
                </a:solidFill>
                <a:latin typeface="Times New Roman" pitchFamily="18" charset="0"/>
                <a:cs typeface="Times New Roman" pitchFamily="18" charset="0"/>
              </a:rPr>
              <a:t>إعادة التوليد</a:t>
            </a:r>
            <a:r>
              <a:rPr lang="en-US" sz="2800" b="1" dirty="0" smtClean="0">
                <a:solidFill>
                  <a:srgbClr val="0000FF"/>
                </a:solidFill>
                <a:latin typeface="Times New Roman" pitchFamily="18" charset="0"/>
                <a:cs typeface="Times New Roman" pitchFamily="18" charset="0"/>
              </a:rPr>
              <a:t>  </a:t>
            </a:r>
          </a:p>
        </p:txBody>
      </p:sp>
      <p:pic>
        <p:nvPicPr>
          <p:cNvPr id="8199" name="Picture 12" descr="27_01SeaAnemoneFission-U"/>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189784" y="2926627"/>
            <a:ext cx="2708861" cy="15920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00" name="Text Box 13"/>
          <p:cNvSpPr txBox="1">
            <a:spLocks noChangeArrowheads="1"/>
          </p:cNvSpPr>
          <p:nvPr/>
        </p:nvSpPr>
        <p:spPr bwMode="auto">
          <a:xfrm>
            <a:off x="6077243" y="4923693"/>
            <a:ext cx="2785404" cy="942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dirty="0" smtClean="0">
                <a:solidFill>
                  <a:srgbClr val="C00000"/>
                </a:solidFill>
                <a:latin typeface="Times New Roman" pitchFamily="18" charset="0"/>
                <a:cs typeface="Times New Roman" pitchFamily="18" charset="0"/>
              </a:rPr>
              <a:t> Asexual </a:t>
            </a:r>
            <a:r>
              <a:rPr lang="en-US" sz="1400" b="1" dirty="0">
                <a:solidFill>
                  <a:srgbClr val="C00000"/>
                </a:solidFill>
                <a:latin typeface="Times New Roman" pitchFamily="18" charset="0"/>
                <a:cs typeface="Times New Roman" pitchFamily="18" charset="0"/>
              </a:rPr>
              <a:t>reproduction of an </a:t>
            </a:r>
            <a:r>
              <a:rPr lang="en-US" sz="1400" b="1" dirty="0" smtClean="0">
                <a:solidFill>
                  <a:srgbClr val="C00000"/>
                </a:solidFill>
                <a:latin typeface="Times New Roman" pitchFamily="18" charset="0"/>
                <a:cs typeface="Times New Roman" pitchFamily="18" charset="0"/>
              </a:rPr>
              <a:t>aggregating</a:t>
            </a:r>
          </a:p>
          <a:p>
            <a:pPr algn="ctr" rtl="0">
              <a:lnSpc>
                <a:spcPct val="90000"/>
              </a:lnSpc>
            </a:pPr>
            <a:r>
              <a:rPr lang="en-US" sz="1400" b="1" dirty="0" smtClean="0">
                <a:solidFill>
                  <a:srgbClr val="C00000"/>
                </a:solidFill>
                <a:latin typeface="Times New Roman" pitchFamily="18" charset="0"/>
                <a:cs typeface="Times New Roman" pitchFamily="18" charset="0"/>
              </a:rPr>
              <a:t>Sea anemone </a:t>
            </a:r>
            <a:r>
              <a:rPr lang="en-US" sz="1400" b="1" dirty="0">
                <a:solidFill>
                  <a:srgbClr val="C00000"/>
                </a:solidFill>
                <a:latin typeface="Times New Roman" pitchFamily="18" charset="0"/>
                <a:cs typeface="Times New Roman" pitchFamily="18" charset="0"/>
              </a:rPr>
              <a:t>(</a:t>
            </a:r>
            <a:r>
              <a:rPr lang="en-US" sz="1400" b="1" i="1" dirty="0" err="1">
                <a:solidFill>
                  <a:srgbClr val="C00000"/>
                </a:solidFill>
                <a:latin typeface="Times New Roman" pitchFamily="18" charset="0"/>
                <a:cs typeface="Times New Roman" pitchFamily="18" charset="0"/>
              </a:rPr>
              <a:t>Anthopleura</a:t>
            </a:r>
            <a:r>
              <a:rPr lang="en-US" sz="1400" b="1" i="1" dirty="0">
                <a:solidFill>
                  <a:srgbClr val="C00000"/>
                </a:solidFill>
                <a:latin typeface="Times New Roman" pitchFamily="18" charset="0"/>
                <a:cs typeface="Times New Roman" pitchFamily="18" charset="0"/>
              </a:rPr>
              <a:t> </a:t>
            </a:r>
            <a:r>
              <a:rPr lang="en-US" sz="1400" b="1" i="1" dirty="0" err="1">
                <a:solidFill>
                  <a:srgbClr val="C00000"/>
                </a:solidFill>
                <a:latin typeface="Times New Roman" pitchFamily="18" charset="0"/>
                <a:cs typeface="Times New Roman" pitchFamily="18" charset="0"/>
              </a:rPr>
              <a:t>elegantissima</a:t>
            </a:r>
            <a:r>
              <a:rPr lang="en-US" sz="1400" b="1" dirty="0">
                <a:solidFill>
                  <a:srgbClr val="C00000"/>
                </a:solidFill>
                <a:latin typeface="Times New Roman" pitchFamily="18" charset="0"/>
                <a:cs typeface="Times New Roman" pitchFamily="18" charset="0"/>
              </a:rPr>
              <a:t>) </a:t>
            </a:r>
            <a:endParaRPr lang="en-US" sz="1400" b="1" dirty="0" smtClean="0">
              <a:solidFill>
                <a:srgbClr val="C00000"/>
              </a:solidFill>
              <a:latin typeface="Times New Roman" pitchFamily="18" charset="0"/>
              <a:cs typeface="Times New Roman" pitchFamily="18" charset="0"/>
            </a:endParaRPr>
          </a:p>
          <a:p>
            <a:pPr algn="ctr" rtl="0">
              <a:lnSpc>
                <a:spcPct val="90000"/>
              </a:lnSpc>
            </a:pPr>
            <a:r>
              <a:rPr lang="en-US" sz="1400" b="1" dirty="0" smtClean="0">
                <a:solidFill>
                  <a:srgbClr val="C00000"/>
                </a:solidFill>
                <a:latin typeface="Times New Roman" pitchFamily="18" charset="0"/>
                <a:cs typeface="Times New Roman" pitchFamily="18" charset="0"/>
              </a:rPr>
              <a:t>by </a:t>
            </a:r>
            <a:r>
              <a:rPr lang="en-US" sz="1400" b="1" dirty="0">
                <a:solidFill>
                  <a:srgbClr val="C00000"/>
                </a:solidFill>
                <a:latin typeface="Times New Roman" pitchFamily="18" charset="0"/>
                <a:cs typeface="Times New Roman" pitchFamily="18" charset="0"/>
              </a:rPr>
              <a:t>fission</a:t>
            </a:r>
          </a:p>
          <a:p>
            <a:pPr algn="ctr" rtl="0">
              <a:lnSpc>
                <a:spcPct val="90000"/>
              </a:lnSpc>
            </a:pPr>
            <a:r>
              <a:rPr lang="en-US" sz="2000" b="1" dirty="0">
                <a:solidFill>
                  <a:srgbClr val="C00000"/>
                </a:solidFill>
                <a:latin typeface="Times New Roman" pitchFamily="18" charset="0"/>
                <a:cs typeface="Times New Roman" pitchFamily="18" charset="0"/>
              </a:rPr>
              <a:t> </a:t>
            </a:r>
          </a:p>
        </p:txBody>
      </p:sp>
      <p:sp>
        <p:nvSpPr>
          <p:cNvPr id="9" name="Oval 8"/>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3</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descr="27_11a_FrogGastrulation-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38288" y="139700"/>
            <a:ext cx="6067425" cy="657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5" name="Text Box 9"/>
          <p:cNvSpPr txBox="1">
            <a:spLocks noChangeArrowheads="1"/>
          </p:cNvSpPr>
          <p:nvPr/>
        </p:nvSpPr>
        <p:spPr bwMode="auto">
          <a:xfrm>
            <a:off x="1584325" y="176213"/>
            <a:ext cx="2106613" cy="595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dirty="0">
                <a:solidFill>
                  <a:srgbClr val="0000FF"/>
                </a:solidFill>
                <a:latin typeface="Times New Roman" pitchFamily="18" charset="0"/>
                <a:cs typeface="Times New Roman" pitchFamily="18" charset="0"/>
              </a:rPr>
              <a:t>Blastula</a:t>
            </a:r>
          </a:p>
          <a:p>
            <a:pPr algn="ctr" rtl="0">
              <a:lnSpc>
                <a:spcPct val="90000"/>
              </a:lnSpc>
            </a:pPr>
            <a:r>
              <a:rPr lang="en-US" sz="2000" b="1" dirty="0">
                <a:solidFill>
                  <a:srgbClr val="0000FF"/>
                </a:solidFill>
                <a:latin typeface="Times New Roman" pitchFamily="18" charset="0"/>
                <a:cs typeface="Times New Roman" pitchFamily="18" charset="0"/>
              </a:rPr>
              <a:t>(end of cleavage)</a:t>
            </a:r>
          </a:p>
        </p:txBody>
      </p:sp>
      <p:sp>
        <p:nvSpPr>
          <p:cNvPr id="38916" name="Text Box 17"/>
          <p:cNvSpPr txBox="1">
            <a:spLocks noChangeArrowheads="1"/>
          </p:cNvSpPr>
          <p:nvPr/>
        </p:nvSpPr>
        <p:spPr bwMode="auto">
          <a:xfrm>
            <a:off x="1579563" y="2490788"/>
            <a:ext cx="1830387" cy="56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dirty="0" err="1">
                <a:solidFill>
                  <a:srgbClr val="0000FF"/>
                </a:solidFill>
                <a:latin typeface="Times New Roman" pitchFamily="18" charset="0"/>
                <a:cs typeface="Times New Roman" pitchFamily="18" charset="0"/>
              </a:rPr>
              <a:t>Gastrulation</a:t>
            </a:r>
            <a:endParaRPr lang="en-US" sz="2000" b="1" dirty="0">
              <a:solidFill>
                <a:srgbClr val="0000FF"/>
              </a:solidFill>
              <a:latin typeface="Times New Roman" pitchFamily="18" charset="0"/>
              <a:cs typeface="Times New Roman" pitchFamily="18" charset="0"/>
            </a:endParaRPr>
          </a:p>
          <a:p>
            <a:pPr algn="ctr" rtl="0">
              <a:lnSpc>
                <a:spcPct val="90000"/>
              </a:lnSpc>
            </a:pPr>
            <a:r>
              <a:rPr lang="en-US" sz="2000" b="1" dirty="0">
                <a:solidFill>
                  <a:srgbClr val="0000FF"/>
                </a:solidFill>
                <a:latin typeface="Times New Roman" pitchFamily="18" charset="0"/>
                <a:cs typeface="Times New Roman" pitchFamily="18" charset="0"/>
              </a:rPr>
              <a:t>(cell migration)</a:t>
            </a:r>
          </a:p>
        </p:txBody>
      </p:sp>
      <p:sp>
        <p:nvSpPr>
          <p:cNvPr id="38917" name="Text Box 27"/>
          <p:cNvSpPr txBox="1">
            <a:spLocks noChangeArrowheads="1"/>
          </p:cNvSpPr>
          <p:nvPr/>
        </p:nvSpPr>
        <p:spPr bwMode="auto">
          <a:xfrm>
            <a:off x="5091113" y="4664075"/>
            <a:ext cx="12446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a:solidFill>
                  <a:srgbClr val="0000FF"/>
                </a:solidFill>
                <a:latin typeface="Times New Roman" pitchFamily="18" charset="0"/>
                <a:cs typeface="Times New Roman" pitchFamily="18" charset="0"/>
              </a:rPr>
              <a:t>Ectoderm</a:t>
            </a:r>
          </a:p>
        </p:txBody>
      </p:sp>
      <p:sp>
        <p:nvSpPr>
          <p:cNvPr id="38918" name="Text Box 28"/>
          <p:cNvSpPr txBox="1">
            <a:spLocks noChangeArrowheads="1"/>
          </p:cNvSpPr>
          <p:nvPr/>
        </p:nvSpPr>
        <p:spPr bwMode="auto">
          <a:xfrm>
            <a:off x="5500688" y="5014913"/>
            <a:ext cx="13589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a:solidFill>
                  <a:srgbClr val="0000FF"/>
                </a:solidFill>
                <a:latin typeface="Times New Roman" pitchFamily="18" charset="0"/>
                <a:cs typeface="Times New Roman" pitchFamily="18" charset="0"/>
              </a:rPr>
              <a:t>Mesoderm</a:t>
            </a:r>
          </a:p>
        </p:txBody>
      </p:sp>
      <p:sp>
        <p:nvSpPr>
          <p:cNvPr id="38919" name="Text Box 29"/>
          <p:cNvSpPr txBox="1">
            <a:spLocks noChangeArrowheads="1"/>
          </p:cNvSpPr>
          <p:nvPr/>
        </p:nvSpPr>
        <p:spPr bwMode="auto">
          <a:xfrm>
            <a:off x="5605463" y="5473700"/>
            <a:ext cx="13589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a:solidFill>
                  <a:srgbClr val="0000FF"/>
                </a:solidFill>
                <a:latin typeface="Times New Roman" pitchFamily="18" charset="0"/>
                <a:cs typeface="Times New Roman" pitchFamily="18" charset="0"/>
              </a:rPr>
              <a:t>Endoderm</a:t>
            </a:r>
          </a:p>
        </p:txBody>
      </p:sp>
      <p:sp>
        <p:nvSpPr>
          <p:cNvPr id="38920" name="Text Box 30"/>
          <p:cNvSpPr txBox="1">
            <a:spLocks noChangeArrowheads="1"/>
          </p:cNvSpPr>
          <p:nvPr/>
        </p:nvSpPr>
        <p:spPr bwMode="auto">
          <a:xfrm>
            <a:off x="2679700" y="5529263"/>
            <a:ext cx="1228725" cy="80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a:solidFill>
                  <a:srgbClr val="0000FF"/>
                </a:solidFill>
                <a:latin typeface="Times New Roman" pitchFamily="18" charset="0"/>
                <a:cs typeface="Times New Roman" pitchFamily="18" charset="0"/>
              </a:rPr>
              <a:t>Simple</a:t>
            </a:r>
          </a:p>
          <a:p>
            <a:pPr algn="l" rtl="0">
              <a:lnSpc>
                <a:spcPct val="90000"/>
              </a:lnSpc>
            </a:pPr>
            <a:r>
              <a:rPr lang="en-US" sz="2000" b="1">
                <a:solidFill>
                  <a:srgbClr val="0000FF"/>
                </a:solidFill>
                <a:latin typeface="Times New Roman" pitchFamily="18" charset="0"/>
                <a:cs typeface="Times New Roman" pitchFamily="18" charset="0"/>
              </a:rPr>
              <a:t>digestive</a:t>
            </a:r>
          </a:p>
          <a:p>
            <a:pPr algn="l" rtl="0">
              <a:lnSpc>
                <a:spcPct val="90000"/>
              </a:lnSpc>
            </a:pPr>
            <a:r>
              <a:rPr lang="en-US" sz="2000" b="1">
                <a:solidFill>
                  <a:srgbClr val="0000FF"/>
                </a:solidFill>
                <a:latin typeface="Times New Roman" pitchFamily="18" charset="0"/>
                <a:cs typeface="Times New Roman" pitchFamily="18" charset="0"/>
              </a:rPr>
              <a:t>cavity</a:t>
            </a:r>
          </a:p>
        </p:txBody>
      </p:sp>
      <p:sp>
        <p:nvSpPr>
          <p:cNvPr id="38921" name="Text Box 31"/>
          <p:cNvSpPr txBox="1">
            <a:spLocks noChangeArrowheads="1"/>
          </p:cNvSpPr>
          <p:nvPr/>
        </p:nvSpPr>
        <p:spPr bwMode="auto">
          <a:xfrm>
            <a:off x="1576389" y="4711700"/>
            <a:ext cx="2237076"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dirty="0">
                <a:solidFill>
                  <a:srgbClr val="0000FF"/>
                </a:solidFill>
                <a:latin typeface="Times New Roman" pitchFamily="18" charset="0"/>
                <a:cs typeface="Times New Roman" pitchFamily="18" charset="0"/>
              </a:rPr>
              <a:t>Gastrula</a:t>
            </a:r>
          </a:p>
          <a:p>
            <a:pPr algn="ctr" rtl="0">
              <a:lnSpc>
                <a:spcPct val="90000"/>
              </a:lnSpc>
            </a:pPr>
            <a:r>
              <a:rPr lang="en-US" sz="2000" b="1" dirty="0">
                <a:solidFill>
                  <a:srgbClr val="0000FF"/>
                </a:solidFill>
                <a:latin typeface="Times New Roman" pitchFamily="18" charset="0"/>
                <a:cs typeface="Times New Roman" pitchFamily="18" charset="0"/>
              </a:rPr>
              <a:t>(end of </a:t>
            </a:r>
            <a:r>
              <a:rPr lang="en-US" sz="2000" b="1" dirty="0" err="1">
                <a:solidFill>
                  <a:srgbClr val="0000FF"/>
                </a:solidFill>
                <a:latin typeface="Times New Roman" pitchFamily="18" charset="0"/>
                <a:cs typeface="Times New Roman" pitchFamily="18" charset="0"/>
              </a:rPr>
              <a:t>gastrulation</a:t>
            </a:r>
            <a:r>
              <a:rPr lang="en-US" sz="2000" b="1" dirty="0">
                <a:solidFill>
                  <a:srgbClr val="0000FF"/>
                </a:solidFill>
                <a:latin typeface="Times New Roman" pitchFamily="18" charset="0"/>
                <a:cs typeface="Times New Roman" pitchFamily="18" charset="0"/>
              </a:rPr>
              <a:t>)</a:t>
            </a:r>
          </a:p>
        </p:txBody>
      </p:sp>
      <p:sp>
        <p:nvSpPr>
          <p:cNvPr id="38922" name="Line 32"/>
          <p:cNvSpPr>
            <a:spLocks noChangeShapeType="1"/>
          </p:cNvSpPr>
          <p:nvPr/>
        </p:nvSpPr>
        <p:spPr bwMode="auto">
          <a:xfrm flipV="1">
            <a:off x="3525838" y="5422900"/>
            <a:ext cx="936625" cy="233363"/>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solidFill>
                <a:srgbClr val="0000FF"/>
              </a:solidFill>
              <a:latin typeface="Times New Roman" pitchFamily="18" charset="0"/>
              <a:cs typeface="Times New Roman" pitchFamily="18" charset="0"/>
            </a:endParaRPr>
          </a:p>
        </p:txBody>
      </p:sp>
      <p:sp>
        <p:nvSpPr>
          <p:cNvPr id="38923" name="Line 33"/>
          <p:cNvSpPr>
            <a:spLocks noChangeShapeType="1"/>
          </p:cNvSpPr>
          <p:nvPr/>
        </p:nvSpPr>
        <p:spPr bwMode="auto">
          <a:xfrm flipV="1">
            <a:off x="4724400" y="4851400"/>
            <a:ext cx="325438" cy="254000"/>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solidFill>
                <a:srgbClr val="0000FF"/>
              </a:solidFill>
              <a:latin typeface="Times New Roman" pitchFamily="18" charset="0"/>
              <a:cs typeface="Times New Roman" pitchFamily="18" charset="0"/>
            </a:endParaRPr>
          </a:p>
        </p:txBody>
      </p:sp>
      <p:sp>
        <p:nvSpPr>
          <p:cNvPr id="38924" name="Line 34"/>
          <p:cNvSpPr>
            <a:spLocks noChangeShapeType="1"/>
          </p:cNvSpPr>
          <p:nvPr/>
        </p:nvSpPr>
        <p:spPr bwMode="auto">
          <a:xfrm flipV="1">
            <a:off x="4795838" y="5189538"/>
            <a:ext cx="642937" cy="149225"/>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solidFill>
                <a:srgbClr val="0000FF"/>
              </a:solidFill>
              <a:latin typeface="Times New Roman" pitchFamily="18" charset="0"/>
              <a:cs typeface="Times New Roman" pitchFamily="18" charset="0"/>
            </a:endParaRPr>
          </a:p>
        </p:txBody>
      </p:sp>
      <p:sp>
        <p:nvSpPr>
          <p:cNvPr id="38925" name="Line 35"/>
          <p:cNvSpPr>
            <a:spLocks noChangeShapeType="1"/>
          </p:cNvSpPr>
          <p:nvPr/>
        </p:nvSpPr>
        <p:spPr bwMode="auto">
          <a:xfrm>
            <a:off x="4821238" y="5608638"/>
            <a:ext cx="749300" cy="47625"/>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solidFill>
                <a:srgbClr val="0000FF"/>
              </a:solidFill>
              <a:latin typeface="Times New Roman" pitchFamily="18" charset="0"/>
              <a:cs typeface="Times New Roman" pitchFamily="18" charset="0"/>
            </a:endParaRPr>
          </a:p>
        </p:txBody>
      </p:sp>
      <p:sp>
        <p:nvSpPr>
          <p:cNvPr id="38926" name="Line 36"/>
          <p:cNvSpPr>
            <a:spLocks noChangeShapeType="1"/>
          </p:cNvSpPr>
          <p:nvPr/>
        </p:nvSpPr>
        <p:spPr bwMode="auto">
          <a:xfrm flipV="1">
            <a:off x="3533775" y="5422900"/>
            <a:ext cx="928688" cy="23336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solidFill>
                <a:srgbClr val="0000FF"/>
              </a:solidFill>
              <a:latin typeface="Times New Roman" pitchFamily="18" charset="0"/>
              <a:cs typeface="Times New Roman" pitchFamily="18" charset="0"/>
            </a:endParaRPr>
          </a:p>
        </p:txBody>
      </p:sp>
      <p:sp>
        <p:nvSpPr>
          <p:cNvPr id="38927" name="Line 37"/>
          <p:cNvSpPr>
            <a:spLocks noChangeShapeType="1"/>
          </p:cNvSpPr>
          <p:nvPr/>
        </p:nvSpPr>
        <p:spPr bwMode="auto">
          <a:xfrm flipV="1">
            <a:off x="4724400" y="4843463"/>
            <a:ext cx="338138" cy="2635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solidFill>
                <a:srgbClr val="0000FF"/>
              </a:solidFill>
              <a:latin typeface="Times New Roman" pitchFamily="18" charset="0"/>
              <a:cs typeface="Times New Roman" pitchFamily="18" charset="0"/>
            </a:endParaRPr>
          </a:p>
        </p:txBody>
      </p:sp>
      <p:sp>
        <p:nvSpPr>
          <p:cNvPr id="38928" name="Line 38"/>
          <p:cNvSpPr>
            <a:spLocks noChangeShapeType="1"/>
          </p:cNvSpPr>
          <p:nvPr/>
        </p:nvSpPr>
        <p:spPr bwMode="auto">
          <a:xfrm flipV="1">
            <a:off x="4800600" y="5187950"/>
            <a:ext cx="655638" cy="1492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solidFill>
                <a:srgbClr val="0000FF"/>
              </a:solidFill>
              <a:latin typeface="Times New Roman" pitchFamily="18" charset="0"/>
              <a:cs typeface="Times New Roman" pitchFamily="18" charset="0"/>
            </a:endParaRPr>
          </a:p>
        </p:txBody>
      </p:sp>
      <p:sp>
        <p:nvSpPr>
          <p:cNvPr id="38929" name="Line 39"/>
          <p:cNvSpPr>
            <a:spLocks noChangeShapeType="1"/>
          </p:cNvSpPr>
          <p:nvPr/>
        </p:nvSpPr>
        <p:spPr bwMode="auto">
          <a:xfrm>
            <a:off x="4822825" y="5608638"/>
            <a:ext cx="755650" cy="476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solidFill>
                <a:srgbClr val="0000FF"/>
              </a:solidFill>
              <a:latin typeface="Times New Roman" pitchFamily="18" charset="0"/>
              <a:cs typeface="Times New Roman" pitchFamily="18" charset="0"/>
            </a:endParaRPr>
          </a:p>
        </p:txBody>
      </p:sp>
      <p:sp>
        <p:nvSpPr>
          <p:cNvPr id="38930" name="Text Box 40"/>
          <p:cNvSpPr txBox="1">
            <a:spLocks noChangeArrowheads="1"/>
          </p:cNvSpPr>
          <p:nvPr/>
        </p:nvSpPr>
        <p:spPr bwMode="auto">
          <a:xfrm>
            <a:off x="6144636" y="238125"/>
            <a:ext cx="2812328" cy="956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2800" b="1" dirty="0">
                <a:solidFill>
                  <a:srgbClr val="C00000"/>
                </a:solidFill>
                <a:latin typeface="Times New Roman" pitchFamily="18" charset="0"/>
                <a:cs typeface="Times New Roman" pitchFamily="18" charset="0"/>
              </a:rPr>
              <a:t>Development of </a:t>
            </a:r>
            <a:r>
              <a:rPr lang="en-US" sz="2800" b="1" dirty="0" smtClean="0">
                <a:solidFill>
                  <a:srgbClr val="C00000"/>
                </a:solidFill>
                <a:latin typeface="Times New Roman" pitchFamily="18" charset="0"/>
                <a:cs typeface="Times New Roman" pitchFamily="18" charset="0"/>
              </a:rPr>
              <a:t>the</a:t>
            </a:r>
          </a:p>
          <a:p>
            <a:pPr algn="ctr" rtl="0"/>
            <a:r>
              <a:rPr lang="en-US" sz="2800" b="1" dirty="0" smtClean="0">
                <a:solidFill>
                  <a:srgbClr val="C00000"/>
                </a:solidFill>
                <a:latin typeface="Times New Roman" pitchFamily="18" charset="0"/>
                <a:cs typeface="Times New Roman" pitchFamily="18" charset="0"/>
              </a:rPr>
              <a:t>frog </a:t>
            </a:r>
            <a:r>
              <a:rPr lang="en-US" sz="2800" b="1" dirty="0">
                <a:solidFill>
                  <a:srgbClr val="C00000"/>
                </a:solidFill>
                <a:latin typeface="Times New Roman" pitchFamily="18" charset="0"/>
                <a:cs typeface="Times New Roman" pitchFamily="18" charset="0"/>
              </a:rPr>
              <a:t>gastrula</a:t>
            </a:r>
          </a:p>
          <a:p>
            <a:pPr algn="ctr">
              <a:lnSpc>
                <a:spcPct val="80000"/>
              </a:lnSpc>
            </a:pPr>
            <a:r>
              <a:rPr lang="ar-SA" sz="2800" b="1" dirty="0">
                <a:solidFill>
                  <a:srgbClr val="C00000"/>
                </a:solidFill>
                <a:latin typeface="Times New Roman" pitchFamily="18" charset="0"/>
                <a:cs typeface="Times New Roman" pitchFamily="18" charset="0"/>
              </a:rPr>
              <a:t> </a:t>
            </a:r>
            <a:endParaRPr lang="en-US" sz="2800" b="1" dirty="0">
              <a:solidFill>
                <a:srgbClr val="C00000"/>
              </a:solidFill>
              <a:latin typeface="Times New Roman" pitchFamily="18" charset="0"/>
              <a:cs typeface="Times New Roman" pitchFamily="18" charset="0"/>
            </a:endParaRPr>
          </a:p>
        </p:txBody>
      </p:sp>
      <p:sp>
        <p:nvSpPr>
          <p:cNvPr id="19" name="Oval 18"/>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30</a:t>
            </a:r>
            <a:endParaRPr lang="en-US" sz="2700" b="1" kern="0" dirty="0">
              <a:solidFill>
                <a:srgbClr val="0033CC"/>
              </a:solidFill>
              <a:latin typeface="Times New Roman" pitchFamily="18" charset="0"/>
              <a:cs typeface="Times New Roman" pitchFamily="18" charset="0"/>
            </a:endParaRPr>
          </a:p>
        </p:txBody>
      </p:sp>
    </p:spTree>
    <p:custDataLst>
      <p:tags r:id="rId1"/>
    </p:custDataLst>
    <p:extLst>
      <p:ext uri="{BB962C8B-B14F-4D97-AF65-F5344CB8AC3E}">
        <p14:creationId xmlns="" xmlns:p14="http://schemas.microsoft.com/office/powerpoint/2010/main" val="42362244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3657393" y="59988"/>
            <a:ext cx="1841914"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1pPr>
            <a:lvl2pPr marL="742950" indent="-28575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2pPr>
            <a:lvl3pPr marL="1143000" indent="-22860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3pPr>
            <a:lvl4pPr marL="1600200" indent="-22860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4pPr>
            <a:lvl5pPr marL="2057400" indent="-22860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9pPr>
          </a:lstStyle>
          <a:p>
            <a:pPr algn="ctr" rtl="0"/>
            <a:r>
              <a:rPr lang="en-GB" sz="2200" b="1">
                <a:solidFill>
                  <a:srgbClr val="FF0000"/>
                </a:solidFill>
                <a:latin typeface="Times New Roman" panose="02020603050405020304" pitchFamily="18" charset="0"/>
              </a:rPr>
              <a:t>Reproduction</a:t>
            </a:r>
            <a:endParaRPr lang="en-GB" b="1">
              <a:solidFill>
                <a:srgbClr val="FF0000"/>
              </a:solidFill>
            </a:endParaRPr>
          </a:p>
        </p:txBody>
      </p:sp>
      <p:graphicFrame>
        <p:nvGraphicFramePr>
          <p:cNvPr id="3" name="جدول 2"/>
          <p:cNvGraphicFramePr>
            <a:graphicFrameLocks noGrp="1"/>
          </p:cNvGraphicFramePr>
          <p:nvPr/>
        </p:nvGraphicFramePr>
        <p:xfrm>
          <a:off x="209550" y="589393"/>
          <a:ext cx="8724900" cy="5678491"/>
        </p:xfrm>
        <a:graphic>
          <a:graphicData uri="http://schemas.openxmlformats.org/drawingml/2006/table">
            <a:tbl>
              <a:tblPr/>
              <a:tblGrid>
                <a:gridCol w="4362450"/>
                <a:gridCol w="4362450"/>
              </a:tblGrid>
              <a:tr h="315472">
                <a:tc>
                  <a:txBody>
                    <a:bodyPr/>
                    <a:lstStyle/>
                    <a:p>
                      <a:pPr marL="107950" marR="0" lvl="0" indent="0" algn="ctr" defTabSz="914400" rtl="0"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المصطلــــــــح</a:t>
                      </a:r>
                      <a:endPar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تعــريف المصطـــلح</a:t>
                      </a:r>
                      <a:endPar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72">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smtClean="0">
                          <a:ln>
                            <a:noFill/>
                          </a:ln>
                          <a:solidFill>
                            <a:srgbClr val="FF0000"/>
                          </a:solidFill>
                          <a:effectLst/>
                          <a:latin typeface="Times New Roman" pitchFamily="18" charset="0"/>
                          <a:cs typeface="Times New Roman" pitchFamily="18" charset="0"/>
                        </a:rPr>
                        <a:t>Angiosperms</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15000"/>
                        </a:lnSpc>
                        <a:spcBef>
                          <a:spcPct val="0"/>
                        </a:spcBef>
                        <a:spcAft>
                          <a:spcPct val="0"/>
                        </a:spcAft>
                        <a:buClrTx/>
                        <a:buSzTx/>
                        <a:buFontTx/>
                        <a:buNone/>
                        <a:tabLst/>
                      </a:pPr>
                      <a:r>
                        <a:rPr kumimoji="0" lang="ar-EG"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كاسيات البذور</a:t>
                      </a:r>
                      <a:endPar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72">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Sporophyte</a:t>
                      </a:r>
                      <a:r>
                        <a:rPr kumimoji="0" lang="ar-SA" sz="1800" b="1" i="0" u="none" strike="noStrike" cap="none" normalizeH="0" baseline="0" smtClean="0">
                          <a:ln>
                            <a:noFill/>
                          </a:ln>
                          <a:solidFill>
                            <a:srgbClr val="FF0000"/>
                          </a:solidFill>
                          <a:effectLst/>
                          <a:latin typeface="Times New Roman" pitchFamily="18" charset="0"/>
                          <a:cs typeface="Times New Roman" pitchFamily="18" charset="0"/>
                        </a:rPr>
                        <a:t>:</a:t>
                      </a:r>
                      <a:r>
                        <a:rPr kumimoji="0" lang="ar-SA"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The Diploid Generation.</a:t>
                      </a: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النابت البوغي</a:t>
                      </a: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الجيل ثنائي العدد الكروموزومي</a:t>
                      </a: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72">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Gametophyte:</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The Haploid Generation.</a:t>
                      </a: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النابت الجاميطي</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الجيل أحادي العدد </a:t>
                      </a:r>
                      <a:r>
                        <a:rPr kumimoji="0" lang="ar-EG"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a:t>
                      </a:r>
                      <a:r>
                        <a:rPr kumimoji="0" lang="ar-S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لكروموزومي</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72">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Pollen Grain: </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The Male Gametophyte.</a:t>
                      </a: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حبه لقاح</a:t>
                      </a: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النابت الجاميطي المذكر</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72">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Embryo Sac:</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The Female Gametophyte</a:t>
                      </a: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الكيس الجنيني</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S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النابت الجاميطي الأنثوي</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943">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Endosperm: </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Central Cell Within The Embryo Sac Has Two Nuclei.</a:t>
                      </a: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الإندوسبيرم</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1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خلية واحدة مركزية داخل الكيس الجنيني لها نواتان.</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943">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Pollination</a:t>
                      </a:r>
                      <a:r>
                        <a:rPr kumimoji="0" lang="ar-SA"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Transfer Of Pollen From Anther To Stigma</a:t>
                      </a: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15000"/>
                        </a:lnSpc>
                        <a:spcBef>
                          <a:spcPct val="0"/>
                        </a:spcBef>
                        <a:spcAft>
                          <a:spcPct val="0"/>
                        </a:spcAft>
                        <a:buClrTx/>
                        <a:buSzTx/>
                        <a:buFontTx/>
                        <a:buNone/>
                        <a:tabLst>
                          <a:tab pos="1158875" algn="l"/>
                        </a:tabLst>
                      </a:pP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عملية التلقيح: </a:t>
                      </a:r>
                      <a:r>
                        <a:rPr kumimoji="0" lang="ar-S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نقل حبوب اللقاح من المُتك إلى الميسم</a:t>
                      </a: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61886">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Times New Roman" pitchFamily="18" charset="0"/>
                          <a:cs typeface="Times New Roman" pitchFamily="18" charset="0"/>
                        </a:rPr>
                        <a:t>Double Fertilization:  </a:t>
                      </a: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One Sperm Fertilizes The Egg To Produce A </a:t>
                      </a:r>
                      <a:r>
                        <a:rPr kumimoji="0" lang="en-US" sz="1800" b="1" i="0" u="none" strike="noStrike" cap="none" normalizeH="0" baseline="0" dirty="0" smtClean="0">
                          <a:ln>
                            <a:noFill/>
                          </a:ln>
                          <a:solidFill>
                            <a:srgbClr val="FF0000"/>
                          </a:solidFill>
                          <a:effectLst/>
                          <a:latin typeface="Times New Roman" pitchFamily="18" charset="0"/>
                          <a:cs typeface="Times New Roman" pitchFamily="18" charset="0"/>
                        </a:rPr>
                        <a:t>Zygote</a:t>
                      </a:r>
                      <a:r>
                        <a:rPr kumimoji="0" lang="en-GB" sz="1800" b="1" i="0" u="none" strike="noStrike" cap="none" normalizeH="0" baseline="0" dirty="0" smtClean="0">
                          <a:ln>
                            <a:noFill/>
                          </a:ln>
                          <a:solidFill>
                            <a:srgbClr val="000000"/>
                          </a:solidFill>
                          <a:effectLst/>
                          <a:latin typeface="Times New Roman" pitchFamily="18" charset="0"/>
                          <a:cs typeface="Times New Roman" pitchFamily="18" charset="0"/>
                        </a:rPr>
                        <a:t>, The Other </a:t>
                      </a: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Fuses With The Central Cell Nuclei To Produce </a:t>
                      </a:r>
                      <a:r>
                        <a:rPr kumimoji="0" lang="en-US" sz="1800" b="1" i="0" u="none" strike="noStrike" cap="none" normalizeH="0" baseline="0" dirty="0" smtClean="0">
                          <a:ln>
                            <a:noFill/>
                          </a:ln>
                          <a:solidFill>
                            <a:srgbClr val="FF0000"/>
                          </a:solidFill>
                          <a:effectLst/>
                          <a:latin typeface="Times New Roman" pitchFamily="18" charset="0"/>
                          <a:cs typeface="Times New Roman" pitchFamily="18" charset="0"/>
                        </a:rPr>
                        <a:t>3</a:t>
                      </a:r>
                      <a:r>
                        <a:rPr kumimoji="0" lang="en-US" sz="1800" b="1" i="1" u="none" strike="noStrike" cap="none" normalizeH="0" baseline="0" dirty="0" smtClean="0">
                          <a:ln>
                            <a:noFill/>
                          </a:ln>
                          <a:solidFill>
                            <a:srgbClr val="FF0000"/>
                          </a:solidFill>
                          <a:effectLst/>
                          <a:latin typeface="Times New Roman" pitchFamily="18" charset="0"/>
                          <a:cs typeface="Times New Roman" pitchFamily="18" charset="0"/>
                        </a:rPr>
                        <a:t>n</a:t>
                      </a:r>
                      <a:r>
                        <a:rPr kumimoji="0" lang="en-US" sz="1800" b="1" i="0" u="none" strike="noStrike" cap="none" normalizeH="0" baseline="0" dirty="0" smtClean="0">
                          <a:ln>
                            <a:noFill/>
                          </a:ln>
                          <a:solidFill>
                            <a:srgbClr val="FF0000"/>
                          </a:solidFill>
                          <a:effectLst/>
                          <a:latin typeface="Times New Roman" pitchFamily="18" charset="0"/>
                          <a:cs typeface="Times New Roman" pitchFamily="18" charset="0"/>
                        </a:rPr>
                        <a:t> Endosperm.</a:t>
                      </a: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15000"/>
                        </a:lnSpc>
                        <a:spcBef>
                          <a:spcPct val="0"/>
                        </a:spcBef>
                        <a:spcAft>
                          <a:spcPct val="0"/>
                        </a:spcAft>
                        <a:buClrTx/>
                        <a:buSzTx/>
                        <a:buFontTx/>
                        <a:buNone/>
                        <a:tabLst>
                          <a:tab pos="1158875" algn="l"/>
                        </a:tabLst>
                      </a:pPr>
                      <a:r>
                        <a:rPr kumimoji="0" lang="ar-EG"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a:t>
                      </a: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اخصاب المزدوج: </a:t>
                      </a:r>
                      <a:r>
                        <a:rPr kumimoji="0" lang="ar-S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تقوم إحدى الخليتين المنويتين بتخصيب البيضة لإنتاج </a:t>
                      </a: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اللاقحة</a:t>
                      </a:r>
                      <a:r>
                        <a:rPr kumimoji="0" lang="ar-S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 تقوم الأخرى بالاندماج مع النواة الخلية المركزية لتنتج </a:t>
                      </a: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نسيج الإندوسبيرم ثلاثي العدد الكروموزومي </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a:t>
                      </a:r>
                      <a:r>
                        <a:rPr kumimoji="0" lang="en-US" sz="18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n</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en-US" sz="18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943">
                <a:tc>
                  <a:txBody>
                    <a:bodyPr/>
                    <a:lstStyle/>
                    <a:p>
                      <a:pPr marL="107950" marR="0" lvl="0" indent="0" algn="l" defTabSz="914400" rtl="0" eaLnBrk="1" fontAlgn="base" latinLnBrk="0" hangingPunct="1">
                        <a:lnSpc>
                          <a:spcPct val="115000"/>
                        </a:lnSpc>
                        <a:spcBef>
                          <a:spcPct val="0"/>
                        </a:spcBef>
                        <a:spcAft>
                          <a:spcPct val="0"/>
                        </a:spcAft>
                        <a:buClrTx/>
                        <a:buSzTx/>
                        <a:buFontTx/>
                        <a:buNone/>
                        <a:tabLst>
                          <a:tab pos="850900" algn="l"/>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Seed Dormancy:</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Embryo Growth And Development Are Suspended.</a:t>
                      </a: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كمون البذرة: </a:t>
                      </a:r>
                      <a:r>
                        <a:rPr kumimoji="0" lang="ar-S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توقف نمو و تكوين الجنين.</a:t>
                      </a:r>
                      <a:endPar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72">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Times New Roman" pitchFamily="18" charset="0"/>
                          <a:cs typeface="Times New Roman" pitchFamily="18" charset="0"/>
                        </a:rPr>
                        <a:t>Two Cotyledons = Eudicot Seeds</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15000"/>
                        </a:lnSpc>
                        <a:spcBef>
                          <a:spcPct val="0"/>
                        </a:spcBef>
                        <a:spcAft>
                          <a:spcPct val="0"/>
                        </a:spcAft>
                        <a:buClrTx/>
                        <a:buSzTx/>
                        <a:buFontTx/>
                        <a:buNone/>
                        <a:tabLst>
                          <a:tab pos="1901825" algn="l"/>
                        </a:tabLst>
                      </a:pP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فلقتان</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72">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Single Cotyledon = Monocot Seeds</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فلقة واحدة </a:t>
                      </a:r>
                      <a:endPar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4754515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a:off x="3657600" y="60325"/>
            <a:ext cx="18415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1pPr>
            <a:lvl2pPr marL="742950" indent="-28575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2pPr>
            <a:lvl3pPr marL="1143000" indent="-22860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3pPr>
            <a:lvl4pPr marL="1600200" indent="-22860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4pPr>
            <a:lvl5pPr marL="2057400" indent="-22860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9pPr>
          </a:lstStyle>
          <a:p>
            <a:pPr algn="ctr" rtl="0"/>
            <a:r>
              <a:rPr lang="en-GB" sz="2200" b="1">
                <a:solidFill>
                  <a:srgbClr val="FF0000"/>
                </a:solidFill>
                <a:latin typeface="Times New Roman" panose="02020603050405020304" pitchFamily="18" charset="0"/>
              </a:rPr>
              <a:t>Reproduction</a:t>
            </a:r>
            <a:endParaRPr lang="en-GB">
              <a:solidFill>
                <a:srgbClr val="FF0000"/>
              </a:solidFill>
            </a:endParaRPr>
          </a:p>
        </p:txBody>
      </p:sp>
      <p:graphicFrame>
        <p:nvGraphicFramePr>
          <p:cNvPr id="3" name="جدول 2"/>
          <p:cNvGraphicFramePr>
            <a:graphicFrameLocks noGrp="1"/>
          </p:cNvGraphicFramePr>
          <p:nvPr>
            <p:extLst/>
          </p:nvPr>
        </p:nvGraphicFramePr>
        <p:xfrm>
          <a:off x="238847" y="908049"/>
          <a:ext cx="8724900" cy="5678424"/>
        </p:xfrm>
        <a:graphic>
          <a:graphicData uri="http://schemas.openxmlformats.org/drawingml/2006/table">
            <a:tbl>
              <a:tblPr/>
              <a:tblGrid>
                <a:gridCol w="4362450"/>
                <a:gridCol w="4362450"/>
              </a:tblGrid>
              <a:tr h="315446">
                <a:tc>
                  <a:txBody>
                    <a:bodyPr/>
                    <a:lstStyle/>
                    <a:p>
                      <a:pPr marL="107950">
                        <a:lnSpc>
                          <a:spcPct val="115000"/>
                        </a:lnSpc>
                        <a:spcAft>
                          <a:spcPts val="0"/>
                        </a:spcAft>
                      </a:pPr>
                      <a:r>
                        <a:rPr lang="en-US" sz="1800" b="1" dirty="0">
                          <a:solidFill>
                            <a:srgbClr val="FF0000"/>
                          </a:solidFill>
                          <a:latin typeface="Times New Roman" pitchFamily="18" charset="0"/>
                          <a:ea typeface="Calibri"/>
                          <a:cs typeface="Times New Roman" pitchFamily="18" charset="0"/>
                        </a:rPr>
                        <a:t>Fruit:</a:t>
                      </a:r>
                      <a:r>
                        <a:rPr lang="en-US" sz="1800" b="1" dirty="0">
                          <a:latin typeface="Times New Roman" pitchFamily="18" charset="0"/>
                          <a:ea typeface="Calibri"/>
                          <a:cs typeface="Times New Roman" pitchFamily="18" charset="0"/>
                        </a:rPr>
                        <a:t> Developed Ovary.</a:t>
                      </a: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EG" sz="1800" b="1" dirty="0">
                          <a:solidFill>
                            <a:srgbClr val="FF0000"/>
                          </a:solidFill>
                          <a:latin typeface="Times New Roman" pitchFamily="18" charset="0"/>
                          <a:ea typeface="Calibri"/>
                          <a:cs typeface="Times New Roman" pitchFamily="18" charset="0"/>
                        </a:rPr>
                        <a:t>الثمرة: </a:t>
                      </a:r>
                      <a:r>
                        <a:rPr lang="ar-EG" sz="1800" b="1" dirty="0">
                          <a:latin typeface="Times New Roman" pitchFamily="18" charset="0"/>
                          <a:ea typeface="Calibri"/>
                          <a:cs typeface="Times New Roman" pitchFamily="18" charset="0"/>
                        </a:rPr>
                        <a:t>مبيض مكتمل النمو.</a:t>
                      </a:r>
                      <a:endParaRPr lang="en-US" sz="1800" b="1" dirty="0">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46">
                <a:tc>
                  <a:txBody>
                    <a:bodyPr/>
                    <a:lstStyle/>
                    <a:p>
                      <a:pPr marL="107950">
                        <a:lnSpc>
                          <a:spcPct val="115000"/>
                        </a:lnSpc>
                        <a:spcAft>
                          <a:spcPts val="0"/>
                        </a:spcAft>
                      </a:pPr>
                      <a:r>
                        <a:rPr lang="en-US" sz="1800" b="1">
                          <a:solidFill>
                            <a:srgbClr val="FF0000"/>
                          </a:solidFill>
                          <a:latin typeface="Times New Roman" pitchFamily="18" charset="0"/>
                          <a:ea typeface="Calibri"/>
                          <a:cs typeface="Times New Roman" pitchFamily="18" charset="0"/>
                        </a:rPr>
                        <a:t>Germination</a:t>
                      </a:r>
                      <a:endParaRPr lang="en-US" sz="1800" b="1">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a:solidFill>
                            <a:srgbClr val="FF0000"/>
                          </a:solidFill>
                          <a:latin typeface="Times New Roman" pitchFamily="18" charset="0"/>
                          <a:ea typeface="Calibri"/>
                          <a:cs typeface="Times New Roman" pitchFamily="18" charset="0"/>
                        </a:rPr>
                        <a:t>الإنبات</a:t>
                      </a:r>
                      <a:endParaRPr lang="en-US" sz="1800" b="1" dirty="0">
                        <a:solidFill>
                          <a:srgbClr val="FF0000"/>
                        </a:solidFill>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91">
                <a:tc>
                  <a:txBody>
                    <a:bodyPr/>
                    <a:lstStyle/>
                    <a:p>
                      <a:pPr marL="107950">
                        <a:lnSpc>
                          <a:spcPct val="115000"/>
                        </a:lnSpc>
                        <a:spcAft>
                          <a:spcPts val="0"/>
                        </a:spcAft>
                      </a:pPr>
                      <a:r>
                        <a:rPr lang="en-US" sz="1800" b="1">
                          <a:solidFill>
                            <a:srgbClr val="FF0000"/>
                          </a:solidFill>
                          <a:latin typeface="Times New Roman" pitchFamily="18" charset="0"/>
                          <a:ea typeface="Calibri"/>
                          <a:cs typeface="Times New Roman" pitchFamily="18" charset="0"/>
                        </a:rPr>
                        <a:t>Asexual Reproduction: </a:t>
                      </a:r>
                      <a:r>
                        <a:rPr lang="en-US" sz="1800" b="1">
                          <a:latin typeface="Times New Roman" pitchFamily="18" charset="0"/>
                          <a:ea typeface="Calibri"/>
                          <a:cs typeface="Times New Roman" pitchFamily="18" charset="0"/>
                        </a:rPr>
                        <a:t>One Parent Produces Genetically Identical Offspring.</a:t>
                      </a: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tabLst>
                          <a:tab pos="1095375" algn="l"/>
                        </a:tabLst>
                      </a:pPr>
                      <a:r>
                        <a:rPr lang="ar-SA" sz="1800" b="1" dirty="0">
                          <a:solidFill>
                            <a:srgbClr val="FF0000"/>
                          </a:solidFill>
                          <a:latin typeface="Times New Roman" pitchFamily="18" charset="0"/>
                          <a:ea typeface="Calibri"/>
                          <a:cs typeface="Times New Roman" pitchFamily="18" charset="0"/>
                        </a:rPr>
                        <a:t>التكاثر </a:t>
                      </a:r>
                      <a:r>
                        <a:rPr lang="ar-SA" sz="1800" b="1" dirty="0" err="1">
                          <a:solidFill>
                            <a:srgbClr val="FF0000"/>
                          </a:solidFill>
                          <a:latin typeface="Times New Roman" pitchFamily="18" charset="0"/>
                          <a:ea typeface="Calibri"/>
                          <a:cs typeface="Times New Roman" pitchFamily="18" charset="0"/>
                        </a:rPr>
                        <a:t>اللاجنسي</a:t>
                      </a:r>
                      <a:r>
                        <a:rPr lang="ar-SA" sz="1800" b="1" dirty="0">
                          <a:solidFill>
                            <a:srgbClr val="FF0000"/>
                          </a:solidFill>
                          <a:latin typeface="Times New Roman" pitchFamily="18" charset="0"/>
                          <a:ea typeface="Calibri"/>
                          <a:cs typeface="Times New Roman" pitchFamily="18" charset="0"/>
                        </a:rPr>
                        <a:t>: </a:t>
                      </a:r>
                      <a:r>
                        <a:rPr lang="ar-SA" sz="1800" b="1" dirty="0">
                          <a:latin typeface="Times New Roman" pitchFamily="18" charset="0"/>
                          <a:ea typeface="Calibri"/>
                          <a:cs typeface="Times New Roman" pitchFamily="18" charset="0"/>
                        </a:rPr>
                        <a:t>ينتج أحد الوالدين ذرية متماثلة وراثياً </a:t>
                      </a:r>
                      <a:r>
                        <a:rPr lang="ar-EG" sz="1800" b="1" dirty="0">
                          <a:latin typeface="Times New Roman" pitchFamily="18" charset="0"/>
                          <a:ea typeface="Calibri"/>
                          <a:cs typeface="Times New Roman" pitchFamily="18" charset="0"/>
                        </a:rPr>
                        <a:t>.</a:t>
                      </a:r>
                      <a:endParaRPr lang="en-US" sz="1800" b="1" dirty="0">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91">
                <a:tc>
                  <a:txBody>
                    <a:bodyPr/>
                    <a:lstStyle/>
                    <a:p>
                      <a:pPr marL="107950">
                        <a:lnSpc>
                          <a:spcPct val="115000"/>
                        </a:lnSpc>
                        <a:spcAft>
                          <a:spcPts val="0"/>
                        </a:spcAft>
                      </a:pPr>
                      <a:r>
                        <a:rPr lang="en-US" sz="1800" b="1">
                          <a:solidFill>
                            <a:srgbClr val="FF0000"/>
                          </a:solidFill>
                          <a:latin typeface="Times New Roman" pitchFamily="18" charset="0"/>
                          <a:ea typeface="Calibri"/>
                          <a:cs typeface="Times New Roman" pitchFamily="18" charset="0"/>
                        </a:rPr>
                        <a:t>Hermaphroditism: </a:t>
                      </a:r>
                      <a:r>
                        <a:rPr lang="en-US" sz="1800" b="1">
                          <a:latin typeface="Times New Roman" pitchFamily="18" charset="0"/>
                          <a:ea typeface="Calibri"/>
                          <a:cs typeface="Times New Roman" pitchFamily="18" charset="0"/>
                        </a:rPr>
                        <a:t>One Individual With Male And Female Reproductive Systems</a:t>
                      </a:r>
                      <a:r>
                        <a:rPr lang="en-GB" sz="1800" b="1">
                          <a:latin typeface="Times New Roman" pitchFamily="18" charset="0"/>
                          <a:ea typeface="Calibri"/>
                          <a:cs typeface="Times New Roman" pitchFamily="18" charset="0"/>
                        </a:rPr>
                        <a:t>.</a:t>
                      </a:r>
                      <a:endParaRPr lang="en-US" sz="1800" b="1">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tabLst>
                          <a:tab pos="1095375" algn="l"/>
                        </a:tabLst>
                      </a:pPr>
                      <a:r>
                        <a:rPr lang="ar-SA" sz="1800" b="1" dirty="0" err="1">
                          <a:solidFill>
                            <a:srgbClr val="FF0000"/>
                          </a:solidFill>
                          <a:latin typeface="Times New Roman" pitchFamily="18" charset="0"/>
                          <a:ea typeface="Calibri"/>
                          <a:cs typeface="Times New Roman" pitchFamily="18" charset="0"/>
                        </a:rPr>
                        <a:t>الخنوثة</a:t>
                      </a:r>
                      <a:r>
                        <a:rPr lang="ar-SA" sz="1800" b="1" dirty="0">
                          <a:solidFill>
                            <a:srgbClr val="FF0000"/>
                          </a:solidFill>
                          <a:latin typeface="Times New Roman" pitchFamily="18" charset="0"/>
                          <a:ea typeface="Calibri"/>
                          <a:cs typeface="Times New Roman" pitchFamily="18" charset="0"/>
                        </a:rPr>
                        <a:t>:</a:t>
                      </a:r>
                      <a:r>
                        <a:rPr lang="ar-SA" sz="1800" b="1" dirty="0">
                          <a:solidFill>
                            <a:srgbClr val="FF0000"/>
                          </a:solidFill>
                          <a:latin typeface="Times New Roman" pitchFamily="18" charset="0"/>
                          <a:ea typeface="Times New Roman"/>
                          <a:cs typeface="Times New Roman" pitchFamily="18" charset="0"/>
                        </a:rPr>
                        <a:t> </a:t>
                      </a:r>
                      <a:r>
                        <a:rPr lang="ar-SA" sz="1800" b="1" dirty="0">
                          <a:latin typeface="Times New Roman" pitchFamily="18" charset="0"/>
                          <a:ea typeface="Calibri"/>
                          <a:cs typeface="Times New Roman" pitchFamily="18" charset="0"/>
                        </a:rPr>
                        <a:t>فرد واحد بأجهزة تكاثر ذكرية وأنثوية </a:t>
                      </a:r>
                      <a:r>
                        <a:rPr lang="en-GB" sz="1800" b="1" dirty="0">
                          <a:latin typeface="Times New Roman" pitchFamily="18" charset="0"/>
                          <a:ea typeface="Calibri"/>
                          <a:cs typeface="Times New Roman" pitchFamily="18" charset="0"/>
                        </a:rPr>
                        <a:t>.</a:t>
                      </a:r>
                      <a:endParaRPr lang="en-US" sz="1800" b="1" dirty="0">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91">
                <a:tc>
                  <a:txBody>
                    <a:bodyPr/>
                    <a:lstStyle/>
                    <a:p>
                      <a:pPr marL="107950">
                        <a:lnSpc>
                          <a:spcPct val="115000"/>
                        </a:lnSpc>
                        <a:spcAft>
                          <a:spcPts val="0"/>
                        </a:spcAft>
                      </a:pPr>
                      <a:r>
                        <a:rPr lang="en-US" sz="1800" b="1">
                          <a:solidFill>
                            <a:srgbClr val="FF0000"/>
                          </a:solidFill>
                          <a:latin typeface="Times New Roman" pitchFamily="18" charset="0"/>
                          <a:ea typeface="Calibri"/>
                          <a:cs typeface="Times New Roman" pitchFamily="18" charset="0"/>
                        </a:rPr>
                        <a:t>External Fertilization:</a:t>
                      </a:r>
                      <a:r>
                        <a:rPr lang="en-US" sz="1800" b="1">
                          <a:latin typeface="Times New Roman" pitchFamily="18" charset="0"/>
                          <a:ea typeface="Calibri"/>
                          <a:cs typeface="Times New Roman" pitchFamily="18" charset="0"/>
                        </a:rPr>
                        <a:t> Eggs And Sperm Are Discharged Near Each Other.</a:t>
                      </a: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a:solidFill>
                            <a:srgbClr val="FF0000"/>
                          </a:solidFill>
                          <a:latin typeface="Times New Roman" pitchFamily="18" charset="0"/>
                          <a:ea typeface="Calibri"/>
                          <a:cs typeface="Times New Roman" pitchFamily="18" charset="0"/>
                        </a:rPr>
                        <a:t>الإخصاب الخارجي: </a:t>
                      </a:r>
                      <a:r>
                        <a:rPr lang="ar-SA" sz="1800" b="1" dirty="0">
                          <a:latin typeface="Times New Roman" pitchFamily="18" charset="0"/>
                          <a:ea typeface="Calibri"/>
                          <a:cs typeface="Times New Roman" pitchFamily="18" charset="0"/>
                        </a:rPr>
                        <a:t>يتم إطلاق البيض والحيوانات المنوية بالقرب من بعضها البعض.</a:t>
                      </a:r>
                      <a:endParaRPr lang="en-US" sz="1800" b="1" dirty="0">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91">
                <a:tc>
                  <a:txBody>
                    <a:bodyPr/>
                    <a:lstStyle/>
                    <a:p>
                      <a:pPr marL="107950">
                        <a:lnSpc>
                          <a:spcPct val="115000"/>
                        </a:lnSpc>
                        <a:spcAft>
                          <a:spcPts val="0"/>
                        </a:spcAft>
                      </a:pPr>
                      <a:r>
                        <a:rPr lang="en-US" sz="1800" b="1">
                          <a:solidFill>
                            <a:srgbClr val="FF0000"/>
                          </a:solidFill>
                          <a:latin typeface="Times New Roman" pitchFamily="18" charset="0"/>
                          <a:ea typeface="Calibri"/>
                          <a:cs typeface="Times New Roman" pitchFamily="18" charset="0"/>
                        </a:rPr>
                        <a:t>Internal Fertilization</a:t>
                      </a:r>
                      <a:r>
                        <a:rPr lang="en-GB" sz="1800" b="1">
                          <a:solidFill>
                            <a:srgbClr val="FF0000"/>
                          </a:solidFill>
                          <a:latin typeface="Times New Roman" pitchFamily="18" charset="0"/>
                          <a:ea typeface="Calibri"/>
                          <a:cs typeface="Times New Roman" pitchFamily="18" charset="0"/>
                        </a:rPr>
                        <a:t>: </a:t>
                      </a:r>
                      <a:r>
                        <a:rPr lang="en-US" sz="1800" b="1">
                          <a:latin typeface="Times New Roman" pitchFamily="18" charset="0"/>
                          <a:ea typeface="Calibri"/>
                          <a:cs typeface="Times New Roman" pitchFamily="18" charset="0"/>
                        </a:rPr>
                        <a:t>Sperm Is Deposited In Or Near The Female Reproductive Tract.</a:t>
                      </a: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a:solidFill>
                            <a:srgbClr val="FF0000"/>
                          </a:solidFill>
                          <a:latin typeface="Times New Roman" pitchFamily="18" charset="0"/>
                          <a:ea typeface="Calibri"/>
                          <a:cs typeface="Times New Roman" pitchFamily="18" charset="0"/>
                        </a:rPr>
                        <a:t>الإخصاب الداخلي: </a:t>
                      </a:r>
                      <a:r>
                        <a:rPr lang="ar-SA" sz="1800" b="1" dirty="0">
                          <a:latin typeface="Times New Roman" pitchFamily="18" charset="0"/>
                          <a:ea typeface="Calibri"/>
                          <a:cs typeface="Times New Roman" pitchFamily="18" charset="0"/>
                        </a:rPr>
                        <a:t>يتم إيداع الحيوانات المنوية في أو قريباً من القناة التناسلية </a:t>
                      </a:r>
                      <a:r>
                        <a:rPr lang="ar-SA" sz="1800" b="1" dirty="0" err="1">
                          <a:latin typeface="Times New Roman" pitchFamily="18" charset="0"/>
                          <a:ea typeface="Calibri"/>
                          <a:cs typeface="Times New Roman" pitchFamily="18" charset="0"/>
                        </a:rPr>
                        <a:t>للأنثي</a:t>
                      </a:r>
                      <a:r>
                        <a:rPr lang="ar-SA" sz="1800" b="1" dirty="0">
                          <a:latin typeface="Times New Roman" pitchFamily="18" charset="0"/>
                          <a:ea typeface="Calibri"/>
                          <a:cs typeface="Times New Roman" pitchFamily="18" charset="0"/>
                        </a:rPr>
                        <a:t> </a:t>
                      </a:r>
                      <a:r>
                        <a:rPr lang="ar-EG" sz="1800" b="1" dirty="0">
                          <a:latin typeface="Times New Roman" pitchFamily="18" charset="0"/>
                          <a:ea typeface="Calibri"/>
                          <a:cs typeface="Times New Roman" pitchFamily="18" charset="0"/>
                        </a:rPr>
                        <a:t>.</a:t>
                      </a:r>
                      <a:endParaRPr lang="en-US" sz="1800" b="1" dirty="0">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46">
                <a:tc>
                  <a:txBody>
                    <a:bodyPr/>
                    <a:lstStyle/>
                    <a:p>
                      <a:pPr marL="107950">
                        <a:lnSpc>
                          <a:spcPct val="115000"/>
                        </a:lnSpc>
                        <a:spcAft>
                          <a:spcPts val="0"/>
                        </a:spcAft>
                      </a:pPr>
                      <a:r>
                        <a:rPr lang="en-US" sz="1800" b="1">
                          <a:solidFill>
                            <a:srgbClr val="FF0000"/>
                          </a:solidFill>
                          <a:latin typeface="Times New Roman" pitchFamily="18" charset="0"/>
                          <a:ea typeface="Calibri"/>
                          <a:cs typeface="Times New Roman" pitchFamily="18" charset="0"/>
                        </a:rPr>
                        <a:t>Gonads:</a:t>
                      </a:r>
                      <a:r>
                        <a:rPr lang="en-US" sz="1800" b="1">
                          <a:latin typeface="Times New Roman" pitchFamily="18" charset="0"/>
                          <a:ea typeface="Calibri"/>
                          <a:cs typeface="Times New Roman" pitchFamily="18" charset="0"/>
                        </a:rPr>
                        <a:t> Where Gametes Are Produced.</a:t>
                      </a: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a:solidFill>
                            <a:srgbClr val="FF0000"/>
                          </a:solidFill>
                          <a:latin typeface="Times New Roman" pitchFamily="18" charset="0"/>
                          <a:ea typeface="Calibri"/>
                          <a:cs typeface="Times New Roman" pitchFamily="18" charset="0"/>
                        </a:rPr>
                        <a:t>المناسل</a:t>
                      </a:r>
                      <a:r>
                        <a:rPr lang="ar-EG" sz="1800" b="1" dirty="0">
                          <a:solidFill>
                            <a:srgbClr val="FF0000"/>
                          </a:solidFill>
                          <a:latin typeface="Times New Roman" pitchFamily="18" charset="0"/>
                          <a:ea typeface="Calibri"/>
                          <a:cs typeface="Times New Roman" pitchFamily="18" charset="0"/>
                        </a:rPr>
                        <a:t>: </a:t>
                      </a:r>
                      <a:r>
                        <a:rPr lang="ar-SA" sz="1800" b="1" dirty="0">
                          <a:latin typeface="Times New Roman" pitchFamily="18" charset="0"/>
                          <a:ea typeface="Calibri"/>
                          <a:cs typeface="Times New Roman" pitchFamily="18" charset="0"/>
                        </a:rPr>
                        <a:t>حيث يتم انتاج الجاميطات.</a:t>
                      </a:r>
                      <a:endParaRPr lang="en-US" sz="1800" b="1" dirty="0">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91">
                <a:tc>
                  <a:txBody>
                    <a:bodyPr/>
                    <a:lstStyle/>
                    <a:p>
                      <a:pPr marL="107950">
                        <a:lnSpc>
                          <a:spcPct val="115000"/>
                        </a:lnSpc>
                        <a:spcAft>
                          <a:spcPts val="0"/>
                        </a:spcAft>
                      </a:pPr>
                      <a:r>
                        <a:rPr lang="en-US" sz="1800" b="1">
                          <a:solidFill>
                            <a:srgbClr val="FF0000"/>
                          </a:solidFill>
                          <a:latin typeface="Times New Roman" pitchFamily="18" charset="0"/>
                          <a:ea typeface="Calibri"/>
                          <a:cs typeface="Times New Roman" pitchFamily="18" charset="0"/>
                        </a:rPr>
                        <a:t>Ovaries</a:t>
                      </a:r>
                      <a:r>
                        <a:rPr lang="en-GB" sz="1800" b="1">
                          <a:solidFill>
                            <a:srgbClr val="FF0000"/>
                          </a:solidFill>
                          <a:latin typeface="Times New Roman" pitchFamily="18" charset="0"/>
                          <a:ea typeface="Calibri"/>
                          <a:cs typeface="Times New Roman" pitchFamily="18" charset="0"/>
                        </a:rPr>
                        <a:t>:</a:t>
                      </a:r>
                      <a:r>
                        <a:rPr lang="en-GB" sz="1800" b="1">
                          <a:latin typeface="Times New Roman" pitchFamily="18" charset="0"/>
                          <a:ea typeface="Calibri"/>
                          <a:cs typeface="Times New Roman" pitchFamily="18" charset="0"/>
                        </a:rPr>
                        <a:t> </a:t>
                      </a:r>
                      <a:r>
                        <a:rPr lang="en-US" sz="1800" b="1">
                          <a:latin typeface="Times New Roman" pitchFamily="18" charset="0"/>
                          <a:ea typeface="Calibri"/>
                          <a:cs typeface="Times New Roman" pitchFamily="18" charset="0"/>
                        </a:rPr>
                        <a:t>Contain Follicles That Nurture Eggs And Produce Sex Hormones.</a:t>
                      </a: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a:solidFill>
                            <a:srgbClr val="FF0000"/>
                          </a:solidFill>
                          <a:latin typeface="Times New Roman" pitchFamily="18" charset="0"/>
                          <a:ea typeface="Calibri"/>
                          <a:cs typeface="Times New Roman" pitchFamily="18" charset="0"/>
                        </a:rPr>
                        <a:t>المبايض: </a:t>
                      </a:r>
                      <a:r>
                        <a:rPr lang="ar-SA" sz="1800" b="1" dirty="0">
                          <a:latin typeface="Times New Roman" pitchFamily="18" charset="0"/>
                          <a:ea typeface="Calibri"/>
                          <a:cs typeface="Times New Roman" pitchFamily="18" charset="0"/>
                        </a:rPr>
                        <a:t>تحتوي على حويصلات والتي تقوم بــ تغذية البيض وانتاج هرمونات الجنس</a:t>
                      </a:r>
                      <a:r>
                        <a:rPr lang="ar-EG" sz="1800" b="1" dirty="0">
                          <a:latin typeface="Times New Roman" pitchFamily="18" charset="0"/>
                          <a:ea typeface="Calibri"/>
                          <a:cs typeface="Times New Roman" pitchFamily="18" charset="0"/>
                        </a:rPr>
                        <a:t>.</a:t>
                      </a:r>
                      <a:endParaRPr lang="en-US" sz="1800" b="1" dirty="0">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91">
                <a:tc>
                  <a:txBody>
                    <a:bodyPr/>
                    <a:lstStyle/>
                    <a:p>
                      <a:pPr marL="107950">
                        <a:lnSpc>
                          <a:spcPct val="115000"/>
                        </a:lnSpc>
                        <a:spcAft>
                          <a:spcPts val="0"/>
                        </a:spcAft>
                      </a:pPr>
                      <a:r>
                        <a:rPr lang="en-US" sz="1800" b="1">
                          <a:solidFill>
                            <a:srgbClr val="FF0000"/>
                          </a:solidFill>
                          <a:latin typeface="Times New Roman" pitchFamily="18" charset="0"/>
                          <a:ea typeface="Calibri"/>
                          <a:cs typeface="Times New Roman" pitchFamily="18" charset="0"/>
                        </a:rPr>
                        <a:t>Testes (Singular </a:t>
                      </a:r>
                      <a:r>
                        <a:rPr lang="en-US" sz="1800" b="1" i="1">
                          <a:solidFill>
                            <a:srgbClr val="FF0000"/>
                          </a:solidFill>
                          <a:latin typeface="Times New Roman" pitchFamily="18" charset="0"/>
                          <a:ea typeface="Calibri"/>
                          <a:cs typeface="Times New Roman" pitchFamily="18" charset="0"/>
                        </a:rPr>
                        <a:t>Testis</a:t>
                      </a:r>
                      <a:r>
                        <a:rPr lang="en-US" sz="1800" b="1">
                          <a:solidFill>
                            <a:srgbClr val="FF0000"/>
                          </a:solidFill>
                          <a:latin typeface="Times New Roman" pitchFamily="18" charset="0"/>
                          <a:ea typeface="Calibri"/>
                          <a:cs typeface="Times New Roman" pitchFamily="18" charset="0"/>
                        </a:rPr>
                        <a:t>):</a:t>
                      </a:r>
                      <a:r>
                        <a:rPr lang="en-US" sz="1800" b="1">
                          <a:latin typeface="Times New Roman" pitchFamily="18" charset="0"/>
                          <a:ea typeface="Calibri"/>
                          <a:cs typeface="Times New Roman" pitchFamily="18" charset="0"/>
                        </a:rPr>
                        <a:t> Produce Sperm And Male Hormones.</a:t>
                      </a: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tabLst>
                          <a:tab pos="1925320" algn="l"/>
                        </a:tabLst>
                      </a:pPr>
                      <a:r>
                        <a:rPr lang="ar-SA" sz="1800" b="1" dirty="0">
                          <a:solidFill>
                            <a:srgbClr val="FF0000"/>
                          </a:solidFill>
                          <a:latin typeface="Times New Roman" pitchFamily="18" charset="0"/>
                          <a:ea typeface="Calibri"/>
                          <a:cs typeface="Times New Roman" pitchFamily="18" charset="0"/>
                        </a:rPr>
                        <a:t>الخصي (مفردها خصية): </a:t>
                      </a:r>
                      <a:r>
                        <a:rPr lang="ar-SA" sz="1800" b="1" dirty="0">
                          <a:latin typeface="Times New Roman" pitchFamily="18" charset="0"/>
                          <a:ea typeface="Calibri"/>
                          <a:cs typeface="Times New Roman" pitchFamily="18" charset="0"/>
                        </a:rPr>
                        <a:t>تنتج الحيوانات المنوية هرمونات الذكورة </a:t>
                      </a:r>
                      <a:r>
                        <a:rPr lang="ar-EG" sz="1800" b="1" dirty="0">
                          <a:latin typeface="Times New Roman" pitchFamily="18" charset="0"/>
                          <a:ea typeface="Calibri"/>
                          <a:cs typeface="Times New Roman" pitchFamily="18" charset="0"/>
                        </a:rPr>
                        <a:t>.</a:t>
                      </a:r>
                      <a:endParaRPr lang="en-US" sz="1800" b="1" dirty="0">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91">
                <a:tc>
                  <a:txBody>
                    <a:bodyPr/>
                    <a:lstStyle/>
                    <a:p>
                      <a:pPr marL="107950">
                        <a:lnSpc>
                          <a:spcPct val="115000"/>
                        </a:lnSpc>
                        <a:spcAft>
                          <a:spcPts val="0"/>
                        </a:spcAft>
                      </a:pPr>
                      <a:r>
                        <a:rPr lang="en-US" sz="1800" b="1">
                          <a:solidFill>
                            <a:srgbClr val="FF0000"/>
                          </a:solidFill>
                          <a:latin typeface="Times New Roman" pitchFamily="18" charset="0"/>
                          <a:ea typeface="Calibri"/>
                          <a:cs typeface="Times New Roman" pitchFamily="18" charset="0"/>
                        </a:rPr>
                        <a:t>Epididymis:</a:t>
                      </a:r>
                      <a:r>
                        <a:rPr lang="en-US" sz="1800" b="1">
                          <a:latin typeface="Times New Roman" pitchFamily="18" charset="0"/>
                          <a:ea typeface="Calibri"/>
                          <a:cs typeface="Times New Roman" pitchFamily="18" charset="0"/>
                        </a:rPr>
                        <a:t> Stores Sperm As They Develop Further</a:t>
                      </a: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err="1">
                          <a:solidFill>
                            <a:srgbClr val="FF0000"/>
                          </a:solidFill>
                          <a:latin typeface="Times New Roman" pitchFamily="18" charset="0"/>
                          <a:ea typeface="Calibri"/>
                          <a:cs typeface="Times New Roman" pitchFamily="18" charset="0"/>
                        </a:rPr>
                        <a:t>البربخ</a:t>
                      </a:r>
                      <a:r>
                        <a:rPr lang="ar-SA" sz="1800" b="1" dirty="0">
                          <a:solidFill>
                            <a:srgbClr val="FF0000"/>
                          </a:solidFill>
                          <a:latin typeface="Times New Roman" pitchFamily="18" charset="0"/>
                          <a:ea typeface="Calibri"/>
                          <a:cs typeface="Times New Roman" pitchFamily="18" charset="0"/>
                        </a:rPr>
                        <a:t>:  </a:t>
                      </a:r>
                      <a:r>
                        <a:rPr lang="ar-SA" sz="1800" b="1" dirty="0">
                          <a:latin typeface="Times New Roman" pitchFamily="18" charset="0"/>
                          <a:ea typeface="Calibri"/>
                          <a:cs typeface="Times New Roman" pitchFamily="18" charset="0"/>
                        </a:rPr>
                        <a:t>يتم فيه تخزين الحيوانات المنوية وإنضاجها.</a:t>
                      </a:r>
                      <a:endParaRPr lang="en-US" sz="1800" b="1" dirty="0">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جدول 4"/>
          <p:cNvGraphicFramePr>
            <a:graphicFrameLocks noGrp="1"/>
          </p:cNvGraphicFramePr>
          <p:nvPr/>
        </p:nvGraphicFramePr>
        <p:xfrm>
          <a:off x="234950" y="514638"/>
          <a:ext cx="8724900" cy="350838"/>
        </p:xfrm>
        <a:graphic>
          <a:graphicData uri="http://schemas.openxmlformats.org/drawingml/2006/table">
            <a:tbl>
              <a:tblPr/>
              <a:tblGrid>
                <a:gridCol w="4362450"/>
                <a:gridCol w="4362450"/>
              </a:tblGrid>
              <a:tr h="350838">
                <a:tc>
                  <a:txBody>
                    <a:bodyPr/>
                    <a:lstStyle/>
                    <a:p>
                      <a:pPr marL="107950" algn="ctr">
                        <a:lnSpc>
                          <a:spcPct val="115000"/>
                        </a:lnSpc>
                        <a:spcAft>
                          <a:spcPts val="0"/>
                        </a:spcAft>
                      </a:pPr>
                      <a:r>
                        <a:rPr lang="ar-SA" sz="2000" b="1" dirty="0">
                          <a:solidFill>
                            <a:srgbClr val="FF0000"/>
                          </a:solidFill>
                          <a:latin typeface="Calibri"/>
                          <a:ea typeface="Calibri"/>
                          <a:cs typeface="Times New Roman"/>
                        </a:rPr>
                        <a:t>المصطلــــــــح</a:t>
                      </a:r>
                      <a:endParaRPr lang="en-US" sz="2000" dirty="0">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ctr" rtl="1">
                        <a:lnSpc>
                          <a:spcPct val="115000"/>
                        </a:lnSpc>
                        <a:spcAft>
                          <a:spcPts val="0"/>
                        </a:spcAft>
                      </a:pPr>
                      <a:r>
                        <a:rPr lang="ar-SA" sz="2000" b="1" dirty="0">
                          <a:solidFill>
                            <a:srgbClr val="FF0000"/>
                          </a:solidFill>
                          <a:latin typeface="Calibri"/>
                          <a:ea typeface="Calibri"/>
                          <a:cs typeface="Times New Roman"/>
                        </a:rPr>
                        <a:t>تعــريف المصطـــلح</a:t>
                      </a:r>
                      <a:endParaRPr lang="en-US" sz="2000" dirty="0">
                        <a:latin typeface="Calibri"/>
                        <a:ea typeface="Calibri"/>
                        <a:cs typeface="Arial"/>
                      </a:endParaRPr>
                    </a:p>
                  </a:txBody>
                  <a:tcPr marL="19585" marR="19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350416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3643313" y="479425"/>
            <a:ext cx="1841500"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1pPr>
            <a:lvl2pPr marL="742950" indent="-28575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2pPr>
            <a:lvl3pPr marL="1143000" indent="-22860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3pPr>
            <a:lvl4pPr marL="1600200" indent="-22860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4pPr>
            <a:lvl5pPr marL="2057400" indent="-22860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9pPr>
          </a:lstStyle>
          <a:p>
            <a:pPr algn="ctr" rtl="0"/>
            <a:r>
              <a:rPr lang="en-GB" sz="2200" b="1">
                <a:solidFill>
                  <a:srgbClr val="FF0000"/>
                </a:solidFill>
                <a:latin typeface="Times New Roman" panose="02020603050405020304" pitchFamily="18" charset="0"/>
              </a:rPr>
              <a:t>Reproduction</a:t>
            </a:r>
            <a:endParaRPr lang="en-GB">
              <a:solidFill>
                <a:srgbClr val="FF0000"/>
              </a:solidFill>
            </a:endParaRPr>
          </a:p>
        </p:txBody>
      </p:sp>
      <p:graphicFrame>
        <p:nvGraphicFramePr>
          <p:cNvPr id="3" name="جدول 2"/>
          <p:cNvGraphicFramePr>
            <a:graphicFrameLocks noGrp="1"/>
          </p:cNvGraphicFramePr>
          <p:nvPr/>
        </p:nvGraphicFramePr>
        <p:xfrm>
          <a:off x="219075" y="1201738"/>
          <a:ext cx="8724900" cy="350837"/>
        </p:xfrm>
        <a:graphic>
          <a:graphicData uri="http://schemas.openxmlformats.org/drawingml/2006/table">
            <a:tbl>
              <a:tblPr/>
              <a:tblGrid>
                <a:gridCol w="4362450"/>
                <a:gridCol w="4362450"/>
              </a:tblGrid>
              <a:tr h="350837">
                <a:tc>
                  <a:txBody>
                    <a:bodyPr/>
                    <a:lstStyle/>
                    <a:p>
                      <a:pPr marL="107950" algn="ctr">
                        <a:lnSpc>
                          <a:spcPct val="115000"/>
                        </a:lnSpc>
                        <a:spcAft>
                          <a:spcPts val="0"/>
                        </a:spcAft>
                      </a:pPr>
                      <a:r>
                        <a:rPr lang="ar-SA" sz="2000" b="1" dirty="0">
                          <a:solidFill>
                            <a:srgbClr val="FF0000"/>
                          </a:solidFill>
                          <a:latin typeface="Calibri"/>
                          <a:ea typeface="Calibri"/>
                          <a:cs typeface="Times New Roman"/>
                        </a:rPr>
                        <a:t>المصطلــــــــح</a:t>
                      </a:r>
                      <a:endParaRPr lang="en-US" sz="2000" dirty="0">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ctr" rtl="1">
                        <a:lnSpc>
                          <a:spcPct val="115000"/>
                        </a:lnSpc>
                        <a:spcAft>
                          <a:spcPts val="0"/>
                        </a:spcAft>
                      </a:pPr>
                      <a:r>
                        <a:rPr lang="ar-SA" sz="2000" b="1" dirty="0">
                          <a:solidFill>
                            <a:srgbClr val="FF0000"/>
                          </a:solidFill>
                          <a:latin typeface="Calibri"/>
                          <a:ea typeface="Calibri"/>
                          <a:cs typeface="Times New Roman"/>
                        </a:rPr>
                        <a:t>تعــريف المصطـــلح</a:t>
                      </a:r>
                      <a:endParaRPr lang="en-US" sz="2000" dirty="0">
                        <a:latin typeface="Calibri"/>
                        <a:ea typeface="Calibri"/>
                        <a:cs typeface="Arial"/>
                      </a:endParaRPr>
                    </a:p>
                  </a:txBody>
                  <a:tcPr marL="19585" marR="19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جدول 3"/>
          <p:cNvGraphicFramePr>
            <a:graphicFrameLocks noGrp="1"/>
          </p:cNvGraphicFramePr>
          <p:nvPr>
            <p:extLst/>
          </p:nvPr>
        </p:nvGraphicFramePr>
        <p:xfrm>
          <a:off x="234950" y="1606550"/>
          <a:ext cx="8724900" cy="2839212"/>
        </p:xfrm>
        <a:graphic>
          <a:graphicData uri="http://schemas.openxmlformats.org/drawingml/2006/table">
            <a:tbl>
              <a:tblPr/>
              <a:tblGrid>
                <a:gridCol w="4362450"/>
                <a:gridCol w="4362450"/>
              </a:tblGrid>
              <a:tr h="315383">
                <a:tc>
                  <a:txBody>
                    <a:bodyPr/>
                    <a:lstStyle/>
                    <a:p>
                      <a:pPr marL="107950">
                        <a:lnSpc>
                          <a:spcPct val="115000"/>
                        </a:lnSpc>
                        <a:spcAft>
                          <a:spcPts val="0"/>
                        </a:spcAft>
                      </a:pPr>
                      <a:r>
                        <a:rPr lang="en-US" sz="1800" b="1" dirty="0">
                          <a:solidFill>
                            <a:srgbClr val="FF0000"/>
                          </a:solidFill>
                          <a:latin typeface="Times New Roman"/>
                          <a:ea typeface="Calibri"/>
                          <a:cs typeface="Arial"/>
                        </a:rPr>
                        <a:t>Spermatogenesis:</a:t>
                      </a:r>
                      <a:r>
                        <a:rPr lang="en-US" sz="1800" b="1" dirty="0">
                          <a:latin typeface="Times New Roman"/>
                          <a:ea typeface="Calibri"/>
                          <a:cs typeface="Arial"/>
                        </a:rPr>
                        <a:t>  Formation Of Sperms.</a:t>
                      </a:r>
                      <a:endParaRPr lang="en-US" sz="1800" b="1" dirty="0">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a:solidFill>
                            <a:srgbClr val="FF0000"/>
                          </a:solidFill>
                          <a:latin typeface="Calibri"/>
                          <a:ea typeface="Calibri"/>
                          <a:cs typeface="Times New Roman"/>
                        </a:rPr>
                        <a:t>عملية تكوين الحيوانات المنوية</a:t>
                      </a:r>
                      <a:endParaRPr lang="en-US" sz="1800" b="1" dirty="0">
                        <a:solidFill>
                          <a:srgbClr val="FF0000"/>
                        </a:solidFill>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383">
                <a:tc>
                  <a:txBody>
                    <a:bodyPr/>
                    <a:lstStyle/>
                    <a:p>
                      <a:pPr marL="107950">
                        <a:lnSpc>
                          <a:spcPct val="115000"/>
                        </a:lnSpc>
                        <a:spcAft>
                          <a:spcPts val="0"/>
                        </a:spcAft>
                      </a:pPr>
                      <a:r>
                        <a:rPr lang="en-US" sz="1800" b="1">
                          <a:solidFill>
                            <a:srgbClr val="FF0000"/>
                          </a:solidFill>
                          <a:latin typeface="Times New Roman"/>
                          <a:ea typeface="Calibri"/>
                          <a:cs typeface="Arial"/>
                        </a:rPr>
                        <a:t>Oogenesis:</a:t>
                      </a:r>
                      <a:r>
                        <a:rPr lang="en-US" sz="1800" b="1">
                          <a:latin typeface="Times New Roman"/>
                          <a:ea typeface="Calibri"/>
                          <a:cs typeface="Arial"/>
                        </a:rPr>
                        <a:t> Formation Of Ovum.</a:t>
                      </a:r>
                      <a:endParaRPr lang="en-US" sz="1800" b="1">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a:solidFill>
                            <a:srgbClr val="FF0000"/>
                          </a:solidFill>
                          <a:latin typeface="Calibri"/>
                          <a:ea typeface="Calibri"/>
                          <a:cs typeface="Times New Roman"/>
                        </a:rPr>
                        <a:t>عملية تكوين البيض </a:t>
                      </a:r>
                      <a:endParaRPr lang="en-US" sz="1800" b="1" dirty="0">
                        <a:solidFill>
                          <a:srgbClr val="FF0000"/>
                        </a:solidFill>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383">
                <a:tc>
                  <a:txBody>
                    <a:bodyPr/>
                    <a:lstStyle/>
                    <a:p>
                      <a:pPr marL="107950">
                        <a:lnSpc>
                          <a:spcPct val="115000"/>
                        </a:lnSpc>
                        <a:spcAft>
                          <a:spcPts val="0"/>
                        </a:spcAft>
                      </a:pPr>
                      <a:r>
                        <a:rPr lang="en-US" sz="1800" b="1">
                          <a:solidFill>
                            <a:srgbClr val="FF0000"/>
                          </a:solidFill>
                          <a:latin typeface="Times New Roman"/>
                          <a:ea typeface="Calibri"/>
                          <a:cs typeface="Arial"/>
                        </a:rPr>
                        <a:t>Menstrual Cycle</a:t>
                      </a:r>
                      <a:endParaRPr lang="en-US" sz="1800" b="1">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EG" sz="1800" b="1" dirty="0">
                          <a:solidFill>
                            <a:srgbClr val="FF0000"/>
                          </a:solidFill>
                          <a:latin typeface="Calibri"/>
                          <a:ea typeface="Calibri"/>
                          <a:cs typeface="Times New Roman"/>
                        </a:rPr>
                        <a:t>الدورة الشهرية</a:t>
                      </a:r>
                      <a:endParaRPr lang="en-US" sz="1800" b="1" dirty="0">
                        <a:solidFill>
                          <a:srgbClr val="FF0000"/>
                        </a:solidFill>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383">
                <a:tc>
                  <a:txBody>
                    <a:bodyPr/>
                    <a:lstStyle/>
                    <a:p>
                      <a:pPr marL="107950">
                        <a:lnSpc>
                          <a:spcPct val="115000"/>
                        </a:lnSpc>
                        <a:spcAft>
                          <a:spcPts val="0"/>
                        </a:spcAft>
                      </a:pPr>
                      <a:r>
                        <a:rPr lang="en-US" sz="1800" b="1">
                          <a:solidFill>
                            <a:srgbClr val="FF0000"/>
                          </a:solidFill>
                          <a:latin typeface="Times New Roman"/>
                          <a:ea typeface="Calibri"/>
                          <a:cs typeface="Arial"/>
                        </a:rPr>
                        <a:t>Menstruation</a:t>
                      </a:r>
                      <a:endParaRPr lang="en-US" sz="1800" b="1">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a:solidFill>
                            <a:srgbClr val="FF0000"/>
                          </a:solidFill>
                          <a:latin typeface="Calibri"/>
                          <a:ea typeface="Calibri"/>
                          <a:cs typeface="Times New Roman"/>
                        </a:rPr>
                        <a:t>الحيض</a:t>
                      </a:r>
                      <a:endParaRPr lang="en-US" sz="1800" b="1" dirty="0">
                        <a:solidFill>
                          <a:srgbClr val="FF0000"/>
                        </a:solidFill>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383">
                <a:tc>
                  <a:txBody>
                    <a:bodyPr/>
                    <a:lstStyle/>
                    <a:p>
                      <a:pPr marL="107950">
                        <a:lnSpc>
                          <a:spcPct val="115000"/>
                        </a:lnSpc>
                        <a:spcAft>
                          <a:spcPts val="0"/>
                        </a:spcAft>
                      </a:pPr>
                      <a:r>
                        <a:rPr lang="en-US" sz="1800" b="1">
                          <a:solidFill>
                            <a:srgbClr val="FF0000"/>
                          </a:solidFill>
                          <a:latin typeface="Times New Roman"/>
                          <a:ea typeface="Calibri"/>
                          <a:cs typeface="Arial"/>
                        </a:rPr>
                        <a:t>Corpus Luteum</a:t>
                      </a:r>
                      <a:endParaRPr lang="en-US" sz="1800" b="1">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a:solidFill>
                            <a:srgbClr val="FF0000"/>
                          </a:solidFill>
                          <a:latin typeface="Calibri"/>
                          <a:ea typeface="Calibri"/>
                          <a:cs typeface="Times New Roman"/>
                        </a:rPr>
                        <a:t>الجسم الأصفر</a:t>
                      </a:r>
                      <a:endParaRPr lang="en-US" sz="1800" b="1" dirty="0">
                        <a:solidFill>
                          <a:srgbClr val="FF0000"/>
                        </a:solidFill>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383">
                <a:tc>
                  <a:txBody>
                    <a:bodyPr/>
                    <a:lstStyle/>
                    <a:p>
                      <a:pPr marL="107950">
                        <a:lnSpc>
                          <a:spcPct val="115000"/>
                        </a:lnSpc>
                        <a:spcAft>
                          <a:spcPts val="0"/>
                        </a:spcAft>
                      </a:pPr>
                      <a:r>
                        <a:rPr lang="en-US" sz="1800" b="1">
                          <a:solidFill>
                            <a:srgbClr val="FF0000"/>
                          </a:solidFill>
                          <a:latin typeface="Times New Roman"/>
                          <a:ea typeface="Calibri"/>
                          <a:cs typeface="Arial"/>
                        </a:rPr>
                        <a:t>Endometrium</a:t>
                      </a:r>
                      <a:endParaRPr lang="en-US" sz="1800" b="1">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a:solidFill>
                            <a:srgbClr val="FF0000"/>
                          </a:solidFill>
                          <a:latin typeface="Calibri"/>
                          <a:ea typeface="Calibri"/>
                          <a:cs typeface="Times New Roman"/>
                        </a:rPr>
                        <a:t>بطانة الرحم</a:t>
                      </a:r>
                      <a:endParaRPr lang="en-US" sz="1800" b="1" dirty="0">
                        <a:solidFill>
                          <a:srgbClr val="FF0000"/>
                        </a:solidFill>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383">
                <a:tc>
                  <a:txBody>
                    <a:bodyPr/>
                    <a:lstStyle/>
                    <a:p>
                      <a:pPr marL="107950">
                        <a:lnSpc>
                          <a:spcPct val="115000"/>
                        </a:lnSpc>
                        <a:spcAft>
                          <a:spcPts val="0"/>
                        </a:spcAft>
                      </a:pPr>
                      <a:r>
                        <a:rPr lang="en-US" sz="1800" b="1" dirty="0">
                          <a:solidFill>
                            <a:srgbClr val="FF0000"/>
                          </a:solidFill>
                          <a:latin typeface="Times New Roman"/>
                          <a:ea typeface="Calibri"/>
                          <a:cs typeface="Arial"/>
                        </a:rPr>
                        <a:t>Cleavage: </a:t>
                      </a:r>
                      <a:r>
                        <a:rPr lang="en-US" sz="1800" b="1" dirty="0">
                          <a:latin typeface="Times New Roman"/>
                          <a:ea typeface="Calibri"/>
                          <a:cs typeface="Arial"/>
                        </a:rPr>
                        <a:t>Rapid Series Of Cell Divisions.</a:t>
                      </a:r>
                      <a:endParaRPr lang="en-US" sz="1800" b="1" dirty="0">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err="1">
                          <a:solidFill>
                            <a:srgbClr val="FF0000"/>
                          </a:solidFill>
                          <a:latin typeface="Calibri"/>
                          <a:ea typeface="Calibri"/>
                          <a:cs typeface="Times New Roman"/>
                        </a:rPr>
                        <a:t>التفلج</a:t>
                      </a:r>
                      <a:r>
                        <a:rPr lang="ar-SA" sz="1800" b="1" dirty="0">
                          <a:solidFill>
                            <a:srgbClr val="FF0000"/>
                          </a:solidFill>
                          <a:latin typeface="Calibri"/>
                          <a:ea typeface="Calibri"/>
                          <a:cs typeface="Times New Roman"/>
                        </a:rPr>
                        <a:t>: </a:t>
                      </a:r>
                      <a:r>
                        <a:rPr lang="ar-SA" sz="1800" b="1" dirty="0">
                          <a:latin typeface="Calibri"/>
                          <a:ea typeface="Calibri"/>
                          <a:cs typeface="Times New Roman"/>
                        </a:rPr>
                        <a:t>هو سلسلة سريعة من الانقسامات الخلوية.</a:t>
                      </a:r>
                      <a:endParaRPr lang="en-US" sz="1800" b="1" dirty="0">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767">
                <a:tc>
                  <a:txBody>
                    <a:bodyPr/>
                    <a:lstStyle/>
                    <a:p>
                      <a:pPr marL="107950">
                        <a:lnSpc>
                          <a:spcPct val="115000"/>
                        </a:lnSpc>
                        <a:spcAft>
                          <a:spcPts val="0"/>
                        </a:spcAft>
                      </a:pPr>
                      <a:r>
                        <a:rPr lang="en-US" sz="1800" b="1" dirty="0" err="1">
                          <a:solidFill>
                            <a:srgbClr val="FF0000"/>
                          </a:solidFill>
                          <a:latin typeface="Times New Roman"/>
                          <a:ea typeface="Calibri"/>
                          <a:cs typeface="Arial"/>
                        </a:rPr>
                        <a:t>Gastrulation</a:t>
                      </a:r>
                      <a:r>
                        <a:rPr lang="en-US" sz="1800" b="1" dirty="0">
                          <a:solidFill>
                            <a:srgbClr val="FF0000"/>
                          </a:solidFill>
                          <a:latin typeface="Times New Roman"/>
                          <a:ea typeface="Calibri"/>
                          <a:cs typeface="Arial"/>
                        </a:rPr>
                        <a:t>:</a:t>
                      </a:r>
                      <a:r>
                        <a:rPr lang="en-US" sz="1800" b="1" dirty="0">
                          <a:latin typeface="Times New Roman"/>
                          <a:ea typeface="Calibri"/>
                          <a:cs typeface="Arial"/>
                        </a:rPr>
                        <a:t> Cells Migrate And Basic Body Plan Of Three Layers Is Established.</a:t>
                      </a:r>
                      <a:endParaRPr lang="en-US" sz="1800" b="1" dirty="0">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err="1">
                          <a:solidFill>
                            <a:srgbClr val="FF0000"/>
                          </a:solidFill>
                          <a:latin typeface="Calibri"/>
                          <a:ea typeface="Calibri"/>
                          <a:cs typeface="Times New Roman"/>
                        </a:rPr>
                        <a:t>التبطن</a:t>
                      </a:r>
                      <a:r>
                        <a:rPr lang="ar-SA" sz="1800" b="1" dirty="0">
                          <a:solidFill>
                            <a:srgbClr val="FF0000"/>
                          </a:solidFill>
                          <a:latin typeface="Calibri"/>
                          <a:ea typeface="Calibri"/>
                          <a:cs typeface="Times New Roman"/>
                        </a:rPr>
                        <a:t>: </a:t>
                      </a:r>
                      <a:r>
                        <a:rPr lang="ar-SA" sz="1800" b="1" dirty="0">
                          <a:latin typeface="Calibri"/>
                          <a:ea typeface="Calibri"/>
                          <a:cs typeface="Times New Roman"/>
                        </a:rPr>
                        <a:t>هجرة الخلايا  </a:t>
                      </a:r>
                      <a:r>
                        <a:rPr lang="ar-SA" sz="1800" b="1" dirty="0" err="1">
                          <a:latin typeface="Calibri"/>
                          <a:ea typeface="Calibri"/>
                          <a:cs typeface="Times New Roman"/>
                        </a:rPr>
                        <a:t>و</a:t>
                      </a:r>
                      <a:r>
                        <a:rPr lang="ar-SA" sz="1800" b="1" dirty="0">
                          <a:latin typeface="Calibri"/>
                          <a:ea typeface="Calibri"/>
                          <a:cs typeface="Times New Roman"/>
                        </a:rPr>
                        <a:t> يتم تأسيس الخطة الأساسية للجسم ذو الثلاث طبقات </a:t>
                      </a:r>
                      <a:r>
                        <a:rPr lang="ar-EG" sz="1800" b="1" dirty="0">
                          <a:latin typeface="Calibri"/>
                          <a:ea typeface="Calibri"/>
                          <a:cs typeface="Times New Roman"/>
                        </a:rPr>
                        <a:t>.</a:t>
                      </a:r>
                      <a:endParaRPr lang="en-US" sz="1800" b="1" dirty="0">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167538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9219" name="Line 3"/>
          <p:cNvSpPr>
            <a:spLocks noChangeShapeType="1"/>
          </p:cNvSpPr>
          <p:nvPr/>
        </p:nvSpPr>
        <p:spPr bwMode="auto">
          <a:xfrm>
            <a:off x="182563" y="924646"/>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9220"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9221" name="Rectangle 8"/>
          <p:cNvSpPr>
            <a:spLocks noGrp="1" noChangeArrowheads="1"/>
          </p:cNvSpPr>
          <p:nvPr>
            <p:ph type="title"/>
          </p:nvPr>
        </p:nvSpPr>
        <p:spPr>
          <a:xfrm>
            <a:off x="182563" y="128156"/>
            <a:ext cx="8775700" cy="713509"/>
          </a:xfrm>
        </p:spPr>
        <p:txBody>
          <a:bodyPr/>
          <a:lstStyle/>
          <a:p>
            <a:pPr marL="0" indent="0" algn="ctr"/>
            <a:r>
              <a:rPr lang="en-US" sz="2400" dirty="0" smtClean="0">
                <a:solidFill>
                  <a:srgbClr val="FF0000"/>
                </a:solidFill>
                <a:latin typeface="Times New Roman" pitchFamily="18" charset="0"/>
                <a:cs typeface="Times New Roman" pitchFamily="18" charset="0"/>
              </a:rPr>
              <a:t>  Sexual reproduction </a:t>
            </a:r>
            <a:r>
              <a:rPr lang="en-US" sz="2400" dirty="0" smtClean="0">
                <a:latin typeface="Times New Roman" pitchFamily="18" charset="0"/>
                <a:cs typeface="Times New Roman" pitchFamily="18" charset="0"/>
              </a:rPr>
              <a:t>results in the generation of genetically </a:t>
            </a:r>
            <a:r>
              <a:rPr lang="en-US" sz="2400" dirty="0" smtClean="0">
                <a:solidFill>
                  <a:srgbClr val="FF0000"/>
                </a:solidFill>
                <a:latin typeface="Times New Roman" pitchFamily="18" charset="0"/>
                <a:cs typeface="Times New Roman" pitchFamily="18" charset="0"/>
              </a:rPr>
              <a:t>unique offspring</a:t>
            </a:r>
            <a:r>
              <a:rPr lang="ar-SA" sz="2400" dirty="0" smtClean="0">
                <a:latin typeface="Times New Roman" pitchFamily="18" charset="0"/>
                <a:cs typeface="Times New Roman" pitchFamily="18" charset="0"/>
              </a:rPr>
              <a:t> </a:t>
            </a:r>
            <a:r>
              <a:rPr lang="ar-SA" altLang="en-US" sz="2400" dirty="0" smtClean="0">
                <a:solidFill>
                  <a:srgbClr val="FF0000"/>
                </a:solidFill>
              </a:rPr>
              <a:t>يؤدي التكاثر الجنسي </a:t>
            </a:r>
            <a:r>
              <a:rPr lang="ar-SA" altLang="en-US" sz="2400" dirty="0" smtClean="0"/>
              <a:t>إلى جيل من الذرية  </a:t>
            </a:r>
            <a:r>
              <a:rPr lang="ar-SA" altLang="en-US" sz="2400" dirty="0" smtClean="0">
                <a:solidFill>
                  <a:srgbClr val="FF0000"/>
                </a:solidFill>
              </a:rPr>
              <a:t>الفريدة”متمايزة“ وراثياً </a:t>
            </a:r>
            <a:endParaRPr lang="en-US" sz="2400" dirty="0" smtClean="0">
              <a:solidFill>
                <a:srgbClr val="FF0000"/>
              </a:solidFill>
              <a:latin typeface="Times New Roman" pitchFamily="18" charset="0"/>
              <a:cs typeface="Times New Roman" pitchFamily="18" charset="0"/>
            </a:endParaRPr>
          </a:p>
        </p:txBody>
      </p:sp>
      <p:sp>
        <p:nvSpPr>
          <p:cNvPr id="9222" name="Rectangle 9"/>
          <p:cNvSpPr>
            <a:spLocks noGrp="1" noChangeArrowheads="1"/>
          </p:cNvSpPr>
          <p:nvPr>
            <p:ph idx="1"/>
          </p:nvPr>
        </p:nvSpPr>
        <p:spPr>
          <a:xfrm>
            <a:off x="195263" y="1193800"/>
            <a:ext cx="8775700" cy="2204027"/>
          </a:xfrm>
        </p:spPr>
        <p:txBody>
          <a:bodyPr/>
          <a:lstStyle/>
          <a:p>
            <a:pPr eaLnBrk="1" hangingPunct="1">
              <a:lnSpc>
                <a:spcPct val="85000"/>
              </a:lnSpc>
              <a:spcBef>
                <a:spcPct val="20000"/>
              </a:spcBef>
            </a:pPr>
            <a:r>
              <a:rPr lang="en-US" b="1" dirty="0" smtClean="0">
                <a:solidFill>
                  <a:srgbClr val="C00000"/>
                </a:solidFill>
                <a:latin typeface="Times New Roman" pitchFamily="18" charset="0"/>
                <a:cs typeface="Times New Roman" pitchFamily="18" charset="0"/>
              </a:rPr>
              <a:t>Some animals exhibit </a:t>
            </a:r>
            <a:r>
              <a:rPr lang="en-US" b="1" dirty="0" err="1" smtClean="0">
                <a:solidFill>
                  <a:srgbClr val="C00000"/>
                </a:solidFill>
                <a:latin typeface="Times New Roman" pitchFamily="18" charset="0"/>
                <a:cs typeface="Times New Roman" pitchFamily="18" charset="0"/>
              </a:rPr>
              <a:t>hermaphroditism</a:t>
            </a:r>
            <a:endParaRPr lang="en-US" b="1" dirty="0" smtClean="0">
              <a:solidFill>
                <a:srgbClr val="C00000"/>
              </a:solidFill>
              <a:latin typeface="Times New Roman" pitchFamily="18" charset="0"/>
              <a:cs typeface="Times New Roman" pitchFamily="18" charset="0"/>
            </a:endParaRPr>
          </a:p>
          <a:p>
            <a:pPr>
              <a:lnSpc>
                <a:spcPct val="85000"/>
              </a:lnSpc>
              <a:spcBef>
                <a:spcPct val="20000"/>
              </a:spcBef>
            </a:pPr>
            <a:r>
              <a:rPr lang="ar-SA" altLang="en-US" b="1" dirty="0" smtClean="0">
                <a:solidFill>
                  <a:srgbClr val="C00000"/>
                </a:solidFill>
              </a:rPr>
              <a:t>بعض الحيوانات تتسم </a:t>
            </a:r>
            <a:r>
              <a:rPr lang="ar-SA" altLang="en-US" b="1" dirty="0" err="1" smtClean="0">
                <a:solidFill>
                  <a:srgbClr val="C00000"/>
                </a:solidFill>
              </a:rPr>
              <a:t>بالخنوثة</a:t>
            </a:r>
            <a:r>
              <a:rPr lang="ar-SA" altLang="en-US" b="1" dirty="0" smtClean="0">
                <a:solidFill>
                  <a:srgbClr val="C00000"/>
                </a:solidFill>
              </a:rPr>
              <a:t> </a:t>
            </a:r>
            <a:endParaRPr lang="en-US" b="1" dirty="0" smtClean="0">
              <a:solidFill>
                <a:srgbClr val="C00000"/>
              </a:solidFill>
              <a:latin typeface="Times New Roman" pitchFamily="18" charset="0"/>
              <a:cs typeface="Times New Roman" pitchFamily="18" charset="0"/>
            </a:endParaRPr>
          </a:p>
          <a:p>
            <a:pPr marL="1127125" lvl="1" indent="-342900">
              <a:lnSpc>
                <a:spcPct val="85000"/>
              </a:lnSpc>
              <a:spcBef>
                <a:spcPct val="20000"/>
              </a:spcBef>
              <a:buFontTx/>
              <a:buChar char="–"/>
            </a:pPr>
            <a:r>
              <a:rPr lang="en-US" sz="2800" b="1" dirty="0" smtClean="0">
                <a:solidFill>
                  <a:srgbClr val="0000FF"/>
                </a:solidFill>
                <a:latin typeface="Times New Roman" pitchFamily="18" charset="0"/>
                <a:cs typeface="Times New Roman" pitchFamily="18" charset="0"/>
              </a:rPr>
              <a:t>One individual with male and female reproductive systems </a:t>
            </a:r>
            <a:r>
              <a:rPr lang="ar-SA" altLang="en-US" sz="2800" b="1" dirty="0" smtClean="0">
                <a:solidFill>
                  <a:srgbClr val="0000FF"/>
                </a:solidFill>
              </a:rPr>
              <a:t>فرد واحد بأجهزة تكاثر ذكرية </a:t>
            </a:r>
            <a:r>
              <a:rPr lang="en-US" altLang="en-US" sz="2800" b="1" dirty="0" smtClean="0">
                <a:solidFill>
                  <a:srgbClr val="0000FF"/>
                </a:solidFill>
              </a:rPr>
              <a:t> </a:t>
            </a:r>
            <a:r>
              <a:rPr lang="ar-SA" altLang="en-US" sz="2800" b="1" dirty="0" smtClean="0">
                <a:solidFill>
                  <a:srgbClr val="0000FF"/>
                </a:solidFill>
              </a:rPr>
              <a:t>وأنثوية</a:t>
            </a:r>
            <a:r>
              <a:rPr lang="ar-SA" sz="2800" b="1" dirty="0" smtClean="0">
                <a:solidFill>
                  <a:srgbClr val="0000FF"/>
                </a:solidFill>
                <a:latin typeface="Times New Roman" pitchFamily="18" charset="0"/>
                <a:cs typeface="Times New Roman" pitchFamily="18" charset="0"/>
              </a:rPr>
              <a:t> </a:t>
            </a:r>
            <a:endParaRPr lang="en-US" sz="2800" b="1" dirty="0" smtClean="0">
              <a:solidFill>
                <a:srgbClr val="0000FF"/>
              </a:solidFill>
              <a:latin typeface="Times New Roman" pitchFamily="18" charset="0"/>
              <a:cs typeface="Times New Roman" pitchFamily="18" charset="0"/>
            </a:endParaRPr>
          </a:p>
          <a:p>
            <a:pPr marL="1127125" lvl="1" indent="-342900">
              <a:lnSpc>
                <a:spcPct val="85000"/>
              </a:lnSpc>
              <a:spcBef>
                <a:spcPct val="20000"/>
              </a:spcBef>
              <a:buFontTx/>
              <a:buChar char="–"/>
            </a:pPr>
            <a:r>
              <a:rPr lang="en-US" sz="2800" b="1" dirty="0" smtClean="0">
                <a:solidFill>
                  <a:srgbClr val="FF0000"/>
                </a:solidFill>
                <a:latin typeface="Times New Roman" pitchFamily="18" charset="0"/>
                <a:cs typeface="Times New Roman" pitchFamily="18" charset="0"/>
              </a:rPr>
              <a:t>Easier to find a mate for animals less mobile or solitary </a:t>
            </a:r>
            <a:r>
              <a:rPr lang="ar-SA" altLang="en-US" sz="2800" b="1" dirty="0" smtClean="0">
                <a:solidFill>
                  <a:srgbClr val="FF0000"/>
                </a:solidFill>
              </a:rPr>
              <a:t>سهولة العثور على قرين بالنسبة للحيوانات قليلة الحركة أو الانعزالية </a:t>
            </a:r>
            <a:endParaRPr lang="en-US" sz="2800" b="1" dirty="0" smtClean="0">
              <a:solidFill>
                <a:srgbClr val="FF0000"/>
              </a:solidFill>
              <a:latin typeface="Times New Roman" pitchFamily="18" charset="0"/>
              <a:cs typeface="Times New Roman" pitchFamily="18" charset="0"/>
            </a:endParaRPr>
          </a:p>
        </p:txBody>
      </p:sp>
      <p:pic>
        <p:nvPicPr>
          <p:cNvPr id="9223" name="Picture 10" descr="27_02bEarthwormsMating-U"/>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348225" y="4501662"/>
            <a:ext cx="2317474" cy="205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4" name="Rectangle 11"/>
          <p:cNvSpPr>
            <a:spLocks noChangeArrowheads="1"/>
          </p:cNvSpPr>
          <p:nvPr/>
        </p:nvSpPr>
        <p:spPr bwMode="auto">
          <a:xfrm>
            <a:off x="523481" y="4964113"/>
            <a:ext cx="2998788"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b="1" dirty="0">
                <a:solidFill>
                  <a:srgbClr val="0000FF"/>
                </a:solidFill>
                <a:latin typeface="Times New Roman" pitchFamily="18" charset="0"/>
                <a:cs typeface="Times New Roman" pitchFamily="18" charset="0"/>
              </a:rPr>
              <a:t>Hermaphroditic earthworms </a:t>
            </a:r>
            <a:r>
              <a:rPr lang="en-US" b="1" dirty="0" smtClean="0">
                <a:solidFill>
                  <a:srgbClr val="0000FF"/>
                </a:solidFill>
                <a:latin typeface="Times New Roman" pitchFamily="18" charset="0"/>
                <a:cs typeface="Times New Roman" pitchFamily="18" charset="0"/>
              </a:rPr>
              <a:t>mating</a:t>
            </a:r>
          </a:p>
          <a:p>
            <a:pPr algn="ctr" rtl="0"/>
            <a:endParaRPr lang="en-US" b="1" dirty="0">
              <a:solidFill>
                <a:srgbClr val="0000FF"/>
              </a:solidFill>
              <a:latin typeface="Times New Roman" pitchFamily="18" charset="0"/>
              <a:cs typeface="Times New Roman" pitchFamily="18" charset="0"/>
            </a:endParaRPr>
          </a:p>
        </p:txBody>
      </p:sp>
      <p:sp>
        <p:nvSpPr>
          <p:cNvPr id="9" name="Oval 8"/>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4</a:t>
            </a:r>
            <a:endParaRPr lang="en-US" sz="2700" b="1" kern="0" dirty="0">
              <a:solidFill>
                <a:srgbClr val="0033CC"/>
              </a:solidFill>
              <a:latin typeface="Times New Roman" pitchFamily="18" charset="0"/>
              <a:cs typeface="Times New Roman" pitchFamily="18" charset="0"/>
            </a:endParaRPr>
          </a:p>
        </p:txBody>
      </p:sp>
      <p:sp>
        <p:nvSpPr>
          <p:cNvPr id="10" name="مستطيل 9"/>
          <p:cNvSpPr/>
          <p:nvPr/>
        </p:nvSpPr>
        <p:spPr>
          <a:xfrm>
            <a:off x="426564" y="5871029"/>
            <a:ext cx="3451586" cy="461665"/>
          </a:xfrm>
          <a:prstGeom prst="rect">
            <a:avLst/>
          </a:prstGeom>
        </p:spPr>
        <p:txBody>
          <a:bodyPr wrap="none">
            <a:spAutoFit/>
          </a:bodyPr>
          <a:lstStyle/>
          <a:p>
            <a:pPr algn="ctr"/>
            <a:r>
              <a:rPr lang="ar-SA" altLang="en-US" b="1" dirty="0" smtClean="0">
                <a:solidFill>
                  <a:srgbClr val="0000FF"/>
                </a:solidFill>
              </a:rPr>
              <a:t>ديدان أرض خنثوية أثناء التزاوج</a:t>
            </a:r>
            <a:endParaRPr lang="en-GB" altLang="en-US" b="1" dirty="0">
              <a:solidFill>
                <a:srgbClr val="0000FF"/>
              </a:solidFill>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10243" name="Line 3"/>
          <p:cNvSpPr>
            <a:spLocks noChangeShapeType="1"/>
          </p:cNvSpPr>
          <p:nvPr/>
        </p:nvSpPr>
        <p:spPr bwMode="auto">
          <a:xfrm>
            <a:off x="182563" y="919450"/>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10244"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10245" name="Rectangle 8"/>
          <p:cNvSpPr>
            <a:spLocks noGrp="1" noChangeArrowheads="1"/>
          </p:cNvSpPr>
          <p:nvPr>
            <p:ph type="title"/>
          </p:nvPr>
        </p:nvSpPr>
        <p:spPr>
          <a:xfrm>
            <a:off x="182563" y="115600"/>
            <a:ext cx="8775700" cy="715673"/>
          </a:xfrm>
        </p:spPr>
        <p:txBody>
          <a:bodyPr/>
          <a:lstStyle/>
          <a:p>
            <a:pPr marL="0" indent="0" algn="ctr"/>
            <a:r>
              <a:rPr lang="en-US" sz="2400" dirty="0" smtClean="0">
                <a:solidFill>
                  <a:schemeClr val="tx2">
                    <a:lumMod val="75000"/>
                  </a:schemeClr>
                </a:solidFill>
                <a:latin typeface="Times New Roman" pitchFamily="18" charset="0"/>
                <a:cs typeface="Times New Roman" pitchFamily="18" charset="0"/>
              </a:rPr>
              <a:t>  Sexual reproduction results in the generation of genetically unique offspring </a:t>
            </a:r>
            <a:r>
              <a:rPr lang="ar-SA" altLang="en-US" sz="2400" dirty="0" smtClean="0">
                <a:solidFill>
                  <a:srgbClr val="0000FF"/>
                </a:solidFill>
              </a:rPr>
              <a:t>يؤدي التكاثر الجنسي إلى جيل من الذرية  الفريدة”متمايزة“ وراثيا</a:t>
            </a:r>
            <a:endParaRPr lang="en-US" sz="2400" dirty="0" smtClean="0">
              <a:solidFill>
                <a:srgbClr val="0000FF"/>
              </a:solidFill>
              <a:latin typeface="Times New Roman" pitchFamily="18" charset="0"/>
              <a:cs typeface="Times New Roman" pitchFamily="18" charset="0"/>
            </a:endParaRPr>
          </a:p>
        </p:txBody>
      </p:sp>
      <p:sp>
        <p:nvSpPr>
          <p:cNvPr id="10246" name="Rectangle 9"/>
          <p:cNvSpPr>
            <a:spLocks noGrp="1" noChangeArrowheads="1"/>
          </p:cNvSpPr>
          <p:nvPr>
            <p:ph idx="1"/>
          </p:nvPr>
        </p:nvSpPr>
        <p:spPr>
          <a:xfrm>
            <a:off x="182563" y="1123660"/>
            <a:ext cx="6153150" cy="4840722"/>
          </a:xfrm>
        </p:spPr>
        <p:txBody>
          <a:bodyPr/>
          <a:lstStyle/>
          <a:p>
            <a:pPr marL="179388" indent="-179388" eaLnBrk="1" hangingPunct="1">
              <a:lnSpc>
                <a:spcPct val="85000"/>
              </a:lnSpc>
              <a:spcBef>
                <a:spcPct val="20000"/>
              </a:spcBef>
            </a:pPr>
            <a:r>
              <a:rPr lang="en-US" sz="2000" b="1" dirty="0" smtClean="0">
                <a:solidFill>
                  <a:srgbClr val="0000FF"/>
                </a:solidFill>
                <a:latin typeface="Times New Roman" pitchFamily="18" charset="0"/>
                <a:cs typeface="Times New Roman" pitchFamily="18" charset="0"/>
              </a:rPr>
              <a:t>Sperm may be transferred to the female by</a:t>
            </a:r>
            <a:endParaRPr lang="ar-SA" sz="2000" b="1" dirty="0" smtClean="0">
              <a:solidFill>
                <a:srgbClr val="0000FF"/>
              </a:solidFill>
              <a:latin typeface="Times New Roman" pitchFamily="18" charset="0"/>
              <a:cs typeface="Times New Roman" pitchFamily="18" charset="0"/>
            </a:endParaRPr>
          </a:p>
          <a:p>
            <a:pPr marL="179388" indent="-179388">
              <a:lnSpc>
                <a:spcPct val="85000"/>
              </a:lnSpc>
              <a:spcBef>
                <a:spcPct val="20000"/>
              </a:spcBef>
            </a:pPr>
            <a:r>
              <a:rPr lang="ar-SA" altLang="en-US" sz="2000" b="1" dirty="0" smtClean="0">
                <a:solidFill>
                  <a:srgbClr val="0000FF"/>
                </a:solidFill>
              </a:rPr>
              <a:t>يمكن نقل الحيوانات المنوية إلى الأنثى على النحو التالي:</a:t>
            </a:r>
            <a:endParaRPr lang="en-US" sz="2000" b="1" dirty="0" smtClean="0">
              <a:solidFill>
                <a:srgbClr val="0000FF"/>
              </a:solidFill>
              <a:latin typeface="Times New Roman" pitchFamily="18" charset="0"/>
              <a:cs typeface="Times New Roman" pitchFamily="18" charset="0"/>
            </a:endParaRPr>
          </a:p>
          <a:p>
            <a:pPr marL="630238" lvl="1" indent="-271463">
              <a:lnSpc>
                <a:spcPct val="85000"/>
              </a:lnSpc>
              <a:spcBef>
                <a:spcPct val="20000"/>
              </a:spcBef>
              <a:buFontTx/>
              <a:buChar char="–"/>
            </a:pPr>
            <a:r>
              <a:rPr lang="en-US" sz="2000" b="1" dirty="0" smtClean="0">
                <a:solidFill>
                  <a:srgbClr val="FF0000"/>
                </a:solidFill>
                <a:latin typeface="Times New Roman" pitchFamily="18" charset="0"/>
                <a:cs typeface="Times New Roman" pitchFamily="18" charset="0"/>
              </a:rPr>
              <a:t>External fertilization </a:t>
            </a:r>
            <a:r>
              <a:rPr lang="ar-SA" altLang="en-US" sz="2000" b="1" dirty="0" smtClean="0">
                <a:solidFill>
                  <a:srgbClr val="FF0000"/>
                </a:solidFill>
              </a:rPr>
              <a:t>الإخصاب الخارجي</a:t>
            </a:r>
            <a:r>
              <a:rPr lang="ar-SA" sz="2000" b="1" dirty="0" smtClean="0">
                <a:solidFill>
                  <a:srgbClr val="FF0000"/>
                </a:solidFill>
                <a:latin typeface="Times New Roman" pitchFamily="18" charset="0"/>
                <a:cs typeface="Times New Roman" pitchFamily="18" charset="0"/>
              </a:rPr>
              <a:t> </a:t>
            </a:r>
            <a:endParaRPr lang="en-US" sz="2000" b="1" dirty="0" smtClean="0">
              <a:solidFill>
                <a:srgbClr val="FF0000"/>
              </a:solidFill>
              <a:latin typeface="Times New Roman" pitchFamily="18" charset="0"/>
              <a:cs typeface="Times New Roman" pitchFamily="18" charset="0"/>
            </a:endParaRPr>
          </a:p>
          <a:p>
            <a:pPr marL="989013" lvl="2" indent="-179388" eaLnBrk="1" hangingPunct="1">
              <a:lnSpc>
                <a:spcPct val="85000"/>
              </a:lnSpc>
              <a:spcBef>
                <a:spcPct val="20000"/>
              </a:spcBef>
              <a:buFontTx/>
              <a:buChar char="–"/>
            </a:pPr>
            <a:r>
              <a:rPr lang="en-US" b="1" dirty="0" smtClean="0">
                <a:solidFill>
                  <a:srgbClr val="0000FF"/>
                </a:solidFill>
                <a:latin typeface="Times New Roman" pitchFamily="18" charset="0"/>
                <a:cs typeface="Times New Roman" pitchFamily="18" charset="0"/>
              </a:rPr>
              <a:t>Many fish and amphibian species</a:t>
            </a:r>
          </a:p>
          <a:p>
            <a:pPr marL="989013" lvl="2" indent="-179388">
              <a:lnSpc>
                <a:spcPct val="85000"/>
              </a:lnSpc>
              <a:spcBef>
                <a:spcPct val="20000"/>
              </a:spcBef>
              <a:buFontTx/>
              <a:buChar char="–"/>
            </a:pPr>
            <a:r>
              <a:rPr lang="ar-SA" altLang="en-US" dirty="0" smtClean="0">
                <a:solidFill>
                  <a:srgbClr val="0000FF"/>
                </a:solidFill>
              </a:rPr>
              <a:t>في حالة </a:t>
            </a:r>
            <a:r>
              <a:rPr lang="ar-SA" altLang="en-US" b="1" dirty="0" smtClean="0">
                <a:solidFill>
                  <a:srgbClr val="0000FF"/>
                </a:solidFill>
              </a:rPr>
              <a:t>العديد</a:t>
            </a:r>
            <a:r>
              <a:rPr lang="ar-SA" altLang="en-US" dirty="0" smtClean="0">
                <a:solidFill>
                  <a:srgbClr val="0000FF"/>
                </a:solidFill>
              </a:rPr>
              <a:t> من الأسماك والبرمائيات</a:t>
            </a:r>
            <a:endParaRPr lang="en-US" b="1" dirty="0" smtClean="0">
              <a:solidFill>
                <a:srgbClr val="0000FF"/>
              </a:solidFill>
              <a:latin typeface="Times New Roman" pitchFamily="18" charset="0"/>
              <a:cs typeface="Times New Roman" pitchFamily="18" charset="0"/>
            </a:endParaRPr>
          </a:p>
          <a:p>
            <a:pPr marL="989013" lvl="2" indent="-179388" eaLnBrk="1" hangingPunct="1">
              <a:lnSpc>
                <a:spcPct val="85000"/>
              </a:lnSpc>
              <a:spcBef>
                <a:spcPct val="20000"/>
              </a:spcBef>
              <a:buFontTx/>
              <a:buChar char="–"/>
            </a:pPr>
            <a:r>
              <a:rPr lang="en-US" b="1" dirty="0" smtClean="0">
                <a:solidFill>
                  <a:srgbClr val="0000FF"/>
                </a:solidFill>
                <a:latin typeface="Times New Roman" pitchFamily="18" charset="0"/>
                <a:cs typeface="Times New Roman" pitchFamily="18" charset="0"/>
              </a:rPr>
              <a:t>Eggs and sperm are discharged near each other</a:t>
            </a:r>
            <a:r>
              <a:rPr lang="ar-SA" b="1" dirty="0" smtClean="0">
                <a:solidFill>
                  <a:srgbClr val="0000FF"/>
                </a:solidFill>
                <a:latin typeface="Times New Roman" pitchFamily="18" charset="0"/>
                <a:cs typeface="Times New Roman" pitchFamily="18" charset="0"/>
              </a:rPr>
              <a:t>  </a:t>
            </a:r>
          </a:p>
          <a:p>
            <a:pPr marL="989013" lvl="2" indent="-179388">
              <a:lnSpc>
                <a:spcPct val="85000"/>
              </a:lnSpc>
              <a:spcBef>
                <a:spcPct val="20000"/>
              </a:spcBef>
              <a:buFontTx/>
              <a:buChar char="–"/>
            </a:pPr>
            <a:r>
              <a:rPr lang="ar-SA" altLang="en-US" dirty="0" smtClean="0">
                <a:solidFill>
                  <a:srgbClr val="0000FF"/>
                </a:solidFill>
              </a:rPr>
              <a:t>يتم إطلاق البيض والحيوانات المنوية بالقرب من بعضها البعض </a:t>
            </a:r>
            <a:endParaRPr lang="en-US" b="1" dirty="0" smtClean="0">
              <a:solidFill>
                <a:srgbClr val="0000FF"/>
              </a:solidFill>
              <a:latin typeface="Times New Roman" pitchFamily="18" charset="0"/>
              <a:cs typeface="Times New Roman" pitchFamily="18" charset="0"/>
            </a:endParaRPr>
          </a:p>
          <a:p>
            <a:pPr marL="630238" lvl="1" indent="-271463" eaLnBrk="1" hangingPunct="1">
              <a:lnSpc>
                <a:spcPct val="85000"/>
              </a:lnSpc>
              <a:spcBef>
                <a:spcPct val="20000"/>
              </a:spcBef>
              <a:buFontTx/>
              <a:buChar char="–"/>
            </a:pPr>
            <a:r>
              <a:rPr lang="en-US" sz="2000" b="1" dirty="0" smtClean="0">
                <a:solidFill>
                  <a:srgbClr val="FF0000"/>
                </a:solidFill>
                <a:latin typeface="Times New Roman" pitchFamily="18" charset="0"/>
                <a:cs typeface="Times New Roman" pitchFamily="18" charset="0"/>
              </a:rPr>
              <a:t>Internal fertilization </a:t>
            </a:r>
            <a:r>
              <a:rPr lang="ar-SA" sz="2000" b="1" dirty="0" smtClean="0">
                <a:solidFill>
                  <a:srgbClr val="FF0000"/>
                </a:solidFill>
                <a:latin typeface="Times New Roman" pitchFamily="18" charset="0"/>
                <a:cs typeface="Times New Roman" pitchFamily="18" charset="0"/>
              </a:rPr>
              <a:t>الإخصاب الداخلي </a:t>
            </a:r>
            <a:endParaRPr lang="en-US" sz="2000" b="1" dirty="0" smtClean="0">
              <a:solidFill>
                <a:srgbClr val="FF0000"/>
              </a:solidFill>
              <a:latin typeface="Times New Roman" pitchFamily="18" charset="0"/>
              <a:cs typeface="Times New Roman" pitchFamily="18" charset="0"/>
            </a:endParaRPr>
          </a:p>
          <a:p>
            <a:pPr marL="989013" lvl="2" indent="-179388">
              <a:lnSpc>
                <a:spcPct val="85000"/>
              </a:lnSpc>
              <a:spcBef>
                <a:spcPct val="20000"/>
              </a:spcBef>
              <a:buFontTx/>
              <a:buChar char="–"/>
            </a:pPr>
            <a:r>
              <a:rPr lang="en-US" b="1" dirty="0" smtClean="0">
                <a:solidFill>
                  <a:srgbClr val="0000FF"/>
                </a:solidFill>
                <a:latin typeface="Times New Roman" pitchFamily="18" charset="0"/>
                <a:cs typeface="Times New Roman" pitchFamily="18" charset="0"/>
              </a:rPr>
              <a:t>Some fish and amphibian species </a:t>
            </a:r>
            <a:r>
              <a:rPr lang="ar-SA" altLang="en-US" dirty="0" smtClean="0">
                <a:solidFill>
                  <a:srgbClr val="0000FF"/>
                </a:solidFill>
              </a:rPr>
              <a:t>في حالة </a:t>
            </a:r>
            <a:r>
              <a:rPr lang="ar-SA" altLang="en-US" b="1" dirty="0" smtClean="0">
                <a:solidFill>
                  <a:srgbClr val="0000FF"/>
                </a:solidFill>
              </a:rPr>
              <a:t>بعض</a:t>
            </a:r>
            <a:r>
              <a:rPr lang="ar-SA" altLang="en-US" dirty="0" smtClean="0">
                <a:solidFill>
                  <a:srgbClr val="0000FF"/>
                </a:solidFill>
              </a:rPr>
              <a:t> الأسماك والبرمائيات </a:t>
            </a:r>
            <a:endParaRPr lang="en-US" b="1" dirty="0" smtClean="0">
              <a:solidFill>
                <a:srgbClr val="0000FF"/>
              </a:solidFill>
              <a:latin typeface="Times New Roman" pitchFamily="18" charset="0"/>
              <a:cs typeface="Times New Roman" pitchFamily="18" charset="0"/>
            </a:endParaRPr>
          </a:p>
          <a:p>
            <a:pPr marL="989013" lvl="2" indent="-179388">
              <a:lnSpc>
                <a:spcPct val="85000"/>
              </a:lnSpc>
              <a:spcBef>
                <a:spcPct val="20000"/>
              </a:spcBef>
              <a:buFontTx/>
              <a:buChar char="–"/>
            </a:pPr>
            <a:r>
              <a:rPr lang="en-US" b="1" dirty="0" smtClean="0">
                <a:solidFill>
                  <a:srgbClr val="0000FF"/>
                </a:solidFill>
                <a:latin typeface="Times New Roman" pitchFamily="18" charset="0"/>
                <a:cs typeface="Times New Roman" pitchFamily="18" charset="0"/>
              </a:rPr>
              <a:t>Nearly all terrestrial animals </a:t>
            </a:r>
            <a:r>
              <a:rPr lang="ar-SA" b="1" dirty="0" smtClean="0">
                <a:solidFill>
                  <a:srgbClr val="0000FF"/>
                </a:solidFill>
                <a:latin typeface="Times New Roman" pitchFamily="18" charset="0"/>
                <a:cs typeface="Times New Roman" pitchFamily="18" charset="0"/>
              </a:rPr>
              <a:t> </a:t>
            </a:r>
            <a:r>
              <a:rPr lang="ar-SA" altLang="en-US" b="1" dirty="0" smtClean="0">
                <a:solidFill>
                  <a:srgbClr val="0000FF"/>
                </a:solidFill>
              </a:rPr>
              <a:t>تقريباً</a:t>
            </a:r>
            <a:r>
              <a:rPr lang="ar-SA" altLang="en-US" dirty="0" smtClean="0">
                <a:solidFill>
                  <a:srgbClr val="0000FF"/>
                </a:solidFill>
              </a:rPr>
              <a:t> </a:t>
            </a:r>
            <a:r>
              <a:rPr lang="ar-SA" altLang="en-US" b="1" dirty="0" smtClean="0">
                <a:solidFill>
                  <a:srgbClr val="0000FF"/>
                </a:solidFill>
              </a:rPr>
              <a:t>كل</a:t>
            </a:r>
            <a:r>
              <a:rPr lang="ar-SA" altLang="en-US" dirty="0" smtClean="0">
                <a:solidFill>
                  <a:srgbClr val="0000FF"/>
                </a:solidFill>
              </a:rPr>
              <a:t> الحيوانات على اليابسة</a:t>
            </a:r>
            <a:endParaRPr lang="en-US" b="1" dirty="0" smtClean="0">
              <a:solidFill>
                <a:srgbClr val="0000FF"/>
              </a:solidFill>
              <a:latin typeface="Times New Roman" pitchFamily="18" charset="0"/>
              <a:cs typeface="Times New Roman" pitchFamily="18" charset="0"/>
            </a:endParaRPr>
          </a:p>
          <a:p>
            <a:pPr marL="989013" lvl="2" indent="-179388">
              <a:lnSpc>
                <a:spcPct val="85000"/>
              </a:lnSpc>
              <a:spcBef>
                <a:spcPct val="20000"/>
              </a:spcBef>
              <a:buFontTx/>
              <a:buChar char="–"/>
            </a:pPr>
            <a:r>
              <a:rPr lang="en-US" b="1" dirty="0" smtClean="0">
                <a:solidFill>
                  <a:srgbClr val="0000FF"/>
                </a:solidFill>
                <a:latin typeface="Times New Roman" pitchFamily="18" charset="0"/>
                <a:cs typeface="Times New Roman" pitchFamily="18" charset="0"/>
              </a:rPr>
              <a:t>Sperm is deposited in or near the female reproductive tract </a:t>
            </a:r>
            <a:r>
              <a:rPr lang="ar-SA" b="1" dirty="0" smtClean="0">
                <a:solidFill>
                  <a:srgbClr val="0000FF"/>
                </a:solidFill>
                <a:latin typeface="Times New Roman" pitchFamily="18" charset="0"/>
                <a:cs typeface="Times New Roman" pitchFamily="18" charset="0"/>
              </a:rPr>
              <a:t> </a:t>
            </a:r>
            <a:r>
              <a:rPr lang="ar-SA" altLang="en-US" dirty="0" smtClean="0">
                <a:solidFill>
                  <a:srgbClr val="0000FF"/>
                </a:solidFill>
              </a:rPr>
              <a:t>يتم إيداع الحيوانات المنوية في أو قريباً من القناة التناسلية </a:t>
            </a:r>
            <a:r>
              <a:rPr lang="ar-SA" altLang="en-US" dirty="0" err="1" smtClean="0">
                <a:solidFill>
                  <a:srgbClr val="0000FF"/>
                </a:solidFill>
              </a:rPr>
              <a:t>للأنثي</a:t>
            </a:r>
            <a:endParaRPr lang="en-US" altLang="en-US" dirty="0" smtClean="0">
              <a:solidFill>
                <a:srgbClr val="0000FF"/>
              </a:solidFill>
            </a:endParaRPr>
          </a:p>
          <a:p>
            <a:pPr marL="989013" lvl="2" indent="-179388" eaLnBrk="1" hangingPunct="1">
              <a:lnSpc>
                <a:spcPct val="85000"/>
              </a:lnSpc>
              <a:spcBef>
                <a:spcPct val="20000"/>
              </a:spcBef>
              <a:buFontTx/>
              <a:buChar char="–"/>
            </a:pPr>
            <a:r>
              <a:rPr lang="ar-SA" b="1" dirty="0" smtClean="0">
                <a:solidFill>
                  <a:srgbClr val="0000FF"/>
                </a:solidFill>
                <a:latin typeface="Times New Roman" pitchFamily="18" charset="0"/>
                <a:cs typeface="Times New Roman" pitchFamily="18" charset="0"/>
              </a:rPr>
              <a:t> </a:t>
            </a:r>
            <a:endParaRPr lang="en-US" sz="2400" b="1" dirty="0" smtClean="0">
              <a:solidFill>
                <a:srgbClr val="0000FF"/>
              </a:solidFill>
              <a:latin typeface="Times New Roman" pitchFamily="18" charset="0"/>
              <a:cs typeface="Times New Roman" pitchFamily="18" charset="0"/>
            </a:endParaRPr>
          </a:p>
        </p:txBody>
      </p:sp>
      <p:pic>
        <p:nvPicPr>
          <p:cNvPr id="10247" name="Picture 10" descr="27_02cFrogEmbrace-U"/>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48696" y="1128540"/>
            <a:ext cx="2898357" cy="1975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8" name="Rectangle 11"/>
          <p:cNvSpPr>
            <a:spLocks noChangeArrowheads="1"/>
          </p:cNvSpPr>
          <p:nvPr/>
        </p:nvSpPr>
        <p:spPr bwMode="auto">
          <a:xfrm>
            <a:off x="6080121" y="3179298"/>
            <a:ext cx="2838796"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b="1" dirty="0">
                <a:solidFill>
                  <a:srgbClr val="8F2170"/>
                </a:solidFill>
                <a:latin typeface="Times New Roman" pitchFamily="18" charset="0"/>
                <a:cs typeface="Times New Roman" pitchFamily="18" charset="0"/>
              </a:rPr>
              <a:t>Frogs in an embrace that triggers the release of eggs and </a:t>
            </a:r>
            <a:r>
              <a:rPr lang="en-US" b="1" dirty="0" smtClean="0">
                <a:solidFill>
                  <a:srgbClr val="8F2170"/>
                </a:solidFill>
                <a:latin typeface="Times New Roman" pitchFamily="18" charset="0"/>
                <a:cs typeface="Times New Roman" pitchFamily="18" charset="0"/>
              </a:rPr>
              <a:t>sperm</a:t>
            </a:r>
          </a:p>
          <a:p>
            <a:pPr algn="ctr" rtl="0"/>
            <a:r>
              <a:rPr lang="en-US" b="1" dirty="0" smtClean="0">
                <a:solidFill>
                  <a:srgbClr val="8F2170"/>
                </a:solidFill>
                <a:latin typeface="Times New Roman" pitchFamily="18" charset="0"/>
                <a:cs typeface="Times New Roman" pitchFamily="18" charset="0"/>
              </a:rPr>
              <a:t>  </a:t>
            </a:r>
            <a:endParaRPr lang="en-GB" b="1" dirty="0">
              <a:solidFill>
                <a:srgbClr val="8F2170"/>
              </a:solidFill>
              <a:latin typeface="Times New Roman" pitchFamily="18" charset="0"/>
              <a:cs typeface="Times New Roman" pitchFamily="18" charset="0"/>
            </a:endParaRPr>
          </a:p>
        </p:txBody>
      </p:sp>
      <p:sp>
        <p:nvSpPr>
          <p:cNvPr id="9" name="Oval 8"/>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5</a:t>
            </a:r>
            <a:endParaRPr lang="en-US" sz="2700" b="1" kern="0" dirty="0">
              <a:solidFill>
                <a:srgbClr val="0033CC"/>
              </a:solidFill>
              <a:latin typeface="Times New Roman" pitchFamily="18" charset="0"/>
              <a:cs typeface="Times New Roman" pitchFamily="18" charset="0"/>
            </a:endParaRPr>
          </a:p>
        </p:txBody>
      </p:sp>
      <p:sp>
        <p:nvSpPr>
          <p:cNvPr id="10" name="مستطيل 9"/>
          <p:cNvSpPr/>
          <p:nvPr/>
        </p:nvSpPr>
        <p:spPr>
          <a:xfrm>
            <a:off x="6063175" y="4884506"/>
            <a:ext cx="2912012" cy="1206806"/>
          </a:xfrm>
          <a:prstGeom prst="rect">
            <a:avLst/>
          </a:prstGeom>
        </p:spPr>
        <p:txBody>
          <a:bodyPr wrap="square">
            <a:spAutoFit/>
          </a:bodyPr>
          <a:lstStyle/>
          <a:p>
            <a:r>
              <a:rPr lang="ar-SA" altLang="en-US" b="1" dirty="0" smtClean="0">
                <a:solidFill>
                  <a:srgbClr val="8F2170"/>
                </a:solidFill>
              </a:rPr>
              <a:t>الضفادع أثناء العناق الذي يطلق البيض والحيوانات المنوية</a:t>
            </a:r>
            <a:endParaRPr lang="ar-SA"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12291" name="Line 3"/>
          <p:cNvSpPr>
            <a:spLocks noChangeShapeType="1"/>
          </p:cNvSpPr>
          <p:nvPr/>
        </p:nvSpPr>
        <p:spPr bwMode="auto">
          <a:xfrm>
            <a:off x="182563" y="805149"/>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12292"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12294" name="Rectangle 9"/>
          <p:cNvSpPr>
            <a:spLocks noGrp="1" noChangeArrowheads="1"/>
          </p:cNvSpPr>
          <p:nvPr>
            <p:ph idx="1"/>
          </p:nvPr>
        </p:nvSpPr>
        <p:spPr>
          <a:xfrm>
            <a:off x="182563" y="1480152"/>
            <a:ext cx="8775700" cy="3396384"/>
          </a:xfrm>
        </p:spPr>
        <p:txBody>
          <a:bodyPr/>
          <a:lstStyle/>
          <a:p>
            <a:r>
              <a:rPr lang="en-US" b="1" dirty="0" smtClean="0">
                <a:solidFill>
                  <a:srgbClr val="C00000"/>
                </a:solidFill>
                <a:latin typeface="Times New Roman" pitchFamily="18" charset="0"/>
                <a:cs typeface="Times New Roman" pitchFamily="18" charset="0"/>
              </a:rPr>
              <a:t>Both sexes in humans have </a:t>
            </a:r>
            <a:r>
              <a:rPr lang="ar-SA" altLang="en-US" b="1" dirty="0" smtClean="0">
                <a:solidFill>
                  <a:srgbClr val="C00000"/>
                </a:solidFill>
              </a:rPr>
              <a:t>كلا الجنسين في الانسان لديهما</a:t>
            </a:r>
            <a:endParaRPr lang="en-US" b="1" dirty="0" smtClean="0">
              <a:solidFill>
                <a:srgbClr val="C00000"/>
              </a:solidFill>
              <a:latin typeface="Times New Roman" pitchFamily="18" charset="0"/>
              <a:cs typeface="Times New Roman" pitchFamily="18" charset="0"/>
            </a:endParaRPr>
          </a:p>
          <a:p>
            <a:pPr marL="1127125" lvl="1" indent="-342900">
              <a:buFontTx/>
              <a:buChar char="–"/>
            </a:pPr>
            <a:r>
              <a:rPr lang="en-US" sz="2800" b="1" dirty="0" smtClean="0">
                <a:solidFill>
                  <a:srgbClr val="0000FF"/>
                </a:solidFill>
                <a:latin typeface="Times New Roman" pitchFamily="18" charset="0"/>
                <a:cs typeface="Times New Roman" pitchFamily="18" charset="0"/>
              </a:rPr>
              <a:t>A set of </a:t>
            </a:r>
            <a:r>
              <a:rPr lang="en-US" sz="2800" b="1" dirty="0" smtClean="0">
                <a:solidFill>
                  <a:srgbClr val="FF0000"/>
                </a:solidFill>
                <a:latin typeface="Times New Roman" pitchFamily="18" charset="0"/>
                <a:cs typeface="Times New Roman" pitchFamily="18" charset="0"/>
              </a:rPr>
              <a:t>gonads</a:t>
            </a:r>
            <a:r>
              <a:rPr lang="en-US" sz="2800" b="1" dirty="0" smtClean="0">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where</a:t>
            </a:r>
            <a:r>
              <a:rPr lang="en-US" sz="2800" b="1"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gametes </a:t>
            </a:r>
            <a:r>
              <a:rPr lang="en-US" sz="2800" b="1" dirty="0" smtClean="0">
                <a:solidFill>
                  <a:srgbClr val="0000FF"/>
                </a:solidFill>
                <a:latin typeface="Times New Roman" pitchFamily="18" charset="0"/>
                <a:cs typeface="Times New Roman" pitchFamily="18" charset="0"/>
              </a:rPr>
              <a:t>(sperms &amp; ova) are produced </a:t>
            </a:r>
            <a:r>
              <a:rPr lang="ar-SA" altLang="en-US" sz="2800" b="1" dirty="0" smtClean="0">
                <a:solidFill>
                  <a:srgbClr val="0000FF"/>
                </a:solidFill>
              </a:rPr>
              <a:t>مجموعة من </a:t>
            </a:r>
            <a:r>
              <a:rPr lang="ar-SA" altLang="en-US" sz="2800" b="1" dirty="0" err="1" smtClean="0">
                <a:solidFill>
                  <a:srgbClr val="FF0000"/>
                </a:solidFill>
              </a:rPr>
              <a:t>المناسل</a:t>
            </a:r>
            <a:r>
              <a:rPr lang="ar-SA" altLang="en-US" sz="2800" b="1" dirty="0" smtClean="0">
                <a:solidFill>
                  <a:srgbClr val="0000FF"/>
                </a:solidFill>
              </a:rPr>
              <a:t> حيث يتم انتاج </a:t>
            </a:r>
            <a:r>
              <a:rPr lang="ar-SA" altLang="en-US" sz="2800" b="1" dirty="0" err="1" smtClean="0">
                <a:solidFill>
                  <a:srgbClr val="FF0000"/>
                </a:solidFill>
              </a:rPr>
              <a:t>الجاميطات</a:t>
            </a:r>
            <a:r>
              <a:rPr lang="ar-SA" altLang="en-US" sz="2800" b="1" dirty="0" smtClean="0">
                <a:solidFill>
                  <a:srgbClr val="0000FF"/>
                </a:solidFill>
              </a:rPr>
              <a:t> </a:t>
            </a:r>
            <a:endParaRPr lang="en-US" sz="2800" b="1" dirty="0" smtClean="0">
              <a:solidFill>
                <a:srgbClr val="0000FF"/>
              </a:solidFill>
              <a:latin typeface="Times New Roman" pitchFamily="18" charset="0"/>
              <a:cs typeface="Times New Roman" pitchFamily="18" charset="0"/>
            </a:endParaRPr>
          </a:p>
          <a:p>
            <a:pPr marL="1127125" lvl="1" indent="-342900">
              <a:buFontTx/>
              <a:buChar char="–"/>
            </a:pPr>
            <a:r>
              <a:rPr lang="en-US" sz="2800" b="1" dirty="0" smtClean="0">
                <a:solidFill>
                  <a:srgbClr val="336600"/>
                </a:solidFill>
                <a:latin typeface="Times New Roman" pitchFamily="18" charset="0"/>
                <a:cs typeface="Times New Roman" pitchFamily="18" charset="0"/>
              </a:rPr>
              <a:t>Ducts for gamete transport</a:t>
            </a:r>
            <a:r>
              <a:rPr lang="ar-SA" altLang="en-US" sz="2800" b="1" dirty="0" smtClean="0">
                <a:solidFill>
                  <a:srgbClr val="336600"/>
                </a:solidFill>
              </a:rPr>
              <a:t>قنوات لنقل </a:t>
            </a:r>
            <a:r>
              <a:rPr lang="ar-SA" altLang="en-US" sz="2800" b="1" dirty="0" err="1" smtClean="0">
                <a:solidFill>
                  <a:srgbClr val="336600"/>
                </a:solidFill>
              </a:rPr>
              <a:t>الجاميطات</a:t>
            </a:r>
            <a:r>
              <a:rPr lang="ar-SA" altLang="en-US" sz="2800" b="1" dirty="0" smtClean="0">
                <a:solidFill>
                  <a:srgbClr val="336600"/>
                </a:solidFill>
              </a:rPr>
              <a:t> </a:t>
            </a:r>
            <a:r>
              <a:rPr lang="en-US" altLang="en-US" sz="2800" b="1" dirty="0" smtClean="0">
                <a:solidFill>
                  <a:srgbClr val="336600"/>
                </a:solidFill>
              </a:rPr>
              <a:t> </a:t>
            </a:r>
            <a:endParaRPr lang="en-US" sz="2800" b="1" dirty="0" smtClean="0">
              <a:solidFill>
                <a:srgbClr val="336600"/>
              </a:solidFill>
              <a:latin typeface="Times New Roman" pitchFamily="18" charset="0"/>
              <a:cs typeface="Times New Roman" pitchFamily="18" charset="0"/>
            </a:endParaRPr>
          </a:p>
          <a:p>
            <a:pPr marL="1127125" lvl="1" indent="-342900">
              <a:buFontTx/>
              <a:buChar char="–"/>
            </a:pPr>
            <a:r>
              <a:rPr lang="en-US" sz="2800" b="1" dirty="0" smtClean="0">
                <a:solidFill>
                  <a:srgbClr val="0000FF"/>
                </a:solidFill>
                <a:latin typeface="Times New Roman" pitchFamily="18" charset="0"/>
                <a:cs typeface="Times New Roman" pitchFamily="18" charset="0"/>
              </a:rPr>
              <a:t>Structures for copulation      </a:t>
            </a:r>
            <a:r>
              <a:rPr lang="ar-SA" altLang="en-US" sz="2800" b="1" dirty="0" smtClean="0">
                <a:solidFill>
                  <a:srgbClr val="0000FF"/>
                </a:solidFill>
              </a:rPr>
              <a:t>أعضاء للجماع</a:t>
            </a:r>
            <a:endParaRPr lang="en-US" altLang="en-US" sz="2800" b="1" dirty="0" smtClean="0">
              <a:solidFill>
                <a:srgbClr val="0000FF"/>
              </a:solidFill>
            </a:endParaRPr>
          </a:p>
          <a:p>
            <a:pPr marL="1127125" lvl="1" indent="-342900" eaLnBrk="1" hangingPunct="1">
              <a:buFontTx/>
              <a:buChar char="–"/>
            </a:pPr>
            <a:endParaRPr lang="en-US" sz="2800" b="1" dirty="0" smtClean="0">
              <a:solidFill>
                <a:srgbClr val="0000FF"/>
              </a:solidFill>
              <a:latin typeface="Times New Roman" pitchFamily="18" charset="0"/>
              <a:cs typeface="Times New Roman" pitchFamily="18" charset="0"/>
            </a:endParaRPr>
          </a:p>
        </p:txBody>
      </p:sp>
      <p:sp>
        <p:nvSpPr>
          <p:cNvPr id="7" name="Oval 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6</a:t>
            </a:r>
            <a:endParaRPr lang="en-US" sz="2700" b="1" kern="0" dirty="0">
              <a:solidFill>
                <a:srgbClr val="0033CC"/>
              </a:solidFill>
              <a:latin typeface="Times New Roman" pitchFamily="18" charset="0"/>
              <a:cs typeface="Times New Roman" pitchFamily="18" charset="0"/>
            </a:endParaRPr>
          </a:p>
        </p:txBody>
      </p:sp>
      <p:sp>
        <p:nvSpPr>
          <p:cNvPr id="8" name="Rectangle 8"/>
          <p:cNvSpPr txBox="1">
            <a:spLocks noChangeArrowheads="1"/>
          </p:cNvSpPr>
          <p:nvPr/>
        </p:nvSpPr>
        <p:spPr bwMode="auto">
          <a:xfrm>
            <a:off x="0" y="182880"/>
            <a:ext cx="5385368" cy="675003"/>
          </a:xfrm>
          <a:prstGeom prst="rect">
            <a:avLst/>
          </a:prstGeom>
          <a:noFill/>
          <a:ln w="9525">
            <a:noFill/>
            <a:miter lim="800000"/>
            <a:headEnd/>
            <a:tailEnd/>
          </a:ln>
        </p:spPr>
        <p:txBody>
          <a:bodyPr vert="horz" wrap="square" lIns="0" tIns="0" rIns="137160" bIns="0" numCol="1" anchor="t" anchorCtr="0" compatLnSpc="1">
            <a:prstTxWarp prst="textNoShape">
              <a:avLst/>
            </a:prstTxWarp>
          </a:bodyPr>
          <a:lstStyle>
            <a:lvl1pPr marL="342900" indent="-342900" algn="l" rtl="0" eaLnBrk="1" fontAlgn="base" hangingPunct="1">
              <a:spcBef>
                <a:spcPct val="45000"/>
              </a:spcBef>
              <a:spcAft>
                <a:spcPct val="20000"/>
              </a:spcAft>
              <a:buClr>
                <a:schemeClr val="tx2"/>
              </a:buClr>
              <a:buFont typeface="Wingdings" pitchFamily="2" charset="2"/>
              <a:buChar char="§"/>
              <a:defRPr sz="2800">
                <a:solidFill>
                  <a:schemeClr val="tx1"/>
                </a:solidFill>
                <a:latin typeface="+mn-lt"/>
                <a:ea typeface="+mn-ea"/>
                <a:cs typeface="+mn-cs"/>
              </a:defRPr>
            </a:lvl1pPr>
            <a:lvl2pPr marL="798513" indent="-341313" algn="l" rtl="0" eaLnBrk="1" fontAlgn="base" hangingPunct="1">
              <a:spcBef>
                <a:spcPct val="45000"/>
              </a:spcBef>
              <a:spcAft>
                <a:spcPct val="20000"/>
              </a:spcAft>
              <a:buClr>
                <a:schemeClr val="tx2"/>
              </a:buClr>
              <a:buFont typeface="Wingdings" pitchFamily="2" charset="2"/>
              <a:buChar char="§"/>
              <a:defRPr sz="2400">
                <a:solidFill>
                  <a:schemeClr val="tx1"/>
                </a:solidFill>
                <a:latin typeface="+mn-lt"/>
                <a:cs typeface="+mn-cs"/>
              </a:defRPr>
            </a:lvl2pPr>
            <a:lvl3pPr marL="1485900" indent="-339725"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3pPr>
            <a:lvl4pPr marL="2176463"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4pPr>
            <a:lvl5pPr marL="28590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5pPr>
            <a:lvl6pPr marL="33162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6pPr>
            <a:lvl7pPr marL="37734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7pPr>
            <a:lvl8pPr marL="42306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8pPr>
            <a:lvl9pPr marL="46878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9pPr>
          </a:lstStyle>
          <a:p>
            <a:pPr marL="0" indent="0" algn="ctr">
              <a:buFont typeface="Wingdings" pitchFamily="2" charset="2"/>
              <a:buNone/>
            </a:pPr>
            <a:r>
              <a:rPr lang="en-US" sz="3200" b="1" kern="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Human Reproduction </a:t>
            </a:r>
          </a:p>
          <a:p>
            <a:pPr marL="0" indent="0" algn="ctr">
              <a:buFont typeface="Wingdings" pitchFamily="2" charset="2"/>
              <a:buNone/>
            </a:pPr>
            <a:r>
              <a:rPr lang="ar-SA" sz="4400" b="1" kern="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4400" kern="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مستطيل 8"/>
          <p:cNvSpPr/>
          <p:nvPr/>
        </p:nvSpPr>
        <p:spPr>
          <a:xfrm>
            <a:off x="4641205" y="272087"/>
            <a:ext cx="3857146" cy="461665"/>
          </a:xfrm>
          <a:prstGeom prst="rect">
            <a:avLst/>
          </a:prstGeom>
        </p:spPr>
        <p:txBody>
          <a:bodyPr wrap="none">
            <a:spAutoFit/>
          </a:bodyPr>
          <a:lstStyle/>
          <a:p>
            <a:r>
              <a:rPr lang="ar-SA" altLang="en-US" b="1" dirty="0" smtClean="0">
                <a:solidFill>
                  <a:srgbClr val="FF0000"/>
                </a:solidFill>
              </a:rPr>
              <a:t>تشريح الجهاز التناسلي لأنثى الانسان</a:t>
            </a:r>
            <a:endParaRPr lang="ar-SA" b="1"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13315" name="Line 3"/>
          <p:cNvSpPr>
            <a:spLocks noChangeShapeType="1"/>
          </p:cNvSpPr>
          <p:nvPr/>
        </p:nvSpPr>
        <p:spPr bwMode="auto">
          <a:xfrm>
            <a:off x="182563" y="753194"/>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13316"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13317" name="Rectangle 8"/>
          <p:cNvSpPr>
            <a:spLocks noGrp="1" noChangeArrowheads="1"/>
          </p:cNvSpPr>
          <p:nvPr>
            <p:ph type="title"/>
          </p:nvPr>
        </p:nvSpPr>
        <p:spPr>
          <a:xfrm>
            <a:off x="436100" y="0"/>
            <a:ext cx="7948246" cy="464235"/>
          </a:xfrm>
        </p:spPr>
        <p:txBody>
          <a:bodyPr/>
          <a:lstStyle/>
          <a:p>
            <a:pPr marL="0" indent="0" algn="ctr"/>
            <a:r>
              <a:rPr lang="ar-SA" sz="2800" dirty="0" smtClean="0">
                <a:latin typeface="Times New Roman" pitchFamily="18" charset="0"/>
                <a:cs typeface="Times New Roman" pitchFamily="18" charset="0"/>
              </a:rPr>
              <a:t>Human</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Female </a:t>
            </a:r>
            <a:r>
              <a:rPr lang="en-US" sz="2800" dirty="0" smtClean="0">
                <a:latin typeface="Times New Roman" pitchFamily="18" charset="0"/>
                <a:cs typeface="Times New Roman" pitchFamily="18" charset="0"/>
              </a:rPr>
              <a:t>Reproductive anatomy </a:t>
            </a:r>
            <a:r>
              <a:rPr lang="ar-SA" altLang="en-US" sz="2800" dirty="0" smtClean="0"/>
              <a:t>تشريح الجهاز التناسلي </a:t>
            </a:r>
            <a:r>
              <a:rPr lang="ar-SA" altLang="en-US" sz="2800" dirty="0" smtClean="0">
                <a:solidFill>
                  <a:srgbClr val="FF0000"/>
                </a:solidFill>
              </a:rPr>
              <a:t>لأنثى</a:t>
            </a:r>
            <a:r>
              <a:rPr lang="ar-SA" altLang="en-US" sz="2800" dirty="0" smtClean="0"/>
              <a:t> الانسان</a:t>
            </a:r>
            <a:endParaRPr lang="en-US" sz="2800" dirty="0" smtClean="0">
              <a:solidFill>
                <a:srgbClr val="FF0000"/>
              </a:solidFill>
              <a:latin typeface="Times New Roman" pitchFamily="18" charset="0"/>
              <a:cs typeface="Times New Roman" pitchFamily="18" charset="0"/>
            </a:endParaRPr>
          </a:p>
        </p:txBody>
      </p:sp>
      <p:sp>
        <p:nvSpPr>
          <p:cNvPr id="13318" name="Rectangle 9"/>
          <p:cNvSpPr>
            <a:spLocks noGrp="1" noChangeArrowheads="1"/>
          </p:cNvSpPr>
          <p:nvPr>
            <p:ph idx="1"/>
          </p:nvPr>
        </p:nvSpPr>
        <p:spPr>
          <a:xfrm>
            <a:off x="338428" y="978185"/>
            <a:ext cx="8348373" cy="4934242"/>
          </a:xfrm>
        </p:spPr>
        <p:txBody>
          <a:bodyPr/>
          <a:lstStyle/>
          <a:p>
            <a:pPr marL="269875" indent="-269875" algn="r" rtl="1">
              <a:lnSpc>
                <a:spcPct val="85000"/>
              </a:lnSpc>
              <a:spcBef>
                <a:spcPct val="25000"/>
              </a:spcBef>
            </a:pPr>
            <a:r>
              <a:rPr lang="en-US" b="1" dirty="0" smtClean="0">
                <a:solidFill>
                  <a:srgbClr val="FF0000"/>
                </a:solidFill>
                <a:latin typeface="Times New Roman" pitchFamily="18" charset="0"/>
                <a:cs typeface="Times New Roman" pitchFamily="18" charset="0"/>
              </a:rPr>
              <a:t>Ovaries contain follicles that </a:t>
            </a:r>
            <a:r>
              <a:rPr lang="en-US" b="1" dirty="0" smtClean="0">
                <a:solidFill>
                  <a:srgbClr val="336600"/>
                </a:solidFill>
                <a:latin typeface="Times New Roman" pitchFamily="18" charset="0"/>
                <a:cs typeface="Times New Roman" pitchFamily="18" charset="0"/>
              </a:rPr>
              <a:t>Nurture</a:t>
            </a:r>
            <a:r>
              <a:rPr lang="en-US" b="1" dirty="0" smtClean="0">
                <a:solidFill>
                  <a:srgbClr val="FF0000"/>
                </a:solidFill>
                <a:latin typeface="Times New Roman" pitchFamily="18" charset="0"/>
                <a:cs typeface="Times New Roman" pitchFamily="18" charset="0"/>
              </a:rPr>
              <a:t> eggs  and </a:t>
            </a:r>
            <a:r>
              <a:rPr lang="en-US" b="1" dirty="0" smtClean="0">
                <a:solidFill>
                  <a:srgbClr val="336600"/>
                </a:solidFill>
                <a:latin typeface="Times New Roman" pitchFamily="18" charset="0"/>
                <a:cs typeface="Times New Roman" pitchFamily="18" charset="0"/>
              </a:rPr>
              <a:t>Produce</a:t>
            </a:r>
            <a:r>
              <a:rPr lang="en-US" b="1" dirty="0" smtClean="0">
                <a:solidFill>
                  <a:srgbClr val="FF0000"/>
                </a:solidFill>
                <a:latin typeface="Times New Roman" pitchFamily="18" charset="0"/>
                <a:cs typeface="Times New Roman" pitchFamily="18" charset="0"/>
              </a:rPr>
              <a:t> sex hormones </a:t>
            </a:r>
            <a:r>
              <a:rPr lang="ar-SA" b="1" dirty="0" smtClean="0">
                <a:solidFill>
                  <a:srgbClr val="FF0000"/>
                </a:solidFill>
                <a:latin typeface="Times New Roman" pitchFamily="18" charset="0"/>
                <a:cs typeface="Times New Roman" pitchFamily="18" charset="0"/>
              </a:rPr>
              <a:t>  </a:t>
            </a:r>
            <a:r>
              <a:rPr lang="ar-SA" altLang="en-US" b="1" dirty="0" smtClean="0">
                <a:solidFill>
                  <a:srgbClr val="FF0000"/>
                </a:solidFill>
              </a:rPr>
              <a:t>تحتوي</a:t>
            </a:r>
            <a:r>
              <a:rPr lang="ar-SA" altLang="en-US" b="1" dirty="0" smtClean="0">
                <a:solidFill>
                  <a:srgbClr val="336600"/>
                </a:solidFill>
              </a:rPr>
              <a:t> المبايض </a:t>
            </a:r>
            <a:r>
              <a:rPr lang="ar-SA" altLang="en-US" b="1" dirty="0" smtClean="0">
                <a:solidFill>
                  <a:srgbClr val="FF0000"/>
                </a:solidFill>
              </a:rPr>
              <a:t>على </a:t>
            </a:r>
            <a:r>
              <a:rPr lang="ar-SA" altLang="en-US" b="1" dirty="0" smtClean="0">
                <a:solidFill>
                  <a:srgbClr val="336600"/>
                </a:solidFill>
              </a:rPr>
              <a:t>حويصلات </a:t>
            </a:r>
            <a:r>
              <a:rPr lang="ar-SA" altLang="en-US" b="1" dirty="0" smtClean="0">
                <a:solidFill>
                  <a:srgbClr val="FF0000"/>
                </a:solidFill>
              </a:rPr>
              <a:t>والتي تقوم </a:t>
            </a:r>
            <a:r>
              <a:rPr lang="ar-SA" altLang="en-US" b="1" dirty="0" err="1" smtClean="0">
                <a:solidFill>
                  <a:srgbClr val="FF0000"/>
                </a:solidFill>
              </a:rPr>
              <a:t>بــ</a:t>
            </a:r>
            <a:r>
              <a:rPr lang="ar-SA" altLang="en-US" b="1" dirty="0" smtClean="0">
                <a:solidFill>
                  <a:srgbClr val="FF0000"/>
                </a:solidFill>
              </a:rPr>
              <a:t> تغذية البيض </a:t>
            </a:r>
            <a:r>
              <a:rPr lang="ar-SA" altLang="en-US" b="1" dirty="0" err="1" smtClean="0">
                <a:solidFill>
                  <a:srgbClr val="FF0000"/>
                </a:solidFill>
              </a:rPr>
              <a:t>وانتاج</a:t>
            </a:r>
            <a:r>
              <a:rPr lang="ar-SA" altLang="en-US" b="1" dirty="0" smtClean="0">
                <a:solidFill>
                  <a:srgbClr val="FF0000"/>
                </a:solidFill>
              </a:rPr>
              <a:t> </a:t>
            </a:r>
            <a:r>
              <a:rPr lang="ar-SA" altLang="en-US" b="1" dirty="0" err="1" smtClean="0">
                <a:solidFill>
                  <a:srgbClr val="FF0000"/>
                </a:solidFill>
              </a:rPr>
              <a:t>هرمونات</a:t>
            </a:r>
            <a:r>
              <a:rPr lang="ar-SA" altLang="en-US" b="1" dirty="0" smtClean="0">
                <a:solidFill>
                  <a:srgbClr val="FF0000"/>
                </a:solidFill>
              </a:rPr>
              <a:t> الجنس</a:t>
            </a:r>
          </a:p>
          <a:p>
            <a:pPr marL="404813" indent="-404813">
              <a:spcBef>
                <a:spcPts val="1200"/>
              </a:spcBef>
              <a:spcAft>
                <a:spcPts val="600"/>
              </a:spcAft>
            </a:pPr>
            <a:r>
              <a:rPr lang="en-US" b="1" dirty="0" smtClean="0">
                <a:solidFill>
                  <a:srgbClr val="0000FF"/>
                </a:solidFill>
                <a:latin typeface="Times New Roman" pitchFamily="18" charset="0"/>
                <a:cs typeface="Times New Roman" pitchFamily="18" charset="0"/>
              </a:rPr>
              <a:t>Oviducts convey eggs to the uterus where embryos develop   </a:t>
            </a:r>
            <a:r>
              <a:rPr lang="ar-SA" b="1" dirty="0" smtClean="0">
                <a:solidFill>
                  <a:srgbClr val="0000FF"/>
                </a:solidFill>
                <a:latin typeface="Times New Roman" pitchFamily="18" charset="0"/>
                <a:cs typeface="Times New Roman" pitchFamily="18" charset="0"/>
              </a:rPr>
              <a:t> </a:t>
            </a:r>
            <a:r>
              <a:rPr lang="ar-SA" altLang="en-US" b="1" dirty="0" smtClean="0">
                <a:solidFill>
                  <a:srgbClr val="0000FF"/>
                </a:solidFill>
              </a:rPr>
              <a:t>قنوات البيض تنقل البيض للرحم حيث تكوين الأجنة</a:t>
            </a:r>
            <a:endParaRPr lang="en-US" b="1" dirty="0" smtClean="0">
              <a:solidFill>
                <a:srgbClr val="0000FF"/>
              </a:solidFill>
              <a:latin typeface="Times New Roman" pitchFamily="18" charset="0"/>
              <a:cs typeface="Times New Roman" pitchFamily="18" charset="0"/>
            </a:endParaRPr>
          </a:p>
          <a:p>
            <a:pPr marL="404813" indent="-404813">
              <a:spcBef>
                <a:spcPts val="1200"/>
              </a:spcBef>
              <a:spcAft>
                <a:spcPts val="600"/>
              </a:spcAft>
            </a:pPr>
            <a:r>
              <a:rPr lang="en-US" b="1" dirty="0" smtClean="0">
                <a:solidFill>
                  <a:srgbClr val="FF0000"/>
                </a:solidFill>
                <a:latin typeface="Times New Roman" pitchFamily="18" charset="0"/>
                <a:cs typeface="Times New Roman" pitchFamily="18" charset="0"/>
              </a:rPr>
              <a:t>The uterus opens into the vagina through the cervix </a:t>
            </a:r>
            <a:r>
              <a:rPr lang="ar-SA" b="1" dirty="0" smtClean="0">
                <a:solidFill>
                  <a:srgbClr val="FF0000"/>
                </a:solidFill>
                <a:latin typeface="Times New Roman" pitchFamily="18" charset="0"/>
                <a:cs typeface="Times New Roman" pitchFamily="18" charset="0"/>
              </a:rPr>
              <a:t> </a:t>
            </a:r>
            <a:r>
              <a:rPr lang="ar-SA" altLang="en-US" b="1" dirty="0" smtClean="0">
                <a:solidFill>
                  <a:srgbClr val="FF0000"/>
                </a:solidFill>
              </a:rPr>
              <a:t>يتصل الرحم بالمهبل من خلال عنق الرحم </a:t>
            </a:r>
            <a:endParaRPr lang="en-US" b="1" dirty="0" smtClean="0">
              <a:solidFill>
                <a:srgbClr val="FF0000"/>
              </a:solidFill>
              <a:latin typeface="Times New Roman" pitchFamily="18" charset="0"/>
              <a:cs typeface="Times New Roman" pitchFamily="18" charset="0"/>
            </a:endParaRPr>
          </a:p>
          <a:p>
            <a:pPr marL="404813" indent="-404813">
              <a:spcBef>
                <a:spcPts val="1200"/>
              </a:spcBef>
              <a:spcAft>
                <a:spcPts val="600"/>
              </a:spcAft>
            </a:pPr>
            <a:r>
              <a:rPr lang="en-US" b="1" dirty="0" smtClean="0">
                <a:solidFill>
                  <a:srgbClr val="0000FF"/>
                </a:solidFill>
                <a:latin typeface="Times New Roman" pitchFamily="18" charset="0"/>
                <a:cs typeface="Times New Roman" pitchFamily="18" charset="0"/>
              </a:rPr>
              <a:t>The vagina </a:t>
            </a:r>
            <a:r>
              <a:rPr lang="ar-SA" altLang="en-US" b="1" dirty="0" smtClean="0">
                <a:solidFill>
                  <a:srgbClr val="0000FF"/>
                </a:solidFill>
              </a:rPr>
              <a:t>المهبل </a:t>
            </a:r>
            <a:endParaRPr lang="en-US" b="1" dirty="0" smtClean="0">
              <a:solidFill>
                <a:srgbClr val="0000FF"/>
              </a:solidFill>
              <a:latin typeface="Times New Roman" pitchFamily="18" charset="0"/>
              <a:cs typeface="Times New Roman" pitchFamily="18" charset="0"/>
            </a:endParaRPr>
          </a:p>
          <a:p>
            <a:pPr marL="719138" lvl="1" indent="-269875">
              <a:spcBef>
                <a:spcPts val="1200"/>
              </a:spcBef>
              <a:spcAft>
                <a:spcPts val="600"/>
              </a:spcAft>
              <a:buFontTx/>
              <a:buChar char="–"/>
            </a:pPr>
            <a:r>
              <a:rPr lang="en-US" sz="2800" b="1" dirty="0" smtClean="0">
                <a:solidFill>
                  <a:srgbClr val="336600"/>
                </a:solidFill>
                <a:latin typeface="Times New Roman" pitchFamily="18" charset="0"/>
                <a:cs typeface="Times New Roman" pitchFamily="18" charset="0"/>
              </a:rPr>
              <a:t>Receives the penis during sexual intercourse </a:t>
            </a:r>
            <a:r>
              <a:rPr lang="ar-SA" altLang="en-US" sz="2800" b="1" dirty="0" smtClean="0">
                <a:solidFill>
                  <a:srgbClr val="336600"/>
                </a:solidFill>
              </a:rPr>
              <a:t>يستقبل القضيب خلال عملية الجماع</a:t>
            </a:r>
            <a:r>
              <a:rPr lang="ar-SA" altLang="en-US" sz="2800" dirty="0" smtClean="0"/>
              <a:t> </a:t>
            </a:r>
            <a:endParaRPr lang="en-US" sz="2800" b="1" dirty="0" smtClean="0">
              <a:solidFill>
                <a:srgbClr val="336600"/>
              </a:solidFill>
              <a:latin typeface="Times New Roman" pitchFamily="18" charset="0"/>
              <a:cs typeface="Times New Roman" pitchFamily="18" charset="0"/>
            </a:endParaRPr>
          </a:p>
          <a:p>
            <a:pPr marL="719138" lvl="1" indent="-269875">
              <a:spcBef>
                <a:spcPts val="1200"/>
              </a:spcBef>
              <a:spcAft>
                <a:spcPts val="600"/>
              </a:spcAft>
              <a:buFontTx/>
              <a:buChar char="–"/>
            </a:pPr>
            <a:r>
              <a:rPr lang="en-US" sz="2800" b="1" dirty="0" smtClean="0">
                <a:solidFill>
                  <a:srgbClr val="336600"/>
                </a:solidFill>
                <a:latin typeface="Times New Roman" pitchFamily="18" charset="0"/>
                <a:cs typeface="Times New Roman" pitchFamily="18" charset="0"/>
              </a:rPr>
              <a:t>Forms the birth canal   </a:t>
            </a:r>
            <a:r>
              <a:rPr lang="ar-SA" altLang="en-US" sz="2800" b="1" dirty="0" smtClean="0">
                <a:solidFill>
                  <a:srgbClr val="336600"/>
                </a:solidFill>
              </a:rPr>
              <a:t>يمثل قناة الولادة </a:t>
            </a:r>
            <a:endParaRPr lang="en-US" altLang="en-US" sz="2800" b="1" dirty="0" smtClean="0">
              <a:solidFill>
                <a:srgbClr val="336600"/>
              </a:solidFill>
            </a:endParaRPr>
          </a:p>
          <a:p>
            <a:pPr marL="719138" lvl="1" indent="-269875" eaLnBrk="1" hangingPunct="1">
              <a:spcBef>
                <a:spcPts val="1200"/>
              </a:spcBef>
              <a:spcAft>
                <a:spcPts val="600"/>
              </a:spcAft>
              <a:buFontTx/>
              <a:buChar char="–"/>
            </a:pPr>
            <a:endParaRPr lang="en-US" sz="2800" b="1" dirty="0" smtClean="0">
              <a:solidFill>
                <a:srgbClr val="336600"/>
              </a:solidFill>
              <a:latin typeface="Times New Roman" pitchFamily="18" charset="0"/>
              <a:cs typeface="Times New Roman" pitchFamily="18" charset="0"/>
            </a:endParaRPr>
          </a:p>
        </p:txBody>
      </p:sp>
      <p:sp>
        <p:nvSpPr>
          <p:cNvPr id="7" name="Oval 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7</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27_03aFemaleReproAnatomy-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6863" y="580300"/>
            <a:ext cx="8548687" cy="480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Text Box 9"/>
          <p:cNvSpPr txBox="1">
            <a:spLocks noChangeArrowheads="1"/>
          </p:cNvSpPr>
          <p:nvPr/>
        </p:nvSpPr>
        <p:spPr bwMode="auto">
          <a:xfrm>
            <a:off x="2884488" y="608875"/>
            <a:ext cx="1008062" cy="28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a:solidFill>
                  <a:srgbClr val="0000FF"/>
                </a:solidFill>
                <a:latin typeface="Times New Roman" pitchFamily="18" charset="0"/>
                <a:cs typeface="Times New Roman" pitchFamily="18" charset="0"/>
              </a:rPr>
              <a:t>Oviduct</a:t>
            </a:r>
          </a:p>
        </p:txBody>
      </p:sp>
      <p:sp>
        <p:nvSpPr>
          <p:cNvPr id="14340" name="Text Box 10"/>
          <p:cNvSpPr txBox="1">
            <a:spLocks noChangeArrowheads="1"/>
          </p:cNvSpPr>
          <p:nvPr/>
        </p:nvSpPr>
        <p:spPr bwMode="auto">
          <a:xfrm>
            <a:off x="5105400" y="608875"/>
            <a:ext cx="1008063" cy="28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dirty="0">
                <a:solidFill>
                  <a:srgbClr val="0000FF"/>
                </a:solidFill>
                <a:latin typeface="Times New Roman" pitchFamily="18" charset="0"/>
                <a:cs typeface="Times New Roman" pitchFamily="18" charset="0"/>
              </a:rPr>
              <a:t>Ovaries</a:t>
            </a:r>
          </a:p>
        </p:txBody>
      </p:sp>
      <p:sp>
        <p:nvSpPr>
          <p:cNvPr id="14341" name="Text Box 11"/>
          <p:cNvSpPr txBox="1">
            <a:spLocks noChangeArrowheads="1"/>
          </p:cNvSpPr>
          <p:nvPr/>
        </p:nvSpPr>
        <p:spPr bwMode="auto">
          <a:xfrm>
            <a:off x="1149350" y="1667737"/>
            <a:ext cx="1008063" cy="284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dirty="0">
                <a:solidFill>
                  <a:srgbClr val="0000FF"/>
                </a:solidFill>
                <a:latin typeface="Times New Roman" pitchFamily="18" charset="0"/>
                <a:cs typeface="Times New Roman" pitchFamily="18" charset="0"/>
              </a:rPr>
              <a:t>Follicles</a:t>
            </a:r>
          </a:p>
        </p:txBody>
      </p:sp>
      <p:sp>
        <p:nvSpPr>
          <p:cNvPr id="14342" name="Text Box 12"/>
          <p:cNvSpPr txBox="1">
            <a:spLocks noChangeArrowheads="1"/>
          </p:cNvSpPr>
          <p:nvPr/>
        </p:nvSpPr>
        <p:spPr bwMode="auto">
          <a:xfrm>
            <a:off x="914400" y="2493237"/>
            <a:ext cx="1951038" cy="284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dirty="0">
                <a:solidFill>
                  <a:srgbClr val="0000FF"/>
                </a:solidFill>
                <a:latin typeface="Times New Roman" pitchFamily="18" charset="0"/>
                <a:cs typeface="Times New Roman" pitchFamily="18" charset="0"/>
              </a:rPr>
              <a:t>Corpus luteum</a:t>
            </a:r>
          </a:p>
        </p:txBody>
      </p:sp>
      <p:sp>
        <p:nvSpPr>
          <p:cNvPr id="14343" name="Text Box 13"/>
          <p:cNvSpPr txBox="1">
            <a:spLocks noChangeArrowheads="1"/>
          </p:cNvSpPr>
          <p:nvPr/>
        </p:nvSpPr>
        <p:spPr bwMode="auto">
          <a:xfrm>
            <a:off x="3011488" y="2731362"/>
            <a:ext cx="1755775" cy="284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dirty="0">
                <a:solidFill>
                  <a:srgbClr val="0000FF"/>
                </a:solidFill>
                <a:latin typeface="Times New Roman" pitchFamily="18" charset="0"/>
                <a:cs typeface="Times New Roman" pitchFamily="18" charset="0"/>
              </a:rPr>
              <a:t>Wall of uterus</a:t>
            </a:r>
          </a:p>
        </p:txBody>
      </p:sp>
      <p:sp>
        <p:nvSpPr>
          <p:cNvPr id="14344" name="Text Box 14"/>
          <p:cNvSpPr txBox="1">
            <a:spLocks noChangeArrowheads="1"/>
          </p:cNvSpPr>
          <p:nvPr/>
        </p:nvSpPr>
        <p:spPr bwMode="auto">
          <a:xfrm>
            <a:off x="2944813" y="3163162"/>
            <a:ext cx="2082800" cy="59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dirty="0">
                <a:solidFill>
                  <a:srgbClr val="0000FF"/>
                </a:solidFill>
                <a:latin typeface="Times New Roman" pitchFamily="18" charset="0"/>
                <a:cs typeface="Times New Roman" pitchFamily="18" charset="0"/>
              </a:rPr>
              <a:t>Endometrium</a:t>
            </a:r>
          </a:p>
          <a:p>
            <a:pPr algn="l" rtl="0">
              <a:lnSpc>
                <a:spcPct val="90000"/>
              </a:lnSpc>
            </a:pPr>
            <a:r>
              <a:rPr lang="en-US" sz="2000" b="1" dirty="0">
                <a:solidFill>
                  <a:srgbClr val="0000FF"/>
                </a:solidFill>
                <a:latin typeface="Times New Roman" pitchFamily="18" charset="0"/>
                <a:cs typeface="Times New Roman" pitchFamily="18" charset="0"/>
              </a:rPr>
              <a:t>(lining of uterus)</a:t>
            </a:r>
          </a:p>
        </p:txBody>
      </p:sp>
      <p:sp>
        <p:nvSpPr>
          <p:cNvPr id="14345" name="Text Box 15"/>
          <p:cNvSpPr txBox="1">
            <a:spLocks noChangeArrowheads="1"/>
          </p:cNvSpPr>
          <p:nvPr/>
        </p:nvSpPr>
        <p:spPr bwMode="auto">
          <a:xfrm>
            <a:off x="3963988" y="4355375"/>
            <a:ext cx="866775" cy="28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a:solidFill>
                  <a:srgbClr val="0000FF"/>
                </a:solidFill>
                <a:latin typeface="Times New Roman" pitchFamily="18" charset="0"/>
                <a:cs typeface="Times New Roman" pitchFamily="18" charset="0"/>
              </a:rPr>
              <a:t>Vagina</a:t>
            </a:r>
          </a:p>
        </p:txBody>
      </p:sp>
      <p:sp>
        <p:nvSpPr>
          <p:cNvPr id="14346" name="Text Box 16"/>
          <p:cNvSpPr txBox="1">
            <a:spLocks noChangeArrowheads="1"/>
          </p:cNvSpPr>
          <p:nvPr/>
        </p:nvSpPr>
        <p:spPr bwMode="auto">
          <a:xfrm>
            <a:off x="6240892" y="3776515"/>
            <a:ext cx="2136775"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dirty="0">
                <a:solidFill>
                  <a:srgbClr val="0000FF"/>
                </a:solidFill>
                <a:latin typeface="Times New Roman" pitchFamily="18" charset="0"/>
                <a:cs typeface="Times New Roman" pitchFamily="18" charset="0"/>
              </a:rPr>
              <a:t>Cervix</a:t>
            </a:r>
          </a:p>
          <a:p>
            <a:pPr algn="ctr" rtl="0">
              <a:lnSpc>
                <a:spcPct val="90000"/>
              </a:lnSpc>
            </a:pPr>
            <a:r>
              <a:rPr lang="en-US" sz="2000" b="1" dirty="0">
                <a:solidFill>
                  <a:srgbClr val="0000FF"/>
                </a:solidFill>
                <a:latin typeface="Times New Roman" pitchFamily="18" charset="0"/>
                <a:cs typeface="Times New Roman" pitchFamily="18" charset="0"/>
              </a:rPr>
              <a:t>(“neck” of </a:t>
            </a:r>
            <a:r>
              <a:rPr lang="en-US" sz="2000" b="1" dirty="0" smtClean="0">
                <a:solidFill>
                  <a:srgbClr val="0000FF"/>
                </a:solidFill>
                <a:latin typeface="Times New Roman" pitchFamily="18" charset="0"/>
                <a:cs typeface="Times New Roman" pitchFamily="18" charset="0"/>
              </a:rPr>
              <a:t>uterus)</a:t>
            </a:r>
            <a:endParaRPr lang="en-US" sz="2000" b="1" dirty="0">
              <a:solidFill>
                <a:srgbClr val="0000FF"/>
              </a:solidFill>
              <a:latin typeface="Times New Roman" pitchFamily="18" charset="0"/>
              <a:cs typeface="Times New Roman" pitchFamily="18" charset="0"/>
            </a:endParaRPr>
          </a:p>
        </p:txBody>
      </p:sp>
      <p:sp>
        <p:nvSpPr>
          <p:cNvPr id="14347" name="Text Box 17"/>
          <p:cNvSpPr txBox="1">
            <a:spLocks noChangeArrowheads="1"/>
          </p:cNvSpPr>
          <p:nvPr/>
        </p:nvSpPr>
        <p:spPr bwMode="auto">
          <a:xfrm>
            <a:off x="6635750" y="2625000"/>
            <a:ext cx="866775" cy="28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dirty="0">
                <a:solidFill>
                  <a:srgbClr val="0000FF"/>
                </a:solidFill>
                <a:latin typeface="Times New Roman" pitchFamily="18" charset="0"/>
                <a:cs typeface="Times New Roman" pitchFamily="18" charset="0"/>
              </a:rPr>
              <a:t>Uterus</a:t>
            </a:r>
          </a:p>
        </p:txBody>
      </p:sp>
      <p:sp>
        <p:nvSpPr>
          <p:cNvPr id="14348" name="Line 18"/>
          <p:cNvSpPr>
            <a:spLocks noChangeShapeType="1"/>
          </p:cNvSpPr>
          <p:nvPr/>
        </p:nvSpPr>
        <p:spPr bwMode="auto">
          <a:xfrm>
            <a:off x="2243138" y="1818550"/>
            <a:ext cx="9826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4349" name="Line 19"/>
          <p:cNvSpPr>
            <a:spLocks noChangeShapeType="1"/>
          </p:cNvSpPr>
          <p:nvPr/>
        </p:nvSpPr>
        <p:spPr bwMode="auto">
          <a:xfrm>
            <a:off x="2252663" y="1818550"/>
            <a:ext cx="790575" cy="26193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4350" name="Line 20"/>
          <p:cNvSpPr>
            <a:spLocks noChangeShapeType="1"/>
          </p:cNvSpPr>
          <p:nvPr/>
        </p:nvSpPr>
        <p:spPr bwMode="auto">
          <a:xfrm flipV="1">
            <a:off x="2738438" y="2224950"/>
            <a:ext cx="881062" cy="3810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4351" name="Line 21"/>
          <p:cNvSpPr>
            <a:spLocks noChangeShapeType="1"/>
          </p:cNvSpPr>
          <p:nvPr/>
        </p:nvSpPr>
        <p:spPr bwMode="auto">
          <a:xfrm>
            <a:off x="3357563" y="866050"/>
            <a:ext cx="0" cy="3714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4352" name="Line 22"/>
          <p:cNvSpPr>
            <a:spLocks noChangeShapeType="1"/>
          </p:cNvSpPr>
          <p:nvPr/>
        </p:nvSpPr>
        <p:spPr bwMode="auto">
          <a:xfrm>
            <a:off x="4737100" y="2880587"/>
            <a:ext cx="465138"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4353" name="Line 23"/>
          <p:cNvSpPr>
            <a:spLocks noChangeShapeType="1"/>
          </p:cNvSpPr>
          <p:nvPr/>
        </p:nvSpPr>
        <p:spPr bwMode="auto">
          <a:xfrm>
            <a:off x="5989638" y="2791687"/>
            <a:ext cx="63182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4354" name="Freeform 24"/>
          <p:cNvSpPr>
            <a:spLocks/>
          </p:cNvSpPr>
          <p:nvPr/>
        </p:nvSpPr>
        <p:spPr bwMode="auto">
          <a:xfrm>
            <a:off x="3706813" y="861287"/>
            <a:ext cx="3932237" cy="1193800"/>
          </a:xfrm>
          <a:custGeom>
            <a:avLst/>
            <a:gdLst>
              <a:gd name="T0" fmla="*/ 0 w 2477"/>
              <a:gd name="T1" fmla="*/ 2147483647 h 752"/>
              <a:gd name="T2" fmla="*/ 2147483647 w 2477"/>
              <a:gd name="T3" fmla="*/ 0 h 752"/>
              <a:gd name="T4" fmla="*/ 2147483647 w 2477"/>
              <a:gd name="T5" fmla="*/ 2147483647 h 752"/>
              <a:gd name="T6" fmla="*/ 0 60000 65536"/>
              <a:gd name="T7" fmla="*/ 0 60000 65536"/>
              <a:gd name="T8" fmla="*/ 0 60000 65536"/>
              <a:gd name="T9" fmla="*/ 0 w 2477"/>
              <a:gd name="T10" fmla="*/ 0 h 752"/>
              <a:gd name="T11" fmla="*/ 2477 w 2477"/>
              <a:gd name="T12" fmla="*/ 752 h 752"/>
            </a:gdLst>
            <a:ahLst/>
            <a:cxnLst>
              <a:cxn ang="T6">
                <a:pos x="T0" y="T1"/>
              </a:cxn>
              <a:cxn ang="T7">
                <a:pos x="T2" y="T3"/>
              </a:cxn>
              <a:cxn ang="T8">
                <a:pos x="T4" y="T5"/>
              </a:cxn>
            </a:cxnLst>
            <a:rect l="T9" t="T10" r="T11" b="T12"/>
            <a:pathLst>
              <a:path w="2477" h="752">
                <a:moveTo>
                  <a:pt x="0" y="601"/>
                </a:moveTo>
                <a:lnTo>
                  <a:pt x="1173" y="0"/>
                </a:lnTo>
                <a:lnTo>
                  <a:pt x="2477" y="752"/>
                </a:lnTo>
              </a:path>
            </a:pathLst>
          </a:cu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GB" b="1">
              <a:solidFill>
                <a:srgbClr val="0000FF"/>
              </a:solidFill>
              <a:latin typeface="Times New Roman" pitchFamily="18" charset="0"/>
              <a:cs typeface="Times New Roman" pitchFamily="18" charset="0"/>
            </a:endParaRPr>
          </a:p>
        </p:txBody>
      </p:sp>
      <p:sp>
        <p:nvSpPr>
          <p:cNvPr id="14355" name="Line 25"/>
          <p:cNvSpPr>
            <a:spLocks noChangeShapeType="1"/>
          </p:cNvSpPr>
          <p:nvPr/>
        </p:nvSpPr>
        <p:spPr bwMode="auto">
          <a:xfrm>
            <a:off x="4991100" y="3547337"/>
            <a:ext cx="5588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4356" name="Line 26"/>
          <p:cNvSpPr>
            <a:spLocks noChangeShapeType="1"/>
          </p:cNvSpPr>
          <p:nvPr/>
        </p:nvSpPr>
        <p:spPr bwMode="auto">
          <a:xfrm>
            <a:off x="4806950" y="4520475"/>
            <a:ext cx="8048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4357" name="Line 27"/>
          <p:cNvSpPr>
            <a:spLocks noChangeShapeType="1"/>
          </p:cNvSpPr>
          <p:nvPr/>
        </p:nvSpPr>
        <p:spPr bwMode="auto">
          <a:xfrm>
            <a:off x="5813425" y="3861662"/>
            <a:ext cx="1003011" cy="4532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4362" name="Text Box 32"/>
          <p:cNvSpPr txBox="1">
            <a:spLocks noChangeArrowheads="1"/>
          </p:cNvSpPr>
          <p:nvPr/>
        </p:nvSpPr>
        <p:spPr bwMode="auto">
          <a:xfrm>
            <a:off x="876302" y="5646881"/>
            <a:ext cx="7437438" cy="930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lnSpc>
                <a:spcPct val="80000"/>
              </a:lnSpc>
            </a:pPr>
            <a:r>
              <a:rPr lang="en-US" sz="2800" b="1" dirty="0">
                <a:solidFill>
                  <a:srgbClr val="336600"/>
                </a:solidFill>
                <a:latin typeface="Times New Roman" pitchFamily="18" charset="0"/>
                <a:cs typeface="Times New Roman" pitchFamily="18" charset="0"/>
              </a:rPr>
              <a:t>Front view of female reproductive </a:t>
            </a:r>
            <a:r>
              <a:rPr lang="en-US" sz="2800" b="1" dirty="0" smtClean="0">
                <a:solidFill>
                  <a:srgbClr val="336600"/>
                </a:solidFill>
                <a:latin typeface="Times New Roman" pitchFamily="18" charset="0"/>
                <a:cs typeface="Times New Roman" pitchFamily="18" charset="0"/>
              </a:rPr>
              <a:t>anatomy</a:t>
            </a:r>
          </a:p>
          <a:p>
            <a:pPr algn="ctr">
              <a:lnSpc>
                <a:spcPct val="80000"/>
              </a:lnSpc>
            </a:pPr>
            <a:r>
              <a:rPr lang="en-US" sz="2800" b="1" dirty="0" smtClean="0">
                <a:solidFill>
                  <a:srgbClr val="336600"/>
                </a:solidFill>
                <a:latin typeface="Times New Roman" pitchFamily="18" charset="0"/>
                <a:cs typeface="Times New Roman" pitchFamily="18" charset="0"/>
              </a:rPr>
              <a:t> </a:t>
            </a:r>
            <a:r>
              <a:rPr lang="en-US" sz="2800" b="1" dirty="0">
                <a:solidFill>
                  <a:srgbClr val="336600"/>
                </a:solidFill>
                <a:latin typeface="Times New Roman" pitchFamily="18" charset="0"/>
                <a:cs typeface="Times New Roman" pitchFamily="18" charset="0"/>
              </a:rPr>
              <a:t>(upper portion)</a:t>
            </a:r>
          </a:p>
        </p:txBody>
      </p:sp>
      <p:sp>
        <p:nvSpPr>
          <p:cNvPr id="14367" name="Text Box 42"/>
          <p:cNvSpPr txBox="1">
            <a:spLocks noChangeArrowheads="1"/>
          </p:cNvSpPr>
          <p:nvPr/>
        </p:nvSpPr>
        <p:spPr bwMode="auto">
          <a:xfrm>
            <a:off x="3111500" y="2486887"/>
            <a:ext cx="1303338" cy="28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lnSpc>
                <a:spcPct val="80000"/>
              </a:lnSpc>
            </a:pPr>
            <a:endParaRPr lang="ar-SA" sz="1600" b="1">
              <a:solidFill>
                <a:srgbClr val="0000FF"/>
              </a:solidFill>
              <a:latin typeface="Times New Roman" pitchFamily="18" charset="0"/>
              <a:cs typeface="Times New Roman" pitchFamily="18" charset="0"/>
            </a:endParaRPr>
          </a:p>
        </p:txBody>
      </p:sp>
      <p:sp>
        <p:nvSpPr>
          <p:cNvPr id="14368" name="Text Box 43"/>
          <p:cNvSpPr txBox="1">
            <a:spLocks noChangeArrowheads="1"/>
          </p:cNvSpPr>
          <p:nvPr/>
        </p:nvSpPr>
        <p:spPr bwMode="auto">
          <a:xfrm>
            <a:off x="488083" y="3525112"/>
            <a:ext cx="338138" cy="460375"/>
          </a:xfrm>
          <a:prstGeom prst="rect">
            <a:avLst/>
          </a:prstGeom>
          <a:solidFill>
            <a:srgbClr val="EAEAE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endParaRPr lang="en-GB" sz="2000" b="1">
              <a:solidFill>
                <a:srgbClr val="0000FF"/>
              </a:solidFill>
              <a:latin typeface="Times New Roman" pitchFamily="18" charset="0"/>
              <a:cs typeface="Times New Roman" pitchFamily="18" charset="0"/>
            </a:endParaRPr>
          </a:p>
        </p:txBody>
      </p:sp>
      <p:sp>
        <p:nvSpPr>
          <p:cNvPr id="33" name="Oval 32"/>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8</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15363" name="Line 3"/>
          <p:cNvSpPr>
            <a:spLocks noChangeShapeType="1"/>
          </p:cNvSpPr>
          <p:nvPr/>
        </p:nvSpPr>
        <p:spPr bwMode="auto">
          <a:xfrm>
            <a:off x="182563" y="697331"/>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15364" name="Rectangle 8"/>
          <p:cNvSpPr>
            <a:spLocks noGrp="1" noChangeArrowheads="1"/>
          </p:cNvSpPr>
          <p:nvPr>
            <p:ph type="title"/>
          </p:nvPr>
        </p:nvSpPr>
        <p:spPr>
          <a:xfrm>
            <a:off x="182563" y="168275"/>
            <a:ext cx="8775700" cy="444789"/>
          </a:xfrm>
        </p:spPr>
        <p:txBody>
          <a:bodyPr/>
          <a:lstStyle/>
          <a:p>
            <a:pPr marL="0" indent="0" algn="ctr" eaLnBrk="1" hangingPunct="1"/>
            <a:r>
              <a:rPr lang="ar-SA" sz="2800" dirty="0" smtClean="0">
                <a:latin typeface="Times New Roman" pitchFamily="18" charset="0"/>
                <a:cs typeface="Times New Roman" pitchFamily="18" charset="0"/>
              </a:rPr>
              <a:t>Human</a:t>
            </a:r>
            <a:r>
              <a:rPr lang="ar-SA" sz="2800" dirty="0" smtClean="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Male </a:t>
            </a:r>
            <a:r>
              <a:rPr lang="en-US" sz="2800" dirty="0" smtClean="0">
                <a:latin typeface="Times New Roman" pitchFamily="18" charset="0"/>
                <a:cs typeface="Times New Roman" pitchFamily="18" charset="0"/>
              </a:rPr>
              <a:t>Reproductive anatomy   </a:t>
            </a:r>
          </a:p>
        </p:txBody>
      </p:sp>
      <p:sp>
        <p:nvSpPr>
          <p:cNvPr id="15365" name="Rectangle 9"/>
          <p:cNvSpPr>
            <a:spLocks noGrp="1" noChangeArrowheads="1"/>
          </p:cNvSpPr>
          <p:nvPr>
            <p:ph idx="1"/>
          </p:nvPr>
        </p:nvSpPr>
        <p:spPr>
          <a:xfrm>
            <a:off x="405477" y="875680"/>
            <a:ext cx="8324418" cy="3346999"/>
          </a:xfrm>
        </p:spPr>
        <p:txBody>
          <a:bodyPr/>
          <a:lstStyle/>
          <a:p>
            <a:pPr marL="354013" indent="-354013">
              <a:spcBef>
                <a:spcPts val="600"/>
              </a:spcBef>
              <a:spcAft>
                <a:spcPts val="0"/>
              </a:spcAft>
            </a:pPr>
            <a:r>
              <a:rPr lang="en-US" sz="2400" b="1" dirty="0" smtClean="0">
                <a:solidFill>
                  <a:srgbClr val="FF0000"/>
                </a:solidFill>
                <a:latin typeface="Times New Roman" pitchFamily="18" charset="0"/>
                <a:cs typeface="Times New Roman" pitchFamily="18" charset="0"/>
              </a:rPr>
              <a:t>Testes (singular </a:t>
            </a:r>
            <a:r>
              <a:rPr lang="en-US" sz="2400" b="1" i="1" dirty="0" smtClean="0">
                <a:solidFill>
                  <a:srgbClr val="FF0000"/>
                </a:solidFill>
                <a:latin typeface="Times New Roman" pitchFamily="18" charset="0"/>
                <a:cs typeface="Times New Roman" pitchFamily="18" charset="0"/>
              </a:rPr>
              <a:t>testis</a:t>
            </a:r>
            <a:r>
              <a:rPr lang="en-US" sz="2400" b="1" dirty="0" smtClean="0">
                <a:solidFill>
                  <a:srgbClr val="FF0000"/>
                </a:solidFill>
                <a:latin typeface="Times New Roman" pitchFamily="18" charset="0"/>
                <a:cs typeface="Times New Roman" pitchFamily="18" charset="0"/>
              </a:rPr>
              <a:t>) produce Sperm  and male hormones  </a:t>
            </a:r>
            <a:r>
              <a:rPr lang="ar-SA" altLang="en-US" sz="2000" b="1" dirty="0" err="1" smtClean="0">
                <a:solidFill>
                  <a:srgbClr val="FF0000"/>
                </a:solidFill>
              </a:rPr>
              <a:t>الخصي </a:t>
            </a:r>
            <a:r>
              <a:rPr lang="ar-SA" altLang="en-US" sz="2000" b="1" dirty="0" smtClean="0">
                <a:solidFill>
                  <a:srgbClr val="FF0000"/>
                </a:solidFill>
              </a:rPr>
              <a:t>(مفردها خصية) تنتج الحيوانات المنوية</a:t>
            </a:r>
            <a:r>
              <a:rPr lang="en-US" altLang="en-US" sz="2000" b="1" dirty="0" smtClean="0">
                <a:solidFill>
                  <a:srgbClr val="FF0000"/>
                </a:solidFill>
              </a:rPr>
              <a:t> </a:t>
            </a:r>
            <a:r>
              <a:rPr lang="ar-SA" altLang="en-US" sz="2000" b="1" dirty="0" err="1" smtClean="0">
                <a:solidFill>
                  <a:srgbClr val="FF0000"/>
                </a:solidFill>
              </a:rPr>
              <a:t>هرمونات</a:t>
            </a:r>
            <a:r>
              <a:rPr lang="ar-SA" altLang="en-US" sz="2000" b="1" dirty="0" smtClean="0">
                <a:solidFill>
                  <a:srgbClr val="FF0000"/>
                </a:solidFill>
              </a:rPr>
              <a:t> الذكورة</a:t>
            </a:r>
            <a:r>
              <a:rPr lang="en-US" altLang="en-US" sz="2000" b="1" dirty="0" smtClean="0">
                <a:solidFill>
                  <a:srgbClr val="FF0000"/>
                </a:solidFill>
              </a:rPr>
              <a:t> </a:t>
            </a:r>
            <a:endParaRPr lang="en-US" sz="2400" b="1" dirty="0" smtClean="0">
              <a:solidFill>
                <a:srgbClr val="FF0000"/>
              </a:solidFill>
              <a:latin typeface="Times New Roman" pitchFamily="18" charset="0"/>
              <a:cs typeface="Times New Roman" pitchFamily="18" charset="0"/>
            </a:endParaRPr>
          </a:p>
          <a:p>
            <a:pPr marL="354013" indent="-354013">
              <a:spcBef>
                <a:spcPts val="600"/>
              </a:spcBef>
              <a:spcAft>
                <a:spcPts val="0"/>
              </a:spcAft>
            </a:pPr>
            <a:r>
              <a:rPr lang="en-US" sz="2400" b="1" dirty="0" smtClean="0">
                <a:solidFill>
                  <a:srgbClr val="0000FF"/>
                </a:solidFill>
                <a:latin typeface="Times New Roman" pitchFamily="18" charset="0"/>
                <a:cs typeface="Times New Roman" pitchFamily="18" charset="0"/>
              </a:rPr>
              <a:t>Epididymis stores sperm as they develop further </a:t>
            </a:r>
            <a:r>
              <a:rPr lang="ar-SA" sz="2400" b="1" dirty="0" smtClean="0">
                <a:solidFill>
                  <a:srgbClr val="0000FF"/>
                </a:solidFill>
                <a:latin typeface="Times New Roman" pitchFamily="18" charset="0"/>
                <a:cs typeface="Times New Roman" pitchFamily="18" charset="0"/>
              </a:rPr>
              <a:t> </a:t>
            </a:r>
            <a:r>
              <a:rPr lang="ar-SA" altLang="en-US" sz="2000" b="1" dirty="0" err="1" smtClean="0">
                <a:solidFill>
                  <a:srgbClr val="0000FF"/>
                </a:solidFill>
              </a:rPr>
              <a:t>البربخ</a:t>
            </a:r>
            <a:r>
              <a:rPr lang="ar-SA" altLang="en-US" sz="2000" b="1" dirty="0" smtClean="0">
                <a:solidFill>
                  <a:srgbClr val="0000FF"/>
                </a:solidFill>
              </a:rPr>
              <a:t> يتم فيه تخزين الحيوانات المنوية وإنضاجها</a:t>
            </a:r>
            <a:endParaRPr lang="en-US" sz="2400" b="1" dirty="0" smtClean="0">
              <a:solidFill>
                <a:srgbClr val="0000FF"/>
              </a:solidFill>
              <a:latin typeface="Times New Roman" pitchFamily="18" charset="0"/>
              <a:cs typeface="Times New Roman" pitchFamily="18" charset="0"/>
            </a:endParaRPr>
          </a:p>
          <a:p>
            <a:pPr marL="354013" indent="-354013">
              <a:spcBef>
                <a:spcPts val="600"/>
              </a:spcBef>
              <a:spcAft>
                <a:spcPts val="0"/>
              </a:spcAft>
            </a:pPr>
            <a:r>
              <a:rPr lang="en-US" sz="2400" b="1" dirty="0" smtClean="0">
                <a:solidFill>
                  <a:srgbClr val="FF0000"/>
                </a:solidFill>
                <a:latin typeface="Times New Roman" pitchFamily="18" charset="0"/>
                <a:cs typeface="Times New Roman" pitchFamily="18" charset="0"/>
              </a:rPr>
              <a:t>Several glands contribute to semen </a:t>
            </a:r>
            <a:r>
              <a:rPr lang="ar-SA" altLang="en-US" sz="2000" b="1" dirty="0" smtClean="0">
                <a:solidFill>
                  <a:srgbClr val="FF0000"/>
                </a:solidFill>
              </a:rPr>
              <a:t>تسهم العديد من الغدد في تكوين المني </a:t>
            </a:r>
            <a:endParaRPr lang="en-US" sz="2400" b="1" dirty="0" smtClean="0">
              <a:solidFill>
                <a:srgbClr val="FF0000"/>
              </a:solidFill>
              <a:latin typeface="Times New Roman" pitchFamily="18" charset="0"/>
              <a:cs typeface="Times New Roman" pitchFamily="18" charset="0"/>
            </a:endParaRPr>
          </a:p>
          <a:p>
            <a:pPr marL="1138238" lvl="1" indent="-342900">
              <a:spcBef>
                <a:spcPts val="600"/>
              </a:spcBef>
              <a:spcAft>
                <a:spcPts val="0"/>
              </a:spcAft>
              <a:buFontTx/>
              <a:buChar char="–"/>
            </a:pPr>
            <a:r>
              <a:rPr lang="en-US" b="1" dirty="0" smtClean="0">
                <a:solidFill>
                  <a:srgbClr val="0000FF"/>
                </a:solidFill>
                <a:latin typeface="Times New Roman" pitchFamily="18" charset="0"/>
                <a:cs typeface="Times New Roman" pitchFamily="18" charset="0"/>
              </a:rPr>
              <a:t>Seminal vesicles  </a:t>
            </a:r>
            <a:r>
              <a:rPr lang="ar-SA" altLang="en-US" b="1" dirty="0" smtClean="0">
                <a:solidFill>
                  <a:srgbClr val="0000FF"/>
                </a:solidFill>
              </a:rPr>
              <a:t> الحويصلات المنوية</a:t>
            </a:r>
            <a:r>
              <a:rPr lang="en-US" altLang="en-US" b="1" dirty="0" smtClean="0">
                <a:solidFill>
                  <a:srgbClr val="0000FF"/>
                </a:solidFill>
              </a:rPr>
              <a:t> </a:t>
            </a:r>
            <a:r>
              <a:rPr lang="en-US" b="1" dirty="0" smtClean="0">
                <a:solidFill>
                  <a:srgbClr val="0000FF"/>
                </a:solidFill>
                <a:latin typeface="Times New Roman" pitchFamily="18" charset="0"/>
                <a:cs typeface="Times New Roman" pitchFamily="18" charset="0"/>
              </a:rPr>
              <a:t> </a:t>
            </a:r>
          </a:p>
          <a:p>
            <a:pPr marL="1138238" lvl="1" indent="-342900">
              <a:spcBef>
                <a:spcPts val="600"/>
              </a:spcBef>
              <a:spcAft>
                <a:spcPts val="0"/>
              </a:spcAft>
              <a:buFontTx/>
              <a:buChar char="–"/>
            </a:pPr>
            <a:r>
              <a:rPr lang="en-US" b="1" dirty="0" smtClean="0">
                <a:solidFill>
                  <a:srgbClr val="0000FF"/>
                </a:solidFill>
                <a:latin typeface="Times New Roman" pitchFamily="18" charset="0"/>
                <a:cs typeface="Times New Roman" pitchFamily="18" charset="0"/>
              </a:rPr>
              <a:t>Prostate </a:t>
            </a:r>
            <a:r>
              <a:rPr lang="ar-SA" b="1" dirty="0" smtClean="0">
                <a:solidFill>
                  <a:srgbClr val="0000FF"/>
                </a:solidFill>
                <a:latin typeface="Times New Roman" pitchFamily="18" charset="0"/>
                <a:cs typeface="Times New Roman" pitchFamily="18" charset="0"/>
              </a:rPr>
              <a:t> </a:t>
            </a:r>
            <a:r>
              <a:rPr lang="ar-SA" altLang="en-US" b="1" dirty="0" smtClean="0">
                <a:solidFill>
                  <a:srgbClr val="0000FF"/>
                </a:solidFill>
              </a:rPr>
              <a:t>لبروستاتا</a:t>
            </a:r>
            <a:endParaRPr lang="en-US" b="1" dirty="0" smtClean="0">
              <a:solidFill>
                <a:srgbClr val="0000FF"/>
              </a:solidFill>
              <a:latin typeface="Times New Roman" pitchFamily="18" charset="0"/>
              <a:cs typeface="Times New Roman" pitchFamily="18" charset="0"/>
            </a:endParaRPr>
          </a:p>
          <a:p>
            <a:pPr marL="1138238" lvl="1" indent="-342900">
              <a:spcBef>
                <a:spcPts val="600"/>
              </a:spcBef>
              <a:spcAft>
                <a:spcPts val="0"/>
              </a:spcAft>
              <a:buFontTx/>
              <a:buChar char="–"/>
            </a:pPr>
            <a:r>
              <a:rPr lang="en-US" b="1" dirty="0" err="1" smtClean="0">
                <a:solidFill>
                  <a:srgbClr val="0000FF"/>
                </a:solidFill>
                <a:latin typeface="Times New Roman" pitchFamily="18" charset="0"/>
                <a:cs typeface="Times New Roman" pitchFamily="18" charset="0"/>
              </a:rPr>
              <a:t>Bulbourethral</a:t>
            </a:r>
            <a:r>
              <a:rPr lang="en-US" b="1" dirty="0" smtClean="0">
                <a:solidFill>
                  <a:srgbClr val="0000FF"/>
                </a:solidFill>
                <a:latin typeface="Times New Roman" pitchFamily="18" charset="0"/>
                <a:cs typeface="Times New Roman" pitchFamily="18" charset="0"/>
              </a:rPr>
              <a:t> </a:t>
            </a:r>
            <a:r>
              <a:rPr lang="ar-SA" altLang="en-US" b="1" dirty="0" smtClean="0">
                <a:solidFill>
                  <a:srgbClr val="0000FF"/>
                </a:solidFill>
              </a:rPr>
              <a:t>غدة </a:t>
            </a:r>
            <a:r>
              <a:rPr lang="ar-SA" altLang="en-US" b="1" dirty="0" err="1" smtClean="0">
                <a:solidFill>
                  <a:srgbClr val="0000FF"/>
                </a:solidFill>
              </a:rPr>
              <a:t>الإحليل</a:t>
            </a:r>
            <a:r>
              <a:rPr lang="ar-SA" altLang="en-US" b="1" dirty="0" smtClean="0">
                <a:solidFill>
                  <a:srgbClr val="0000FF"/>
                </a:solidFill>
              </a:rPr>
              <a:t> ”غدة </a:t>
            </a:r>
            <a:r>
              <a:rPr lang="ar-SA" altLang="en-US" b="1" dirty="0" err="1" smtClean="0">
                <a:solidFill>
                  <a:srgbClr val="0000FF"/>
                </a:solidFill>
              </a:rPr>
              <a:t>كوبر“</a:t>
            </a:r>
            <a:r>
              <a:rPr lang="ar-SA" b="1" dirty="0" smtClean="0">
                <a:solidFill>
                  <a:srgbClr val="0000FF"/>
                </a:solidFill>
                <a:latin typeface="Times New Roman" pitchFamily="18" charset="0"/>
                <a:cs typeface="Times New Roman" pitchFamily="18" charset="0"/>
              </a:rPr>
              <a:t> </a:t>
            </a:r>
            <a:endParaRPr lang="en-US" b="1" dirty="0" smtClean="0">
              <a:solidFill>
                <a:srgbClr val="0000FF"/>
              </a:solidFill>
              <a:latin typeface="Times New Roman" pitchFamily="18" charset="0"/>
              <a:cs typeface="Times New Roman" pitchFamily="18" charset="0"/>
            </a:endParaRPr>
          </a:p>
        </p:txBody>
      </p:sp>
      <p:sp>
        <p:nvSpPr>
          <p:cNvPr id="6" name="Oval 5"/>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9</a:t>
            </a:r>
            <a:endParaRPr lang="en-US" sz="2700" b="1" kern="0" dirty="0">
              <a:solidFill>
                <a:srgbClr val="0033CC"/>
              </a:solidFill>
              <a:latin typeface="Times New Roman" pitchFamily="18" charset="0"/>
              <a:cs typeface="Times New Roman" pitchFamily="18" charset="0"/>
            </a:endParaRPr>
          </a:p>
        </p:txBody>
      </p:sp>
      <p:sp>
        <p:nvSpPr>
          <p:cNvPr id="7" name="Rectangle 9"/>
          <p:cNvSpPr txBox="1">
            <a:spLocks noChangeArrowheads="1"/>
          </p:cNvSpPr>
          <p:nvPr/>
        </p:nvSpPr>
        <p:spPr bwMode="auto">
          <a:xfrm>
            <a:off x="386618" y="4294373"/>
            <a:ext cx="8544963" cy="1151948"/>
          </a:xfrm>
          <a:prstGeom prst="rect">
            <a:avLst/>
          </a:prstGeom>
          <a:noFill/>
          <a:ln w="9525">
            <a:noFill/>
            <a:miter lim="800000"/>
            <a:headEnd/>
            <a:tailEnd/>
          </a:ln>
        </p:spPr>
        <p:txBody>
          <a:bodyPr vert="horz" wrap="square" lIns="0" tIns="0" rIns="137160" bIns="0" numCol="1" anchor="t" anchorCtr="0" compatLnSpc="1">
            <a:prstTxWarp prst="textNoShape">
              <a:avLst/>
            </a:prstTxWarp>
          </a:bodyPr>
          <a:lstStyle>
            <a:lvl1pPr marL="342900" indent="-342900" algn="l" rtl="0" eaLnBrk="1" fontAlgn="base" hangingPunct="1">
              <a:spcBef>
                <a:spcPct val="45000"/>
              </a:spcBef>
              <a:spcAft>
                <a:spcPct val="20000"/>
              </a:spcAft>
              <a:buClr>
                <a:schemeClr val="tx2"/>
              </a:buClr>
              <a:buFont typeface="Wingdings" pitchFamily="2" charset="2"/>
              <a:buChar char="§"/>
              <a:defRPr sz="2800">
                <a:solidFill>
                  <a:schemeClr val="tx1"/>
                </a:solidFill>
                <a:latin typeface="+mn-lt"/>
                <a:ea typeface="+mn-ea"/>
                <a:cs typeface="+mn-cs"/>
              </a:defRPr>
            </a:lvl1pPr>
            <a:lvl2pPr marL="798513" indent="-341313" algn="l" rtl="0" eaLnBrk="1" fontAlgn="base" hangingPunct="1">
              <a:spcBef>
                <a:spcPct val="45000"/>
              </a:spcBef>
              <a:spcAft>
                <a:spcPct val="20000"/>
              </a:spcAft>
              <a:buClr>
                <a:schemeClr val="tx2"/>
              </a:buClr>
              <a:buFont typeface="Wingdings" pitchFamily="2" charset="2"/>
              <a:buChar char="§"/>
              <a:defRPr sz="2400">
                <a:solidFill>
                  <a:schemeClr val="tx1"/>
                </a:solidFill>
                <a:latin typeface="+mn-lt"/>
                <a:cs typeface="+mn-cs"/>
              </a:defRPr>
            </a:lvl2pPr>
            <a:lvl3pPr marL="1485900" indent="-339725"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3pPr>
            <a:lvl4pPr marL="2176463"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4pPr>
            <a:lvl5pPr marL="28590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5pPr>
            <a:lvl6pPr marL="33162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6pPr>
            <a:lvl7pPr marL="37734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7pPr>
            <a:lvl8pPr marL="42306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8pPr>
            <a:lvl9pPr marL="46878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9pPr>
          </a:lstStyle>
          <a:p>
            <a:pPr marL="571500" lvl="1" indent="-457200"/>
            <a:r>
              <a:rPr lang="en-US" sz="2000" b="1" kern="0" dirty="0" smtClean="0">
                <a:solidFill>
                  <a:srgbClr val="336600"/>
                </a:solidFill>
                <a:latin typeface="Times New Roman" pitchFamily="18" charset="0"/>
                <a:cs typeface="Times New Roman" pitchFamily="18" charset="0"/>
              </a:rPr>
              <a:t>Regulated by a negative feedback system of hormones</a:t>
            </a:r>
            <a:r>
              <a:rPr lang="ar-SA" altLang="en-US" sz="2000" b="1" dirty="0" smtClean="0">
                <a:solidFill>
                  <a:srgbClr val="336600"/>
                </a:solidFill>
              </a:rPr>
              <a:t>يتم التحكم في انتاجها بواسطة منظومة </a:t>
            </a:r>
            <a:r>
              <a:rPr lang="ar-SA" altLang="en-US" sz="2000" b="1" dirty="0" err="1" smtClean="0">
                <a:solidFill>
                  <a:srgbClr val="336600"/>
                </a:solidFill>
              </a:rPr>
              <a:t>استرجاعية</a:t>
            </a:r>
            <a:r>
              <a:rPr lang="ar-SA" altLang="en-US" sz="2000" b="1" dirty="0" smtClean="0">
                <a:solidFill>
                  <a:srgbClr val="336600"/>
                </a:solidFill>
              </a:rPr>
              <a:t> سالبة من </a:t>
            </a:r>
            <a:r>
              <a:rPr lang="ar-SA" altLang="en-US" sz="2000" b="1" dirty="0" err="1" smtClean="0">
                <a:solidFill>
                  <a:srgbClr val="336600"/>
                </a:solidFill>
              </a:rPr>
              <a:t>الهرمونات</a:t>
            </a:r>
            <a:endParaRPr lang="ar-SA" altLang="en-US" sz="2000" b="1" kern="0" dirty="0" smtClean="0">
              <a:solidFill>
                <a:srgbClr val="336600"/>
              </a:solidFill>
              <a:latin typeface="Times New Roman" pitchFamily="18" charset="0"/>
              <a:cs typeface="Times New Roman" pitchFamily="18" charset="0"/>
            </a:endParaRPr>
          </a:p>
          <a:p>
            <a:pPr marL="571500" lvl="1" indent="-457200"/>
            <a:r>
              <a:rPr lang="en-US" sz="2000" b="1" kern="0" dirty="0" smtClean="0">
                <a:solidFill>
                  <a:srgbClr val="0000FF"/>
                </a:solidFill>
                <a:latin typeface="Times New Roman" pitchFamily="18" charset="0"/>
                <a:cs typeface="Times New Roman" pitchFamily="18" charset="0"/>
              </a:rPr>
              <a:t>Involves the </a:t>
            </a:r>
            <a:r>
              <a:rPr lang="en-US" sz="2000" b="1" kern="0" dirty="0" smtClean="0">
                <a:solidFill>
                  <a:srgbClr val="FF0000"/>
                </a:solidFill>
                <a:latin typeface="Times New Roman" pitchFamily="18" charset="0"/>
                <a:cs typeface="Times New Roman" pitchFamily="18" charset="0"/>
              </a:rPr>
              <a:t>hypothalamus, pituitary, and testes </a:t>
            </a:r>
            <a:r>
              <a:rPr lang="ar-SA" sz="2000" b="1" kern="0" dirty="0" smtClean="0">
                <a:solidFill>
                  <a:srgbClr val="0000FF"/>
                </a:solidFill>
                <a:latin typeface="Times New Roman" pitchFamily="18" charset="0"/>
                <a:cs typeface="Times New Roman" pitchFamily="18" charset="0"/>
              </a:rPr>
              <a:t> </a:t>
            </a:r>
            <a:r>
              <a:rPr lang="ar-SA" altLang="en-US" sz="2000" dirty="0" smtClean="0">
                <a:solidFill>
                  <a:srgbClr val="0000FF"/>
                </a:solidFill>
              </a:rPr>
              <a:t>تشتمل </a:t>
            </a:r>
            <a:r>
              <a:rPr lang="ar-SA" altLang="en-US" sz="2000" b="1" dirty="0" smtClean="0">
                <a:solidFill>
                  <a:srgbClr val="FF0000"/>
                </a:solidFill>
              </a:rPr>
              <a:t>على ما تحت السرير البصري والغدة النخامية </a:t>
            </a:r>
            <a:r>
              <a:rPr lang="ar-SA" altLang="en-US" sz="2000" b="1" dirty="0" err="1" smtClean="0">
                <a:solidFill>
                  <a:srgbClr val="FF0000"/>
                </a:solidFill>
              </a:rPr>
              <a:t>والخصي</a:t>
            </a:r>
            <a:r>
              <a:rPr lang="en-US" altLang="en-US" sz="2000" b="1" dirty="0" smtClean="0">
                <a:solidFill>
                  <a:srgbClr val="FF0000"/>
                </a:solidFill>
              </a:rPr>
              <a:t> </a:t>
            </a:r>
          </a:p>
          <a:p>
            <a:pPr marL="571500" lvl="1" indent="-457200"/>
            <a:endParaRPr lang="en-US" sz="2000" b="1" kern="0" dirty="0" smtClean="0">
              <a:solidFill>
                <a:srgbClr val="FF0000"/>
              </a:solidFill>
              <a:latin typeface="Times New Roman" pitchFamily="18" charset="0"/>
              <a:cs typeface="Times New Roman" pitchFamily="18" charset="0"/>
            </a:endParaRPr>
          </a:p>
          <a:p>
            <a:pPr marL="1138238" lvl="1" indent="-342900">
              <a:buFontTx/>
              <a:buChar char="–"/>
            </a:pPr>
            <a:endParaRPr lang="en-US" sz="2600" b="1" kern="0" dirty="0" smtClean="0">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GAMESHOW" val="False"/>
  <p:tag name="PPTVERSION" val="XP"/>
</p:tagLst>
</file>

<file path=ppt/tags/tag10.xml><?xml version="1.0" encoding="utf-8"?>
<p:tagLst xmlns:a="http://schemas.openxmlformats.org/drawingml/2006/main" xmlns:r="http://schemas.openxmlformats.org/officeDocument/2006/relationships" xmlns:p="http://schemas.openxmlformats.org/presentationml/2006/main">
  <p:tag name="TBTEXT" val=""/>
</p:tagLst>
</file>

<file path=ppt/tags/tag11.xml><?xml version="1.0" encoding="utf-8"?>
<p:tagLst xmlns:a="http://schemas.openxmlformats.org/drawingml/2006/main" xmlns:r="http://schemas.openxmlformats.org/officeDocument/2006/relationships" xmlns:p="http://schemas.openxmlformats.org/presentationml/2006/main">
  <p:tag name="TBTEXT" val=""/>
</p:tagLst>
</file>

<file path=ppt/tags/tag12.xml><?xml version="1.0" encoding="utf-8"?>
<p:tagLst xmlns:a="http://schemas.openxmlformats.org/drawingml/2006/main" xmlns:r="http://schemas.openxmlformats.org/officeDocument/2006/relationships" xmlns:p="http://schemas.openxmlformats.org/presentationml/2006/main">
  <p:tag name="TBTEXT" val=""/>
</p:tagLst>
</file>

<file path=ppt/tags/tag13.xml><?xml version="1.0" encoding="utf-8"?>
<p:tagLst xmlns:a="http://schemas.openxmlformats.org/drawingml/2006/main" xmlns:r="http://schemas.openxmlformats.org/officeDocument/2006/relationships" xmlns:p="http://schemas.openxmlformats.org/presentationml/2006/main">
  <p:tag name="TBTEXT" val=""/>
</p:tagLst>
</file>

<file path=ppt/tags/tag14.xml><?xml version="1.0" encoding="utf-8"?>
<p:tagLst xmlns:a="http://schemas.openxmlformats.org/drawingml/2006/main" xmlns:r="http://schemas.openxmlformats.org/officeDocument/2006/relationships" xmlns:p="http://schemas.openxmlformats.org/presentationml/2006/main">
  <p:tag name="TBTEXT" val=""/>
</p:tagLst>
</file>

<file path=ppt/tags/tag15.xml><?xml version="1.0" encoding="utf-8"?>
<p:tagLst xmlns:a="http://schemas.openxmlformats.org/drawingml/2006/main" xmlns:r="http://schemas.openxmlformats.org/officeDocument/2006/relationships" xmlns:p="http://schemas.openxmlformats.org/presentationml/2006/main">
  <p:tag name="TBTEXT" val=""/>
</p:tagLst>
</file>

<file path=ppt/tags/tag16.xml><?xml version="1.0" encoding="utf-8"?>
<p:tagLst xmlns:a="http://schemas.openxmlformats.org/drawingml/2006/main" xmlns:r="http://schemas.openxmlformats.org/officeDocument/2006/relationships" xmlns:p="http://schemas.openxmlformats.org/presentationml/2006/main">
  <p:tag name="TBTEXT" val=""/>
</p:tagLst>
</file>

<file path=ppt/tags/tag17.xml><?xml version="1.0" encoding="utf-8"?>
<p:tagLst xmlns:a="http://schemas.openxmlformats.org/drawingml/2006/main" xmlns:r="http://schemas.openxmlformats.org/officeDocument/2006/relationships" xmlns:p="http://schemas.openxmlformats.org/presentationml/2006/main">
  <p:tag name="TBTEXT" val=""/>
</p:tagLst>
</file>

<file path=ppt/tags/tag18.xml><?xml version="1.0" encoding="utf-8"?>
<p:tagLst xmlns:a="http://schemas.openxmlformats.org/drawingml/2006/main" xmlns:r="http://schemas.openxmlformats.org/officeDocument/2006/relationships" xmlns:p="http://schemas.openxmlformats.org/presentationml/2006/main">
  <p:tag name="TBTEXT" val=""/>
</p:tagLst>
</file>

<file path=ppt/tags/tag19.xml><?xml version="1.0" encoding="utf-8"?>
<p:tagLst xmlns:a="http://schemas.openxmlformats.org/drawingml/2006/main" xmlns:r="http://schemas.openxmlformats.org/officeDocument/2006/relationships" xmlns:p="http://schemas.openxmlformats.org/presentationml/2006/main">
  <p:tag name="TBTEXT" val=""/>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20.xml><?xml version="1.0" encoding="utf-8"?>
<p:tagLst xmlns:a="http://schemas.openxmlformats.org/drawingml/2006/main" xmlns:r="http://schemas.openxmlformats.org/officeDocument/2006/relationships" xmlns:p="http://schemas.openxmlformats.org/presentationml/2006/main">
  <p:tag name="TBTEXT" val=""/>
</p:tagLst>
</file>

<file path=ppt/tags/tag21.xml><?xml version="1.0" encoding="utf-8"?>
<p:tagLst xmlns:a="http://schemas.openxmlformats.org/drawingml/2006/main" xmlns:r="http://schemas.openxmlformats.org/officeDocument/2006/relationships" xmlns:p="http://schemas.openxmlformats.org/presentationml/2006/main">
  <p:tag name="TBTEXT" val=""/>
</p:tagLst>
</file>

<file path=ppt/tags/tag22.xml><?xml version="1.0" encoding="utf-8"?>
<p:tagLst xmlns:a="http://schemas.openxmlformats.org/drawingml/2006/main" xmlns:r="http://schemas.openxmlformats.org/officeDocument/2006/relationships" xmlns:p="http://schemas.openxmlformats.org/presentationml/2006/main">
  <p:tag name="TBTEXT" val=""/>
</p:tagLst>
</file>

<file path=ppt/tags/tag23.xml><?xml version="1.0" encoding="utf-8"?>
<p:tagLst xmlns:a="http://schemas.openxmlformats.org/drawingml/2006/main" xmlns:r="http://schemas.openxmlformats.org/officeDocument/2006/relationships" xmlns:p="http://schemas.openxmlformats.org/presentationml/2006/main">
  <p:tag name="TBTEXT" val=""/>
</p:tagLst>
</file>

<file path=ppt/tags/tag24.xml><?xml version="1.0" encoding="utf-8"?>
<p:tagLst xmlns:a="http://schemas.openxmlformats.org/drawingml/2006/main" xmlns:r="http://schemas.openxmlformats.org/officeDocument/2006/relationships" xmlns:p="http://schemas.openxmlformats.org/presentationml/2006/main">
  <p:tag name="TBTEXT" val=""/>
</p:tagLst>
</file>

<file path=ppt/tags/tag25.xml><?xml version="1.0" encoding="utf-8"?>
<p:tagLst xmlns:a="http://schemas.openxmlformats.org/drawingml/2006/main" xmlns:r="http://schemas.openxmlformats.org/officeDocument/2006/relationships" xmlns:p="http://schemas.openxmlformats.org/presentationml/2006/main">
  <p:tag name="TBTEXT" val=""/>
</p:tagLst>
</file>

<file path=ppt/tags/tag26.xml><?xml version="1.0" encoding="utf-8"?>
<p:tagLst xmlns:a="http://schemas.openxmlformats.org/drawingml/2006/main" xmlns:r="http://schemas.openxmlformats.org/officeDocument/2006/relationships" xmlns:p="http://schemas.openxmlformats.org/presentationml/2006/main">
  <p:tag name="TBTEXT" val=""/>
</p:tagLst>
</file>

<file path=ppt/tags/tag27.xml><?xml version="1.0" encoding="utf-8"?>
<p:tagLst xmlns:a="http://schemas.openxmlformats.org/drawingml/2006/main" xmlns:r="http://schemas.openxmlformats.org/officeDocument/2006/relationships" xmlns:p="http://schemas.openxmlformats.org/presentationml/2006/main">
  <p:tag name="TBTEXT" val=""/>
</p:tagLst>
</file>

<file path=ppt/tags/tag28.xml><?xml version="1.0" encoding="utf-8"?>
<p:tagLst xmlns:a="http://schemas.openxmlformats.org/drawingml/2006/main" xmlns:r="http://schemas.openxmlformats.org/officeDocument/2006/relationships" xmlns:p="http://schemas.openxmlformats.org/presentationml/2006/main">
  <p:tag name="TBTEXT" val=""/>
</p:tagLst>
</file>

<file path=ppt/tags/tag3.xml><?xml version="1.0" encoding="utf-8"?>
<p:tagLst xmlns:a="http://schemas.openxmlformats.org/drawingml/2006/main" xmlns:r="http://schemas.openxmlformats.org/officeDocument/2006/relationships" xmlns:p="http://schemas.openxmlformats.org/presentationml/2006/main">
  <p:tag name="TBTEXT" val=""/>
</p:tagLst>
</file>

<file path=ppt/tags/tag4.xml><?xml version="1.0" encoding="utf-8"?>
<p:tagLst xmlns:a="http://schemas.openxmlformats.org/drawingml/2006/main" xmlns:r="http://schemas.openxmlformats.org/officeDocument/2006/relationships" xmlns:p="http://schemas.openxmlformats.org/presentationml/2006/main">
  <p:tag name="TBTEXT" val=""/>
</p:tagLst>
</file>

<file path=ppt/tags/tag5.xml><?xml version="1.0" encoding="utf-8"?>
<p:tagLst xmlns:a="http://schemas.openxmlformats.org/drawingml/2006/main" xmlns:r="http://schemas.openxmlformats.org/officeDocument/2006/relationships" xmlns:p="http://schemas.openxmlformats.org/presentationml/2006/main">
  <p:tag name="TBTEXT" val=""/>
</p:tagLst>
</file>

<file path=ppt/tags/tag6.xml><?xml version="1.0" encoding="utf-8"?>
<p:tagLst xmlns:a="http://schemas.openxmlformats.org/drawingml/2006/main" xmlns:r="http://schemas.openxmlformats.org/officeDocument/2006/relationships" xmlns:p="http://schemas.openxmlformats.org/presentationml/2006/main">
  <p:tag name="TBTEXT" val=""/>
</p:tagLst>
</file>

<file path=ppt/tags/tag7.xml><?xml version="1.0" encoding="utf-8"?>
<p:tagLst xmlns:a="http://schemas.openxmlformats.org/drawingml/2006/main" xmlns:r="http://schemas.openxmlformats.org/officeDocument/2006/relationships" xmlns:p="http://schemas.openxmlformats.org/presentationml/2006/main">
  <p:tag name="TBTEXT" val=""/>
</p:tagLst>
</file>

<file path=ppt/tags/tag8.xml><?xml version="1.0" encoding="utf-8"?>
<p:tagLst xmlns:a="http://schemas.openxmlformats.org/drawingml/2006/main" xmlns:r="http://schemas.openxmlformats.org/officeDocument/2006/relationships" xmlns:p="http://schemas.openxmlformats.org/presentationml/2006/main">
  <p:tag name="TBTEXT" val=""/>
</p:tagLst>
</file>

<file path=ppt/tags/tag9.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2_CC4eActiveLectureQuestions">
  <a:themeElements>
    <a:clrScheme name="2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2_CC4eActiveLectureQuestions">
      <a:majorFont>
        <a:latin typeface="Times New Roman"/>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2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C4eActiveLectureQuestions">
  <a:themeElements>
    <a:clrScheme name="3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3_CC4eActiveLectureQuestions">
      <a:majorFont>
        <a:latin typeface="Times New Roman"/>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3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C4eActiveLectureQuestions">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6746</TotalTime>
  <Words>2375</Words>
  <Application>Microsoft Office PowerPoint</Application>
  <PresentationFormat>عرض على الشاشة (3:4)‏</PresentationFormat>
  <Paragraphs>598</Paragraphs>
  <Slides>33</Slides>
  <Notes>31</Notes>
  <HiddenSlides>0</HiddenSlides>
  <MMClips>0</MMClips>
  <ScaleCrop>false</ScaleCrop>
  <HeadingPairs>
    <vt:vector size="4" baseType="variant">
      <vt:variant>
        <vt:lpstr>سمة</vt:lpstr>
      </vt:variant>
      <vt:variant>
        <vt:i4>3</vt:i4>
      </vt:variant>
      <vt:variant>
        <vt:lpstr>عناوين الشرائح</vt:lpstr>
      </vt:variant>
      <vt:variant>
        <vt:i4>33</vt:i4>
      </vt:variant>
    </vt:vector>
  </HeadingPairs>
  <TitlesOfParts>
    <vt:vector size="36" baseType="lpstr">
      <vt:lpstr>2_CC4eActiveLectureQuestions</vt:lpstr>
      <vt:lpstr>3_CC4eActiveLectureQuestions</vt:lpstr>
      <vt:lpstr>1_CC4eActiveLectureQuestions</vt:lpstr>
      <vt:lpstr>الشريحة 1</vt:lpstr>
      <vt:lpstr>الشريحة 2</vt:lpstr>
      <vt:lpstr>  Asexual reproduction results in the generation of genetically identical offspring يؤدي التكاثر اللاجنسي إلى جيل من الذرية المتماثلة وراثيا ً</vt:lpstr>
      <vt:lpstr>  Sexual reproduction results in the generation of genetically unique offspring يؤدي التكاثر الجنسي إلى جيل من الذرية  الفريدة”متمايزة“ وراثياً </vt:lpstr>
      <vt:lpstr>  Sexual reproduction results in the generation of genetically unique offspring يؤدي التكاثر الجنسي إلى جيل من الذرية  الفريدة”متمايزة“ وراثيا</vt:lpstr>
      <vt:lpstr>الشريحة 6</vt:lpstr>
      <vt:lpstr>Human Female Reproductive anatomy تشريح الجهاز التناسلي لأنثى الانسان</vt:lpstr>
      <vt:lpstr>الشريحة 8</vt:lpstr>
      <vt:lpstr>Human Male Reproductive anatomy   </vt:lpstr>
      <vt:lpstr>الشريحة 10</vt:lpstr>
      <vt:lpstr> </vt:lpstr>
      <vt:lpstr>الشريحة 12</vt:lpstr>
      <vt:lpstr> Spermatogenesis (The formation of sperm) يتطلب تكون الحيوانات المنوية والبيض الانقسام الاختزالي        </vt:lpstr>
      <vt:lpstr>الشريحة 14</vt:lpstr>
      <vt:lpstr>الشريحة 15</vt:lpstr>
      <vt:lpstr>الشريحة 16</vt:lpstr>
      <vt:lpstr> Oogenesis (The formation of egg) يتطلب تكون الحيوانات المنوية والبيض الانقسام الاختزالي</vt:lpstr>
      <vt:lpstr>الشريحة 18</vt:lpstr>
      <vt:lpstr>  Hormones synchronize cyclic changes in the ovary and uterus تعمل الهرمونات على تزامن التغيرات الدورية في كل من المبيض والرحم   </vt:lpstr>
      <vt:lpstr> Hormones synchronize cyclic changes in the ovary and uterus   تعمل الهرمونات على تزامن التغيرات الدورية في كل من المبيض والرحم</vt:lpstr>
      <vt:lpstr>  Hormones synchronize cyclic changes in the ovary and uterus   تعمل الهرمونات على تزامن التغيرات الدورية في كل من المبيض والرحم   </vt:lpstr>
      <vt:lpstr>الشريحة 22</vt:lpstr>
      <vt:lpstr>Fertilization  Sperm adaptation  </vt:lpstr>
      <vt:lpstr>الشريحة 24</vt:lpstr>
      <vt:lpstr> Fertilization results in a zygote and triggers embryonic development   يؤدي الإخصاب إلى تكون اللاقحة ”الخلية المُخصبة“  وهو بذلك يُطلق عملية التكوين الجنيني    </vt:lpstr>
      <vt:lpstr>الشريحة 26</vt:lpstr>
      <vt:lpstr>Embryonic development   1. Cleavage</vt:lpstr>
      <vt:lpstr>الشريحة 28</vt:lpstr>
      <vt:lpstr> 2. Gastrulation produces a three-layered embryo  ينتج التبطن جنيناً ثلاثي الطبقات   </vt:lpstr>
      <vt:lpstr>الشريحة 30</vt:lpstr>
      <vt:lpstr>الشريحة 31</vt:lpstr>
      <vt:lpstr>الشريحة 32</vt:lpstr>
      <vt:lpstr>الشريحة 33</vt:lpstr>
    </vt:vector>
  </TitlesOfParts>
  <Company>Pearson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 Colavito</dc:creator>
  <cp:lastModifiedBy>TOSHIBA</cp:lastModifiedBy>
  <cp:revision>1437</cp:revision>
  <cp:lastPrinted>2005-04-02T23:11:35Z</cp:lastPrinted>
  <dcterms:created xsi:type="dcterms:W3CDTF">2004-07-21T00:54:38Z</dcterms:created>
  <dcterms:modified xsi:type="dcterms:W3CDTF">2017-12-17T19:50:22Z</dcterms:modified>
</cp:coreProperties>
</file>