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88C-B756-47EE-AEAB-8EF836D0CFB8}" type="datetimeFigureOut">
              <a:rPr lang="ar-SA" smtClean="0"/>
              <a:pPr/>
              <a:t>17/09/37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8059-91F3-4313-BE2E-1D32E9D1B0D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88C-B756-47EE-AEAB-8EF836D0CFB8}" type="datetimeFigureOut">
              <a:rPr lang="ar-SA" smtClean="0"/>
              <a:pPr/>
              <a:t>17/09/37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8059-91F3-4313-BE2E-1D32E9D1B0D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88C-B756-47EE-AEAB-8EF836D0CFB8}" type="datetimeFigureOut">
              <a:rPr lang="ar-SA" smtClean="0"/>
              <a:pPr/>
              <a:t>17/09/37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8059-91F3-4313-BE2E-1D32E9D1B0D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88C-B756-47EE-AEAB-8EF836D0CFB8}" type="datetimeFigureOut">
              <a:rPr lang="ar-SA" smtClean="0"/>
              <a:pPr/>
              <a:t>17/09/37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8059-91F3-4313-BE2E-1D32E9D1B0D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88C-B756-47EE-AEAB-8EF836D0CFB8}" type="datetimeFigureOut">
              <a:rPr lang="ar-SA" smtClean="0"/>
              <a:pPr/>
              <a:t>17/09/37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8059-91F3-4313-BE2E-1D32E9D1B0D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88C-B756-47EE-AEAB-8EF836D0CFB8}" type="datetimeFigureOut">
              <a:rPr lang="ar-SA" smtClean="0"/>
              <a:pPr/>
              <a:t>17/09/37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8059-91F3-4313-BE2E-1D32E9D1B0D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88C-B756-47EE-AEAB-8EF836D0CFB8}" type="datetimeFigureOut">
              <a:rPr lang="ar-SA" smtClean="0"/>
              <a:pPr/>
              <a:t>17/09/37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8059-91F3-4313-BE2E-1D32E9D1B0D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88C-B756-47EE-AEAB-8EF836D0CFB8}" type="datetimeFigureOut">
              <a:rPr lang="ar-SA" smtClean="0"/>
              <a:pPr/>
              <a:t>17/09/37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8059-91F3-4313-BE2E-1D32E9D1B0D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88C-B756-47EE-AEAB-8EF836D0CFB8}" type="datetimeFigureOut">
              <a:rPr lang="ar-SA" smtClean="0"/>
              <a:pPr/>
              <a:t>17/09/37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8059-91F3-4313-BE2E-1D32E9D1B0D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88C-B756-47EE-AEAB-8EF836D0CFB8}" type="datetimeFigureOut">
              <a:rPr lang="ar-SA" smtClean="0"/>
              <a:pPr/>
              <a:t>17/09/37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8059-91F3-4313-BE2E-1D32E9D1B0D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88C-B756-47EE-AEAB-8EF836D0CFB8}" type="datetimeFigureOut">
              <a:rPr lang="ar-SA" smtClean="0"/>
              <a:pPr/>
              <a:t>17/09/37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68059-91F3-4313-BE2E-1D32E9D1B0D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388C-B756-47EE-AEAB-8EF836D0CFB8}" type="datetimeFigureOut">
              <a:rPr lang="ar-SA" smtClean="0"/>
              <a:pPr/>
              <a:t>17/09/37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8059-91F3-4313-BE2E-1D32E9D1B0D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6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s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وسيلة شرح على شكل سحابة 2"/>
          <p:cNvSpPr/>
          <p:nvPr/>
        </p:nvSpPr>
        <p:spPr>
          <a:xfrm>
            <a:off x="6786578" y="1928802"/>
            <a:ext cx="2143140" cy="2571768"/>
          </a:xfrm>
          <a:prstGeom prst="cloudCallout">
            <a:avLst>
              <a:gd name="adj1" fmla="val -80960"/>
              <a:gd name="adj2" fmla="val 30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الشكل المختلف ( </a:t>
            </a:r>
            <a:r>
              <a:rPr lang="ar-SA" b="1" dirty="0" err="1" smtClean="0"/>
              <a:t>ج</a:t>
            </a:r>
            <a:r>
              <a:rPr lang="ar-SA" b="1" dirty="0" smtClean="0"/>
              <a:t> ) لأن الدائرة السوداء وضعت في زاوية المربع وليس المثلث. </a:t>
            </a:r>
            <a:endParaRPr lang="ar-SA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j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9232" y="652074"/>
            <a:ext cx="6719152" cy="5553851"/>
          </a:xfrm>
          <a:prstGeom prst="rect">
            <a:avLst/>
          </a:prstGeom>
        </p:spPr>
      </p:pic>
      <p:sp>
        <p:nvSpPr>
          <p:cNvPr id="4" name="سهم إلى اليسار 3"/>
          <p:cNvSpPr/>
          <p:nvPr/>
        </p:nvSpPr>
        <p:spPr>
          <a:xfrm>
            <a:off x="5715008" y="4357694"/>
            <a:ext cx="2786082" cy="16430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/>
              <a:t>الشكل المختلف ( </a:t>
            </a:r>
            <a:r>
              <a:rPr lang="ar-SA" sz="1600" b="1" dirty="0" err="1" smtClean="0"/>
              <a:t>د</a:t>
            </a:r>
            <a:r>
              <a:rPr lang="ar-SA" sz="1600" b="1" dirty="0" smtClean="0"/>
              <a:t> ) لأن الدائرة البيضاء في زاوية مخالفة للدوائر البيضاء في الأشكال الأخرى.</a:t>
            </a:r>
            <a:endParaRPr lang="ar-SA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468" y="680653"/>
            <a:ext cx="7621064" cy="549669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000760" y="3357562"/>
            <a:ext cx="2214578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الجواب الصحيح ( </a:t>
            </a:r>
            <a:r>
              <a:rPr lang="ar-SA" b="1" dirty="0" err="1" smtClean="0"/>
              <a:t>ب</a:t>
            </a:r>
            <a:r>
              <a:rPr lang="ar-SA" b="1" dirty="0" smtClean="0"/>
              <a:t> ) </a:t>
            </a:r>
          </a:p>
          <a:p>
            <a:pPr algn="ctr"/>
            <a:r>
              <a:rPr lang="ar-SA" b="1" dirty="0" smtClean="0"/>
              <a:t>لأنه الوحيد الذي يخلو من شكل القوس بينما باقي </a:t>
            </a:r>
            <a:r>
              <a:rPr lang="ar-SA" b="1" dirty="0" err="1" smtClean="0"/>
              <a:t>الاشكال</a:t>
            </a:r>
            <a:r>
              <a:rPr lang="ar-SA" b="1" dirty="0" smtClean="0"/>
              <a:t> تتفق في وجود </a:t>
            </a:r>
            <a:r>
              <a:rPr lang="ar-SA" b="1" dirty="0" err="1" smtClean="0"/>
              <a:t>الاشكال</a:t>
            </a:r>
            <a:r>
              <a:rPr lang="ar-SA" b="1" dirty="0" smtClean="0"/>
              <a:t> وخلوها فمثلا المعين لا يوجد في </a:t>
            </a:r>
            <a:r>
              <a:rPr lang="ar-SA" b="1" dirty="0" err="1" smtClean="0"/>
              <a:t>أ</a:t>
            </a:r>
            <a:r>
              <a:rPr lang="ar-SA" b="1" dirty="0" smtClean="0"/>
              <a:t> ، </a:t>
            </a:r>
            <a:r>
              <a:rPr lang="ar-SA" b="1" dirty="0" err="1" smtClean="0"/>
              <a:t>د</a:t>
            </a:r>
            <a:endParaRPr lang="ar-SA" b="1" dirty="0" smtClean="0"/>
          </a:p>
          <a:p>
            <a:pPr algn="ctr"/>
            <a:r>
              <a:rPr lang="ar-SA" b="1" dirty="0" smtClean="0"/>
              <a:t>والشكل لا يوجد في </a:t>
            </a:r>
            <a:r>
              <a:rPr lang="ar-SA" b="1" dirty="0" err="1" smtClean="0"/>
              <a:t>ج</a:t>
            </a:r>
            <a:r>
              <a:rPr lang="ar-SA" b="1" dirty="0" smtClean="0"/>
              <a:t>، هـ </a:t>
            </a:r>
            <a:endParaRPr lang="ar-SA" b="1" dirty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4143372" y="4714884"/>
            <a:ext cx="2000264" cy="7858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000496" y="3857628"/>
            <a:ext cx="2214578" cy="13573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5000628" y="2786058"/>
            <a:ext cx="1214446" cy="1071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6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0" y="476672"/>
            <a:ext cx="6329677" cy="5649491"/>
          </a:xfrm>
        </p:spPr>
      </p:pic>
      <p:sp>
        <p:nvSpPr>
          <p:cNvPr id="3" name="شكل بيضاوي 2"/>
          <p:cNvSpPr/>
          <p:nvPr/>
        </p:nvSpPr>
        <p:spPr>
          <a:xfrm>
            <a:off x="2357422" y="500042"/>
            <a:ext cx="3786214" cy="15716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نلاحظ فتحات الأقواس في اتجاهات متعاكسة </a:t>
            </a:r>
          </a:p>
          <a:p>
            <a:pPr algn="ctr"/>
            <a:r>
              <a:rPr lang="ar-SA" dirty="0" smtClean="0"/>
              <a:t>والقوس الصغير ما تغير موقعه بداخل القوس الكبير.</a:t>
            </a:r>
            <a:endParaRPr lang="ar-SA" dirty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5429256" y="2000240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4679157" y="2035959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V="1">
            <a:off x="3357554" y="2867020"/>
            <a:ext cx="3224234" cy="776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stCxn id="19" idx="6"/>
          </p:cNvCxnSpPr>
          <p:nvPr/>
        </p:nvCxnSpPr>
        <p:spPr>
          <a:xfrm flipV="1">
            <a:off x="3571868" y="3214686"/>
            <a:ext cx="85725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/>
          <p:cNvSpPr/>
          <p:nvPr/>
        </p:nvSpPr>
        <p:spPr>
          <a:xfrm>
            <a:off x="1000100" y="2571744"/>
            <a:ext cx="2571768" cy="13573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لاحظوا القوس الصغير أصبح خارج الكبير واتجاهه عكس وفي الأسفل بدل ما كان في الأعلى</a:t>
            </a:r>
            <a:endParaRPr lang="ar-SA" dirty="0"/>
          </a:p>
        </p:txBody>
      </p:sp>
      <p:cxnSp>
        <p:nvCxnSpPr>
          <p:cNvPr id="20" name="رابط كسهم مستقيم 19"/>
          <p:cNvCxnSpPr/>
          <p:nvPr/>
        </p:nvCxnSpPr>
        <p:spPr>
          <a:xfrm>
            <a:off x="4857752" y="2143116"/>
            <a:ext cx="164307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rot="5400000">
            <a:off x="4393405" y="253602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شكل بيضاوي 25"/>
          <p:cNvSpPr/>
          <p:nvPr/>
        </p:nvSpPr>
        <p:spPr>
          <a:xfrm>
            <a:off x="3357554" y="5000636"/>
            <a:ext cx="4143404" cy="150019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حسب المعطيات الموضحة الشكل الصحيح هو ( </a:t>
            </a:r>
            <a:r>
              <a:rPr lang="ar-SA" dirty="0" err="1" smtClean="0"/>
              <a:t>ج</a:t>
            </a:r>
            <a:r>
              <a:rPr lang="ar-SA" dirty="0" smtClean="0"/>
              <a:t> ) لأن القوس الخارجي متعاكسين، والصغير متعاكسين في الاتجاه وداخل القوس الكبير </a:t>
            </a:r>
            <a:endParaRPr lang="ar-SA" dirty="0"/>
          </a:p>
        </p:txBody>
      </p:sp>
      <p:cxnSp>
        <p:nvCxnSpPr>
          <p:cNvPr id="27" name="رابط كسهم مستقيم 26"/>
          <p:cNvCxnSpPr/>
          <p:nvPr/>
        </p:nvCxnSpPr>
        <p:spPr>
          <a:xfrm rot="5400000" flipH="1" flipV="1">
            <a:off x="5715008" y="4429132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rot="10800000">
            <a:off x="3643306" y="4429132"/>
            <a:ext cx="228601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3357554" y="4429132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 rot="10800000" flipV="1">
            <a:off x="4357686" y="4643446"/>
            <a:ext cx="200026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 flipV="1">
            <a:off x="2357422" y="4500570"/>
            <a:ext cx="408149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/>
          <p:nvPr/>
        </p:nvCxnSpPr>
        <p:spPr>
          <a:xfrm rot="5400000">
            <a:off x="178563" y="4250537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شكل بيضاوي 40"/>
          <p:cNvSpPr/>
          <p:nvPr/>
        </p:nvSpPr>
        <p:spPr>
          <a:xfrm>
            <a:off x="0" y="5072074"/>
            <a:ext cx="2571768" cy="13573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بنفس معطيات الشكل السابق أصبح خارج القوس الكبير واتجاهه عكس </a:t>
            </a:r>
            <a:endParaRPr lang="ar-SA" dirty="0"/>
          </a:p>
        </p:txBody>
      </p:sp>
      <p:cxnSp>
        <p:nvCxnSpPr>
          <p:cNvPr id="42" name="رابط كسهم مستقيم 41"/>
          <p:cNvCxnSpPr/>
          <p:nvPr/>
        </p:nvCxnSpPr>
        <p:spPr>
          <a:xfrm rot="5400000">
            <a:off x="2331227" y="4260061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s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357158" y="214290"/>
            <a:ext cx="3786214" cy="40719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0070C0"/>
                </a:solidFill>
              </a:rPr>
              <a:t>نلاحظ </a:t>
            </a:r>
            <a:r>
              <a:rPr lang="ar-SA" b="1" dirty="0" smtClean="0">
                <a:solidFill>
                  <a:srgbClr val="0070C0"/>
                </a:solidFill>
              </a:rPr>
              <a:t>العلاقة بين الشكلين: </a:t>
            </a:r>
            <a:endParaRPr lang="ar-SA" b="1" dirty="0" smtClean="0">
              <a:solidFill>
                <a:srgbClr val="0070C0"/>
              </a:solidFill>
            </a:endParaRPr>
          </a:p>
          <a:p>
            <a:pPr algn="ctr"/>
            <a:r>
              <a:rPr lang="ar-SA" b="1" dirty="0" smtClean="0">
                <a:solidFill>
                  <a:srgbClr val="0070C0"/>
                </a:solidFill>
              </a:rPr>
              <a:t>1- الشكل البيضاوي أصبح فوق وبشكل أفقي وليس رأسي . </a:t>
            </a:r>
          </a:p>
          <a:p>
            <a:pPr algn="ctr"/>
            <a:r>
              <a:rPr lang="ar-SA" b="1" dirty="0" smtClean="0">
                <a:solidFill>
                  <a:srgbClr val="0070C0"/>
                </a:solidFill>
              </a:rPr>
              <a:t>2- المعين أصبح داخل المثلث بشكل رأسي . </a:t>
            </a:r>
          </a:p>
          <a:p>
            <a:pPr algn="ctr"/>
            <a:r>
              <a:rPr lang="ar-SA" b="1" dirty="0" smtClean="0">
                <a:solidFill>
                  <a:srgbClr val="0070C0"/>
                </a:solidFill>
              </a:rPr>
              <a:t>3- المثلث </a:t>
            </a:r>
            <a:r>
              <a:rPr lang="ar-SA" b="1" dirty="0" smtClean="0">
                <a:solidFill>
                  <a:srgbClr val="0070C0"/>
                </a:solidFill>
              </a:rPr>
              <a:t>قلب </a:t>
            </a:r>
            <a:r>
              <a:rPr lang="ar-SA" b="1" dirty="0" err="1" smtClean="0">
                <a:solidFill>
                  <a:srgbClr val="0070C0"/>
                </a:solidFill>
              </a:rPr>
              <a:t>راسا</a:t>
            </a:r>
            <a:r>
              <a:rPr lang="ar-SA" b="1" dirty="0" smtClean="0">
                <a:solidFill>
                  <a:srgbClr val="0070C0"/>
                </a:solidFill>
              </a:rPr>
              <a:t> على عقب . </a:t>
            </a:r>
            <a:endParaRPr lang="ar-SA" b="1" dirty="0" smtClean="0">
              <a:solidFill>
                <a:srgbClr val="0070C0"/>
              </a:solidFill>
            </a:endParaRP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نطبق على هذا الشكل نفس التغيرات السابقة لنوجد </a:t>
            </a:r>
            <a:r>
              <a:rPr lang="ar-SA" b="1" dirty="0" smtClean="0">
                <a:solidFill>
                  <a:srgbClr val="FF0000"/>
                </a:solidFill>
              </a:rPr>
              <a:t>المماثل له : </a:t>
            </a:r>
            <a:endParaRPr lang="ar-SA" b="1" dirty="0" smtClean="0">
              <a:solidFill>
                <a:srgbClr val="FF0000"/>
              </a:solidFill>
            </a:endParaRPr>
          </a:p>
          <a:p>
            <a:pPr algn="just"/>
            <a:r>
              <a:rPr lang="ar-SA" b="1" dirty="0" smtClean="0">
                <a:solidFill>
                  <a:schemeClr val="tx1"/>
                </a:solidFill>
              </a:rPr>
              <a:t>1- الشكل المعين </a:t>
            </a:r>
            <a:r>
              <a:rPr lang="ar-SA" b="1" dirty="0" smtClean="0">
                <a:solidFill>
                  <a:schemeClr val="tx1"/>
                </a:solidFill>
              </a:rPr>
              <a:t>يصبح بشكل أفقي فوق متوازي المستطيل مثل الشكل البيضاوي . </a:t>
            </a:r>
            <a:endParaRPr lang="ar-SA" b="1" dirty="0" smtClean="0">
              <a:solidFill>
                <a:schemeClr val="tx1"/>
              </a:solidFill>
            </a:endParaRPr>
          </a:p>
          <a:p>
            <a:pPr algn="just"/>
            <a:r>
              <a:rPr lang="ar-SA" b="1" dirty="0" smtClean="0">
                <a:solidFill>
                  <a:schemeClr val="tx1"/>
                </a:solidFill>
              </a:rPr>
              <a:t>2- المتوازي مستطيل يقلب مثل المثلث تماماً . </a:t>
            </a:r>
          </a:p>
          <a:p>
            <a:pPr algn="just"/>
            <a:r>
              <a:rPr lang="ar-SA" b="1" dirty="0" smtClean="0">
                <a:solidFill>
                  <a:schemeClr val="tx1"/>
                </a:solidFill>
              </a:rPr>
              <a:t>3- الشكل البيضاوي يصبح داخل متوازي المستطيل بشكل </a:t>
            </a:r>
            <a:r>
              <a:rPr lang="ar-SA" b="1" dirty="0" smtClean="0">
                <a:solidFill>
                  <a:schemeClr val="tx1"/>
                </a:solidFill>
              </a:rPr>
              <a:t>راسي مثل المعين . </a:t>
            </a:r>
          </a:p>
          <a:p>
            <a:pPr algn="just"/>
            <a:r>
              <a:rPr lang="ar-SA" b="1" dirty="0" smtClean="0">
                <a:solidFill>
                  <a:schemeClr val="tx1"/>
                </a:solidFill>
              </a:rPr>
              <a:t>الجواب الصحيح هو</a:t>
            </a:r>
            <a:r>
              <a:rPr lang="ar-SA" b="1" dirty="0" smtClean="0">
                <a:solidFill>
                  <a:schemeClr val="bg1"/>
                </a:solidFill>
              </a:rPr>
              <a:t> ( </a:t>
            </a:r>
            <a:r>
              <a:rPr lang="ar-SA" b="1" dirty="0" err="1" smtClean="0">
                <a:solidFill>
                  <a:schemeClr val="bg1"/>
                </a:solidFill>
              </a:rPr>
              <a:t>ج</a:t>
            </a:r>
            <a:r>
              <a:rPr lang="ar-SA" b="1" dirty="0" smtClean="0">
                <a:solidFill>
                  <a:schemeClr val="bg1"/>
                </a:solidFill>
              </a:rPr>
              <a:t> ) </a:t>
            </a:r>
            <a:endParaRPr lang="ar-SA" b="1" dirty="0">
              <a:solidFill>
                <a:schemeClr val="bg1"/>
              </a:solidFill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rot="10800000">
            <a:off x="3428992" y="571480"/>
            <a:ext cx="4357718" cy="1714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16200000" flipV="1">
            <a:off x="3893339" y="892951"/>
            <a:ext cx="1143008" cy="9286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rot="10800000">
            <a:off x="4000496" y="2571744"/>
            <a:ext cx="3929090" cy="29289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rot="10800000">
            <a:off x="4071934" y="3143248"/>
            <a:ext cx="3571900" cy="1714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rot="10800000">
            <a:off x="4071934" y="3429000"/>
            <a:ext cx="3786214" cy="1143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s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715008" y="1142984"/>
            <a:ext cx="2857520" cy="5286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/>
              <a:t>التغيرات اللي حدثت بين الشكلين:</a:t>
            </a:r>
          </a:p>
          <a:p>
            <a:pPr algn="ctr"/>
            <a:r>
              <a:rPr lang="ar-SA" sz="1600" b="1" dirty="0" smtClean="0"/>
              <a:t>1- الدائرة أصبحت صغيرة وبداخل المثلث . </a:t>
            </a:r>
          </a:p>
          <a:p>
            <a:pPr algn="ctr"/>
            <a:r>
              <a:rPr lang="ar-SA" sz="1600" b="1" dirty="0" smtClean="0"/>
              <a:t>2- المثلث تغير اتجاهه القاعدة فوق ورأسه أسفل. </a:t>
            </a:r>
          </a:p>
          <a:p>
            <a:pPr algn="ctr"/>
            <a:r>
              <a:rPr lang="ar-SA" sz="1600" b="1" dirty="0" smtClean="0"/>
              <a:t>3- الشكل البيضاوي </a:t>
            </a:r>
            <a:r>
              <a:rPr lang="ar-SA" sz="1600" b="1" dirty="0" err="1" smtClean="0"/>
              <a:t>اسفل</a:t>
            </a:r>
            <a:r>
              <a:rPr lang="ar-SA" sz="1600" b="1" dirty="0" smtClean="0"/>
              <a:t> </a:t>
            </a:r>
            <a:r>
              <a:rPr lang="ar-SA" sz="1600" b="1" dirty="0" err="1" smtClean="0"/>
              <a:t>اصبح</a:t>
            </a:r>
            <a:r>
              <a:rPr lang="ar-SA" sz="1600" b="1" dirty="0" smtClean="0"/>
              <a:t> يضم الجميع وبشكل رأسي بدل ما كان </a:t>
            </a:r>
            <a:r>
              <a:rPr lang="ar-SA" sz="1600" b="1" dirty="0" err="1" smtClean="0"/>
              <a:t>افقي</a:t>
            </a:r>
            <a:r>
              <a:rPr lang="ar-SA" sz="1600" b="1" dirty="0" smtClean="0"/>
              <a:t>. </a:t>
            </a:r>
          </a:p>
          <a:p>
            <a:pPr algn="ctr"/>
            <a:r>
              <a:rPr lang="ar-SA" sz="1600" b="1" dirty="0" smtClean="0">
                <a:solidFill>
                  <a:srgbClr val="FF0000"/>
                </a:solidFill>
              </a:rPr>
              <a:t>نتأمل الشكل المطلوب </a:t>
            </a:r>
            <a:r>
              <a:rPr lang="ar-SA" sz="1600" b="1" dirty="0" err="1" smtClean="0">
                <a:solidFill>
                  <a:srgbClr val="FF0000"/>
                </a:solidFill>
              </a:rPr>
              <a:t>ايجاد</a:t>
            </a:r>
            <a:r>
              <a:rPr lang="ar-SA" sz="1600" b="1" dirty="0" smtClean="0">
                <a:solidFill>
                  <a:srgbClr val="FF0000"/>
                </a:solidFill>
              </a:rPr>
              <a:t> مماثل على ضوء ما حدث من تغييرات في الشكلين السابقين بمعنى :</a:t>
            </a:r>
            <a:r>
              <a:rPr lang="ar-SA" sz="16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ar-SA" sz="1600" b="1" dirty="0" smtClean="0">
                <a:solidFill>
                  <a:srgbClr val="0070C0"/>
                </a:solidFill>
              </a:rPr>
              <a:t>1- المربع الخارجي مثل الدائرة يصبح داخل الشكل الذي يشبه طلقة الرصاصة . </a:t>
            </a:r>
          </a:p>
          <a:p>
            <a:pPr algn="ctr"/>
            <a:r>
              <a:rPr lang="ar-SA" sz="1600" b="1" dirty="0" smtClean="0">
                <a:solidFill>
                  <a:srgbClr val="0070C0"/>
                </a:solidFill>
              </a:rPr>
              <a:t>2- الشكل اللي بداخل المربع يقلب </a:t>
            </a:r>
            <a:r>
              <a:rPr lang="ar-SA" sz="1600" b="1" dirty="0" err="1" smtClean="0">
                <a:solidFill>
                  <a:srgbClr val="0070C0"/>
                </a:solidFill>
              </a:rPr>
              <a:t>راسا</a:t>
            </a:r>
            <a:r>
              <a:rPr lang="ar-SA" sz="1600" b="1" dirty="0" smtClean="0">
                <a:solidFill>
                  <a:srgbClr val="0070C0"/>
                </a:solidFill>
              </a:rPr>
              <a:t> على عقب مثل المثلث تماما.</a:t>
            </a:r>
          </a:p>
          <a:p>
            <a:pPr algn="ctr"/>
            <a:r>
              <a:rPr lang="ar-SA" sz="1600" b="1" dirty="0" smtClean="0">
                <a:solidFill>
                  <a:srgbClr val="0070C0"/>
                </a:solidFill>
              </a:rPr>
              <a:t>3- المستطيل لابد </a:t>
            </a:r>
            <a:r>
              <a:rPr lang="ar-SA" sz="1600" b="1" dirty="0" err="1" smtClean="0">
                <a:solidFill>
                  <a:srgbClr val="0070C0"/>
                </a:solidFill>
              </a:rPr>
              <a:t>ان</a:t>
            </a:r>
            <a:r>
              <a:rPr lang="ar-SA" sz="1600" b="1" dirty="0" smtClean="0">
                <a:solidFill>
                  <a:srgbClr val="0070C0"/>
                </a:solidFill>
              </a:rPr>
              <a:t> يضم الجميع مثل الشكل البيضاوي ويتغير اتجاهه من رأسي إلى أفقي .</a:t>
            </a:r>
            <a:r>
              <a:rPr lang="ar-SA" sz="1600" b="1" dirty="0" smtClean="0"/>
              <a:t> </a:t>
            </a:r>
          </a:p>
          <a:p>
            <a:pPr algn="ctr"/>
            <a:r>
              <a:rPr lang="ar-SA" sz="1600" b="1" dirty="0" smtClean="0"/>
              <a:t>بالتالي الجواب الصحيح هو </a:t>
            </a:r>
            <a:r>
              <a:rPr lang="ar-SA" sz="1600" b="1" dirty="0" smtClean="0">
                <a:solidFill>
                  <a:schemeClr val="bg1"/>
                </a:solidFill>
              </a:rPr>
              <a:t>( </a:t>
            </a:r>
            <a:r>
              <a:rPr lang="ar-SA" sz="1600" b="1" dirty="0" err="1" smtClean="0">
                <a:solidFill>
                  <a:schemeClr val="bg1"/>
                </a:solidFill>
              </a:rPr>
              <a:t>د</a:t>
            </a:r>
            <a:r>
              <a:rPr lang="ar-SA" sz="1600" b="1" dirty="0" smtClean="0">
                <a:solidFill>
                  <a:schemeClr val="bg1"/>
                </a:solidFill>
              </a:rPr>
              <a:t> )</a:t>
            </a:r>
            <a:r>
              <a:rPr lang="ar-SA" sz="1600" b="1" dirty="0" smtClean="0"/>
              <a:t> </a:t>
            </a:r>
            <a:endParaRPr lang="ar-SA" sz="1600" b="1" dirty="0"/>
          </a:p>
        </p:txBody>
      </p:sp>
      <p:cxnSp>
        <p:nvCxnSpPr>
          <p:cNvPr id="6" name="رابط كسهم مستقيم 5"/>
          <p:cNvCxnSpPr/>
          <p:nvPr/>
        </p:nvCxnSpPr>
        <p:spPr>
          <a:xfrm rot="10800000">
            <a:off x="5214942" y="1357298"/>
            <a:ext cx="1071570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10800000">
            <a:off x="3714744" y="1571612"/>
            <a:ext cx="2428892" cy="71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1785918" y="1785926"/>
            <a:ext cx="4000528" cy="16430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6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620688"/>
            <a:ext cx="6034618" cy="5505475"/>
          </a:xfrm>
        </p:spPr>
      </p:pic>
      <p:sp>
        <p:nvSpPr>
          <p:cNvPr id="5" name="مستطيل 4"/>
          <p:cNvSpPr/>
          <p:nvPr/>
        </p:nvSpPr>
        <p:spPr>
          <a:xfrm>
            <a:off x="6786578" y="500042"/>
            <a:ext cx="1785950" cy="40719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فكرة المسألة تحرك الدائرة الصغيرة خطوات معينة وتغير اللون بالتالي نلاحظ </a:t>
            </a:r>
            <a:r>
              <a:rPr lang="ar-SA" b="1" dirty="0" err="1" smtClean="0"/>
              <a:t>انها</a:t>
            </a:r>
            <a:r>
              <a:rPr lang="ar-SA" b="1" dirty="0" smtClean="0"/>
              <a:t> تحركت وثبتت في الزاوية الرابعة بلون ابيض فلابد </a:t>
            </a:r>
            <a:r>
              <a:rPr lang="ar-SA" b="1" dirty="0" err="1" smtClean="0"/>
              <a:t>ان</a:t>
            </a:r>
            <a:r>
              <a:rPr lang="ar-SA" b="1" dirty="0" smtClean="0"/>
              <a:t> نحركها </a:t>
            </a:r>
            <a:r>
              <a:rPr lang="ar-SA" b="1" dirty="0" err="1" smtClean="0"/>
              <a:t>اربع</a:t>
            </a:r>
            <a:r>
              <a:rPr lang="ar-SA" b="1" dirty="0" smtClean="0"/>
              <a:t> زوايا ونغير اللون إلى الأسود . </a:t>
            </a:r>
          </a:p>
          <a:p>
            <a:pPr algn="ctr"/>
            <a:r>
              <a:rPr lang="ar-SA" b="1" dirty="0" smtClean="0"/>
              <a:t>الجواب الصحيح هو </a:t>
            </a:r>
          </a:p>
          <a:p>
            <a:pPr algn="ctr"/>
            <a:r>
              <a:rPr lang="ar-SA" b="1" dirty="0" smtClean="0">
                <a:solidFill>
                  <a:schemeClr val="bg1"/>
                </a:solidFill>
              </a:rPr>
              <a:t>( </a:t>
            </a:r>
            <a:r>
              <a:rPr lang="ar-SA" b="1" dirty="0" err="1" smtClean="0">
                <a:solidFill>
                  <a:schemeClr val="bg1"/>
                </a:solidFill>
              </a:rPr>
              <a:t>د</a:t>
            </a:r>
            <a:r>
              <a:rPr lang="ar-SA" b="1" dirty="0" smtClean="0">
                <a:solidFill>
                  <a:schemeClr val="bg1"/>
                </a:solidFill>
              </a:rPr>
              <a:t> ) </a:t>
            </a:r>
            <a:endParaRPr lang="ar-S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6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6545701" cy="5433467"/>
          </a:xfrm>
        </p:spPr>
      </p:pic>
      <p:sp>
        <p:nvSpPr>
          <p:cNvPr id="3" name="وسيلة شرح على شكل سحابة 2"/>
          <p:cNvSpPr/>
          <p:nvPr/>
        </p:nvSpPr>
        <p:spPr>
          <a:xfrm>
            <a:off x="0" y="0"/>
            <a:ext cx="3143240" cy="3429000"/>
          </a:xfrm>
          <a:prstGeom prst="cloudCallout">
            <a:avLst>
              <a:gd name="adj1" fmla="val 60795"/>
              <a:gd name="adj2" fmla="val 3838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/>
              <a:t>نلاحظ </a:t>
            </a:r>
            <a:r>
              <a:rPr lang="ar-SA" sz="1600" b="1" dirty="0" err="1" smtClean="0"/>
              <a:t>ان</a:t>
            </a:r>
            <a:r>
              <a:rPr lang="ar-SA" sz="1600" b="1" dirty="0" smtClean="0"/>
              <a:t> المربع الأول بداخله معين فقط  ثم </a:t>
            </a:r>
            <a:r>
              <a:rPr lang="ar-SA" sz="1600" b="1" dirty="0" err="1" smtClean="0"/>
              <a:t>اضيف</a:t>
            </a:r>
            <a:r>
              <a:rPr lang="ar-SA" sz="1600" b="1" dirty="0" smtClean="0"/>
              <a:t> إليه دائرة سوداء في المربع الثاني. </a:t>
            </a:r>
          </a:p>
          <a:p>
            <a:pPr algn="ctr"/>
            <a:r>
              <a:rPr lang="ar-SA" sz="1600" b="1" dirty="0" smtClean="0"/>
              <a:t>وبالتالي ينبغي </a:t>
            </a:r>
            <a:r>
              <a:rPr lang="ar-SA" sz="1600" b="1" dirty="0" err="1" smtClean="0"/>
              <a:t>ان</a:t>
            </a:r>
            <a:r>
              <a:rPr lang="ar-SA" sz="1600" b="1" dirty="0" smtClean="0"/>
              <a:t> يحدث في المربع الثالث نفس هذه التغيرات فيكون الجواب الصحيح هو (</a:t>
            </a:r>
            <a:r>
              <a:rPr lang="ar-SA" sz="1600" b="1" dirty="0" smtClean="0">
                <a:solidFill>
                  <a:schemeClr val="bg1"/>
                </a:solidFill>
              </a:rPr>
              <a:t> </a:t>
            </a:r>
            <a:r>
              <a:rPr lang="ar-SA" sz="1600" b="1" dirty="0" err="1" smtClean="0">
                <a:solidFill>
                  <a:schemeClr val="bg1"/>
                </a:solidFill>
              </a:rPr>
              <a:t>ج</a:t>
            </a:r>
            <a:r>
              <a:rPr lang="ar-SA" sz="1600" b="1" dirty="0" smtClean="0"/>
              <a:t> ) لأنه نفس التغير ولا عبرة لكون الشكل معين ودائرة . </a:t>
            </a:r>
          </a:p>
          <a:p>
            <a:pPr algn="ctr"/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714356"/>
            <a:ext cx="6257668" cy="5505475"/>
          </a:xfrm>
        </p:spPr>
      </p:pic>
      <p:sp>
        <p:nvSpPr>
          <p:cNvPr id="3" name="مستطيل مستدير الزوايا 2"/>
          <p:cNvSpPr/>
          <p:nvPr/>
        </p:nvSpPr>
        <p:spPr>
          <a:xfrm>
            <a:off x="6429388" y="1571612"/>
            <a:ext cx="2428892" cy="457203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فكرة السؤال بسيطة كل  حركة للمؤشر الكبير ربع دائرة يتحرك المؤشر الصغير ثلاثة أرباع الدائرة 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ملحوظة حركة كل صف مستقل عن الأخر، وبالتالي الصف الأخير نحرك المؤشر الكبير مرتين كل حركة ربع دائرة ، والمؤشر الصغير ثلاثة </a:t>
            </a:r>
            <a:r>
              <a:rPr lang="ar-SA" b="1" dirty="0" err="1" smtClean="0">
                <a:solidFill>
                  <a:srgbClr val="FF0000"/>
                </a:solidFill>
              </a:rPr>
              <a:t>ارباع</a:t>
            </a:r>
            <a:r>
              <a:rPr lang="ar-SA" b="1" dirty="0" smtClean="0">
                <a:solidFill>
                  <a:srgbClr val="FF0000"/>
                </a:solidFill>
              </a:rPr>
              <a:t> الدائرة فيأخذ دورة كاملة ونصف دورة وبهذا الجواب الصحيح ( </a:t>
            </a:r>
            <a:r>
              <a:rPr lang="ar-SA" b="1" dirty="0" err="1" smtClean="0">
                <a:solidFill>
                  <a:schemeClr val="bg1"/>
                </a:solidFill>
              </a:rPr>
              <a:t>و</a:t>
            </a:r>
            <a:r>
              <a:rPr lang="ar-SA" b="1" dirty="0" smtClean="0">
                <a:solidFill>
                  <a:srgbClr val="FF0000"/>
                </a:solidFill>
              </a:rPr>
              <a:t> )</a:t>
            </a:r>
          </a:p>
          <a:p>
            <a:pPr algn="ctr"/>
            <a:endParaRPr lang="ar-SA" dirty="0" smtClean="0"/>
          </a:p>
          <a:p>
            <a:pPr algn="ctr"/>
            <a:endParaRPr lang="ar-SA" dirty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4071934" y="2214554"/>
            <a:ext cx="264320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4143372" y="2000240"/>
            <a:ext cx="2500330" cy="714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548680"/>
            <a:ext cx="6329676" cy="5577483"/>
          </a:xfrm>
        </p:spPr>
      </p:pic>
      <p:sp>
        <p:nvSpPr>
          <p:cNvPr id="3" name="مستطيل 2"/>
          <p:cNvSpPr/>
          <p:nvPr/>
        </p:nvSpPr>
        <p:spPr>
          <a:xfrm>
            <a:off x="357158" y="785794"/>
            <a:ext cx="2214578" cy="33575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err="1" smtClean="0">
                <a:solidFill>
                  <a:srgbClr val="FF0000"/>
                </a:solidFill>
              </a:rPr>
              <a:t>اول</a:t>
            </a:r>
            <a:r>
              <a:rPr lang="ar-SA" sz="1600" b="1" dirty="0" smtClean="0">
                <a:solidFill>
                  <a:srgbClr val="FF0000"/>
                </a:solidFill>
              </a:rPr>
              <a:t> ملاحظة كل صف فيه ثلاث مربعات بداخلها دوائر وكل مربعين فيها خطوط وزوائد صغيرة. </a:t>
            </a:r>
          </a:p>
          <a:p>
            <a:pPr algn="ctr"/>
            <a:r>
              <a:rPr lang="ar-SA" sz="1600" b="1" dirty="0" smtClean="0">
                <a:solidFill>
                  <a:srgbClr val="FF0000"/>
                </a:solidFill>
              </a:rPr>
              <a:t>إذن نستبعد من </a:t>
            </a:r>
            <a:r>
              <a:rPr lang="ar-SA" sz="1600" b="1" dirty="0" err="1" smtClean="0">
                <a:solidFill>
                  <a:srgbClr val="FF0000"/>
                </a:solidFill>
              </a:rPr>
              <a:t>الاجابة</a:t>
            </a:r>
            <a:r>
              <a:rPr lang="ar-SA" sz="1600" b="1" dirty="0" smtClean="0">
                <a:solidFill>
                  <a:srgbClr val="FF0000"/>
                </a:solidFill>
              </a:rPr>
              <a:t> ب، </a:t>
            </a:r>
            <a:r>
              <a:rPr lang="ar-SA" sz="1600" b="1" dirty="0" err="1" smtClean="0">
                <a:solidFill>
                  <a:srgbClr val="FF0000"/>
                </a:solidFill>
              </a:rPr>
              <a:t>ج</a:t>
            </a:r>
            <a:r>
              <a:rPr lang="ar-SA" sz="1600" b="1" dirty="0" smtClean="0">
                <a:solidFill>
                  <a:srgbClr val="FF0000"/>
                </a:solidFill>
              </a:rPr>
              <a:t>، </a:t>
            </a:r>
            <a:r>
              <a:rPr lang="ar-SA" sz="1600" b="1" dirty="0" err="1" smtClean="0">
                <a:solidFill>
                  <a:srgbClr val="FF0000"/>
                </a:solidFill>
              </a:rPr>
              <a:t>د</a:t>
            </a:r>
            <a:r>
              <a:rPr lang="ar-SA" sz="1600" b="1" dirty="0" smtClean="0">
                <a:solidFill>
                  <a:srgbClr val="FF0000"/>
                </a:solidFill>
              </a:rPr>
              <a:t>، هـ . لأن الشكل المناسب لابد </a:t>
            </a:r>
            <a:r>
              <a:rPr lang="ar-SA" sz="1600" b="1" dirty="0" err="1" smtClean="0">
                <a:solidFill>
                  <a:srgbClr val="FF0000"/>
                </a:solidFill>
              </a:rPr>
              <a:t>ان</a:t>
            </a:r>
            <a:r>
              <a:rPr lang="ar-SA" sz="1600" b="1" dirty="0" smtClean="0">
                <a:solidFill>
                  <a:srgbClr val="FF0000"/>
                </a:solidFill>
              </a:rPr>
              <a:t> يخلو من الزوائد ويبقى الشكلين </a:t>
            </a:r>
            <a:r>
              <a:rPr lang="ar-SA" sz="1600" b="1" dirty="0" err="1" smtClean="0">
                <a:solidFill>
                  <a:srgbClr val="FF0000"/>
                </a:solidFill>
              </a:rPr>
              <a:t>أ</a:t>
            </a:r>
            <a:r>
              <a:rPr lang="ar-SA" sz="1600" b="1" dirty="0" smtClean="0">
                <a:solidFill>
                  <a:srgbClr val="FF0000"/>
                </a:solidFill>
              </a:rPr>
              <a:t>، </a:t>
            </a:r>
            <a:r>
              <a:rPr lang="ar-SA" sz="1600" b="1" dirty="0" err="1" smtClean="0">
                <a:solidFill>
                  <a:srgbClr val="FF0000"/>
                </a:solidFill>
              </a:rPr>
              <a:t>و</a:t>
            </a:r>
            <a:r>
              <a:rPr lang="ar-SA" sz="1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1600" b="1" dirty="0" smtClean="0">
                <a:solidFill>
                  <a:srgbClr val="FF0000"/>
                </a:solidFill>
              </a:rPr>
              <a:t>وطبعا الجواب الصحيح ( </a:t>
            </a:r>
            <a:r>
              <a:rPr lang="ar-SA" sz="1600" b="1" dirty="0" err="1" smtClean="0">
                <a:solidFill>
                  <a:schemeClr val="bg1"/>
                </a:solidFill>
              </a:rPr>
              <a:t>و</a:t>
            </a:r>
            <a:r>
              <a:rPr lang="ar-SA" sz="1600" b="1" dirty="0" smtClean="0">
                <a:solidFill>
                  <a:srgbClr val="FF0000"/>
                </a:solidFill>
              </a:rPr>
              <a:t> )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10800000">
            <a:off x="2285984" y="1857364"/>
            <a:ext cx="2500330" cy="142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s7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485</Words>
  <Application>Microsoft Office PowerPoint</Application>
  <PresentationFormat>عرض على الشاشة (3:4)‏</PresentationFormat>
  <Paragraphs>38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smart</dc:creator>
  <cp:lastModifiedBy>m</cp:lastModifiedBy>
  <cp:revision>23</cp:revision>
  <dcterms:created xsi:type="dcterms:W3CDTF">2012-10-06T23:18:59Z</dcterms:created>
  <dcterms:modified xsi:type="dcterms:W3CDTF">2016-06-22T07:28:01Z</dcterms:modified>
</cp:coreProperties>
</file>