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39" r:id="rId3"/>
    <p:sldId id="449" r:id="rId4"/>
    <p:sldId id="442" r:id="rId5"/>
    <p:sldId id="447" r:id="rId6"/>
    <p:sldId id="448" r:id="rId7"/>
    <p:sldId id="446" r:id="rId8"/>
    <p:sldId id="450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24" y="-72"/>
      </p:cViewPr>
      <p:guideLst>
        <p:guide orient="horz" pos="2232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النظام الأساسي للحكم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8" y="3480527"/>
            <a:ext cx="515562" cy="667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48676" y="104005"/>
            <a:ext cx="972848" cy="2870202"/>
            <a:chOff x="1130423" y="-19008"/>
            <a:chExt cx="972848" cy="287020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19008"/>
              <a:ext cx="461665" cy="28702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النظام الأساسي للحكم 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071797" y="224377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النظام الأساسي للحكم 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3662152" y="1720266"/>
            <a:ext cx="7590690" cy="3364192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45804" y="1826481"/>
              <a:ext cx="3894208" cy="2675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المملكة العربية السعودية </a:t>
              </a:r>
              <a:r>
                <a:rPr lang="ar-SY" sz="20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دولة عربية إسلامية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تقوم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على</a:t>
              </a:r>
            </a:p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أساسين متينين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هما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:</a:t>
              </a:r>
            </a:p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كتاب </a:t>
              </a:r>
              <a:r>
                <a:rPr lang="ar-SY" sz="20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الله سبحانه و تعالى و سُنّة  نبيِّه محمد صلى الله عليه و سلّم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وهما مَصْدَران للأحكام و القضاء في النظام في المملكة العربية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السعودية.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52179" y="361222"/>
            <a:ext cx="1181239" cy="801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70" y="3443239"/>
            <a:ext cx="567956" cy="73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04225" y="148457"/>
            <a:ext cx="972850" cy="2781299"/>
            <a:chOff x="1130421" y="69895"/>
            <a:chExt cx="972850" cy="278129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1" y="69895"/>
              <a:ext cx="461665" cy="27812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النظام الأساسي للحكم </a:t>
              </a:r>
            </a:p>
          </p:txBody>
        </p:sp>
      </p:grpSp>
      <p:grpSp>
        <p:nvGrpSpPr>
          <p:cNvPr id="38" name="Group 15">
            <a:extLst>
              <a:ext uri="{FF2B5EF4-FFF2-40B4-BE49-F238E27FC236}">
                <a16:creationId xmlns="" xmlns:a16="http://schemas.microsoft.com/office/drawing/2014/main" id="{7031C221-11E6-4C8C-A509-8C896979C70A}"/>
              </a:ext>
            </a:extLst>
          </p:cNvPr>
          <p:cNvGrpSpPr/>
          <p:nvPr/>
        </p:nvGrpSpPr>
        <p:grpSpPr>
          <a:xfrm>
            <a:off x="4025899" y="1743186"/>
            <a:ext cx="7408225" cy="3594801"/>
            <a:chOff x="-76490" y="821635"/>
            <a:chExt cx="5280551" cy="4794607"/>
          </a:xfrm>
        </p:grpSpPr>
        <p:sp>
          <p:nvSpPr>
            <p:cNvPr id="39" name="Rectangle 10">
              <a:extLst>
                <a:ext uri="{FF2B5EF4-FFF2-40B4-BE49-F238E27FC236}">
                  <a16:creationId xmlns="" xmlns:a16="http://schemas.microsoft.com/office/drawing/2014/main" id="{9C0029FD-0CC3-4F5F-8E18-FB15182D71F7}"/>
                </a:ext>
              </a:extLst>
            </p:cNvPr>
            <p:cNvSpPr/>
            <p:nvPr/>
          </p:nvSpPr>
          <p:spPr>
            <a:xfrm>
              <a:off x="4046941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7">
              <a:extLst>
                <a:ext uri="{FF2B5EF4-FFF2-40B4-BE49-F238E27FC236}">
                  <a16:creationId xmlns="" xmlns:a16="http://schemas.microsoft.com/office/drawing/2014/main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18">
              <a:extLst>
                <a:ext uri="{FF2B5EF4-FFF2-40B4-BE49-F238E27FC236}">
                  <a16:creationId xmlns="" xmlns:a16="http://schemas.microsoft.com/office/drawing/2014/main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20">
              <a:extLst>
                <a:ext uri="{FF2B5EF4-FFF2-40B4-BE49-F238E27FC236}">
                  <a16:creationId xmlns="" xmlns:a16="http://schemas.microsoft.com/office/drawing/2014/main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TextBox 21">
              <a:extLst>
                <a:ext uri="{FF2B5EF4-FFF2-40B4-BE49-F238E27FC236}">
                  <a16:creationId xmlns="" xmlns:a16="http://schemas.microsoft.com/office/drawing/2014/main" id="{67FBCD35-907C-493A-A76B-312722F77F31}"/>
                </a:ext>
              </a:extLst>
            </p:cNvPr>
            <p:cNvSpPr txBox="1"/>
            <p:nvPr/>
          </p:nvSpPr>
          <p:spPr>
            <a:xfrm>
              <a:off x="285610" y="1744272"/>
              <a:ext cx="3635071" cy="2996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صدر</a:t>
              </a:r>
              <a:r>
                <a:rPr lang="ar-SY" sz="2000" b="1" dirty="0">
                  <a:latin typeface="Century Gothic" panose="020B0502020202020204" pitchFamily="34" charset="0"/>
                </a:rPr>
                <a:t> النظام الأساسي للحكم في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1412هـ</a:t>
              </a:r>
              <a:r>
                <a:rPr lang="ar-SY" sz="2000" b="1" dirty="0">
                  <a:latin typeface="Century Gothic" panose="020B0502020202020204" pitchFamily="34" charset="0"/>
                </a:rPr>
                <a:t> وهو امتداد لِما صدر سابقاً من التعليمات الأساسية و أصبح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النظام الرئيس </a:t>
              </a:r>
              <a:r>
                <a:rPr lang="ar-SY" sz="2000" b="1" dirty="0">
                  <a:latin typeface="Century Gothic" panose="020B0502020202020204" pitchFamily="34" charset="0"/>
                </a:rPr>
                <a:t>الذي تقوم عليه البلاد: </a:t>
              </a:r>
              <a:endParaRPr lang="ar-SY" sz="2000" b="1" dirty="0" smtClean="0">
                <a:latin typeface="Century Gothic" panose="020B0502020202020204" pitchFamily="34" charset="0"/>
              </a:endParaRPr>
            </a:p>
            <a:p>
              <a:pPr algn="r"/>
              <a:r>
                <a:rPr lang="ar-SY" sz="2000" b="1" dirty="0" smtClean="0">
                  <a:latin typeface="Century Gothic" panose="020B0502020202020204" pitchFamily="34" charset="0"/>
                </a:rPr>
                <a:t>&lt;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و هو مجموعة من القواعد العامة التي نبيِّن شكل الدولة و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 الحكومة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و تكوين السلطات و اختصاصاتها و العلاقات بينها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  و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حقيقة العلاقة بين الفرد و الدولة فيما يتعلّق بالحقوق و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  الواجبات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و الحريّات في ضوء الشريعة الإسلامية </a:t>
              </a:r>
              <a:r>
                <a:rPr lang="ar-SY" sz="2000" b="1" dirty="0">
                  <a:latin typeface="Century Gothic" panose="020B0502020202020204" pitchFamily="34" charset="0"/>
                </a:rPr>
                <a:t>&gt;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939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25" y="3409303"/>
            <a:ext cx="598748" cy="774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70833" y="99157"/>
            <a:ext cx="985549" cy="2917996"/>
            <a:chOff x="1130422" y="-171413"/>
            <a:chExt cx="985549" cy="291799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-171413"/>
              <a:ext cx="461665" cy="291799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235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النظام الأساسي للحكم 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923917" y="250415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459117" y="2411569"/>
            <a:ext cx="4662912" cy="438804"/>
            <a:chOff x="6819482" y="2432393"/>
            <a:chExt cx="4662911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66380" y="555184"/>
              <a:ext cx="438804" cy="419322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39571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في رأيك ما أهمية إصدار النظام الأساسي للحكم؟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5215744" y="3352533"/>
            <a:ext cx="5882975" cy="1072432"/>
            <a:chOff x="-965060" y="2294043"/>
            <a:chExt cx="3635609" cy="662751"/>
          </a:xfrm>
        </p:grpSpPr>
        <p:sp>
          <p:nvSpPr>
            <p:cNvPr id="36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-965060" y="2294043"/>
              <a:ext cx="363560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-745302" y="2329126"/>
              <a:ext cx="3361717" cy="627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لتوحيد صف المجتمع السعودي وتنظيم شؤونه الداخلية </a:t>
              </a:r>
              <a:r>
                <a:rPr lang="ar-SY" sz="2000" b="1" dirty="0" smtClean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وتحقيق </a:t>
              </a:r>
              <a:r>
                <a:rPr lang="ar-SY" sz="20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الثبات </a:t>
              </a:r>
              <a:r>
                <a:rPr lang="ar-SY" sz="2000" b="1" dirty="0">
                  <a:solidFill>
                    <a:schemeClr val="accent2"/>
                  </a:solidFill>
                </a:rPr>
                <a:t>والاستقرار وتهيئة سبل التنمية والرخاء</a:t>
              </a:r>
              <a:endParaRPr lang="ar-SY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endParaRPr lang="ar-SY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100000" l="722" r="99278">
                        <a14:foregroundMark x1="58123" y1="93114" x2="23105" y2="93114"/>
                        <a14:foregroundMark x1="56679" y1="23952" x2="54874" y2="36527"/>
                        <a14:foregroundMark x1="54152" y1="23353" x2="43682" y2="34731"/>
                        <a14:foregroundMark x1="51986" y1="29641" x2="54152" y2="55689"/>
                        <a14:foregroundMark x1="54874" y1="63174" x2="45126" y2="67665"/>
                        <a14:backgroundMark x1="92419" y1="13772" x2="77256" y2="39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38" t="15785" r="9033" b="24827"/>
          <a:stretch/>
        </p:blipFill>
        <p:spPr bwMode="auto">
          <a:xfrm flipH="1">
            <a:off x="7247856" y="115511"/>
            <a:ext cx="1377080" cy="127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01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F99F124B-0685-41CC-8157-44F5F98077E3}"/>
              </a:ext>
            </a:extLst>
          </p:cNvPr>
          <p:cNvSpPr/>
          <p:nvPr/>
        </p:nvSpPr>
        <p:spPr>
          <a:xfrm>
            <a:off x="3734526" y="1281250"/>
            <a:ext cx="4693919" cy="4693919"/>
          </a:xfrm>
          <a:custGeom>
            <a:avLst/>
            <a:gdLst>
              <a:gd name="connsiteX0" fmla="*/ 1690293 w 3882683"/>
              <a:gd name="connsiteY0" fmla="*/ 0 h 3882683"/>
              <a:gd name="connsiteX1" fmla="*/ 2192390 w 3882683"/>
              <a:gd name="connsiteY1" fmla="*/ 0 h 3882683"/>
              <a:gd name="connsiteX2" fmla="*/ 2350990 w 3882683"/>
              <a:gd name="connsiteY2" fmla="*/ 158600 h 3882683"/>
              <a:gd name="connsiteX3" fmla="*/ 2350990 w 3882683"/>
              <a:gd name="connsiteY3" fmla="*/ 523031 h 3882683"/>
              <a:gd name="connsiteX4" fmla="*/ 2380589 w 3882683"/>
              <a:gd name="connsiteY4" fmla="*/ 530642 h 3882683"/>
              <a:gd name="connsiteX5" fmla="*/ 2645420 w 3882683"/>
              <a:gd name="connsiteY5" fmla="*/ 642513 h 3882683"/>
              <a:gd name="connsiteX6" fmla="*/ 2655012 w 3882683"/>
              <a:gd name="connsiteY6" fmla="*/ 648341 h 3882683"/>
              <a:gd name="connsiteX7" fmla="*/ 2912265 w 3882683"/>
              <a:gd name="connsiteY7" fmla="*/ 391088 h 3882683"/>
              <a:gd name="connsiteX8" fmla="*/ 3136559 w 3882683"/>
              <a:gd name="connsiteY8" fmla="*/ 391088 h 3882683"/>
              <a:gd name="connsiteX9" fmla="*/ 3491596 w 3882683"/>
              <a:gd name="connsiteY9" fmla="*/ 746124 h 3882683"/>
              <a:gd name="connsiteX10" fmla="*/ 3491596 w 3882683"/>
              <a:gd name="connsiteY10" fmla="*/ 970418 h 3882683"/>
              <a:gd name="connsiteX11" fmla="*/ 3234343 w 3882683"/>
              <a:gd name="connsiteY11" fmla="*/ 1227671 h 3882683"/>
              <a:gd name="connsiteX12" fmla="*/ 3240171 w 3882683"/>
              <a:gd name="connsiteY12" fmla="*/ 1237265 h 3882683"/>
              <a:gd name="connsiteX13" fmla="*/ 3352042 w 3882683"/>
              <a:gd name="connsiteY13" fmla="*/ 1502096 h 3882683"/>
              <a:gd name="connsiteX14" fmla="*/ 3359653 w 3882683"/>
              <a:gd name="connsiteY14" fmla="*/ 1531693 h 3882683"/>
              <a:gd name="connsiteX15" fmla="*/ 3724083 w 3882683"/>
              <a:gd name="connsiteY15" fmla="*/ 1531693 h 3882683"/>
              <a:gd name="connsiteX16" fmla="*/ 3882683 w 3882683"/>
              <a:gd name="connsiteY16" fmla="*/ 1690293 h 3882683"/>
              <a:gd name="connsiteX17" fmla="*/ 3882683 w 3882683"/>
              <a:gd name="connsiteY17" fmla="*/ 2192390 h 3882683"/>
              <a:gd name="connsiteX18" fmla="*/ 3724083 w 3882683"/>
              <a:gd name="connsiteY18" fmla="*/ 2350990 h 3882683"/>
              <a:gd name="connsiteX19" fmla="*/ 3359653 w 3882683"/>
              <a:gd name="connsiteY19" fmla="*/ 2350990 h 3882683"/>
              <a:gd name="connsiteX20" fmla="*/ 3352042 w 3882683"/>
              <a:gd name="connsiteY20" fmla="*/ 2380589 h 3882683"/>
              <a:gd name="connsiteX21" fmla="*/ 3240171 w 3882683"/>
              <a:gd name="connsiteY21" fmla="*/ 2645419 h 3882683"/>
              <a:gd name="connsiteX22" fmla="*/ 3234343 w 3882683"/>
              <a:gd name="connsiteY22" fmla="*/ 2655013 h 3882683"/>
              <a:gd name="connsiteX23" fmla="*/ 3491596 w 3882683"/>
              <a:gd name="connsiteY23" fmla="*/ 2912265 h 3882683"/>
              <a:gd name="connsiteX24" fmla="*/ 3491596 w 3882683"/>
              <a:gd name="connsiteY24" fmla="*/ 3136559 h 3882683"/>
              <a:gd name="connsiteX25" fmla="*/ 3136559 w 3882683"/>
              <a:gd name="connsiteY25" fmla="*/ 3491596 h 3882683"/>
              <a:gd name="connsiteX26" fmla="*/ 2912265 w 3882683"/>
              <a:gd name="connsiteY26" fmla="*/ 3491596 h 3882683"/>
              <a:gd name="connsiteX27" fmla="*/ 2655013 w 3882683"/>
              <a:gd name="connsiteY27" fmla="*/ 3234343 h 3882683"/>
              <a:gd name="connsiteX28" fmla="*/ 2645420 w 3882683"/>
              <a:gd name="connsiteY28" fmla="*/ 3240171 h 3882683"/>
              <a:gd name="connsiteX29" fmla="*/ 2380589 w 3882683"/>
              <a:gd name="connsiteY29" fmla="*/ 3352042 h 3882683"/>
              <a:gd name="connsiteX30" fmla="*/ 2350990 w 3882683"/>
              <a:gd name="connsiteY30" fmla="*/ 3359653 h 3882683"/>
              <a:gd name="connsiteX31" fmla="*/ 2350990 w 3882683"/>
              <a:gd name="connsiteY31" fmla="*/ 3724083 h 3882683"/>
              <a:gd name="connsiteX32" fmla="*/ 2192390 w 3882683"/>
              <a:gd name="connsiteY32" fmla="*/ 3882683 h 3882683"/>
              <a:gd name="connsiteX33" fmla="*/ 1690293 w 3882683"/>
              <a:gd name="connsiteY33" fmla="*/ 3882683 h 3882683"/>
              <a:gd name="connsiteX34" fmla="*/ 1531694 w 3882683"/>
              <a:gd name="connsiteY34" fmla="*/ 3724083 h 3882683"/>
              <a:gd name="connsiteX35" fmla="*/ 1531694 w 3882683"/>
              <a:gd name="connsiteY35" fmla="*/ 3359653 h 3882683"/>
              <a:gd name="connsiteX36" fmla="*/ 1502096 w 3882683"/>
              <a:gd name="connsiteY36" fmla="*/ 3352042 h 3882683"/>
              <a:gd name="connsiteX37" fmla="*/ 1237265 w 3882683"/>
              <a:gd name="connsiteY37" fmla="*/ 3240171 h 3882683"/>
              <a:gd name="connsiteX38" fmla="*/ 1227671 w 3882683"/>
              <a:gd name="connsiteY38" fmla="*/ 3234343 h 3882683"/>
              <a:gd name="connsiteX39" fmla="*/ 970418 w 3882683"/>
              <a:gd name="connsiteY39" fmla="*/ 3491596 h 3882683"/>
              <a:gd name="connsiteX40" fmla="*/ 746124 w 3882683"/>
              <a:gd name="connsiteY40" fmla="*/ 3491596 h 3882683"/>
              <a:gd name="connsiteX41" fmla="*/ 391087 w 3882683"/>
              <a:gd name="connsiteY41" fmla="*/ 3136559 h 3882683"/>
              <a:gd name="connsiteX42" fmla="*/ 391087 w 3882683"/>
              <a:gd name="connsiteY42" fmla="*/ 2912265 h 3882683"/>
              <a:gd name="connsiteX43" fmla="*/ 648341 w 3882683"/>
              <a:gd name="connsiteY43" fmla="*/ 2655012 h 3882683"/>
              <a:gd name="connsiteX44" fmla="*/ 642513 w 3882683"/>
              <a:gd name="connsiteY44" fmla="*/ 2645419 h 3882683"/>
              <a:gd name="connsiteX45" fmla="*/ 530642 w 3882683"/>
              <a:gd name="connsiteY45" fmla="*/ 2380589 h 3882683"/>
              <a:gd name="connsiteX46" fmla="*/ 523031 w 3882683"/>
              <a:gd name="connsiteY46" fmla="*/ 2350990 h 3882683"/>
              <a:gd name="connsiteX47" fmla="*/ 158600 w 3882683"/>
              <a:gd name="connsiteY47" fmla="*/ 2350990 h 3882683"/>
              <a:gd name="connsiteX48" fmla="*/ 0 w 3882683"/>
              <a:gd name="connsiteY48" fmla="*/ 2192390 h 3882683"/>
              <a:gd name="connsiteX49" fmla="*/ 0 w 3882683"/>
              <a:gd name="connsiteY49" fmla="*/ 1690293 h 3882683"/>
              <a:gd name="connsiteX50" fmla="*/ 158600 w 3882683"/>
              <a:gd name="connsiteY50" fmla="*/ 1531693 h 3882683"/>
              <a:gd name="connsiteX51" fmla="*/ 523032 w 3882683"/>
              <a:gd name="connsiteY51" fmla="*/ 1531693 h 3882683"/>
              <a:gd name="connsiteX52" fmla="*/ 530642 w 3882683"/>
              <a:gd name="connsiteY52" fmla="*/ 1502096 h 3882683"/>
              <a:gd name="connsiteX53" fmla="*/ 642513 w 3882683"/>
              <a:gd name="connsiteY53" fmla="*/ 1237265 h 3882683"/>
              <a:gd name="connsiteX54" fmla="*/ 648341 w 3882683"/>
              <a:gd name="connsiteY54" fmla="*/ 1227672 h 3882683"/>
              <a:gd name="connsiteX55" fmla="*/ 391087 w 3882683"/>
              <a:gd name="connsiteY55" fmla="*/ 970418 h 3882683"/>
              <a:gd name="connsiteX56" fmla="*/ 391087 w 3882683"/>
              <a:gd name="connsiteY56" fmla="*/ 746124 h 3882683"/>
              <a:gd name="connsiteX57" fmla="*/ 746124 w 3882683"/>
              <a:gd name="connsiteY57" fmla="*/ 391088 h 3882683"/>
              <a:gd name="connsiteX58" fmla="*/ 970418 w 3882683"/>
              <a:gd name="connsiteY58" fmla="*/ 391088 h 3882683"/>
              <a:gd name="connsiteX59" fmla="*/ 1227672 w 3882683"/>
              <a:gd name="connsiteY59" fmla="*/ 648341 h 3882683"/>
              <a:gd name="connsiteX60" fmla="*/ 1237265 w 3882683"/>
              <a:gd name="connsiteY60" fmla="*/ 642513 h 3882683"/>
              <a:gd name="connsiteX61" fmla="*/ 1502096 w 3882683"/>
              <a:gd name="connsiteY61" fmla="*/ 530642 h 3882683"/>
              <a:gd name="connsiteX62" fmla="*/ 1531694 w 3882683"/>
              <a:gd name="connsiteY62" fmla="*/ 523032 h 3882683"/>
              <a:gd name="connsiteX63" fmla="*/ 1531694 w 3882683"/>
              <a:gd name="connsiteY63" fmla="*/ 158600 h 3882683"/>
              <a:gd name="connsiteX64" fmla="*/ 1690293 w 3882683"/>
              <a:gd name="connsiteY64" fmla="*/ 0 h 3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882683" h="3882683">
                <a:moveTo>
                  <a:pt x="1690293" y="0"/>
                </a:moveTo>
                <a:lnTo>
                  <a:pt x="2192390" y="0"/>
                </a:lnTo>
                <a:cubicBezTo>
                  <a:pt x="2279982" y="0"/>
                  <a:pt x="2350990" y="71008"/>
                  <a:pt x="2350990" y="158600"/>
                </a:cubicBezTo>
                <a:lnTo>
                  <a:pt x="2350990" y="523031"/>
                </a:lnTo>
                <a:lnTo>
                  <a:pt x="2380589" y="530642"/>
                </a:lnTo>
                <a:cubicBezTo>
                  <a:pt x="2473094" y="559414"/>
                  <a:pt x="2561701" y="597034"/>
                  <a:pt x="2645420" y="642513"/>
                </a:cubicBezTo>
                <a:lnTo>
                  <a:pt x="2655012" y="648341"/>
                </a:lnTo>
                <a:lnTo>
                  <a:pt x="2912265" y="391088"/>
                </a:lnTo>
                <a:cubicBezTo>
                  <a:pt x="2974202" y="329151"/>
                  <a:pt x="3074622" y="329151"/>
                  <a:pt x="3136559" y="391088"/>
                </a:cubicBezTo>
                <a:lnTo>
                  <a:pt x="3491596" y="746124"/>
                </a:lnTo>
                <a:cubicBezTo>
                  <a:pt x="3553532" y="808061"/>
                  <a:pt x="3553532" y="908481"/>
                  <a:pt x="3491596" y="970418"/>
                </a:cubicBezTo>
                <a:lnTo>
                  <a:pt x="3234343" y="1227671"/>
                </a:lnTo>
                <a:lnTo>
                  <a:pt x="3240171" y="1237265"/>
                </a:lnTo>
                <a:cubicBezTo>
                  <a:pt x="3285650" y="1320983"/>
                  <a:pt x="3323270" y="1409590"/>
                  <a:pt x="3352042" y="1502096"/>
                </a:cubicBezTo>
                <a:lnTo>
                  <a:pt x="3359653" y="1531693"/>
                </a:lnTo>
                <a:lnTo>
                  <a:pt x="3724083" y="1531693"/>
                </a:lnTo>
                <a:cubicBezTo>
                  <a:pt x="3811675" y="1531693"/>
                  <a:pt x="3882683" y="1602701"/>
                  <a:pt x="3882683" y="1690293"/>
                </a:cubicBezTo>
                <a:lnTo>
                  <a:pt x="3882683" y="2192390"/>
                </a:lnTo>
                <a:cubicBezTo>
                  <a:pt x="3882683" y="2279982"/>
                  <a:pt x="3811675" y="2350990"/>
                  <a:pt x="3724083" y="2350990"/>
                </a:cubicBezTo>
                <a:lnTo>
                  <a:pt x="3359653" y="2350990"/>
                </a:lnTo>
                <a:lnTo>
                  <a:pt x="3352042" y="2380589"/>
                </a:lnTo>
                <a:cubicBezTo>
                  <a:pt x="3323270" y="2473094"/>
                  <a:pt x="3285650" y="2561701"/>
                  <a:pt x="3240171" y="2645419"/>
                </a:cubicBezTo>
                <a:lnTo>
                  <a:pt x="3234343" y="2655013"/>
                </a:lnTo>
                <a:lnTo>
                  <a:pt x="3491596" y="2912265"/>
                </a:lnTo>
                <a:cubicBezTo>
                  <a:pt x="3553532" y="2974202"/>
                  <a:pt x="3553532" y="3074622"/>
                  <a:pt x="3491596" y="3136559"/>
                </a:cubicBezTo>
                <a:lnTo>
                  <a:pt x="3136559" y="3491596"/>
                </a:lnTo>
                <a:cubicBezTo>
                  <a:pt x="3074622" y="3553532"/>
                  <a:pt x="2974202" y="3553532"/>
                  <a:pt x="2912265" y="3491596"/>
                </a:cubicBezTo>
                <a:lnTo>
                  <a:pt x="2655013" y="3234343"/>
                </a:lnTo>
                <a:lnTo>
                  <a:pt x="2645420" y="3240171"/>
                </a:lnTo>
                <a:cubicBezTo>
                  <a:pt x="2561701" y="3285650"/>
                  <a:pt x="2473094" y="3323270"/>
                  <a:pt x="2380589" y="3352042"/>
                </a:cubicBezTo>
                <a:lnTo>
                  <a:pt x="2350990" y="3359653"/>
                </a:lnTo>
                <a:lnTo>
                  <a:pt x="2350990" y="3724083"/>
                </a:lnTo>
                <a:cubicBezTo>
                  <a:pt x="2350990" y="3811675"/>
                  <a:pt x="2279982" y="3882683"/>
                  <a:pt x="2192390" y="3882683"/>
                </a:cubicBezTo>
                <a:lnTo>
                  <a:pt x="1690293" y="3882683"/>
                </a:lnTo>
                <a:cubicBezTo>
                  <a:pt x="1602701" y="3882683"/>
                  <a:pt x="1531694" y="3811675"/>
                  <a:pt x="1531694" y="3724083"/>
                </a:cubicBezTo>
                <a:lnTo>
                  <a:pt x="1531694" y="3359653"/>
                </a:lnTo>
                <a:lnTo>
                  <a:pt x="1502096" y="3352042"/>
                </a:lnTo>
                <a:cubicBezTo>
                  <a:pt x="1409590" y="3323270"/>
                  <a:pt x="1320984" y="3285650"/>
                  <a:pt x="1237265" y="3240171"/>
                </a:cubicBezTo>
                <a:lnTo>
                  <a:pt x="1227671" y="3234343"/>
                </a:lnTo>
                <a:lnTo>
                  <a:pt x="970418" y="3491596"/>
                </a:lnTo>
                <a:cubicBezTo>
                  <a:pt x="908481" y="3553532"/>
                  <a:pt x="808061" y="3553532"/>
                  <a:pt x="746124" y="3491596"/>
                </a:cubicBezTo>
                <a:lnTo>
                  <a:pt x="391087" y="3136559"/>
                </a:lnTo>
                <a:cubicBezTo>
                  <a:pt x="329151" y="3074622"/>
                  <a:pt x="329151" y="2974202"/>
                  <a:pt x="391087" y="2912265"/>
                </a:cubicBezTo>
                <a:lnTo>
                  <a:pt x="648341" y="2655012"/>
                </a:lnTo>
                <a:lnTo>
                  <a:pt x="642513" y="2645419"/>
                </a:lnTo>
                <a:cubicBezTo>
                  <a:pt x="597035" y="2561701"/>
                  <a:pt x="559414" y="2473094"/>
                  <a:pt x="530642" y="2380589"/>
                </a:cubicBezTo>
                <a:lnTo>
                  <a:pt x="523031" y="2350990"/>
                </a:lnTo>
                <a:lnTo>
                  <a:pt x="158600" y="2350990"/>
                </a:lnTo>
                <a:cubicBezTo>
                  <a:pt x="71008" y="2350990"/>
                  <a:pt x="0" y="2279982"/>
                  <a:pt x="0" y="2192390"/>
                </a:cubicBezTo>
                <a:lnTo>
                  <a:pt x="0" y="1690293"/>
                </a:lnTo>
                <a:cubicBezTo>
                  <a:pt x="0" y="1602701"/>
                  <a:pt x="71008" y="1531693"/>
                  <a:pt x="158600" y="1531693"/>
                </a:cubicBezTo>
                <a:lnTo>
                  <a:pt x="523032" y="1531693"/>
                </a:lnTo>
                <a:lnTo>
                  <a:pt x="530642" y="1502096"/>
                </a:lnTo>
                <a:cubicBezTo>
                  <a:pt x="559414" y="1409590"/>
                  <a:pt x="597035" y="1320983"/>
                  <a:pt x="642513" y="1237265"/>
                </a:cubicBezTo>
                <a:lnTo>
                  <a:pt x="648341" y="1227672"/>
                </a:lnTo>
                <a:lnTo>
                  <a:pt x="391087" y="970418"/>
                </a:lnTo>
                <a:cubicBezTo>
                  <a:pt x="329151" y="908481"/>
                  <a:pt x="329151" y="808061"/>
                  <a:pt x="391087" y="746124"/>
                </a:cubicBezTo>
                <a:lnTo>
                  <a:pt x="746124" y="391088"/>
                </a:lnTo>
                <a:cubicBezTo>
                  <a:pt x="808061" y="329151"/>
                  <a:pt x="908481" y="329151"/>
                  <a:pt x="970418" y="391088"/>
                </a:cubicBezTo>
                <a:lnTo>
                  <a:pt x="1227672" y="648341"/>
                </a:lnTo>
                <a:lnTo>
                  <a:pt x="1237265" y="642513"/>
                </a:lnTo>
                <a:cubicBezTo>
                  <a:pt x="1320984" y="597034"/>
                  <a:pt x="1409590" y="559414"/>
                  <a:pt x="1502096" y="530642"/>
                </a:cubicBezTo>
                <a:lnTo>
                  <a:pt x="1531694" y="523032"/>
                </a:lnTo>
                <a:lnTo>
                  <a:pt x="1531694" y="158600"/>
                </a:lnTo>
                <a:cubicBezTo>
                  <a:pt x="1531694" y="71008"/>
                  <a:pt x="1602701" y="0"/>
                  <a:pt x="1690293" y="0"/>
                </a:cubicBezTo>
                <a:close/>
              </a:path>
            </a:pathLst>
          </a:custGeom>
          <a:gradFill flip="none" rotWithShape="1">
            <a:gsLst>
              <a:gs pos="0">
                <a:srgbClr val="CC99FF"/>
              </a:gs>
              <a:gs pos="100000">
                <a:srgbClr val="FF9999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52EBDE6-200A-404F-B4A6-FC2C8E5A55AA}"/>
              </a:ext>
            </a:extLst>
          </p:cNvPr>
          <p:cNvGrpSpPr/>
          <p:nvPr/>
        </p:nvGrpSpPr>
        <p:grpSpPr>
          <a:xfrm>
            <a:off x="5488940" y="1017816"/>
            <a:ext cx="1185090" cy="1249773"/>
            <a:chOff x="5503454" y="818606"/>
            <a:chExt cx="1185090" cy="1249773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4BE8F232-433D-4B03-A265-32CD58DA542B}"/>
                </a:ext>
              </a:extLst>
            </p:cNvPr>
            <p:cNvSpPr/>
            <p:nvPr/>
          </p:nvSpPr>
          <p:spPr>
            <a:xfrm>
              <a:off x="5503454" y="88328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A187AD9-EF0C-49DF-9D72-82EE32B27BED}"/>
                </a:ext>
              </a:extLst>
            </p:cNvPr>
            <p:cNvSpPr/>
            <p:nvPr/>
          </p:nvSpPr>
          <p:spPr>
            <a:xfrm>
              <a:off x="5709194" y="818606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86DEAFA1-8F8C-4EF1-AE95-6A30461A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176" y="997858"/>
              <a:ext cx="365760" cy="34834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52F560A2-33D3-46D0-AD52-7A764AFE6A39}"/>
              </a:ext>
            </a:extLst>
          </p:cNvPr>
          <p:cNvGrpSpPr/>
          <p:nvPr/>
        </p:nvGrpSpPr>
        <p:grpSpPr>
          <a:xfrm>
            <a:off x="7662772" y="3213124"/>
            <a:ext cx="1185090" cy="1185090"/>
            <a:chOff x="7677286" y="3013914"/>
            <a:chExt cx="1185090" cy="1185090"/>
          </a:xfrm>
        </p:grpSpPr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A761810D-986A-4C93-A23A-10CBD284A368}"/>
                </a:ext>
              </a:extLst>
            </p:cNvPr>
            <p:cNvSpPr/>
            <p:nvPr/>
          </p:nvSpPr>
          <p:spPr>
            <a:xfrm>
              <a:off x="7677286" y="301391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63E473F4-BF17-4A45-B8F4-16747FE5AA75}"/>
                </a:ext>
              </a:extLst>
            </p:cNvPr>
            <p:cNvSpPr/>
            <p:nvPr/>
          </p:nvSpPr>
          <p:spPr>
            <a:xfrm>
              <a:off x="8036559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="" xmlns:a16="http://schemas.microsoft.com/office/drawing/2014/main" id="{344EEEB6-7B0F-43B6-A4F9-FBA24B3D4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079" y="3251925"/>
              <a:ext cx="365760" cy="35414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209C639A-8A53-4283-AB6F-60C2E16356EE}"/>
              </a:ext>
            </a:extLst>
          </p:cNvPr>
          <p:cNvGrpSpPr/>
          <p:nvPr/>
        </p:nvGrpSpPr>
        <p:grpSpPr>
          <a:xfrm>
            <a:off x="6938192" y="1538154"/>
            <a:ext cx="1204323" cy="1197753"/>
            <a:chOff x="6952706" y="1338944"/>
            <a:chExt cx="1204323" cy="119775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ADCF97D1-DA0F-43BD-8F5E-26B2CE4BDD85}"/>
                </a:ext>
              </a:extLst>
            </p:cNvPr>
            <p:cNvSpPr/>
            <p:nvPr/>
          </p:nvSpPr>
          <p:spPr>
            <a:xfrm>
              <a:off x="6952706" y="1351607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8C6FB9CD-78CC-49B1-9DF1-697D6B2F5F34}"/>
                </a:ext>
              </a:extLst>
            </p:cNvPr>
            <p:cNvSpPr/>
            <p:nvPr/>
          </p:nvSpPr>
          <p:spPr>
            <a:xfrm>
              <a:off x="7373258" y="133894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="" xmlns:a16="http://schemas.microsoft.com/office/drawing/2014/main" id="{7828A715-4DAA-4631-A53A-B61906AB5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486" y="1547949"/>
              <a:ext cx="303313" cy="36576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5CBF563-E563-4360-9DAF-6EAD048736BE}"/>
              </a:ext>
            </a:extLst>
          </p:cNvPr>
          <p:cNvGrpSpPr/>
          <p:nvPr/>
        </p:nvGrpSpPr>
        <p:grpSpPr>
          <a:xfrm>
            <a:off x="7047522" y="4934495"/>
            <a:ext cx="1438796" cy="1185090"/>
            <a:chOff x="7062036" y="4735285"/>
            <a:chExt cx="1438796" cy="1185090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4E42496F-CA13-4E18-B812-13B56E93B72A}"/>
                </a:ext>
              </a:extLst>
            </p:cNvPr>
            <p:cNvSpPr/>
            <p:nvPr/>
          </p:nvSpPr>
          <p:spPr>
            <a:xfrm>
              <a:off x="7315742" y="473528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94B58B09-6A92-4631-ADDA-40A9C20291EE}"/>
                </a:ext>
              </a:extLst>
            </p:cNvPr>
            <p:cNvSpPr/>
            <p:nvPr/>
          </p:nvSpPr>
          <p:spPr>
            <a:xfrm>
              <a:off x="7373258" y="473528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="" xmlns:a16="http://schemas.microsoft.com/office/drawing/2014/main" id="{4AD58DA2-4EA0-4848-AD6B-2DBEE733B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2036" y="4763588"/>
              <a:ext cx="1044668" cy="103944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2D2C594-D20D-4C74-8118-5E7ECD68D780}"/>
              </a:ext>
            </a:extLst>
          </p:cNvPr>
          <p:cNvGrpSpPr/>
          <p:nvPr/>
        </p:nvGrpSpPr>
        <p:grpSpPr>
          <a:xfrm>
            <a:off x="3692982" y="4797518"/>
            <a:ext cx="1185090" cy="1185090"/>
            <a:chOff x="3707496" y="4598308"/>
            <a:chExt cx="1185090" cy="1185090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F17C9869-29E0-4CD7-A6C5-7B6AF0A76507}"/>
                </a:ext>
              </a:extLst>
            </p:cNvPr>
            <p:cNvSpPr/>
            <p:nvPr/>
          </p:nvSpPr>
          <p:spPr>
            <a:xfrm>
              <a:off x="3707496" y="4598308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4E192143-78C8-49CD-9A38-DE77C916F183}"/>
                </a:ext>
              </a:extLst>
            </p:cNvPr>
            <p:cNvSpPr/>
            <p:nvPr/>
          </p:nvSpPr>
          <p:spPr>
            <a:xfrm>
              <a:off x="4108815" y="460683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="" xmlns:a16="http://schemas.microsoft.com/office/drawing/2014/main" id="{C4CBDED0-E2D5-44E1-B156-94E9E7198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341" y="4815839"/>
              <a:ext cx="365760" cy="36576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57D02B7-9002-49E5-A1BD-7CFA9B2ED292}"/>
              </a:ext>
            </a:extLst>
          </p:cNvPr>
          <p:cNvGrpSpPr/>
          <p:nvPr/>
        </p:nvGrpSpPr>
        <p:grpSpPr>
          <a:xfrm>
            <a:off x="3842206" y="1554155"/>
            <a:ext cx="1185090" cy="1193529"/>
            <a:chOff x="3925299" y="1467395"/>
            <a:chExt cx="1185090" cy="1193529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BF751732-3E1A-40B7-AE88-55553CF98E88}"/>
                </a:ext>
              </a:extLst>
            </p:cNvPr>
            <p:cNvSpPr/>
            <p:nvPr/>
          </p:nvSpPr>
          <p:spPr>
            <a:xfrm>
              <a:off x="3925299" y="147583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C6EAE447-2B5E-47D7-AE2C-953BCBFFDE79}"/>
                </a:ext>
              </a:extLst>
            </p:cNvPr>
            <p:cNvSpPr/>
            <p:nvPr/>
          </p:nvSpPr>
          <p:spPr>
            <a:xfrm>
              <a:off x="4125959" y="146739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="" xmlns:a16="http://schemas.microsoft.com/office/drawing/2014/main" id="{1A35272B-B64B-4F2B-865B-1CA52B3D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743" y="1711473"/>
              <a:ext cx="365760" cy="29561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B378006-160D-4264-BD15-6E216EBDC139}"/>
              </a:ext>
            </a:extLst>
          </p:cNvPr>
          <p:cNvGrpSpPr/>
          <p:nvPr/>
        </p:nvGrpSpPr>
        <p:grpSpPr>
          <a:xfrm>
            <a:off x="3318240" y="3236325"/>
            <a:ext cx="1185090" cy="1204504"/>
            <a:chOff x="3332754" y="3037115"/>
            <a:chExt cx="1185090" cy="1204504"/>
          </a:xfrm>
        </p:grpSpPr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EAAFF0EA-04D3-4F67-82D5-6F2C6542F98C}"/>
                </a:ext>
              </a:extLst>
            </p:cNvPr>
            <p:cNvSpPr/>
            <p:nvPr/>
          </p:nvSpPr>
          <p:spPr>
            <a:xfrm>
              <a:off x="3332754" y="305652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59A71B8E-48AC-4F44-849F-D6A183F4C691}"/>
                </a:ext>
              </a:extLst>
            </p:cNvPr>
            <p:cNvSpPr/>
            <p:nvPr/>
          </p:nvSpPr>
          <p:spPr>
            <a:xfrm>
              <a:off x="3505747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="" xmlns:a16="http://schemas.microsoft.com/office/drawing/2014/main" id="{6F314ED9-9E44-4074-AAB7-A6C477EBC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149" y="3268210"/>
              <a:ext cx="360300" cy="36576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BEFC0B8-1659-41CC-88EC-C41C1F752909}"/>
              </a:ext>
            </a:extLst>
          </p:cNvPr>
          <p:cNvGrpSpPr/>
          <p:nvPr/>
        </p:nvGrpSpPr>
        <p:grpSpPr>
          <a:xfrm>
            <a:off x="5474425" y="5582830"/>
            <a:ext cx="1185090" cy="1233805"/>
            <a:chOff x="5488939" y="5383620"/>
            <a:chExt cx="1185090" cy="1233805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7617C6F-478C-41F6-9247-66CFD57DC462}"/>
                </a:ext>
              </a:extLst>
            </p:cNvPr>
            <p:cNvSpPr/>
            <p:nvPr/>
          </p:nvSpPr>
          <p:spPr>
            <a:xfrm>
              <a:off x="5488939" y="543233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473810BB-B40C-4CD1-B9A4-59BCA7793624}"/>
                </a:ext>
              </a:extLst>
            </p:cNvPr>
            <p:cNvSpPr/>
            <p:nvPr/>
          </p:nvSpPr>
          <p:spPr>
            <a:xfrm>
              <a:off x="5689601" y="5383620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CC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="" xmlns:a16="http://schemas.microsoft.com/office/drawing/2014/main" id="{098345C0-E5FC-41C5-8C76-4D93A7524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8604" y="5567148"/>
              <a:ext cx="365760" cy="33963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0B1322-5108-402D-A2B5-694F2E9F7C67}"/>
              </a:ext>
            </a:extLst>
          </p:cNvPr>
          <p:cNvGrpSpPr/>
          <p:nvPr/>
        </p:nvGrpSpPr>
        <p:grpSpPr>
          <a:xfrm>
            <a:off x="4775201" y="2321925"/>
            <a:ext cx="2612571" cy="2612571"/>
            <a:chOff x="4789715" y="2122715"/>
            <a:chExt cx="2612571" cy="2612571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33F0B07A-6E51-46EA-B200-A066EC9EA800}"/>
                </a:ext>
              </a:extLst>
            </p:cNvPr>
            <p:cNvSpPr/>
            <p:nvPr/>
          </p:nvSpPr>
          <p:spPr>
            <a:xfrm>
              <a:off x="4789715" y="2122715"/>
              <a:ext cx="2612571" cy="2612571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651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D9797013-5966-43FF-9854-BD98052B0398}"/>
                </a:ext>
              </a:extLst>
            </p:cNvPr>
            <p:cNvSpPr/>
            <p:nvPr/>
          </p:nvSpPr>
          <p:spPr>
            <a:xfrm>
              <a:off x="4977494" y="2310494"/>
              <a:ext cx="2237013" cy="2237013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F331A15-3A3B-4E22-974E-F067C5957513}"/>
                </a:ext>
              </a:extLst>
            </p:cNvPr>
            <p:cNvSpPr txBox="1"/>
            <p:nvPr/>
          </p:nvSpPr>
          <p:spPr>
            <a:xfrm>
              <a:off x="4833849" y="3105833"/>
              <a:ext cx="25584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أبرز </a:t>
              </a:r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مضامين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 </a:t>
              </a:r>
              <a:r>
                <a:rPr lang="ar-SY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النظام الأساسي للحكم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F5C7CBD-17BF-44B2-9ED2-1F851B39369E}"/>
              </a:ext>
            </a:extLst>
          </p:cNvPr>
          <p:cNvSpPr txBox="1"/>
          <p:nvPr/>
        </p:nvSpPr>
        <p:spPr>
          <a:xfrm>
            <a:off x="3734526" y="263800"/>
            <a:ext cx="4578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المملكة العربية السعودية </a:t>
            </a:r>
            <a:r>
              <a:rPr lang="ar-SY" b="1" dirty="0" smtClean="0">
                <a:solidFill>
                  <a:srgbClr val="FFFF00"/>
                </a:solidFill>
              </a:rPr>
              <a:t>دولة عربية ذات سيادة تامّة</a:t>
            </a:r>
            <a:r>
              <a:rPr lang="ar-SY" b="1" dirty="0" smtClean="0">
                <a:solidFill>
                  <a:schemeClr val="bg1"/>
                </a:solidFill>
              </a:rPr>
              <a:t>, </a:t>
            </a:r>
            <a:r>
              <a:rPr lang="ar-SY" b="1" dirty="0" smtClean="0">
                <a:solidFill>
                  <a:srgbClr val="FFFF00"/>
                </a:solidFill>
              </a:rPr>
              <a:t>دينها</a:t>
            </a:r>
            <a:r>
              <a:rPr lang="ar-SY" b="1" dirty="0" smtClean="0">
                <a:solidFill>
                  <a:schemeClr val="bg1"/>
                </a:solidFill>
              </a:rPr>
              <a:t> الإسلام و </a:t>
            </a:r>
            <a:r>
              <a:rPr lang="ar-SY" b="1" dirty="0" smtClean="0">
                <a:solidFill>
                  <a:srgbClr val="FFFF00"/>
                </a:solidFill>
              </a:rPr>
              <a:t>دستورها</a:t>
            </a:r>
            <a:r>
              <a:rPr lang="ar-SY" b="1" dirty="0" smtClean="0">
                <a:solidFill>
                  <a:schemeClr val="bg1"/>
                </a:solidFill>
              </a:rPr>
              <a:t> كتاب الله تعالى و سنّة رسوله صلى الله عليه و سلم و </a:t>
            </a:r>
            <a:r>
              <a:rPr lang="ar-SY" b="1" dirty="0" smtClean="0">
                <a:solidFill>
                  <a:srgbClr val="FFFF00"/>
                </a:solidFill>
              </a:rPr>
              <a:t>لغتها</a:t>
            </a:r>
            <a:r>
              <a:rPr lang="ar-SY" b="1" dirty="0" smtClean="0">
                <a:solidFill>
                  <a:schemeClr val="bg1"/>
                </a:solidFill>
              </a:rPr>
              <a:t> العربية و </a:t>
            </a:r>
            <a:r>
              <a:rPr lang="ar-SY" b="1" dirty="0" smtClean="0">
                <a:solidFill>
                  <a:srgbClr val="FFFF00"/>
                </a:solidFill>
              </a:rPr>
              <a:t>عاصمتها</a:t>
            </a:r>
            <a:r>
              <a:rPr lang="ar-SY" b="1" dirty="0" smtClean="0">
                <a:solidFill>
                  <a:schemeClr val="bg1"/>
                </a:solidFill>
              </a:rPr>
              <a:t> الرِّياض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B41DE4B-C427-4439-ABAF-15AE42097DCB}"/>
              </a:ext>
            </a:extLst>
          </p:cNvPr>
          <p:cNvSpPr txBox="1"/>
          <p:nvPr/>
        </p:nvSpPr>
        <p:spPr>
          <a:xfrm>
            <a:off x="7750629" y="1676151"/>
            <a:ext cx="3984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FF00"/>
                </a:solidFill>
              </a:rPr>
              <a:t>تتكوّن السلطات </a:t>
            </a:r>
            <a:r>
              <a:rPr lang="ar-SY" b="1" dirty="0" smtClean="0">
                <a:solidFill>
                  <a:schemeClr val="bg1"/>
                </a:solidFill>
              </a:rPr>
              <a:t>في الدولة </a:t>
            </a:r>
            <a:r>
              <a:rPr lang="ar-SY" b="1" dirty="0" smtClean="0">
                <a:solidFill>
                  <a:srgbClr val="FFFF00"/>
                </a:solidFill>
              </a:rPr>
              <a:t>من</a:t>
            </a:r>
            <a:r>
              <a:rPr lang="ar-SY" b="1" dirty="0" smtClean="0">
                <a:solidFill>
                  <a:schemeClr val="bg1"/>
                </a:solidFill>
              </a:rPr>
              <a:t> : </a:t>
            </a:r>
          </a:p>
          <a:p>
            <a:pPr algn="r"/>
            <a:r>
              <a:rPr lang="ar-SY" b="1" dirty="0" smtClean="0">
                <a:solidFill>
                  <a:schemeClr val="bg1"/>
                </a:solidFill>
              </a:rPr>
              <a:t>السلطة التنظيمية و السلطة التنفيذية و السلطة القضائية و </a:t>
            </a:r>
            <a:r>
              <a:rPr lang="ar-SY" b="1" dirty="0" smtClean="0">
                <a:solidFill>
                  <a:srgbClr val="FFFF00"/>
                </a:solidFill>
              </a:rPr>
              <a:t>الملك هو مرجع هذه السلطات</a:t>
            </a:r>
            <a:endParaRPr lang="ar-SY" dirty="0" smtClean="0">
              <a:solidFill>
                <a:srgbClr val="FFFF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EAA9378-FE9C-4659-B9D0-6716D9ED2680}"/>
              </a:ext>
            </a:extLst>
          </p:cNvPr>
          <p:cNvSpPr txBox="1"/>
          <p:nvPr/>
        </p:nvSpPr>
        <p:spPr>
          <a:xfrm>
            <a:off x="8486318" y="3354255"/>
            <a:ext cx="3705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FF00"/>
                </a:solidFill>
              </a:rPr>
              <a:t>علم</a:t>
            </a:r>
            <a:r>
              <a:rPr lang="ar-SY" b="1" dirty="0" smtClean="0">
                <a:solidFill>
                  <a:schemeClr val="bg1"/>
                </a:solidFill>
              </a:rPr>
              <a:t> الدولة لونه </a:t>
            </a:r>
            <a:r>
              <a:rPr lang="ar-SY" b="1" dirty="0" smtClean="0">
                <a:solidFill>
                  <a:srgbClr val="FFFF00"/>
                </a:solidFill>
              </a:rPr>
              <a:t>أخضر</a:t>
            </a:r>
            <a:r>
              <a:rPr lang="ar-SY" b="1" dirty="0" smtClean="0">
                <a:solidFill>
                  <a:schemeClr val="bg1"/>
                </a:solidFill>
              </a:rPr>
              <a:t>, </a:t>
            </a:r>
            <a:r>
              <a:rPr lang="ar-SY" b="1" dirty="0" smtClean="0">
                <a:solidFill>
                  <a:srgbClr val="FFFF00"/>
                </a:solidFill>
              </a:rPr>
              <a:t>عرضه</a:t>
            </a:r>
            <a:r>
              <a:rPr lang="ar-SY" b="1" dirty="0" smtClean="0">
                <a:solidFill>
                  <a:schemeClr val="bg1"/>
                </a:solidFill>
              </a:rPr>
              <a:t> يُساوي ثلثي طوله </a:t>
            </a:r>
            <a:r>
              <a:rPr lang="ar-SY" b="1" dirty="0" smtClean="0">
                <a:solidFill>
                  <a:srgbClr val="FFFF00"/>
                </a:solidFill>
              </a:rPr>
              <a:t>تتوسطه</a:t>
            </a:r>
            <a:r>
              <a:rPr lang="ar-SY" b="1" dirty="0" smtClean="0">
                <a:solidFill>
                  <a:schemeClr val="bg1"/>
                </a:solidFill>
              </a:rPr>
              <a:t> كلمة : </a:t>
            </a:r>
          </a:p>
          <a:p>
            <a:pPr algn="r"/>
            <a:r>
              <a:rPr lang="ar-SY" b="1" dirty="0" smtClean="0">
                <a:solidFill>
                  <a:schemeClr val="bg1"/>
                </a:solidFill>
              </a:rPr>
              <a:t>( </a:t>
            </a:r>
            <a:r>
              <a:rPr lang="ar-SY" b="1" dirty="0" smtClean="0">
                <a:solidFill>
                  <a:srgbClr val="FFFF00"/>
                </a:solidFill>
              </a:rPr>
              <a:t>لا إله الله محمّد رسول الله </a:t>
            </a:r>
            <a:r>
              <a:rPr lang="ar-SY" b="1" dirty="0" smtClean="0">
                <a:solidFill>
                  <a:schemeClr val="bg1"/>
                </a:solidFill>
              </a:rPr>
              <a:t>)</a:t>
            </a:r>
          </a:p>
          <a:p>
            <a:pPr algn="r"/>
            <a:r>
              <a:rPr lang="ar-SY" b="1" dirty="0" smtClean="0">
                <a:solidFill>
                  <a:schemeClr val="bg1"/>
                </a:solidFill>
              </a:rPr>
              <a:t> تحتها سيف و لا يُنكّس أبداً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38F39F96-33AF-42EE-A710-9896CFD4E762}"/>
              </a:ext>
            </a:extLst>
          </p:cNvPr>
          <p:cNvSpPr txBox="1"/>
          <p:nvPr/>
        </p:nvSpPr>
        <p:spPr>
          <a:xfrm>
            <a:off x="8260078" y="5213191"/>
            <a:ext cx="377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</a:rPr>
              <a:t>شعارُ</a:t>
            </a:r>
            <a:r>
              <a:rPr lang="ar-SY" b="1" dirty="0" smtClean="0">
                <a:solidFill>
                  <a:schemeClr val="bg1"/>
                </a:solidFill>
              </a:rPr>
              <a:t> الدولة </a:t>
            </a:r>
            <a:r>
              <a:rPr lang="ar-SY" b="1" dirty="0" smtClean="0">
                <a:solidFill>
                  <a:srgbClr val="FFFF00"/>
                </a:solidFill>
              </a:rPr>
              <a:t>سيفان متقاطعان </a:t>
            </a:r>
            <a:r>
              <a:rPr lang="ar-SY" b="1" dirty="0" smtClean="0">
                <a:solidFill>
                  <a:schemeClr val="bg1"/>
                </a:solidFill>
              </a:rPr>
              <a:t>, و </a:t>
            </a:r>
            <a:r>
              <a:rPr lang="ar-SY" b="1" dirty="0" smtClean="0">
                <a:solidFill>
                  <a:srgbClr val="FFFF00"/>
                </a:solidFill>
              </a:rPr>
              <a:t>نخلة</a:t>
            </a:r>
            <a:r>
              <a:rPr lang="ar-SY" b="1" dirty="0" smtClean="0">
                <a:solidFill>
                  <a:schemeClr val="bg1"/>
                </a:solidFill>
              </a:rPr>
              <a:t> وسط فراغهما الأعلى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B5B16976-6BA0-4220-87CA-C85D87A90376}"/>
              </a:ext>
            </a:extLst>
          </p:cNvPr>
          <p:cNvSpPr txBox="1"/>
          <p:nvPr/>
        </p:nvSpPr>
        <p:spPr>
          <a:xfrm>
            <a:off x="114300" y="4892881"/>
            <a:ext cx="39425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</a:rPr>
              <a:t>نظام الحكم </a:t>
            </a:r>
            <a:r>
              <a:rPr lang="ar-SY" b="1" dirty="0" smtClean="0">
                <a:solidFill>
                  <a:schemeClr val="bg1"/>
                </a:solidFill>
              </a:rPr>
              <a:t>في </a:t>
            </a:r>
            <a:r>
              <a:rPr lang="ar-SY" sz="1600" b="1" dirty="0">
                <a:solidFill>
                  <a:schemeClr val="bg1"/>
                </a:solidFill>
              </a:rPr>
              <a:t>المملكة العربية السعودية </a:t>
            </a:r>
            <a:r>
              <a:rPr lang="ar-SY" sz="1600" b="1" dirty="0" smtClean="0">
                <a:solidFill>
                  <a:srgbClr val="FFFF00"/>
                </a:solidFill>
              </a:rPr>
              <a:t>مَلَكيّ</a:t>
            </a:r>
            <a:r>
              <a:rPr lang="ar-SY" sz="1600" b="1" dirty="0" smtClean="0">
                <a:solidFill>
                  <a:schemeClr val="bg1"/>
                </a:solidFill>
              </a:rPr>
              <a:t> و يكون </a:t>
            </a:r>
            <a:r>
              <a:rPr lang="ar-SY" sz="1600" b="1" dirty="0" smtClean="0">
                <a:solidFill>
                  <a:srgbClr val="FFFF00"/>
                </a:solidFill>
              </a:rPr>
              <a:t>الحكم</a:t>
            </a:r>
            <a:r>
              <a:rPr lang="ar-SY" sz="1600" b="1" dirty="0" smtClean="0">
                <a:solidFill>
                  <a:schemeClr val="bg1"/>
                </a:solidFill>
              </a:rPr>
              <a:t> في </a:t>
            </a:r>
            <a:r>
              <a:rPr lang="ar-SY" sz="1600" b="1" dirty="0" smtClean="0">
                <a:solidFill>
                  <a:srgbClr val="FFFF00"/>
                </a:solidFill>
              </a:rPr>
              <a:t>أبناء الملك المؤسِّس و أبناء الأبناء </a:t>
            </a:r>
            <a:r>
              <a:rPr lang="ar-SY" sz="1600" b="1" dirty="0" smtClean="0">
                <a:solidFill>
                  <a:schemeClr val="bg1"/>
                </a:solidFill>
              </a:rPr>
              <a:t>, و </a:t>
            </a:r>
            <a:r>
              <a:rPr lang="ar-SY" sz="1600" b="1" dirty="0" smtClean="0">
                <a:solidFill>
                  <a:srgbClr val="FFFF00"/>
                </a:solidFill>
              </a:rPr>
              <a:t>يُبايَعُ</a:t>
            </a:r>
            <a:r>
              <a:rPr lang="ar-SY" sz="1600" b="1" dirty="0" smtClean="0">
                <a:solidFill>
                  <a:schemeClr val="bg1"/>
                </a:solidFill>
              </a:rPr>
              <a:t> </a:t>
            </a:r>
            <a:r>
              <a:rPr lang="ar-SY" sz="1600" b="1" dirty="0" smtClean="0">
                <a:solidFill>
                  <a:srgbClr val="FFFF00"/>
                </a:solidFill>
              </a:rPr>
              <a:t>الأصلحُ</a:t>
            </a:r>
            <a:r>
              <a:rPr lang="ar-SY" sz="1600" b="1" dirty="0" smtClean="0">
                <a:solidFill>
                  <a:schemeClr val="bg1"/>
                </a:solidFill>
              </a:rPr>
              <a:t> منهم للحكم </a:t>
            </a:r>
            <a:r>
              <a:rPr lang="ar-SY" sz="1600" b="1" dirty="0" smtClean="0">
                <a:solidFill>
                  <a:srgbClr val="FFFF00"/>
                </a:solidFill>
              </a:rPr>
              <a:t>على</a:t>
            </a:r>
            <a:r>
              <a:rPr lang="ar-SY" sz="1600" b="1" dirty="0" smtClean="0">
                <a:solidFill>
                  <a:schemeClr val="bg1"/>
                </a:solidFill>
              </a:rPr>
              <a:t> كتاب الله و سنّة رسوله صلى الله عليه و سلّم</a:t>
            </a:r>
            <a:endParaRPr lang="ar-SY" sz="16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12CB3B17-DF7B-4236-94D2-FEF4C39D3B99}"/>
              </a:ext>
            </a:extLst>
          </p:cNvPr>
          <p:cNvSpPr txBox="1"/>
          <p:nvPr/>
        </p:nvSpPr>
        <p:spPr>
          <a:xfrm>
            <a:off x="-67648" y="3213124"/>
            <a:ext cx="3591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</a:rPr>
              <a:t>يستمدُّ</a:t>
            </a:r>
            <a:r>
              <a:rPr lang="ar-SY" b="1" dirty="0" smtClean="0">
                <a:solidFill>
                  <a:schemeClr val="bg1"/>
                </a:solidFill>
              </a:rPr>
              <a:t> الحكم في </a:t>
            </a:r>
            <a:r>
              <a:rPr lang="ar-SY" b="1" dirty="0">
                <a:solidFill>
                  <a:schemeClr val="bg1"/>
                </a:solidFill>
              </a:rPr>
              <a:t>المملكة العربية السعودية </a:t>
            </a:r>
            <a:r>
              <a:rPr lang="ar-SY" b="1" dirty="0" smtClean="0">
                <a:solidFill>
                  <a:schemeClr val="bg1"/>
                </a:solidFill>
              </a:rPr>
              <a:t>سلطته </a:t>
            </a:r>
            <a:r>
              <a:rPr lang="ar-SY" b="1" dirty="0">
                <a:solidFill>
                  <a:srgbClr val="FFFF00"/>
                </a:solidFill>
              </a:rPr>
              <a:t>من كتاب الله و سنّة رسوله صلى الله عليه و </a:t>
            </a:r>
            <a:r>
              <a:rPr lang="ar-SY" b="1" dirty="0" smtClean="0">
                <a:solidFill>
                  <a:srgbClr val="FFFF00"/>
                </a:solidFill>
              </a:rPr>
              <a:t>سلّم </a:t>
            </a:r>
            <a:r>
              <a:rPr lang="ar-SY" b="1" dirty="0" smtClean="0">
                <a:solidFill>
                  <a:schemeClr val="bg1"/>
                </a:solidFill>
              </a:rPr>
              <a:t>, و هما </a:t>
            </a:r>
            <a:r>
              <a:rPr lang="ar-SY" b="1" dirty="0" smtClean="0">
                <a:solidFill>
                  <a:srgbClr val="FFFF00"/>
                </a:solidFill>
              </a:rPr>
              <a:t>الحاكمان</a:t>
            </a:r>
            <a:r>
              <a:rPr lang="ar-SY" b="1" dirty="0" smtClean="0">
                <a:solidFill>
                  <a:schemeClr val="bg1"/>
                </a:solidFill>
              </a:rPr>
              <a:t> على النظام الأساسي للحكم و جميع أنظمة الدولة</a:t>
            </a:r>
            <a:endParaRPr lang="ar-SY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0D424FB1-2A9D-4E1F-8CD8-5955C22565ED}"/>
              </a:ext>
            </a:extLst>
          </p:cNvPr>
          <p:cNvSpPr txBox="1"/>
          <p:nvPr/>
        </p:nvSpPr>
        <p:spPr>
          <a:xfrm>
            <a:off x="700355" y="1583098"/>
            <a:ext cx="3210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FF00"/>
                </a:solidFill>
              </a:rPr>
              <a:t>يقوم</a:t>
            </a:r>
            <a:r>
              <a:rPr lang="ar-SY" b="1" dirty="0" smtClean="0">
                <a:solidFill>
                  <a:schemeClr val="bg1"/>
                </a:solidFill>
              </a:rPr>
              <a:t> الحكم في </a:t>
            </a:r>
            <a:r>
              <a:rPr lang="ar-SY" b="1" dirty="0">
                <a:solidFill>
                  <a:schemeClr val="bg1"/>
                </a:solidFill>
              </a:rPr>
              <a:t>المملكة العربية </a:t>
            </a:r>
            <a:r>
              <a:rPr lang="ar-SY" b="1" dirty="0" smtClean="0">
                <a:solidFill>
                  <a:schemeClr val="bg1"/>
                </a:solidFill>
              </a:rPr>
              <a:t>السعودية على </a:t>
            </a:r>
            <a:r>
              <a:rPr lang="ar-SY" b="1" dirty="0" smtClean="0">
                <a:solidFill>
                  <a:srgbClr val="FFFF00"/>
                </a:solidFill>
              </a:rPr>
              <a:t>أساس</a:t>
            </a:r>
            <a:r>
              <a:rPr lang="ar-SY" b="1" dirty="0" smtClean="0">
                <a:solidFill>
                  <a:schemeClr val="bg1"/>
                </a:solidFill>
              </a:rPr>
              <a:t> العدل و الشُّرى و المساواة </a:t>
            </a:r>
            <a:r>
              <a:rPr lang="ar-SY" b="1" dirty="0" smtClean="0">
                <a:solidFill>
                  <a:srgbClr val="FFFF00"/>
                </a:solidFill>
              </a:rPr>
              <a:t>وفق الشريعة الإسلامية </a:t>
            </a:r>
            <a:endParaRPr lang="ar-SY" dirty="0">
              <a:solidFill>
                <a:srgbClr val="FFFF00"/>
              </a:solidFill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613" y="2599481"/>
            <a:ext cx="1106713" cy="750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0682" y="3978239"/>
            <a:ext cx="989506" cy="984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9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/>
      <p:bldP spid="42" grpId="0"/>
      <p:bldP spid="43" grpId="0"/>
      <p:bldP spid="44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4" y="3398015"/>
            <a:ext cx="604397" cy="782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83533" y="73757"/>
            <a:ext cx="998249" cy="2956096"/>
            <a:chOff x="1130422" y="-209513"/>
            <a:chExt cx="998249" cy="295609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-209513"/>
              <a:ext cx="461665" cy="295609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النظام الأساسي للحكم 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712640" y="250415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5316232" y="2347338"/>
            <a:ext cx="5726402" cy="438804"/>
            <a:chOff x="6819482" y="2432396"/>
            <a:chExt cx="5726401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698125" y="23441"/>
              <a:ext cx="438804" cy="525671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66765" y="2463180"/>
              <a:ext cx="51015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أ- يشرح الطلبة العلاقة بين نظام الحكم و تحقيق الاستقرار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4696117" y="2846506"/>
            <a:ext cx="5882975" cy="1007727"/>
            <a:chOff x="-965060" y="2294043"/>
            <a:chExt cx="3635609" cy="622764"/>
          </a:xfrm>
        </p:grpSpPr>
        <p:sp>
          <p:nvSpPr>
            <p:cNvPr id="36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-965060" y="2294043"/>
              <a:ext cx="363560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-838950" y="2385389"/>
              <a:ext cx="3361717" cy="437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نظام الحكم يرسي القواعد العامّة و الخطوط الواضحة التي تسير عليها المملكة نحو التنمية و الرّخاء في ثبات </a:t>
              </a:r>
              <a:endParaRPr lang="ar-SY" sz="20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5145651" y="1191474"/>
            <a:ext cx="5524939" cy="880661"/>
            <a:chOff x="5145651" y="1191474"/>
            <a:chExt cx="5524939" cy="880661"/>
          </a:xfrm>
        </p:grpSpPr>
        <p:sp>
          <p:nvSpPr>
            <p:cNvPr id="26" name="Rectangle 36">
              <a:extLst>
                <a:ext uri="{FF2B5EF4-FFF2-40B4-BE49-F238E27FC236}">
                  <a16:creationId xmlns="" xmlns:a16="http://schemas.microsoft.com/office/drawing/2014/main" id="{D78614EA-195D-456D-A315-119C0E995F0D}"/>
                </a:ext>
              </a:extLst>
            </p:cNvPr>
            <p:cNvSpPr/>
            <p:nvPr/>
          </p:nvSpPr>
          <p:spPr>
            <a:xfrm>
              <a:off x="5145651" y="1191474"/>
              <a:ext cx="5524939" cy="880661"/>
            </a:xfrm>
            <a:prstGeom prst="rect">
              <a:avLst/>
            </a:prstGeom>
            <a:gradFill flip="none" rotWithShape="1">
              <a:gsLst>
                <a:gs pos="4000">
                  <a:srgbClr val="CCFF33"/>
                </a:gs>
                <a:gs pos="100000">
                  <a:srgbClr val="009900"/>
                </a:gs>
              </a:gsLst>
              <a:lin ang="10800000" scaled="1"/>
              <a:tileRect/>
            </a:gra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38">
              <a:extLst>
                <a:ext uri="{FF2B5EF4-FFF2-40B4-BE49-F238E27FC236}">
                  <a16:creationId xmlns="" xmlns:a16="http://schemas.microsoft.com/office/drawing/2014/main" id="{776FB117-71A2-4963-94F7-40DF00E7A331}"/>
                </a:ext>
              </a:extLst>
            </p:cNvPr>
            <p:cNvSpPr txBox="1"/>
            <p:nvPr/>
          </p:nvSpPr>
          <p:spPr>
            <a:xfrm>
              <a:off x="5393823" y="1334038"/>
              <a:ext cx="5091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</a:rPr>
                <a:t>نظام الحكم في المملكة العربية السعودية يسعى لتحقيق الثبات و الاستقرار في البلاد و يُهيِّئ سُبل التنمية و الرّخاء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100000" l="722" r="99278">
                        <a14:foregroundMark x1="58123" y1="93114" x2="23105" y2="93114"/>
                        <a14:foregroundMark x1="56679" y1="23952" x2="54874" y2="36527"/>
                        <a14:foregroundMark x1="54152" y1="23353" x2="43682" y2="34731"/>
                        <a14:foregroundMark x1="51986" y1="29641" x2="54152" y2="55689"/>
                        <a14:foregroundMark x1="54874" y1="63174" x2="45126" y2="67665"/>
                        <a14:backgroundMark x1="92419" y1="13772" x2="77256" y2="39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38" t="15785" r="9033" b="24827"/>
          <a:stretch/>
        </p:blipFill>
        <p:spPr bwMode="auto">
          <a:xfrm>
            <a:off x="7157867" y="49788"/>
            <a:ext cx="1133815" cy="105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365500" y="4228191"/>
            <a:ext cx="7738073" cy="438804"/>
            <a:chOff x="6819482" y="2432397"/>
            <a:chExt cx="7738072" cy="438804"/>
          </a:xfrm>
        </p:grpSpPr>
        <p:sp>
          <p:nvSpPr>
            <p:cNvPr id="30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703960" y="-982393"/>
              <a:ext cx="438804" cy="726838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66765" y="2463180"/>
              <a:ext cx="7190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ب- بالرجوع إلى النظام الأساسي للحكم يكتب الطلبة المادة المتعلقة بمقومات المجتمع السعودي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4156065" y="4713211"/>
            <a:ext cx="6514525" cy="1278215"/>
            <a:chOff x="-1322355" y="2232840"/>
            <a:chExt cx="4025900" cy="789924"/>
          </a:xfrm>
        </p:grpSpPr>
        <p:sp>
          <p:nvSpPr>
            <p:cNvPr id="34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-1322355" y="2232840"/>
              <a:ext cx="3992903" cy="78992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-1322354" y="2342497"/>
              <a:ext cx="4025899" cy="57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مقومات المجتمع السعودي المادة( 9) الأسرة هي نواة المجتمع السعودي </a:t>
              </a:r>
              <a:r>
                <a:rPr lang="ar-SY" b="1" dirty="0" smtClean="0"/>
                <a:t>ويُربىّ أفرادها على أساس العقيدة الإسلامية وما تقتضيه من الولاء و الطاعة لله و لرسوله و لأولي الأمر و احترام النظام و تنفيذه و حب الوطن و الاعتزاز به و بتاريخه المجيد </a:t>
              </a:r>
              <a:endParaRPr lang="ar-SY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048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57" y="3485654"/>
            <a:ext cx="556381" cy="72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106737" y="40819"/>
            <a:ext cx="1018911" cy="3001309"/>
            <a:chOff x="1109760" y="-265654"/>
            <a:chExt cx="1018911" cy="300130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09760" y="-265654"/>
              <a:ext cx="461665" cy="300130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النظام الأساسي للحكم </a:t>
              </a:r>
            </a:p>
          </p:txBody>
        </p:sp>
      </p:grpSp>
      <p:grpSp>
        <p:nvGrpSpPr>
          <p:cNvPr id="1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589520" y="593214"/>
            <a:ext cx="4260835" cy="438804"/>
            <a:chOff x="6819482" y="2432396"/>
            <a:chExt cx="4260834" cy="438804"/>
          </a:xfrm>
        </p:grpSpPr>
        <p:sp>
          <p:nvSpPr>
            <p:cNvPr id="1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965342" y="756226"/>
              <a:ext cx="438804" cy="379114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66766" y="2463180"/>
              <a:ext cx="3294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يرسم الطلبة شعار الدولة و علمها 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100000" l="722" r="99278">
                        <a14:foregroundMark x1="58123" y1="93114" x2="23105" y2="93114"/>
                        <a14:foregroundMark x1="56679" y1="23952" x2="54874" y2="36527"/>
                        <a14:foregroundMark x1="54152" y1="23353" x2="43682" y2="34731"/>
                        <a14:foregroundMark x1="51986" y1="29641" x2="54152" y2="55689"/>
                        <a14:foregroundMark x1="54874" y1="63174" x2="45126" y2="67665"/>
                        <a14:backgroundMark x1="92419" y1="13772" x2="77256" y2="39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2" t="15785" r="13855" b="24827"/>
          <a:stretch/>
        </p:blipFill>
        <p:spPr bwMode="auto">
          <a:xfrm>
            <a:off x="9119493" y="2488856"/>
            <a:ext cx="2703014" cy="287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0447" y="1968004"/>
            <a:ext cx="5709046" cy="3873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20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68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477</Words>
  <Application>Microsoft Office PowerPoint</Application>
  <PresentationFormat>مخصص</PresentationFormat>
  <Paragraphs>50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1024</cp:revision>
  <dcterms:created xsi:type="dcterms:W3CDTF">2020-10-10T04:32:51Z</dcterms:created>
  <dcterms:modified xsi:type="dcterms:W3CDTF">2021-08-16T16:23:29Z</dcterms:modified>
</cp:coreProperties>
</file>