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4034" r:id="rId2"/>
  </p:sldMasterIdLst>
  <p:notesMasterIdLst>
    <p:notesMasterId r:id="rId60"/>
  </p:notesMasterIdLst>
  <p:handoutMasterIdLst>
    <p:handoutMasterId r:id="rId61"/>
  </p:handoutMasterIdLst>
  <p:sldIdLst>
    <p:sldId id="697" r:id="rId3"/>
    <p:sldId id="583" r:id="rId4"/>
    <p:sldId id="584" r:id="rId5"/>
    <p:sldId id="586" r:id="rId6"/>
    <p:sldId id="603" r:id="rId7"/>
    <p:sldId id="606" r:id="rId8"/>
    <p:sldId id="607" r:id="rId9"/>
    <p:sldId id="608" r:id="rId10"/>
    <p:sldId id="611" r:id="rId11"/>
    <p:sldId id="617" r:id="rId12"/>
    <p:sldId id="618" r:id="rId13"/>
    <p:sldId id="619" r:id="rId14"/>
    <p:sldId id="621" r:id="rId15"/>
    <p:sldId id="625" r:id="rId16"/>
    <p:sldId id="626" r:id="rId17"/>
    <p:sldId id="629" r:id="rId18"/>
    <p:sldId id="627" r:id="rId19"/>
    <p:sldId id="691" r:id="rId20"/>
    <p:sldId id="630" r:id="rId21"/>
    <p:sldId id="631" r:id="rId22"/>
    <p:sldId id="632" r:id="rId23"/>
    <p:sldId id="712" r:id="rId24"/>
    <p:sldId id="696" r:id="rId25"/>
    <p:sldId id="643" r:id="rId26"/>
    <p:sldId id="652" r:id="rId27"/>
    <p:sldId id="653" r:id="rId28"/>
    <p:sldId id="654" r:id="rId29"/>
    <p:sldId id="655" r:id="rId30"/>
    <p:sldId id="656" r:id="rId31"/>
    <p:sldId id="662" r:id="rId32"/>
    <p:sldId id="663" r:id="rId33"/>
    <p:sldId id="661" r:id="rId34"/>
    <p:sldId id="657" r:id="rId35"/>
    <p:sldId id="658" r:id="rId36"/>
    <p:sldId id="659" r:id="rId37"/>
    <p:sldId id="660" r:id="rId38"/>
    <p:sldId id="664" r:id="rId39"/>
    <p:sldId id="666" r:id="rId40"/>
    <p:sldId id="668" r:id="rId41"/>
    <p:sldId id="669" r:id="rId42"/>
    <p:sldId id="670" r:id="rId43"/>
    <p:sldId id="671" r:id="rId44"/>
    <p:sldId id="67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721" r:id="rId54"/>
    <p:sldId id="722" r:id="rId55"/>
    <p:sldId id="723" r:id="rId56"/>
    <p:sldId id="724" r:id="rId57"/>
    <p:sldId id="725" r:id="rId58"/>
    <p:sldId id="726" r:id="rId59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6">
          <p15:clr>
            <a:srgbClr val="A4A3A4"/>
          </p15:clr>
        </p15:guide>
        <p15:guide id="2" orient="horz" pos="927">
          <p15:clr>
            <a:srgbClr val="A4A3A4"/>
          </p15:clr>
        </p15:guide>
        <p15:guide id="3" orient="horz" pos="1209">
          <p15:clr>
            <a:srgbClr val="A4A3A4"/>
          </p15:clr>
        </p15:guide>
        <p15:guide id="4" orient="horz" pos="671">
          <p15:clr>
            <a:srgbClr val="A4A3A4"/>
          </p15:clr>
        </p15:guide>
        <p15:guide id="5" orient="horz" pos="989">
          <p15:clr>
            <a:srgbClr val="A4A3A4"/>
          </p15:clr>
        </p15:guide>
        <p15:guide id="6" pos="113">
          <p15:clr>
            <a:srgbClr val="A4A3A4"/>
          </p15:clr>
        </p15:guide>
        <p15:guide id="7" pos="1435">
          <p15:clr>
            <a:srgbClr val="A4A3A4"/>
          </p15:clr>
        </p15:guide>
        <p15:guide id="8" pos="2884">
          <p15:clr>
            <a:srgbClr val="A4A3A4"/>
          </p15:clr>
        </p15:guide>
        <p15:guide id="9" pos="282">
          <p15:clr>
            <a:srgbClr val="A4A3A4"/>
          </p15:clr>
        </p15:guide>
        <p15:guide id="10" pos="430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FF"/>
    <a:srgbClr val="0060AF"/>
    <a:srgbClr val="002200"/>
    <a:srgbClr val="004600"/>
    <a:srgbClr val="990066"/>
    <a:srgbClr val="FF0000"/>
    <a:srgbClr val="F9D209"/>
    <a:srgbClr val="009247"/>
    <a:srgbClr val="FFEC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68" autoAdjust="0"/>
    <p:restoredTop sz="93945" autoAdjust="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326"/>
        <p:guide orient="horz" pos="927"/>
        <p:guide orient="horz" pos="1209"/>
        <p:guide orient="horz" pos="671"/>
        <p:guide orient="horz" pos="989"/>
        <p:guide pos="113"/>
        <p:guide pos="1435"/>
        <p:guide pos="2884"/>
        <p:guide pos="282"/>
        <p:guide pos="4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245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569DBC8-7E76-4FB9-A618-FD45FD8232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59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71D6BB6-7415-4BCB-94D1-95C64F779A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889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4F695-ED9B-4D04-83BB-196AF6CFA616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3288507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776AB-8D0E-42D7-A85F-54752C422ACF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92184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F6BE8-730D-44A0-B69A-AD62B46F46C6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13448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085A5-2026-43E6-96A6-202B65E2CE9A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8" charset="0"/>
              </a:rPr>
              <a:t>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3029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D0FCA-02B6-4E8F-88D6-6BB97C728E18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1820814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B0E04-449D-47F5-830D-542A8C9D46E4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03570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30084-0A94-4C86-9A80-271567488331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8" charset="0"/>
              </a:rPr>
              <a:t>Figure 22.10 Gas transport and exchange in the body.</a:t>
            </a:r>
          </a:p>
        </p:txBody>
      </p:sp>
    </p:spTree>
    <p:extLst>
      <p:ext uri="{BB962C8B-B14F-4D97-AF65-F5344CB8AC3E}">
        <p14:creationId xmlns="" xmlns:p14="http://schemas.microsoft.com/office/powerpoint/2010/main" val="3017879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0A05-1522-47E3-A7F1-CC8E2C0A6905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85282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5973E-6EC8-40EB-864B-F17A293AAA47}" type="slidenum">
              <a:rPr lang="ar-SA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66575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975E8-3658-4DDB-A7D7-E11D92CE2DF6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b="1" smtClean="0">
                <a:latin typeface="Times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52846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59F1A-0388-4EBA-8076-7D9417020798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/>
              <a:t>Figure 22.11 Hemoglobin loading and unloading of O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79732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575A4-D960-415F-9340-DF0136AC83F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577725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2DB8A-108C-470F-ACEA-727A5E48D6B4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b="1" smtClean="0">
                <a:latin typeface="Times" pitchFamily="18" charset="0"/>
              </a:rPr>
              <a:t>  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59277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575D2-3BA8-4509-B8B4-A80A424AE29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83034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63316-480B-4A79-BC2A-3AFB2658E8BC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2138147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0DAF2-5050-4BC6-884B-A1BF65027AC3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247178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DFBF4-78D0-4D6C-9264-C51B0A9C67C2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042163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7AA58-8633-41CD-B636-9B454DC147C3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797154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492F1-0145-496F-973C-79334FEFF9DB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b="1" smtClean="0">
                <a:latin typeface="Times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83081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19F34-FB36-495D-863B-AFDA1EAFD27F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909780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C916A-8D78-4FCA-8691-488AD577A8D3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577956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8846A-73EF-444C-8886-A07F5CB6AD18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30267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864C8-B2D1-4579-A9F4-6AB5B3C26B94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</a:p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80314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14020-AD9B-4A2B-A43B-0E557304A2EC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67654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A93B-578B-4490-AE50-B7BD79FEFE99}" type="slidenum">
              <a:rPr lang="ar-SA" smtClean="0"/>
              <a:pPr/>
              <a:t>33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4027142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3408-BC9B-4C2B-BF5D-3B1739983F44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865313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A97E4-2E03-4AD4-B1A1-10EF6001F672}" type="slidenum">
              <a:rPr lang="ar-SA" smtClean="0"/>
              <a:pPr/>
              <a:t>35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221776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4C5E1-793B-47D2-8C0D-8A4DF2A6B9BE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798504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5C471-8ECF-4D8E-BA01-699B43B6C4C0}" type="slidenum">
              <a:rPr lang="ar-SA" smtClean="0"/>
              <a:pPr/>
              <a:t>37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58312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E78BA-5C1B-4A26-8AB7-2969F2CB37E0}" type="slidenum">
              <a:rPr lang="ar-SA" smtClean="0"/>
              <a:pPr/>
              <a:t>38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729123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2CDE8-0AC8-4862-A1D0-55B2FB217800}" type="slidenum">
              <a:rPr lang="ar-SA" smtClean="0"/>
              <a:pPr/>
              <a:t>39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b="1" smtClean="0">
                <a:latin typeface="Times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65643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BE605-2603-4F02-8990-69ED74DB3C9C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255856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6FC39-FE21-4197-8A26-144EFC82BB10}" type="slidenum">
              <a:rPr lang="ar-SA" smtClean="0"/>
              <a:pPr/>
              <a:t>41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06964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B7EC5-9C27-42EB-979B-747C7CACF257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endParaRPr lang="en-US" smtClean="0"/>
          </a:p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249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8F5BC-F2FA-48CE-A76B-AFED1F7D9034}" type="slidenum">
              <a:rPr lang="ar-SA" smtClean="0"/>
              <a:pPr/>
              <a:t>42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8390606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6ED33-36CA-448D-9367-299727B76093}" type="slidenum">
              <a:rPr lang="ar-SA" smtClean="0"/>
              <a:pPr/>
              <a:t>43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7893476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CC5E0-3A19-4657-AB0F-0BE2BD3ADBEB}" type="slidenum">
              <a:rPr lang="ar-SA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808779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BC86A-BE6D-4B8D-877E-F6F25A6B6E3C}" type="slidenum">
              <a:rPr lang="ar-SA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19245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0D98C-75F6-4F06-9758-FE66F4D0A3F5}" type="slidenum">
              <a:rPr lang="ar-SA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534971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3F01B-4B95-43FB-AC3E-40A72A471BAA}" type="slidenum">
              <a:rPr lang="ar-SA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813431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BECC4-7DB2-4FF3-A5CB-AAE35C9F25A3}" type="slidenum">
              <a:rPr lang="ar-SA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291353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68483-C8E3-4691-BEF7-6911AF0BF194}" type="slidenum">
              <a:rPr lang="ar-SA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0144221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ED6D7-D511-46CB-B627-7E851E36BC18}" type="slidenum">
              <a:rPr lang="ar-SA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194144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5A330-85FE-4057-9B00-BA92F253882A}" type="slidenum">
              <a:rPr lang="ar-SA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7092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9F238-7873-40A9-8D2D-2C747C72DEA1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9229758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0F659-62D3-401A-95A7-7F84F2DCFBD0}" type="slidenum">
              <a:rPr lang="ar-SA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4735740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384E6-8AC3-4768-B7EC-63C63CA4FE25}" type="slidenum">
              <a:rPr lang="ar-SA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892836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C1C9F-4F01-4437-BCF9-6AC1925DBD99}" type="slidenum">
              <a:rPr lang="ar-SA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5206987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0F90F-9F66-40F8-9D40-07DE2097EE56}" type="slidenum">
              <a:rPr lang="ar-SA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748119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ACF38-5B47-434A-91E7-B2A5E7D0995E}" type="slidenum">
              <a:rPr lang="ar-SA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831555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1865A-3824-4ACE-A5D1-0F0F2190E356}" type="slidenum">
              <a:rPr lang="ar-SA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5973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F7F21-0BE3-4D11-947D-428A56CE8CF7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00952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EB897-75AE-48C7-9336-15F76021865A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2392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7CC11-0B00-44D4-A772-60978AF174C0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3092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5A67C-25EE-4D7F-B06A-6ECF2B7D4F2D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ar-SA" b="1" smtClean="0"/>
          </a:p>
        </p:txBody>
      </p:sp>
    </p:spTree>
    <p:extLst>
      <p:ext uri="{BB962C8B-B14F-4D97-AF65-F5344CB8AC3E}">
        <p14:creationId xmlns="" xmlns:p14="http://schemas.microsoft.com/office/powerpoint/2010/main" val="26383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rt_hires_leopardfront"/>
          <p:cNvPicPr>
            <a:picLocks noChangeAspect="1" noChangeArrowheads="1"/>
          </p:cNvPicPr>
          <p:nvPr userDrawn="1"/>
        </p:nvPicPr>
        <p:blipFill>
          <a:blip r:embed="rId2" cstate="print"/>
          <a:srcRect t="40196" b="4932"/>
          <a:stretch>
            <a:fillRect/>
          </a:stretch>
        </p:blipFill>
        <p:spPr bwMode="auto">
          <a:xfrm>
            <a:off x="3175" y="0"/>
            <a:ext cx="91408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190500"/>
            <a:ext cx="3271838" cy="1096963"/>
          </a:xfrm>
          <a:prstGeom prst="rect">
            <a:avLst/>
          </a:prstGeom>
          <a:solidFill>
            <a:srgbClr val="F99D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271838" y="190500"/>
            <a:ext cx="5868987" cy="1096963"/>
          </a:xfrm>
          <a:prstGeom prst="rect">
            <a:avLst/>
          </a:prstGeom>
          <a:solidFill>
            <a:srgbClr val="64888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126163"/>
            <a:ext cx="9144000" cy="731837"/>
          </a:xfrm>
          <a:prstGeom prst="rect">
            <a:avLst/>
          </a:prstGeom>
          <a:solidFill>
            <a:srgbClr val="F4E0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900">
                <a:latin typeface="Arial" charset="0"/>
                <a:cs typeface="+mn-cs"/>
              </a:rPr>
              <a:t>Copyright © 2009 Pearson Education, Inc.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84A0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0" y="5027613"/>
            <a:ext cx="9140825" cy="1004887"/>
          </a:xfrm>
          <a:prstGeom prst="rect">
            <a:avLst/>
          </a:prstGeom>
          <a:solidFill>
            <a:srgbClr val="C2D6B2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lIns="182880" tIns="0" rIns="0" bIns="0" anchor="ctr"/>
          <a:lstStyle/>
          <a:p>
            <a:pPr algn="l" rtl="0" eaLnBrk="0" hangingPunct="0">
              <a:defRPr/>
            </a:pPr>
            <a:r>
              <a:rPr lang="en-US" sz="1800">
                <a:latin typeface="Arial Narrow" pitchFamily="34" charset="0"/>
                <a:cs typeface="+mn-cs"/>
              </a:rPr>
              <a:t>PowerPoint Lectures for</a:t>
            </a:r>
          </a:p>
          <a:p>
            <a:pPr algn="l" rtl="0" eaLnBrk="0" hangingPunct="0">
              <a:defRPr/>
            </a:pPr>
            <a:r>
              <a:rPr lang="en-US" sz="2200" b="1" i="1">
                <a:latin typeface="Arial Narrow" pitchFamily="34" charset="0"/>
                <a:cs typeface="+mn-cs"/>
              </a:rPr>
              <a:t>Biology: Concepts &amp; Connections, </a:t>
            </a:r>
            <a:r>
              <a:rPr lang="en-US" sz="1800" b="1" i="1">
                <a:latin typeface="Arial Narrow" pitchFamily="34" charset="0"/>
                <a:cs typeface="+mn-cs"/>
              </a:rPr>
              <a:t>Sixth Edition</a:t>
            </a:r>
          </a:p>
          <a:p>
            <a:pPr algn="l" rtl="0" eaLnBrk="0" hangingPunct="0">
              <a:defRPr/>
            </a:pPr>
            <a:r>
              <a:rPr lang="en-US" sz="1800" b="1" i="1">
                <a:latin typeface="Arial Narrow" pitchFamily="34" charset="0"/>
                <a:cs typeface="+mn-cs"/>
              </a:rPr>
              <a:t>Campbell, Reece, Taylor, Simon, and Dickey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0" y="6122988"/>
            <a:ext cx="9144000" cy="109537"/>
          </a:xfrm>
          <a:prstGeom prst="rect">
            <a:avLst/>
          </a:prstGeom>
          <a:solidFill>
            <a:srgbClr val="F4CA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54478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400425" y="190500"/>
            <a:ext cx="5667375" cy="1096963"/>
          </a:xfrm>
        </p:spPr>
        <p:txBody>
          <a:bodyPr rIns="0" anchor="ctr"/>
          <a:lstStyle>
            <a:lvl1pPr>
              <a:buFont typeface="Wingdings" pitchFamily="2" charset="2"/>
              <a:buNone/>
              <a:defRPr sz="5100">
                <a:solidFill>
                  <a:srgbClr val="0060A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478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4338" y="182563"/>
            <a:ext cx="2193925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82563"/>
            <a:ext cx="6429375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rt_hires_leopardfront"/>
          <p:cNvPicPr>
            <a:picLocks noChangeAspect="1" noChangeArrowheads="1"/>
          </p:cNvPicPr>
          <p:nvPr userDrawn="1"/>
        </p:nvPicPr>
        <p:blipFill>
          <a:blip r:embed="rId2" cstate="print"/>
          <a:srcRect t="40196" b="4932"/>
          <a:stretch>
            <a:fillRect/>
          </a:stretch>
        </p:blipFill>
        <p:spPr bwMode="auto">
          <a:xfrm>
            <a:off x="3175" y="0"/>
            <a:ext cx="91408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190500"/>
            <a:ext cx="3271838" cy="1096963"/>
          </a:xfrm>
          <a:prstGeom prst="rect">
            <a:avLst/>
          </a:prstGeom>
          <a:solidFill>
            <a:srgbClr val="F99D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271838" y="190500"/>
            <a:ext cx="5868987" cy="1096963"/>
          </a:xfrm>
          <a:prstGeom prst="rect">
            <a:avLst/>
          </a:prstGeom>
          <a:solidFill>
            <a:srgbClr val="64888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126163"/>
            <a:ext cx="9144000" cy="731837"/>
          </a:xfrm>
          <a:prstGeom prst="rect">
            <a:avLst/>
          </a:prstGeom>
          <a:solidFill>
            <a:srgbClr val="F4E0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/>
              </a:rPr>
              <a:t>Copyright © 2009 Pearson Education, Inc.</a:t>
            </a:r>
            <a:endParaRPr lang="en-US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84A0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0" y="5027613"/>
            <a:ext cx="9140825" cy="1004887"/>
          </a:xfrm>
          <a:prstGeom prst="rect">
            <a:avLst/>
          </a:prstGeom>
          <a:solidFill>
            <a:srgbClr val="C2D6B2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lIns="182880" tIns="0" rIns="0" bIns="0" anchor="ctr"/>
          <a:lstStyle/>
          <a:p>
            <a:pPr algn="l" rtl="0"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 Narrow" pitchFamily="34" charset="0"/>
                <a:cs typeface="Arial"/>
              </a:rPr>
              <a:t>PowerPoint Lectures for</a:t>
            </a:r>
          </a:p>
          <a:p>
            <a:pPr algn="l" rtl="0" eaLnBrk="0" hangingPunct="0">
              <a:defRPr/>
            </a:pPr>
            <a:r>
              <a:rPr lang="en-US" sz="2200" b="1" i="1">
                <a:solidFill>
                  <a:srgbClr val="000000"/>
                </a:solidFill>
                <a:latin typeface="Arial Narrow" pitchFamily="34" charset="0"/>
                <a:cs typeface="Arial"/>
              </a:rPr>
              <a:t>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 Narrow" pitchFamily="34" charset="0"/>
                <a:cs typeface="Arial"/>
              </a:rPr>
              <a:t>Sixth Edition</a:t>
            </a:r>
          </a:p>
          <a:p>
            <a:pPr algn="l" rtl="0" eaLnBrk="0" hangingPunct="0">
              <a:defRPr/>
            </a:pPr>
            <a:r>
              <a:rPr lang="en-US" sz="1800" b="1" i="1">
                <a:solidFill>
                  <a:srgbClr val="000000"/>
                </a:solidFill>
                <a:latin typeface="Arial Narrow" pitchFamily="34" charset="0"/>
                <a:cs typeface="Arial"/>
              </a:rPr>
              <a:t>Campbell, Reece, Taylor, Simon, and Dickey</a:t>
            </a:r>
            <a:endParaRPr lang="en-US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0" y="6122988"/>
            <a:ext cx="9144000" cy="109537"/>
          </a:xfrm>
          <a:prstGeom prst="rect">
            <a:avLst/>
          </a:prstGeom>
          <a:solidFill>
            <a:srgbClr val="F4CA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defRPr/>
            </a:pPr>
            <a:endParaRPr lang="en-GB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4478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400425" y="190500"/>
            <a:ext cx="5667375" cy="1096963"/>
          </a:xfrm>
        </p:spPr>
        <p:txBody>
          <a:bodyPr rIns="0" anchor="ctr"/>
          <a:lstStyle>
            <a:lvl1pPr>
              <a:buFont typeface="Wingdings" pitchFamily="2" charset="2"/>
              <a:buNone/>
              <a:defRPr sz="5100">
                <a:solidFill>
                  <a:srgbClr val="0060A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478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379752470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943652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7572230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37473686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396512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3780745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6238679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7029094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40953128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65581010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4338" y="182563"/>
            <a:ext cx="2193925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82563"/>
            <a:ext cx="6429375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216145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279525"/>
            <a:ext cx="87757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485900" indent="-339725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2176463" indent="-3476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859088" indent="-3476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279525"/>
            <a:ext cx="87757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407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485900" indent="-339725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2176463" indent="-3476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859088" indent="-3476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file:///\\localhost\..\..\Program%20Files\TurningPoint\2003\Questions.html" TargetMode="Externa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1.jpeg"/><Relationship Id="rId4" Type="http://schemas.openxmlformats.org/officeDocument/2006/relationships/hyperlink" Target="file:///\\localhost\..\..\Program%20Files\TurningPoint\2003\Questions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2.jpeg"/><Relationship Id="rId4" Type="http://schemas.openxmlformats.org/officeDocument/2006/relationships/hyperlink" Target="file:///\\localhost\..\..\Program%20Files\TurningPoint\2003\Question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file:///\\localhost\..\..\Program%20Files\TurningPoint\2003\Ques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file:///\\localhost\..\..\Program%20Files\TurningPoint\2003\Ques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1611337" y="1225434"/>
            <a:ext cx="6045200" cy="4020334"/>
          </a:xfrm>
        </p:spPr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EXCHANGE &amp; CIRCULATION</a:t>
            </a:r>
            <a:endParaRPr lang="ar-SA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07629" y="72189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2009 Pearson Education, Inc.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76213"/>
            <a:ext cx="8775700" cy="433387"/>
          </a:xfrm>
        </p:spPr>
        <p:txBody>
          <a:bodyPr/>
          <a:lstStyle/>
          <a:p>
            <a:pPr marL="0" indent="0"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Mechanics of Breathing 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8125" y="960524"/>
            <a:ext cx="8775700" cy="5439102"/>
          </a:xfrm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 is the alternate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exhalation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air (ventilation)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S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Inhalation occurs when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488" lvl="1" indent="-277813" eaLnBrk="1" hangingPunct="1">
              <a:buFontTx/>
              <a:buChar char="–"/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 cage expands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(muscles between ribs contract and rib cage rises)                    </a:t>
            </a:r>
            <a:r>
              <a:rPr lang="ar-SA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488" lvl="1" indent="-277813" eaLnBrk="1" hangingPunct="1">
              <a:buFontTx/>
              <a:buChar char="–"/>
            </a:pP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 moves downward</a:t>
            </a:r>
          </a:p>
          <a:p>
            <a:pPr marL="725488" lvl="1" indent="-277813" eaLnBrk="1" hangingPunct="1">
              <a:buFontTx/>
              <a:buChar char="–"/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the chest cavity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lowering the air pressure around lungs.</a:t>
            </a:r>
          </a:p>
          <a:p>
            <a:pPr marL="725488" lvl="1" indent="-277813" eaLnBrk="1" hangingPunct="1">
              <a:buFontTx/>
              <a:buChar char="–"/>
            </a:pP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rushes into lungs to equalize the pressure difference</a:t>
            </a:r>
          </a:p>
          <a:p>
            <a:pPr marL="725488" lvl="1" indent="-277813" eaLnBrk="1" hangingPunct="1">
              <a:buFontTx/>
              <a:buChar char="–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488" lvl="1" indent="-277813" algn="r" rtl="1" eaLnBrk="1" hangingPunct="1">
              <a:buFontTx/>
              <a:buNone/>
            </a:pP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10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38792" y="88526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20486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76214"/>
            <a:ext cx="8775700" cy="457968"/>
          </a:xfrm>
        </p:spPr>
        <p:txBody>
          <a:bodyPr/>
          <a:lstStyle/>
          <a:p>
            <a:pPr marL="0" indent="0" algn="ctr"/>
            <a:r>
              <a:rPr lang="en-US" sz="2400" dirty="0" smtClean="0"/>
              <a:t>22.8 Negative pressure breathing ventilates our lungs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ar-SA" sz="2400" dirty="0" smtClean="0"/>
              <a:t> </a:t>
            </a:r>
            <a:endParaRPr lang="en-US" sz="3200" dirty="0" smtClean="0"/>
          </a:p>
        </p:txBody>
      </p:sp>
      <p:sp>
        <p:nvSpPr>
          <p:cNvPr id="204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" y="1306513"/>
            <a:ext cx="8775700" cy="3368726"/>
          </a:xfrm>
        </p:spPr>
        <p:txBody>
          <a:bodyPr/>
          <a:lstStyle/>
          <a:p>
            <a:pPr marL="395288" indent="-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Exhalation occurs when    </a:t>
            </a:r>
            <a:r>
              <a:rPr lang="ar-S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rib cage contracts</a:t>
            </a: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diaphragm moves upward</a:t>
            </a: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around the lungs increases</a:t>
            </a: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air is forced out of the respiratory tract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22_08HumanBreathing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168275"/>
            <a:ext cx="8542337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4143375" y="3067050"/>
            <a:ext cx="7366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Lung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801813" y="5257800"/>
            <a:ext cx="2847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Diaphragm contracts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(moves down)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6637338" y="5260975"/>
            <a:ext cx="22256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Diaphragm relaxes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(moves up)</a:t>
            </a: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3875088" y="3854450"/>
            <a:ext cx="1412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9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Diaphragm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2116138" y="5918200"/>
            <a:ext cx="1412875" cy="36353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Inhalation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6651625" y="5918200"/>
            <a:ext cx="1412875" cy="3619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Exhalation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3449638" y="923925"/>
            <a:ext cx="939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Air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inhaled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7912100" y="930275"/>
            <a:ext cx="939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Air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exhaled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401638" y="180975"/>
            <a:ext cx="16002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9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Rib cage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19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expands as</a:t>
            </a:r>
          </a:p>
          <a:p>
            <a:pPr algn="l" rtl="0" eaLnBrk="0" hangingPunct="0"/>
            <a:r>
              <a:rPr lang="en-US" sz="19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rib muscles</a:t>
            </a:r>
          </a:p>
          <a:p>
            <a:pPr algn="l" rtl="0" eaLnBrk="0" hangingPunct="0"/>
            <a:r>
              <a:rPr lang="en-US" sz="19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contract</a:t>
            </a: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4657725" y="200025"/>
            <a:ext cx="16002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9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Rib cage gets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smaller as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rib muscles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relax</a:t>
            </a:r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854075" y="1327150"/>
            <a:ext cx="917575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>
            <a:off x="5211763" y="1284288"/>
            <a:ext cx="1223962" cy="1198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 flipV="1">
            <a:off x="3667125" y="3224213"/>
            <a:ext cx="36353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0" name="Line 22"/>
          <p:cNvSpPr>
            <a:spLocks noChangeShapeType="1"/>
          </p:cNvSpPr>
          <p:nvPr/>
        </p:nvSpPr>
        <p:spPr bwMode="auto">
          <a:xfrm>
            <a:off x="3421063" y="3981450"/>
            <a:ext cx="4667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>
            <a:off x="2122488" y="4421188"/>
            <a:ext cx="317500" cy="850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6621463" y="3989388"/>
            <a:ext cx="474662" cy="1287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3" name="Rectangle 37"/>
          <p:cNvSpPr>
            <a:spLocks noChangeArrowheads="1"/>
          </p:cNvSpPr>
          <p:nvPr/>
        </p:nvSpPr>
        <p:spPr bwMode="auto">
          <a:xfrm>
            <a:off x="473027" y="6427836"/>
            <a:ext cx="793908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pressure breathing draws air into the lungs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12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68300" y="636174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38113"/>
            <a:ext cx="8775700" cy="8223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smtClean="0"/>
              <a:t>Breathing is automatically controlled</a:t>
            </a:r>
            <a:br>
              <a:rPr lang="en-US" sz="2800" smtClean="0"/>
            </a:br>
            <a:endParaRPr lang="en-US" sz="2800" b="0" smtClean="0">
              <a:solidFill>
                <a:schemeClr val="tx1"/>
              </a:solidFill>
            </a:endParaRP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06472" y="966691"/>
            <a:ext cx="8566053" cy="5015009"/>
          </a:xfrm>
        </p:spPr>
        <p:txBody>
          <a:bodyPr/>
          <a:lstStyle/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 is usually under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control. </a:t>
            </a:r>
          </a:p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controlled by two centers  at the base of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en-US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pons </a:t>
            </a:r>
            <a:r>
              <a:rPr lang="en-US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medulla oblongata</a:t>
            </a:r>
          </a:p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 control centers in the brain sense and respond to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levels in the blood</a:t>
            </a:r>
          </a:p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decrease in blood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the rate and depth of breathing </a:t>
            </a:r>
          </a:p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Aorta and carotid arteries have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which signal the brain to increase breathing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82563" y="110648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2663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6429" y="2571751"/>
            <a:ext cx="8775700" cy="155998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TRANSPORT OF GASES </a:t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IN THE HUMAN BODY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82563" y="88526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2009 Pearson Education, Inc.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Rectangle 8"/>
          <p:cNvSpPr>
            <a:spLocks noGrp="1" noChangeArrowheads="1"/>
          </p:cNvSpPr>
          <p:nvPr>
            <p:ph type="title"/>
          </p:nvPr>
        </p:nvSpPr>
        <p:spPr>
          <a:xfrm>
            <a:off x="187786" y="182358"/>
            <a:ext cx="8775700" cy="496330"/>
          </a:xfrm>
        </p:spPr>
        <p:txBody>
          <a:bodyPr/>
          <a:lstStyle/>
          <a:p>
            <a:pPr marL="0" indent="0"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Blood transports of respiratory gases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16216" y="1228010"/>
            <a:ext cx="8370582" cy="4730340"/>
          </a:xfrm>
        </p:spPr>
        <p:txBody>
          <a:bodyPr/>
          <a:lstStyle/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lungs, blood picks up 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drops off 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body tissues, blood drops off O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picks up CO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95288" indent="-395288" eaLnBrk="1" hangingPunct="1">
              <a:lnSpc>
                <a:spcPct val="90000"/>
              </a:lnSpc>
            </a:pPr>
            <a:endParaRPr lang="en-US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95288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pumps blood to two regions</a:t>
            </a:r>
            <a:endParaRPr lang="ar-S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side pumps oxygen-poor blood to the lungs</a:t>
            </a: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left side pumps oxygen-rich blood to the body</a:t>
            </a:r>
          </a:p>
          <a:p>
            <a:pPr marL="395288" indent="-395288" eaLnBrk="1" hangingPunct="1">
              <a:lnSpc>
                <a:spcPct val="90000"/>
              </a:lnSpc>
            </a:pPr>
            <a:endParaRPr lang="en-US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15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22_10GasTransExchange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238" y="139700"/>
            <a:ext cx="4103687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2943492" y="1165625"/>
            <a:ext cx="7794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Alveolar</a:t>
            </a:r>
          </a:p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epithelial</a:t>
            </a:r>
          </a:p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cells</a:t>
            </a: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4591050" y="1516063"/>
            <a:ext cx="4191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CO</a:t>
            </a:r>
            <a:r>
              <a:rPr lang="en-US" sz="1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473700" y="1516063"/>
            <a:ext cx="254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sz="1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2974975" y="2965450"/>
            <a:ext cx="889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CO</a:t>
            </a:r>
            <a:r>
              <a:rPr lang="en-US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-rich,</a:t>
            </a:r>
          </a:p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-poor</a:t>
            </a:r>
          </a:p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blood</a:t>
            </a:r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>
            <a:off x="3876675" y="3675063"/>
            <a:ext cx="3571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6499225" y="3030538"/>
            <a:ext cx="889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-rich,</a:t>
            </a:r>
          </a:p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CO</a:t>
            </a:r>
            <a:r>
              <a:rPr lang="en-US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-poor</a:t>
            </a:r>
          </a:p>
          <a:p>
            <a:pPr algn="ctr" rtl="0" eaLnBrk="0" hangingPunct="0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blood</a:t>
            </a:r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flipV="1">
            <a:off x="6142038" y="3675063"/>
            <a:ext cx="2571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 Box 16"/>
          <p:cNvSpPr txBox="1">
            <a:spLocks noChangeArrowheads="1"/>
          </p:cNvSpPr>
          <p:nvPr/>
        </p:nvSpPr>
        <p:spPr bwMode="auto">
          <a:xfrm>
            <a:off x="3502025" y="214313"/>
            <a:ext cx="1008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Exhaled air</a:t>
            </a:r>
          </a:p>
        </p:txBody>
      </p:sp>
      <p:sp>
        <p:nvSpPr>
          <p:cNvPr id="28683" name="Text Box 17"/>
          <p:cNvSpPr txBox="1">
            <a:spLocks noChangeArrowheads="1"/>
          </p:cNvSpPr>
          <p:nvPr/>
        </p:nvSpPr>
        <p:spPr bwMode="auto">
          <a:xfrm>
            <a:off x="5832475" y="212725"/>
            <a:ext cx="10080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Inhaled air</a:t>
            </a:r>
          </a:p>
        </p:txBody>
      </p:sp>
      <p:sp>
        <p:nvSpPr>
          <p:cNvPr id="28684" name="Line 18"/>
          <p:cNvSpPr>
            <a:spLocks noChangeShapeType="1"/>
          </p:cNvSpPr>
          <p:nvPr/>
        </p:nvSpPr>
        <p:spPr bwMode="auto">
          <a:xfrm flipV="1">
            <a:off x="3790950" y="1331913"/>
            <a:ext cx="11160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Text Box 19"/>
          <p:cNvSpPr txBox="1">
            <a:spLocks noChangeArrowheads="1"/>
          </p:cNvSpPr>
          <p:nvPr/>
        </p:nvSpPr>
        <p:spPr bwMode="auto">
          <a:xfrm>
            <a:off x="4781550" y="920750"/>
            <a:ext cx="9334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Air spaces</a:t>
            </a:r>
          </a:p>
        </p:txBody>
      </p:sp>
      <p:sp>
        <p:nvSpPr>
          <p:cNvPr id="28686" name="Text Box 20"/>
          <p:cNvSpPr txBox="1">
            <a:spLocks noChangeArrowheads="1"/>
          </p:cNvSpPr>
          <p:nvPr/>
        </p:nvSpPr>
        <p:spPr bwMode="auto">
          <a:xfrm>
            <a:off x="4713288" y="2505281"/>
            <a:ext cx="9159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Alveolar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capillaries</a:t>
            </a:r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4730750" y="4491038"/>
            <a:ext cx="915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Tissue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capillaries</a:t>
            </a:r>
          </a:p>
        </p:txBody>
      </p:sp>
      <p:sp>
        <p:nvSpPr>
          <p:cNvPr id="28688" name="Text Box 22"/>
          <p:cNvSpPr txBox="1">
            <a:spLocks noChangeArrowheads="1"/>
          </p:cNvSpPr>
          <p:nvPr/>
        </p:nvSpPr>
        <p:spPr bwMode="auto">
          <a:xfrm>
            <a:off x="3167063" y="5657850"/>
            <a:ext cx="1042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Tissue cells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throughout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body</a:t>
            </a:r>
          </a:p>
        </p:txBody>
      </p:sp>
      <p:sp>
        <p:nvSpPr>
          <p:cNvPr id="28689" name="Text Box 23"/>
          <p:cNvSpPr txBox="1">
            <a:spLocks noChangeArrowheads="1"/>
          </p:cNvSpPr>
          <p:nvPr/>
        </p:nvSpPr>
        <p:spPr bwMode="auto">
          <a:xfrm>
            <a:off x="6126163" y="5402263"/>
            <a:ext cx="8651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Interstitial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fluid</a:t>
            </a:r>
          </a:p>
        </p:txBody>
      </p:sp>
      <p:sp>
        <p:nvSpPr>
          <p:cNvPr id="28690" name="Text Box 24"/>
          <p:cNvSpPr txBox="1">
            <a:spLocks noChangeArrowheads="1"/>
          </p:cNvSpPr>
          <p:nvPr/>
        </p:nvSpPr>
        <p:spPr bwMode="auto">
          <a:xfrm>
            <a:off x="6419850" y="4456113"/>
            <a:ext cx="4683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Heart</a:t>
            </a:r>
          </a:p>
        </p:txBody>
      </p:sp>
      <p:sp>
        <p:nvSpPr>
          <p:cNvPr id="28691" name="Text Box 25"/>
          <p:cNvSpPr txBox="1">
            <a:spLocks noChangeArrowheads="1"/>
          </p:cNvSpPr>
          <p:nvPr/>
        </p:nvSpPr>
        <p:spPr bwMode="auto">
          <a:xfrm>
            <a:off x="4375150" y="571976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CO</a:t>
            </a:r>
            <a:r>
              <a:rPr lang="en-US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692" name="Text Box 26"/>
          <p:cNvSpPr txBox="1">
            <a:spLocks noChangeArrowheads="1"/>
          </p:cNvSpPr>
          <p:nvPr/>
        </p:nvSpPr>
        <p:spPr bwMode="auto">
          <a:xfrm>
            <a:off x="5659438" y="5718175"/>
            <a:ext cx="241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693" name="Line 27"/>
          <p:cNvSpPr>
            <a:spLocks noChangeShapeType="1"/>
          </p:cNvSpPr>
          <p:nvPr/>
        </p:nvSpPr>
        <p:spPr bwMode="auto">
          <a:xfrm flipV="1">
            <a:off x="5197475" y="5748338"/>
            <a:ext cx="279400" cy="119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4" name="Line 28"/>
          <p:cNvSpPr>
            <a:spLocks noChangeShapeType="1"/>
          </p:cNvSpPr>
          <p:nvPr/>
        </p:nvSpPr>
        <p:spPr bwMode="auto">
          <a:xfrm flipV="1">
            <a:off x="5603875" y="5500688"/>
            <a:ext cx="458788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5" name="Line 29"/>
          <p:cNvSpPr>
            <a:spLocks noChangeShapeType="1"/>
          </p:cNvSpPr>
          <p:nvPr/>
        </p:nvSpPr>
        <p:spPr bwMode="auto">
          <a:xfrm>
            <a:off x="5451475" y="4224338"/>
            <a:ext cx="8890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6" name="Line 30"/>
          <p:cNvSpPr>
            <a:spLocks noChangeShapeType="1"/>
          </p:cNvSpPr>
          <p:nvPr/>
        </p:nvSpPr>
        <p:spPr bwMode="auto">
          <a:xfrm>
            <a:off x="5180013" y="4876800"/>
            <a:ext cx="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7" name="Text Box 31"/>
          <p:cNvSpPr txBox="1">
            <a:spLocks noChangeArrowheads="1"/>
          </p:cNvSpPr>
          <p:nvPr/>
        </p:nvSpPr>
        <p:spPr bwMode="auto">
          <a:xfrm rot="3168551">
            <a:off x="4237038" y="4859337"/>
            <a:ext cx="325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CO</a:t>
            </a:r>
            <a:r>
              <a:rPr lang="en-US" sz="1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698" name="Text Box 32"/>
          <p:cNvSpPr txBox="1">
            <a:spLocks noChangeArrowheads="1"/>
          </p:cNvSpPr>
          <p:nvPr/>
        </p:nvSpPr>
        <p:spPr bwMode="auto">
          <a:xfrm rot="-3258517">
            <a:off x="5832475" y="4872038"/>
            <a:ext cx="1825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sz="1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699" name="Text Box 33"/>
          <p:cNvSpPr txBox="1">
            <a:spLocks noChangeArrowheads="1"/>
          </p:cNvSpPr>
          <p:nvPr/>
        </p:nvSpPr>
        <p:spPr bwMode="auto">
          <a:xfrm rot="1980032">
            <a:off x="5762625" y="2135188"/>
            <a:ext cx="1825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sz="1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700" name="Text Box 34"/>
          <p:cNvSpPr txBox="1">
            <a:spLocks noChangeArrowheads="1"/>
          </p:cNvSpPr>
          <p:nvPr/>
        </p:nvSpPr>
        <p:spPr bwMode="auto">
          <a:xfrm rot="-2431637">
            <a:off x="4468813" y="2122488"/>
            <a:ext cx="3254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CO</a:t>
            </a:r>
            <a:r>
              <a:rPr lang="en-US" sz="1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28701" name="Line 35"/>
          <p:cNvSpPr>
            <a:spLocks noChangeShapeType="1"/>
          </p:cNvSpPr>
          <p:nvPr/>
        </p:nvSpPr>
        <p:spPr bwMode="auto">
          <a:xfrm>
            <a:off x="5168900" y="2298700"/>
            <a:ext cx="3175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2" name="Rectangle 36"/>
          <p:cNvSpPr>
            <a:spLocks noChangeArrowheads="1"/>
          </p:cNvSpPr>
          <p:nvPr/>
        </p:nvSpPr>
        <p:spPr bwMode="auto">
          <a:xfrm>
            <a:off x="262909" y="3770821"/>
            <a:ext cx="23463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3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Gas transport and exchange in the body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705" name="Line 46"/>
          <p:cNvSpPr>
            <a:spLocks noChangeShapeType="1"/>
          </p:cNvSpPr>
          <p:nvPr/>
        </p:nvSpPr>
        <p:spPr bwMode="auto">
          <a:xfrm>
            <a:off x="5210175" y="4891088"/>
            <a:ext cx="85725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6" name="Line 49"/>
          <p:cNvSpPr>
            <a:spLocks noChangeShapeType="1"/>
          </p:cNvSpPr>
          <p:nvPr/>
        </p:nvSpPr>
        <p:spPr bwMode="auto">
          <a:xfrm flipH="1" flipV="1">
            <a:off x="4103688" y="6038850"/>
            <a:ext cx="4889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7" name="Rectangle 34"/>
          <p:cNvSpPr>
            <a:spLocks noChangeArrowheads="1"/>
          </p:cNvSpPr>
          <p:nvPr/>
        </p:nvSpPr>
        <p:spPr bwMode="auto">
          <a:xfrm>
            <a:off x="0" y="207963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 exchange  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16</a:t>
            </a:r>
            <a:endParaRPr lang="en-US" sz="27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82563" y="626251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2009 Pearson Education, Inc.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Rectangle 8"/>
          <p:cNvSpPr>
            <a:spLocks noGrp="1" noChangeArrowheads="1"/>
          </p:cNvSpPr>
          <p:nvPr>
            <p:ph type="title"/>
          </p:nvPr>
        </p:nvSpPr>
        <p:spPr>
          <a:xfrm>
            <a:off x="187786" y="115476"/>
            <a:ext cx="8775700" cy="47107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transport of gases </a:t>
            </a:r>
            <a:r>
              <a:rPr 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3988" y="825864"/>
            <a:ext cx="8775700" cy="5229885"/>
          </a:xfrm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Gases move from areas of higher concentration to areas of lower concentration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exchange between alveoli and blood</a:t>
            </a:r>
          </a:p>
          <a:p>
            <a:pPr marL="800100" lvl="1" indent="-1841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Gases in the alveoli have more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less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gases in the blood</a:t>
            </a:r>
          </a:p>
          <a:p>
            <a:pPr marL="800100" lvl="1" indent="-1841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moves from the alveoli of the lungs into the blood</a:t>
            </a:r>
          </a:p>
          <a:p>
            <a:pPr marL="800100" lvl="1" indent="-1841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 from the blood into the alveoli of the lungs</a:t>
            </a:r>
          </a:p>
          <a:p>
            <a:pPr marL="285750" lvl="1" indent="-2286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Gas exchange between blood and tissues</a:t>
            </a:r>
          </a:p>
          <a:p>
            <a:pPr marL="800100" lvl="1" indent="-1841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tissues have more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less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in the blood</a:t>
            </a:r>
          </a:p>
          <a:p>
            <a:pPr marL="800100" lvl="1" indent="-1841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moves from the tissues into the blood</a:t>
            </a:r>
          </a:p>
          <a:p>
            <a:pPr marL="800100" lvl="1" indent="-1841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moves from the blood into the tissues</a:t>
            </a:r>
          </a:p>
          <a:p>
            <a:pPr marL="1339850" lvl="2" indent="-268288" algn="r" rt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17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82563" y="212060"/>
            <a:ext cx="8775700" cy="62859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60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transport of gases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2563" y="917575"/>
            <a:ext cx="8775700" cy="1920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Once the oxygen reaches the body cells, it is taken up by the mitochondria.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mitochondria use oxygen to breakdown glucose into ATP. This is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 respirati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18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82563" y="731026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8288" y="3671794"/>
            <a:ext cx="87757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485900" indent="-339725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2176463" indent="-3476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859088" indent="-3476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33162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7734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306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6878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is not very soluble in water (blood)</a:t>
            </a:r>
          </a:p>
          <a:p>
            <a:r>
              <a:rPr lang="en-US" b="1" kern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transport and delivery are enhanced by binding of O</a:t>
            </a:r>
            <a:r>
              <a:rPr lang="en-US" b="1" kern="0" baseline="-2500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kern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pigments </a:t>
            </a:r>
            <a:r>
              <a:rPr lang="en-US" b="1" kern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(hemoglobin in vertebrates )</a:t>
            </a:r>
          </a:p>
          <a:p>
            <a:r>
              <a:rPr lang="en-US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is reversible</a:t>
            </a:r>
            <a:endParaRPr lang="en-US" b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5556" y="3032409"/>
            <a:ext cx="8775700" cy="3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2800" kern="0" smtClean="0">
                <a:solidFill>
                  <a:srgbClr val="0060AF"/>
                </a:solidFill>
              </a:rPr>
              <a:t>Oxygen transport </a:t>
            </a:r>
            <a:endParaRPr lang="ar-SA" sz="2800" kern="0" dirty="0" smtClean="0">
              <a:solidFill>
                <a:srgbClr val="0060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27000" y="75012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2009 Pearson Education, Inc.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76213"/>
            <a:ext cx="8775700" cy="664445"/>
          </a:xfrm>
        </p:spPr>
        <p:txBody>
          <a:bodyPr/>
          <a:lstStyle/>
          <a:p>
            <a:pPr marL="0" indent="0"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pigments</a:t>
            </a:r>
          </a:p>
        </p:txBody>
      </p:sp>
      <p:sp>
        <p:nvSpPr>
          <p:cNvPr id="307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0500" y="1048623"/>
            <a:ext cx="8775700" cy="4585261"/>
          </a:xfrm>
        </p:spPr>
        <p:txBody>
          <a:bodyPr/>
          <a:lstStyle/>
          <a:p>
            <a:pPr marL="268288" indent="-2682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animals transport 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bound to proteins called </a:t>
            </a:r>
            <a:r>
              <a:rPr lang="en-US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pigments</a:t>
            </a:r>
          </a:p>
          <a:p>
            <a:pPr marL="447675" lvl="1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Copper-containing pigment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hemocyanin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47675" lvl="1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Mollusca and Arthropods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</a:p>
          <a:p>
            <a:pPr marL="447675" lvl="1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Iron-containing pigment (hemoglobin) </a:t>
            </a:r>
          </a:p>
          <a:p>
            <a:pPr marL="914400" lvl="1" indent="-515938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almost all vertebrates and many invertebrates transports oxygen, buffers blood, and transports CO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19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82563" y="954091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2009 Pearson Education, Inc.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03196" y="1243542"/>
            <a:ext cx="8775700" cy="348085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GAS EXCHANGE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Respiration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Taking up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giving up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22_11HemoglobinO2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8" y="1608138"/>
            <a:ext cx="855503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3841750" y="2405063"/>
            <a:ext cx="14033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loaded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in lungs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3654425" y="3605213"/>
            <a:ext cx="17653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unloaded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in tissues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1044575" y="1595438"/>
            <a:ext cx="1397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Iron atom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220663" y="4651375"/>
            <a:ext cx="25527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Polypeptide chain</a:t>
            </a: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6565900" y="2547938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7788275" y="36052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33801" name="Line 16"/>
          <p:cNvSpPr>
            <a:spLocks noChangeShapeType="1"/>
          </p:cNvSpPr>
          <p:nvPr/>
        </p:nvSpPr>
        <p:spPr bwMode="auto">
          <a:xfrm flipV="1">
            <a:off x="1339850" y="1971675"/>
            <a:ext cx="352425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2" name="Line 17"/>
          <p:cNvSpPr>
            <a:spLocks noChangeShapeType="1"/>
          </p:cNvSpPr>
          <p:nvPr/>
        </p:nvSpPr>
        <p:spPr bwMode="auto">
          <a:xfrm>
            <a:off x="1520825" y="4381500"/>
            <a:ext cx="2127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3" name="Line 18"/>
          <p:cNvSpPr>
            <a:spLocks noChangeShapeType="1"/>
          </p:cNvSpPr>
          <p:nvPr/>
        </p:nvSpPr>
        <p:spPr bwMode="auto">
          <a:xfrm flipH="1">
            <a:off x="1413589" y="1948529"/>
            <a:ext cx="1643729" cy="11840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4" name="Rectangle 19"/>
          <p:cNvSpPr>
            <a:spLocks noChangeArrowheads="1"/>
          </p:cNvSpPr>
          <p:nvPr/>
        </p:nvSpPr>
        <p:spPr bwMode="auto">
          <a:xfrm>
            <a:off x="1339850" y="5753100"/>
            <a:ext cx="705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loading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unloading of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2773363" y="1568451"/>
            <a:ext cx="187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Heme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group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191324" y="744532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2009 Pearson Education, Inc.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76213"/>
            <a:ext cx="8775700" cy="393695"/>
          </a:xfrm>
        </p:spPr>
        <p:txBody>
          <a:bodyPr/>
          <a:lstStyle/>
          <a:p>
            <a:pPr marL="0" indent="0"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transport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3675" y="1784350"/>
            <a:ext cx="8775700" cy="5073650"/>
          </a:xfrm>
        </p:spPr>
        <p:txBody>
          <a:bodyPr/>
          <a:lstStyle/>
          <a:p>
            <a:pPr marL="395288" lvl="1" indent="-393700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blood is transported as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bicarbonate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in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8307542"/>
              </p:ext>
            </p:extLst>
          </p:nvPr>
        </p:nvGraphicFramePr>
        <p:xfrm>
          <a:off x="693738" y="3986213"/>
          <a:ext cx="7531100" cy="1104900"/>
        </p:xfrm>
        <a:graphic>
          <a:graphicData uri="http://schemas.openxmlformats.org/presentationml/2006/ole">
            <p:oleObj spid="_x0000_s2099" name="Equation" r:id="rId6" imgW="2679700" imgH="393700" progId="">
              <p:embed/>
            </p:oleObj>
          </a:graphicData>
        </a:graphic>
      </p:graphicFrame>
      <p:sp>
        <p:nvSpPr>
          <p:cNvPr id="2057" name="Line 16"/>
          <p:cNvSpPr>
            <a:spLocks noChangeShapeType="1"/>
          </p:cNvSpPr>
          <p:nvPr/>
        </p:nvSpPr>
        <p:spPr bwMode="auto">
          <a:xfrm>
            <a:off x="2759075" y="4146550"/>
            <a:ext cx="72390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Line 17"/>
          <p:cNvSpPr>
            <a:spLocks noChangeShapeType="1"/>
          </p:cNvSpPr>
          <p:nvPr/>
        </p:nvSpPr>
        <p:spPr bwMode="auto">
          <a:xfrm flipH="1">
            <a:off x="2859088" y="4314825"/>
            <a:ext cx="62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Rectangle 18"/>
          <p:cNvSpPr>
            <a:spLocks noChangeArrowheads="1"/>
          </p:cNvSpPr>
          <p:nvPr/>
        </p:nvSpPr>
        <p:spPr bwMode="auto">
          <a:xfrm>
            <a:off x="2757488" y="4010025"/>
            <a:ext cx="784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4826000" y="4016375"/>
            <a:ext cx="784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Line 20"/>
          <p:cNvSpPr>
            <a:spLocks noChangeShapeType="1"/>
          </p:cNvSpPr>
          <p:nvPr/>
        </p:nvSpPr>
        <p:spPr bwMode="auto">
          <a:xfrm>
            <a:off x="4900613" y="4192588"/>
            <a:ext cx="652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Line 21"/>
          <p:cNvSpPr>
            <a:spLocks noChangeShapeType="1"/>
          </p:cNvSpPr>
          <p:nvPr/>
        </p:nvSpPr>
        <p:spPr bwMode="auto">
          <a:xfrm flipH="1">
            <a:off x="4913313" y="4335463"/>
            <a:ext cx="62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1532" y="2654710"/>
            <a:ext cx="5353665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5000"/>
              </a:lnSpc>
              <a:spcAft>
                <a:spcPct val="10000"/>
              </a:spcAft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94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82564"/>
            <a:ext cx="8775700" cy="48111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60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Major Parts of the Circulatory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460" y="1039771"/>
            <a:ext cx="8229600" cy="5080810"/>
          </a:xfrm>
        </p:spPr>
        <p:txBody>
          <a:bodyPr/>
          <a:lstStyle/>
          <a:p>
            <a:pPr marL="342900" lvl="1" indent="-342900"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Circulatory system in most animals consists of Blood, Heart and Blood vessels</a:t>
            </a:r>
            <a:endParaRPr 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0060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</a:t>
            </a:r>
            <a:r>
              <a:rPr lang="en-US" sz="3200" b="1" dirty="0" smtClean="0">
                <a:solidFill>
                  <a:srgbClr val="0060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tubes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ar-S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3200" b="1" u="sng" dirty="0">
                <a:solidFill>
                  <a:srgbClr val="0060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pumps blood through body</a:t>
            </a: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3200" b="1" u="sng" dirty="0">
                <a:solidFill>
                  <a:srgbClr val="0060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carries oxygen, food, &amp; waste ..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through body.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23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91324" y="744532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82563" y="110648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4403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2563" y="134939"/>
            <a:ext cx="8775700" cy="285591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</a:t>
            </a:r>
            <a:b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INTERNAL TRANSPORT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internal transport system assists diffusion by moving materials between</a:t>
            </a:r>
          </a:p>
          <a:p>
            <a:pPr marL="1143000" lvl="1" indent="-3698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 of the body</a:t>
            </a:r>
          </a:p>
          <a:p>
            <a:pPr marL="1143000" lvl="1" indent="-3698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tissues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24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82563" y="4094163"/>
            <a:ext cx="87757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485900" indent="-339725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2176463" indent="-3476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859088" indent="-3476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33162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7734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306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687888" indent="-3476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indent="-346075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cells need </a:t>
            </a:r>
            <a:r>
              <a:rPr lang="en-US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 marL="1143000" lvl="1" indent="-3698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sz="2800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                                                         </a:t>
            </a:r>
            <a:r>
              <a:rPr lang="ar-SA" sz="2800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3698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sz="2800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exchange                                                </a:t>
            </a:r>
            <a:r>
              <a:rPr lang="ar-SA" sz="2800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3698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sz="2800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of wastes                                  </a:t>
            </a:r>
            <a:endParaRPr lang="en-US" sz="2800" b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82563" y="3244849"/>
            <a:ext cx="8775700" cy="604839"/>
          </a:xfrm>
        </p:spPr>
        <p:txBody>
          <a:bodyPr/>
          <a:lstStyle/>
          <a:p>
            <a:pPr marL="0" indent="0" algn="ctr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Circulatory systems facilitate exchange with all body tissues</a:t>
            </a:r>
            <a:r>
              <a:rPr lang="ar-SA" sz="26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74625" y="72068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2009 Pearson Education, Inc.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8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85738"/>
            <a:ext cx="8775700" cy="507436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chambered hearts: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atria and two ventricles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3038" y="990451"/>
            <a:ext cx="8775700" cy="5324624"/>
          </a:xfrm>
        </p:spPr>
        <p:txBody>
          <a:bodyPr/>
          <a:lstStyle/>
          <a:p>
            <a:pPr marL="342900"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Four-chambered hearts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atria and two ventricles</a:t>
            </a:r>
          </a:p>
          <a:p>
            <a:pPr marL="719138" lvl="2" indent="-196850" eaLnBrk="1" hangingPunct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circuits that do not mix </a:t>
            </a:r>
            <a:r>
              <a:rPr lang="ar-S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3" indent="-277813" eaLnBrk="1" hangingPunct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side pumps blood from body to lungs</a:t>
            </a:r>
          </a:p>
          <a:p>
            <a:pPr marL="1257300" lvl="3" indent="-277813" eaLnBrk="1" hangingPunct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side pumps blood from lungs to body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Oxygen rich blood is completely separated from oxygen poor blood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No mixing  much more efficient gas transport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Birds, mammals and crocodilians have four-chambered hearts         </a:t>
            </a:r>
            <a:r>
              <a:rPr lang="ar-S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Needed in endothermic animals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25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23_02cFourChamberHeart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75" y="136525"/>
            <a:ext cx="32194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9"/>
          <p:cNvSpPr txBox="1">
            <a:spLocks noChangeArrowheads="1"/>
          </p:cNvSpPr>
          <p:nvPr/>
        </p:nvSpPr>
        <p:spPr bwMode="auto">
          <a:xfrm>
            <a:off x="5829300" y="173038"/>
            <a:ext cx="2039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Lung capillaries</a:t>
            </a:r>
          </a:p>
        </p:txBody>
      </p:sp>
      <p:sp>
        <p:nvSpPr>
          <p:cNvPr id="55300" name="Text Box 10"/>
          <p:cNvSpPr txBox="1">
            <a:spLocks noChangeArrowheads="1"/>
          </p:cNvSpPr>
          <p:nvPr/>
        </p:nvSpPr>
        <p:spPr bwMode="auto">
          <a:xfrm>
            <a:off x="6084888" y="1757363"/>
            <a:ext cx="12493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Pulmonary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5616575" y="3549650"/>
            <a:ext cx="2047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5457825" y="3894138"/>
            <a:ext cx="7096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55303" name="Line 14"/>
          <p:cNvSpPr>
            <a:spLocks noChangeShapeType="1"/>
          </p:cNvSpPr>
          <p:nvPr/>
        </p:nvSpPr>
        <p:spPr bwMode="auto">
          <a:xfrm flipV="1">
            <a:off x="6816725" y="454025"/>
            <a:ext cx="12700" cy="70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4" name="Line 15"/>
          <p:cNvSpPr>
            <a:spLocks noChangeShapeType="1"/>
          </p:cNvSpPr>
          <p:nvPr/>
        </p:nvSpPr>
        <p:spPr bwMode="auto">
          <a:xfrm flipH="1">
            <a:off x="5845175" y="3209925"/>
            <a:ext cx="327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5" name="Line 16"/>
          <p:cNvSpPr>
            <a:spLocks noChangeShapeType="1"/>
          </p:cNvSpPr>
          <p:nvPr/>
        </p:nvSpPr>
        <p:spPr bwMode="auto">
          <a:xfrm flipH="1">
            <a:off x="5842000" y="366077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Line 17"/>
          <p:cNvSpPr>
            <a:spLocks noChangeShapeType="1"/>
          </p:cNvSpPr>
          <p:nvPr/>
        </p:nvSpPr>
        <p:spPr bwMode="auto">
          <a:xfrm>
            <a:off x="6718300" y="5559425"/>
            <a:ext cx="0" cy="717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7" name="Line 18"/>
          <p:cNvSpPr>
            <a:spLocks noChangeShapeType="1"/>
          </p:cNvSpPr>
          <p:nvPr/>
        </p:nvSpPr>
        <p:spPr bwMode="auto">
          <a:xfrm flipH="1">
            <a:off x="7131050" y="3209925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8" name="Text Box 19"/>
          <p:cNvSpPr txBox="1">
            <a:spLocks noChangeArrowheads="1"/>
          </p:cNvSpPr>
          <p:nvPr/>
        </p:nvSpPr>
        <p:spPr bwMode="auto">
          <a:xfrm>
            <a:off x="5607050" y="3101975"/>
            <a:ext cx="2047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309" name="Text Box 20"/>
          <p:cNvSpPr txBox="1">
            <a:spLocks noChangeArrowheads="1"/>
          </p:cNvSpPr>
          <p:nvPr/>
        </p:nvSpPr>
        <p:spPr bwMode="auto">
          <a:xfrm>
            <a:off x="7635875" y="3101975"/>
            <a:ext cx="2047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310" name="Text Box 21"/>
          <p:cNvSpPr txBox="1">
            <a:spLocks noChangeArrowheads="1"/>
          </p:cNvSpPr>
          <p:nvPr/>
        </p:nvSpPr>
        <p:spPr bwMode="auto">
          <a:xfrm>
            <a:off x="7464425" y="3890963"/>
            <a:ext cx="7096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55311" name="Line 23"/>
          <p:cNvSpPr>
            <a:spLocks noChangeShapeType="1"/>
          </p:cNvSpPr>
          <p:nvPr/>
        </p:nvSpPr>
        <p:spPr bwMode="auto">
          <a:xfrm flipH="1">
            <a:off x="4835525" y="3660775"/>
            <a:ext cx="565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2" name="Text Box 24"/>
          <p:cNvSpPr txBox="1">
            <a:spLocks noChangeArrowheads="1"/>
          </p:cNvSpPr>
          <p:nvPr/>
        </p:nvSpPr>
        <p:spPr bwMode="auto">
          <a:xfrm>
            <a:off x="5454650" y="3552825"/>
            <a:ext cx="2047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5313" name="Rectangle 25"/>
          <p:cNvSpPr>
            <a:spLocks noChangeArrowheads="1"/>
          </p:cNvSpPr>
          <p:nvPr/>
        </p:nvSpPr>
        <p:spPr bwMode="auto">
          <a:xfrm>
            <a:off x="614363" y="2573338"/>
            <a:ext cx="3644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double circulation and four-chambered heart of a bird or mammal</a:t>
            </a:r>
          </a:p>
          <a:p>
            <a:pPr algn="ctr" rtl="0" eaLnBrk="0" hangingPunct="0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4" name="Text Box 26"/>
          <p:cNvSpPr txBox="1">
            <a:spLocks noChangeArrowheads="1"/>
          </p:cNvSpPr>
          <p:nvPr/>
        </p:nvSpPr>
        <p:spPr bwMode="auto">
          <a:xfrm>
            <a:off x="5603875" y="6156325"/>
            <a:ext cx="25987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Systemic capillaries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ar-SA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5" name="Text Box 27"/>
          <p:cNvSpPr txBox="1">
            <a:spLocks noChangeArrowheads="1"/>
          </p:cNvSpPr>
          <p:nvPr/>
        </p:nvSpPr>
        <p:spPr bwMode="auto">
          <a:xfrm>
            <a:off x="5707063" y="4311650"/>
            <a:ext cx="22399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Systemic circuit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26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82563" y="110648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5632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2563" y="2337574"/>
            <a:ext cx="8775700" cy="2190186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HUMAN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27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190500" y="106102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69863"/>
            <a:ext cx="8775700" cy="804864"/>
          </a:xfrm>
        </p:spPr>
        <p:txBody>
          <a:bodyPr/>
          <a:lstStyle/>
          <a:p>
            <a:pPr marL="0" indent="0" algn="ctr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human cardiovascular system illustrates the double circulation of mammals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73050" y="1593850"/>
            <a:ext cx="8596313" cy="3615459"/>
          </a:xfrm>
        </p:spPr>
        <p:txBody>
          <a:bodyPr/>
          <a:lstStyle/>
          <a:p>
            <a:pPr marL="258763" lvl="1" indent="-257175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flow through the double circulatory system of humans</a:t>
            </a:r>
          </a:p>
          <a:p>
            <a:pPr marL="258763" lvl="1" indent="-257175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mammalian heart consists of</a:t>
            </a:r>
          </a:p>
          <a:p>
            <a:pPr marL="719138" lvl="2" indent="-277813" eaLnBrk="1" hangingPunct="1">
              <a:spcBef>
                <a:spcPct val="25000"/>
              </a:spcBef>
              <a:buFontTx/>
              <a:buChar char="–"/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thin-walled atria that move blood to ventricles</a:t>
            </a:r>
          </a:p>
          <a:p>
            <a:pPr marL="719138" lvl="2" indent="-277813" eaLnBrk="1" hangingPunct="1">
              <a:spcBef>
                <a:spcPct val="25000"/>
              </a:spcBef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Thick-walled ventricles that Pump blood to lungs and all other body regions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28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 descr="23_03aHumCardiovascSys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663" y="73025"/>
            <a:ext cx="59086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Oval 9"/>
          <p:cNvSpPr>
            <a:spLocks noChangeArrowheads="1"/>
          </p:cNvSpPr>
          <p:nvPr/>
        </p:nvSpPr>
        <p:spPr bwMode="auto">
          <a:xfrm>
            <a:off x="3794125" y="3175000"/>
            <a:ext cx="254000" cy="25400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72" name="Text Box 10"/>
          <p:cNvSpPr txBox="1">
            <a:spLocks noChangeArrowheads="1"/>
          </p:cNvSpPr>
          <p:nvPr/>
        </p:nvSpPr>
        <p:spPr bwMode="auto">
          <a:xfrm>
            <a:off x="1666875" y="258763"/>
            <a:ext cx="9921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Superior</a:t>
            </a:r>
          </a:p>
          <a:p>
            <a:pPr algn="l" rtl="0" eaLnBrk="0" hangingPunct="0"/>
            <a:r>
              <a:rPr lang="en-US" sz="1400"/>
              <a:t>vena cava</a:t>
            </a:r>
          </a:p>
        </p:txBody>
      </p:sp>
      <p:sp>
        <p:nvSpPr>
          <p:cNvPr id="58373" name="Line 11"/>
          <p:cNvSpPr>
            <a:spLocks noChangeShapeType="1"/>
          </p:cNvSpPr>
          <p:nvPr/>
        </p:nvSpPr>
        <p:spPr bwMode="auto">
          <a:xfrm flipH="1" flipV="1">
            <a:off x="2581275" y="609600"/>
            <a:ext cx="1082675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74" name="Line 12"/>
          <p:cNvSpPr>
            <a:spLocks noChangeShapeType="1"/>
          </p:cNvSpPr>
          <p:nvPr/>
        </p:nvSpPr>
        <p:spPr bwMode="auto">
          <a:xfrm flipH="1" flipV="1">
            <a:off x="2228850" y="1317625"/>
            <a:ext cx="1158875" cy="727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1666875" y="982663"/>
            <a:ext cx="9921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Pulmonary</a:t>
            </a:r>
          </a:p>
          <a:p>
            <a:pPr algn="l" rtl="0" eaLnBrk="0" hangingPunct="0"/>
            <a:r>
              <a:rPr lang="en-US" sz="1400"/>
              <a:t>artery</a:t>
            </a: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1660525" y="1639888"/>
            <a:ext cx="9921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Capillaries</a:t>
            </a:r>
          </a:p>
          <a:p>
            <a:pPr algn="l" rtl="0" eaLnBrk="0" hangingPunct="0"/>
            <a:r>
              <a:rPr lang="en-US" sz="1400"/>
              <a:t>of right lung</a:t>
            </a:r>
          </a:p>
        </p:txBody>
      </p:sp>
      <p:sp>
        <p:nvSpPr>
          <p:cNvPr id="58377" name="Oval 15"/>
          <p:cNvSpPr>
            <a:spLocks noChangeArrowheads="1"/>
          </p:cNvSpPr>
          <p:nvPr/>
        </p:nvSpPr>
        <p:spPr bwMode="auto">
          <a:xfrm>
            <a:off x="4187825" y="152400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78" name="Text Box 16"/>
          <p:cNvSpPr txBox="1">
            <a:spLocks noChangeArrowheads="1"/>
          </p:cNvSpPr>
          <p:nvPr/>
        </p:nvSpPr>
        <p:spPr bwMode="auto">
          <a:xfrm>
            <a:off x="4244975" y="188913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8379" name="Oval 17"/>
          <p:cNvSpPr>
            <a:spLocks noChangeArrowheads="1"/>
          </p:cNvSpPr>
          <p:nvPr/>
        </p:nvSpPr>
        <p:spPr bwMode="auto">
          <a:xfrm>
            <a:off x="3609975" y="1666875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80" name="Text Box 18"/>
          <p:cNvSpPr txBox="1">
            <a:spLocks noChangeArrowheads="1"/>
          </p:cNvSpPr>
          <p:nvPr/>
        </p:nvSpPr>
        <p:spPr bwMode="auto">
          <a:xfrm>
            <a:off x="3667125" y="1703388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8381" name="Oval 19"/>
          <p:cNvSpPr>
            <a:spLocks noChangeArrowheads="1"/>
          </p:cNvSpPr>
          <p:nvPr/>
        </p:nvSpPr>
        <p:spPr bwMode="auto">
          <a:xfrm>
            <a:off x="4248150" y="2066925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82" name="Text Box 20"/>
          <p:cNvSpPr txBox="1">
            <a:spLocks noChangeArrowheads="1"/>
          </p:cNvSpPr>
          <p:nvPr/>
        </p:nvSpPr>
        <p:spPr bwMode="auto">
          <a:xfrm>
            <a:off x="4305300" y="2103438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383" name="Oval 21"/>
          <p:cNvSpPr>
            <a:spLocks noChangeArrowheads="1"/>
          </p:cNvSpPr>
          <p:nvPr/>
        </p:nvSpPr>
        <p:spPr bwMode="auto">
          <a:xfrm>
            <a:off x="2165350" y="2667000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84" name="Text Box 22"/>
          <p:cNvSpPr txBox="1">
            <a:spLocks noChangeArrowheads="1"/>
          </p:cNvSpPr>
          <p:nvPr/>
        </p:nvSpPr>
        <p:spPr bwMode="auto">
          <a:xfrm>
            <a:off x="2222500" y="2703513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8385" name="Line 23"/>
          <p:cNvSpPr>
            <a:spLocks noChangeShapeType="1"/>
          </p:cNvSpPr>
          <p:nvPr/>
        </p:nvSpPr>
        <p:spPr bwMode="auto">
          <a:xfrm>
            <a:off x="2708275" y="2098675"/>
            <a:ext cx="476250" cy="615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86" name="Text Box 24"/>
          <p:cNvSpPr txBox="1">
            <a:spLocks noChangeArrowheads="1"/>
          </p:cNvSpPr>
          <p:nvPr/>
        </p:nvSpPr>
        <p:spPr bwMode="auto">
          <a:xfrm>
            <a:off x="4535488" y="1695450"/>
            <a:ext cx="55721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Aorta</a:t>
            </a:r>
          </a:p>
          <a:p>
            <a:pPr algn="l" rtl="0" eaLnBrk="0" hangingPunct="0"/>
            <a:r>
              <a:rPr lang="ar-SA" sz="1400"/>
              <a:t> </a:t>
            </a:r>
            <a:endParaRPr lang="en-US" sz="1400"/>
          </a:p>
        </p:txBody>
      </p:sp>
      <p:sp>
        <p:nvSpPr>
          <p:cNvPr id="58387" name="Oval 25"/>
          <p:cNvSpPr>
            <a:spLocks noChangeArrowheads="1"/>
          </p:cNvSpPr>
          <p:nvPr/>
        </p:nvSpPr>
        <p:spPr bwMode="auto">
          <a:xfrm>
            <a:off x="3527425" y="3057525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88" name="Text Box 26"/>
          <p:cNvSpPr txBox="1">
            <a:spLocks noChangeArrowheads="1"/>
          </p:cNvSpPr>
          <p:nvPr/>
        </p:nvSpPr>
        <p:spPr bwMode="auto">
          <a:xfrm>
            <a:off x="3584575" y="3094038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389" name="Oval 27"/>
          <p:cNvSpPr>
            <a:spLocks noChangeArrowheads="1"/>
          </p:cNvSpPr>
          <p:nvPr/>
        </p:nvSpPr>
        <p:spPr bwMode="auto">
          <a:xfrm>
            <a:off x="4860925" y="2997200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90" name="Text Box 28"/>
          <p:cNvSpPr txBox="1">
            <a:spLocks noChangeArrowheads="1"/>
          </p:cNvSpPr>
          <p:nvPr/>
        </p:nvSpPr>
        <p:spPr bwMode="auto">
          <a:xfrm>
            <a:off x="4918075" y="3033713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391" name="Text Box 29"/>
          <p:cNvSpPr txBox="1">
            <a:spLocks noChangeArrowheads="1"/>
          </p:cNvSpPr>
          <p:nvPr/>
        </p:nvSpPr>
        <p:spPr bwMode="auto">
          <a:xfrm>
            <a:off x="3816350" y="3233738"/>
            <a:ext cx="198438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392" name="Oval 30"/>
          <p:cNvSpPr>
            <a:spLocks noChangeArrowheads="1"/>
          </p:cNvSpPr>
          <p:nvPr/>
        </p:nvSpPr>
        <p:spPr bwMode="auto">
          <a:xfrm>
            <a:off x="4264025" y="3930650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93" name="Text Box 31"/>
          <p:cNvSpPr txBox="1">
            <a:spLocks noChangeArrowheads="1"/>
          </p:cNvSpPr>
          <p:nvPr/>
        </p:nvSpPr>
        <p:spPr bwMode="auto">
          <a:xfrm>
            <a:off x="4321175" y="3967163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394" name="Oval 32"/>
          <p:cNvSpPr>
            <a:spLocks noChangeArrowheads="1"/>
          </p:cNvSpPr>
          <p:nvPr/>
        </p:nvSpPr>
        <p:spPr bwMode="auto">
          <a:xfrm>
            <a:off x="4879975" y="3794125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95" name="Text Box 33"/>
          <p:cNvSpPr txBox="1">
            <a:spLocks noChangeArrowheads="1"/>
          </p:cNvSpPr>
          <p:nvPr/>
        </p:nvSpPr>
        <p:spPr bwMode="auto">
          <a:xfrm>
            <a:off x="4937125" y="3830638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396" name="Line 34"/>
          <p:cNvSpPr>
            <a:spLocks noChangeShapeType="1"/>
          </p:cNvSpPr>
          <p:nvPr/>
        </p:nvSpPr>
        <p:spPr bwMode="auto">
          <a:xfrm flipH="1">
            <a:off x="2949575" y="4206875"/>
            <a:ext cx="14986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97" name="Text Box 35"/>
          <p:cNvSpPr txBox="1">
            <a:spLocks noChangeArrowheads="1"/>
          </p:cNvSpPr>
          <p:nvPr/>
        </p:nvSpPr>
        <p:spPr bwMode="auto">
          <a:xfrm>
            <a:off x="1660525" y="3624263"/>
            <a:ext cx="9921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Pulmonary</a:t>
            </a:r>
          </a:p>
          <a:p>
            <a:pPr algn="l" rtl="0" eaLnBrk="0" hangingPunct="0"/>
            <a:r>
              <a:rPr lang="en-US" sz="1400"/>
              <a:t>vein</a:t>
            </a:r>
          </a:p>
        </p:txBody>
      </p:sp>
      <p:sp>
        <p:nvSpPr>
          <p:cNvPr id="58398" name="Oval 36"/>
          <p:cNvSpPr>
            <a:spLocks noChangeArrowheads="1"/>
          </p:cNvSpPr>
          <p:nvPr/>
        </p:nvSpPr>
        <p:spPr bwMode="auto">
          <a:xfrm>
            <a:off x="3600450" y="4203700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399" name="Text Box 37"/>
          <p:cNvSpPr txBox="1">
            <a:spLocks noChangeArrowheads="1"/>
          </p:cNvSpPr>
          <p:nvPr/>
        </p:nvSpPr>
        <p:spPr bwMode="auto">
          <a:xfrm>
            <a:off x="3657600" y="4240213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8400" name="Text Box 38"/>
          <p:cNvSpPr txBox="1">
            <a:spLocks noChangeArrowheads="1"/>
          </p:cNvSpPr>
          <p:nvPr/>
        </p:nvSpPr>
        <p:spPr bwMode="auto">
          <a:xfrm>
            <a:off x="1651000" y="4164013"/>
            <a:ext cx="107473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Right atrium</a:t>
            </a:r>
          </a:p>
        </p:txBody>
      </p:sp>
      <p:sp>
        <p:nvSpPr>
          <p:cNvPr id="58401" name="Text Box 39"/>
          <p:cNvSpPr txBox="1">
            <a:spLocks noChangeArrowheads="1"/>
          </p:cNvSpPr>
          <p:nvPr/>
        </p:nvSpPr>
        <p:spPr bwMode="auto">
          <a:xfrm>
            <a:off x="1657350" y="4948238"/>
            <a:ext cx="9921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Inferior</a:t>
            </a:r>
          </a:p>
          <a:p>
            <a:pPr algn="l" rtl="0" eaLnBrk="0" hangingPunct="0"/>
            <a:r>
              <a:rPr lang="en-US" sz="1400"/>
              <a:t>vena cava</a:t>
            </a:r>
          </a:p>
        </p:txBody>
      </p:sp>
      <p:sp>
        <p:nvSpPr>
          <p:cNvPr id="58402" name="Text Box 40"/>
          <p:cNvSpPr txBox="1">
            <a:spLocks noChangeArrowheads="1"/>
          </p:cNvSpPr>
          <p:nvPr/>
        </p:nvSpPr>
        <p:spPr bwMode="auto">
          <a:xfrm>
            <a:off x="1651000" y="4595813"/>
            <a:ext cx="12461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Right ventricle</a:t>
            </a:r>
          </a:p>
        </p:txBody>
      </p:sp>
      <p:sp>
        <p:nvSpPr>
          <p:cNvPr id="58403" name="Line 41"/>
          <p:cNvSpPr>
            <a:spLocks noChangeShapeType="1"/>
          </p:cNvSpPr>
          <p:nvPr/>
        </p:nvSpPr>
        <p:spPr bwMode="auto">
          <a:xfrm flipV="1">
            <a:off x="2628900" y="3451225"/>
            <a:ext cx="74930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04" name="Line 42"/>
          <p:cNvSpPr>
            <a:spLocks noChangeShapeType="1"/>
          </p:cNvSpPr>
          <p:nvPr/>
        </p:nvSpPr>
        <p:spPr bwMode="auto">
          <a:xfrm flipV="1">
            <a:off x="2771775" y="3495675"/>
            <a:ext cx="1200150" cy="78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05" name="Line 43"/>
          <p:cNvSpPr>
            <a:spLocks noChangeShapeType="1"/>
          </p:cNvSpPr>
          <p:nvPr/>
        </p:nvSpPr>
        <p:spPr bwMode="auto">
          <a:xfrm flipV="1">
            <a:off x="2562225" y="5076825"/>
            <a:ext cx="1082675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06" name="Oval 44"/>
          <p:cNvSpPr>
            <a:spLocks noChangeArrowheads="1"/>
          </p:cNvSpPr>
          <p:nvPr/>
        </p:nvSpPr>
        <p:spPr bwMode="auto">
          <a:xfrm>
            <a:off x="5784850" y="3438525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407" name="Text Box 45"/>
          <p:cNvSpPr txBox="1">
            <a:spLocks noChangeArrowheads="1"/>
          </p:cNvSpPr>
          <p:nvPr/>
        </p:nvSpPr>
        <p:spPr bwMode="auto">
          <a:xfrm>
            <a:off x="5842000" y="3475038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408" name="Oval 46"/>
          <p:cNvSpPr>
            <a:spLocks noChangeArrowheads="1"/>
          </p:cNvSpPr>
          <p:nvPr/>
        </p:nvSpPr>
        <p:spPr bwMode="auto">
          <a:xfrm>
            <a:off x="4475163" y="6135688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409" name="Text Box 47"/>
          <p:cNvSpPr txBox="1">
            <a:spLocks noChangeArrowheads="1"/>
          </p:cNvSpPr>
          <p:nvPr/>
        </p:nvSpPr>
        <p:spPr bwMode="auto">
          <a:xfrm>
            <a:off x="4532313" y="6178550"/>
            <a:ext cx="1063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8410" name="Oval 48"/>
          <p:cNvSpPr>
            <a:spLocks noChangeArrowheads="1"/>
          </p:cNvSpPr>
          <p:nvPr/>
        </p:nvSpPr>
        <p:spPr bwMode="auto">
          <a:xfrm>
            <a:off x="6845300" y="2663825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411" name="Text Box 49"/>
          <p:cNvSpPr txBox="1">
            <a:spLocks noChangeArrowheads="1"/>
          </p:cNvSpPr>
          <p:nvPr/>
        </p:nvSpPr>
        <p:spPr bwMode="auto">
          <a:xfrm>
            <a:off x="6902450" y="2700338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8412" name="Text Box 50"/>
          <p:cNvSpPr txBox="1">
            <a:spLocks noChangeArrowheads="1"/>
          </p:cNvSpPr>
          <p:nvPr/>
        </p:nvSpPr>
        <p:spPr bwMode="auto">
          <a:xfrm>
            <a:off x="6086475" y="974725"/>
            <a:ext cx="9921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Pulmonary</a:t>
            </a:r>
          </a:p>
          <a:p>
            <a:pPr algn="l" rtl="0" eaLnBrk="0" hangingPunct="0"/>
            <a:r>
              <a:rPr lang="en-US" sz="1400"/>
              <a:t>artery</a:t>
            </a:r>
          </a:p>
        </p:txBody>
      </p:sp>
      <p:sp>
        <p:nvSpPr>
          <p:cNvPr id="58413" name="Text Box 51"/>
          <p:cNvSpPr txBox="1">
            <a:spLocks noChangeArrowheads="1"/>
          </p:cNvSpPr>
          <p:nvPr/>
        </p:nvSpPr>
        <p:spPr bwMode="auto">
          <a:xfrm>
            <a:off x="6524625" y="1692275"/>
            <a:ext cx="9921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Capillaries</a:t>
            </a:r>
          </a:p>
          <a:p>
            <a:pPr algn="l" rtl="0" eaLnBrk="0" hangingPunct="0"/>
            <a:r>
              <a:rPr lang="en-US" sz="1400"/>
              <a:t>of left lung</a:t>
            </a:r>
          </a:p>
        </p:txBody>
      </p:sp>
      <p:sp>
        <p:nvSpPr>
          <p:cNvPr id="58414" name="Text Box 52"/>
          <p:cNvSpPr txBox="1">
            <a:spLocks noChangeArrowheads="1"/>
          </p:cNvSpPr>
          <p:nvPr/>
        </p:nvSpPr>
        <p:spPr bwMode="auto">
          <a:xfrm>
            <a:off x="6562725" y="4976813"/>
            <a:ext cx="4778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Aorta</a:t>
            </a:r>
          </a:p>
        </p:txBody>
      </p:sp>
      <p:sp>
        <p:nvSpPr>
          <p:cNvPr id="58415" name="Text Box 53"/>
          <p:cNvSpPr txBox="1">
            <a:spLocks noChangeArrowheads="1"/>
          </p:cNvSpPr>
          <p:nvPr/>
        </p:nvSpPr>
        <p:spPr bwMode="auto">
          <a:xfrm>
            <a:off x="6556375" y="3698875"/>
            <a:ext cx="9794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Pulmonary</a:t>
            </a:r>
          </a:p>
          <a:p>
            <a:pPr algn="l" rtl="0" eaLnBrk="0" hangingPunct="0"/>
            <a:r>
              <a:rPr lang="en-US" sz="1400"/>
              <a:t>vein</a:t>
            </a:r>
          </a:p>
        </p:txBody>
      </p:sp>
      <p:sp>
        <p:nvSpPr>
          <p:cNvPr id="58416" name="Text Box 54"/>
          <p:cNvSpPr txBox="1">
            <a:spLocks noChangeArrowheads="1"/>
          </p:cNvSpPr>
          <p:nvPr/>
        </p:nvSpPr>
        <p:spPr bwMode="auto">
          <a:xfrm>
            <a:off x="6353175" y="4178300"/>
            <a:ext cx="10747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Left atrium</a:t>
            </a:r>
          </a:p>
        </p:txBody>
      </p:sp>
      <p:sp>
        <p:nvSpPr>
          <p:cNvPr id="58417" name="Text Box 55"/>
          <p:cNvSpPr txBox="1">
            <a:spLocks noChangeArrowheads="1"/>
          </p:cNvSpPr>
          <p:nvPr/>
        </p:nvSpPr>
        <p:spPr bwMode="auto">
          <a:xfrm>
            <a:off x="5984875" y="4565650"/>
            <a:ext cx="124618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Left ventricle</a:t>
            </a:r>
          </a:p>
        </p:txBody>
      </p:sp>
      <p:sp>
        <p:nvSpPr>
          <p:cNvPr id="58418" name="Oval 56"/>
          <p:cNvSpPr>
            <a:spLocks noChangeArrowheads="1"/>
          </p:cNvSpPr>
          <p:nvPr/>
        </p:nvSpPr>
        <p:spPr bwMode="auto">
          <a:xfrm>
            <a:off x="5305425" y="2236788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419" name="Text Box 57"/>
          <p:cNvSpPr txBox="1">
            <a:spLocks noChangeArrowheads="1"/>
          </p:cNvSpPr>
          <p:nvPr/>
        </p:nvSpPr>
        <p:spPr bwMode="auto">
          <a:xfrm>
            <a:off x="5362575" y="2273300"/>
            <a:ext cx="1063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420" name="Oval 58"/>
          <p:cNvSpPr>
            <a:spLocks noChangeArrowheads="1"/>
          </p:cNvSpPr>
          <p:nvPr/>
        </p:nvSpPr>
        <p:spPr bwMode="auto">
          <a:xfrm>
            <a:off x="4702175" y="2133600"/>
            <a:ext cx="222250" cy="222250"/>
          </a:xfrm>
          <a:prstGeom prst="ellipse">
            <a:avLst/>
          </a:prstGeom>
          <a:solidFill>
            <a:srgbClr val="EF1A2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/>
          </a:p>
        </p:txBody>
      </p:sp>
      <p:sp>
        <p:nvSpPr>
          <p:cNvPr id="58421" name="Text Box 59"/>
          <p:cNvSpPr txBox="1">
            <a:spLocks noChangeArrowheads="1"/>
          </p:cNvSpPr>
          <p:nvPr/>
        </p:nvSpPr>
        <p:spPr bwMode="auto">
          <a:xfrm>
            <a:off x="4759325" y="2170113"/>
            <a:ext cx="1063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422" name="Line 60"/>
          <p:cNvSpPr>
            <a:spLocks noChangeShapeType="1"/>
          </p:cNvSpPr>
          <p:nvPr/>
        </p:nvSpPr>
        <p:spPr bwMode="auto">
          <a:xfrm>
            <a:off x="4822825" y="1939925"/>
            <a:ext cx="161925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23" name="Line 61"/>
          <p:cNvSpPr>
            <a:spLocks noChangeShapeType="1"/>
          </p:cNvSpPr>
          <p:nvPr/>
        </p:nvSpPr>
        <p:spPr bwMode="auto">
          <a:xfrm flipV="1">
            <a:off x="5997575" y="1425575"/>
            <a:ext cx="292100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24" name="Line 62"/>
          <p:cNvSpPr>
            <a:spLocks noChangeShapeType="1"/>
          </p:cNvSpPr>
          <p:nvPr/>
        </p:nvSpPr>
        <p:spPr bwMode="auto">
          <a:xfrm flipV="1">
            <a:off x="6086475" y="1809750"/>
            <a:ext cx="400050" cy="942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25" name="Line 63"/>
          <p:cNvSpPr>
            <a:spLocks noChangeShapeType="1"/>
          </p:cNvSpPr>
          <p:nvPr/>
        </p:nvSpPr>
        <p:spPr bwMode="auto">
          <a:xfrm>
            <a:off x="4972050" y="4137025"/>
            <a:ext cx="9906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26" name="Line 64"/>
          <p:cNvSpPr>
            <a:spLocks noChangeShapeType="1"/>
          </p:cNvSpPr>
          <p:nvPr/>
        </p:nvSpPr>
        <p:spPr bwMode="auto">
          <a:xfrm>
            <a:off x="5010150" y="3263900"/>
            <a:ext cx="1304925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27" name="Line 65"/>
          <p:cNvSpPr>
            <a:spLocks noChangeShapeType="1"/>
          </p:cNvSpPr>
          <p:nvPr/>
        </p:nvSpPr>
        <p:spPr bwMode="auto">
          <a:xfrm>
            <a:off x="6099175" y="3543300"/>
            <a:ext cx="422275" cy="25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28" name="Line 66"/>
          <p:cNvSpPr>
            <a:spLocks noChangeShapeType="1"/>
          </p:cNvSpPr>
          <p:nvPr/>
        </p:nvSpPr>
        <p:spPr bwMode="auto">
          <a:xfrm flipV="1">
            <a:off x="4854575" y="323850"/>
            <a:ext cx="7937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29" name="Text Box 67"/>
          <p:cNvSpPr txBox="1">
            <a:spLocks noChangeArrowheads="1"/>
          </p:cNvSpPr>
          <p:nvPr/>
        </p:nvSpPr>
        <p:spPr bwMode="auto">
          <a:xfrm>
            <a:off x="5715000" y="219075"/>
            <a:ext cx="15049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Capillaries of</a:t>
            </a:r>
          </a:p>
          <a:p>
            <a:pPr algn="l" rtl="0" eaLnBrk="0" hangingPunct="0"/>
            <a:r>
              <a:rPr lang="en-US" sz="1400"/>
              <a:t>head, chest, and</a:t>
            </a:r>
          </a:p>
          <a:p>
            <a:pPr algn="l" rtl="0" eaLnBrk="0" hangingPunct="0"/>
            <a:r>
              <a:rPr lang="en-US" sz="1400"/>
              <a:t>arms</a:t>
            </a:r>
          </a:p>
        </p:txBody>
      </p:sp>
      <p:sp>
        <p:nvSpPr>
          <p:cNvPr id="58430" name="Text Box 68"/>
          <p:cNvSpPr txBox="1">
            <a:spLocks noChangeArrowheads="1"/>
          </p:cNvSpPr>
          <p:nvPr/>
        </p:nvSpPr>
        <p:spPr bwMode="auto">
          <a:xfrm>
            <a:off x="5935663" y="5611813"/>
            <a:ext cx="14716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/>
            <a:r>
              <a:rPr lang="en-US" sz="1400"/>
              <a:t>Capillaries of</a:t>
            </a:r>
          </a:p>
          <a:p>
            <a:pPr algn="l" rtl="0" eaLnBrk="0" hangingPunct="0"/>
            <a:r>
              <a:rPr lang="en-US" sz="1400"/>
              <a:t>abdominal region</a:t>
            </a:r>
          </a:p>
          <a:p>
            <a:pPr algn="l" rtl="0" eaLnBrk="0" hangingPunct="0"/>
            <a:r>
              <a:rPr lang="en-US" sz="1400"/>
              <a:t>and legs</a:t>
            </a:r>
          </a:p>
        </p:txBody>
      </p:sp>
      <p:sp>
        <p:nvSpPr>
          <p:cNvPr id="58431" name="Line 69"/>
          <p:cNvSpPr>
            <a:spLocks noChangeShapeType="1"/>
          </p:cNvSpPr>
          <p:nvPr/>
        </p:nvSpPr>
        <p:spPr bwMode="auto">
          <a:xfrm>
            <a:off x="4933950" y="5727700"/>
            <a:ext cx="95885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32" name="Line 70"/>
          <p:cNvSpPr>
            <a:spLocks noChangeShapeType="1"/>
          </p:cNvSpPr>
          <p:nvPr/>
        </p:nvSpPr>
        <p:spPr bwMode="auto">
          <a:xfrm>
            <a:off x="5651500" y="5086350"/>
            <a:ext cx="8763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33" name="Line 71"/>
          <p:cNvSpPr>
            <a:spLocks noChangeShapeType="1"/>
          </p:cNvSpPr>
          <p:nvPr/>
        </p:nvSpPr>
        <p:spPr bwMode="auto">
          <a:xfrm>
            <a:off x="4933950" y="5727700"/>
            <a:ext cx="958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34" name="Line 72"/>
          <p:cNvSpPr>
            <a:spLocks noChangeShapeType="1"/>
          </p:cNvSpPr>
          <p:nvPr/>
        </p:nvSpPr>
        <p:spPr bwMode="auto">
          <a:xfrm>
            <a:off x="5651500" y="5086350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35" name="Rectangle 73"/>
          <p:cNvSpPr>
            <a:spLocks noChangeArrowheads="1"/>
          </p:cNvSpPr>
          <p:nvPr/>
        </p:nvSpPr>
        <p:spPr bwMode="auto">
          <a:xfrm>
            <a:off x="0" y="6335713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1600">
                <a:solidFill>
                  <a:schemeClr val="tx2"/>
                </a:solidFill>
              </a:rPr>
              <a:t>Blood flow through the double circulation of the human cardiovascular system</a:t>
            </a:r>
          </a:p>
          <a:p>
            <a:pPr algn="ctr" rtl="0" eaLnBrk="0" hangingPunct="0"/>
            <a:r>
              <a:rPr lang="ar-SA" sz="1600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 </a:t>
            </a:r>
            <a:endParaRPr lang="en-GB" sz="1600">
              <a:solidFill>
                <a:srgbClr val="FF0000"/>
              </a:solidFill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29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title"/>
          </p:nvPr>
        </p:nvSpPr>
        <p:spPr>
          <a:xfrm>
            <a:off x="529386" y="176213"/>
            <a:ext cx="8165432" cy="465471"/>
          </a:xfrm>
        </p:spPr>
        <p:txBody>
          <a:bodyPr/>
          <a:lstStyle/>
          <a:p>
            <a:pPr marL="0" indent="0" algn="ctr"/>
            <a:r>
              <a:rPr lang="en-US" sz="2400" dirty="0" smtClean="0"/>
              <a:t>MECHANISMS OF GAS EXCHANGE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717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63525" y="855325"/>
            <a:ext cx="8534400" cy="5208591"/>
          </a:xfrm>
        </p:spPr>
        <p:txBody>
          <a:bodyPr/>
          <a:lstStyle/>
          <a:p>
            <a:pPr marL="395288" indent="-395288" eaLnBrk="1" hangingPunct="1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phases of gas exchange</a:t>
            </a:r>
          </a:p>
          <a:p>
            <a:pPr marL="1125538" lvl="1" indent="-346075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25538" lvl="1" indent="-346075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of oxygen and carbon dioxide in blood</a:t>
            </a:r>
          </a:p>
          <a:p>
            <a:pPr marL="1125538" lvl="1" indent="-346075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tissues take up oxygen and release carbon dioxide in the process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respiration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95288" eaLnBrk="1" hangingPunct="1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respiration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+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a continuous supply of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disposal of 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</a:t>
            </a:r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193675" y="576346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209550" y="1069975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8" name="Rectangle 8"/>
          <p:cNvSpPr>
            <a:spLocks noGrp="1" noChangeArrowheads="1"/>
          </p:cNvSpPr>
          <p:nvPr>
            <p:ph type="title"/>
          </p:nvPr>
        </p:nvSpPr>
        <p:spPr>
          <a:xfrm>
            <a:off x="368300" y="142875"/>
            <a:ext cx="8448675" cy="549852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structure of blood vessels fits their functions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4313" y="1290638"/>
            <a:ext cx="8606414" cy="3216707"/>
          </a:xfrm>
        </p:spPr>
        <p:txBody>
          <a:bodyPr/>
          <a:lstStyle/>
          <a:p>
            <a:pPr marL="261938" indent="-261938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Arteries and veins </a:t>
            </a:r>
          </a:p>
          <a:p>
            <a:pPr marL="854075">
              <a:buFont typeface="Times New Roman" pitchFamily="18" charset="0"/>
              <a:buChar char="─"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Arteries have thicker walls than veins</a:t>
            </a:r>
          </a:p>
          <a:p>
            <a:pPr marL="854075">
              <a:buFont typeface="Times New Roman" pitchFamily="18" charset="0"/>
              <a:buChar char="─"/>
              <a:defRPr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Arteries are under more pressure than veins</a:t>
            </a:r>
          </a:p>
          <a:p>
            <a:pPr marL="854075" lvl="1" indent="-342900">
              <a:buFont typeface="Times New Roman" pitchFamily="18" charset="0"/>
              <a:buChar char="─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Veins have one-way valves that restrict backward flow and force blood back to right heart atrium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23_07cBloodVessels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8" y="276225"/>
            <a:ext cx="8555037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9"/>
          <p:cNvSpPr txBox="1">
            <a:spLocks noChangeArrowheads="1"/>
          </p:cNvSpPr>
          <p:nvPr/>
        </p:nvSpPr>
        <p:spPr bwMode="auto">
          <a:xfrm>
            <a:off x="5395913" y="2519363"/>
            <a:ext cx="1400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/>
              <a:t>Connective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000"/>
              <a:t>Tissue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000"/>
              <a:t> </a:t>
            </a:r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4159250" y="0"/>
            <a:ext cx="131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2000"/>
              <a:t>Capillary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en-US" sz="2000"/>
              <a:t> </a:t>
            </a:r>
          </a:p>
        </p:txBody>
      </p:sp>
      <p:sp>
        <p:nvSpPr>
          <p:cNvPr id="60421" name="Line 11"/>
          <p:cNvSpPr>
            <a:spLocks noChangeShapeType="1"/>
          </p:cNvSpPr>
          <p:nvPr/>
        </p:nvSpPr>
        <p:spPr bwMode="auto">
          <a:xfrm flipH="1" flipV="1">
            <a:off x="3544888" y="749300"/>
            <a:ext cx="611187" cy="496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2" name="Text Box 12"/>
          <p:cNvSpPr txBox="1">
            <a:spLocks noChangeArrowheads="1"/>
          </p:cNvSpPr>
          <p:nvPr/>
        </p:nvSpPr>
        <p:spPr bwMode="auto">
          <a:xfrm>
            <a:off x="6276975" y="5522913"/>
            <a:ext cx="10033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/>
              <a:t>Venule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23" name="Text Box 13"/>
          <p:cNvSpPr txBox="1">
            <a:spLocks noChangeArrowheads="1"/>
          </p:cNvSpPr>
          <p:nvPr/>
        </p:nvSpPr>
        <p:spPr bwMode="auto">
          <a:xfrm>
            <a:off x="2317750" y="1674813"/>
            <a:ext cx="13414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2000"/>
              <a:t>Smooth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2000"/>
              <a:t>Muscle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24" name="Text Box 14"/>
          <p:cNvSpPr txBox="1">
            <a:spLocks noChangeArrowheads="1"/>
          </p:cNvSpPr>
          <p:nvPr/>
        </p:nvSpPr>
        <p:spPr bwMode="auto">
          <a:xfrm>
            <a:off x="1931988" y="5440363"/>
            <a:ext cx="11779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/>
              <a:t>Arteriole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25" name="Text Box 15"/>
          <p:cNvSpPr txBox="1">
            <a:spLocks noChangeArrowheads="1"/>
          </p:cNvSpPr>
          <p:nvPr/>
        </p:nvSpPr>
        <p:spPr bwMode="auto">
          <a:xfrm>
            <a:off x="625475" y="3330575"/>
            <a:ext cx="10033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/>
              <a:t>Artery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000"/>
              <a:t> </a:t>
            </a:r>
          </a:p>
        </p:txBody>
      </p:sp>
      <p:sp>
        <p:nvSpPr>
          <p:cNvPr id="60426" name="Text Box 16"/>
          <p:cNvSpPr txBox="1">
            <a:spLocks noChangeArrowheads="1"/>
          </p:cNvSpPr>
          <p:nvPr/>
        </p:nvSpPr>
        <p:spPr bwMode="auto">
          <a:xfrm>
            <a:off x="7512050" y="3330575"/>
            <a:ext cx="6731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/>
              <a:t>Vein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27" name="Text Box 17"/>
          <p:cNvSpPr txBox="1">
            <a:spLocks noChangeArrowheads="1"/>
          </p:cNvSpPr>
          <p:nvPr/>
        </p:nvSpPr>
        <p:spPr bwMode="auto">
          <a:xfrm>
            <a:off x="7927975" y="379413"/>
            <a:ext cx="7080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2000"/>
              <a:t>Valve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28" name="Text Box 18"/>
          <p:cNvSpPr txBox="1">
            <a:spLocks noChangeArrowheads="1"/>
          </p:cNvSpPr>
          <p:nvPr/>
        </p:nvSpPr>
        <p:spPr bwMode="auto">
          <a:xfrm>
            <a:off x="5689600" y="1241425"/>
            <a:ext cx="1317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2000"/>
              <a:t>Epithelium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29" name="Text Box 19"/>
          <p:cNvSpPr txBox="1">
            <a:spLocks noChangeArrowheads="1"/>
          </p:cNvSpPr>
          <p:nvPr/>
        </p:nvSpPr>
        <p:spPr bwMode="auto">
          <a:xfrm>
            <a:off x="5584825" y="434975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2000"/>
              <a:t>Basal lamina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en-US" sz="2000"/>
              <a:t> </a:t>
            </a:r>
          </a:p>
        </p:txBody>
      </p:sp>
      <p:sp>
        <p:nvSpPr>
          <p:cNvPr id="60430" name="Text Box 20"/>
          <p:cNvSpPr txBox="1">
            <a:spLocks noChangeArrowheads="1"/>
          </p:cNvSpPr>
          <p:nvPr/>
        </p:nvSpPr>
        <p:spPr bwMode="auto">
          <a:xfrm>
            <a:off x="2149475" y="1135063"/>
            <a:ext cx="13176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2000"/>
              <a:t>Epithelium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31" name="Text Box 21"/>
          <p:cNvSpPr txBox="1">
            <a:spLocks noChangeArrowheads="1"/>
          </p:cNvSpPr>
          <p:nvPr/>
        </p:nvSpPr>
        <p:spPr bwMode="auto">
          <a:xfrm>
            <a:off x="5521325" y="1801813"/>
            <a:ext cx="12112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/>
              <a:t>Smooth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000"/>
              <a:t>Muscle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32" name="Text Box 22"/>
          <p:cNvSpPr txBox="1">
            <a:spLocks noChangeArrowheads="1"/>
          </p:cNvSpPr>
          <p:nvPr/>
        </p:nvSpPr>
        <p:spPr bwMode="auto">
          <a:xfrm>
            <a:off x="2220913" y="373063"/>
            <a:ext cx="13176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2000"/>
              <a:t>Epithelium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en-US" sz="2000"/>
              <a:t> </a:t>
            </a:r>
          </a:p>
        </p:txBody>
      </p:sp>
      <p:sp>
        <p:nvSpPr>
          <p:cNvPr id="60433" name="Text Box 23"/>
          <p:cNvSpPr txBox="1">
            <a:spLocks noChangeArrowheads="1"/>
          </p:cNvSpPr>
          <p:nvPr/>
        </p:nvSpPr>
        <p:spPr bwMode="auto">
          <a:xfrm>
            <a:off x="2773363" y="2457450"/>
            <a:ext cx="14001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/>
              <a:t>Connective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000"/>
              <a:t>Tissue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2000"/>
              <a:t> </a:t>
            </a:r>
            <a:endParaRPr lang="en-US" sz="2000"/>
          </a:p>
        </p:txBody>
      </p:sp>
      <p:sp>
        <p:nvSpPr>
          <p:cNvPr id="60434" name="Line 24"/>
          <p:cNvSpPr>
            <a:spLocks noChangeShapeType="1"/>
          </p:cNvSpPr>
          <p:nvPr/>
        </p:nvSpPr>
        <p:spPr bwMode="auto">
          <a:xfrm flipV="1">
            <a:off x="4803775" y="647700"/>
            <a:ext cx="730250" cy="765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35" name="Line 25"/>
          <p:cNvSpPr>
            <a:spLocks noChangeShapeType="1"/>
          </p:cNvSpPr>
          <p:nvPr/>
        </p:nvSpPr>
        <p:spPr bwMode="auto">
          <a:xfrm>
            <a:off x="7038975" y="1492250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36" name="Line 26"/>
          <p:cNvSpPr>
            <a:spLocks noChangeShapeType="1"/>
          </p:cNvSpPr>
          <p:nvPr/>
        </p:nvSpPr>
        <p:spPr bwMode="auto">
          <a:xfrm>
            <a:off x="6673850" y="2232025"/>
            <a:ext cx="45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37" name="Line 27"/>
          <p:cNvSpPr>
            <a:spLocks noChangeShapeType="1"/>
          </p:cNvSpPr>
          <p:nvPr/>
        </p:nvSpPr>
        <p:spPr bwMode="auto">
          <a:xfrm flipH="1">
            <a:off x="7905750" y="749300"/>
            <a:ext cx="282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38" name="Line 28"/>
          <p:cNvSpPr>
            <a:spLocks noChangeShapeType="1"/>
          </p:cNvSpPr>
          <p:nvPr/>
        </p:nvSpPr>
        <p:spPr bwMode="auto">
          <a:xfrm flipH="1">
            <a:off x="6184900" y="2965450"/>
            <a:ext cx="1276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39" name="Line 29"/>
          <p:cNvSpPr>
            <a:spLocks noChangeShapeType="1"/>
          </p:cNvSpPr>
          <p:nvPr/>
        </p:nvSpPr>
        <p:spPr bwMode="auto">
          <a:xfrm flipV="1">
            <a:off x="6772275" y="4768850"/>
            <a:ext cx="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40" name="Line 30"/>
          <p:cNvSpPr>
            <a:spLocks noChangeShapeType="1"/>
          </p:cNvSpPr>
          <p:nvPr/>
        </p:nvSpPr>
        <p:spPr bwMode="auto">
          <a:xfrm>
            <a:off x="2438400" y="5060950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41" name="Line 31"/>
          <p:cNvSpPr>
            <a:spLocks noChangeShapeType="1"/>
          </p:cNvSpPr>
          <p:nvPr/>
        </p:nvSpPr>
        <p:spPr bwMode="auto">
          <a:xfrm>
            <a:off x="1755775" y="1247775"/>
            <a:ext cx="346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42" name="Line 32"/>
          <p:cNvSpPr>
            <a:spLocks noChangeShapeType="1"/>
          </p:cNvSpPr>
          <p:nvPr/>
        </p:nvSpPr>
        <p:spPr bwMode="auto">
          <a:xfrm>
            <a:off x="2022475" y="1812925"/>
            <a:ext cx="44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43" name="Line 33"/>
          <p:cNvSpPr>
            <a:spLocks noChangeShapeType="1"/>
          </p:cNvSpPr>
          <p:nvPr/>
        </p:nvSpPr>
        <p:spPr bwMode="auto">
          <a:xfrm>
            <a:off x="2171700" y="2597150"/>
            <a:ext cx="54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44" name="Rectangle 34"/>
          <p:cNvSpPr>
            <a:spLocks noChangeArrowheads="1"/>
          </p:cNvSpPr>
          <p:nvPr/>
        </p:nvSpPr>
        <p:spPr bwMode="auto">
          <a:xfrm>
            <a:off x="592138" y="6048375"/>
            <a:ext cx="7132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2000">
                <a:solidFill>
                  <a:schemeClr val="tx2"/>
                </a:solidFill>
              </a:rPr>
              <a:t>Structural relationships of blood vessels</a:t>
            </a:r>
          </a:p>
          <a:p>
            <a:pPr algn="ctr" rtl="0" eaLnBrk="0" hangingPunct="0"/>
            <a:r>
              <a:rPr lang="en-US" sz="2000">
                <a:solidFill>
                  <a:srgbClr val="FF0000"/>
                </a:solidFill>
              </a:rPr>
              <a:t> 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31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82563" y="603025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61446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68264"/>
            <a:ext cx="8775700" cy="461126"/>
          </a:xfrm>
        </p:spPr>
        <p:txBody>
          <a:bodyPr/>
          <a:lstStyle/>
          <a:p>
            <a:pPr marL="342900" indent="-342900" algn="ctr" eaLnBrk="1" hangingPunct="1"/>
            <a:r>
              <a:rPr lang="en-US" sz="2800" dirty="0" smtClean="0">
                <a:solidFill>
                  <a:srgbClr val="FF0000"/>
                </a:solidFill>
              </a:rPr>
              <a:t>Capillaries are the exchange surface</a:t>
            </a:r>
          </a:p>
        </p:txBody>
      </p:sp>
      <p:sp>
        <p:nvSpPr>
          <p:cNvPr id="614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3238" y="755224"/>
            <a:ext cx="8775700" cy="3027503"/>
          </a:xfrm>
        </p:spPr>
        <p:txBody>
          <a:bodyPr/>
          <a:lstStyle/>
          <a:p>
            <a:pPr marL="261938" indent="-26193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Thin walls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layer of epithelial cells</a:t>
            </a: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blood cells flow in a single file</a:t>
            </a: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 surface area for gas and fluid exchange</a:t>
            </a: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Gas exchange and other transfers occur in the capillary beds</a:t>
            </a: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  <a:buFontTx/>
              <a:buChar char="–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across membrane. Diffusion based on electrochemical gradients</a:t>
            </a: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  <a:buFontTx/>
              <a:buChar char="–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719138" lvl="1" indent="-277813" algn="r" rtl="1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8" name="Picture 11" descr="23_07bBloodTissueDiffus-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8838" y="3883512"/>
            <a:ext cx="549975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Text Box 12"/>
          <p:cNvSpPr txBox="1">
            <a:spLocks noChangeArrowheads="1"/>
          </p:cNvSpPr>
          <p:nvPr/>
        </p:nvSpPr>
        <p:spPr bwMode="auto">
          <a:xfrm>
            <a:off x="6865650" y="5165538"/>
            <a:ext cx="16208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Diffusion of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1800" dirty="0"/>
              <a:t> </a:t>
            </a:r>
            <a:endParaRPr lang="en-US" sz="1800" dirty="0"/>
          </a:p>
        </p:txBody>
      </p:sp>
      <p:sp>
        <p:nvSpPr>
          <p:cNvPr id="61450" name="Text Box 13"/>
          <p:cNvSpPr txBox="1">
            <a:spLocks noChangeArrowheads="1"/>
          </p:cNvSpPr>
          <p:nvPr/>
        </p:nvSpPr>
        <p:spPr bwMode="auto">
          <a:xfrm>
            <a:off x="3689300" y="4143513"/>
            <a:ext cx="990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8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Capillary</a:t>
            </a:r>
          </a:p>
        </p:txBody>
      </p:sp>
      <p:sp>
        <p:nvSpPr>
          <p:cNvPr id="61451" name="Line 14"/>
          <p:cNvSpPr>
            <a:spLocks noChangeShapeType="1"/>
          </p:cNvSpPr>
          <p:nvPr/>
        </p:nvSpPr>
        <p:spPr bwMode="auto">
          <a:xfrm flipH="1" flipV="1">
            <a:off x="4347913" y="4427863"/>
            <a:ext cx="388937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52" name="Text Box 15"/>
          <p:cNvSpPr txBox="1">
            <a:spLocks noChangeArrowheads="1"/>
          </p:cNvSpPr>
          <p:nvPr/>
        </p:nvSpPr>
        <p:spPr bwMode="auto">
          <a:xfrm>
            <a:off x="4060575" y="5419638"/>
            <a:ext cx="13049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Interstitial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3" name="Text Box 16"/>
          <p:cNvSpPr txBox="1">
            <a:spLocks noChangeArrowheads="1"/>
          </p:cNvSpPr>
          <p:nvPr/>
        </p:nvSpPr>
        <p:spPr bwMode="auto">
          <a:xfrm>
            <a:off x="4040938" y="6240463"/>
            <a:ext cx="1228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Tissue cell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4" name="Rectangle 17"/>
          <p:cNvSpPr>
            <a:spLocks noChangeArrowheads="1"/>
          </p:cNvSpPr>
          <p:nvPr/>
        </p:nvSpPr>
        <p:spPr bwMode="auto">
          <a:xfrm>
            <a:off x="671350" y="4687050"/>
            <a:ext cx="2408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hangingPunct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 between blood and tissue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 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0" y="64484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32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82563" y="85623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0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85738"/>
            <a:ext cx="8775700" cy="555407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heart contracts and relaxes rhythmically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04238" y="1369024"/>
            <a:ext cx="8431747" cy="3231851"/>
          </a:xfrm>
        </p:spPr>
        <p:txBody>
          <a:bodyPr/>
          <a:lstStyle/>
          <a:p>
            <a:pPr marL="342900" lvl="1" eaLnBrk="1" hangingPunct="1">
              <a:spcBef>
                <a:spcPct val="25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 output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Amount of blood/minute pumped into systemic circuit</a:t>
            </a:r>
          </a:p>
          <a:p>
            <a:pPr marL="342900" lvl="1" eaLnBrk="1" hangingPunct="1">
              <a:spcBef>
                <a:spcPct val="25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rate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Number of beats/minute</a:t>
            </a:r>
          </a:p>
          <a:p>
            <a:pPr marL="342900" lvl="1" eaLnBrk="1" hangingPunct="1">
              <a:spcBef>
                <a:spcPct val="25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valves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Prevent the backflow of blood</a:t>
            </a:r>
          </a:p>
          <a:p>
            <a:pPr marL="342900" lvl="1" eaLnBrk="1" hangingPunct="1">
              <a:spcBef>
                <a:spcPct val="25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murmur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defect in one or more heart valves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220663" y="7883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Rectangle 9"/>
          <p:cNvSpPr>
            <a:spLocks noGrp="1" noChangeArrowheads="1"/>
          </p:cNvSpPr>
          <p:nvPr>
            <p:ph type="title"/>
          </p:nvPr>
        </p:nvSpPr>
        <p:spPr>
          <a:xfrm>
            <a:off x="173038" y="185738"/>
            <a:ext cx="8775700" cy="822325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pacemaker sets the tempo of the heartbeat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349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3988" y="1387475"/>
            <a:ext cx="8775700" cy="3848668"/>
          </a:xfrm>
        </p:spPr>
        <p:txBody>
          <a:bodyPr/>
          <a:lstStyle/>
          <a:p>
            <a:pPr marL="342900" lvl="1" eaLnBrk="1" hangingPunct="1">
              <a:spcBef>
                <a:spcPct val="25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pacemaker (SA node)</a:t>
            </a:r>
          </a:p>
          <a:p>
            <a:pPr marL="1144588" lvl="2" indent="-366713" eaLnBrk="1" hangingPunct="1">
              <a:spcBef>
                <a:spcPct val="25000"/>
              </a:spcBef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Sets the rate of heart contractions </a:t>
            </a:r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4588" lvl="2" indent="-366713" eaLnBrk="1" hangingPunct="1">
              <a:spcBef>
                <a:spcPct val="25000"/>
              </a:spcBef>
              <a:buFontTx/>
              <a:buChar char="–"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Generates electrical signals in atria </a:t>
            </a:r>
            <a:r>
              <a:rPr lang="ar-SA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4588" lvl="2" indent="-366713" eaLnBrk="1" hangingPunct="1">
              <a:spcBef>
                <a:spcPct val="25000"/>
              </a:spcBef>
              <a:buFontTx/>
              <a:buChar char="–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eaLnBrk="1" hangingPunct="1">
              <a:spcBef>
                <a:spcPct val="25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AV node</a:t>
            </a:r>
          </a:p>
          <a:p>
            <a:pPr marL="1144588" lvl="2" indent="-366713" eaLnBrk="1" hangingPunct="1">
              <a:spcBef>
                <a:spcPct val="25000"/>
              </a:spcBef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Relays these signals to the ventricles </a:t>
            </a:r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4588" lvl="2" indent="-366713" eaLnBrk="1" hangingPunct="1">
              <a:spcBef>
                <a:spcPct val="25000"/>
              </a:spcBef>
              <a:buFontTx/>
              <a:buChar char="–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82563" y="80811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82563" y="65992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47639"/>
            <a:ext cx="8775700" cy="535756"/>
          </a:xfrm>
        </p:spPr>
        <p:txBody>
          <a:bodyPr/>
          <a:lstStyle/>
          <a:p>
            <a:pPr marL="0" indent="0" algn="ctr" rtl="1">
              <a:lnSpc>
                <a:spcPct val="100000"/>
              </a:lnSpc>
            </a:pPr>
            <a:r>
              <a:rPr lang="en-US" sz="2800" dirty="0" smtClean="0">
                <a:solidFill>
                  <a:srgbClr val="0060AF"/>
                </a:solidFill>
                <a:latin typeface="Times New Roman" pitchFamily="18" charset="0"/>
                <a:cs typeface="Times New Roman" pitchFamily="18" charset="0"/>
              </a:rPr>
              <a:t>CONNECTION: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What is a heart attack</a:t>
            </a:r>
            <a:r>
              <a:rPr lang="ar-S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3988" y="1022525"/>
            <a:ext cx="3306762" cy="52514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heart attack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damage to cardiac muscle typically from a blocked coronary artery</a:t>
            </a:r>
          </a:p>
          <a:p>
            <a:pPr eaLnBrk="1" hangingPunct="1">
              <a:spcBef>
                <a:spcPct val="25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Death of brain tissue from blocked arteries in the head</a:t>
            </a:r>
          </a:p>
        </p:txBody>
      </p:sp>
      <p:pic>
        <p:nvPicPr>
          <p:cNvPr id="64520" name="Picture 10" descr="23_06aCoronaryArtBlock-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8575" y="1855788"/>
            <a:ext cx="497681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3568700" y="1263650"/>
            <a:ext cx="25590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Superiorvena cava</a:t>
            </a:r>
          </a:p>
          <a:p>
            <a:pPr algn="ctr" eaLnBrk="0" hangingPunct="0">
              <a:lnSpc>
                <a:spcPct val="90000"/>
              </a:lnSpc>
            </a:pPr>
            <a:r>
              <a:rPr lang="ar-SA" sz="1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2" name="Line 12"/>
          <p:cNvSpPr>
            <a:spLocks noChangeShapeType="1"/>
          </p:cNvSpPr>
          <p:nvPr/>
        </p:nvSpPr>
        <p:spPr bwMode="auto">
          <a:xfrm>
            <a:off x="4830763" y="1778000"/>
            <a:ext cx="611187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3668713" y="2301875"/>
            <a:ext cx="1447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Pulmonary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 Artery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1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Line 14"/>
          <p:cNvSpPr>
            <a:spLocks noChangeShapeType="1"/>
          </p:cNvSpPr>
          <p:nvPr/>
        </p:nvSpPr>
        <p:spPr bwMode="auto">
          <a:xfrm>
            <a:off x="4924425" y="2765425"/>
            <a:ext cx="1169988" cy="382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5" name="Text Box 15"/>
          <p:cNvSpPr txBox="1">
            <a:spLocks noChangeArrowheads="1"/>
          </p:cNvSpPr>
          <p:nvPr/>
        </p:nvSpPr>
        <p:spPr bwMode="auto">
          <a:xfrm>
            <a:off x="3355975" y="3687763"/>
            <a:ext cx="13970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Right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Artery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endParaRPr lang="ar-SA" sz="1800" b="1"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 flipV="1">
            <a:off x="4597400" y="3273425"/>
            <a:ext cx="115570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7" name="Text Box 17"/>
          <p:cNvSpPr txBox="1">
            <a:spLocks noChangeArrowheads="1"/>
          </p:cNvSpPr>
          <p:nvPr/>
        </p:nvSpPr>
        <p:spPr bwMode="auto">
          <a:xfrm>
            <a:off x="7392988" y="1881188"/>
            <a:ext cx="917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Aorta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528" name="Line 18"/>
          <p:cNvSpPr>
            <a:spLocks noChangeShapeType="1"/>
          </p:cNvSpPr>
          <p:nvPr/>
        </p:nvSpPr>
        <p:spPr bwMode="auto">
          <a:xfrm>
            <a:off x="5937250" y="2154238"/>
            <a:ext cx="138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Text Box 19"/>
          <p:cNvSpPr txBox="1">
            <a:spLocks noChangeArrowheads="1"/>
          </p:cNvSpPr>
          <p:nvPr/>
        </p:nvSpPr>
        <p:spPr bwMode="auto">
          <a:xfrm>
            <a:off x="7461250" y="2428875"/>
            <a:ext cx="1473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Left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Artery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1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>
              <a:lnSpc>
                <a:spcPct val="90000"/>
              </a:lnSpc>
            </a:pPr>
            <a:r>
              <a:rPr lang="ar-SA" sz="1800" b="1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30" name="Line 20"/>
          <p:cNvSpPr>
            <a:spLocks noChangeShapeType="1"/>
          </p:cNvSpPr>
          <p:nvPr/>
        </p:nvSpPr>
        <p:spPr bwMode="auto">
          <a:xfrm flipV="1">
            <a:off x="6561138" y="2819400"/>
            <a:ext cx="1042987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31" name="Text Box 21"/>
          <p:cNvSpPr txBox="1">
            <a:spLocks noChangeArrowheads="1"/>
          </p:cNvSpPr>
          <p:nvPr/>
        </p:nvSpPr>
        <p:spPr bwMode="auto">
          <a:xfrm>
            <a:off x="7742238" y="4876800"/>
            <a:ext cx="1401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8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Blockage</a:t>
            </a:r>
          </a:p>
          <a:p>
            <a:pPr algn="ctr" rtl="0" eaLnBrk="0" hangingPunct="0">
              <a:lnSpc>
                <a:spcPct val="8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532" name="Line 22"/>
          <p:cNvSpPr>
            <a:spLocks noChangeShapeType="1"/>
          </p:cNvSpPr>
          <p:nvPr/>
        </p:nvSpPr>
        <p:spPr bwMode="auto">
          <a:xfrm>
            <a:off x="7273925" y="4279900"/>
            <a:ext cx="1084263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33" name="Oval 23"/>
          <p:cNvSpPr>
            <a:spLocks noChangeArrowheads="1"/>
          </p:cNvSpPr>
          <p:nvPr/>
        </p:nvSpPr>
        <p:spPr bwMode="auto">
          <a:xfrm>
            <a:off x="6908800" y="4016375"/>
            <a:ext cx="368300" cy="368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34" name="Text Box 24"/>
          <p:cNvSpPr txBox="1">
            <a:spLocks noChangeArrowheads="1"/>
          </p:cNvSpPr>
          <p:nvPr/>
        </p:nvSpPr>
        <p:spPr bwMode="auto">
          <a:xfrm>
            <a:off x="3698875" y="5102225"/>
            <a:ext cx="2443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Dead muscle tissue</a:t>
            </a:r>
          </a:p>
          <a:p>
            <a:pPr algn="ctr" eaLnBrk="0" hangingPunct="0">
              <a:lnSpc>
                <a:spcPct val="90000"/>
              </a:lnSpc>
            </a:pPr>
            <a:r>
              <a:rPr lang="ar-SA" sz="1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35" name="Line 25"/>
          <p:cNvSpPr>
            <a:spLocks noChangeShapeType="1"/>
          </p:cNvSpPr>
          <p:nvPr/>
        </p:nvSpPr>
        <p:spPr bwMode="auto">
          <a:xfrm flipH="1">
            <a:off x="5953125" y="4743450"/>
            <a:ext cx="1114425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36" name="Rectangle 26"/>
          <p:cNvSpPr>
            <a:spLocks noChangeArrowheads="1"/>
          </p:cNvSpPr>
          <p:nvPr/>
        </p:nvSpPr>
        <p:spPr bwMode="auto">
          <a:xfrm>
            <a:off x="3508375" y="5641975"/>
            <a:ext cx="5368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Blockage of a coronary artery, resulting in a heart attack</a:t>
            </a:r>
          </a:p>
          <a:p>
            <a:pPr algn="ctr" rtl="0"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8" descr="23_06bAtherosclerosis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8" y="2456375"/>
            <a:ext cx="855503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9"/>
          <p:cNvSpPr txBox="1">
            <a:spLocks noChangeArrowheads="1"/>
          </p:cNvSpPr>
          <p:nvPr/>
        </p:nvSpPr>
        <p:spPr bwMode="auto">
          <a:xfrm>
            <a:off x="5346700" y="3382488"/>
            <a:ext cx="23939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Plaque </a:t>
            </a:r>
            <a:r>
              <a:rPr lang="ar-S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Text Box 10"/>
          <p:cNvSpPr txBox="1">
            <a:spLocks noChangeArrowheads="1"/>
          </p:cNvSpPr>
          <p:nvPr/>
        </p:nvSpPr>
        <p:spPr bwMode="auto">
          <a:xfrm>
            <a:off x="2725738" y="3198338"/>
            <a:ext cx="1555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Epithelium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2439988" y="5827238"/>
            <a:ext cx="18319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ConnectiveTissue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ar-SA" sz="1600" dirty="0"/>
              <a:t> </a:t>
            </a:r>
            <a:endParaRPr lang="en-US" sz="1600" dirty="0"/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350838" y="5825650"/>
            <a:ext cx="19891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Smooth Muscle</a:t>
            </a:r>
          </a:p>
          <a:p>
            <a:pPr algn="ctr" eaLnBrk="0" hangingPunct="0">
              <a:lnSpc>
                <a:spcPct val="90000"/>
              </a:lnSpc>
            </a:pPr>
            <a:r>
              <a:rPr lang="ar-SA" sz="1600" dirty="0"/>
              <a:t> </a:t>
            </a:r>
            <a:endParaRPr lang="en-US" sz="1600" dirty="0"/>
          </a:p>
        </p:txBody>
      </p:sp>
      <p:sp>
        <p:nvSpPr>
          <p:cNvPr id="65543" name="Line 13"/>
          <p:cNvSpPr>
            <a:spLocks noChangeShapeType="1"/>
          </p:cNvSpPr>
          <p:nvPr/>
        </p:nvSpPr>
        <p:spPr bwMode="auto">
          <a:xfrm flipV="1">
            <a:off x="3579813" y="5211288"/>
            <a:ext cx="26035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4" name="Line 14"/>
          <p:cNvSpPr>
            <a:spLocks noChangeShapeType="1"/>
          </p:cNvSpPr>
          <p:nvPr/>
        </p:nvSpPr>
        <p:spPr bwMode="auto">
          <a:xfrm flipV="1">
            <a:off x="1243013" y="5592288"/>
            <a:ext cx="32702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5" name="Line 15"/>
          <p:cNvSpPr>
            <a:spLocks noChangeShapeType="1"/>
          </p:cNvSpPr>
          <p:nvPr/>
        </p:nvSpPr>
        <p:spPr bwMode="auto">
          <a:xfrm flipV="1">
            <a:off x="2691782" y="3455469"/>
            <a:ext cx="1023570" cy="5714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6" name="Line 16"/>
          <p:cNvSpPr>
            <a:spLocks noChangeShapeType="1"/>
          </p:cNvSpPr>
          <p:nvPr/>
        </p:nvSpPr>
        <p:spPr bwMode="auto">
          <a:xfrm flipV="1">
            <a:off x="5870575" y="3649188"/>
            <a:ext cx="638175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7" name="Line 17"/>
          <p:cNvSpPr>
            <a:spLocks noChangeShapeType="1"/>
          </p:cNvSpPr>
          <p:nvPr/>
        </p:nvSpPr>
        <p:spPr bwMode="auto">
          <a:xfrm>
            <a:off x="6503988" y="3644425"/>
            <a:ext cx="696912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8" name="Line 18"/>
          <p:cNvSpPr>
            <a:spLocks noChangeShapeType="1"/>
          </p:cNvSpPr>
          <p:nvPr/>
        </p:nvSpPr>
        <p:spPr bwMode="auto">
          <a:xfrm flipH="1">
            <a:off x="6502400" y="3690463"/>
            <a:ext cx="1588" cy="1135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9" name="Rectangle 19"/>
          <p:cNvSpPr>
            <a:spLocks noChangeArrowheads="1"/>
          </p:cNvSpPr>
          <p:nvPr/>
        </p:nvSpPr>
        <p:spPr bwMode="auto">
          <a:xfrm>
            <a:off x="4831875" y="2424491"/>
            <a:ext cx="4081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hangingPunct="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Atherosclerosis: an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artery partially 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closed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plaque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0" name="Line 20"/>
          <p:cNvSpPr>
            <a:spLocks noChangeShapeType="1"/>
          </p:cNvSpPr>
          <p:nvPr/>
        </p:nvSpPr>
        <p:spPr bwMode="auto">
          <a:xfrm>
            <a:off x="182563" y="6098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1" name="Rectangle 21"/>
          <p:cNvSpPr>
            <a:spLocks noGrp="1" noChangeArrowheads="1"/>
          </p:cNvSpPr>
          <p:nvPr>
            <p:ph type="title"/>
          </p:nvPr>
        </p:nvSpPr>
        <p:spPr>
          <a:xfrm>
            <a:off x="173038" y="100014"/>
            <a:ext cx="8775700" cy="4871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dirty="0" smtClean="0"/>
              <a:t>CONNECTION: What is a heart attack? </a:t>
            </a:r>
          </a:p>
        </p:txBody>
      </p:sp>
      <p:sp>
        <p:nvSpPr>
          <p:cNvPr id="6555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3988" y="716025"/>
            <a:ext cx="8794750" cy="1314909"/>
          </a:xfrm>
        </p:spPr>
        <p:txBody>
          <a:bodyPr/>
          <a:lstStyle/>
          <a:p>
            <a:pPr marL="261938" indent="-26193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Atherosclerosis 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Plaques develop inside inner walls of blood vessels</a:t>
            </a: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Plaques narrow blood vessels                              </a:t>
            </a:r>
          </a:p>
          <a:p>
            <a:pPr marL="719138" lvl="1" indent="-27781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Blood flow is reduced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36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9828" y="2562901"/>
            <a:ext cx="2320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normal artery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182563" y="107431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85738"/>
            <a:ext cx="8775700" cy="824915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Blood pressure and velocity reflect the structure and arrangement of blood vessels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656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3988" y="1471400"/>
            <a:ext cx="8775700" cy="4775396"/>
          </a:xfrm>
        </p:spPr>
        <p:txBody>
          <a:bodyPr/>
          <a:lstStyle/>
          <a:p>
            <a:pPr marL="342900" lvl="1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 pressure: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force blood exerts on vessel walls</a:t>
            </a:r>
            <a:endParaRPr lang="ar-S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2" indent="-392113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Depends on cardiac output and resistance of vessels</a:t>
            </a:r>
          </a:p>
          <a:p>
            <a:pPr marL="914400" lvl="2" indent="-392113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Decreases as blood moves away from heart </a:t>
            </a:r>
          </a:p>
          <a:p>
            <a:pPr marL="914400" lvl="2" indent="-392113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Highest in arteries &amp; lowest in veins</a:t>
            </a:r>
          </a:p>
          <a:p>
            <a:pPr marL="914400" lvl="2" indent="-392113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It is measured as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1423988" lvl="2" indent="-392113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Systolic pressure: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caused by ventricular contraction</a:t>
            </a:r>
          </a:p>
          <a:p>
            <a:pPr marL="1423988" lvl="2" indent="-392113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Diastolic pressure: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low pressure between contractions</a:t>
            </a:r>
          </a:p>
          <a:p>
            <a:pPr marL="719138" lvl="2" indent="-196850" algn="r" rtl="1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82563" y="732875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0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85739"/>
            <a:ext cx="8775700" cy="468780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STRUCTURE  AND  FUNCTION</a:t>
            </a:r>
          </a:p>
        </p:txBody>
      </p:sp>
      <p:sp>
        <p:nvSpPr>
          <p:cNvPr id="6451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2488" y="1043925"/>
            <a:ext cx="8775700" cy="4095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 consists of:</a:t>
            </a:r>
          </a:p>
          <a:p>
            <a:pPr marL="803275" indent="-457200" eaLnBrk="1" hangingPunct="1">
              <a:lnSpc>
                <a:spcPct val="80000"/>
              </a:lnSpc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Cellular elements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(red and white blood cells and platelets) suspended in plasma.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3275" indent="-457200" eaLnBrk="1" hangingPunct="1">
              <a:lnSpc>
                <a:spcPct val="80000"/>
              </a:lnSpc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which is about 90% water and contains</a:t>
            </a:r>
          </a:p>
          <a:p>
            <a:pPr marL="1258888" lvl="1" indent="-366713" eaLnBrk="1" hangingPunct="1">
              <a:lnSpc>
                <a:spcPct val="80000"/>
              </a:lnSpc>
              <a:spcBef>
                <a:spcPct val="25000"/>
              </a:spcBef>
              <a:buFontTx/>
              <a:buChar char="–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Various inorganic ions</a:t>
            </a:r>
          </a:p>
          <a:p>
            <a:pPr marL="1258888" lvl="1" indent="-366713" eaLnBrk="1" hangingPunct="1">
              <a:lnSpc>
                <a:spcPct val="80000"/>
              </a:lnSpc>
              <a:spcBef>
                <a:spcPct val="25000"/>
              </a:spcBef>
              <a:buFontTx/>
              <a:buChar char="–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Proteins, nutrients</a:t>
            </a:r>
          </a:p>
          <a:p>
            <a:pPr marL="1258888" lvl="1" indent="-366713" eaLnBrk="1" hangingPunct="1">
              <a:lnSpc>
                <a:spcPct val="80000"/>
              </a:lnSpc>
              <a:spcBef>
                <a:spcPct val="25000"/>
              </a:spcBef>
              <a:buFontTx/>
              <a:buChar char="–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Wastes, gases</a:t>
            </a:r>
          </a:p>
          <a:p>
            <a:pPr marL="1258888" lvl="1" indent="-366713" eaLnBrk="1" hangingPunct="1">
              <a:lnSpc>
                <a:spcPct val="80000"/>
              </a:lnSpc>
              <a:spcBef>
                <a:spcPct val="25000"/>
              </a:spcBef>
              <a:buFontTx/>
              <a:buChar char="–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Hormones</a:t>
            </a:r>
          </a:p>
          <a:p>
            <a:pPr marL="1144588" lvl="1" indent="-366713" eaLnBrk="1" hangingPunct="1">
              <a:lnSpc>
                <a:spcPct val="80000"/>
              </a:lnSpc>
              <a:spcBef>
                <a:spcPct val="25000"/>
              </a:spcBef>
              <a:buFontTx/>
              <a:buChar char="–"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182563" y="90711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85739"/>
            <a:ext cx="8775700" cy="516906"/>
          </a:xfrm>
        </p:spPr>
        <p:txBody>
          <a:bodyPr/>
          <a:lstStyle/>
          <a:p>
            <a:pPr marL="0" indent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 Cellular Elements </a:t>
            </a:r>
          </a:p>
        </p:txBody>
      </p:sp>
      <p:sp>
        <p:nvSpPr>
          <p:cNvPr id="6656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01613" y="1193263"/>
            <a:ext cx="8775700" cy="4506912"/>
          </a:xfrm>
        </p:spPr>
        <p:txBody>
          <a:bodyPr/>
          <a:lstStyle/>
          <a:p>
            <a:pPr marL="458787" lvl="1" indent="-457200" eaLnBrk="1" hangingPunct="1">
              <a:spcBef>
                <a:spcPct val="25000"/>
              </a:spcBef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blood cells (erythrocytes) 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35075" lvl="2" indent="-457200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Transport O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bound to hemoglobin</a:t>
            </a:r>
          </a:p>
          <a:p>
            <a:pPr marL="458787" lvl="1" indent="-457200" eaLnBrk="1" hangingPunct="1">
              <a:spcBef>
                <a:spcPct val="25000"/>
              </a:spcBef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 blood cells (leukocytes)</a:t>
            </a:r>
          </a:p>
          <a:p>
            <a:pPr marL="1144588" lvl="2" indent="-366713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 inside and outside the circulatory system</a:t>
            </a:r>
          </a:p>
          <a:p>
            <a:pPr marL="1144588" lvl="2" indent="-366713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Fight infections and cancer</a:t>
            </a:r>
          </a:p>
          <a:p>
            <a:pPr marL="458787" lvl="1" indent="-457200" eaLnBrk="1" hangingPunct="1">
              <a:spcBef>
                <a:spcPct val="25000"/>
              </a:spcBef>
              <a:buFont typeface="+mj-lt"/>
              <a:buAutoNum type="arabicParenR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Platelets: </a:t>
            </a:r>
            <a:r>
              <a:rPr lang="en-US" sz="2800" b="1" dirty="0" smtClean="0">
                <a:solidFill>
                  <a:srgbClr val="0060AF"/>
                </a:solidFill>
                <a:latin typeface="Times New Roman" pitchFamily="18" charset="0"/>
                <a:cs typeface="Times New Roman" pitchFamily="18" charset="0"/>
              </a:rPr>
              <a:t>Small fragments of cells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promote clotting</a:t>
            </a:r>
          </a:p>
          <a:p>
            <a:pPr marL="458787" lvl="1" indent="-457200" eaLnBrk="1" hangingPunct="1">
              <a:spcBef>
                <a:spcPct val="25000"/>
              </a:spcBef>
              <a:buFont typeface="+mj-lt"/>
              <a:buAutoNum type="arabicParenR"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80975" y="84822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28087"/>
            <a:ext cx="8775700" cy="747713"/>
          </a:xfrm>
        </p:spPr>
        <p:txBody>
          <a:bodyPr/>
          <a:lstStyle/>
          <a:p>
            <a:pPr marL="0" indent="0" algn="ctr"/>
            <a:r>
              <a:rPr lang="en-US" sz="2400" dirty="0" smtClean="0"/>
              <a:t> Animals exchange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across respiratory surfaces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Respiratory Surface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the site of gas exchange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8275" y="1045244"/>
            <a:ext cx="8775700" cy="5439109"/>
          </a:xfrm>
        </p:spPr>
        <p:txBody>
          <a:bodyPr/>
          <a:lstStyle/>
          <a:p>
            <a:pPr marL="395288" indent="-395288" defTabSz="246063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surfaces must be thin and moist for diffusion of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95288" indent="-395288" defTabSz="246063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Earthworms and other animals use their skin for gas exchange</a:t>
            </a:r>
          </a:p>
          <a:p>
            <a:pPr marL="395288" indent="-395288" defTabSz="246063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animals have specialized body parts that promote gas exchange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Surface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site of gas exchange include: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-342900" defTabSz="246063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Sponges, jellies and flatworms rely on the skin as their only respiratory surface</a:t>
            </a:r>
          </a:p>
          <a:p>
            <a:pPr marL="806450" lvl="1" indent="-342900" defTabSz="246063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Gills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fish and amphibians</a:t>
            </a:r>
          </a:p>
          <a:p>
            <a:pPr marL="806450" lvl="1" indent="-342900" defTabSz="246063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Tracheal systems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arthropods</a:t>
            </a:r>
          </a:p>
          <a:p>
            <a:pPr marL="806450" lvl="1" indent="-342900" defTabSz="246063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  <a:r>
              <a:rPr lang="en-US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tetrapods that live on land such as, amphibians, reptiles, birds and mammals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8" descr="23_12bBloodComposition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133350"/>
            <a:ext cx="6481763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9"/>
          <p:cNvSpPr txBox="1">
            <a:spLocks noChangeArrowheads="1"/>
          </p:cNvSpPr>
          <p:nvPr/>
        </p:nvSpPr>
        <p:spPr bwMode="auto">
          <a:xfrm>
            <a:off x="4522788" y="673100"/>
            <a:ext cx="22082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500"/>
              <a:t>Cellular elements (45%)</a:t>
            </a:r>
          </a:p>
        </p:txBody>
      </p:sp>
      <p:sp>
        <p:nvSpPr>
          <p:cNvPr id="70660" name="Text Box 10"/>
          <p:cNvSpPr txBox="1">
            <a:spLocks noChangeArrowheads="1"/>
          </p:cNvSpPr>
          <p:nvPr/>
        </p:nvSpPr>
        <p:spPr bwMode="auto">
          <a:xfrm>
            <a:off x="365125" y="903288"/>
            <a:ext cx="13922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Centrifuged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blood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Sample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2100"/>
              <a:t> </a:t>
            </a:r>
            <a:endParaRPr lang="ar-SA" sz="2100"/>
          </a:p>
          <a:p>
            <a:pPr algn="ctr" rtl="0" eaLnBrk="0" hangingPunct="0">
              <a:lnSpc>
                <a:spcPct val="90000"/>
              </a:lnSpc>
            </a:pPr>
            <a:r>
              <a:rPr lang="ar-SA" sz="2100"/>
              <a:t> </a:t>
            </a:r>
            <a:endParaRPr lang="en-US" sz="2100"/>
          </a:p>
        </p:txBody>
      </p:sp>
      <p:sp>
        <p:nvSpPr>
          <p:cNvPr id="70661" name="Text Box 11"/>
          <p:cNvSpPr txBox="1">
            <a:spLocks noChangeArrowheads="1"/>
          </p:cNvSpPr>
          <p:nvPr/>
        </p:nvSpPr>
        <p:spPr bwMode="auto">
          <a:xfrm>
            <a:off x="4527550" y="1055688"/>
            <a:ext cx="19764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Number </a:t>
            </a:r>
            <a:r>
              <a:rPr lang="ar-SA" sz="1500"/>
              <a:t>العدد </a:t>
            </a:r>
            <a:endParaRPr lang="en-US" sz="1500"/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per µL (mm</a:t>
            </a:r>
            <a:r>
              <a:rPr lang="en-US" sz="1500" baseline="30000"/>
              <a:t>3</a:t>
            </a:r>
            <a:r>
              <a:rPr lang="en-US" sz="1500"/>
              <a:t>) of blood</a:t>
            </a:r>
          </a:p>
        </p:txBody>
      </p:sp>
      <p:sp>
        <p:nvSpPr>
          <p:cNvPr id="70662" name="Text Box 12"/>
          <p:cNvSpPr txBox="1">
            <a:spLocks noChangeArrowheads="1"/>
          </p:cNvSpPr>
          <p:nvPr/>
        </p:nvSpPr>
        <p:spPr bwMode="auto">
          <a:xfrm>
            <a:off x="3271838" y="1120775"/>
            <a:ext cx="835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Cell type</a:t>
            </a:r>
          </a:p>
        </p:txBody>
      </p:sp>
      <p:sp>
        <p:nvSpPr>
          <p:cNvPr id="70663" name="Text Box 13"/>
          <p:cNvSpPr txBox="1">
            <a:spLocks noChangeArrowheads="1"/>
          </p:cNvSpPr>
          <p:nvPr/>
        </p:nvSpPr>
        <p:spPr bwMode="auto">
          <a:xfrm>
            <a:off x="6877050" y="1127125"/>
            <a:ext cx="923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Functions</a:t>
            </a:r>
          </a:p>
        </p:txBody>
      </p:sp>
      <p:sp>
        <p:nvSpPr>
          <p:cNvPr id="70664" name="Text Box 14"/>
          <p:cNvSpPr txBox="1">
            <a:spLocks noChangeArrowheads="1"/>
          </p:cNvSpPr>
          <p:nvPr/>
        </p:nvSpPr>
        <p:spPr bwMode="auto">
          <a:xfrm>
            <a:off x="3278188" y="1639888"/>
            <a:ext cx="1528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Erythrocytes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(red blood cells)</a:t>
            </a:r>
          </a:p>
        </p:txBody>
      </p:sp>
      <p:sp>
        <p:nvSpPr>
          <p:cNvPr id="70665" name="Text Box 15"/>
          <p:cNvSpPr txBox="1">
            <a:spLocks noChangeArrowheads="1"/>
          </p:cNvSpPr>
          <p:nvPr/>
        </p:nvSpPr>
        <p:spPr bwMode="auto">
          <a:xfrm>
            <a:off x="5076825" y="2009775"/>
            <a:ext cx="10366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500"/>
              <a:t>5–6 million</a:t>
            </a:r>
          </a:p>
        </p:txBody>
      </p:sp>
      <p:sp>
        <p:nvSpPr>
          <p:cNvPr id="70666" name="Text Box 16"/>
          <p:cNvSpPr txBox="1">
            <a:spLocks noChangeArrowheads="1"/>
          </p:cNvSpPr>
          <p:nvPr/>
        </p:nvSpPr>
        <p:spPr bwMode="auto">
          <a:xfrm>
            <a:off x="6634163" y="1720850"/>
            <a:ext cx="1466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Transport of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oxygen (and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carbon dioxide)</a:t>
            </a:r>
          </a:p>
        </p:txBody>
      </p:sp>
      <p:sp>
        <p:nvSpPr>
          <p:cNvPr id="70667" name="Text Box 17"/>
          <p:cNvSpPr txBox="1">
            <a:spLocks noChangeArrowheads="1"/>
          </p:cNvSpPr>
          <p:nvPr/>
        </p:nvSpPr>
        <p:spPr bwMode="auto">
          <a:xfrm>
            <a:off x="3275013" y="2951163"/>
            <a:ext cx="1685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Leukocytes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(white blood cells)</a:t>
            </a:r>
          </a:p>
          <a:p>
            <a:pPr algn="ctr" rtl="0" eaLnBrk="0" hangingPunct="0">
              <a:lnSpc>
                <a:spcPct val="90000"/>
              </a:lnSpc>
            </a:pPr>
            <a:endParaRPr lang="en-US" sz="1700"/>
          </a:p>
        </p:txBody>
      </p:sp>
      <p:sp>
        <p:nvSpPr>
          <p:cNvPr id="70668" name="Text Box 18"/>
          <p:cNvSpPr txBox="1">
            <a:spLocks noChangeArrowheads="1"/>
          </p:cNvSpPr>
          <p:nvPr/>
        </p:nvSpPr>
        <p:spPr bwMode="auto">
          <a:xfrm>
            <a:off x="3424238" y="4435475"/>
            <a:ext cx="12128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500"/>
              <a:t>Basophil</a:t>
            </a:r>
          </a:p>
        </p:txBody>
      </p:sp>
      <p:sp>
        <p:nvSpPr>
          <p:cNvPr id="70669" name="Text Box 19"/>
          <p:cNvSpPr txBox="1">
            <a:spLocks noChangeArrowheads="1"/>
          </p:cNvSpPr>
          <p:nvPr/>
        </p:nvSpPr>
        <p:spPr bwMode="auto">
          <a:xfrm>
            <a:off x="6805613" y="4140200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Lymphocyte</a:t>
            </a:r>
          </a:p>
        </p:txBody>
      </p:sp>
      <p:sp>
        <p:nvSpPr>
          <p:cNvPr id="70670" name="Text Box 20"/>
          <p:cNvSpPr txBox="1">
            <a:spLocks noChangeArrowheads="1"/>
          </p:cNvSpPr>
          <p:nvPr/>
        </p:nvSpPr>
        <p:spPr bwMode="auto">
          <a:xfrm>
            <a:off x="6624638" y="3141663"/>
            <a:ext cx="11953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Defense and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500"/>
              <a:t>Immunity</a:t>
            </a:r>
          </a:p>
        </p:txBody>
      </p:sp>
      <p:sp>
        <p:nvSpPr>
          <p:cNvPr id="70671" name="Text Box 21"/>
          <p:cNvSpPr txBox="1">
            <a:spLocks noChangeArrowheads="1"/>
          </p:cNvSpPr>
          <p:nvPr/>
        </p:nvSpPr>
        <p:spPr bwMode="auto">
          <a:xfrm>
            <a:off x="4340225" y="4754563"/>
            <a:ext cx="12128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Eosinophil</a:t>
            </a:r>
          </a:p>
        </p:txBody>
      </p:sp>
      <p:sp>
        <p:nvSpPr>
          <p:cNvPr id="70672" name="Text Box 22"/>
          <p:cNvSpPr txBox="1">
            <a:spLocks noChangeArrowheads="1"/>
          </p:cNvSpPr>
          <p:nvPr/>
        </p:nvSpPr>
        <p:spPr bwMode="auto">
          <a:xfrm>
            <a:off x="5081588" y="3248025"/>
            <a:ext cx="12128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500"/>
              <a:t>5,000–10,000</a:t>
            </a:r>
          </a:p>
        </p:txBody>
      </p:sp>
      <p:sp>
        <p:nvSpPr>
          <p:cNvPr id="70673" name="Text Box 23"/>
          <p:cNvSpPr txBox="1">
            <a:spLocks noChangeArrowheads="1"/>
          </p:cNvSpPr>
          <p:nvPr/>
        </p:nvSpPr>
        <p:spPr bwMode="auto">
          <a:xfrm>
            <a:off x="5264150" y="5972175"/>
            <a:ext cx="9017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500"/>
              <a:t>250,000–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1500"/>
              <a:t>400,000</a:t>
            </a:r>
          </a:p>
        </p:txBody>
      </p:sp>
      <p:sp>
        <p:nvSpPr>
          <p:cNvPr id="70674" name="Text Box 24"/>
          <p:cNvSpPr txBox="1">
            <a:spLocks noChangeArrowheads="1"/>
          </p:cNvSpPr>
          <p:nvPr/>
        </p:nvSpPr>
        <p:spPr bwMode="auto">
          <a:xfrm>
            <a:off x="4206875" y="5295900"/>
            <a:ext cx="12128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Neutrophil</a:t>
            </a:r>
          </a:p>
        </p:txBody>
      </p:sp>
      <p:sp>
        <p:nvSpPr>
          <p:cNvPr id="70675" name="Text Box 25"/>
          <p:cNvSpPr txBox="1">
            <a:spLocks noChangeArrowheads="1"/>
          </p:cNvSpPr>
          <p:nvPr/>
        </p:nvSpPr>
        <p:spPr bwMode="auto">
          <a:xfrm>
            <a:off x="6800850" y="5186363"/>
            <a:ext cx="121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Monocyte</a:t>
            </a:r>
          </a:p>
        </p:txBody>
      </p:sp>
      <p:sp>
        <p:nvSpPr>
          <p:cNvPr id="70676" name="Text Box 26"/>
          <p:cNvSpPr txBox="1">
            <a:spLocks noChangeArrowheads="1"/>
          </p:cNvSpPr>
          <p:nvPr/>
        </p:nvSpPr>
        <p:spPr bwMode="auto">
          <a:xfrm>
            <a:off x="6613525" y="5986463"/>
            <a:ext cx="13049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500"/>
              <a:t>Blood clotting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700"/>
              <a:t> </a:t>
            </a:r>
          </a:p>
        </p:txBody>
      </p:sp>
      <p:sp>
        <p:nvSpPr>
          <p:cNvPr id="70677" name="Text Box 27"/>
          <p:cNvSpPr txBox="1">
            <a:spLocks noChangeArrowheads="1"/>
          </p:cNvSpPr>
          <p:nvPr/>
        </p:nvSpPr>
        <p:spPr bwMode="auto">
          <a:xfrm>
            <a:off x="3298825" y="5895975"/>
            <a:ext cx="12128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500"/>
              <a:t>Platelets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40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174625" y="1049125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6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49225"/>
            <a:ext cx="8775700" cy="726674"/>
          </a:xfrm>
        </p:spPr>
        <p:txBody>
          <a:bodyPr/>
          <a:lstStyle/>
          <a:p>
            <a:pPr marL="0" indent="0" algn="ctr"/>
            <a:r>
              <a:rPr lang="en-US" sz="2400" dirty="0" smtClean="0">
                <a:solidFill>
                  <a:srgbClr val="0060AF"/>
                </a:solidFill>
                <a:latin typeface="Times New Roman" pitchFamily="18" charset="0"/>
                <a:cs typeface="Times New Roman" pitchFamily="18" charset="0"/>
              </a:rPr>
              <a:t>CONNECTION: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Too few or too many red blood cells can be unhealthy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6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85738" y="1346200"/>
            <a:ext cx="8775700" cy="4303829"/>
          </a:xfrm>
        </p:spPr>
        <p:txBody>
          <a:bodyPr/>
          <a:lstStyle/>
          <a:p>
            <a:pPr marL="357188" lvl="1" indent="-355600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Anemia 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-261938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Abnormally low amounts of hemoglobin or red blood cells</a:t>
            </a:r>
          </a:p>
          <a:p>
            <a:pPr marL="800100" lvl="2" indent="-261938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Causes fatigue due to lack of oxygen in tissues</a:t>
            </a:r>
          </a:p>
          <a:p>
            <a:pPr marL="342900" lvl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Erythropoietin hormone (EPO)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Regulates red blood cell production</a:t>
            </a:r>
          </a:p>
          <a:p>
            <a:pPr marL="342900" lvl="1">
              <a:lnSpc>
                <a:spcPct val="8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Some athletes artificially increase red blood cell production by injecting erythropoietin which can lead to Clotting , Stroke, Heart failure, Death</a:t>
            </a:r>
          </a:p>
          <a:p>
            <a:pPr marL="800100" lvl="2" indent="-261938" eaLnBrk="1" hangingPunct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79388" y="110668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  <a:cs typeface="Times New Roman" pitchFamily="18" charset="0"/>
              </a:rPr>
              <a:t>Copyright © 2009 Pearson Education, Inc.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0" name="Rectangle 8"/>
          <p:cNvSpPr>
            <a:spLocks noGrp="1" noChangeArrowheads="1"/>
          </p:cNvSpPr>
          <p:nvPr>
            <p:ph type="title"/>
          </p:nvPr>
        </p:nvSpPr>
        <p:spPr>
          <a:xfrm>
            <a:off x="125413" y="209550"/>
            <a:ext cx="8939212" cy="714475"/>
          </a:xfrm>
        </p:spPr>
        <p:txBody>
          <a:bodyPr/>
          <a:lstStyle/>
          <a:p>
            <a:pPr marL="0" indent="0"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Clotting Process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Blood clots plug leaks when blood vessels are injured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271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3988" y="1285875"/>
            <a:ext cx="8775700" cy="4729914"/>
          </a:xfrm>
        </p:spPr>
        <p:txBody>
          <a:bodyPr/>
          <a:lstStyle/>
          <a:p>
            <a:pPr marL="261938" indent="-261938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When a blood vessel is damaged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719138" lvl="1" indent="-277813" eaLnBrk="1" hangingPunct="1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Platelets help trigger the conversion of fibrinogen (plasma protein) →  fibrin (fiber) which makes knit that forms a clot and plugs the leak</a:t>
            </a:r>
          </a:p>
          <a:p>
            <a:pPr marL="261938" indent="-261938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blood-clotting process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9138" lvl="1" indent="-277813" eaLnBrk="1" hangingPunct="1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Platelets adhere to exposed connective tissue</a:t>
            </a:r>
          </a:p>
          <a:p>
            <a:pPr marL="719138" lvl="1" indent="-277813" eaLnBrk="1" hangingPunct="1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Platelets form a plug</a:t>
            </a:r>
          </a:p>
          <a:p>
            <a:pPr marL="719138" lvl="1" indent="-277813" eaLnBrk="1" hangingPunct="1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fibrin clot traps blood cells</a:t>
            </a:r>
          </a:p>
          <a:p>
            <a:pPr marL="719138" lvl="1" indent="-277813" algn="r" rtl="1" eaLnBrk="1" hangingPunct="1">
              <a:spcBef>
                <a:spcPts val="1200"/>
              </a:spcBef>
              <a:spcAft>
                <a:spcPts val="600"/>
              </a:spcAft>
              <a:buFontTx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23_14aBloodClotting_3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8" y="612775"/>
            <a:ext cx="8542337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Oval 9"/>
          <p:cNvSpPr>
            <a:spLocks noChangeArrowheads="1"/>
          </p:cNvSpPr>
          <p:nvPr/>
        </p:nvSpPr>
        <p:spPr bwMode="auto">
          <a:xfrm>
            <a:off x="381000" y="647700"/>
            <a:ext cx="241300" cy="241300"/>
          </a:xfrm>
          <a:prstGeom prst="ellipse">
            <a:avLst/>
          </a:prstGeom>
          <a:solidFill>
            <a:srgbClr val="EF1A2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2" name="Text Box 11"/>
          <p:cNvSpPr txBox="1">
            <a:spLocks noChangeArrowheads="1"/>
          </p:cNvSpPr>
          <p:nvPr/>
        </p:nvSpPr>
        <p:spPr bwMode="auto">
          <a:xfrm>
            <a:off x="449263" y="684213"/>
            <a:ext cx="8413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3733" name="Line 15"/>
          <p:cNvSpPr>
            <a:spLocks noChangeShapeType="1"/>
          </p:cNvSpPr>
          <p:nvPr/>
        </p:nvSpPr>
        <p:spPr bwMode="auto">
          <a:xfrm>
            <a:off x="1562100" y="3248025"/>
            <a:ext cx="720725" cy="441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4" name="Line 16"/>
          <p:cNvSpPr>
            <a:spLocks noChangeShapeType="1"/>
          </p:cNvSpPr>
          <p:nvPr/>
        </p:nvSpPr>
        <p:spPr bwMode="auto">
          <a:xfrm flipV="1">
            <a:off x="1990725" y="3019425"/>
            <a:ext cx="279400" cy="117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5" name="Line 17"/>
          <p:cNvSpPr>
            <a:spLocks noChangeShapeType="1"/>
          </p:cNvSpPr>
          <p:nvPr/>
        </p:nvSpPr>
        <p:spPr bwMode="auto">
          <a:xfrm flipV="1">
            <a:off x="1714500" y="1746250"/>
            <a:ext cx="59055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6" name="Oval 18"/>
          <p:cNvSpPr>
            <a:spLocks noChangeArrowheads="1"/>
          </p:cNvSpPr>
          <p:nvPr/>
        </p:nvSpPr>
        <p:spPr bwMode="auto">
          <a:xfrm>
            <a:off x="3648075" y="650875"/>
            <a:ext cx="241300" cy="241300"/>
          </a:xfrm>
          <a:prstGeom prst="ellipse">
            <a:avLst/>
          </a:prstGeom>
          <a:solidFill>
            <a:srgbClr val="EF1A2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7" name="Text Box 20"/>
          <p:cNvSpPr txBox="1">
            <a:spLocks noChangeArrowheads="1"/>
          </p:cNvSpPr>
          <p:nvPr/>
        </p:nvSpPr>
        <p:spPr bwMode="auto">
          <a:xfrm>
            <a:off x="3716338" y="687388"/>
            <a:ext cx="8413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3738" name="Line 22"/>
          <p:cNvSpPr>
            <a:spLocks noChangeShapeType="1"/>
          </p:cNvSpPr>
          <p:nvPr/>
        </p:nvSpPr>
        <p:spPr bwMode="auto">
          <a:xfrm>
            <a:off x="4762500" y="3267075"/>
            <a:ext cx="733425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9" name="Oval 23"/>
          <p:cNvSpPr>
            <a:spLocks noChangeArrowheads="1"/>
          </p:cNvSpPr>
          <p:nvPr/>
        </p:nvSpPr>
        <p:spPr bwMode="auto">
          <a:xfrm>
            <a:off x="6931025" y="649288"/>
            <a:ext cx="241300" cy="241300"/>
          </a:xfrm>
          <a:prstGeom prst="ellipse">
            <a:avLst/>
          </a:prstGeom>
          <a:solidFill>
            <a:srgbClr val="EF1A2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rtl="0" eaLnBrk="0" hangingPunct="0"/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0" name="Text Box 24"/>
          <p:cNvSpPr txBox="1">
            <a:spLocks noChangeArrowheads="1"/>
          </p:cNvSpPr>
          <p:nvPr/>
        </p:nvSpPr>
        <p:spPr bwMode="auto">
          <a:xfrm>
            <a:off x="7099588" y="631150"/>
            <a:ext cx="1401762" cy="7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Fibrin clot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traps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ar-SA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1" name="Text Box 25"/>
          <p:cNvSpPr txBox="1">
            <a:spLocks noChangeArrowheads="1"/>
          </p:cNvSpPr>
          <p:nvPr/>
        </p:nvSpPr>
        <p:spPr bwMode="auto">
          <a:xfrm>
            <a:off x="6999288" y="685800"/>
            <a:ext cx="841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3742" name="Rectangle 26"/>
          <p:cNvSpPr>
            <a:spLocks noChangeArrowheads="1"/>
          </p:cNvSpPr>
          <p:nvPr/>
        </p:nvSpPr>
        <p:spPr bwMode="auto">
          <a:xfrm>
            <a:off x="361350" y="4726888"/>
            <a:ext cx="6103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blood-clotting process</a:t>
            </a:r>
          </a:p>
          <a:p>
            <a:pPr algn="ctr" rtl="0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3" name="Text Box 27"/>
          <p:cNvSpPr txBox="1">
            <a:spLocks noChangeArrowheads="1"/>
          </p:cNvSpPr>
          <p:nvPr/>
        </p:nvSpPr>
        <p:spPr bwMode="auto">
          <a:xfrm>
            <a:off x="3922513" y="661213"/>
            <a:ext cx="1423987" cy="5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Platelet plug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4" name="Text Box 28"/>
          <p:cNvSpPr txBox="1">
            <a:spLocks noChangeArrowheads="1"/>
          </p:cNvSpPr>
          <p:nvPr/>
        </p:nvSpPr>
        <p:spPr bwMode="auto">
          <a:xfrm>
            <a:off x="5535613" y="3221038"/>
            <a:ext cx="13858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 plug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45" name="Text Box 29"/>
          <p:cNvSpPr txBox="1">
            <a:spLocks noChangeArrowheads="1"/>
          </p:cNvSpPr>
          <p:nvPr/>
        </p:nvSpPr>
        <p:spPr bwMode="auto">
          <a:xfrm>
            <a:off x="548653" y="640091"/>
            <a:ext cx="1817971" cy="78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Platelets adhere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exposed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connective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endParaRPr lang="ar-SA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>
              <a:lnSpc>
                <a:spcPct val="90000"/>
              </a:lnSpc>
            </a:pPr>
            <a:r>
              <a:rPr lang="ar-SA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6" name="Text Box 30"/>
          <p:cNvSpPr txBox="1">
            <a:spLocks noChangeArrowheads="1"/>
          </p:cNvSpPr>
          <p:nvPr/>
        </p:nvSpPr>
        <p:spPr bwMode="auto">
          <a:xfrm>
            <a:off x="2351088" y="1630363"/>
            <a:ext cx="11953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Epithelium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47" name="Text Box 31"/>
          <p:cNvSpPr txBox="1">
            <a:spLocks noChangeArrowheads="1"/>
          </p:cNvSpPr>
          <p:nvPr/>
        </p:nvSpPr>
        <p:spPr bwMode="auto">
          <a:xfrm>
            <a:off x="2306638" y="2719388"/>
            <a:ext cx="126523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Connective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48" name="Text Box 32"/>
          <p:cNvSpPr txBox="1">
            <a:spLocks noChangeArrowheads="1"/>
          </p:cNvSpPr>
          <p:nvPr/>
        </p:nvSpPr>
        <p:spPr bwMode="auto">
          <a:xfrm>
            <a:off x="2328863" y="3567113"/>
            <a:ext cx="83661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ar-SA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49" name="Picture 33" descr="23_14bFibrinClot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4651375"/>
            <a:ext cx="21193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0" name="Rectangle 34"/>
          <p:cNvSpPr>
            <a:spLocks noChangeArrowheads="1"/>
          </p:cNvSpPr>
          <p:nvPr/>
        </p:nvSpPr>
        <p:spPr bwMode="auto">
          <a:xfrm>
            <a:off x="6996113" y="4218800"/>
            <a:ext cx="1957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hangingPunct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fibrin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5244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6363" y="92075"/>
            <a:ext cx="3595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cs typeface="Arial" charset="0"/>
              </a:rPr>
              <a:t>تبادل الغازات  </a:t>
            </a:r>
            <a:r>
              <a:rPr lang="en-US" b="1" dirty="0">
                <a:solidFill>
                  <a:srgbClr val="FF0000"/>
                </a:solidFill>
                <a:latin typeface="+mj-lt"/>
                <a:cs typeface="Arial" charset="0"/>
              </a:rPr>
              <a:t>Gas Exchange </a:t>
            </a:r>
            <a:endParaRPr lang="en-US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88913" y="725488"/>
          <a:ext cx="8765628" cy="5212080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marL="108000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Mechanisms Of Gas Exchange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آليات تبادل الغازات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Three Phases Of Gas Exchange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مراحل تبادل الغازات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Breathing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التنفس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Transport Of Oxygen And Carbon Dioxide In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قل الاكسجين و ثاني اكسد الكربون في الدم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Body Tissues Take Up Oxygen And Release Carbon Dioxide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امتصاص انسجة الجسم للأكسجين و التخلص من ثاني اكسد الكربون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Cellular Respiration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التنفس الخلوي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Requires A Continuous Supply Of Oxygen And The Disposal Of Carbon Dioxide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تزويد مستمر بالأكسجين والتخلص من ثاني اكسد الكربون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Respiratory Surfaces Must Be Thin And Moist For Diffusion Of 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 And CO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ينبغي  للسطوح التنفسية  ان تكون رقيقة ورطبة لانتشار الاكسجين وثاني اكسيد الكربون عبرها</a:t>
                      </a:r>
                      <a:r>
                        <a:rPr lang="ar-SA" sz="1800" b="1" baseline="-25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Earthworms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ديدان الارض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Most Animals Have Specialized Body Parts That Promote Gas Exchange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تمتلك معظم الحيوانات اجزاء متخصصة بالجسم تقوم بعملية تبادل الغازات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Gills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لخياشيم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Tracheal Systems In Arthropods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اجهزة القصبات الهوائية في مفصليات الارجل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Tetrapods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رباعيات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الارجل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73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6363" y="92075"/>
            <a:ext cx="3595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cs typeface="Arial" charset="0"/>
              </a:rPr>
              <a:t>تبادل الغازات  </a:t>
            </a:r>
            <a:r>
              <a:rPr lang="en-US" b="1" dirty="0">
                <a:solidFill>
                  <a:srgbClr val="FF0000"/>
                </a:solidFill>
                <a:latin typeface="+mj-lt"/>
                <a:cs typeface="Arial" charset="0"/>
              </a:rPr>
              <a:t>Gas Exchange </a:t>
            </a:r>
            <a:endParaRPr lang="en-US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57163" y="798513"/>
          <a:ext cx="8765628" cy="315468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41288" y="1239838"/>
          <a:ext cx="8765628" cy="5212080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Amphibians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البرمائيات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Reptiles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الزواحف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Mammals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الثديات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Extensions Of The Body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تمددات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لسطح الجسم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Increase Surface To Volume Ratio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تزيد من نسبة السطح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الى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الحجم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Gas Exchange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تبادل الغازات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Ventilation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تهوية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Countercurrent Flow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التيار المعاكس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Advantages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فوائد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Higher Concentrations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تركيزات اكبر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Respiratory Surfaces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سطوح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اجسامها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التنفسية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Insect Tracheal Systems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الاجهزة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القصبية للحشرات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Tiny Branching Tubes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انابيب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دقيقة متفرعة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Air Is Piped Directly To Cells                  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يضخ الهواء مباشرة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الى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الخلايا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Evolved In Shallow Water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بدأت حياتها في المياه الضحلة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Diverged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تفرعت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Three Major Lineages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ثلاثة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افرع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رئيسية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Nonbird Reptiles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الزواحف غير الطائرة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Lower Metabolic Rates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ايضية منخفضة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29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6363" y="92075"/>
            <a:ext cx="3595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cs typeface="Arial" charset="0"/>
              </a:rPr>
              <a:t>تبادل الغازات  </a:t>
            </a:r>
            <a:r>
              <a:rPr lang="en-US" b="1" dirty="0">
                <a:solidFill>
                  <a:srgbClr val="FF0000"/>
                </a:solidFill>
                <a:latin typeface="+mj-lt"/>
                <a:cs typeface="Arial" charset="0"/>
              </a:rPr>
              <a:t>Gas Exchange </a:t>
            </a:r>
            <a:endParaRPr lang="en-US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73038" y="814388"/>
          <a:ext cx="8765628" cy="315468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00025" y="1255713"/>
          <a:ext cx="8765628" cy="5212080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Inhaled Through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, يستنشق الهواء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Nasal Cavity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التجويف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الانفي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Filtered By Hairs And Mucus Surfaces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يرشح الهواء (من العوالق) عن طريق الشعر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الاسطح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المخاطية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Air Is Warmed And Moisturized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تم تدفئة وترطيب الهواء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Air Is Sampled For Odors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يتم فرز الهواء من اجل تمييز الروائح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Nasal Cavity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التجويف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الانفي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Pharynx	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البلعوم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Then Larynx, Past The Vocal Cords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الحنجرة مار بالا حبال الصوتية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Trachea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الى القصبات الهوائية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Cartilage Rings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مفتوحة بحلقات غضروفية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Paired Bronchi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الشعب الهوائية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Bronchioles	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الشعيبات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الهوائية 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Alveoli,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الحويصلات الهوائية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Grapelike Clusters Of Air Sacs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عنقود من الاكياس الهوائية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High Surface Area Of Capillaries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مساحة السطح العالية للشعيرات الدموية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High Surface Area Of Alveoli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مساحة السطح العالية للحويصلات الهوائية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Diffuses Into The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ينتشر الاكسجين الى الدم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Diffuses Out Of The Blood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يطرد ثاني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اكسيد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الكربون خارج الدم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32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6363" y="92075"/>
            <a:ext cx="3595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cs typeface="Arial" charset="0"/>
              </a:rPr>
              <a:t>تبادل الغازات  </a:t>
            </a:r>
            <a:r>
              <a:rPr lang="en-US" b="1" dirty="0">
                <a:solidFill>
                  <a:srgbClr val="FF0000"/>
                </a:solidFill>
                <a:latin typeface="+mj-lt"/>
                <a:cs typeface="Arial" charset="0"/>
              </a:rPr>
              <a:t>Gas Exchange </a:t>
            </a:r>
            <a:endParaRPr lang="en-US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57163" y="719138"/>
          <a:ext cx="8765628" cy="315468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36525" y="1160463"/>
          <a:ext cx="8766175" cy="5212080"/>
        </p:xfrm>
        <a:graphic>
          <a:graphicData uri="http://schemas.openxmlformats.org/drawingml/2006/table">
            <a:tbl>
              <a:tblPr/>
              <a:tblGrid>
                <a:gridCol w="4384675"/>
                <a:gridCol w="4381500"/>
              </a:tblGrid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Mucus And Cilia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المخاط والأهداب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Protect The Lungs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تحمي الرئتين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Damaged By Smoking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ان تتلف بالتدخين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Lung Cancer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سرطان الرئة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Heart Disease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امراض القلب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Emphysema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ضيق  التنفس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Risk Of Heart Attacks And Strokes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يزيد نوبات القلب والجلطات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Raises Blood Pressure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يرفع من ضغط الدم                                                                                       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Increases Harmful Types Of Cholesterol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يزيد من التعرض لأنواع الكلسترول الضارةالكلسترول الضارة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Accidents, Alcohol, Drug Abuse, HIV, And Murders Combined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يفوق الموت من الحوادث , تعاطي الكحول والإدمان على المخدرات و الايدز و الاغتيالات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Breathing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التنفس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Alternate Inhalation And Exhalation Of Air (Ventilation)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تعاقب شهيق وزفير الهواء (التهوية)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Inhalation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الشهيق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Rib Cage Expands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يتمدد (يتسع) القفص الصدري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Diaphragm Moves Downward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ينخفض الحجاب الحاجز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Pressure Around Lungs Decreases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ينخفض الضغط حول الرئة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6363" y="92075"/>
            <a:ext cx="3595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cs typeface="Arial" charset="0"/>
              </a:rPr>
              <a:t>تبادل الغازات  </a:t>
            </a:r>
            <a:r>
              <a:rPr lang="en-US" b="1" dirty="0">
                <a:solidFill>
                  <a:srgbClr val="FF0000"/>
                </a:solidFill>
                <a:latin typeface="+mj-lt"/>
                <a:cs typeface="Arial" charset="0"/>
              </a:rPr>
              <a:t>Gas Exchange </a:t>
            </a:r>
            <a:endParaRPr lang="en-US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73038" y="860425"/>
          <a:ext cx="8765628" cy="315468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/>
          </p:nvPr>
        </p:nvGraphicFramePr>
        <p:xfrm>
          <a:off x="200025" y="1301750"/>
          <a:ext cx="8766175" cy="4937760"/>
        </p:xfrm>
        <a:graphic>
          <a:graphicData uri="http://schemas.openxmlformats.org/drawingml/2006/table">
            <a:tbl>
              <a:tblPr/>
              <a:tblGrid>
                <a:gridCol w="4384675"/>
                <a:gridCol w="4381500"/>
              </a:tblGrid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Air Is Drawn Into The Respiratory Tract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يسحب الهواء الى الممرات التنفسية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Exhalation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الزفير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Rib Cage Contracts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ينقبض (يضيق ) القفص الصدري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Diaphragm Moves Upward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يرتفع الحجاب الحاجز الى اعلى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Pressure Around The Lungs Increases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يزداد الضغط حول الرئتين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Air Is Forced Out Of The Respiratory Tract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ويطرد الهواء خارج الممرات التنفسية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Automatic Control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التحكم الاوتوماتيكي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Breathing Control Centers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مراكز التحكم بالتنفس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Respond To CO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Levels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تستجيب لمستويات ثاني اكسيد الكربون في الدم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Drop In Blood Ph Increases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انخفاض الاس الهيدروجيني في الدم يزيد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Rate And Depth Of Breathing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معدل وعمق التنفس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Transport Of Gases In The Human Body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نقل الغازات في جسم الانسان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Heart Pumps Blood To Two Regions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يضخ القلب الدم الى منطقتين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Right Side Pumps Oxygen-Poor Blood To The Lungs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يضخ الجانب الايمن الدم الفقير الى الاكسجين الى الرئتين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Left Side Pumps Oxygen-Rich Blood To The Body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ضخ الجانب الايسر الدم الغني بالأكسجين الى بقية اجزاء الجسم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231" marR="1123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8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52400" y="1397000"/>
          <a:ext cx="8765628" cy="3840480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 The Lungs, Blood Picks Up O</a:t>
                      </a:r>
                      <a:r>
                        <a:rPr lang="en-US" sz="1800" b="1" baseline="-25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And Drops Off CO</a:t>
                      </a:r>
                      <a:r>
                        <a:rPr lang="en-US" sz="1800" b="1" baseline="-25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في الرئتين ، يأخذ الدم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الاكسجين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و يطرد ثاني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اكسيد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الكربون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In The Body Tissues, Blood Drops Off 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And Picks Up CO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في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انسجة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الجسم , يترك الدم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الاكسجين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ويأخذ ثاني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اكسيد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الكربون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 Moves From The Alveoli Of The Lungs Into The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يتحرك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الاكسجين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من الحويصلات الهوائية للرئتين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الى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الدم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Moves From The Blood Into The Alveoli Of The Lungs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يتحرك ثاني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اكسيد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الكربون من الدم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الى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الحويصلات الهوائية للرئتين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Tissues Have More CO2 And Less O2 Than In The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بها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ثاني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اكسيد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الكربون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اكثر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وأكسجين اقل مما هو في الدم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4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CO2 Moves From The Tissues Into The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يتحرك ثاني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اكسيد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الكربون من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الانسجة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الى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الدم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O2 Moves From The Blood Into The Tissues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يتحرك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الاكسجين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من الدم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الى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الانسجة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7163" y="908050"/>
          <a:ext cx="8765628" cy="315468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2646363" y="92075"/>
            <a:ext cx="3595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cs typeface="Arial" charset="0"/>
              </a:rPr>
              <a:t>تبادل الغازات  </a:t>
            </a:r>
            <a:r>
              <a:rPr lang="en-US" b="1" dirty="0">
                <a:solidFill>
                  <a:srgbClr val="FF0000"/>
                </a:solidFill>
                <a:latin typeface="+mj-lt"/>
                <a:cs typeface="Arial" charset="0"/>
              </a:rPr>
              <a:t>Gas Exchange </a:t>
            </a:r>
            <a:endParaRPr lang="en-US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2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173205" y="161758"/>
            <a:ext cx="8840787" cy="547692"/>
          </a:xfrm>
        </p:spPr>
        <p:txBody>
          <a:bodyPr/>
          <a:lstStyle/>
          <a:p>
            <a:pPr marL="0" indent="0" algn="ctr"/>
            <a:r>
              <a:rPr lang="en-US" sz="3600" dirty="0" smtClean="0"/>
              <a:t>Lungs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>
                <a:solidFill>
                  <a:srgbClr val="FF0000"/>
                </a:solidFill>
              </a:rPr>
              <a:t> </a:t>
            </a:r>
            <a:endParaRPr lang="en-US" sz="3200" dirty="0" smtClean="0"/>
          </a:p>
        </p:txBody>
      </p:sp>
      <p:sp>
        <p:nvSpPr>
          <p:cNvPr id="1434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00025" y="1119860"/>
            <a:ext cx="8755063" cy="4510919"/>
          </a:xfrm>
        </p:spPr>
        <p:txBody>
          <a:bodyPr/>
          <a:lstStyle/>
          <a:p>
            <a:pPr marL="395288" indent="-395288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Tetrapods seem to have evolved in shallow water</a:t>
            </a:r>
          </a:p>
          <a:p>
            <a:pPr marL="395288" indent="-395288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tetrapods on land diverged into three major lineages</a:t>
            </a:r>
          </a:p>
          <a:p>
            <a:pPr marL="1236663" indent="-4572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Amphibians use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lungs </a:t>
            </a: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surfaces</a:t>
            </a:r>
          </a:p>
          <a:p>
            <a:pPr marL="1236663" lvl="1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Nonbird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reptiles have lower metabolic rates and simpler lungs</a:t>
            </a:r>
          </a:p>
          <a:p>
            <a:pPr marL="1236663" lvl="1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and mammals have higher metabolic rates and more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lungs</a:t>
            </a:r>
          </a:p>
          <a:p>
            <a:pPr marL="1125538" lvl="1" indent="-346075" algn="r" rtl="1" eaLnBrk="1" hangingPunct="1">
              <a:lnSpc>
                <a:spcPct val="80000"/>
              </a:lnSpc>
              <a:buFontTx/>
              <a:buChar char="–"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179388" y="820742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73038" y="1995488"/>
          <a:ext cx="8765628" cy="3017520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Animals Transport 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 Bound To Proteins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معظم الحيوانات تنقل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الاكسجين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المرتبط ببروتينات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Respiratory Pigments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الصبغات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التنفسية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Copper-Containing Pigment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الصبغات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المحتوية على النحاس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Mollusca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لرخويات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Iron-Containing Hemoglobin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الهيموجلوبين المحتوي على الحديد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Vertebrates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معظم الفقاريات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Invertebrates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اللافقاريات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Buffers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ويعادل الدم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Heme Group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مجموعة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الهيم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CO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 In The Blood Is Transported As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ينقل معظم ثاني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اكسيد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الكربون في الدم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">
                <a:tc>
                  <a:txBody>
                    <a:bodyPr/>
                    <a:lstStyle/>
                    <a:p>
                      <a:pPr marL="108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Bicarbonate Ions In The Plasma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هيئة  ايونات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البيكربونات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في البلازما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73038" y="1538288"/>
          <a:ext cx="8765628" cy="315468"/>
        </p:xfrm>
        <a:graphic>
          <a:graphicData uri="http://schemas.openxmlformats.org/drawingml/2006/table">
            <a:tbl>
              <a:tblPr/>
              <a:tblGrid>
                <a:gridCol w="4384566"/>
                <a:gridCol w="4381062"/>
              </a:tblGrid>
              <a:tr h="400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231" marR="1123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2646363" y="738188"/>
            <a:ext cx="35956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cs typeface="Arial" charset="0"/>
              </a:rPr>
              <a:t>تبادل الغازات  </a:t>
            </a:r>
            <a:r>
              <a:rPr lang="en-US" b="1" dirty="0">
                <a:solidFill>
                  <a:srgbClr val="FF0000"/>
                </a:solidFill>
                <a:latin typeface="+mj-lt"/>
                <a:cs typeface="Arial" charset="0"/>
              </a:rPr>
              <a:t>Gas Exchange </a:t>
            </a:r>
            <a:endParaRPr lang="en-US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4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522538" y="125413"/>
            <a:ext cx="47402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Circulation </a:t>
            </a:r>
            <a:r>
              <a:rPr lang="ar-SA" sz="2600" b="1">
                <a:solidFill>
                  <a:srgbClr val="FF0000"/>
                </a:solidFill>
                <a:latin typeface="Times New Roman" pitchFamily="18" charset="0"/>
              </a:rPr>
              <a:t>الدورة الدموية              </a:t>
            </a:r>
            <a:endParaRPr lang="ar-SA" sz="260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88913" y="901700"/>
          <a:ext cx="8718331" cy="5398008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Mechanisms Of Internal Transport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آليات النقل الداخلي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Nutrients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مواد غذائية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Gas Exchange                              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تبادل الغازات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Removal Of Wastes               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التخلص من الفضلات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Diffusion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عملية الانتشار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Inadequate For Large And Complex Bodies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ليست كافية بالنسبة للأجسام الكبيرة والمعقدة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An Internal Transport System Assists Diffusion By Moving Materials Between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يساعد جهاز النقل الداخلي عملية الانتشار بنقل المواد وتحريكها بين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Surfaces Of The Body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سطح الجسم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Internal Tissues                        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الأنسجة الداخلية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Gastrovascular Cavity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التجويف المعدي الوعائي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Cnidarians And Flatworms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في شعبة سينيداريا والديدان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Digestion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في عملية الهضم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Distribution Of Substances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  وتوزيع المواد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Circulatory System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يتكون الجهاز الدوري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5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2522538" y="125413"/>
            <a:ext cx="47402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Circulation </a:t>
            </a:r>
            <a:r>
              <a:rPr lang="ar-SA" sz="2600" b="1">
                <a:solidFill>
                  <a:srgbClr val="FF0000"/>
                </a:solidFill>
                <a:latin typeface="Times New Roman" pitchFamily="18" charset="0"/>
              </a:rPr>
              <a:t>الدورة الدموية              </a:t>
            </a:r>
            <a:endParaRPr lang="ar-SA" sz="260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5900" y="814388"/>
          <a:ext cx="8718331" cy="350520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31775" y="1397000"/>
          <a:ext cx="8718550" cy="5047488"/>
        </p:xfrm>
        <a:graphic>
          <a:graphicData uri="http://schemas.openxmlformats.org/drawingml/2006/table">
            <a:tbl>
              <a:tblPr/>
              <a:tblGrid>
                <a:gridCol w="4360863"/>
                <a:gridCol w="4357687"/>
              </a:tblGrid>
              <a:tr h="4286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Blood Vessels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الأوعية الدموية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Open Circulatory Systems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الأجهزة الدورية المفتوحة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Arthropods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مفصليات الأرجل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Molluscs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الرخويات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Open-Ended Vessels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أوعية ذات نهايات مفتوحة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Cells Directly Bathed In Blood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نغمر الخلايا مباشرة في الدم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Closed Circulatory Systems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الأجهزة الدورية المغلقة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Vertebrates, Earthworms, Squids, Octopuses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الفقاريات, ديدان الأرض, أسماك الحبار, الإخطبوط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Confined To Vessels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ينحصر الدم في الأوعية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 Heart Pumps Blood Through Arteries To Capillaries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يضخ القلب الدم عبر الشرايين إلى الشعيرات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Veins Return Blood To Heart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تعيد الأوردة الدم إلى القلب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Two-Chambered Heart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قلب ذو غرفتين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Single Circuit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دائرة مفردة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Gill Capillaries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الشعيرات الخيشومية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47" marR="10747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1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2522538" y="125413"/>
            <a:ext cx="47402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Circulation </a:t>
            </a:r>
            <a:r>
              <a:rPr lang="ar-SA" sz="2600" b="1">
                <a:solidFill>
                  <a:srgbClr val="FF0000"/>
                </a:solidFill>
                <a:latin typeface="Times New Roman" pitchFamily="18" charset="0"/>
              </a:rPr>
              <a:t>الدورة الدموية              </a:t>
            </a:r>
            <a:endParaRPr lang="ar-SA" sz="260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5900" y="623888"/>
          <a:ext cx="8718331" cy="350520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215900" y="1065213"/>
          <a:ext cx="8718331" cy="5362956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Systemic Capillaries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إلى شعيرات الجهاز الدوري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Double Circulation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دورة دموية مزدوجة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Separate Pulmonary </a:t>
                      </a:r>
                      <a:r>
                        <a:rPr lang="ar-SA" sz="1800" b="1" dirty="0" smtClean="0">
                          <a:latin typeface="Times New Roman"/>
                          <a:ea typeface="Calibri"/>
                          <a:cs typeface="Arial"/>
                        </a:rPr>
                        <a:t>&amp;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Systemic Circuits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دورتين منفصلتين وهما الرئوية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والجهازيه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Three-Chambered Hearts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قلوب ذات ثلاث غرف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Amphibians, Turtles, Snakes, Lizards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البرمائيات, السلاحف, الثعابين, السحالي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Two Atria And One Undivided Ventricle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بطين واحد غير مُجزأ أُذينان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Permits Blood Diversion Away From Lungs When Diving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يسمح بانحراف الدم بعيداً عن الرئة أثناء الغوص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Some Blood From Body And Lungs Mixes In The Ventricle When Not Diving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بعض الدم من الجسم والرئتين يختلطا في البطين في حالة عدم الغوص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Four-Chambered Hearts   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القلوب ذات الأربع غرف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Crocodilians, Birds, Mammals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التماسيح, الطيور, الثدييات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Two Circuits That Do Not Mix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دورتان لا تختلطان مع بعضهما البعض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Right Side Pumps Blood From Body To Lungs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يضخ الجانب الأيمن الدم من الجسم إلى الرئة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Higher Blood Pressure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ضغط الدم الأعلى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More Efficient Movement Of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يدعم الحركة الأكثر كفاءة للدم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2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2522538" y="125413"/>
            <a:ext cx="47402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Circulation </a:t>
            </a:r>
            <a:r>
              <a:rPr lang="ar-SA" sz="2600" b="1">
                <a:solidFill>
                  <a:srgbClr val="FF0000"/>
                </a:solidFill>
                <a:latin typeface="Times New Roman" pitchFamily="18" charset="0"/>
              </a:rPr>
              <a:t>الدورة الدموية              </a:t>
            </a:r>
            <a:endParaRPr lang="ar-SA" sz="260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5900" y="892175"/>
          <a:ext cx="8718331" cy="350520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00025" y="1365250"/>
          <a:ext cx="8718331" cy="5362956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Needed In Endothermic Animals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مطلوب في الحيوانات داخلية الحرارة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The Human Cardiovascular System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الجهاز القلبي الوعائي للإنسان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Blood Flow Through The Double Circulatory System Of Humans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يتدفق الدم عبر الجهاز الدوري المزدوج للإنسان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Mammalian Heart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 قلب الثدييات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Two Thin-Walled Atria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أُذينان رفيعة الجُدر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Thick-Walled Ventricles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بطينين سميكة الجُدر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Cardiac Output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السعة القلبية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Amount Of Blood/Minute Pumped Into Systemic Circuit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كمية الدم التي يضخها القلب في الدورة </a:t>
                      </a: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الجهازيه</a:t>
                      </a: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 في الدقيقة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Heart Rate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معدل دقات القلب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Heart Valves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صمامات القلب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Heart Murmur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لغط القلب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Pacemaker (SA Node)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عضلة تنظيم دقات القلب (العقدة الجيب اٌذينية)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Rate Of Heart Contractions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معدل انقباضات القلب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Generates Electrical Signals In Atria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تولد الإشارات الكهربائية في الأُذنين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AV Node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العقدة الأُذين بطينة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18819" y="6482428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2522538" y="125413"/>
            <a:ext cx="47402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Circulation </a:t>
            </a:r>
            <a:r>
              <a:rPr lang="ar-SA" sz="2600" b="1">
                <a:solidFill>
                  <a:srgbClr val="FF0000"/>
                </a:solidFill>
                <a:latin typeface="Times New Roman" pitchFamily="18" charset="0"/>
              </a:rPr>
              <a:t>الدورة الدموية              </a:t>
            </a:r>
            <a:endParaRPr lang="ar-SA" sz="260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5900" y="623888"/>
          <a:ext cx="8718331" cy="350520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31775" y="1081088"/>
          <a:ext cx="8718331" cy="5678424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Relays These Signals To The Ventricles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تنقل هذه الإشارات للبطينين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Heart Attack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النوبة القلبية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Damage To Cardiac Muscle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هي تلف عضلة القلب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Blocked Coronary Artery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شريان تاجي مسدود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Stroke Death Of Brain Tissue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موت نسيج المخ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Atherosclerosis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مرض تصلب الشرايين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Capillaries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الشعيرات الدموية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Thin Walls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جدران رفيعة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Narrow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ضيقة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Increase Surface Area For Gas And Fluid Exchange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يزيد من مساحة السطح لتبادل الغازات والسوائل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Arteries And Veins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لشرايين والأوردة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Single Layer Of Epithelial Cells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مبطنة بطبقة واحدة من الخلايا الطلائية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Elastic Fibers Permit Recoil After Stretching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تسمح الألياف المطاطة بالارتداد إلى الحالة الطبيعية بعد الشد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Veins Have One-Way Valves That Restrict Backward Flow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الأوردة لها صمامات ذات اتجاه واحد والتي تمنع ارتداد الدم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Blood Pressure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ضغط الدم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44963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1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2522538" y="125413"/>
            <a:ext cx="47402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Circulation </a:t>
            </a:r>
            <a:r>
              <a:rPr lang="ar-SA" sz="2600" b="1">
                <a:solidFill>
                  <a:srgbClr val="FF0000"/>
                </a:solidFill>
                <a:latin typeface="Times New Roman" pitchFamily="18" charset="0"/>
              </a:rPr>
              <a:t>الدورة الدموية              </a:t>
            </a:r>
            <a:endParaRPr lang="ar-SA" sz="260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5900" y="623888"/>
          <a:ext cx="8718331" cy="350520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15900" y="1096963"/>
          <a:ext cx="8718331" cy="5362956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Depends On Cardiac Output And Resistance Of Vessels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وتعتمد على السعة القلبية ومقاومة الأوعية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Systolic Pressure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الضغط الانقباضي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Caused By Ventricular Contraction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نتيجة لانقباض البطين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Diastolic Pressure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الضغط الانبساطي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Low Pressure Between Contractions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نتيجة للضغط المنخفض بين الانقباضات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Structure And Function Of Blood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تركيب ووظيفة الدم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Plasma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لبلازما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Various Inorganic Ions     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أيونات غير عضوية متعددة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Proteins, Nutrients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بروتينات, مواد غذائية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Wastes, Gases                                           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فضلات, غازات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Hormones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latin typeface="Calibri"/>
                          <a:ea typeface="Calibri"/>
                          <a:cs typeface="Times New Roman"/>
                        </a:rPr>
                        <a:t>هرمونات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Red Blood Cells (Erythrocytes)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خلايا الدم الحمراء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White Blood Cells (Leukocytes)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imes New Roman"/>
                        </a:rPr>
                        <a:t>خلايا الدم البيضاء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Anemia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الأنيميا ”فقر الدم“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Abnormally Low Amounts Of Hemoglobin Or Red Blood Cells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imes New Roman"/>
                        </a:rPr>
                        <a:t>كميات منخفضة بصورة غير طبيعية من الهيموجلوبين أو خلايا الدم الحمراء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522538" y="15875"/>
            <a:ext cx="47402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Circulation </a:t>
            </a:r>
            <a:r>
              <a:rPr lang="ar-SA" sz="2600" b="1">
                <a:solidFill>
                  <a:srgbClr val="FF0000"/>
                </a:solidFill>
                <a:latin typeface="Times New Roman" pitchFamily="18" charset="0"/>
              </a:rPr>
              <a:t>الدورة الدموية              </a:t>
            </a:r>
            <a:endParaRPr lang="ar-SA" sz="260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5900" y="482600"/>
          <a:ext cx="8718331" cy="350520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32957">
                <a:tc>
                  <a:txBody>
                    <a:bodyPr/>
                    <a:lstStyle/>
                    <a:p>
                      <a:pPr marL="1079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المصطلـــــــــــــــــــــــــــــــــح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المصطلــــــــــح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31775" y="876300"/>
          <a:ext cx="8718331" cy="5958840"/>
        </p:xfrm>
        <a:graphic>
          <a:graphicData uri="http://schemas.openxmlformats.org/drawingml/2006/table">
            <a:tbl>
              <a:tblPr/>
              <a:tblGrid>
                <a:gridCol w="4360908"/>
                <a:gridCol w="4357423"/>
              </a:tblGrid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Times New Roman"/>
                          <a:ea typeface="Calibri"/>
                          <a:cs typeface="Arial"/>
                        </a:rPr>
                        <a:t>Causes Fatigue Due To Lack Of Oxygen In Tissues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تسبب الإجهاد نتيجة لقلة الأكسجين في الأنسجة 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Erythropoietin Hormone (EPO) Regulates Red Blood Cell Production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هرمون المولد لخلايا الدم الحمراء يقوم بتنظيم عملية </a:t>
                      </a:r>
                      <a:r>
                        <a:rPr lang="ar-SA" sz="1700" b="1" dirty="0" err="1">
                          <a:latin typeface="Calibri"/>
                          <a:ea typeface="Calibri"/>
                          <a:cs typeface="Times New Roman"/>
                        </a:rPr>
                        <a:t>انتاج</a:t>
                      </a: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 كرات الدم الحمراء 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0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Some Athletes Artificially Increase Red Blood Cell Production By Injecting Erythropoietin Which Can Lead To 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يقوم بعض الرياضيين بزيادة </a:t>
                      </a:r>
                      <a:r>
                        <a:rPr lang="ar-SA" sz="1700" b="1" dirty="0" err="1">
                          <a:latin typeface="Calibri"/>
                          <a:ea typeface="Calibri"/>
                          <a:cs typeface="Times New Roman"/>
                        </a:rPr>
                        <a:t>انتاج</a:t>
                      </a: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 خلايا الدم الحمراء بصورة صناعية وذلك بحقن الهرمون المولد لخلايا الدم الحمراء والذي يمكن أن يؤدي إلى</a:t>
                      </a:r>
                      <a:r>
                        <a:rPr lang="en-US" sz="1700" b="1" dirty="0">
                          <a:latin typeface="Times New Roman"/>
                          <a:ea typeface="Calibri"/>
                          <a:cs typeface="Arial"/>
                        </a:rPr>
                        <a:t>: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Clotting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التجلط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Stroke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سكتة دماغية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Heart Failure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ذبحة صدرية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Death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الموت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When A Blood Vessel Is Damaged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عند تلف الوعاء الدموي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Platelets Help Trigger The Conversion Of Fibrinogen To Fibrin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>
                          <a:latin typeface="Calibri"/>
                          <a:ea typeface="Calibri"/>
                          <a:cs typeface="Times New Roman"/>
                        </a:rPr>
                        <a:t>تساعد الصفائح الدموية على استهلال تحول الفيبرينوجين ”مولد الألياف“ إلى فيبرين 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Which Forms A Clot That Plugs The Leak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>
                          <a:latin typeface="Calibri"/>
                          <a:ea typeface="Calibri"/>
                          <a:cs typeface="Times New Roman"/>
                        </a:rPr>
                        <a:t>والذي يُكون جلطة تسد النزيف 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Blood-Clotting Process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>
                          <a:latin typeface="Calibri"/>
                          <a:ea typeface="Calibri"/>
                          <a:cs typeface="Times New Roman"/>
                        </a:rPr>
                        <a:t>عملية تجلط الدم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Platelets Adhere To Exposed Connective Tissue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تلتصق الصفائح الدموية بنسيج ضام ظاهر 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Platelets Form A Plug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تكون الصفائح الدموية سُدادة 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">
                <a:tc>
                  <a:txBody>
                    <a:bodyPr/>
                    <a:lstStyle/>
                    <a:p>
                      <a:pPr marL="1079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/>
                          <a:ea typeface="Calibri"/>
                          <a:cs typeface="Arial"/>
                        </a:rPr>
                        <a:t>Fibrin Clot Traps Blood Cells</a:t>
                      </a: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700" b="1" dirty="0" err="1">
                          <a:latin typeface="Calibri"/>
                          <a:ea typeface="Calibri"/>
                          <a:cs typeface="Times New Roman"/>
                        </a:rPr>
                        <a:t>الفيبرين</a:t>
                      </a:r>
                      <a:r>
                        <a:rPr lang="ar-SA" sz="1700" b="1" dirty="0">
                          <a:latin typeface="Calibri"/>
                          <a:ea typeface="Calibri"/>
                          <a:cs typeface="Times New Roman"/>
                        </a:rPr>
                        <a:t> تجتذب الخلايا الدموية</a:t>
                      </a:r>
                      <a:endParaRPr lang="en-US" sz="1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747" marR="107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44963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68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15365" name="Rectangle 8"/>
          <p:cNvSpPr>
            <a:spLocks noGrp="1" noChangeArrowheads="1"/>
          </p:cNvSpPr>
          <p:nvPr>
            <p:ph type="title"/>
          </p:nvPr>
        </p:nvSpPr>
        <p:spPr>
          <a:xfrm>
            <a:off x="73025" y="176213"/>
            <a:ext cx="8970963" cy="754229"/>
          </a:xfrm>
        </p:spPr>
        <p:txBody>
          <a:bodyPr/>
          <a:lstStyle/>
          <a:p>
            <a:pPr marL="0" indent="0" algn="ctr"/>
            <a:r>
              <a:rPr lang="en-US" sz="2400" dirty="0" smtClean="0"/>
              <a:t> In the human respiratory system, branching tubes convey air to lungs located in the chest cavity</a:t>
            </a:r>
            <a:br>
              <a:rPr lang="en-US" sz="2400" dirty="0" smtClean="0"/>
            </a:br>
            <a:r>
              <a:rPr lang="ar-SA" sz="2400" dirty="0" smtClean="0">
                <a:solidFill>
                  <a:srgbClr val="FF0000"/>
                </a:solidFill>
              </a:rPr>
              <a:t> </a:t>
            </a:r>
            <a:r>
              <a:rPr lang="ar-SA" sz="3200" dirty="0" smtClean="0"/>
              <a:t> 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1536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61938" y="1631950"/>
            <a:ext cx="8534400" cy="2747545"/>
          </a:xfrm>
        </p:spPr>
        <p:txBody>
          <a:bodyPr/>
          <a:lstStyle/>
          <a:p>
            <a:pPr marL="395288" lvl="1" indent="-39370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mammals, air is inhaled through the nostrils into the nasal cavity</a:t>
            </a:r>
          </a:p>
          <a:p>
            <a:pPr marL="1125538" lvl="2" indent="-346075" eaLnBrk="1" hangingPunct="1">
              <a:lnSpc>
                <a:spcPct val="80000"/>
              </a:lnSpc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is filtered by hairs and mucus surfaces</a:t>
            </a:r>
          </a:p>
          <a:p>
            <a:pPr marL="1125538" lvl="2" indent="-346075" eaLnBrk="1" hangingPunct="1">
              <a:lnSpc>
                <a:spcPct val="80000"/>
              </a:lnSpc>
              <a:buFontTx/>
              <a:buChar char="–"/>
            </a:pP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is warmed and moisturized</a:t>
            </a:r>
          </a:p>
          <a:p>
            <a:pPr marL="1125538" lvl="2" indent="-346075" eaLnBrk="1" hangingPunct="1">
              <a:lnSpc>
                <a:spcPct val="80000"/>
              </a:lnSpc>
              <a:buFontTx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is sampled for odors</a:t>
            </a:r>
          </a:p>
          <a:p>
            <a:pPr marL="1125538" lvl="2" indent="-346075" eaLnBrk="1" hangingPunct="1">
              <a:lnSpc>
                <a:spcPct val="80000"/>
              </a:lnSpc>
              <a:buFontTx/>
              <a:buChar char="–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538" lvl="2" indent="-346075" eaLnBrk="1" hangingPunct="1">
              <a:lnSpc>
                <a:spcPct val="80000"/>
              </a:lnSpc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Line 12"/>
          <p:cNvSpPr>
            <a:spLocks noChangeShapeType="1"/>
          </p:cNvSpPr>
          <p:nvPr/>
        </p:nvSpPr>
        <p:spPr bwMode="auto">
          <a:xfrm>
            <a:off x="182563" y="1132391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76213"/>
            <a:ext cx="8775700" cy="754229"/>
          </a:xfrm>
        </p:spPr>
        <p:txBody>
          <a:bodyPr/>
          <a:lstStyle/>
          <a:p>
            <a:pPr marL="0" indent="0" algn="ctr"/>
            <a:r>
              <a:rPr lang="en-US" sz="2400" dirty="0" smtClean="0"/>
              <a:t> In the human respiratory system, branching tubes convey air to lungs located in the chest cavity</a:t>
            </a:r>
            <a:endParaRPr lang="en-US" sz="3200" dirty="0" smtClean="0"/>
          </a:p>
        </p:txBody>
      </p:sp>
      <p:sp>
        <p:nvSpPr>
          <p:cNvPr id="16390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0013" y="1292728"/>
            <a:ext cx="8910637" cy="4610767"/>
          </a:xfrm>
        </p:spPr>
        <p:txBody>
          <a:bodyPr/>
          <a:lstStyle/>
          <a:p>
            <a:pPr marL="261938" indent="-261938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nasal cavity, air next passes</a:t>
            </a:r>
          </a:p>
          <a:p>
            <a:pPr marL="711200" lvl="1" indent="-261938" eaLnBrk="1" hangingPunct="1">
              <a:spcBef>
                <a:spcPct val="25000"/>
              </a:spcBef>
              <a:buFontTx/>
              <a:buChar char="–"/>
            </a:pP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</a:p>
          <a:p>
            <a:pPr marL="711200" lvl="1" indent="-261938" eaLnBrk="1" hangingPunct="1">
              <a:spcBef>
                <a:spcPct val="25000"/>
              </a:spcBef>
              <a:buFontTx/>
              <a:buChar char="–"/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past the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vocal cords</a:t>
            </a:r>
          </a:p>
          <a:p>
            <a:pPr marL="711200" lvl="1" indent="-261938" eaLnBrk="1" hangingPunct="1">
              <a:spcBef>
                <a:spcPct val="25000"/>
              </a:spcBef>
              <a:buFontTx/>
              <a:buChar char="–"/>
            </a:pP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trachea </a:t>
            </a: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(held open by cartilage crescent rings) </a:t>
            </a:r>
          </a:p>
          <a:p>
            <a:pPr marL="711200" lvl="1" indent="-261938" eaLnBrk="1" hangingPunct="1">
              <a:spcBef>
                <a:spcPct val="25000"/>
              </a:spcBef>
              <a:buFontTx/>
              <a:buChar char="–"/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paired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</a:p>
          <a:p>
            <a:pPr marL="711200" lvl="1" indent="-261938" eaLnBrk="1" hangingPunct="1">
              <a:spcBef>
                <a:spcPct val="25000"/>
              </a:spcBef>
              <a:buFontTx/>
              <a:buChar char="–"/>
            </a:pPr>
            <a:r>
              <a:rPr lang="en-US" sz="26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bronchioles</a:t>
            </a:r>
          </a:p>
          <a:p>
            <a:pPr marL="711200" lvl="1" indent="-261938" eaLnBrk="1" hangingPunct="1">
              <a:spcBef>
                <a:spcPct val="25000"/>
              </a:spcBef>
              <a:buFontTx/>
              <a:buChar char="–"/>
            </a:pPr>
            <a:r>
              <a:rPr lang="en-US" sz="2600" b="1" dirty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 to the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alveoli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grapelike clusters of air sacs, where gas exchange occurs</a:t>
            </a:r>
          </a:p>
          <a:p>
            <a:pPr marL="711200" lvl="1" indent="-261938" algn="r" rtl="1" eaLnBrk="1" hangingPunct="1">
              <a:spcBef>
                <a:spcPct val="25000"/>
              </a:spcBef>
              <a:buFontTx/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>
            <a:off x="187325" y="1020097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22_06a_HumanRespiratory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3" y="454025"/>
            <a:ext cx="854868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4450515" y="978820"/>
            <a:ext cx="9032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Oxygen-rich</a:t>
            </a:r>
          </a:p>
          <a:p>
            <a:pPr algn="ctr" rtl="0" eaLnBrk="0" hangingPunct="0"/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blood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4881563" y="1663700"/>
            <a:ext cx="784225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Bronchiole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7363660" y="872876"/>
            <a:ext cx="9032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Oxygen-poor</a:t>
            </a:r>
          </a:p>
          <a:p>
            <a:pPr algn="ctr" rtl="0" eaLnBrk="0" hangingPunct="0"/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blood</a:t>
            </a:r>
          </a:p>
        </p:txBody>
      </p:sp>
      <p:sp>
        <p:nvSpPr>
          <p:cNvPr id="17414" name="Line 13"/>
          <p:cNvSpPr>
            <a:spLocks noChangeShapeType="1"/>
          </p:cNvSpPr>
          <p:nvPr/>
        </p:nvSpPr>
        <p:spPr bwMode="auto">
          <a:xfrm flipV="1">
            <a:off x="6938963" y="1055688"/>
            <a:ext cx="31115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Line 14"/>
          <p:cNvSpPr>
            <a:spLocks noChangeShapeType="1"/>
          </p:cNvSpPr>
          <p:nvPr/>
        </p:nvSpPr>
        <p:spPr bwMode="auto">
          <a:xfrm flipV="1">
            <a:off x="5494338" y="1182688"/>
            <a:ext cx="465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Line 15"/>
          <p:cNvSpPr>
            <a:spLocks noChangeShapeType="1"/>
          </p:cNvSpPr>
          <p:nvPr/>
        </p:nvSpPr>
        <p:spPr bwMode="auto">
          <a:xfrm>
            <a:off x="5703888" y="186055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Line 16"/>
          <p:cNvSpPr>
            <a:spLocks noChangeShapeType="1"/>
          </p:cNvSpPr>
          <p:nvPr/>
        </p:nvSpPr>
        <p:spPr bwMode="auto">
          <a:xfrm>
            <a:off x="6323013" y="3397250"/>
            <a:ext cx="754062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>
            <a:off x="6289675" y="3567113"/>
            <a:ext cx="787400" cy="185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Line 18"/>
          <p:cNvSpPr>
            <a:spLocks noChangeShapeType="1"/>
          </p:cNvSpPr>
          <p:nvPr/>
        </p:nvSpPr>
        <p:spPr bwMode="auto">
          <a:xfrm>
            <a:off x="8110538" y="2627313"/>
            <a:ext cx="111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7097713" y="3636963"/>
            <a:ext cx="9032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rtl="0" eaLnBrk="0" hangingPunct="0"/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Blood</a:t>
            </a:r>
          </a:p>
          <a:p>
            <a:pPr algn="ctr" rtl="0" eaLnBrk="0" hangingPunct="0"/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Capillaries</a:t>
            </a:r>
          </a:p>
          <a:p>
            <a:pPr algn="ctr" rtl="0" eaLnBrk="0" hangingPunct="0"/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4075113" y="1487488"/>
            <a:ext cx="46196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Nasal</a:t>
            </a:r>
          </a:p>
          <a:p>
            <a:pPr algn="l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cavity</a:t>
            </a:r>
          </a:p>
        </p:txBody>
      </p:sp>
      <p:sp>
        <p:nvSpPr>
          <p:cNvPr id="17422" name="Text Box 23"/>
          <p:cNvSpPr txBox="1">
            <a:spLocks noChangeArrowheads="1"/>
          </p:cNvSpPr>
          <p:nvPr/>
        </p:nvSpPr>
        <p:spPr bwMode="auto">
          <a:xfrm>
            <a:off x="3763963" y="2212975"/>
            <a:ext cx="6477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Left lung</a:t>
            </a:r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>
            <a:off x="3287713" y="1579563"/>
            <a:ext cx="754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Line 25"/>
          <p:cNvSpPr>
            <a:spLocks noChangeShapeType="1"/>
          </p:cNvSpPr>
          <p:nvPr/>
        </p:nvSpPr>
        <p:spPr bwMode="auto">
          <a:xfrm flipV="1">
            <a:off x="3509963" y="2400300"/>
            <a:ext cx="468312" cy="522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>
            <a:off x="355600" y="1489075"/>
            <a:ext cx="6477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Pharynx</a:t>
            </a: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354013" y="2082800"/>
            <a:ext cx="528637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Larynx</a:t>
            </a:r>
          </a:p>
        </p:txBody>
      </p:sp>
      <p:sp>
        <p:nvSpPr>
          <p:cNvPr id="17427" name="Text Box 28"/>
          <p:cNvSpPr txBox="1">
            <a:spLocks noChangeArrowheads="1"/>
          </p:cNvSpPr>
          <p:nvPr/>
        </p:nvSpPr>
        <p:spPr bwMode="auto">
          <a:xfrm>
            <a:off x="355600" y="2425700"/>
            <a:ext cx="5969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Trachea</a:t>
            </a:r>
          </a:p>
        </p:txBody>
      </p:sp>
      <p:sp>
        <p:nvSpPr>
          <p:cNvPr id="17428" name="Text Box 29"/>
          <p:cNvSpPr txBox="1">
            <a:spLocks noChangeArrowheads="1"/>
          </p:cNvSpPr>
          <p:nvPr/>
        </p:nvSpPr>
        <p:spPr bwMode="auto">
          <a:xfrm>
            <a:off x="350838" y="2898775"/>
            <a:ext cx="7493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Right lung</a:t>
            </a:r>
          </a:p>
        </p:txBody>
      </p:sp>
      <p:sp>
        <p:nvSpPr>
          <p:cNvPr id="17429" name="Text Box 30"/>
          <p:cNvSpPr txBox="1">
            <a:spLocks noChangeArrowheads="1"/>
          </p:cNvSpPr>
          <p:nvPr/>
        </p:nvSpPr>
        <p:spPr bwMode="auto">
          <a:xfrm>
            <a:off x="496803" y="3638381"/>
            <a:ext cx="71596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Bronchus</a:t>
            </a: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641181" y="4197097"/>
            <a:ext cx="8001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Bronchiole</a:t>
            </a:r>
          </a:p>
        </p:txBody>
      </p:sp>
      <p:sp>
        <p:nvSpPr>
          <p:cNvPr id="17431" name="Text Box 32"/>
          <p:cNvSpPr txBox="1">
            <a:spLocks noChangeArrowheads="1"/>
          </p:cNvSpPr>
          <p:nvPr/>
        </p:nvSpPr>
        <p:spPr bwMode="auto">
          <a:xfrm>
            <a:off x="1379119" y="4798926"/>
            <a:ext cx="7842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Diaphragm</a:t>
            </a:r>
          </a:p>
        </p:txBody>
      </p:sp>
      <p:sp>
        <p:nvSpPr>
          <p:cNvPr id="17432" name="Text Box 33"/>
          <p:cNvSpPr txBox="1">
            <a:spLocks noChangeArrowheads="1"/>
          </p:cNvSpPr>
          <p:nvPr/>
        </p:nvSpPr>
        <p:spPr bwMode="auto">
          <a:xfrm>
            <a:off x="2770188" y="4646613"/>
            <a:ext cx="5286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 i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(Heart)</a:t>
            </a:r>
          </a:p>
        </p:txBody>
      </p:sp>
      <p:sp>
        <p:nvSpPr>
          <p:cNvPr id="17433" name="Text Box 34"/>
          <p:cNvSpPr txBox="1">
            <a:spLocks noChangeArrowheads="1"/>
          </p:cNvSpPr>
          <p:nvPr/>
        </p:nvSpPr>
        <p:spPr bwMode="auto">
          <a:xfrm>
            <a:off x="844550" y="1873250"/>
            <a:ext cx="9604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rtl="0" eaLnBrk="0" hangingPunct="0">
              <a:lnSpc>
                <a:spcPct val="90000"/>
              </a:lnSpc>
            </a:pPr>
            <a:r>
              <a:rPr lang="en-US" sz="1600" b="1" i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(Esophagus)</a:t>
            </a:r>
          </a:p>
        </p:txBody>
      </p:sp>
      <p:sp>
        <p:nvSpPr>
          <p:cNvPr id="17434" name="Line 35"/>
          <p:cNvSpPr>
            <a:spLocks noChangeShapeType="1"/>
          </p:cNvSpPr>
          <p:nvPr/>
        </p:nvSpPr>
        <p:spPr bwMode="auto">
          <a:xfrm>
            <a:off x="2994025" y="3983038"/>
            <a:ext cx="4763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5" name="Line 36"/>
          <p:cNvSpPr>
            <a:spLocks noChangeShapeType="1"/>
          </p:cNvSpPr>
          <p:nvPr/>
        </p:nvSpPr>
        <p:spPr bwMode="auto">
          <a:xfrm>
            <a:off x="995363" y="1590675"/>
            <a:ext cx="1831975" cy="461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Line 37"/>
          <p:cNvSpPr>
            <a:spLocks noChangeShapeType="1"/>
          </p:cNvSpPr>
          <p:nvPr/>
        </p:nvSpPr>
        <p:spPr bwMode="auto">
          <a:xfrm>
            <a:off x="1882775" y="2024063"/>
            <a:ext cx="906463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7" name="Line 38"/>
          <p:cNvSpPr>
            <a:spLocks noChangeShapeType="1"/>
          </p:cNvSpPr>
          <p:nvPr/>
        </p:nvSpPr>
        <p:spPr bwMode="auto">
          <a:xfrm>
            <a:off x="950913" y="2219325"/>
            <a:ext cx="1901825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Line 39"/>
          <p:cNvSpPr>
            <a:spLocks noChangeShapeType="1"/>
          </p:cNvSpPr>
          <p:nvPr/>
        </p:nvSpPr>
        <p:spPr bwMode="auto">
          <a:xfrm>
            <a:off x="1123950" y="2528888"/>
            <a:ext cx="1722438" cy="3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9" name="Line 40"/>
          <p:cNvSpPr>
            <a:spLocks noChangeShapeType="1"/>
          </p:cNvSpPr>
          <p:nvPr/>
        </p:nvSpPr>
        <p:spPr bwMode="auto">
          <a:xfrm flipV="1">
            <a:off x="1220788" y="2944813"/>
            <a:ext cx="104775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0" name="Line 41"/>
          <p:cNvSpPr>
            <a:spLocks noChangeShapeType="1"/>
          </p:cNvSpPr>
          <p:nvPr/>
        </p:nvSpPr>
        <p:spPr bwMode="auto">
          <a:xfrm flipV="1">
            <a:off x="1290638" y="3440112"/>
            <a:ext cx="1298575" cy="2237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1" name="Line 42"/>
          <p:cNvSpPr>
            <a:spLocks noChangeShapeType="1"/>
          </p:cNvSpPr>
          <p:nvPr/>
        </p:nvSpPr>
        <p:spPr bwMode="auto">
          <a:xfrm flipV="1">
            <a:off x="1481138" y="3854449"/>
            <a:ext cx="563562" cy="3397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2" name="Line 43"/>
          <p:cNvSpPr>
            <a:spLocks noChangeShapeType="1"/>
          </p:cNvSpPr>
          <p:nvPr/>
        </p:nvSpPr>
        <p:spPr bwMode="auto">
          <a:xfrm flipV="1">
            <a:off x="2044700" y="4362367"/>
            <a:ext cx="218281" cy="4429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43" name="Group 46"/>
          <p:cNvGrpSpPr>
            <a:grpSpLocks/>
          </p:cNvGrpSpPr>
          <p:nvPr/>
        </p:nvGrpSpPr>
        <p:grpSpPr bwMode="auto">
          <a:xfrm>
            <a:off x="8196263" y="1700213"/>
            <a:ext cx="719137" cy="1250950"/>
            <a:chOff x="5163" y="861"/>
            <a:chExt cx="453" cy="788"/>
          </a:xfrm>
        </p:grpSpPr>
        <p:sp>
          <p:nvSpPr>
            <p:cNvPr id="17457" name="Text Box 11"/>
            <p:cNvSpPr txBox="1">
              <a:spLocks noChangeArrowheads="1"/>
            </p:cNvSpPr>
            <p:nvPr/>
          </p:nvSpPr>
          <p:spPr bwMode="auto">
            <a:xfrm>
              <a:off x="5308" y="1192"/>
              <a:ext cx="308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rtl="0" eaLnBrk="0" hangingPunct="0"/>
              <a:r>
                <a:rPr lang="en-US" sz="1600" b="1">
                  <a:solidFill>
                    <a:srgbClr val="0000FF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Alveoli</a:t>
              </a:r>
            </a:p>
            <a:p>
              <a:pPr algn="l" rtl="0" eaLnBrk="0" hangingPunct="0"/>
              <a:r>
                <a:rPr lang="ar-SA" sz="1600" b="1">
                  <a:solidFill>
                    <a:srgbClr val="0000FF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 </a:t>
              </a:r>
              <a:endParaRPr 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17458" name="Line 19"/>
            <p:cNvSpPr>
              <a:spLocks noChangeShapeType="1"/>
            </p:cNvSpPr>
            <p:nvPr/>
          </p:nvSpPr>
          <p:spPr bwMode="auto">
            <a:xfrm>
              <a:off x="5231" y="861"/>
              <a:ext cx="3" cy="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9" name="Line 20"/>
            <p:cNvSpPr>
              <a:spLocks noChangeShapeType="1"/>
            </p:cNvSpPr>
            <p:nvPr/>
          </p:nvSpPr>
          <p:spPr bwMode="auto">
            <a:xfrm>
              <a:off x="5184" y="863"/>
              <a:ext cx="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0" name="Line 44"/>
            <p:cNvSpPr>
              <a:spLocks noChangeShapeType="1"/>
            </p:cNvSpPr>
            <p:nvPr/>
          </p:nvSpPr>
          <p:spPr bwMode="auto">
            <a:xfrm>
              <a:off x="5163" y="1639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44" name="Rectangle 45"/>
          <p:cNvSpPr>
            <a:spLocks noChangeArrowheads="1"/>
          </p:cNvSpPr>
          <p:nvPr/>
        </p:nvSpPr>
        <p:spPr bwMode="auto">
          <a:xfrm>
            <a:off x="995362" y="5583238"/>
            <a:ext cx="740092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3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anatomy of the human respiratory system (left) </a:t>
            </a:r>
          </a:p>
          <a:p>
            <a:pPr algn="ctr" rtl="0">
              <a:spcBef>
                <a:spcPct val="3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details of the structure of alveoli (right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5" name="Text Box 47"/>
          <p:cNvSpPr txBox="1">
            <a:spLocks noChangeArrowheads="1"/>
          </p:cNvSpPr>
          <p:nvPr/>
        </p:nvSpPr>
        <p:spPr bwMode="auto">
          <a:xfrm>
            <a:off x="7329488" y="665163"/>
            <a:ext cx="741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6" name="Text Box 48"/>
          <p:cNvSpPr txBox="1">
            <a:spLocks noChangeArrowheads="1"/>
          </p:cNvSpPr>
          <p:nvPr/>
        </p:nvSpPr>
        <p:spPr bwMode="auto">
          <a:xfrm>
            <a:off x="4584700" y="628650"/>
            <a:ext cx="741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8" name="Text Box 51"/>
          <p:cNvSpPr txBox="1">
            <a:spLocks noChangeArrowheads="1"/>
          </p:cNvSpPr>
          <p:nvPr/>
        </p:nvSpPr>
        <p:spPr bwMode="auto">
          <a:xfrm>
            <a:off x="198438" y="4533900"/>
            <a:ext cx="1355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ar-SA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2" name="Text Box 55"/>
          <p:cNvSpPr txBox="1">
            <a:spLocks noChangeArrowheads="1"/>
          </p:cNvSpPr>
          <p:nvPr/>
        </p:nvSpPr>
        <p:spPr bwMode="auto">
          <a:xfrm>
            <a:off x="3757613" y="24003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ar-SA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3" name="Text Box 56"/>
          <p:cNvSpPr txBox="1">
            <a:spLocks noChangeArrowheads="1"/>
          </p:cNvSpPr>
          <p:nvPr/>
        </p:nvSpPr>
        <p:spPr bwMode="auto">
          <a:xfrm>
            <a:off x="0" y="2547938"/>
            <a:ext cx="1355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ar-SA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6" name="Text Box 59"/>
          <p:cNvSpPr txBox="1">
            <a:spLocks noChangeArrowheads="1"/>
          </p:cNvSpPr>
          <p:nvPr/>
        </p:nvSpPr>
        <p:spPr bwMode="auto">
          <a:xfrm>
            <a:off x="200025" y="2170113"/>
            <a:ext cx="882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ar-SA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8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rtl="0" eaLnBrk="0" hangingPunct="0">
              <a:spcBef>
                <a:spcPct val="50000"/>
              </a:spcBef>
            </a:pPr>
            <a:r>
              <a:rPr lang="en-US" sz="900"/>
              <a:t>Copyright © 2009 Pearson Education, Inc.</a:t>
            </a:r>
            <a:endParaRPr lang="en-US"/>
          </a:p>
        </p:txBody>
      </p:sp>
      <p:sp>
        <p:nvSpPr>
          <p:cNvPr id="18437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176213"/>
            <a:ext cx="8775700" cy="722145"/>
          </a:xfrm>
        </p:spPr>
        <p:txBody>
          <a:bodyPr/>
          <a:lstStyle/>
          <a:p>
            <a:pPr marL="342900" indent="-342900" algn="ctr"/>
            <a:r>
              <a:rPr lang="en-US" sz="3200" dirty="0" smtClean="0"/>
              <a:t> How alveoli are adapted for gas exchange</a:t>
            </a:r>
            <a:r>
              <a:rPr lang="ar-SA" sz="3200" dirty="0" smtClean="0"/>
              <a:t> </a:t>
            </a:r>
            <a:r>
              <a:rPr lang="en-US" sz="3200" dirty="0" smtClean="0"/>
              <a:t>?</a:t>
            </a:r>
          </a:p>
        </p:txBody>
      </p:sp>
      <p:sp>
        <p:nvSpPr>
          <p:cNvPr id="1946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76726" y="1091533"/>
            <a:ext cx="8534400" cy="4811961"/>
          </a:xfrm>
        </p:spPr>
        <p:txBody>
          <a:bodyPr/>
          <a:lstStyle/>
          <a:p>
            <a:pPr lvl="1">
              <a:defRPr/>
            </a:pPr>
            <a:r>
              <a:rPr lang="en-US" sz="2800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Alveoli are well adapted for gas exchange</a:t>
            </a:r>
            <a:r>
              <a:rPr lang="ar-SA" sz="2800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3325" lvl="1" indent="-465138">
              <a:buFont typeface="Times New Roman" panose="02020603050405020304" pitchFamily="18" charset="0"/>
              <a:buChar char="−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surrounded by capillaries</a:t>
            </a:r>
          </a:p>
          <a:p>
            <a:pPr marL="1203325" lvl="1" indent="-465138">
              <a:buFont typeface="Times New Roman" panose="02020603050405020304" pitchFamily="18" charset="0"/>
              <a:buChar char="−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huge surface area (100 m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humans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0900" indent="-33813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alveoli</a:t>
            </a: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diffuses into the blood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538" lvl="1" indent="-346075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00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diffuses out of the blood</a:t>
            </a:r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>
            <a:off x="191838" y="80444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396288" y="6511925"/>
            <a:ext cx="747712" cy="346075"/>
          </a:xfrm>
          <a:prstGeom prst="ellipse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1019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7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6631</TotalTime>
  <Words>4088</Words>
  <Application>Microsoft Office PowerPoint</Application>
  <PresentationFormat>عرض على الشاشة (3:4)‏</PresentationFormat>
  <Paragraphs>1110</Paragraphs>
  <Slides>57</Slides>
  <Notes>55</Notes>
  <HiddenSlides>0</HiddenSlides>
  <MMClips>0</MMClips>
  <ScaleCrop>false</ScaleCrop>
  <HeadingPairs>
    <vt:vector size="6" baseType="variant">
      <vt:variant>
        <vt:lpstr>سمة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60" baseType="lpstr">
      <vt:lpstr>1_CC4eActiveLectureQuestions</vt:lpstr>
      <vt:lpstr>2_CC4eActiveLectureQuestions</vt:lpstr>
      <vt:lpstr>Equation</vt:lpstr>
      <vt:lpstr>Chapter 9  GAS EXCHANGE &amp; CIRCULATION</vt:lpstr>
      <vt:lpstr>الشريحة 2</vt:lpstr>
      <vt:lpstr>MECHANISMS OF GAS EXCHANGE</vt:lpstr>
      <vt:lpstr> Animals exchange O2 and CO2 across respiratory surfaces  Respiratory Surface = the site of gas exchange  </vt:lpstr>
      <vt:lpstr>Lungs    </vt:lpstr>
      <vt:lpstr> In the human respiratory system, branching tubes convey air to lungs located in the chest cavity   </vt:lpstr>
      <vt:lpstr> In the human respiratory system, branching tubes convey air to lungs located in the chest cavity</vt:lpstr>
      <vt:lpstr>الشريحة 8</vt:lpstr>
      <vt:lpstr> How alveoli are adapted for gas exchange ?</vt:lpstr>
      <vt:lpstr>Mechanics of Breathing </vt:lpstr>
      <vt:lpstr>22.8 Negative pressure breathing ventilates our lungs   </vt:lpstr>
      <vt:lpstr>الشريحة 12</vt:lpstr>
      <vt:lpstr>Breathing is automatically controlled </vt:lpstr>
      <vt:lpstr>الشريحة 14</vt:lpstr>
      <vt:lpstr> Blood transports of respiratory gases  </vt:lpstr>
      <vt:lpstr>الشريحة 16</vt:lpstr>
      <vt:lpstr>Blood transport of gases  </vt:lpstr>
      <vt:lpstr>Blood transport of gases</vt:lpstr>
      <vt:lpstr>Respiratory pigments</vt:lpstr>
      <vt:lpstr>الشريحة 20</vt:lpstr>
      <vt:lpstr>Carbon dioxide transport  </vt:lpstr>
      <vt:lpstr>الشريحة 22</vt:lpstr>
      <vt:lpstr>3 Major Parts of the Circulatory system</vt:lpstr>
      <vt:lpstr>Circulatory systems facilitate exchange with all body tissues </vt:lpstr>
      <vt:lpstr>Four-chambered hearts: Two atria and two ventricles</vt:lpstr>
      <vt:lpstr>الشريحة 26</vt:lpstr>
      <vt:lpstr>الشريحة 27</vt:lpstr>
      <vt:lpstr> The human cardiovascular system illustrates the double circulation of mammals  </vt:lpstr>
      <vt:lpstr>الشريحة 29</vt:lpstr>
      <vt:lpstr>The structure of blood vessels fits their functions  </vt:lpstr>
      <vt:lpstr>الشريحة 31</vt:lpstr>
      <vt:lpstr>Capillaries are the exchange surface</vt:lpstr>
      <vt:lpstr>The heart contracts and relaxes rhythmically</vt:lpstr>
      <vt:lpstr>The pacemaker sets the tempo of the heartbeat  </vt:lpstr>
      <vt:lpstr>CONNECTION: What is a heart attack </vt:lpstr>
      <vt:lpstr>CONNECTION: What is a heart attack? </vt:lpstr>
      <vt:lpstr>Blood pressure and velocity reflect the structure and arrangement of blood vessels </vt:lpstr>
      <vt:lpstr>BLOOD STRUCTURE  AND  FUNCTION</vt:lpstr>
      <vt:lpstr> Blood  Cellular Elements </vt:lpstr>
      <vt:lpstr>الشريحة 40</vt:lpstr>
      <vt:lpstr>CONNECTION: Too few or too many red blood cells can be unhealthy  </vt:lpstr>
      <vt:lpstr>The Clotting Process   Blood clots plug leaks when blood vessels are injured 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Colavito</dc:creator>
  <cp:lastModifiedBy>HP PC</cp:lastModifiedBy>
  <cp:revision>1287</cp:revision>
  <cp:lastPrinted>2005-04-02T23:11:35Z</cp:lastPrinted>
  <dcterms:created xsi:type="dcterms:W3CDTF">2004-07-21T00:54:38Z</dcterms:created>
  <dcterms:modified xsi:type="dcterms:W3CDTF">2017-12-02T17:23:21Z</dcterms:modified>
</cp:coreProperties>
</file>