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tags/tag38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tags/tag16.xml" ContentType="application/vnd.openxmlformats-officedocument.presentationml.tags+xml"/>
  <Override PartName="/ppt/notesSlides/notesSlide23.xml" ContentType="application/vnd.openxmlformats-officedocument.presentationml.notesSlide+xml"/>
  <Override PartName="/ppt/tags/tag27.xml" ContentType="application/vnd.openxmlformats-officedocument.presentationml.tag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34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39.xml" ContentType="application/vnd.openxmlformats-officedocument.presentationml.tags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notesSlides/notesSlide24.xml" ContentType="application/vnd.openxmlformats-officedocument.presentationml.notesSlide+xml"/>
  <Override PartName="/ppt/tags/tag28.xml" ContentType="application/vnd.openxmlformats-officedocument.presentationml.tags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tags/tag35.xml" ContentType="application/vnd.openxmlformats-officedocument.presentationml.tags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tags/tag24.xml" ContentType="application/vnd.openxmlformats-officedocument.presentationml.tags+xml"/>
  <Override PartName="/ppt/notesSlides/notesSlide31.xml" ContentType="application/vnd.openxmlformats-officedocument.presentationml.notesSlide+xml"/>
  <Override PartName="/ppt/tags/tag13.xml" ContentType="application/vnd.openxmlformats-officedocument.presentationml.tags+xml"/>
  <Override PartName="/ppt/tags/tag31.xml" ContentType="application/vnd.openxmlformats-officedocument.presentationml.tags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wmf" ContentType="image/x-wmf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tags/tag29.xml" ContentType="application/vnd.openxmlformats-officedocument.presentationml.tags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32.xml" ContentType="application/vnd.openxmlformats-officedocument.presentationml.notesSlide+xml"/>
  <Override PartName="/ppt/tags/tag36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21.xml" ContentType="application/vnd.openxmlformats-officedocument.presentationml.notesSlide+xml"/>
  <Override PartName="/ppt/tags/tag25.xml" ContentType="application/vnd.openxmlformats-officedocument.presentationml.tags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32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notesSlides/notesSlide26.xml" ContentType="application/vnd.openxmlformats-officedocument.presentationml.notesSlide+xml"/>
  <Override PartName="/ppt/tags/tag37.xml" ContentType="application/vnd.openxmlformats-officedocument.presentationml.tags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tags/tag26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  <p:sldMasterId id="2147484034" r:id="rId2"/>
  </p:sldMasterIdLst>
  <p:notesMasterIdLst>
    <p:notesMasterId r:id="rId60"/>
  </p:notesMasterIdLst>
  <p:handoutMasterIdLst>
    <p:handoutMasterId r:id="rId61"/>
  </p:handoutMasterIdLst>
  <p:sldIdLst>
    <p:sldId id="697" r:id="rId3"/>
    <p:sldId id="583" r:id="rId4"/>
    <p:sldId id="584" r:id="rId5"/>
    <p:sldId id="586" r:id="rId6"/>
    <p:sldId id="603" r:id="rId7"/>
    <p:sldId id="606" r:id="rId8"/>
    <p:sldId id="607" r:id="rId9"/>
    <p:sldId id="608" r:id="rId10"/>
    <p:sldId id="611" r:id="rId11"/>
    <p:sldId id="617" r:id="rId12"/>
    <p:sldId id="618" r:id="rId13"/>
    <p:sldId id="619" r:id="rId14"/>
    <p:sldId id="621" r:id="rId15"/>
    <p:sldId id="625" r:id="rId16"/>
    <p:sldId id="626" r:id="rId17"/>
    <p:sldId id="629" r:id="rId18"/>
    <p:sldId id="627" r:id="rId19"/>
    <p:sldId id="691" r:id="rId20"/>
    <p:sldId id="630" r:id="rId21"/>
    <p:sldId id="631" r:id="rId22"/>
    <p:sldId id="632" r:id="rId23"/>
    <p:sldId id="712" r:id="rId24"/>
    <p:sldId id="696" r:id="rId25"/>
    <p:sldId id="643" r:id="rId26"/>
    <p:sldId id="652" r:id="rId27"/>
    <p:sldId id="653" r:id="rId28"/>
    <p:sldId id="654" r:id="rId29"/>
    <p:sldId id="655" r:id="rId30"/>
    <p:sldId id="656" r:id="rId31"/>
    <p:sldId id="662" r:id="rId32"/>
    <p:sldId id="663" r:id="rId33"/>
    <p:sldId id="661" r:id="rId34"/>
    <p:sldId id="657" r:id="rId35"/>
    <p:sldId id="658" r:id="rId36"/>
    <p:sldId id="659" r:id="rId37"/>
    <p:sldId id="660" r:id="rId38"/>
    <p:sldId id="664" r:id="rId39"/>
    <p:sldId id="666" r:id="rId40"/>
    <p:sldId id="668" r:id="rId41"/>
    <p:sldId id="669" r:id="rId42"/>
    <p:sldId id="670" r:id="rId43"/>
    <p:sldId id="671" r:id="rId44"/>
    <p:sldId id="672" r:id="rId45"/>
    <p:sldId id="713" r:id="rId46"/>
    <p:sldId id="714" r:id="rId47"/>
    <p:sldId id="715" r:id="rId48"/>
    <p:sldId id="716" r:id="rId49"/>
    <p:sldId id="717" r:id="rId50"/>
    <p:sldId id="718" r:id="rId51"/>
    <p:sldId id="719" r:id="rId52"/>
    <p:sldId id="720" r:id="rId53"/>
    <p:sldId id="721" r:id="rId54"/>
    <p:sldId id="722" r:id="rId55"/>
    <p:sldId id="723" r:id="rId56"/>
    <p:sldId id="724" r:id="rId57"/>
    <p:sldId id="725" r:id="rId58"/>
    <p:sldId id="726" r:id="rId59"/>
  </p:sldIdLst>
  <p:sldSz cx="9144000" cy="6858000" type="screen4x3"/>
  <p:notesSz cx="6858000" cy="9144000"/>
  <p:custDataLst>
    <p:tags r:id="rId62"/>
  </p:custDataLst>
  <p:defaultTextStyle>
    <a:defPPr>
      <a:defRPr lang="en-US"/>
    </a:defPPr>
    <a:lvl1pPr algn="r" rtl="1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26">
          <p15:clr>
            <a:srgbClr val="A4A3A4"/>
          </p15:clr>
        </p15:guide>
        <p15:guide id="2" orient="horz" pos="927">
          <p15:clr>
            <a:srgbClr val="A4A3A4"/>
          </p15:clr>
        </p15:guide>
        <p15:guide id="3" orient="horz" pos="1209">
          <p15:clr>
            <a:srgbClr val="A4A3A4"/>
          </p15:clr>
        </p15:guide>
        <p15:guide id="4" orient="horz" pos="671">
          <p15:clr>
            <a:srgbClr val="A4A3A4"/>
          </p15:clr>
        </p15:guide>
        <p15:guide id="5" orient="horz" pos="989">
          <p15:clr>
            <a:srgbClr val="A4A3A4"/>
          </p15:clr>
        </p15:guide>
        <p15:guide id="6" pos="113">
          <p15:clr>
            <a:srgbClr val="A4A3A4"/>
          </p15:clr>
        </p15:guide>
        <p15:guide id="7" pos="1435">
          <p15:clr>
            <a:srgbClr val="A4A3A4"/>
          </p15:clr>
        </p15:guide>
        <p15:guide id="8" pos="2884">
          <p15:clr>
            <a:srgbClr val="A4A3A4"/>
          </p15:clr>
        </p15:guide>
        <p15:guide id="9" pos="282">
          <p15:clr>
            <a:srgbClr val="A4A3A4"/>
          </p15:clr>
        </p15:guide>
        <p15:guide id="10" pos="430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0000FF"/>
    <a:srgbClr val="0060AF"/>
    <a:srgbClr val="002200"/>
    <a:srgbClr val="004600"/>
    <a:srgbClr val="990066"/>
    <a:srgbClr val="FF0000"/>
    <a:srgbClr val="F9D209"/>
    <a:srgbClr val="009247"/>
    <a:srgbClr val="FFECD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868" autoAdjust="0"/>
    <p:restoredTop sz="93945" autoAdjust="0"/>
  </p:normalViewPr>
  <p:slideViewPr>
    <p:cSldViewPr snapToGrid="0">
      <p:cViewPr varScale="1">
        <p:scale>
          <a:sx n="73" d="100"/>
          <a:sy n="73" d="100"/>
        </p:scale>
        <p:origin x="-1194" y="-102"/>
      </p:cViewPr>
      <p:guideLst>
        <p:guide orient="horz" pos="326"/>
        <p:guide orient="horz" pos="927"/>
        <p:guide orient="horz" pos="1209"/>
        <p:guide orient="horz" pos="671"/>
        <p:guide orient="horz" pos="989"/>
        <p:guide pos="113"/>
        <p:guide pos="1435"/>
        <p:guide pos="2884"/>
        <p:guide pos="282"/>
        <p:guide pos="43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-2456" y="-10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28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0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28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28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0" eaLnBrk="0" hangingPunct="0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2569DBC8-7E76-4FB9-A618-FD45FD82323B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615999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8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88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0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88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888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88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0" eaLnBrk="0" hangingPunct="0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B71D6BB6-7415-4BCB-94D1-95C64F779AA7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418895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14F695-ED9B-4D04-83BB-196AF6CFA616}" type="slidenum">
              <a:rPr lang="ar-SA" smtClean="0"/>
              <a:pPr/>
              <a:t>2</a:t>
            </a:fld>
            <a:endParaRPr 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="" xmlns:p14="http://schemas.microsoft.com/office/powerpoint/2010/main" val="3288507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7776AB-8D0E-42D7-A85F-54752C422ACF}" type="slidenum">
              <a:rPr lang="ar-SA" smtClean="0"/>
              <a:pPr/>
              <a:t>11</a:t>
            </a:fld>
            <a:endParaRPr lang="en-US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1921845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2F6BE8-730D-44A0-B69A-AD62B46F46C6}" type="slidenum">
              <a:rPr lang="ar-SA" smtClean="0"/>
              <a:pPr/>
              <a:t>12</a:t>
            </a:fld>
            <a:endParaRPr lang="en-US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21344880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085A5-2026-43E6-96A6-202B65E2CE9A}" type="slidenum">
              <a:rPr lang="ar-SA" smtClean="0"/>
              <a:pPr/>
              <a:t>13</a:t>
            </a:fld>
            <a:endParaRPr 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r>
              <a:rPr lang="en-US" smtClean="0">
                <a:latin typeface="Times" pitchFamily="18" charset="0"/>
              </a:rPr>
              <a:t> </a:t>
            </a:r>
            <a:endParaRPr lang="en-US" smtClean="0"/>
          </a:p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30302921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FD0FCA-02B6-4E8F-88D6-6BB97C728E18}" type="slidenum">
              <a:rPr lang="ar-SA" smtClean="0"/>
              <a:pPr/>
              <a:t>14</a:t>
            </a:fld>
            <a:endParaRPr 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="" xmlns:p14="http://schemas.microsoft.com/office/powerpoint/2010/main" val="1820814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DB0E04-449D-47F5-830D-542A8C9D46E4}" type="slidenum">
              <a:rPr lang="ar-SA" smtClean="0"/>
              <a:pPr/>
              <a:t>15</a:t>
            </a:fld>
            <a:endParaRPr lang="en-US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20357049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730084-0A94-4C86-9A80-271567488331}" type="slidenum">
              <a:rPr lang="ar-SA" smtClean="0"/>
              <a:pPr/>
              <a:t>16</a:t>
            </a:fld>
            <a:endParaRPr lang="en-US" smtClean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r>
              <a:rPr lang="en-US" smtClean="0">
                <a:latin typeface="Times" pitchFamily="18" charset="0"/>
              </a:rPr>
              <a:t>Figure 22.10 Gas transport and exchange in the body.</a:t>
            </a:r>
          </a:p>
        </p:txBody>
      </p:sp>
    </p:spTree>
    <p:extLst>
      <p:ext uri="{BB962C8B-B14F-4D97-AF65-F5344CB8AC3E}">
        <p14:creationId xmlns="" xmlns:p14="http://schemas.microsoft.com/office/powerpoint/2010/main" val="30178795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8F0A05-1522-47E3-A7F1-CC8E2C0A6905}" type="slidenum">
              <a:rPr lang="ar-SA" smtClean="0"/>
              <a:pPr/>
              <a:t>17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38528243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ar-SA" smtClean="0"/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A5973E-6EC8-40EB-864B-F17A293AAA47}" type="slidenum">
              <a:rPr lang="ar-SA" smtClean="0"/>
              <a:pPr/>
              <a:t>18</a:t>
            </a:fld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6657529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5975E8-3658-4DDB-A7D7-E11D92CE2DF6}" type="slidenum">
              <a:rPr lang="ar-SA" smtClean="0"/>
              <a:pPr/>
              <a:t>19</a:t>
            </a:fld>
            <a:endParaRPr lang="en-US" smtClean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r>
              <a:rPr lang="en-US" b="1" smtClean="0">
                <a:latin typeface="Times" pitchFamily="18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3528465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C59F1A-0388-4EBA-8076-7D9417020798}" type="slidenum">
              <a:rPr lang="ar-SA" smtClean="0"/>
              <a:pPr/>
              <a:t>20</a:t>
            </a:fld>
            <a:endParaRPr lang="en-US" smtClean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r>
              <a:rPr lang="en-US" smtClean="0"/>
              <a:t>Figure 22.11 Hemoglobin loading and unloading of O</a:t>
            </a:r>
            <a:r>
              <a:rPr lang="en-US" baseline="-25000" smtClean="0"/>
              <a:t>2</a:t>
            </a:r>
            <a:r>
              <a:rPr lang="en-US" smtClean="0"/>
              <a:t>.</a:t>
            </a:r>
          </a:p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1797322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9575A4-D960-415F-9340-DF0136AC83F8}" type="slidenum">
              <a:rPr lang="ar-SA" smtClean="0"/>
              <a:pPr/>
              <a:t>3</a:t>
            </a:fld>
            <a:endParaRPr lang="en-US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15777255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82DB8A-108C-470F-ACEA-727A5E48D6B4}" type="slidenum">
              <a:rPr lang="ar-SA" smtClean="0"/>
              <a:pPr/>
              <a:t>21</a:t>
            </a:fld>
            <a:endParaRPr lang="en-US" smtClean="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r>
              <a:rPr lang="en-US" b="1" smtClean="0">
                <a:latin typeface="Times" pitchFamily="18" charset="0"/>
              </a:rPr>
              <a:t>  </a:t>
            </a:r>
            <a:r>
              <a:rPr lang="en-US" smtClean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4592773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5575D2-3BA8-4509-B8B4-A80A424AE292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="" xmlns:p14="http://schemas.microsoft.com/office/powerpoint/2010/main" val="8303405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063316-480B-4A79-BC2A-3AFB2658E8BC}" type="slidenum">
              <a:rPr lang="ar-SA" smtClean="0"/>
              <a:pPr/>
              <a:t>24</a:t>
            </a:fld>
            <a:endParaRPr lang="en-US" smtClean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="" xmlns:p14="http://schemas.microsoft.com/office/powerpoint/2010/main" val="21381471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D0DAF2-5050-4BC6-884B-A1BF65027AC3}" type="slidenum">
              <a:rPr lang="ar-SA" smtClean="0"/>
              <a:pPr/>
              <a:t>25</a:t>
            </a:fld>
            <a:endParaRPr lang="en-US" smtClean="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22471780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FDFBF4-78D0-4D6C-9264-C51B0A9C67C2}" type="slidenum">
              <a:rPr lang="ar-SA" smtClean="0"/>
              <a:pPr/>
              <a:t>26</a:t>
            </a:fld>
            <a:endParaRPr lang="en-US" smtClean="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30421634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C7AA58-8633-41CD-B636-9B454DC147C3}" type="slidenum">
              <a:rPr lang="ar-SA" smtClean="0"/>
              <a:pPr/>
              <a:t>27</a:t>
            </a:fld>
            <a:endParaRPr lang="en-US" smtClean="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="" xmlns:p14="http://schemas.microsoft.com/office/powerpoint/2010/main" val="7971544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4492F1-0145-496F-973C-79334FEFF9DB}" type="slidenum">
              <a:rPr lang="ar-SA" smtClean="0"/>
              <a:pPr/>
              <a:t>28</a:t>
            </a:fld>
            <a:endParaRPr lang="en-US" smtClean="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r>
              <a:rPr lang="en-US" b="1" smtClean="0">
                <a:latin typeface="Times" pitchFamily="18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9830812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419F34-FB36-495D-863B-AFDA1EAFD27F}" type="slidenum">
              <a:rPr lang="ar-SA" smtClean="0"/>
              <a:pPr/>
              <a:t>29</a:t>
            </a:fld>
            <a:endParaRPr lang="en-US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29097809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7C916A-8D78-4FCA-8691-488AD577A8D3}" type="slidenum">
              <a:rPr lang="ar-SA" smtClean="0"/>
              <a:pPr/>
              <a:t>30</a:t>
            </a:fld>
            <a:endParaRPr lang="en-US" smtClean="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25779560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68846A-73EF-444C-8886-A07F5CB6AD18}" type="slidenum">
              <a:rPr lang="ar-SA" smtClean="0"/>
              <a:pPr/>
              <a:t>31</a:t>
            </a:fld>
            <a:endParaRPr lang="en-US" smtClean="0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2302678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A864C8-B2D1-4579-A9F4-6AB5B3C26B94}" type="slidenum">
              <a:rPr lang="ar-SA" smtClean="0"/>
              <a:pPr/>
              <a:t>4</a:t>
            </a:fld>
            <a:endParaRPr lang="en-US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b="1" smtClean="0"/>
              <a:t> </a:t>
            </a:r>
          </a:p>
          <a:p>
            <a:pPr eaLnBrk="1" hangingPunct="1"/>
            <a:r>
              <a:rPr lang="en-US" smtClean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5803145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C14020-AD9B-4A2B-A43B-0E557304A2EC}" type="slidenum">
              <a:rPr lang="ar-SA" smtClean="0"/>
              <a:pPr/>
              <a:t>32</a:t>
            </a:fld>
            <a:endParaRPr lang="en-US" smtClean="0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r>
              <a:rPr lang="en-US" b="1" smtClean="0"/>
              <a:t> </a:t>
            </a:r>
          </a:p>
          <a:p>
            <a:pPr eaLnBrk="1" hangingPunct="1"/>
            <a:r>
              <a:rPr lang="en-US" smtClean="0"/>
              <a:t> </a:t>
            </a:r>
          </a:p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4676545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4EA93B-578B-4490-AE50-B7BD79FEFE99}" type="slidenum">
              <a:rPr lang="ar-SA" smtClean="0"/>
              <a:pPr/>
              <a:t>33</a:t>
            </a:fld>
            <a:endParaRPr lang="en-US" smtClean="0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402714260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833408-BC9B-4C2B-BF5D-3B1739983F44}" type="slidenum">
              <a:rPr lang="ar-SA" smtClean="0"/>
              <a:pPr/>
              <a:t>34</a:t>
            </a:fld>
            <a:endParaRPr lang="en-US" smtClean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8653138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EA97E4-2E03-4AD4-B1A1-10EF6001F672}" type="slidenum">
              <a:rPr lang="ar-SA" smtClean="0"/>
              <a:pPr/>
              <a:t>35</a:t>
            </a:fld>
            <a:endParaRPr lang="en-US" smtClean="0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32217768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14C5E1-793B-47D2-8C0D-8A4DF2A6B9BE}" type="slidenum">
              <a:rPr lang="ar-SA" smtClean="0"/>
              <a:pPr/>
              <a:t>36</a:t>
            </a:fld>
            <a:endParaRPr lang="en-US" smtClean="0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379850437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F5C471-8ECF-4D8E-BA01-699B43B6C4C0}" type="slidenum">
              <a:rPr lang="ar-SA" smtClean="0"/>
              <a:pPr/>
              <a:t>37</a:t>
            </a:fld>
            <a:endParaRPr lang="en-US" smtClean="0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5831237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6E78BA-5C1B-4A26-8AB7-2969F2CB37E0}" type="slidenum">
              <a:rPr lang="ar-SA" smtClean="0"/>
              <a:pPr/>
              <a:t>38</a:t>
            </a:fld>
            <a:endParaRPr lang="en-US" smtClean="0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72912331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02CDE8-0AC8-4862-A1D0-55B2FB217800}" type="slidenum">
              <a:rPr lang="ar-SA" smtClean="0"/>
              <a:pPr/>
              <a:t>39</a:t>
            </a:fld>
            <a:endParaRPr lang="en-US" smtClean="0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r>
              <a:rPr lang="en-US" b="1" smtClean="0">
                <a:latin typeface="Times" pitchFamily="18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26564331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CBE605-2603-4F02-8990-69ED74DB3C9C}" type="slidenum">
              <a:rPr lang="ar-SA" smtClean="0"/>
              <a:pPr/>
              <a:t>40</a:t>
            </a:fld>
            <a:endParaRPr lang="en-US" smtClean="0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22558569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B6FC39-FE21-4197-8A26-144EFC82BB10}" type="slidenum">
              <a:rPr lang="ar-SA" smtClean="0"/>
              <a:pPr/>
              <a:t>41</a:t>
            </a:fld>
            <a:endParaRPr lang="en-US" smtClean="0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3069646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AB7EC5-9C27-42EB-979B-747C7CACF257}" type="slidenum">
              <a:rPr lang="ar-SA" smtClean="0"/>
              <a:pPr/>
              <a:t>5</a:t>
            </a:fld>
            <a:endParaRPr lang="en-US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r>
              <a:rPr lang="en-US" b="1" smtClean="0"/>
              <a:t> </a:t>
            </a:r>
            <a:endParaRPr lang="en-US" smtClean="0"/>
          </a:p>
          <a:p>
            <a:pPr eaLnBrk="1" hangingPunct="1"/>
            <a:endParaRPr lang="en-US" smtClean="0">
              <a:latin typeface="Times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424938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08F5BC-F2FA-48CE-A76B-AFED1F7D9034}" type="slidenum">
              <a:rPr lang="ar-SA" smtClean="0"/>
              <a:pPr/>
              <a:t>42</a:t>
            </a:fld>
            <a:endParaRPr lang="en-US" smtClean="0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283906063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96ED33-36CA-448D-9367-299727B76093}" type="slidenum">
              <a:rPr lang="ar-SA" smtClean="0"/>
              <a:pPr/>
              <a:t>43</a:t>
            </a:fld>
            <a:endParaRPr lang="en-US" smtClean="0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17893476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ar-SA" smtClean="0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DCC5E0-3A19-4657-AB0F-0BE2BD3ADBEB}" type="slidenum">
              <a:rPr lang="ar-SA" smtClean="0"/>
              <a:pPr/>
              <a:t>44</a:t>
            </a:fld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280877989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ar-SA" smtClean="0"/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3BC86A-BE6D-4B8D-877E-F6F25A6B6E3C}" type="slidenum">
              <a:rPr lang="ar-SA" smtClean="0"/>
              <a:pPr/>
              <a:t>45</a:t>
            </a:fld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261924592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77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ar-SA" smtClean="0"/>
          </a:p>
        </p:txBody>
      </p:sp>
      <p:sp>
        <p:nvSpPr>
          <p:cNvPr id="1177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70D98C-75F6-4F06-9758-FE66F4D0A3F5}" type="slidenum">
              <a:rPr lang="ar-SA" smtClean="0"/>
              <a:pPr/>
              <a:t>46</a:t>
            </a:fld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365349710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ar-SA" smtClean="0"/>
          </a:p>
        </p:txBody>
      </p:sp>
      <p:sp>
        <p:nvSpPr>
          <p:cNvPr id="1187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A3F01B-4B95-43FB-AC3E-40A72A471BAA}" type="slidenum">
              <a:rPr lang="ar-SA" smtClean="0"/>
              <a:pPr/>
              <a:t>47</a:t>
            </a:fld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381343113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98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ar-SA" smtClean="0"/>
          </a:p>
        </p:txBody>
      </p:sp>
      <p:sp>
        <p:nvSpPr>
          <p:cNvPr id="1198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FBECC4-7DB2-4FF3-A5CB-AAE35C9F25A3}" type="slidenum">
              <a:rPr lang="ar-SA" smtClean="0"/>
              <a:pPr/>
              <a:t>48</a:t>
            </a:fld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262913530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08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ar-SA" smtClean="0"/>
          </a:p>
        </p:txBody>
      </p:sp>
      <p:sp>
        <p:nvSpPr>
          <p:cNvPr id="1208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C68483-C8E3-4691-BEF7-6911AF0BF194}" type="slidenum">
              <a:rPr lang="ar-SA" smtClean="0"/>
              <a:pPr/>
              <a:t>49</a:t>
            </a:fld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201442210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ar-SA" smtClean="0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9ED6D7-D511-46CB-B627-7E851E36BC18}" type="slidenum">
              <a:rPr lang="ar-SA" smtClean="0"/>
              <a:pPr/>
              <a:t>50</a:t>
            </a:fld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191941441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76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ar-SA" smtClean="0"/>
          </a:p>
        </p:txBody>
      </p:sp>
      <p:sp>
        <p:nvSpPr>
          <p:cNvPr id="157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95A330-85FE-4057-9B00-BA92F253882A}" type="slidenum">
              <a:rPr lang="ar-SA" smtClean="0"/>
              <a:pPr/>
              <a:t>51</a:t>
            </a:fld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970924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49F238-7873-40A9-8D2D-2C747C72DEA1}" type="slidenum">
              <a:rPr lang="ar-SA" smtClean="0"/>
              <a:pPr/>
              <a:t>6</a:t>
            </a:fld>
            <a:endParaRPr lang="en-US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292297588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8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ar-SA" smtClean="0"/>
          </a:p>
        </p:txBody>
      </p:sp>
      <p:sp>
        <p:nvSpPr>
          <p:cNvPr id="158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50F659-62D3-401A-95A7-7F84F2DCFBD0}" type="slidenum">
              <a:rPr lang="ar-SA" smtClean="0"/>
              <a:pPr/>
              <a:t>52</a:t>
            </a:fld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347357401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97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ar-SA" smtClean="0"/>
          </a:p>
        </p:txBody>
      </p:sp>
      <p:sp>
        <p:nvSpPr>
          <p:cNvPr id="159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E384E6-8AC3-4768-B7EC-63C63CA4FE25}" type="slidenum">
              <a:rPr lang="ar-SA" smtClean="0"/>
              <a:pPr/>
              <a:t>53</a:t>
            </a:fld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368928360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07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ar-SA" smtClean="0"/>
          </a:p>
        </p:txBody>
      </p:sp>
      <p:sp>
        <p:nvSpPr>
          <p:cNvPr id="160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3C1C9F-4F01-4437-BCF9-6AC1925DBD99}" type="slidenum">
              <a:rPr lang="ar-SA" smtClean="0"/>
              <a:pPr/>
              <a:t>54</a:t>
            </a:fld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352069874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1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ar-SA" smtClean="0"/>
          </a:p>
        </p:txBody>
      </p:sp>
      <p:sp>
        <p:nvSpPr>
          <p:cNvPr id="161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50F90F-9F66-40F8-9D40-07DE2097EE56}" type="slidenum">
              <a:rPr lang="ar-SA" smtClean="0"/>
              <a:pPr/>
              <a:t>55</a:t>
            </a:fld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97481192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28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ar-SA" smtClean="0"/>
          </a:p>
        </p:txBody>
      </p:sp>
      <p:sp>
        <p:nvSpPr>
          <p:cNvPr id="162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9ACF38-5B47-434A-91E7-B2A5E7D0995E}" type="slidenum">
              <a:rPr lang="ar-SA" smtClean="0"/>
              <a:pPr/>
              <a:t>56</a:t>
            </a:fld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278315558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ar-SA" smtClean="0"/>
          </a:p>
        </p:txBody>
      </p:sp>
      <p:sp>
        <p:nvSpPr>
          <p:cNvPr id="163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51865A-3824-4ACE-A5D1-0F0F2190E356}" type="slidenum">
              <a:rPr lang="ar-SA" smtClean="0"/>
              <a:pPr/>
              <a:t>57</a:t>
            </a:fld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859735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3F7F21-0BE3-4D11-947D-428A56CE8CF7}" type="slidenum">
              <a:rPr lang="ar-SA" smtClean="0"/>
              <a:pPr/>
              <a:t>7</a:t>
            </a:fld>
            <a:endParaRPr 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smtClean="0"/>
          </a:p>
        </p:txBody>
      </p:sp>
    </p:spTree>
    <p:extLst>
      <p:ext uri="{BB962C8B-B14F-4D97-AF65-F5344CB8AC3E}">
        <p14:creationId xmlns="" xmlns:p14="http://schemas.microsoft.com/office/powerpoint/2010/main" val="3009522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EEB897-75AE-48C7-9336-15F76021865A}" type="slidenum">
              <a:rPr lang="ar-SA" smtClean="0"/>
              <a:pPr/>
              <a:t>8</a:t>
            </a:fld>
            <a:endParaRPr lang="en-US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4239243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E7CC11-0B00-44D4-A772-60978AF174C0}" type="slidenum">
              <a:rPr lang="ar-SA" smtClean="0"/>
              <a:pPr/>
              <a:t>9</a:t>
            </a:fld>
            <a:endParaRPr lang="en-US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r>
              <a:rPr lang="en-US" b="1" smtClean="0"/>
              <a:t> 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530921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25A67C-25EE-4D7F-B06A-6ECF2B7D4F2D}" type="slidenum">
              <a:rPr lang="ar-SA" smtClean="0"/>
              <a:pPr/>
              <a:t>10</a:t>
            </a:fld>
            <a:endParaRPr lang="en-US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/>
          <a:lstStyle/>
          <a:p>
            <a:pPr eaLnBrk="1" hangingPunct="1"/>
            <a:endParaRPr lang="ar-SA" b="1" smtClean="0"/>
          </a:p>
        </p:txBody>
      </p:sp>
    </p:spTree>
    <p:extLst>
      <p:ext uri="{BB962C8B-B14F-4D97-AF65-F5344CB8AC3E}">
        <p14:creationId xmlns="" xmlns:p14="http://schemas.microsoft.com/office/powerpoint/2010/main" val="2638377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art_hires_leopardfront"/>
          <p:cNvPicPr>
            <a:picLocks noChangeAspect="1" noChangeArrowheads="1"/>
          </p:cNvPicPr>
          <p:nvPr userDrawn="1"/>
        </p:nvPicPr>
        <p:blipFill>
          <a:blip r:embed="rId2" cstate="print"/>
          <a:srcRect t="40196" b="4932"/>
          <a:stretch>
            <a:fillRect/>
          </a:stretch>
        </p:blipFill>
        <p:spPr bwMode="auto">
          <a:xfrm>
            <a:off x="3175" y="0"/>
            <a:ext cx="9140825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bg1">
              <a:alpha val="64999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rtl="0" eaLnBrk="0" hangingPunct="0"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0" y="190500"/>
            <a:ext cx="3271838" cy="1096963"/>
          </a:xfrm>
          <a:prstGeom prst="rect">
            <a:avLst/>
          </a:prstGeom>
          <a:solidFill>
            <a:srgbClr val="F99D2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rtl="0" eaLnBrk="0" hangingPunct="0"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7" name="Rectangle 12"/>
          <p:cNvSpPr>
            <a:spLocks noChangeArrowheads="1"/>
          </p:cNvSpPr>
          <p:nvPr userDrawn="1"/>
        </p:nvSpPr>
        <p:spPr bwMode="auto">
          <a:xfrm>
            <a:off x="3271838" y="190500"/>
            <a:ext cx="5868987" cy="1096963"/>
          </a:xfrm>
          <a:prstGeom prst="rect">
            <a:avLst/>
          </a:prstGeom>
          <a:solidFill>
            <a:srgbClr val="64888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rtl="0" eaLnBrk="0" hangingPunct="0"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0" y="6126163"/>
            <a:ext cx="9144000" cy="731837"/>
          </a:xfrm>
          <a:prstGeom prst="rect">
            <a:avLst/>
          </a:prstGeom>
          <a:solidFill>
            <a:srgbClr val="F4E06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rtl="0" eaLnBrk="0" hangingPunct="0"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 userDrawn="1"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  <a:defRPr/>
            </a:pPr>
            <a:r>
              <a:rPr lang="en-US" sz="900">
                <a:latin typeface="Arial" charset="0"/>
                <a:cs typeface="+mn-cs"/>
              </a:rPr>
              <a:t>Copyright © 2009 Pearson Education, Inc.</a:t>
            </a:r>
            <a:endParaRPr lang="en-US">
              <a:latin typeface="Arial" charset="0"/>
              <a:cs typeface="+mn-cs"/>
            </a:endParaRPr>
          </a:p>
        </p:txBody>
      </p:sp>
      <p:sp>
        <p:nvSpPr>
          <p:cNvPr id="10" name="Rectangle 15"/>
          <p:cNvSpPr>
            <a:spLocks noChangeArrowheads="1"/>
          </p:cNvSpPr>
          <p:nvPr userDrawn="1"/>
        </p:nvSpPr>
        <p:spPr bwMode="auto">
          <a:xfrm>
            <a:off x="0" y="0"/>
            <a:ext cx="9140825" cy="155575"/>
          </a:xfrm>
          <a:prstGeom prst="rect">
            <a:avLst/>
          </a:prstGeom>
          <a:solidFill>
            <a:srgbClr val="84A05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rtl="0" eaLnBrk="0" hangingPunct="0"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 userDrawn="1"/>
        </p:nvSpPr>
        <p:spPr bwMode="auto">
          <a:xfrm>
            <a:off x="0" y="5027613"/>
            <a:ext cx="9140825" cy="1004887"/>
          </a:xfrm>
          <a:prstGeom prst="rect">
            <a:avLst/>
          </a:prstGeom>
          <a:solidFill>
            <a:srgbClr val="C2D6B2">
              <a:alpha val="59000"/>
            </a:srgbClr>
          </a:solidFill>
          <a:ln w="9525">
            <a:noFill/>
            <a:miter lim="800000"/>
            <a:headEnd/>
            <a:tailEnd/>
          </a:ln>
        </p:spPr>
        <p:txBody>
          <a:bodyPr lIns="182880" tIns="0" rIns="0" bIns="0" anchor="ctr"/>
          <a:lstStyle/>
          <a:p>
            <a:pPr algn="l" rtl="0" eaLnBrk="0" hangingPunct="0">
              <a:defRPr/>
            </a:pPr>
            <a:r>
              <a:rPr lang="en-US" sz="1800">
                <a:latin typeface="Arial Narrow" pitchFamily="34" charset="0"/>
                <a:cs typeface="+mn-cs"/>
              </a:rPr>
              <a:t>PowerPoint Lectures for</a:t>
            </a:r>
          </a:p>
          <a:p>
            <a:pPr algn="l" rtl="0" eaLnBrk="0" hangingPunct="0">
              <a:defRPr/>
            </a:pPr>
            <a:r>
              <a:rPr lang="en-US" sz="2200" b="1" i="1">
                <a:latin typeface="Arial Narrow" pitchFamily="34" charset="0"/>
                <a:cs typeface="+mn-cs"/>
              </a:rPr>
              <a:t>Biology: Concepts &amp; Connections, </a:t>
            </a:r>
            <a:r>
              <a:rPr lang="en-US" sz="1800" b="1" i="1">
                <a:latin typeface="Arial Narrow" pitchFamily="34" charset="0"/>
                <a:cs typeface="+mn-cs"/>
              </a:rPr>
              <a:t>Sixth Edition</a:t>
            </a:r>
          </a:p>
          <a:p>
            <a:pPr algn="l" rtl="0" eaLnBrk="0" hangingPunct="0">
              <a:defRPr/>
            </a:pPr>
            <a:r>
              <a:rPr lang="en-US" sz="1800" b="1" i="1">
                <a:latin typeface="Arial Narrow" pitchFamily="34" charset="0"/>
                <a:cs typeface="+mn-cs"/>
              </a:rPr>
              <a:t>Campbell, Reece, Taylor, Simon, and Dickey</a:t>
            </a:r>
            <a:endParaRPr lang="en-US">
              <a:latin typeface="Arial" charset="0"/>
              <a:cs typeface="+mn-cs"/>
            </a:endParaRPr>
          </a:p>
        </p:txBody>
      </p:sp>
      <p:sp>
        <p:nvSpPr>
          <p:cNvPr id="12" name="Rectangle 19"/>
          <p:cNvSpPr>
            <a:spLocks noChangeArrowheads="1"/>
          </p:cNvSpPr>
          <p:nvPr userDrawn="1"/>
        </p:nvSpPr>
        <p:spPr bwMode="auto">
          <a:xfrm>
            <a:off x="0" y="6122988"/>
            <a:ext cx="9144000" cy="109537"/>
          </a:xfrm>
          <a:prstGeom prst="rect">
            <a:avLst/>
          </a:prstGeom>
          <a:solidFill>
            <a:srgbClr val="F4CA2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rtl="0" eaLnBrk="0" hangingPunct="0"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544784" name="Rectangle 16"/>
          <p:cNvSpPr>
            <a:spLocks noGrp="1" noChangeArrowheads="1"/>
          </p:cNvSpPr>
          <p:nvPr>
            <p:ph type="subTitle" idx="1"/>
          </p:nvPr>
        </p:nvSpPr>
        <p:spPr>
          <a:xfrm>
            <a:off x="3400425" y="190500"/>
            <a:ext cx="5667375" cy="1096963"/>
          </a:xfrm>
        </p:spPr>
        <p:txBody>
          <a:bodyPr rIns="0" anchor="ctr"/>
          <a:lstStyle>
            <a:lvl1pPr>
              <a:buFont typeface="Wingdings" pitchFamily="2" charset="2"/>
              <a:buNone/>
              <a:defRPr sz="5100">
                <a:solidFill>
                  <a:srgbClr val="0060AF"/>
                </a:solidFill>
                <a:latin typeface="Times New Roman" pitchFamily="18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44785" name="Rectangle 17"/>
          <p:cNvSpPr>
            <a:spLocks noGrp="1" noChangeArrowheads="1"/>
          </p:cNvSpPr>
          <p:nvPr>
            <p:ph type="ctrTitle" sz="quarter"/>
          </p:nvPr>
        </p:nvSpPr>
        <p:spPr>
          <a:xfrm>
            <a:off x="182563" y="190500"/>
            <a:ext cx="3089275" cy="1096963"/>
          </a:xfrm>
        </p:spPr>
        <p:txBody>
          <a:bodyPr anchor="ctr"/>
          <a:lstStyle>
            <a:lvl1pPr marL="0" indent="0">
              <a:defRPr sz="500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4338" y="182563"/>
            <a:ext cx="2193925" cy="61706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563" y="182563"/>
            <a:ext cx="6429375" cy="61706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art_hires_leopardfront"/>
          <p:cNvPicPr>
            <a:picLocks noChangeAspect="1" noChangeArrowheads="1"/>
          </p:cNvPicPr>
          <p:nvPr userDrawn="1"/>
        </p:nvPicPr>
        <p:blipFill>
          <a:blip r:embed="rId2" cstate="print"/>
          <a:srcRect t="40196" b="4932"/>
          <a:stretch>
            <a:fillRect/>
          </a:stretch>
        </p:blipFill>
        <p:spPr bwMode="auto">
          <a:xfrm>
            <a:off x="3175" y="0"/>
            <a:ext cx="9140825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bg1">
              <a:alpha val="64999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rtl="0" eaLnBrk="0" hangingPunct="0">
              <a:defRPr/>
            </a:pPr>
            <a:endParaRPr lang="en-GB">
              <a:solidFill>
                <a:srgbClr val="000000"/>
              </a:solidFill>
              <a:latin typeface="Arial" charset="0"/>
              <a:cs typeface="Arial"/>
            </a:endParaRPr>
          </a:p>
        </p:txBody>
      </p:sp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0" y="190500"/>
            <a:ext cx="3271838" cy="1096963"/>
          </a:xfrm>
          <a:prstGeom prst="rect">
            <a:avLst/>
          </a:prstGeom>
          <a:solidFill>
            <a:srgbClr val="F99D2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rtl="0" eaLnBrk="0" hangingPunct="0">
              <a:defRPr/>
            </a:pPr>
            <a:endParaRPr lang="en-GB">
              <a:solidFill>
                <a:srgbClr val="000000"/>
              </a:solidFill>
              <a:latin typeface="Arial" charset="0"/>
              <a:cs typeface="Arial"/>
            </a:endParaRPr>
          </a:p>
        </p:txBody>
      </p:sp>
      <p:sp>
        <p:nvSpPr>
          <p:cNvPr id="7" name="Rectangle 12"/>
          <p:cNvSpPr>
            <a:spLocks noChangeArrowheads="1"/>
          </p:cNvSpPr>
          <p:nvPr userDrawn="1"/>
        </p:nvSpPr>
        <p:spPr bwMode="auto">
          <a:xfrm>
            <a:off x="3271838" y="190500"/>
            <a:ext cx="5868987" cy="1096963"/>
          </a:xfrm>
          <a:prstGeom prst="rect">
            <a:avLst/>
          </a:prstGeom>
          <a:solidFill>
            <a:srgbClr val="64888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rtl="0" eaLnBrk="0" hangingPunct="0">
              <a:defRPr/>
            </a:pPr>
            <a:endParaRPr lang="en-GB">
              <a:solidFill>
                <a:srgbClr val="000000"/>
              </a:solidFill>
              <a:latin typeface="Arial" charset="0"/>
              <a:cs typeface="Arial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0" y="6126163"/>
            <a:ext cx="9144000" cy="731837"/>
          </a:xfrm>
          <a:prstGeom prst="rect">
            <a:avLst/>
          </a:prstGeom>
          <a:solidFill>
            <a:srgbClr val="F4E06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rtl="0" eaLnBrk="0" hangingPunct="0">
              <a:defRPr/>
            </a:pPr>
            <a:endParaRPr lang="en-GB">
              <a:solidFill>
                <a:srgbClr val="000000"/>
              </a:solidFill>
              <a:latin typeface="Arial" charset="0"/>
              <a:cs typeface="Arial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 userDrawn="1"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  <a:defRPr/>
            </a:pPr>
            <a:r>
              <a:rPr lang="en-US" sz="900">
                <a:solidFill>
                  <a:srgbClr val="000000"/>
                </a:solidFill>
                <a:latin typeface="Arial" charset="0"/>
                <a:cs typeface="Arial"/>
              </a:rPr>
              <a:t>Copyright © 2009 Pearson Education, Inc.</a:t>
            </a:r>
            <a:endParaRPr lang="en-US">
              <a:solidFill>
                <a:srgbClr val="000000"/>
              </a:solidFill>
              <a:latin typeface="Arial" charset="0"/>
              <a:cs typeface="Arial"/>
            </a:endParaRPr>
          </a:p>
        </p:txBody>
      </p:sp>
      <p:sp>
        <p:nvSpPr>
          <p:cNvPr id="10" name="Rectangle 15"/>
          <p:cNvSpPr>
            <a:spLocks noChangeArrowheads="1"/>
          </p:cNvSpPr>
          <p:nvPr userDrawn="1"/>
        </p:nvSpPr>
        <p:spPr bwMode="auto">
          <a:xfrm>
            <a:off x="0" y="0"/>
            <a:ext cx="9140825" cy="155575"/>
          </a:xfrm>
          <a:prstGeom prst="rect">
            <a:avLst/>
          </a:prstGeom>
          <a:solidFill>
            <a:srgbClr val="84A05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rtl="0" eaLnBrk="0" hangingPunct="0">
              <a:defRPr/>
            </a:pPr>
            <a:endParaRPr lang="en-GB">
              <a:solidFill>
                <a:srgbClr val="000000"/>
              </a:solidFill>
              <a:latin typeface="Arial" charset="0"/>
              <a:cs typeface="Arial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 userDrawn="1"/>
        </p:nvSpPr>
        <p:spPr bwMode="auto">
          <a:xfrm>
            <a:off x="0" y="5027613"/>
            <a:ext cx="9140825" cy="1004887"/>
          </a:xfrm>
          <a:prstGeom prst="rect">
            <a:avLst/>
          </a:prstGeom>
          <a:solidFill>
            <a:srgbClr val="C2D6B2">
              <a:alpha val="59000"/>
            </a:srgbClr>
          </a:solidFill>
          <a:ln w="9525">
            <a:noFill/>
            <a:miter lim="800000"/>
            <a:headEnd/>
            <a:tailEnd/>
          </a:ln>
        </p:spPr>
        <p:txBody>
          <a:bodyPr lIns="182880" tIns="0" rIns="0" bIns="0" anchor="ctr"/>
          <a:lstStyle/>
          <a:p>
            <a:pPr algn="l" rtl="0" eaLnBrk="0" hangingPunct="0">
              <a:defRPr/>
            </a:pPr>
            <a:r>
              <a:rPr lang="en-US" sz="1800">
                <a:solidFill>
                  <a:srgbClr val="000000"/>
                </a:solidFill>
                <a:latin typeface="Arial Narrow" pitchFamily="34" charset="0"/>
                <a:cs typeface="Arial"/>
              </a:rPr>
              <a:t>PowerPoint Lectures for</a:t>
            </a:r>
          </a:p>
          <a:p>
            <a:pPr algn="l" rtl="0" eaLnBrk="0" hangingPunct="0">
              <a:defRPr/>
            </a:pPr>
            <a:r>
              <a:rPr lang="en-US" sz="2200" b="1" i="1">
                <a:solidFill>
                  <a:srgbClr val="000000"/>
                </a:solidFill>
                <a:latin typeface="Arial Narrow" pitchFamily="34" charset="0"/>
                <a:cs typeface="Arial"/>
              </a:rPr>
              <a:t>Biology: Concepts &amp; Connections, </a:t>
            </a:r>
            <a:r>
              <a:rPr lang="en-US" sz="1800" b="1" i="1">
                <a:solidFill>
                  <a:srgbClr val="000000"/>
                </a:solidFill>
                <a:latin typeface="Arial Narrow" pitchFamily="34" charset="0"/>
                <a:cs typeface="Arial"/>
              </a:rPr>
              <a:t>Sixth Edition</a:t>
            </a:r>
          </a:p>
          <a:p>
            <a:pPr algn="l" rtl="0" eaLnBrk="0" hangingPunct="0">
              <a:defRPr/>
            </a:pPr>
            <a:r>
              <a:rPr lang="en-US" sz="1800" b="1" i="1">
                <a:solidFill>
                  <a:srgbClr val="000000"/>
                </a:solidFill>
                <a:latin typeface="Arial Narrow" pitchFamily="34" charset="0"/>
                <a:cs typeface="Arial"/>
              </a:rPr>
              <a:t>Campbell, Reece, Taylor, Simon, and Dickey</a:t>
            </a:r>
            <a:endParaRPr lang="en-US">
              <a:solidFill>
                <a:srgbClr val="000000"/>
              </a:solidFill>
              <a:latin typeface="Arial" charset="0"/>
              <a:cs typeface="Arial"/>
            </a:endParaRPr>
          </a:p>
        </p:txBody>
      </p:sp>
      <p:sp>
        <p:nvSpPr>
          <p:cNvPr id="12" name="Rectangle 19"/>
          <p:cNvSpPr>
            <a:spLocks noChangeArrowheads="1"/>
          </p:cNvSpPr>
          <p:nvPr userDrawn="1"/>
        </p:nvSpPr>
        <p:spPr bwMode="auto">
          <a:xfrm>
            <a:off x="0" y="6122988"/>
            <a:ext cx="9144000" cy="109537"/>
          </a:xfrm>
          <a:prstGeom prst="rect">
            <a:avLst/>
          </a:prstGeom>
          <a:solidFill>
            <a:srgbClr val="F4CA2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rtl="0" eaLnBrk="0" hangingPunct="0">
              <a:defRPr/>
            </a:pPr>
            <a:endParaRPr lang="en-GB">
              <a:solidFill>
                <a:srgbClr val="000000"/>
              </a:solidFill>
              <a:latin typeface="Arial" charset="0"/>
              <a:cs typeface="Arial"/>
            </a:endParaRPr>
          </a:p>
        </p:txBody>
      </p:sp>
      <p:sp>
        <p:nvSpPr>
          <p:cNvPr id="544784" name="Rectangle 16"/>
          <p:cNvSpPr>
            <a:spLocks noGrp="1" noChangeArrowheads="1"/>
          </p:cNvSpPr>
          <p:nvPr>
            <p:ph type="subTitle" idx="1"/>
          </p:nvPr>
        </p:nvSpPr>
        <p:spPr>
          <a:xfrm>
            <a:off x="3400425" y="190500"/>
            <a:ext cx="5667375" cy="1096963"/>
          </a:xfrm>
        </p:spPr>
        <p:txBody>
          <a:bodyPr rIns="0" anchor="ctr"/>
          <a:lstStyle>
            <a:lvl1pPr>
              <a:buFont typeface="Wingdings" pitchFamily="2" charset="2"/>
              <a:buNone/>
              <a:defRPr sz="5100">
                <a:solidFill>
                  <a:srgbClr val="0060AF"/>
                </a:solidFill>
                <a:latin typeface="Times New Roman" pitchFamily="18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44785" name="Rectangle 17"/>
          <p:cNvSpPr>
            <a:spLocks noGrp="1" noChangeArrowheads="1"/>
          </p:cNvSpPr>
          <p:nvPr>
            <p:ph type="ctrTitle" sz="quarter"/>
          </p:nvPr>
        </p:nvSpPr>
        <p:spPr>
          <a:xfrm>
            <a:off x="182563" y="190500"/>
            <a:ext cx="3089275" cy="1096963"/>
          </a:xfrm>
        </p:spPr>
        <p:txBody>
          <a:bodyPr anchor="ctr"/>
          <a:lstStyle>
            <a:lvl1pPr marL="0" indent="0">
              <a:defRPr sz="500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2379752470"/>
      </p:ext>
    </p:extLst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29436525"/>
      </p:ext>
    </p:extLst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67572230"/>
      </p:ext>
    </p:extLst>
  </p:cSld>
  <p:clrMapOvr>
    <a:masterClrMapping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563" y="1279525"/>
            <a:ext cx="4311650" cy="5073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279525"/>
            <a:ext cx="4311650" cy="5073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637473686"/>
      </p:ext>
    </p:extLst>
  </p:cSld>
  <p:clrMapOvr>
    <a:masterClrMapping/>
  </p:clrMapOvr>
  <p:transition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63965120"/>
      </p:ext>
    </p:extLst>
  </p:cSld>
  <p:clrMapOvr>
    <a:masterClrMapping/>
  </p:clrMapOvr>
  <p:transition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763780745"/>
      </p:ext>
    </p:extLst>
  </p:cSld>
  <p:clrMapOvr>
    <a:masterClrMapping/>
  </p:clrMapOvr>
  <p:transition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106238679"/>
      </p:ext>
    </p:extLst>
  </p:cSld>
  <p:clrMapOvr>
    <a:masterClrMapping/>
  </p:clrMapOvr>
  <p:transition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570290941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340953128"/>
      </p:ext>
    </p:extLst>
  </p:cSld>
  <p:clrMapOvr>
    <a:masterClrMapping/>
  </p:clrMapOvr>
  <p:transition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365581010"/>
      </p:ext>
    </p:extLst>
  </p:cSld>
  <p:clrMapOvr>
    <a:masterClrMapping/>
  </p:clrMapOvr>
  <p:transition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4338" y="182563"/>
            <a:ext cx="2193925" cy="61706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563" y="182563"/>
            <a:ext cx="6429375" cy="61706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22161450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563" y="1279525"/>
            <a:ext cx="4311650" cy="5073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279525"/>
            <a:ext cx="4311650" cy="5073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82563" y="182563"/>
            <a:ext cx="87757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563" y="1279525"/>
            <a:ext cx="8775700" cy="507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3716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028" r:id="rId7"/>
    <p:sldLayoutId id="2147484029" r:id="rId8"/>
    <p:sldLayoutId id="2147484030" r:id="rId9"/>
    <p:sldLayoutId id="2147484031" r:id="rId10"/>
    <p:sldLayoutId id="2147484032" r:id="rId11"/>
  </p:sldLayoutIdLst>
  <p:timing>
    <p:tnLst>
      <p:par>
        <p:cTn id="1" dur="indefinite" restart="never" nodeType="tmRoot"/>
      </p:par>
    </p:tnLst>
  </p:timing>
  <p:txStyles>
    <p:titleStyle>
      <a:lvl1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2pPr>
      <a:lvl3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3pPr>
      <a:lvl4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4pPr>
      <a:lvl5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5pPr>
      <a:lvl6pPr marL="9080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6pPr>
      <a:lvl7pPr marL="13652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7pPr>
      <a:lvl8pPr marL="18224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8pPr>
      <a:lvl9pPr marL="22796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98513" indent="-34131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2pPr>
      <a:lvl3pPr marL="1485900" indent="-339725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3pPr>
      <a:lvl4pPr marL="2176463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859088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33162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37734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42306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46878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82563" y="182563"/>
            <a:ext cx="87757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563" y="1279525"/>
            <a:ext cx="8775700" cy="507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3716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4070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2pPr>
      <a:lvl3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3pPr>
      <a:lvl4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4pPr>
      <a:lvl5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5pPr>
      <a:lvl6pPr marL="9080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6pPr>
      <a:lvl7pPr marL="13652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7pPr>
      <a:lvl8pPr marL="18224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8pPr>
      <a:lvl9pPr marL="22796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98513" indent="-34131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2pPr>
      <a:lvl3pPr marL="1485900" indent="-339725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3pPr>
      <a:lvl4pPr marL="2176463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859088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33162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37734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42306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46878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hyperlink" Target="file:///\\localhost\..\..\Program%20Files\TurningPoint\2003\Questions.html" TargetMode="External"/><Relationship Id="rId4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4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4" Type="http://schemas.openxmlformats.org/officeDocument/2006/relationships/image" Target="../media/image1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5" Type="http://schemas.openxmlformats.org/officeDocument/2006/relationships/image" Target="../media/image11.jpeg"/><Relationship Id="rId4" Type="http://schemas.openxmlformats.org/officeDocument/2006/relationships/hyperlink" Target="file:///\\localhost\..\..\Program%20Files\TurningPoint\2003\Questions.html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5" Type="http://schemas.openxmlformats.org/officeDocument/2006/relationships/image" Target="../media/image12.jpeg"/><Relationship Id="rId4" Type="http://schemas.openxmlformats.org/officeDocument/2006/relationships/hyperlink" Target="file:///\\localhost\..\..\Program%20Files\TurningPoint\2003\Questions.html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4" Type="http://schemas.openxmlformats.org/officeDocument/2006/relationships/image" Target="../media/image1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Relationship Id="rId4" Type="http://schemas.openxmlformats.org/officeDocument/2006/relationships/image" Target="../media/image1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hyperlink" Target="file:///\\localhost\..\..\Program%20Files\TurningPoint\2003\Questions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hyperlink" Target="file:///\\localhost\..\..\Program%20Files\TurningPoint\2003\Question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عنوان 1"/>
          <p:cNvSpPr>
            <a:spLocks noGrp="1"/>
          </p:cNvSpPr>
          <p:nvPr>
            <p:ph type="title"/>
          </p:nvPr>
        </p:nvSpPr>
        <p:spPr>
          <a:xfrm>
            <a:off x="1611337" y="1225434"/>
            <a:ext cx="6045200" cy="4020334"/>
          </a:xfrm>
        </p:spPr>
        <p:txBody>
          <a:bodyPr/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9</a:t>
            </a:r>
            <a:b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GAS EXCHANGE &amp; CIRCULATION</a:t>
            </a:r>
            <a:endParaRPr lang="ar-SA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 b="1">
                <a:latin typeface="Tahoma" pitchFamily="34" charset="0"/>
              </a:rPr>
              <a:t>0</a:t>
            </a:r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207629" y="721898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2009 Pearson Education, Inc.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2" name="Rectangle 8"/>
          <p:cNvSpPr>
            <a:spLocks noGrp="1" noChangeArrowheads="1"/>
          </p:cNvSpPr>
          <p:nvPr>
            <p:ph type="title"/>
          </p:nvPr>
        </p:nvSpPr>
        <p:spPr>
          <a:xfrm>
            <a:off x="173038" y="176213"/>
            <a:ext cx="8775700" cy="433387"/>
          </a:xfrm>
        </p:spPr>
        <p:txBody>
          <a:bodyPr/>
          <a:lstStyle/>
          <a:p>
            <a:pPr marL="0" indent="0"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Mechanics of Breathing 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3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238125" y="960524"/>
            <a:ext cx="8775700" cy="5439102"/>
          </a:xfrm>
        </p:spPr>
        <p:txBody>
          <a:bodyPr/>
          <a:lstStyle/>
          <a:p>
            <a:pPr marL="268288" indent="-268288" eaLnBrk="1" hangingPunct="1">
              <a:buFont typeface="Wingdings" pitchFamily="2" charset="2"/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Breathing is the alternate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inhalation </a:t>
            </a: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exhalation </a:t>
            </a: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air (ventilation)</a:t>
            </a:r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ar-SA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8288" indent="-268288" eaLnBrk="1" hangingPunct="1">
              <a:buFont typeface="Wingdings" pitchFamily="2" charset="2"/>
              <a:buNone/>
            </a:pP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 Inhalation occurs when</a:t>
            </a:r>
            <a:endParaRPr lang="en-US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5488" lvl="1" indent="-277813" eaLnBrk="1" hangingPunct="1">
              <a:buFontTx/>
              <a:buChar char="–"/>
            </a:pPr>
            <a: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rib cage expands </a:t>
            </a:r>
            <a: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(muscles between ribs contract and rib cage rises)                    </a:t>
            </a:r>
            <a:r>
              <a:rPr lang="ar-SA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5488" lvl="1" indent="-277813" eaLnBrk="1" hangingPunct="1">
              <a:buFontTx/>
              <a:buChar char="–"/>
            </a:pPr>
            <a:r>
              <a:rPr lang="en-US" sz="26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diaphragm moves downward</a:t>
            </a:r>
          </a:p>
          <a:p>
            <a:pPr marL="725488" lvl="1" indent="-277813" eaLnBrk="1" hangingPunct="1">
              <a:buFontTx/>
              <a:buChar char="–"/>
            </a:pPr>
            <a: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volume of the chest cavity 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increases</a:t>
            </a:r>
            <a: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lowering the air pressure around lungs.</a:t>
            </a:r>
          </a:p>
          <a:p>
            <a:pPr marL="725488" lvl="1" indent="-277813" eaLnBrk="1" hangingPunct="1">
              <a:buFontTx/>
              <a:buChar char="–"/>
            </a:pPr>
            <a:r>
              <a:rPr lang="en-US" sz="26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 rushes into lungs to equalize the pressure difference</a:t>
            </a:r>
          </a:p>
          <a:p>
            <a:pPr marL="725488" lvl="1" indent="-277813" eaLnBrk="1" hangingPunct="1">
              <a:buFontTx/>
              <a:buChar char="–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ar-S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5488" lvl="1" indent="-277813" algn="r" rtl="1" eaLnBrk="1" hangingPunct="1">
              <a:buFontTx/>
              <a:buNone/>
            </a:pPr>
            <a:r>
              <a:rPr lang="ar-S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10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 b="1">
                <a:latin typeface="Tahoma" pitchFamily="34" charset="0"/>
              </a:rPr>
              <a:t>0</a:t>
            </a:r>
          </a:p>
        </p:txBody>
      </p:sp>
      <p:sp>
        <p:nvSpPr>
          <p:cNvPr id="20483" name="Line 3"/>
          <p:cNvSpPr>
            <a:spLocks noChangeShapeType="1"/>
          </p:cNvSpPr>
          <p:nvPr/>
        </p:nvSpPr>
        <p:spPr bwMode="auto">
          <a:xfrm>
            <a:off x="238792" y="885268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/>
              <a:t>Copyright © 2009 Pearson Education, Inc.</a:t>
            </a:r>
            <a:endParaRPr lang="en-US"/>
          </a:p>
        </p:txBody>
      </p:sp>
      <p:sp>
        <p:nvSpPr>
          <p:cNvPr id="20486" name="Rectangle 8"/>
          <p:cNvSpPr>
            <a:spLocks noGrp="1" noChangeArrowheads="1"/>
          </p:cNvSpPr>
          <p:nvPr>
            <p:ph type="title"/>
          </p:nvPr>
        </p:nvSpPr>
        <p:spPr>
          <a:xfrm>
            <a:off x="173038" y="176214"/>
            <a:ext cx="8775700" cy="457968"/>
          </a:xfrm>
        </p:spPr>
        <p:txBody>
          <a:bodyPr/>
          <a:lstStyle/>
          <a:p>
            <a:pPr marL="0" indent="0" algn="ctr"/>
            <a:r>
              <a:rPr lang="en-US" sz="2400" dirty="0" smtClean="0"/>
              <a:t>22.8 Negative pressure breathing ventilates our lungs</a:t>
            </a:r>
            <a:br>
              <a:rPr lang="en-US" sz="2400" dirty="0" smtClean="0"/>
            </a:br>
            <a:r>
              <a:rPr lang="en-US" sz="2400" dirty="0" smtClean="0"/>
              <a:t> </a:t>
            </a:r>
            <a:r>
              <a:rPr lang="ar-SA" sz="2400" dirty="0" smtClean="0"/>
              <a:t> </a:t>
            </a:r>
            <a:endParaRPr lang="en-US" sz="3200" dirty="0" smtClean="0"/>
          </a:p>
        </p:txBody>
      </p:sp>
      <p:sp>
        <p:nvSpPr>
          <p:cNvPr id="20487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14300" y="1306513"/>
            <a:ext cx="8775700" cy="3368726"/>
          </a:xfrm>
        </p:spPr>
        <p:txBody>
          <a:bodyPr/>
          <a:lstStyle/>
          <a:p>
            <a:pPr marL="395288" indent="-395288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2) Exhalation occurs when    </a:t>
            </a:r>
            <a:r>
              <a:rPr lang="ar-SA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25538" lvl="1" indent="-346075" eaLnBrk="1" hangingPunct="1">
              <a:lnSpc>
                <a:spcPct val="90000"/>
              </a:lnSpc>
              <a:buFontTx/>
              <a:buChar char="–"/>
            </a:pP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rib cage contracts</a:t>
            </a:r>
          </a:p>
          <a:p>
            <a:pPr marL="1125538" lvl="1" indent="-346075" eaLnBrk="1" hangingPunct="1">
              <a:lnSpc>
                <a:spcPct val="90000"/>
              </a:lnSpc>
              <a:buFontTx/>
              <a:buChar char="–"/>
            </a:pPr>
            <a:r>
              <a:rPr lang="en-US" sz="28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diaphragm moves upward</a:t>
            </a:r>
          </a:p>
          <a:p>
            <a:pPr marL="1125538" lvl="1" indent="-346075" eaLnBrk="1" hangingPunct="1">
              <a:lnSpc>
                <a:spcPct val="90000"/>
              </a:lnSpc>
              <a:buFontTx/>
              <a:buChar char="–"/>
            </a:pP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pressure around the lungs increases</a:t>
            </a:r>
          </a:p>
          <a:p>
            <a:pPr marL="1125538" lvl="1" indent="-346075" eaLnBrk="1" hangingPunct="1">
              <a:lnSpc>
                <a:spcPct val="90000"/>
              </a:lnSpc>
              <a:buFontTx/>
              <a:buChar char="–"/>
            </a:pPr>
            <a:r>
              <a:rPr lang="en-US" sz="28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air is forced out of the respiratory tract</a:t>
            </a: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8" descr="22_08HumanBreathing-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7663" y="168275"/>
            <a:ext cx="8542337" cy="632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9"/>
          <p:cNvSpPr txBox="1">
            <a:spLocks noChangeArrowheads="1"/>
          </p:cNvSpPr>
          <p:nvPr/>
        </p:nvSpPr>
        <p:spPr bwMode="auto">
          <a:xfrm>
            <a:off x="4143375" y="3067050"/>
            <a:ext cx="736600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20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Lung</a:t>
            </a:r>
            <a:endParaRPr lang="en-US" b="1">
              <a:solidFill>
                <a:srgbClr val="0000FF"/>
              </a:solidFill>
              <a:latin typeface="Times New Roman" panose="02020603050405020304" pitchFamily="18" charset="0"/>
              <a:ea typeface="ヒラギノ角ゴ Pro W3"/>
              <a:cs typeface="Times New Roman" panose="02020603050405020304" pitchFamily="18" charset="0"/>
            </a:endParaRPr>
          </a:p>
        </p:txBody>
      </p:sp>
      <p:sp>
        <p:nvSpPr>
          <p:cNvPr id="21508" name="Text Box 10"/>
          <p:cNvSpPr txBox="1">
            <a:spLocks noChangeArrowheads="1"/>
          </p:cNvSpPr>
          <p:nvPr/>
        </p:nvSpPr>
        <p:spPr bwMode="auto">
          <a:xfrm>
            <a:off x="1801813" y="5257800"/>
            <a:ext cx="28479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Diaphragm contracts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(moves down)</a:t>
            </a:r>
          </a:p>
        </p:txBody>
      </p:sp>
      <p:sp>
        <p:nvSpPr>
          <p:cNvPr id="21509" name="Text Box 11"/>
          <p:cNvSpPr txBox="1">
            <a:spLocks noChangeArrowheads="1"/>
          </p:cNvSpPr>
          <p:nvPr/>
        </p:nvSpPr>
        <p:spPr bwMode="auto">
          <a:xfrm>
            <a:off x="6637338" y="5260975"/>
            <a:ext cx="22256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Diaphragm relaxes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(moves up)</a:t>
            </a:r>
          </a:p>
        </p:txBody>
      </p:sp>
      <p:sp>
        <p:nvSpPr>
          <p:cNvPr id="21510" name="Text Box 12"/>
          <p:cNvSpPr txBox="1">
            <a:spLocks noChangeArrowheads="1"/>
          </p:cNvSpPr>
          <p:nvPr/>
        </p:nvSpPr>
        <p:spPr bwMode="auto">
          <a:xfrm>
            <a:off x="3875088" y="3854450"/>
            <a:ext cx="141287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9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Diaphragm</a:t>
            </a:r>
          </a:p>
        </p:txBody>
      </p:sp>
      <p:sp>
        <p:nvSpPr>
          <p:cNvPr id="21511" name="Text Box 13"/>
          <p:cNvSpPr txBox="1">
            <a:spLocks noChangeArrowheads="1"/>
          </p:cNvSpPr>
          <p:nvPr/>
        </p:nvSpPr>
        <p:spPr bwMode="auto">
          <a:xfrm>
            <a:off x="2116138" y="5918200"/>
            <a:ext cx="1412875" cy="363538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Inhalation</a:t>
            </a:r>
          </a:p>
        </p:txBody>
      </p:sp>
      <p:sp>
        <p:nvSpPr>
          <p:cNvPr id="21512" name="Text Box 14"/>
          <p:cNvSpPr txBox="1">
            <a:spLocks noChangeArrowheads="1"/>
          </p:cNvSpPr>
          <p:nvPr/>
        </p:nvSpPr>
        <p:spPr bwMode="auto">
          <a:xfrm>
            <a:off x="6651625" y="5918200"/>
            <a:ext cx="1412875" cy="361950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Exhalation</a:t>
            </a:r>
          </a:p>
        </p:txBody>
      </p:sp>
      <p:sp>
        <p:nvSpPr>
          <p:cNvPr id="21513" name="Text Box 15"/>
          <p:cNvSpPr txBox="1">
            <a:spLocks noChangeArrowheads="1"/>
          </p:cNvSpPr>
          <p:nvPr/>
        </p:nvSpPr>
        <p:spPr bwMode="auto">
          <a:xfrm>
            <a:off x="3449638" y="923925"/>
            <a:ext cx="9398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20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Air</a:t>
            </a:r>
          </a:p>
          <a:p>
            <a:pPr algn="l" rtl="0" eaLnBrk="0" hangingPunct="0">
              <a:lnSpc>
                <a:spcPct val="90000"/>
              </a:lnSpc>
            </a:pPr>
            <a:r>
              <a:rPr lang="en-US" sz="20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inhaled</a:t>
            </a:r>
            <a:endParaRPr lang="en-US" b="1">
              <a:solidFill>
                <a:srgbClr val="0000FF"/>
              </a:solidFill>
              <a:latin typeface="Times New Roman" panose="02020603050405020304" pitchFamily="18" charset="0"/>
              <a:ea typeface="ヒラギノ角ゴ Pro W3"/>
              <a:cs typeface="Times New Roman" panose="02020603050405020304" pitchFamily="18" charset="0"/>
            </a:endParaRPr>
          </a:p>
        </p:txBody>
      </p:sp>
      <p:sp>
        <p:nvSpPr>
          <p:cNvPr id="21514" name="Text Box 16"/>
          <p:cNvSpPr txBox="1">
            <a:spLocks noChangeArrowheads="1"/>
          </p:cNvSpPr>
          <p:nvPr/>
        </p:nvSpPr>
        <p:spPr bwMode="auto">
          <a:xfrm>
            <a:off x="7912100" y="930275"/>
            <a:ext cx="9398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20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Air</a:t>
            </a:r>
          </a:p>
          <a:p>
            <a:pPr algn="l" rtl="0" eaLnBrk="0" hangingPunct="0">
              <a:lnSpc>
                <a:spcPct val="90000"/>
              </a:lnSpc>
            </a:pPr>
            <a:r>
              <a:rPr lang="en-US" sz="20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exhaled</a:t>
            </a:r>
            <a:endParaRPr lang="en-US" b="1">
              <a:solidFill>
                <a:srgbClr val="0000FF"/>
              </a:solidFill>
              <a:latin typeface="Times New Roman" panose="02020603050405020304" pitchFamily="18" charset="0"/>
              <a:ea typeface="ヒラギノ角ゴ Pro W3"/>
              <a:cs typeface="Times New Roman" panose="02020603050405020304" pitchFamily="18" charset="0"/>
            </a:endParaRPr>
          </a:p>
        </p:txBody>
      </p:sp>
      <p:sp>
        <p:nvSpPr>
          <p:cNvPr id="21515" name="Text Box 17"/>
          <p:cNvSpPr txBox="1">
            <a:spLocks noChangeArrowheads="1"/>
          </p:cNvSpPr>
          <p:nvPr/>
        </p:nvSpPr>
        <p:spPr bwMode="auto">
          <a:xfrm>
            <a:off x="401638" y="180975"/>
            <a:ext cx="1600200" cy="105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/>
            <a:r>
              <a:rPr lang="en-US" sz="19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Rib cage</a:t>
            </a:r>
          </a:p>
          <a:p>
            <a:pPr algn="l" rtl="0" eaLnBrk="0" hangingPunct="0">
              <a:lnSpc>
                <a:spcPct val="90000"/>
              </a:lnSpc>
            </a:pPr>
            <a:r>
              <a:rPr lang="en-US" sz="19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expands as</a:t>
            </a:r>
          </a:p>
          <a:p>
            <a:pPr algn="l" rtl="0" eaLnBrk="0" hangingPunct="0"/>
            <a:r>
              <a:rPr lang="en-US" sz="19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rib muscles</a:t>
            </a:r>
          </a:p>
          <a:p>
            <a:pPr algn="l" rtl="0" eaLnBrk="0" hangingPunct="0"/>
            <a:r>
              <a:rPr lang="en-US" sz="19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contract</a:t>
            </a:r>
          </a:p>
        </p:txBody>
      </p:sp>
      <p:sp>
        <p:nvSpPr>
          <p:cNvPr id="21516" name="Text Box 18"/>
          <p:cNvSpPr txBox="1">
            <a:spLocks noChangeArrowheads="1"/>
          </p:cNvSpPr>
          <p:nvPr/>
        </p:nvSpPr>
        <p:spPr bwMode="auto">
          <a:xfrm>
            <a:off x="4657725" y="200025"/>
            <a:ext cx="1600200" cy="105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19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Rib cage gets</a:t>
            </a:r>
            <a:endParaRPr lang="en-US" sz="2000" b="1">
              <a:solidFill>
                <a:srgbClr val="0000FF"/>
              </a:solidFill>
              <a:latin typeface="Times New Roman" panose="02020603050405020304" pitchFamily="18" charset="0"/>
              <a:ea typeface="ヒラギノ角ゴ Pro W3"/>
              <a:cs typeface="Times New Roman" panose="02020603050405020304" pitchFamily="18" charset="0"/>
            </a:endParaRPr>
          </a:p>
          <a:p>
            <a:pPr algn="l" rtl="0" eaLnBrk="0" hangingPunct="0">
              <a:lnSpc>
                <a:spcPct val="90000"/>
              </a:lnSpc>
            </a:pPr>
            <a:r>
              <a:rPr lang="en-US" sz="20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smaller as</a:t>
            </a:r>
          </a:p>
          <a:p>
            <a:pPr algn="l" rtl="0" eaLnBrk="0" hangingPunct="0">
              <a:lnSpc>
                <a:spcPct val="90000"/>
              </a:lnSpc>
            </a:pPr>
            <a:r>
              <a:rPr lang="en-US" sz="20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rib muscles</a:t>
            </a:r>
          </a:p>
          <a:p>
            <a:pPr algn="l" rtl="0" eaLnBrk="0" hangingPunct="0">
              <a:lnSpc>
                <a:spcPct val="90000"/>
              </a:lnSpc>
            </a:pPr>
            <a:r>
              <a:rPr lang="en-US" sz="20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relax</a:t>
            </a:r>
          </a:p>
        </p:txBody>
      </p:sp>
      <p:sp>
        <p:nvSpPr>
          <p:cNvPr id="21517" name="Line 19"/>
          <p:cNvSpPr>
            <a:spLocks noChangeShapeType="1"/>
          </p:cNvSpPr>
          <p:nvPr/>
        </p:nvSpPr>
        <p:spPr bwMode="auto">
          <a:xfrm>
            <a:off x="854075" y="1327150"/>
            <a:ext cx="917575" cy="11525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18" name="Line 20"/>
          <p:cNvSpPr>
            <a:spLocks noChangeShapeType="1"/>
          </p:cNvSpPr>
          <p:nvPr/>
        </p:nvSpPr>
        <p:spPr bwMode="auto">
          <a:xfrm>
            <a:off x="5211763" y="1284288"/>
            <a:ext cx="1223962" cy="11985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19" name="Line 21"/>
          <p:cNvSpPr>
            <a:spLocks noChangeShapeType="1"/>
          </p:cNvSpPr>
          <p:nvPr/>
        </p:nvSpPr>
        <p:spPr bwMode="auto">
          <a:xfrm flipV="1">
            <a:off x="3667125" y="3224213"/>
            <a:ext cx="363538" cy="31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20" name="Line 22"/>
          <p:cNvSpPr>
            <a:spLocks noChangeShapeType="1"/>
          </p:cNvSpPr>
          <p:nvPr/>
        </p:nvSpPr>
        <p:spPr bwMode="auto">
          <a:xfrm>
            <a:off x="3421063" y="3981450"/>
            <a:ext cx="466725" cy="47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21" name="Line 23"/>
          <p:cNvSpPr>
            <a:spLocks noChangeShapeType="1"/>
          </p:cNvSpPr>
          <p:nvPr/>
        </p:nvSpPr>
        <p:spPr bwMode="auto">
          <a:xfrm>
            <a:off x="2122488" y="4421188"/>
            <a:ext cx="317500" cy="850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22" name="Line 24"/>
          <p:cNvSpPr>
            <a:spLocks noChangeShapeType="1"/>
          </p:cNvSpPr>
          <p:nvPr/>
        </p:nvSpPr>
        <p:spPr bwMode="auto">
          <a:xfrm>
            <a:off x="6621463" y="3989388"/>
            <a:ext cx="474662" cy="12874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23" name="Rectangle 37"/>
          <p:cNvSpPr>
            <a:spLocks noChangeArrowheads="1"/>
          </p:cNvSpPr>
          <p:nvPr/>
        </p:nvSpPr>
        <p:spPr bwMode="auto">
          <a:xfrm>
            <a:off x="473027" y="6427836"/>
            <a:ext cx="7939087" cy="40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>
              <a:lnSpc>
                <a:spcPct val="85000"/>
              </a:lnSpc>
              <a:spcBef>
                <a:spcPct val="20000"/>
              </a:spcBef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Negative pressure breathing draws air into the lungs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12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 b="1">
                <a:latin typeface="Tahoma" pitchFamily="34" charset="0"/>
              </a:rPr>
              <a:t>0</a:t>
            </a:r>
          </a:p>
        </p:txBody>
      </p:sp>
      <p:sp>
        <p:nvSpPr>
          <p:cNvPr id="1028" name="Line 3"/>
          <p:cNvSpPr>
            <a:spLocks noChangeShapeType="1"/>
          </p:cNvSpPr>
          <p:nvPr/>
        </p:nvSpPr>
        <p:spPr bwMode="auto">
          <a:xfrm>
            <a:off x="368300" y="636174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29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30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/>
              <a:t>Copyright © 2009 Pearson Education, Inc.</a:t>
            </a:r>
            <a:endParaRPr lang="en-US"/>
          </a:p>
        </p:txBody>
      </p:sp>
      <p:sp>
        <p:nvSpPr>
          <p:cNvPr id="1031" name="Rectangle 8"/>
          <p:cNvSpPr>
            <a:spLocks noGrp="1" noChangeArrowheads="1"/>
          </p:cNvSpPr>
          <p:nvPr>
            <p:ph type="title"/>
          </p:nvPr>
        </p:nvSpPr>
        <p:spPr>
          <a:xfrm>
            <a:off x="173038" y="138113"/>
            <a:ext cx="8775700" cy="822325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2800" smtClean="0"/>
              <a:t>Breathing is automatically controlled</a:t>
            </a:r>
            <a:br>
              <a:rPr lang="en-US" sz="2800" smtClean="0"/>
            </a:br>
            <a:endParaRPr lang="en-US" sz="2800" b="0" smtClean="0">
              <a:solidFill>
                <a:schemeClr val="tx1"/>
              </a:solidFill>
            </a:endParaRPr>
          </a:p>
        </p:txBody>
      </p:sp>
      <p:sp>
        <p:nvSpPr>
          <p:cNvPr id="1032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206472" y="966691"/>
            <a:ext cx="8566053" cy="5015009"/>
          </a:xfrm>
        </p:spPr>
        <p:txBody>
          <a:bodyPr/>
          <a:lstStyle/>
          <a:p>
            <a:pPr marL="395288" indent="-395288" eaLnBrk="1" hangingPunct="1">
              <a:lnSpc>
                <a:spcPct val="90000"/>
              </a:lnSpc>
            </a:pP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Breathing is usually under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automatic control. </a:t>
            </a:r>
          </a:p>
          <a:p>
            <a:pPr marL="395288" indent="-395288" eaLnBrk="1" hangingPunct="1">
              <a:lnSpc>
                <a:spcPct val="90000"/>
              </a:lnSpc>
            </a:pPr>
            <a:r>
              <a:rPr lang="en-US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controlled by two centers  at the base of the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brain</a:t>
            </a:r>
            <a:r>
              <a:rPr lang="en-US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pons </a:t>
            </a:r>
            <a:r>
              <a:rPr lang="en-US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medulla oblongata</a:t>
            </a:r>
          </a:p>
          <a:p>
            <a:pPr marL="395288" indent="-395288" eaLnBrk="1" hangingPunct="1">
              <a:lnSpc>
                <a:spcPct val="90000"/>
              </a:lnSpc>
            </a:pP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Breathing control centers in the brain sense and respond to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levels in the blood</a:t>
            </a:r>
          </a:p>
          <a:p>
            <a:pPr marL="395288" indent="-395288" eaLnBrk="1" hangingPunct="1">
              <a:lnSpc>
                <a:spcPct val="90000"/>
              </a:lnSpc>
            </a:pPr>
            <a:r>
              <a:rPr lang="en-US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decrease in blood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increases the rate and depth of breathing </a:t>
            </a:r>
          </a:p>
          <a:p>
            <a:pPr marL="395288" indent="-395288" eaLnBrk="1" hangingPunct="1">
              <a:lnSpc>
                <a:spcPct val="90000"/>
              </a:lnSpc>
            </a:pP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Aorta and carotid arteries have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O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sensors which signal the brain to increase breathing</a:t>
            </a: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 b="1">
                <a:latin typeface="Tahoma" pitchFamily="34" charset="0"/>
              </a:rPr>
              <a:t>0</a:t>
            </a:r>
          </a:p>
        </p:txBody>
      </p:sp>
      <p:sp>
        <p:nvSpPr>
          <p:cNvPr id="26627" name="Line 3"/>
          <p:cNvSpPr>
            <a:spLocks noChangeShapeType="1"/>
          </p:cNvSpPr>
          <p:nvPr/>
        </p:nvSpPr>
        <p:spPr bwMode="auto">
          <a:xfrm>
            <a:off x="182563" y="1106488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/>
              <a:t>Copyright © 2009 Pearson Education, Inc.</a:t>
            </a:r>
            <a:endParaRPr lang="en-US"/>
          </a:p>
        </p:txBody>
      </p:sp>
      <p:sp>
        <p:nvSpPr>
          <p:cNvPr id="2663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216429" y="2571751"/>
            <a:ext cx="8775700" cy="1559983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US" sz="4400" b="1" dirty="0" smtClean="0">
                <a:solidFill>
                  <a:schemeClr val="tx2"/>
                </a:solidFill>
              </a:rPr>
              <a:t>TRANSPORT OF GASES </a:t>
            </a:r>
            <a:br>
              <a:rPr lang="en-US" sz="4400" b="1" dirty="0" smtClean="0">
                <a:solidFill>
                  <a:schemeClr val="tx2"/>
                </a:solidFill>
              </a:rPr>
            </a:br>
            <a:r>
              <a:rPr lang="en-US" sz="4400" b="1" dirty="0" smtClean="0">
                <a:solidFill>
                  <a:schemeClr val="tx2"/>
                </a:solidFill>
              </a:rPr>
              <a:t>IN THE HUMAN BODY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 b="1">
                <a:latin typeface="Tahoma" pitchFamily="34" charset="0"/>
              </a:rPr>
              <a:t>0</a:t>
            </a:r>
          </a:p>
        </p:txBody>
      </p:sp>
      <p:sp>
        <p:nvSpPr>
          <p:cNvPr id="27651" name="Line 3"/>
          <p:cNvSpPr>
            <a:spLocks noChangeShapeType="1"/>
          </p:cNvSpPr>
          <p:nvPr/>
        </p:nvSpPr>
        <p:spPr bwMode="auto">
          <a:xfrm>
            <a:off x="182563" y="885268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 b="1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2009 Pearson Education, Inc.</a:t>
            </a: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4" name="Rectangle 8"/>
          <p:cNvSpPr>
            <a:spLocks noGrp="1" noChangeArrowheads="1"/>
          </p:cNvSpPr>
          <p:nvPr>
            <p:ph type="title"/>
          </p:nvPr>
        </p:nvSpPr>
        <p:spPr>
          <a:xfrm>
            <a:off x="187786" y="182358"/>
            <a:ext cx="8775700" cy="496330"/>
          </a:xfrm>
        </p:spPr>
        <p:txBody>
          <a:bodyPr/>
          <a:lstStyle/>
          <a:p>
            <a:pPr marL="0" indent="0"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Blood transports of respiratory gases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SA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5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316216" y="1228010"/>
            <a:ext cx="8370582" cy="4730340"/>
          </a:xfrm>
        </p:spPr>
        <p:txBody>
          <a:bodyPr/>
          <a:lstStyle/>
          <a:p>
            <a:pPr marL="395288" indent="-395288" eaLnBrk="1" hangingPunct="1">
              <a:lnSpc>
                <a:spcPct val="90000"/>
              </a:lnSpc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lungs, blood picks up O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drops off CO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marL="395288" indent="-395288" eaLnBrk="1" hangingPunct="1">
              <a:lnSpc>
                <a:spcPct val="90000"/>
              </a:lnSpc>
            </a:pP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body tissues, blood drops off O</a:t>
            </a:r>
            <a:r>
              <a:rPr lang="en-US" b="1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picks up CO</a:t>
            </a:r>
            <a:r>
              <a:rPr lang="en-US" b="1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marL="395288" indent="-395288" eaLnBrk="1" hangingPunct="1">
              <a:lnSpc>
                <a:spcPct val="90000"/>
              </a:lnSpc>
            </a:pPr>
            <a:endParaRPr lang="en-US" b="1" baseline="-25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5288" indent="-395288" eaLnBrk="1" hangingPunct="1">
              <a:lnSpc>
                <a:spcPct val="90000"/>
              </a:lnSpc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heart pumps blood to two regions</a:t>
            </a:r>
            <a:endParaRPr lang="ar-SA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25538" lvl="1" indent="-346075" eaLnBrk="1" hangingPunct="1">
              <a:lnSpc>
                <a:spcPct val="90000"/>
              </a:lnSpc>
              <a:buFontTx/>
              <a:buChar char="–"/>
            </a:pP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right side pumps oxygen-poor blood to the lungs</a:t>
            </a:r>
          </a:p>
          <a:p>
            <a:pPr marL="1125538" lvl="1" indent="-346075" eaLnBrk="1" hangingPunct="1">
              <a:lnSpc>
                <a:spcPct val="90000"/>
              </a:lnSpc>
              <a:buFontTx/>
              <a:buChar char="–"/>
            </a:pPr>
            <a:r>
              <a:rPr lang="en-US" sz="28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left side pumps oxygen-rich blood to the body</a:t>
            </a:r>
          </a:p>
          <a:p>
            <a:pPr marL="395288" indent="-395288" eaLnBrk="1" hangingPunct="1">
              <a:lnSpc>
                <a:spcPct val="90000"/>
              </a:lnSpc>
            </a:pPr>
            <a:endParaRPr lang="en-US" b="1" baseline="-25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15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8" descr="22_10GasTransExchange-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70238" y="139700"/>
            <a:ext cx="4103687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 Box 9"/>
          <p:cNvSpPr txBox="1">
            <a:spLocks noChangeArrowheads="1"/>
          </p:cNvSpPr>
          <p:nvPr/>
        </p:nvSpPr>
        <p:spPr bwMode="auto">
          <a:xfrm>
            <a:off x="2943492" y="1165625"/>
            <a:ext cx="779462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/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Alveolar</a:t>
            </a:r>
          </a:p>
          <a:p>
            <a:pPr algn="ctr" rtl="0" eaLnBrk="0" hangingPunct="0"/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epithelial</a:t>
            </a:r>
          </a:p>
          <a:p>
            <a:pPr algn="ctr" rtl="0" eaLnBrk="0" hangingPunct="0"/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cells</a:t>
            </a:r>
          </a:p>
        </p:txBody>
      </p:sp>
      <p:sp>
        <p:nvSpPr>
          <p:cNvPr id="28676" name="Text Box 10"/>
          <p:cNvSpPr txBox="1">
            <a:spLocks noChangeArrowheads="1"/>
          </p:cNvSpPr>
          <p:nvPr/>
        </p:nvSpPr>
        <p:spPr bwMode="auto">
          <a:xfrm>
            <a:off x="4591050" y="1516063"/>
            <a:ext cx="419100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4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CO</a:t>
            </a:r>
            <a:r>
              <a:rPr lang="en-US" sz="1400" b="1" baseline="-2500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2</a:t>
            </a:r>
            <a:endParaRPr lang="en-US" sz="1400" b="1">
              <a:solidFill>
                <a:srgbClr val="0000FF"/>
              </a:solidFill>
              <a:latin typeface="Times New Roman" panose="02020603050405020304" pitchFamily="18" charset="0"/>
              <a:ea typeface="ヒラギノ角ゴ Pro W3"/>
              <a:cs typeface="Times New Roman" panose="02020603050405020304" pitchFamily="18" charset="0"/>
            </a:endParaRPr>
          </a:p>
        </p:txBody>
      </p:sp>
      <p:sp>
        <p:nvSpPr>
          <p:cNvPr id="28677" name="Text Box 11"/>
          <p:cNvSpPr txBox="1">
            <a:spLocks noChangeArrowheads="1"/>
          </p:cNvSpPr>
          <p:nvPr/>
        </p:nvSpPr>
        <p:spPr bwMode="auto">
          <a:xfrm>
            <a:off x="5473700" y="1516063"/>
            <a:ext cx="2540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4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O</a:t>
            </a:r>
            <a:r>
              <a:rPr lang="en-US" sz="1400" b="1" baseline="-2500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2</a:t>
            </a:r>
            <a:endParaRPr lang="en-US" sz="1400" b="1">
              <a:solidFill>
                <a:srgbClr val="0000FF"/>
              </a:solidFill>
              <a:latin typeface="Times New Roman" panose="02020603050405020304" pitchFamily="18" charset="0"/>
              <a:ea typeface="ヒラギノ角ゴ Pro W3"/>
              <a:cs typeface="Times New Roman" panose="02020603050405020304" pitchFamily="18" charset="0"/>
            </a:endParaRPr>
          </a:p>
        </p:txBody>
      </p:sp>
      <p:sp>
        <p:nvSpPr>
          <p:cNvPr id="28678" name="Text Box 12"/>
          <p:cNvSpPr txBox="1">
            <a:spLocks noChangeArrowheads="1"/>
          </p:cNvSpPr>
          <p:nvPr/>
        </p:nvSpPr>
        <p:spPr bwMode="auto">
          <a:xfrm>
            <a:off x="2974975" y="2965450"/>
            <a:ext cx="889000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/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CO</a:t>
            </a:r>
            <a:r>
              <a:rPr lang="en-US" sz="18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2</a:t>
            </a:r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-rich,</a:t>
            </a:r>
          </a:p>
          <a:p>
            <a:pPr algn="ctr" rtl="0" eaLnBrk="0" hangingPunct="0"/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O</a:t>
            </a:r>
            <a:r>
              <a:rPr lang="en-US" sz="18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2</a:t>
            </a:r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-poor</a:t>
            </a:r>
          </a:p>
          <a:p>
            <a:pPr algn="ctr" rtl="0" eaLnBrk="0" hangingPunct="0"/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blood</a:t>
            </a:r>
          </a:p>
        </p:txBody>
      </p:sp>
      <p:sp>
        <p:nvSpPr>
          <p:cNvPr id="28679" name="Line 13"/>
          <p:cNvSpPr>
            <a:spLocks noChangeShapeType="1"/>
          </p:cNvSpPr>
          <p:nvPr/>
        </p:nvSpPr>
        <p:spPr bwMode="auto">
          <a:xfrm>
            <a:off x="3876675" y="3675063"/>
            <a:ext cx="357188" cy="31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0" name="Text Box 14"/>
          <p:cNvSpPr txBox="1">
            <a:spLocks noChangeArrowheads="1"/>
          </p:cNvSpPr>
          <p:nvPr/>
        </p:nvSpPr>
        <p:spPr bwMode="auto">
          <a:xfrm>
            <a:off x="6499225" y="3030538"/>
            <a:ext cx="889000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/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O</a:t>
            </a:r>
            <a:r>
              <a:rPr lang="en-US" sz="18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2</a:t>
            </a:r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-rich,</a:t>
            </a:r>
          </a:p>
          <a:p>
            <a:pPr algn="ctr" rtl="0" eaLnBrk="0" hangingPunct="0"/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CO</a:t>
            </a:r>
            <a:r>
              <a:rPr lang="en-US" sz="18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2</a:t>
            </a:r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-poor</a:t>
            </a:r>
          </a:p>
          <a:p>
            <a:pPr algn="ctr" rtl="0" eaLnBrk="0" hangingPunct="0"/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blood</a:t>
            </a:r>
          </a:p>
        </p:txBody>
      </p:sp>
      <p:sp>
        <p:nvSpPr>
          <p:cNvPr id="28681" name="Line 15"/>
          <p:cNvSpPr>
            <a:spLocks noChangeShapeType="1"/>
          </p:cNvSpPr>
          <p:nvPr/>
        </p:nvSpPr>
        <p:spPr bwMode="auto">
          <a:xfrm flipV="1">
            <a:off x="6142038" y="3675063"/>
            <a:ext cx="257175" cy="1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2" name="Text Box 16"/>
          <p:cNvSpPr txBox="1">
            <a:spLocks noChangeArrowheads="1"/>
          </p:cNvSpPr>
          <p:nvPr/>
        </p:nvSpPr>
        <p:spPr bwMode="auto">
          <a:xfrm>
            <a:off x="3502025" y="214313"/>
            <a:ext cx="1008063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400" b="1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Exhaled air</a:t>
            </a:r>
          </a:p>
        </p:txBody>
      </p:sp>
      <p:sp>
        <p:nvSpPr>
          <p:cNvPr id="28683" name="Text Box 17"/>
          <p:cNvSpPr txBox="1">
            <a:spLocks noChangeArrowheads="1"/>
          </p:cNvSpPr>
          <p:nvPr/>
        </p:nvSpPr>
        <p:spPr bwMode="auto">
          <a:xfrm>
            <a:off x="5832475" y="212725"/>
            <a:ext cx="1008063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400" b="1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Inhaled air</a:t>
            </a:r>
          </a:p>
        </p:txBody>
      </p:sp>
      <p:sp>
        <p:nvSpPr>
          <p:cNvPr id="28684" name="Line 18"/>
          <p:cNvSpPr>
            <a:spLocks noChangeShapeType="1"/>
          </p:cNvSpPr>
          <p:nvPr/>
        </p:nvSpPr>
        <p:spPr bwMode="auto">
          <a:xfrm flipV="1">
            <a:off x="3790950" y="1331913"/>
            <a:ext cx="111601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5" name="Text Box 19"/>
          <p:cNvSpPr txBox="1">
            <a:spLocks noChangeArrowheads="1"/>
          </p:cNvSpPr>
          <p:nvPr/>
        </p:nvSpPr>
        <p:spPr bwMode="auto">
          <a:xfrm>
            <a:off x="4781550" y="920750"/>
            <a:ext cx="933450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Air spaces</a:t>
            </a:r>
          </a:p>
        </p:txBody>
      </p:sp>
      <p:sp>
        <p:nvSpPr>
          <p:cNvPr id="28686" name="Text Box 20"/>
          <p:cNvSpPr txBox="1">
            <a:spLocks noChangeArrowheads="1"/>
          </p:cNvSpPr>
          <p:nvPr/>
        </p:nvSpPr>
        <p:spPr bwMode="auto">
          <a:xfrm>
            <a:off x="4713288" y="2505281"/>
            <a:ext cx="915987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Alveolar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capillaries</a:t>
            </a:r>
          </a:p>
        </p:txBody>
      </p:sp>
      <p:sp>
        <p:nvSpPr>
          <p:cNvPr id="28687" name="Text Box 21"/>
          <p:cNvSpPr txBox="1">
            <a:spLocks noChangeArrowheads="1"/>
          </p:cNvSpPr>
          <p:nvPr/>
        </p:nvSpPr>
        <p:spPr bwMode="auto">
          <a:xfrm>
            <a:off x="4730750" y="4491038"/>
            <a:ext cx="915988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4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Tissue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4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capillaries</a:t>
            </a:r>
          </a:p>
        </p:txBody>
      </p:sp>
      <p:sp>
        <p:nvSpPr>
          <p:cNvPr id="28688" name="Text Box 22"/>
          <p:cNvSpPr txBox="1">
            <a:spLocks noChangeArrowheads="1"/>
          </p:cNvSpPr>
          <p:nvPr/>
        </p:nvSpPr>
        <p:spPr bwMode="auto">
          <a:xfrm>
            <a:off x="3167063" y="5657850"/>
            <a:ext cx="104298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Tissue cells</a:t>
            </a:r>
          </a:p>
          <a:p>
            <a:pPr algn="ctr" rtl="0" eaLnBrk="0" hangingPunct="0">
              <a:lnSpc>
                <a:spcPct val="8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throughout</a:t>
            </a:r>
          </a:p>
          <a:p>
            <a:pPr algn="ctr" rtl="0" eaLnBrk="0" hangingPunct="0">
              <a:lnSpc>
                <a:spcPct val="8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body</a:t>
            </a:r>
          </a:p>
        </p:txBody>
      </p:sp>
      <p:sp>
        <p:nvSpPr>
          <p:cNvPr id="28689" name="Text Box 23"/>
          <p:cNvSpPr txBox="1">
            <a:spLocks noChangeArrowheads="1"/>
          </p:cNvSpPr>
          <p:nvPr/>
        </p:nvSpPr>
        <p:spPr bwMode="auto">
          <a:xfrm>
            <a:off x="6126163" y="5402263"/>
            <a:ext cx="865187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Interstitial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fluid</a:t>
            </a:r>
          </a:p>
        </p:txBody>
      </p:sp>
      <p:sp>
        <p:nvSpPr>
          <p:cNvPr id="28690" name="Text Box 24"/>
          <p:cNvSpPr txBox="1">
            <a:spLocks noChangeArrowheads="1"/>
          </p:cNvSpPr>
          <p:nvPr/>
        </p:nvSpPr>
        <p:spPr bwMode="auto">
          <a:xfrm>
            <a:off x="6419850" y="4456113"/>
            <a:ext cx="468313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Heart</a:t>
            </a:r>
          </a:p>
        </p:txBody>
      </p:sp>
      <p:sp>
        <p:nvSpPr>
          <p:cNvPr id="28691" name="Text Box 25"/>
          <p:cNvSpPr txBox="1">
            <a:spLocks noChangeArrowheads="1"/>
          </p:cNvSpPr>
          <p:nvPr/>
        </p:nvSpPr>
        <p:spPr bwMode="auto">
          <a:xfrm>
            <a:off x="4375150" y="5719763"/>
            <a:ext cx="3603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CO</a:t>
            </a:r>
            <a:r>
              <a:rPr lang="en-US" sz="18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2</a:t>
            </a:r>
            <a:endParaRPr lang="en-US" sz="1800" b="1" dirty="0">
              <a:solidFill>
                <a:srgbClr val="0000FF"/>
              </a:solidFill>
              <a:latin typeface="Times New Roman" panose="02020603050405020304" pitchFamily="18" charset="0"/>
              <a:ea typeface="ヒラギノ角ゴ Pro W3"/>
              <a:cs typeface="Times New Roman" panose="02020603050405020304" pitchFamily="18" charset="0"/>
            </a:endParaRPr>
          </a:p>
        </p:txBody>
      </p:sp>
      <p:sp>
        <p:nvSpPr>
          <p:cNvPr id="28692" name="Text Box 26"/>
          <p:cNvSpPr txBox="1">
            <a:spLocks noChangeArrowheads="1"/>
          </p:cNvSpPr>
          <p:nvPr/>
        </p:nvSpPr>
        <p:spPr bwMode="auto">
          <a:xfrm>
            <a:off x="5659438" y="5718175"/>
            <a:ext cx="241300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O</a:t>
            </a:r>
            <a:r>
              <a:rPr lang="en-US" sz="18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2</a:t>
            </a:r>
            <a:endParaRPr lang="en-US" sz="1800" b="1" dirty="0">
              <a:solidFill>
                <a:srgbClr val="0000FF"/>
              </a:solidFill>
              <a:latin typeface="Times New Roman" panose="02020603050405020304" pitchFamily="18" charset="0"/>
              <a:ea typeface="ヒラギノ角ゴ Pro W3"/>
              <a:cs typeface="Times New Roman" panose="02020603050405020304" pitchFamily="18" charset="0"/>
            </a:endParaRPr>
          </a:p>
        </p:txBody>
      </p:sp>
      <p:sp>
        <p:nvSpPr>
          <p:cNvPr id="28693" name="Line 27"/>
          <p:cNvSpPr>
            <a:spLocks noChangeShapeType="1"/>
          </p:cNvSpPr>
          <p:nvPr/>
        </p:nvSpPr>
        <p:spPr bwMode="auto">
          <a:xfrm flipV="1">
            <a:off x="5197475" y="5748338"/>
            <a:ext cx="279400" cy="1190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4" name="Line 28"/>
          <p:cNvSpPr>
            <a:spLocks noChangeShapeType="1"/>
          </p:cNvSpPr>
          <p:nvPr/>
        </p:nvSpPr>
        <p:spPr bwMode="auto">
          <a:xfrm flipV="1">
            <a:off x="5603875" y="5500688"/>
            <a:ext cx="458788" cy="1968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5" name="Line 29"/>
          <p:cNvSpPr>
            <a:spLocks noChangeShapeType="1"/>
          </p:cNvSpPr>
          <p:nvPr/>
        </p:nvSpPr>
        <p:spPr bwMode="auto">
          <a:xfrm>
            <a:off x="5451475" y="4224338"/>
            <a:ext cx="889000" cy="355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6" name="Line 30"/>
          <p:cNvSpPr>
            <a:spLocks noChangeShapeType="1"/>
          </p:cNvSpPr>
          <p:nvPr/>
        </p:nvSpPr>
        <p:spPr bwMode="auto">
          <a:xfrm>
            <a:off x="5180013" y="4876800"/>
            <a:ext cx="0" cy="146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97" name="Text Box 31"/>
          <p:cNvSpPr txBox="1">
            <a:spLocks noChangeArrowheads="1"/>
          </p:cNvSpPr>
          <p:nvPr/>
        </p:nvSpPr>
        <p:spPr bwMode="auto">
          <a:xfrm rot="3168551">
            <a:off x="4237038" y="4859337"/>
            <a:ext cx="325438" cy="16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4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CO</a:t>
            </a:r>
            <a:r>
              <a:rPr lang="en-US" sz="1400" b="1" baseline="-2500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2</a:t>
            </a:r>
            <a:endParaRPr lang="en-US" sz="1400" b="1">
              <a:solidFill>
                <a:srgbClr val="0000FF"/>
              </a:solidFill>
              <a:latin typeface="Times New Roman" panose="02020603050405020304" pitchFamily="18" charset="0"/>
              <a:ea typeface="ヒラギノ角ゴ Pro W3"/>
              <a:cs typeface="Times New Roman" panose="02020603050405020304" pitchFamily="18" charset="0"/>
            </a:endParaRPr>
          </a:p>
        </p:txBody>
      </p:sp>
      <p:sp>
        <p:nvSpPr>
          <p:cNvPr id="28698" name="Text Box 32"/>
          <p:cNvSpPr txBox="1">
            <a:spLocks noChangeArrowheads="1"/>
          </p:cNvSpPr>
          <p:nvPr/>
        </p:nvSpPr>
        <p:spPr bwMode="auto">
          <a:xfrm rot="-3258517">
            <a:off x="5832475" y="4872038"/>
            <a:ext cx="182563" cy="16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4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O</a:t>
            </a:r>
            <a:r>
              <a:rPr lang="en-US" sz="1400" b="1" baseline="-2500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2</a:t>
            </a:r>
            <a:endParaRPr lang="en-US" sz="1400" b="1">
              <a:solidFill>
                <a:srgbClr val="0000FF"/>
              </a:solidFill>
              <a:latin typeface="Times New Roman" panose="02020603050405020304" pitchFamily="18" charset="0"/>
              <a:ea typeface="ヒラギノ角ゴ Pro W3"/>
              <a:cs typeface="Times New Roman" panose="02020603050405020304" pitchFamily="18" charset="0"/>
            </a:endParaRPr>
          </a:p>
        </p:txBody>
      </p:sp>
      <p:sp>
        <p:nvSpPr>
          <p:cNvPr id="28699" name="Text Box 33"/>
          <p:cNvSpPr txBox="1">
            <a:spLocks noChangeArrowheads="1"/>
          </p:cNvSpPr>
          <p:nvPr/>
        </p:nvSpPr>
        <p:spPr bwMode="auto">
          <a:xfrm rot="1980032">
            <a:off x="5762625" y="2135188"/>
            <a:ext cx="182563" cy="16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4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O</a:t>
            </a:r>
            <a:r>
              <a:rPr lang="en-US" sz="1400" b="1" baseline="-2500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2</a:t>
            </a:r>
            <a:endParaRPr lang="en-US" sz="1400" b="1">
              <a:solidFill>
                <a:srgbClr val="0000FF"/>
              </a:solidFill>
              <a:latin typeface="Times New Roman" panose="02020603050405020304" pitchFamily="18" charset="0"/>
              <a:ea typeface="ヒラギノ角ゴ Pro W3"/>
              <a:cs typeface="Times New Roman" panose="02020603050405020304" pitchFamily="18" charset="0"/>
            </a:endParaRPr>
          </a:p>
        </p:txBody>
      </p:sp>
      <p:sp>
        <p:nvSpPr>
          <p:cNvPr id="28700" name="Text Box 34"/>
          <p:cNvSpPr txBox="1">
            <a:spLocks noChangeArrowheads="1"/>
          </p:cNvSpPr>
          <p:nvPr/>
        </p:nvSpPr>
        <p:spPr bwMode="auto">
          <a:xfrm rot="-2431637">
            <a:off x="4468813" y="2122488"/>
            <a:ext cx="325437" cy="16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4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CO</a:t>
            </a:r>
            <a:r>
              <a:rPr lang="en-US" sz="1400" b="1" baseline="-2500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2</a:t>
            </a:r>
            <a:endParaRPr lang="en-US" sz="1400" b="1">
              <a:solidFill>
                <a:srgbClr val="0000FF"/>
              </a:solidFill>
              <a:latin typeface="Times New Roman" panose="02020603050405020304" pitchFamily="18" charset="0"/>
              <a:ea typeface="ヒラギノ角ゴ Pro W3"/>
              <a:cs typeface="Times New Roman" panose="02020603050405020304" pitchFamily="18" charset="0"/>
            </a:endParaRPr>
          </a:p>
        </p:txBody>
      </p:sp>
      <p:sp>
        <p:nvSpPr>
          <p:cNvPr id="28701" name="Line 35"/>
          <p:cNvSpPr>
            <a:spLocks noChangeShapeType="1"/>
          </p:cNvSpPr>
          <p:nvPr/>
        </p:nvSpPr>
        <p:spPr bwMode="auto">
          <a:xfrm>
            <a:off x="5168900" y="2298700"/>
            <a:ext cx="3175" cy="2635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2" name="Rectangle 36"/>
          <p:cNvSpPr>
            <a:spLocks noChangeArrowheads="1"/>
          </p:cNvSpPr>
          <p:nvPr/>
        </p:nvSpPr>
        <p:spPr bwMode="auto">
          <a:xfrm>
            <a:off x="262909" y="3770821"/>
            <a:ext cx="23463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>
              <a:spcBef>
                <a:spcPct val="30000"/>
              </a:spcBef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Gas transport and exchange in the body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8705" name="Line 46"/>
          <p:cNvSpPr>
            <a:spLocks noChangeShapeType="1"/>
          </p:cNvSpPr>
          <p:nvPr/>
        </p:nvSpPr>
        <p:spPr bwMode="auto">
          <a:xfrm>
            <a:off x="5210175" y="4891088"/>
            <a:ext cx="857250" cy="160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6" name="Line 49"/>
          <p:cNvSpPr>
            <a:spLocks noChangeShapeType="1"/>
          </p:cNvSpPr>
          <p:nvPr/>
        </p:nvSpPr>
        <p:spPr bwMode="auto">
          <a:xfrm flipH="1" flipV="1">
            <a:off x="4103688" y="6038850"/>
            <a:ext cx="488950" cy="188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07" name="Rectangle 34"/>
          <p:cNvSpPr>
            <a:spLocks noChangeArrowheads="1"/>
          </p:cNvSpPr>
          <p:nvPr/>
        </p:nvSpPr>
        <p:spPr bwMode="auto">
          <a:xfrm>
            <a:off x="0" y="207963"/>
            <a:ext cx="33115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>
              <a:spcBef>
                <a:spcPct val="30000"/>
              </a:spcBef>
            </a:pPr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Coordination</a:t>
            </a:r>
            <a:r>
              <a:rPr lang="en-US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circulation</a:t>
            </a:r>
            <a:r>
              <a:rPr lang="en-US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gas  exchange  </a:t>
            </a:r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16</a:t>
            </a:r>
            <a:endParaRPr lang="en-US" sz="2700" b="1" kern="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 b="1">
                <a:latin typeface="Tahoma" pitchFamily="34" charset="0"/>
              </a:rPr>
              <a:t>0</a:t>
            </a:r>
          </a:p>
        </p:txBody>
      </p:sp>
      <p:sp>
        <p:nvSpPr>
          <p:cNvPr id="29699" name="Line 3"/>
          <p:cNvSpPr>
            <a:spLocks noChangeShapeType="1"/>
          </p:cNvSpPr>
          <p:nvPr/>
        </p:nvSpPr>
        <p:spPr bwMode="auto">
          <a:xfrm>
            <a:off x="182563" y="626251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 b="1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2009 Pearson Education, Inc.</a:t>
            </a: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2" name="Rectangle 8"/>
          <p:cNvSpPr>
            <a:spLocks noGrp="1" noChangeArrowheads="1"/>
          </p:cNvSpPr>
          <p:nvPr>
            <p:ph type="title"/>
          </p:nvPr>
        </p:nvSpPr>
        <p:spPr>
          <a:xfrm>
            <a:off x="187786" y="115476"/>
            <a:ext cx="8775700" cy="471077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transport of gases </a:t>
            </a:r>
            <a:r>
              <a:rPr lang="ar-S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3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53988" y="825864"/>
            <a:ext cx="8775700" cy="5229885"/>
          </a:xfrm>
        </p:spPr>
        <p:txBody>
          <a:bodyPr/>
          <a:lstStyle/>
          <a:p>
            <a:pPr marL="173038" indent="-173038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Gases move from areas of higher concentration to areas of lower concentration</a:t>
            </a:r>
          </a:p>
          <a:p>
            <a:pPr marL="0" indent="0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Gas exchange between alveoli and blood</a:t>
            </a:r>
          </a:p>
          <a:p>
            <a:pPr marL="800100" lvl="1" indent="-184150" eaLnBrk="1" hangingPunct="1">
              <a:lnSpc>
                <a:spcPct val="8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Gases in the alveoli have more 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6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less 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6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600" b="1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 gases in the blood</a:t>
            </a:r>
          </a:p>
          <a:p>
            <a:pPr marL="800100" lvl="1" indent="-184150" eaLnBrk="1" hangingPunct="1">
              <a:lnSpc>
                <a:spcPct val="8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</a:t>
            </a:r>
            <a:r>
              <a:rPr lang="en-US" sz="26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6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moves from the alveoli of the lungs into the blood</a:t>
            </a:r>
          </a:p>
          <a:p>
            <a:pPr marL="800100" lvl="1" indent="-184150" eaLnBrk="1" hangingPunct="1">
              <a:lnSpc>
                <a:spcPct val="8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r>
              <a:rPr lang="en-US" sz="26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600" b="1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moves from the blood into the alveoli of the lungs</a:t>
            </a:r>
          </a:p>
          <a:p>
            <a:pPr marL="285750" lvl="1" indent="-228600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Gas exchange between blood and tissues</a:t>
            </a:r>
          </a:p>
          <a:p>
            <a:pPr marL="800100" lvl="1" indent="-184150" eaLnBrk="1" hangingPunct="1">
              <a:lnSpc>
                <a:spcPct val="8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tissues have more 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6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less 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6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 in the blood</a:t>
            </a:r>
          </a:p>
          <a:p>
            <a:pPr marL="800100" lvl="1" indent="-184150" eaLnBrk="1" hangingPunct="1">
              <a:lnSpc>
                <a:spcPct val="8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r>
              <a:rPr lang="en-US" sz="26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6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moves from the tissues into the blood</a:t>
            </a:r>
          </a:p>
          <a:p>
            <a:pPr marL="800100" lvl="1" indent="-184150" eaLnBrk="1" hangingPunct="1">
              <a:lnSpc>
                <a:spcPct val="8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</a:t>
            </a:r>
            <a:r>
              <a:rPr lang="en-US" sz="26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moves from the blood into the tissues</a:t>
            </a:r>
          </a:p>
          <a:p>
            <a:pPr marL="1339850" lvl="2" indent="-268288" algn="r" rtl="1" eaLnBrk="1" hangingPunct="1">
              <a:lnSpc>
                <a:spcPct val="80000"/>
              </a:lnSpc>
              <a:spcBef>
                <a:spcPct val="20000"/>
              </a:spcBef>
              <a:buFontTx/>
              <a:buChar char="–"/>
              <a:defRPr/>
            </a:pPr>
            <a:endParaRPr lang="en-US" sz="2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17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182563" y="212060"/>
            <a:ext cx="8775700" cy="628598"/>
          </a:xfrm>
        </p:spPr>
        <p:txBody>
          <a:bodyPr/>
          <a:lstStyle/>
          <a:p>
            <a:pPr algn="ctr"/>
            <a:r>
              <a:rPr lang="en-US" sz="2800" dirty="0" smtClean="0">
                <a:solidFill>
                  <a:srgbClr val="0060A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transport of gases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182563" y="917575"/>
            <a:ext cx="8775700" cy="19208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Once the oxygen reaches the body cells, it is taken up by the mitochondria.</a:t>
            </a:r>
          </a:p>
          <a:p>
            <a:pPr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The mitochondria use oxygen to breakdown glucose into ATP. This is called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cellular respirati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18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182563" y="731026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268288" y="3671794"/>
            <a:ext cx="87757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3716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8513" indent="-34131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485900" indent="-339725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3pPr>
            <a:lvl4pPr marL="2176463" indent="-3476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859088" indent="-3476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3316288" indent="-3476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3773488" indent="-3476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4230688" indent="-3476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4687888" indent="-3476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b="1" kern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Oxygen is not very soluble in water (blood)</a:t>
            </a:r>
          </a:p>
          <a:p>
            <a:r>
              <a:rPr lang="en-US" b="1" kern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Oxygen transport and delivery are enhanced by binding of O</a:t>
            </a:r>
            <a:r>
              <a:rPr lang="en-US" b="1" kern="0" baseline="-2500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kern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b="1" kern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respiratory pigments </a:t>
            </a:r>
            <a:r>
              <a:rPr lang="en-US" b="1" kern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(hemoglobin in vertebrates )</a:t>
            </a:r>
          </a:p>
          <a:p>
            <a:r>
              <a:rPr lang="en-US" b="1" kern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Binding is reversible</a:t>
            </a:r>
            <a:endParaRPr lang="en-US" b="1" kern="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-5556" y="3032409"/>
            <a:ext cx="8775700" cy="38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9080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13652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8224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22796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r>
              <a:rPr lang="en-US" sz="2800" kern="0" smtClean="0">
                <a:solidFill>
                  <a:srgbClr val="0060AF"/>
                </a:solidFill>
              </a:rPr>
              <a:t>Oxygen transport </a:t>
            </a:r>
            <a:endParaRPr lang="ar-SA" sz="2800" kern="0" dirty="0" smtClean="0">
              <a:solidFill>
                <a:srgbClr val="0060A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 b="1">
                <a:latin typeface="Tahoma" pitchFamily="34" charset="0"/>
              </a:rPr>
              <a:t>0</a:t>
            </a:r>
          </a:p>
        </p:txBody>
      </p:sp>
      <p:sp>
        <p:nvSpPr>
          <p:cNvPr id="32771" name="Line 3"/>
          <p:cNvSpPr>
            <a:spLocks noChangeShapeType="1"/>
          </p:cNvSpPr>
          <p:nvPr/>
        </p:nvSpPr>
        <p:spPr bwMode="auto">
          <a:xfrm>
            <a:off x="127000" y="750128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 b="1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2009 Pearson Education, Inc.</a:t>
            </a: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4" name="Rectangle 8"/>
          <p:cNvSpPr>
            <a:spLocks noGrp="1" noChangeArrowheads="1"/>
          </p:cNvSpPr>
          <p:nvPr>
            <p:ph type="title"/>
          </p:nvPr>
        </p:nvSpPr>
        <p:spPr>
          <a:xfrm>
            <a:off x="173038" y="176213"/>
            <a:ext cx="8775700" cy="664445"/>
          </a:xfrm>
        </p:spPr>
        <p:txBody>
          <a:bodyPr/>
          <a:lstStyle/>
          <a:p>
            <a:pPr marL="0" indent="0"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Respiratory pigments</a:t>
            </a:r>
          </a:p>
        </p:txBody>
      </p:sp>
      <p:sp>
        <p:nvSpPr>
          <p:cNvPr id="30727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90500" y="1048623"/>
            <a:ext cx="8775700" cy="4585261"/>
          </a:xfrm>
        </p:spPr>
        <p:txBody>
          <a:bodyPr/>
          <a:lstStyle/>
          <a:p>
            <a:pPr marL="268288" indent="-268288" eaLnBrk="1" hangingPunct="1">
              <a:lnSpc>
                <a:spcPct val="90000"/>
              </a:lnSpc>
              <a:defRPr/>
            </a:pP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animals transport O</a:t>
            </a:r>
            <a:r>
              <a:rPr lang="en-US" b="1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bound to proteins called </a:t>
            </a:r>
            <a:r>
              <a:rPr lang="en-US" b="1" dirty="0" smtClean="0">
                <a:solidFill>
                  <a:srgbClr val="99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respiratory pigments</a:t>
            </a:r>
          </a:p>
          <a:p>
            <a:pPr marL="447675" lvl="1" indent="0" eaLnBrk="1" hangingPunct="1">
              <a:lnSpc>
                <a:spcPct val="90000"/>
              </a:lnSpc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Copper-containing pigment (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hemocyanin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447675" lvl="1" indent="0" eaLnBrk="1" hangingPunct="1">
              <a:lnSpc>
                <a:spcPct val="90000"/>
              </a:lnSpc>
              <a:buNone/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Mollusca and Arthropods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</a:t>
            </a:r>
          </a:p>
          <a:p>
            <a:pPr marL="447675" lvl="1" indent="0" eaLnBrk="1" hangingPunct="1">
              <a:lnSpc>
                <a:spcPct val="90000"/>
              </a:lnSpc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Iron-containing pigment (hemoglobin) </a:t>
            </a:r>
          </a:p>
          <a:p>
            <a:pPr marL="914400" lvl="1" indent="-515938" eaLnBrk="1" hangingPunct="1">
              <a:lnSpc>
                <a:spcPct val="90000"/>
              </a:lnSpc>
              <a:buNone/>
              <a:defRPr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 almost all vertebrates and many invertebrates transports oxygen, buffers blood, and transports CO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19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 b="1">
                <a:latin typeface="Tahoma" pitchFamily="34" charset="0"/>
              </a:rPr>
              <a:t>0</a:t>
            </a:r>
          </a:p>
        </p:txBody>
      </p:sp>
      <p:sp>
        <p:nvSpPr>
          <p:cNvPr id="6147" name="Line 3"/>
          <p:cNvSpPr>
            <a:spLocks noChangeShapeType="1"/>
          </p:cNvSpPr>
          <p:nvPr/>
        </p:nvSpPr>
        <p:spPr bwMode="auto">
          <a:xfrm>
            <a:off x="182563" y="954091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2009 Pearson Education, Inc.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50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203196" y="1243542"/>
            <a:ext cx="8775700" cy="3480857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MECHANISMS OF GAS EXCHANGE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en-US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Respiration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Taking up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2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 giving up 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32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8" descr="22_11HemoglobinO2-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3688" y="1608138"/>
            <a:ext cx="8555037" cy="364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ext Box 9"/>
          <p:cNvSpPr txBox="1">
            <a:spLocks noChangeArrowheads="1"/>
          </p:cNvSpPr>
          <p:nvPr/>
        </p:nvSpPr>
        <p:spPr bwMode="auto">
          <a:xfrm>
            <a:off x="3841750" y="2405063"/>
            <a:ext cx="1403350" cy="63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O</a:t>
            </a:r>
            <a:r>
              <a:rPr lang="en-US" b="1" baseline="-25000">
                <a:solidFill>
                  <a:srgbClr val="FF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2</a:t>
            </a:r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 loaded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in lungs</a:t>
            </a:r>
          </a:p>
        </p:txBody>
      </p:sp>
      <p:sp>
        <p:nvSpPr>
          <p:cNvPr id="33796" name="Text Box 10"/>
          <p:cNvSpPr txBox="1">
            <a:spLocks noChangeArrowheads="1"/>
          </p:cNvSpPr>
          <p:nvPr/>
        </p:nvSpPr>
        <p:spPr bwMode="auto">
          <a:xfrm>
            <a:off x="3654425" y="3605213"/>
            <a:ext cx="1765300" cy="63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O</a:t>
            </a:r>
            <a:r>
              <a:rPr lang="en-US" b="1" baseline="-25000">
                <a:solidFill>
                  <a:srgbClr val="FF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2</a:t>
            </a:r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 unloaded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in tissues</a:t>
            </a:r>
          </a:p>
        </p:txBody>
      </p:sp>
      <p:sp>
        <p:nvSpPr>
          <p:cNvPr id="33797" name="Text Box 11"/>
          <p:cNvSpPr txBox="1">
            <a:spLocks noChangeArrowheads="1"/>
          </p:cNvSpPr>
          <p:nvPr/>
        </p:nvSpPr>
        <p:spPr bwMode="auto">
          <a:xfrm>
            <a:off x="1044575" y="1595438"/>
            <a:ext cx="1397000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/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Iron atom</a:t>
            </a:r>
          </a:p>
        </p:txBody>
      </p:sp>
      <p:sp>
        <p:nvSpPr>
          <p:cNvPr id="33798" name="Text Box 12"/>
          <p:cNvSpPr txBox="1">
            <a:spLocks noChangeArrowheads="1"/>
          </p:cNvSpPr>
          <p:nvPr/>
        </p:nvSpPr>
        <p:spPr bwMode="auto">
          <a:xfrm>
            <a:off x="220663" y="4651375"/>
            <a:ext cx="255270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/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Polypeptide chain</a:t>
            </a:r>
          </a:p>
        </p:txBody>
      </p:sp>
      <p:sp>
        <p:nvSpPr>
          <p:cNvPr id="33799" name="Text Box 14"/>
          <p:cNvSpPr txBox="1">
            <a:spLocks noChangeArrowheads="1"/>
          </p:cNvSpPr>
          <p:nvPr/>
        </p:nvSpPr>
        <p:spPr bwMode="auto">
          <a:xfrm>
            <a:off x="6565900" y="2547938"/>
            <a:ext cx="4318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/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O</a:t>
            </a:r>
            <a:r>
              <a:rPr lang="en-US" b="1" baseline="-25000">
                <a:solidFill>
                  <a:srgbClr val="FF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2</a:t>
            </a:r>
            <a:endParaRPr lang="en-US" b="1">
              <a:solidFill>
                <a:srgbClr val="FF0000"/>
              </a:solidFill>
              <a:latin typeface="Times New Roman" panose="02020603050405020304" pitchFamily="18" charset="0"/>
              <a:ea typeface="ヒラギノ角ゴ Pro W3"/>
              <a:cs typeface="Times New Roman" panose="02020603050405020304" pitchFamily="18" charset="0"/>
            </a:endParaRPr>
          </a:p>
        </p:txBody>
      </p:sp>
      <p:sp>
        <p:nvSpPr>
          <p:cNvPr id="33800" name="Text Box 15"/>
          <p:cNvSpPr txBox="1">
            <a:spLocks noChangeArrowheads="1"/>
          </p:cNvSpPr>
          <p:nvPr/>
        </p:nvSpPr>
        <p:spPr bwMode="auto">
          <a:xfrm>
            <a:off x="7788275" y="3605213"/>
            <a:ext cx="4318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/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O</a:t>
            </a:r>
            <a:r>
              <a:rPr lang="en-US" b="1" baseline="-25000">
                <a:solidFill>
                  <a:srgbClr val="FF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2</a:t>
            </a:r>
            <a:endParaRPr lang="en-US" b="1">
              <a:solidFill>
                <a:srgbClr val="FF0000"/>
              </a:solidFill>
              <a:latin typeface="Times New Roman" panose="02020603050405020304" pitchFamily="18" charset="0"/>
              <a:ea typeface="ヒラギノ角ゴ Pro W3"/>
              <a:cs typeface="Times New Roman" panose="02020603050405020304" pitchFamily="18" charset="0"/>
            </a:endParaRPr>
          </a:p>
        </p:txBody>
      </p:sp>
      <p:sp>
        <p:nvSpPr>
          <p:cNvPr id="33801" name="Line 16"/>
          <p:cNvSpPr>
            <a:spLocks noChangeShapeType="1"/>
          </p:cNvSpPr>
          <p:nvPr/>
        </p:nvSpPr>
        <p:spPr bwMode="auto">
          <a:xfrm flipV="1">
            <a:off x="1339850" y="1971675"/>
            <a:ext cx="352425" cy="1003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802" name="Line 17"/>
          <p:cNvSpPr>
            <a:spLocks noChangeShapeType="1"/>
          </p:cNvSpPr>
          <p:nvPr/>
        </p:nvSpPr>
        <p:spPr bwMode="auto">
          <a:xfrm>
            <a:off x="1520825" y="4381500"/>
            <a:ext cx="212725" cy="3397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803" name="Line 18"/>
          <p:cNvSpPr>
            <a:spLocks noChangeShapeType="1"/>
          </p:cNvSpPr>
          <p:nvPr/>
        </p:nvSpPr>
        <p:spPr bwMode="auto">
          <a:xfrm flipH="1">
            <a:off x="1413589" y="1948529"/>
            <a:ext cx="1643729" cy="118406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804" name="Rectangle 19"/>
          <p:cNvSpPr>
            <a:spLocks noChangeArrowheads="1"/>
          </p:cNvSpPr>
          <p:nvPr/>
        </p:nvSpPr>
        <p:spPr bwMode="auto">
          <a:xfrm>
            <a:off x="1339850" y="5753100"/>
            <a:ext cx="70564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>
              <a:spcBef>
                <a:spcPct val="30000"/>
              </a:spcBef>
            </a:pP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Hemoglobin loading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unloading of </a:t>
            </a:r>
            <a:r>
              <a:rPr lang="en-US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="1" baseline="-25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805" name="Text Box 22"/>
          <p:cNvSpPr txBox="1">
            <a:spLocks noChangeArrowheads="1"/>
          </p:cNvSpPr>
          <p:nvPr/>
        </p:nvSpPr>
        <p:spPr bwMode="auto">
          <a:xfrm>
            <a:off x="2773363" y="1568451"/>
            <a:ext cx="18796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/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Heme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 group</a:t>
            </a: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20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FlagCount" hidden="1">
            <a:hlinkClick r:id="rId5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 b="1">
                <a:latin typeface="Tahoma" pitchFamily="34" charset="0"/>
              </a:rPr>
              <a:t>0</a:t>
            </a:r>
          </a:p>
        </p:txBody>
      </p:sp>
      <p:sp>
        <p:nvSpPr>
          <p:cNvPr id="2052" name="Line 3"/>
          <p:cNvSpPr>
            <a:spLocks noChangeShapeType="1"/>
          </p:cNvSpPr>
          <p:nvPr/>
        </p:nvSpPr>
        <p:spPr bwMode="auto">
          <a:xfrm>
            <a:off x="191324" y="744532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3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4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2009 Pearson Education, Inc.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5" name="Rectangle 8"/>
          <p:cNvSpPr>
            <a:spLocks noGrp="1" noChangeArrowheads="1"/>
          </p:cNvSpPr>
          <p:nvPr>
            <p:ph type="title"/>
          </p:nvPr>
        </p:nvSpPr>
        <p:spPr>
          <a:xfrm>
            <a:off x="173038" y="176213"/>
            <a:ext cx="8775700" cy="393695"/>
          </a:xfrm>
        </p:spPr>
        <p:txBody>
          <a:bodyPr/>
          <a:lstStyle/>
          <a:p>
            <a:pPr marL="0" indent="0" algn="ctr"/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 dioxide transport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6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93675" y="1784350"/>
            <a:ext cx="8775700" cy="5073650"/>
          </a:xfrm>
        </p:spPr>
        <p:txBody>
          <a:bodyPr/>
          <a:lstStyle/>
          <a:p>
            <a:pPr marL="395288" lvl="1" indent="-393700" eaLnBrk="1" hangingPunct="1"/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CO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blood is transported as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bicarbonate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ions in the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plasma</a:t>
            </a:r>
          </a:p>
        </p:txBody>
      </p:sp>
      <p:graphicFrame>
        <p:nvGraphicFramePr>
          <p:cNvPr id="205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188307542"/>
              </p:ext>
            </p:extLst>
          </p:nvPr>
        </p:nvGraphicFramePr>
        <p:xfrm>
          <a:off x="693738" y="3986213"/>
          <a:ext cx="7531100" cy="1104900"/>
        </p:xfrm>
        <a:graphic>
          <a:graphicData uri="http://schemas.openxmlformats.org/presentationml/2006/ole">
            <p:oleObj spid="_x0000_s2099" name="Equation" r:id="rId6" imgW="2679700" imgH="393700" progId="">
              <p:embed/>
            </p:oleObj>
          </a:graphicData>
        </a:graphic>
      </p:graphicFrame>
      <p:sp>
        <p:nvSpPr>
          <p:cNvPr id="2057" name="Line 16"/>
          <p:cNvSpPr>
            <a:spLocks noChangeShapeType="1"/>
          </p:cNvSpPr>
          <p:nvPr/>
        </p:nvSpPr>
        <p:spPr bwMode="auto">
          <a:xfrm>
            <a:off x="2759075" y="4146550"/>
            <a:ext cx="723900" cy="238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8" name="Line 17"/>
          <p:cNvSpPr>
            <a:spLocks noChangeShapeType="1"/>
          </p:cNvSpPr>
          <p:nvPr/>
        </p:nvSpPr>
        <p:spPr bwMode="auto">
          <a:xfrm flipH="1">
            <a:off x="2859088" y="4314825"/>
            <a:ext cx="6254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9" name="Rectangle 18"/>
          <p:cNvSpPr>
            <a:spLocks noChangeArrowheads="1"/>
          </p:cNvSpPr>
          <p:nvPr/>
        </p:nvSpPr>
        <p:spPr bwMode="auto">
          <a:xfrm>
            <a:off x="2757488" y="4010025"/>
            <a:ext cx="7842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0" name="Rectangle 19"/>
          <p:cNvSpPr>
            <a:spLocks noChangeArrowheads="1"/>
          </p:cNvSpPr>
          <p:nvPr/>
        </p:nvSpPr>
        <p:spPr bwMode="auto">
          <a:xfrm>
            <a:off x="4826000" y="4016375"/>
            <a:ext cx="7842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1" name="Line 20"/>
          <p:cNvSpPr>
            <a:spLocks noChangeShapeType="1"/>
          </p:cNvSpPr>
          <p:nvPr/>
        </p:nvSpPr>
        <p:spPr bwMode="auto">
          <a:xfrm>
            <a:off x="4900613" y="4192588"/>
            <a:ext cx="6524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2" name="Line 21"/>
          <p:cNvSpPr>
            <a:spLocks noChangeShapeType="1"/>
          </p:cNvSpPr>
          <p:nvPr/>
        </p:nvSpPr>
        <p:spPr bwMode="auto">
          <a:xfrm flipH="1">
            <a:off x="4913313" y="4335463"/>
            <a:ext cx="6254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21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61532" y="2654710"/>
            <a:ext cx="5353665" cy="955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eaLnBrk="1" hangingPunct="1">
              <a:lnSpc>
                <a:spcPct val="85000"/>
              </a:lnSpc>
              <a:spcAft>
                <a:spcPct val="10000"/>
              </a:spcAft>
            </a:pPr>
            <a:r>
              <a:rPr lang="en-US" sz="6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Circulation</a:t>
            </a:r>
          </a:p>
        </p:txBody>
      </p:sp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22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09411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563" y="182564"/>
            <a:ext cx="8775700" cy="481114"/>
          </a:xfrm>
        </p:spPr>
        <p:txBody>
          <a:bodyPr/>
          <a:lstStyle/>
          <a:p>
            <a:pPr algn="ctr"/>
            <a:r>
              <a:rPr lang="en-US" sz="2800" dirty="0" smtClean="0">
                <a:solidFill>
                  <a:srgbClr val="0060A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Major Parts of the Circulatory system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3460" y="1039771"/>
            <a:ext cx="8229600" cy="5080810"/>
          </a:xfrm>
        </p:spPr>
        <p:txBody>
          <a:bodyPr/>
          <a:lstStyle/>
          <a:p>
            <a:pPr marL="342900" lvl="1" indent="-342900">
              <a:lnSpc>
                <a:spcPct val="1140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Circulatory system in most animals consists of Blood, Heart and Blood vessels</a:t>
            </a:r>
            <a:endParaRPr lang="en-US" sz="2800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sz="3200" b="1" u="sng" dirty="0" smtClean="0">
                <a:solidFill>
                  <a:srgbClr val="0060A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Vessels</a:t>
            </a:r>
            <a:r>
              <a:rPr lang="en-US" sz="3200" b="1" dirty="0" smtClean="0">
                <a:solidFill>
                  <a:srgbClr val="0060A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ar-SA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networks</a:t>
            </a:r>
            <a:r>
              <a:rPr lang="ar-S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ar-S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hollow</a:t>
            </a:r>
            <a:r>
              <a:rPr lang="ar-S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tubes</a:t>
            </a:r>
            <a:r>
              <a:rPr lang="ar-S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ar-S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r>
              <a:rPr lang="ar-S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lang="ar-S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throughout</a:t>
            </a:r>
            <a:r>
              <a:rPr lang="ar-S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ar-S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entire</a:t>
            </a:r>
            <a:r>
              <a:rPr lang="ar-S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body</a:t>
            </a:r>
            <a:r>
              <a:rPr lang="ar-S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40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sz="3200" b="1" u="sng" dirty="0">
                <a:solidFill>
                  <a:srgbClr val="0060A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Heart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pumps blood through body</a:t>
            </a:r>
          </a:p>
          <a:p>
            <a:pPr>
              <a:lnSpc>
                <a:spcPct val="1140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sz="3200" b="1" u="sng" dirty="0">
                <a:solidFill>
                  <a:srgbClr val="0060A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carries oxygen, food, &amp; waste ..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through body.</a:t>
            </a: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23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191324" y="744532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>
                <a:latin typeface="Tahoma" pitchFamily="34" charset="0"/>
              </a:rPr>
              <a:t>0</a:t>
            </a:r>
          </a:p>
        </p:txBody>
      </p:sp>
      <p:sp>
        <p:nvSpPr>
          <p:cNvPr id="44035" name="Line 3"/>
          <p:cNvSpPr>
            <a:spLocks noChangeShapeType="1"/>
          </p:cNvSpPr>
          <p:nvPr/>
        </p:nvSpPr>
        <p:spPr bwMode="auto">
          <a:xfrm>
            <a:off x="182563" y="1106488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/>
              <a:t>Copyright © 2009 Pearson Education, Inc.</a:t>
            </a:r>
            <a:endParaRPr lang="en-US"/>
          </a:p>
        </p:txBody>
      </p:sp>
      <p:sp>
        <p:nvSpPr>
          <p:cNvPr id="4403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82563" y="134939"/>
            <a:ext cx="8775700" cy="2855912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MECHANISMS </a:t>
            </a:r>
            <a:b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INTERNAL TRANSPORT</a:t>
            </a:r>
          </a:p>
          <a:p>
            <a:pPr marL="346075" indent="-346075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internal transport system assists diffusion by moving materials between</a:t>
            </a:r>
          </a:p>
          <a:p>
            <a:pPr marL="1143000" lvl="1" indent="-369888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–"/>
              <a:defRPr/>
            </a:pP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Surfaces of the body</a:t>
            </a:r>
          </a:p>
          <a:p>
            <a:pPr marL="1143000" lvl="1" indent="-369888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–"/>
              <a:defRPr/>
            </a:pP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Internal tissues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24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9"/>
          <p:cNvSpPr txBox="1">
            <a:spLocks noChangeArrowheads="1"/>
          </p:cNvSpPr>
          <p:nvPr/>
        </p:nvSpPr>
        <p:spPr bwMode="auto">
          <a:xfrm>
            <a:off x="182563" y="4094163"/>
            <a:ext cx="8775700" cy="217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3716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8513" indent="-34131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485900" indent="-339725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3pPr>
            <a:lvl4pPr marL="2176463" indent="-3476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859088" indent="-347663" algn="l" rtl="0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3316288" indent="-3476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3773488" indent="-3476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4230688" indent="-3476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4687888" indent="-347663" algn="l" rtl="0" fontAlgn="base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6075" indent="-346075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b="1" kern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cells need </a:t>
            </a:r>
            <a:r>
              <a:rPr lang="en-US" b="1" kern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pPr marL="1143000" lvl="1" indent="-369888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–"/>
            </a:pPr>
            <a:r>
              <a:rPr lang="en-US" sz="2800" b="1" kern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Nutrients                                                         </a:t>
            </a:r>
            <a:r>
              <a:rPr lang="ar-SA" sz="2800" b="1" kern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kern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1" indent="-369888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–"/>
            </a:pPr>
            <a:r>
              <a:rPr lang="en-US" sz="2800" b="1" kern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Gas exchange                                                </a:t>
            </a:r>
            <a:r>
              <a:rPr lang="ar-SA" sz="2800" b="1" kern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kern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1" indent="-369888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–"/>
            </a:pPr>
            <a:r>
              <a:rPr lang="en-US" sz="2800" b="1" kern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Removal of wastes                                  </a:t>
            </a:r>
            <a:endParaRPr lang="en-US" sz="2800" b="1" kern="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title"/>
          </p:nvPr>
        </p:nvSpPr>
        <p:spPr>
          <a:xfrm>
            <a:off x="182563" y="3244849"/>
            <a:ext cx="8775700" cy="604839"/>
          </a:xfrm>
        </p:spPr>
        <p:txBody>
          <a:bodyPr/>
          <a:lstStyle/>
          <a:p>
            <a:pPr marL="0" indent="0" algn="ctr" eaLnBrk="1" hangingPunct="1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defRPr/>
            </a:pP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Circulatory systems facilitate exchange with all body tissues</a:t>
            </a:r>
            <a:r>
              <a:rPr lang="ar-SA" sz="26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en-US" sz="2600" dirty="0">
              <a:solidFill>
                <a:srgbClr val="0000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>
                <a:latin typeface="Tahoma" pitchFamily="34" charset="0"/>
              </a:rPr>
              <a:t>0</a:t>
            </a:r>
          </a:p>
        </p:txBody>
      </p:sp>
      <p:sp>
        <p:nvSpPr>
          <p:cNvPr id="54275" name="Line 3"/>
          <p:cNvSpPr>
            <a:spLocks noChangeShapeType="1"/>
          </p:cNvSpPr>
          <p:nvPr/>
        </p:nvSpPr>
        <p:spPr bwMode="auto">
          <a:xfrm>
            <a:off x="174625" y="720683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 b="1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2009 Pearson Education, Inc.</a:t>
            </a: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278" name="Rectangle 8"/>
          <p:cNvSpPr>
            <a:spLocks noGrp="1" noChangeArrowheads="1"/>
          </p:cNvSpPr>
          <p:nvPr>
            <p:ph type="title"/>
          </p:nvPr>
        </p:nvSpPr>
        <p:spPr>
          <a:xfrm>
            <a:off x="173038" y="185738"/>
            <a:ext cx="8775700" cy="507436"/>
          </a:xfrm>
        </p:spPr>
        <p:txBody>
          <a:bodyPr/>
          <a:lstStyle/>
          <a:p>
            <a:pPr marL="0" indent="0" algn="ctr" eaLnBrk="1" hangingPunct="1"/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Four-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chambered hearts: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atria and two ventricles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27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73038" y="990451"/>
            <a:ext cx="8775700" cy="5324624"/>
          </a:xfrm>
        </p:spPr>
        <p:txBody>
          <a:bodyPr/>
          <a:lstStyle/>
          <a:p>
            <a:pPr marL="342900"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28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Four-chambered hearts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atria and two ventricles</a:t>
            </a:r>
          </a:p>
          <a:p>
            <a:pPr marL="719138" lvl="2" indent="-196850" eaLnBrk="1" hangingPunct="1">
              <a:spcBef>
                <a:spcPts val="600"/>
              </a:spcBef>
              <a:spcAft>
                <a:spcPts val="600"/>
              </a:spcAft>
              <a:buFontTx/>
              <a:buChar char="–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circuits that do not mix </a:t>
            </a:r>
            <a:r>
              <a:rPr lang="ar-SA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7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3" indent="-277813" eaLnBrk="1" hangingPunct="1">
              <a:spcBef>
                <a:spcPts val="600"/>
              </a:spcBef>
              <a:spcAft>
                <a:spcPts val="600"/>
              </a:spcAft>
              <a:buFontTx/>
              <a:buChar char="–"/>
            </a:pPr>
            <a:r>
              <a:rPr lang="en-US" sz="27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 side pumps blood from body to lungs</a:t>
            </a:r>
          </a:p>
          <a:p>
            <a:pPr marL="1257300" lvl="3" indent="-277813" eaLnBrk="1" hangingPunct="1">
              <a:spcBef>
                <a:spcPts val="600"/>
              </a:spcBef>
              <a:spcAft>
                <a:spcPts val="600"/>
              </a:spcAft>
              <a:buFontTx/>
              <a:buChar char="–"/>
            </a:pPr>
            <a:r>
              <a:rPr lang="en-US" sz="27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Left side pumps blood from lungs to body</a:t>
            </a: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Oxygen rich blood is completely separated from oxygen poor blood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7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No mixing  much more efficient gas transport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Birds, mammals and crocodilians have four-chambered hearts         </a:t>
            </a:r>
            <a:r>
              <a:rPr lang="ar-SA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7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Needed in endothermic animals</a:t>
            </a: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25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8" descr="23_02cFourChamberHeart-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33975" y="136525"/>
            <a:ext cx="3219450" cy="658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9" name="Text Box 9"/>
          <p:cNvSpPr txBox="1">
            <a:spLocks noChangeArrowheads="1"/>
          </p:cNvSpPr>
          <p:nvPr/>
        </p:nvSpPr>
        <p:spPr bwMode="auto">
          <a:xfrm>
            <a:off x="5829300" y="173038"/>
            <a:ext cx="2039938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80000"/>
              </a:lnSpc>
            </a:pPr>
            <a:r>
              <a:rPr 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Lung capillaries</a:t>
            </a:r>
          </a:p>
        </p:txBody>
      </p:sp>
      <p:sp>
        <p:nvSpPr>
          <p:cNvPr id="55300" name="Text Box 10"/>
          <p:cNvSpPr txBox="1">
            <a:spLocks noChangeArrowheads="1"/>
          </p:cNvSpPr>
          <p:nvPr/>
        </p:nvSpPr>
        <p:spPr bwMode="auto">
          <a:xfrm>
            <a:off x="6084888" y="1757363"/>
            <a:ext cx="1249362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Pulmonary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circuit</a:t>
            </a:r>
          </a:p>
        </p:txBody>
      </p:sp>
      <p:sp>
        <p:nvSpPr>
          <p:cNvPr id="55301" name="Text Box 11"/>
          <p:cNvSpPr txBox="1">
            <a:spLocks noChangeArrowheads="1"/>
          </p:cNvSpPr>
          <p:nvPr/>
        </p:nvSpPr>
        <p:spPr bwMode="auto">
          <a:xfrm>
            <a:off x="5616575" y="3549650"/>
            <a:ext cx="204788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80000"/>
              </a:lnSpc>
            </a:pPr>
            <a:r>
              <a:rPr 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</a:p>
        </p:txBody>
      </p:sp>
      <p:sp>
        <p:nvSpPr>
          <p:cNvPr id="55302" name="Text Box 12"/>
          <p:cNvSpPr txBox="1">
            <a:spLocks noChangeArrowheads="1"/>
          </p:cNvSpPr>
          <p:nvPr/>
        </p:nvSpPr>
        <p:spPr bwMode="auto">
          <a:xfrm>
            <a:off x="5457825" y="3894138"/>
            <a:ext cx="70961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80000"/>
              </a:lnSpc>
            </a:pPr>
            <a:r>
              <a:rPr 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</a:p>
        </p:txBody>
      </p:sp>
      <p:sp>
        <p:nvSpPr>
          <p:cNvPr id="55303" name="Line 14"/>
          <p:cNvSpPr>
            <a:spLocks noChangeShapeType="1"/>
          </p:cNvSpPr>
          <p:nvPr/>
        </p:nvSpPr>
        <p:spPr bwMode="auto">
          <a:xfrm flipV="1">
            <a:off x="6816725" y="454025"/>
            <a:ext cx="12700" cy="7016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4" name="Line 15"/>
          <p:cNvSpPr>
            <a:spLocks noChangeShapeType="1"/>
          </p:cNvSpPr>
          <p:nvPr/>
        </p:nvSpPr>
        <p:spPr bwMode="auto">
          <a:xfrm flipH="1">
            <a:off x="5845175" y="3209925"/>
            <a:ext cx="3270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5" name="Line 16"/>
          <p:cNvSpPr>
            <a:spLocks noChangeShapeType="1"/>
          </p:cNvSpPr>
          <p:nvPr/>
        </p:nvSpPr>
        <p:spPr bwMode="auto">
          <a:xfrm flipH="1">
            <a:off x="5842000" y="3660775"/>
            <a:ext cx="457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6" name="Line 17"/>
          <p:cNvSpPr>
            <a:spLocks noChangeShapeType="1"/>
          </p:cNvSpPr>
          <p:nvPr/>
        </p:nvSpPr>
        <p:spPr bwMode="auto">
          <a:xfrm>
            <a:off x="6718300" y="5559425"/>
            <a:ext cx="0" cy="7175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7" name="Line 18"/>
          <p:cNvSpPr>
            <a:spLocks noChangeShapeType="1"/>
          </p:cNvSpPr>
          <p:nvPr/>
        </p:nvSpPr>
        <p:spPr bwMode="auto">
          <a:xfrm flipH="1">
            <a:off x="7131050" y="3209925"/>
            <a:ext cx="4381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8" name="Text Box 19"/>
          <p:cNvSpPr txBox="1">
            <a:spLocks noChangeArrowheads="1"/>
          </p:cNvSpPr>
          <p:nvPr/>
        </p:nvSpPr>
        <p:spPr bwMode="auto">
          <a:xfrm>
            <a:off x="5607050" y="3101975"/>
            <a:ext cx="204788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80000"/>
              </a:lnSpc>
            </a:pPr>
            <a:r>
              <a:rPr 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55309" name="Text Box 20"/>
          <p:cNvSpPr txBox="1">
            <a:spLocks noChangeArrowheads="1"/>
          </p:cNvSpPr>
          <p:nvPr/>
        </p:nvSpPr>
        <p:spPr bwMode="auto">
          <a:xfrm>
            <a:off x="7635875" y="3101975"/>
            <a:ext cx="204788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80000"/>
              </a:lnSpc>
            </a:pPr>
            <a:r>
              <a:rPr 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55310" name="Text Box 21"/>
          <p:cNvSpPr txBox="1">
            <a:spLocks noChangeArrowheads="1"/>
          </p:cNvSpPr>
          <p:nvPr/>
        </p:nvSpPr>
        <p:spPr bwMode="auto">
          <a:xfrm>
            <a:off x="7464425" y="3890963"/>
            <a:ext cx="70961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80000"/>
              </a:lnSpc>
            </a:pPr>
            <a:r>
              <a:rPr 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</a:p>
        </p:txBody>
      </p:sp>
      <p:sp>
        <p:nvSpPr>
          <p:cNvPr id="55311" name="Line 23"/>
          <p:cNvSpPr>
            <a:spLocks noChangeShapeType="1"/>
          </p:cNvSpPr>
          <p:nvPr/>
        </p:nvSpPr>
        <p:spPr bwMode="auto">
          <a:xfrm flipH="1">
            <a:off x="4835525" y="3660775"/>
            <a:ext cx="5651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12" name="Text Box 24"/>
          <p:cNvSpPr txBox="1">
            <a:spLocks noChangeArrowheads="1"/>
          </p:cNvSpPr>
          <p:nvPr/>
        </p:nvSpPr>
        <p:spPr bwMode="auto">
          <a:xfrm>
            <a:off x="5454650" y="3552825"/>
            <a:ext cx="204788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80000"/>
              </a:lnSpc>
            </a:pPr>
            <a:r>
              <a:rPr 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</a:p>
        </p:txBody>
      </p:sp>
      <p:sp>
        <p:nvSpPr>
          <p:cNvPr id="55313" name="Rectangle 25"/>
          <p:cNvSpPr>
            <a:spLocks noChangeArrowheads="1"/>
          </p:cNvSpPr>
          <p:nvPr/>
        </p:nvSpPr>
        <p:spPr bwMode="auto">
          <a:xfrm>
            <a:off x="614363" y="2573338"/>
            <a:ext cx="36449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eaLnBrk="0" hangingPunct="0"/>
            <a:r>
              <a:rPr lang="en-US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double circulation and four-chambered heart of a bird or mammal</a:t>
            </a:r>
          </a:p>
          <a:p>
            <a:pPr algn="ctr" rtl="0" eaLnBrk="0" hangingPunct="0"/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14" name="Text Box 26"/>
          <p:cNvSpPr txBox="1">
            <a:spLocks noChangeArrowheads="1"/>
          </p:cNvSpPr>
          <p:nvPr/>
        </p:nvSpPr>
        <p:spPr bwMode="auto">
          <a:xfrm>
            <a:off x="5603875" y="6156325"/>
            <a:ext cx="25987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Systemic capillaries</a:t>
            </a:r>
          </a:p>
          <a:p>
            <a:pPr algn="ctr" rtl="0" eaLnBrk="0" hangingPunct="0">
              <a:lnSpc>
                <a:spcPct val="80000"/>
              </a:lnSpc>
            </a:pPr>
            <a:r>
              <a:rPr lang="ar-SA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15" name="Text Box 27"/>
          <p:cNvSpPr txBox="1">
            <a:spLocks noChangeArrowheads="1"/>
          </p:cNvSpPr>
          <p:nvPr/>
        </p:nvSpPr>
        <p:spPr bwMode="auto">
          <a:xfrm>
            <a:off x="5707063" y="4311650"/>
            <a:ext cx="2239962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Systemic circuit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ar-SA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26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>
                <a:latin typeface="Tahoma" pitchFamily="34" charset="0"/>
              </a:rPr>
              <a:t>0</a:t>
            </a:r>
          </a:p>
        </p:txBody>
      </p:sp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82563" y="1106488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/>
              <a:t>Copyright © 2009 Pearson Education, Inc.</a:t>
            </a:r>
            <a:endParaRPr lang="en-US"/>
          </a:p>
        </p:txBody>
      </p:sp>
      <p:sp>
        <p:nvSpPr>
          <p:cNvPr id="5632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82563" y="2337574"/>
            <a:ext cx="8775700" cy="2190186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HUMAN </a:t>
            </a:r>
            <a:b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CARDIOVASCULAR </a:t>
            </a:r>
            <a:b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ar-S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27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>
                <a:latin typeface="Tahoma" pitchFamily="34" charset="0"/>
              </a:rPr>
              <a:t>0</a:t>
            </a:r>
          </a:p>
        </p:txBody>
      </p:sp>
      <p:sp>
        <p:nvSpPr>
          <p:cNvPr id="57347" name="Line 3"/>
          <p:cNvSpPr>
            <a:spLocks noChangeShapeType="1"/>
          </p:cNvSpPr>
          <p:nvPr/>
        </p:nvSpPr>
        <p:spPr bwMode="auto">
          <a:xfrm>
            <a:off x="190500" y="1061020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349" name="Rectangle 8"/>
          <p:cNvSpPr>
            <a:spLocks noGrp="1" noChangeArrowheads="1"/>
          </p:cNvSpPr>
          <p:nvPr>
            <p:ph type="title"/>
          </p:nvPr>
        </p:nvSpPr>
        <p:spPr>
          <a:xfrm>
            <a:off x="173038" y="169863"/>
            <a:ext cx="8775700" cy="804864"/>
          </a:xfrm>
        </p:spPr>
        <p:txBody>
          <a:bodyPr/>
          <a:lstStyle/>
          <a:p>
            <a:pPr marL="0" indent="0" algn="ctr" eaLnBrk="1" hangingPunct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human cardiovascular system illustrates the double circulation of mammals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350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273050" y="1593850"/>
            <a:ext cx="8596313" cy="3615459"/>
          </a:xfrm>
        </p:spPr>
        <p:txBody>
          <a:bodyPr/>
          <a:lstStyle/>
          <a:p>
            <a:pPr marL="258763" lvl="1" indent="-257175" eaLnBrk="1" hangingPunct="1">
              <a:lnSpc>
                <a:spcPct val="85000"/>
              </a:lnSpc>
              <a:spcBef>
                <a:spcPct val="20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flow through the double circulatory system of humans</a:t>
            </a:r>
          </a:p>
          <a:p>
            <a:pPr marL="258763" lvl="1" indent="-257175" eaLnBrk="1" hangingPunct="1">
              <a:lnSpc>
                <a:spcPct val="85000"/>
              </a:lnSpc>
              <a:spcBef>
                <a:spcPct val="20000"/>
              </a:spcBef>
            </a:pP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mammalian heart consists of</a:t>
            </a:r>
          </a:p>
          <a:p>
            <a:pPr marL="719138" lvl="2" indent="-277813" eaLnBrk="1" hangingPunct="1">
              <a:spcBef>
                <a:spcPct val="25000"/>
              </a:spcBef>
              <a:buFontTx/>
              <a:buChar char="–"/>
            </a:pPr>
            <a:r>
              <a:rPr lang="en-US" sz="28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thin-walled atria that move blood to ventricles</a:t>
            </a:r>
          </a:p>
          <a:p>
            <a:pPr marL="719138" lvl="2" indent="-277813" eaLnBrk="1" hangingPunct="1">
              <a:spcBef>
                <a:spcPct val="25000"/>
              </a:spcBef>
              <a:buFontTx/>
              <a:buChar char="–"/>
            </a:pP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Thick-walled ventricles that Pump blood to lungs and all other body regions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28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8" descr="23_03aHumCardiovascSys-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7663" y="73025"/>
            <a:ext cx="5908675" cy="658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1" name="Oval 9"/>
          <p:cNvSpPr>
            <a:spLocks noChangeArrowheads="1"/>
          </p:cNvSpPr>
          <p:nvPr/>
        </p:nvSpPr>
        <p:spPr bwMode="auto">
          <a:xfrm>
            <a:off x="3794125" y="3175000"/>
            <a:ext cx="254000" cy="254000"/>
          </a:xfrm>
          <a:prstGeom prst="ellipse">
            <a:avLst/>
          </a:prstGeom>
          <a:solidFill>
            <a:srgbClr val="EF1A2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/>
          </a:p>
        </p:txBody>
      </p:sp>
      <p:sp>
        <p:nvSpPr>
          <p:cNvPr id="58372" name="Text Box 10"/>
          <p:cNvSpPr txBox="1">
            <a:spLocks noChangeArrowheads="1"/>
          </p:cNvSpPr>
          <p:nvPr/>
        </p:nvSpPr>
        <p:spPr bwMode="auto">
          <a:xfrm>
            <a:off x="1666875" y="258763"/>
            <a:ext cx="992188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/>
            <a:r>
              <a:rPr lang="en-US" sz="1400"/>
              <a:t>Superior</a:t>
            </a:r>
          </a:p>
          <a:p>
            <a:pPr algn="l" rtl="0" eaLnBrk="0" hangingPunct="0"/>
            <a:r>
              <a:rPr lang="en-US" sz="1400"/>
              <a:t>vena cava</a:t>
            </a:r>
          </a:p>
        </p:txBody>
      </p:sp>
      <p:sp>
        <p:nvSpPr>
          <p:cNvPr id="58373" name="Line 11"/>
          <p:cNvSpPr>
            <a:spLocks noChangeShapeType="1"/>
          </p:cNvSpPr>
          <p:nvPr/>
        </p:nvSpPr>
        <p:spPr bwMode="auto">
          <a:xfrm flipH="1" flipV="1">
            <a:off x="2581275" y="609600"/>
            <a:ext cx="1082675" cy="685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374" name="Line 12"/>
          <p:cNvSpPr>
            <a:spLocks noChangeShapeType="1"/>
          </p:cNvSpPr>
          <p:nvPr/>
        </p:nvSpPr>
        <p:spPr bwMode="auto">
          <a:xfrm flipH="1" flipV="1">
            <a:off x="2228850" y="1317625"/>
            <a:ext cx="1158875" cy="7270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375" name="Text Box 13"/>
          <p:cNvSpPr txBox="1">
            <a:spLocks noChangeArrowheads="1"/>
          </p:cNvSpPr>
          <p:nvPr/>
        </p:nvSpPr>
        <p:spPr bwMode="auto">
          <a:xfrm>
            <a:off x="1666875" y="982663"/>
            <a:ext cx="992188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/>
            <a:r>
              <a:rPr lang="en-US" sz="1400"/>
              <a:t>Pulmonary</a:t>
            </a:r>
          </a:p>
          <a:p>
            <a:pPr algn="l" rtl="0" eaLnBrk="0" hangingPunct="0"/>
            <a:r>
              <a:rPr lang="en-US" sz="1400"/>
              <a:t>artery</a:t>
            </a:r>
          </a:p>
        </p:txBody>
      </p:sp>
      <p:sp>
        <p:nvSpPr>
          <p:cNvPr id="58376" name="Text Box 14"/>
          <p:cNvSpPr txBox="1">
            <a:spLocks noChangeArrowheads="1"/>
          </p:cNvSpPr>
          <p:nvPr/>
        </p:nvSpPr>
        <p:spPr bwMode="auto">
          <a:xfrm>
            <a:off x="1660525" y="1639888"/>
            <a:ext cx="992188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/>
            <a:r>
              <a:rPr lang="en-US" sz="1400"/>
              <a:t>Capillaries</a:t>
            </a:r>
          </a:p>
          <a:p>
            <a:pPr algn="l" rtl="0" eaLnBrk="0" hangingPunct="0"/>
            <a:r>
              <a:rPr lang="en-US" sz="1400"/>
              <a:t>of right lung</a:t>
            </a:r>
          </a:p>
        </p:txBody>
      </p:sp>
      <p:sp>
        <p:nvSpPr>
          <p:cNvPr id="58377" name="Oval 15"/>
          <p:cNvSpPr>
            <a:spLocks noChangeArrowheads="1"/>
          </p:cNvSpPr>
          <p:nvPr/>
        </p:nvSpPr>
        <p:spPr bwMode="auto">
          <a:xfrm>
            <a:off x="4187825" y="152400"/>
            <a:ext cx="222250" cy="222250"/>
          </a:xfrm>
          <a:prstGeom prst="ellipse">
            <a:avLst/>
          </a:prstGeom>
          <a:solidFill>
            <a:srgbClr val="EF1A2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/>
          </a:p>
        </p:txBody>
      </p:sp>
      <p:sp>
        <p:nvSpPr>
          <p:cNvPr id="58378" name="Text Box 16"/>
          <p:cNvSpPr txBox="1">
            <a:spLocks noChangeArrowheads="1"/>
          </p:cNvSpPr>
          <p:nvPr/>
        </p:nvSpPr>
        <p:spPr bwMode="auto">
          <a:xfrm>
            <a:off x="4244975" y="188913"/>
            <a:ext cx="106363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140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58379" name="Oval 17"/>
          <p:cNvSpPr>
            <a:spLocks noChangeArrowheads="1"/>
          </p:cNvSpPr>
          <p:nvPr/>
        </p:nvSpPr>
        <p:spPr bwMode="auto">
          <a:xfrm>
            <a:off x="3609975" y="1666875"/>
            <a:ext cx="222250" cy="222250"/>
          </a:xfrm>
          <a:prstGeom prst="ellipse">
            <a:avLst/>
          </a:prstGeom>
          <a:solidFill>
            <a:srgbClr val="EF1A2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/>
          </a:p>
        </p:txBody>
      </p:sp>
      <p:sp>
        <p:nvSpPr>
          <p:cNvPr id="58380" name="Text Box 18"/>
          <p:cNvSpPr txBox="1">
            <a:spLocks noChangeArrowheads="1"/>
          </p:cNvSpPr>
          <p:nvPr/>
        </p:nvSpPr>
        <p:spPr bwMode="auto">
          <a:xfrm>
            <a:off x="3667125" y="1703388"/>
            <a:ext cx="106363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140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58381" name="Oval 19"/>
          <p:cNvSpPr>
            <a:spLocks noChangeArrowheads="1"/>
          </p:cNvSpPr>
          <p:nvPr/>
        </p:nvSpPr>
        <p:spPr bwMode="auto">
          <a:xfrm>
            <a:off x="4248150" y="2066925"/>
            <a:ext cx="222250" cy="222250"/>
          </a:xfrm>
          <a:prstGeom prst="ellipse">
            <a:avLst/>
          </a:prstGeom>
          <a:solidFill>
            <a:srgbClr val="EF1A2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/>
          </a:p>
        </p:txBody>
      </p:sp>
      <p:sp>
        <p:nvSpPr>
          <p:cNvPr id="58382" name="Text Box 20"/>
          <p:cNvSpPr txBox="1">
            <a:spLocks noChangeArrowheads="1"/>
          </p:cNvSpPr>
          <p:nvPr/>
        </p:nvSpPr>
        <p:spPr bwMode="auto">
          <a:xfrm>
            <a:off x="4305300" y="2103438"/>
            <a:ext cx="106363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140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58383" name="Oval 21"/>
          <p:cNvSpPr>
            <a:spLocks noChangeArrowheads="1"/>
          </p:cNvSpPr>
          <p:nvPr/>
        </p:nvSpPr>
        <p:spPr bwMode="auto">
          <a:xfrm>
            <a:off x="2165350" y="2667000"/>
            <a:ext cx="222250" cy="222250"/>
          </a:xfrm>
          <a:prstGeom prst="ellipse">
            <a:avLst/>
          </a:prstGeom>
          <a:solidFill>
            <a:srgbClr val="EF1A2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/>
          </a:p>
        </p:txBody>
      </p:sp>
      <p:sp>
        <p:nvSpPr>
          <p:cNvPr id="58384" name="Text Box 22"/>
          <p:cNvSpPr txBox="1">
            <a:spLocks noChangeArrowheads="1"/>
          </p:cNvSpPr>
          <p:nvPr/>
        </p:nvSpPr>
        <p:spPr bwMode="auto">
          <a:xfrm>
            <a:off x="2222500" y="2703513"/>
            <a:ext cx="106363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140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Line 23"/>
          <p:cNvSpPr>
            <a:spLocks noChangeShapeType="1"/>
          </p:cNvSpPr>
          <p:nvPr/>
        </p:nvSpPr>
        <p:spPr bwMode="auto">
          <a:xfrm>
            <a:off x="2708275" y="2098675"/>
            <a:ext cx="476250" cy="6159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386" name="Text Box 24"/>
          <p:cNvSpPr txBox="1">
            <a:spLocks noChangeArrowheads="1"/>
          </p:cNvSpPr>
          <p:nvPr/>
        </p:nvSpPr>
        <p:spPr bwMode="auto">
          <a:xfrm>
            <a:off x="4535488" y="1695450"/>
            <a:ext cx="55721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/>
            <a:r>
              <a:rPr lang="en-US" sz="1400"/>
              <a:t>Aorta</a:t>
            </a:r>
          </a:p>
          <a:p>
            <a:pPr algn="l" rtl="0" eaLnBrk="0" hangingPunct="0"/>
            <a:r>
              <a:rPr lang="ar-SA" sz="1400"/>
              <a:t> </a:t>
            </a:r>
            <a:endParaRPr lang="en-US" sz="1400"/>
          </a:p>
        </p:txBody>
      </p:sp>
      <p:sp>
        <p:nvSpPr>
          <p:cNvPr id="58387" name="Oval 25"/>
          <p:cNvSpPr>
            <a:spLocks noChangeArrowheads="1"/>
          </p:cNvSpPr>
          <p:nvPr/>
        </p:nvSpPr>
        <p:spPr bwMode="auto">
          <a:xfrm>
            <a:off x="3527425" y="3057525"/>
            <a:ext cx="222250" cy="222250"/>
          </a:xfrm>
          <a:prstGeom prst="ellipse">
            <a:avLst/>
          </a:prstGeom>
          <a:solidFill>
            <a:srgbClr val="EF1A2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/>
          </a:p>
        </p:txBody>
      </p:sp>
      <p:sp>
        <p:nvSpPr>
          <p:cNvPr id="58388" name="Text Box 26"/>
          <p:cNvSpPr txBox="1">
            <a:spLocks noChangeArrowheads="1"/>
          </p:cNvSpPr>
          <p:nvPr/>
        </p:nvSpPr>
        <p:spPr bwMode="auto">
          <a:xfrm>
            <a:off x="3584575" y="3094038"/>
            <a:ext cx="106363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140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58389" name="Oval 27"/>
          <p:cNvSpPr>
            <a:spLocks noChangeArrowheads="1"/>
          </p:cNvSpPr>
          <p:nvPr/>
        </p:nvSpPr>
        <p:spPr bwMode="auto">
          <a:xfrm>
            <a:off x="4860925" y="2997200"/>
            <a:ext cx="222250" cy="222250"/>
          </a:xfrm>
          <a:prstGeom prst="ellipse">
            <a:avLst/>
          </a:prstGeom>
          <a:solidFill>
            <a:srgbClr val="EF1A2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/>
          </a:p>
        </p:txBody>
      </p:sp>
      <p:sp>
        <p:nvSpPr>
          <p:cNvPr id="58390" name="Text Box 28"/>
          <p:cNvSpPr txBox="1">
            <a:spLocks noChangeArrowheads="1"/>
          </p:cNvSpPr>
          <p:nvPr/>
        </p:nvSpPr>
        <p:spPr bwMode="auto">
          <a:xfrm>
            <a:off x="4918075" y="3033713"/>
            <a:ext cx="106363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140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58391" name="Text Box 29"/>
          <p:cNvSpPr txBox="1">
            <a:spLocks noChangeArrowheads="1"/>
          </p:cNvSpPr>
          <p:nvPr/>
        </p:nvSpPr>
        <p:spPr bwMode="auto">
          <a:xfrm>
            <a:off x="3816350" y="3233738"/>
            <a:ext cx="198438" cy="15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140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58392" name="Oval 30"/>
          <p:cNvSpPr>
            <a:spLocks noChangeArrowheads="1"/>
          </p:cNvSpPr>
          <p:nvPr/>
        </p:nvSpPr>
        <p:spPr bwMode="auto">
          <a:xfrm>
            <a:off x="4264025" y="3930650"/>
            <a:ext cx="222250" cy="222250"/>
          </a:xfrm>
          <a:prstGeom prst="ellipse">
            <a:avLst/>
          </a:prstGeom>
          <a:solidFill>
            <a:srgbClr val="EF1A2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/>
          </a:p>
        </p:txBody>
      </p:sp>
      <p:sp>
        <p:nvSpPr>
          <p:cNvPr id="58393" name="Text Box 31"/>
          <p:cNvSpPr txBox="1">
            <a:spLocks noChangeArrowheads="1"/>
          </p:cNvSpPr>
          <p:nvPr/>
        </p:nvSpPr>
        <p:spPr bwMode="auto">
          <a:xfrm>
            <a:off x="4321175" y="3967163"/>
            <a:ext cx="106363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140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8394" name="Oval 32"/>
          <p:cNvSpPr>
            <a:spLocks noChangeArrowheads="1"/>
          </p:cNvSpPr>
          <p:nvPr/>
        </p:nvSpPr>
        <p:spPr bwMode="auto">
          <a:xfrm>
            <a:off x="4879975" y="3794125"/>
            <a:ext cx="222250" cy="222250"/>
          </a:xfrm>
          <a:prstGeom prst="ellipse">
            <a:avLst/>
          </a:prstGeom>
          <a:solidFill>
            <a:srgbClr val="EF1A2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/>
          </a:p>
        </p:txBody>
      </p:sp>
      <p:sp>
        <p:nvSpPr>
          <p:cNvPr id="58395" name="Text Box 33"/>
          <p:cNvSpPr txBox="1">
            <a:spLocks noChangeArrowheads="1"/>
          </p:cNvSpPr>
          <p:nvPr/>
        </p:nvSpPr>
        <p:spPr bwMode="auto">
          <a:xfrm>
            <a:off x="4937125" y="3830638"/>
            <a:ext cx="106363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140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96" name="Line 34"/>
          <p:cNvSpPr>
            <a:spLocks noChangeShapeType="1"/>
          </p:cNvSpPr>
          <p:nvPr/>
        </p:nvSpPr>
        <p:spPr bwMode="auto">
          <a:xfrm flipH="1">
            <a:off x="2949575" y="4206875"/>
            <a:ext cx="1498600" cy="482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397" name="Text Box 35"/>
          <p:cNvSpPr txBox="1">
            <a:spLocks noChangeArrowheads="1"/>
          </p:cNvSpPr>
          <p:nvPr/>
        </p:nvSpPr>
        <p:spPr bwMode="auto">
          <a:xfrm>
            <a:off x="1660525" y="3624263"/>
            <a:ext cx="992188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/>
            <a:r>
              <a:rPr lang="en-US" sz="1400"/>
              <a:t>Pulmonary</a:t>
            </a:r>
          </a:p>
          <a:p>
            <a:pPr algn="l" rtl="0" eaLnBrk="0" hangingPunct="0"/>
            <a:r>
              <a:rPr lang="en-US" sz="1400"/>
              <a:t>vein</a:t>
            </a:r>
          </a:p>
        </p:txBody>
      </p:sp>
      <p:sp>
        <p:nvSpPr>
          <p:cNvPr id="58398" name="Oval 36"/>
          <p:cNvSpPr>
            <a:spLocks noChangeArrowheads="1"/>
          </p:cNvSpPr>
          <p:nvPr/>
        </p:nvSpPr>
        <p:spPr bwMode="auto">
          <a:xfrm>
            <a:off x="3600450" y="4203700"/>
            <a:ext cx="222250" cy="222250"/>
          </a:xfrm>
          <a:prstGeom prst="ellipse">
            <a:avLst/>
          </a:prstGeom>
          <a:solidFill>
            <a:srgbClr val="EF1A2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/>
          </a:p>
        </p:txBody>
      </p:sp>
      <p:sp>
        <p:nvSpPr>
          <p:cNvPr id="58399" name="Text Box 37"/>
          <p:cNvSpPr txBox="1">
            <a:spLocks noChangeArrowheads="1"/>
          </p:cNvSpPr>
          <p:nvPr/>
        </p:nvSpPr>
        <p:spPr bwMode="auto">
          <a:xfrm>
            <a:off x="3657600" y="4240213"/>
            <a:ext cx="106363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140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58400" name="Text Box 38"/>
          <p:cNvSpPr txBox="1">
            <a:spLocks noChangeArrowheads="1"/>
          </p:cNvSpPr>
          <p:nvPr/>
        </p:nvSpPr>
        <p:spPr bwMode="auto">
          <a:xfrm>
            <a:off x="1651000" y="4164013"/>
            <a:ext cx="1074738" cy="20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/>
            <a:r>
              <a:rPr lang="en-US" sz="1400"/>
              <a:t>Right atrium</a:t>
            </a:r>
          </a:p>
        </p:txBody>
      </p:sp>
      <p:sp>
        <p:nvSpPr>
          <p:cNvPr id="58401" name="Text Box 39"/>
          <p:cNvSpPr txBox="1">
            <a:spLocks noChangeArrowheads="1"/>
          </p:cNvSpPr>
          <p:nvPr/>
        </p:nvSpPr>
        <p:spPr bwMode="auto">
          <a:xfrm>
            <a:off x="1657350" y="4948238"/>
            <a:ext cx="992188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/>
            <a:r>
              <a:rPr lang="en-US" sz="1400"/>
              <a:t>Inferior</a:t>
            </a:r>
          </a:p>
          <a:p>
            <a:pPr algn="l" rtl="0" eaLnBrk="0" hangingPunct="0"/>
            <a:r>
              <a:rPr lang="en-US" sz="1400"/>
              <a:t>vena cava</a:t>
            </a:r>
          </a:p>
        </p:txBody>
      </p:sp>
      <p:sp>
        <p:nvSpPr>
          <p:cNvPr id="58402" name="Text Box 40"/>
          <p:cNvSpPr txBox="1">
            <a:spLocks noChangeArrowheads="1"/>
          </p:cNvSpPr>
          <p:nvPr/>
        </p:nvSpPr>
        <p:spPr bwMode="auto">
          <a:xfrm>
            <a:off x="1651000" y="4595813"/>
            <a:ext cx="1246188" cy="20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/>
            <a:r>
              <a:rPr lang="en-US" sz="1400"/>
              <a:t>Right ventricle</a:t>
            </a:r>
          </a:p>
        </p:txBody>
      </p:sp>
      <p:sp>
        <p:nvSpPr>
          <p:cNvPr id="58403" name="Line 41"/>
          <p:cNvSpPr>
            <a:spLocks noChangeShapeType="1"/>
          </p:cNvSpPr>
          <p:nvPr/>
        </p:nvSpPr>
        <p:spPr bwMode="auto">
          <a:xfrm flipV="1">
            <a:off x="2628900" y="3451225"/>
            <a:ext cx="749300" cy="273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404" name="Line 42"/>
          <p:cNvSpPr>
            <a:spLocks noChangeShapeType="1"/>
          </p:cNvSpPr>
          <p:nvPr/>
        </p:nvSpPr>
        <p:spPr bwMode="auto">
          <a:xfrm flipV="1">
            <a:off x="2771775" y="3495675"/>
            <a:ext cx="1200150" cy="781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405" name="Line 43"/>
          <p:cNvSpPr>
            <a:spLocks noChangeShapeType="1"/>
          </p:cNvSpPr>
          <p:nvPr/>
        </p:nvSpPr>
        <p:spPr bwMode="auto">
          <a:xfrm flipV="1">
            <a:off x="2562225" y="5076825"/>
            <a:ext cx="1082675" cy="200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406" name="Oval 44"/>
          <p:cNvSpPr>
            <a:spLocks noChangeArrowheads="1"/>
          </p:cNvSpPr>
          <p:nvPr/>
        </p:nvSpPr>
        <p:spPr bwMode="auto">
          <a:xfrm>
            <a:off x="5784850" y="3438525"/>
            <a:ext cx="222250" cy="222250"/>
          </a:xfrm>
          <a:prstGeom prst="ellipse">
            <a:avLst/>
          </a:prstGeom>
          <a:solidFill>
            <a:srgbClr val="EF1A2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/>
          </a:p>
        </p:txBody>
      </p:sp>
      <p:sp>
        <p:nvSpPr>
          <p:cNvPr id="58407" name="Text Box 45"/>
          <p:cNvSpPr txBox="1">
            <a:spLocks noChangeArrowheads="1"/>
          </p:cNvSpPr>
          <p:nvPr/>
        </p:nvSpPr>
        <p:spPr bwMode="auto">
          <a:xfrm>
            <a:off x="5842000" y="3475038"/>
            <a:ext cx="106363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140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58408" name="Oval 46"/>
          <p:cNvSpPr>
            <a:spLocks noChangeArrowheads="1"/>
          </p:cNvSpPr>
          <p:nvPr/>
        </p:nvSpPr>
        <p:spPr bwMode="auto">
          <a:xfrm>
            <a:off x="4475163" y="6135688"/>
            <a:ext cx="222250" cy="222250"/>
          </a:xfrm>
          <a:prstGeom prst="ellipse">
            <a:avLst/>
          </a:prstGeom>
          <a:solidFill>
            <a:srgbClr val="EF1A2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/>
          </a:p>
        </p:txBody>
      </p:sp>
      <p:sp>
        <p:nvSpPr>
          <p:cNvPr id="58409" name="Text Box 47"/>
          <p:cNvSpPr txBox="1">
            <a:spLocks noChangeArrowheads="1"/>
          </p:cNvSpPr>
          <p:nvPr/>
        </p:nvSpPr>
        <p:spPr bwMode="auto">
          <a:xfrm>
            <a:off x="4532313" y="6178550"/>
            <a:ext cx="106362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140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58410" name="Oval 48"/>
          <p:cNvSpPr>
            <a:spLocks noChangeArrowheads="1"/>
          </p:cNvSpPr>
          <p:nvPr/>
        </p:nvSpPr>
        <p:spPr bwMode="auto">
          <a:xfrm>
            <a:off x="6845300" y="2663825"/>
            <a:ext cx="222250" cy="222250"/>
          </a:xfrm>
          <a:prstGeom prst="ellipse">
            <a:avLst/>
          </a:prstGeom>
          <a:solidFill>
            <a:srgbClr val="EF1A2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/>
          </a:p>
        </p:txBody>
      </p:sp>
      <p:sp>
        <p:nvSpPr>
          <p:cNvPr id="58411" name="Text Box 49"/>
          <p:cNvSpPr txBox="1">
            <a:spLocks noChangeArrowheads="1"/>
          </p:cNvSpPr>
          <p:nvPr/>
        </p:nvSpPr>
        <p:spPr bwMode="auto">
          <a:xfrm>
            <a:off x="6902450" y="2700338"/>
            <a:ext cx="106363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140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412" name="Text Box 50"/>
          <p:cNvSpPr txBox="1">
            <a:spLocks noChangeArrowheads="1"/>
          </p:cNvSpPr>
          <p:nvPr/>
        </p:nvSpPr>
        <p:spPr bwMode="auto">
          <a:xfrm>
            <a:off x="6086475" y="974725"/>
            <a:ext cx="992188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/>
            <a:r>
              <a:rPr lang="en-US" sz="1400"/>
              <a:t>Pulmonary</a:t>
            </a:r>
          </a:p>
          <a:p>
            <a:pPr algn="l" rtl="0" eaLnBrk="0" hangingPunct="0"/>
            <a:r>
              <a:rPr lang="en-US" sz="1400"/>
              <a:t>artery</a:t>
            </a:r>
          </a:p>
        </p:txBody>
      </p:sp>
      <p:sp>
        <p:nvSpPr>
          <p:cNvPr id="58413" name="Text Box 51"/>
          <p:cNvSpPr txBox="1">
            <a:spLocks noChangeArrowheads="1"/>
          </p:cNvSpPr>
          <p:nvPr/>
        </p:nvSpPr>
        <p:spPr bwMode="auto">
          <a:xfrm>
            <a:off x="6524625" y="1692275"/>
            <a:ext cx="992188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/>
            <a:r>
              <a:rPr lang="en-US" sz="1400"/>
              <a:t>Capillaries</a:t>
            </a:r>
          </a:p>
          <a:p>
            <a:pPr algn="l" rtl="0" eaLnBrk="0" hangingPunct="0"/>
            <a:r>
              <a:rPr lang="en-US" sz="1400"/>
              <a:t>of left lung</a:t>
            </a:r>
          </a:p>
        </p:txBody>
      </p:sp>
      <p:sp>
        <p:nvSpPr>
          <p:cNvPr id="58414" name="Text Box 52"/>
          <p:cNvSpPr txBox="1">
            <a:spLocks noChangeArrowheads="1"/>
          </p:cNvSpPr>
          <p:nvPr/>
        </p:nvSpPr>
        <p:spPr bwMode="auto">
          <a:xfrm>
            <a:off x="6562725" y="4976813"/>
            <a:ext cx="477838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/>
            <a:r>
              <a:rPr lang="en-US" sz="1400"/>
              <a:t>Aorta</a:t>
            </a:r>
          </a:p>
        </p:txBody>
      </p:sp>
      <p:sp>
        <p:nvSpPr>
          <p:cNvPr id="58415" name="Text Box 53"/>
          <p:cNvSpPr txBox="1">
            <a:spLocks noChangeArrowheads="1"/>
          </p:cNvSpPr>
          <p:nvPr/>
        </p:nvSpPr>
        <p:spPr bwMode="auto">
          <a:xfrm>
            <a:off x="6556375" y="3698875"/>
            <a:ext cx="97948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/>
            <a:r>
              <a:rPr lang="en-US" sz="1400"/>
              <a:t>Pulmonary</a:t>
            </a:r>
          </a:p>
          <a:p>
            <a:pPr algn="l" rtl="0" eaLnBrk="0" hangingPunct="0"/>
            <a:r>
              <a:rPr lang="en-US" sz="1400"/>
              <a:t>vein</a:t>
            </a:r>
          </a:p>
        </p:txBody>
      </p:sp>
      <p:sp>
        <p:nvSpPr>
          <p:cNvPr id="58416" name="Text Box 54"/>
          <p:cNvSpPr txBox="1">
            <a:spLocks noChangeArrowheads="1"/>
          </p:cNvSpPr>
          <p:nvPr/>
        </p:nvSpPr>
        <p:spPr bwMode="auto">
          <a:xfrm>
            <a:off x="6353175" y="4178300"/>
            <a:ext cx="1074738" cy="20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/>
            <a:r>
              <a:rPr lang="en-US" sz="1400"/>
              <a:t>Left atrium</a:t>
            </a:r>
          </a:p>
        </p:txBody>
      </p:sp>
      <p:sp>
        <p:nvSpPr>
          <p:cNvPr id="58417" name="Text Box 55"/>
          <p:cNvSpPr txBox="1">
            <a:spLocks noChangeArrowheads="1"/>
          </p:cNvSpPr>
          <p:nvPr/>
        </p:nvSpPr>
        <p:spPr bwMode="auto">
          <a:xfrm>
            <a:off x="5984875" y="4565650"/>
            <a:ext cx="1246188" cy="20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/>
            <a:r>
              <a:rPr lang="en-US" sz="1400"/>
              <a:t>Left ventricle</a:t>
            </a:r>
          </a:p>
        </p:txBody>
      </p:sp>
      <p:sp>
        <p:nvSpPr>
          <p:cNvPr id="58418" name="Oval 56"/>
          <p:cNvSpPr>
            <a:spLocks noChangeArrowheads="1"/>
          </p:cNvSpPr>
          <p:nvPr/>
        </p:nvSpPr>
        <p:spPr bwMode="auto">
          <a:xfrm>
            <a:off x="5305425" y="2236788"/>
            <a:ext cx="222250" cy="222250"/>
          </a:xfrm>
          <a:prstGeom prst="ellipse">
            <a:avLst/>
          </a:prstGeom>
          <a:solidFill>
            <a:srgbClr val="EF1A2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/>
          </a:p>
        </p:txBody>
      </p:sp>
      <p:sp>
        <p:nvSpPr>
          <p:cNvPr id="58419" name="Text Box 57"/>
          <p:cNvSpPr txBox="1">
            <a:spLocks noChangeArrowheads="1"/>
          </p:cNvSpPr>
          <p:nvPr/>
        </p:nvSpPr>
        <p:spPr bwMode="auto">
          <a:xfrm>
            <a:off x="5362575" y="2273300"/>
            <a:ext cx="106363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140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58420" name="Oval 58"/>
          <p:cNvSpPr>
            <a:spLocks noChangeArrowheads="1"/>
          </p:cNvSpPr>
          <p:nvPr/>
        </p:nvSpPr>
        <p:spPr bwMode="auto">
          <a:xfrm>
            <a:off x="4702175" y="2133600"/>
            <a:ext cx="222250" cy="222250"/>
          </a:xfrm>
          <a:prstGeom prst="ellipse">
            <a:avLst/>
          </a:prstGeom>
          <a:solidFill>
            <a:srgbClr val="EF1A2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/>
          </a:p>
        </p:txBody>
      </p:sp>
      <p:sp>
        <p:nvSpPr>
          <p:cNvPr id="58421" name="Text Box 59"/>
          <p:cNvSpPr txBox="1">
            <a:spLocks noChangeArrowheads="1"/>
          </p:cNvSpPr>
          <p:nvPr/>
        </p:nvSpPr>
        <p:spPr bwMode="auto">
          <a:xfrm>
            <a:off x="4759325" y="2170113"/>
            <a:ext cx="106363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140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58422" name="Line 60"/>
          <p:cNvSpPr>
            <a:spLocks noChangeShapeType="1"/>
          </p:cNvSpPr>
          <p:nvPr/>
        </p:nvSpPr>
        <p:spPr bwMode="auto">
          <a:xfrm>
            <a:off x="4822825" y="1939925"/>
            <a:ext cx="161925" cy="190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423" name="Line 61"/>
          <p:cNvSpPr>
            <a:spLocks noChangeShapeType="1"/>
          </p:cNvSpPr>
          <p:nvPr/>
        </p:nvSpPr>
        <p:spPr bwMode="auto">
          <a:xfrm flipV="1">
            <a:off x="5997575" y="1425575"/>
            <a:ext cx="292100" cy="654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424" name="Line 62"/>
          <p:cNvSpPr>
            <a:spLocks noChangeShapeType="1"/>
          </p:cNvSpPr>
          <p:nvPr/>
        </p:nvSpPr>
        <p:spPr bwMode="auto">
          <a:xfrm flipV="1">
            <a:off x="6086475" y="1809750"/>
            <a:ext cx="400050" cy="9429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425" name="Line 63"/>
          <p:cNvSpPr>
            <a:spLocks noChangeShapeType="1"/>
          </p:cNvSpPr>
          <p:nvPr/>
        </p:nvSpPr>
        <p:spPr bwMode="auto">
          <a:xfrm>
            <a:off x="4972050" y="4137025"/>
            <a:ext cx="990600" cy="5461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426" name="Line 64"/>
          <p:cNvSpPr>
            <a:spLocks noChangeShapeType="1"/>
          </p:cNvSpPr>
          <p:nvPr/>
        </p:nvSpPr>
        <p:spPr bwMode="auto">
          <a:xfrm>
            <a:off x="5010150" y="3263900"/>
            <a:ext cx="1304925" cy="1003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427" name="Line 65"/>
          <p:cNvSpPr>
            <a:spLocks noChangeShapeType="1"/>
          </p:cNvSpPr>
          <p:nvPr/>
        </p:nvSpPr>
        <p:spPr bwMode="auto">
          <a:xfrm>
            <a:off x="6099175" y="3543300"/>
            <a:ext cx="422275" cy="2508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428" name="Line 66"/>
          <p:cNvSpPr>
            <a:spLocks noChangeShapeType="1"/>
          </p:cNvSpPr>
          <p:nvPr/>
        </p:nvSpPr>
        <p:spPr bwMode="auto">
          <a:xfrm flipV="1">
            <a:off x="4854575" y="323850"/>
            <a:ext cx="793750" cy="2857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429" name="Text Box 67"/>
          <p:cNvSpPr txBox="1">
            <a:spLocks noChangeArrowheads="1"/>
          </p:cNvSpPr>
          <p:nvPr/>
        </p:nvSpPr>
        <p:spPr bwMode="auto">
          <a:xfrm>
            <a:off x="5715000" y="219075"/>
            <a:ext cx="1504950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/>
            <a:r>
              <a:rPr lang="en-US" sz="1400"/>
              <a:t>Capillaries of</a:t>
            </a:r>
          </a:p>
          <a:p>
            <a:pPr algn="l" rtl="0" eaLnBrk="0" hangingPunct="0"/>
            <a:r>
              <a:rPr lang="en-US" sz="1400"/>
              <a:t>head, chest, and</a:t>
            </a:r>
          </a:p>
          <a:p>
            <a:pPr algn="l" rtl="0" eaLnBrk="0" hangingPunct="0"/>
            <a:r>
              <a:rPr lang="en-US" sz="1400"/>
              <a:t>arms</a:t>
            </a:r>
          </a:p>
        </p:txBody>
      </p:sp>
      <p:sp>
        <p:nvSpPr>
          <p:cNvPr id="58430" name="Text Box 68"/>
          <p:cNvSpPr txBox="1">
            <a:spLocks noChangeArrowheads="1"/>
          </p:cNvSpPr>
          <p:nvPr/>
        </p:nvSpPr>
        <p:spPr bwMode="auto">
          <a:xfrm>
            <a:off x="5935663" y="5611813"/>
            <a:ext cx="1471612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/>
            <a:r>
              <a:rPr lang="en-US" sz="1400"/>
              <a:t>Capillaries of</a:t>
            </a:r>
          </a:p>
          <a:p>
            <a:pPr algn="l" rtl="0" eaLnBrk="0" hangingPunct="0"/>
            <a:r>
              <a:rPr lang="en-US" sz="1400"/>
              <a:t>abdominal region</a:t>
            </a:r>
          </a:p>
          <a:p>
            <a:pPr algn="l" rtl="0" eaLnBrk="0" hangingPunct="0"/>
            <a:r>
              <a:rPr lang="en-US" sz="1400"/>
              <a:t>and legs</a:t>
            </a:r>
          </a:p>
        </p:txBody>
      </p:sp>
      <p:sp>
        <p:nvSpPr>
          <p:cNvPr id="58431" name="Line 69"/>
          <p:cNvSpPr>
            <a:spLocks noChangeShapeType="1"/>
          </p:cNvSpPr>
          <p:nvPr/>
        </p:nvSpPr>
        <p:spPr bwMode="auto">
          <a:xfrm>
            <a:off x="4933950" y="5727700"/>
            <a:ext cx="958850" cy="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432" name="Line 70"/>
          <p:cNvSpPr>
            <a:spLocks noChangeShapeType="1"/>
          </p:cNvSpPr>
          <p:nvPr/>
        </p:nvSpPr>
        <p:spPr bwMode="auto">
          <a:xfrm>
            <a:off x="5651500" y="5086350"/>
            <a:ext cx="876300" cy="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433" name="Line 71"/>
          <p:cNvSpPr>
            <a:spLocks noChangeShapeType="1"/>
          </p:cNvSpPr>
          <p:nvPr/>
        </p:nvSpPr>
        <p:spPr bwMode="auto">
          <a:xfrm>
            <a:off x="4933950" y="5727700"/>
            <a:ext cx="9588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434" name="Line 72"/>
          <p:cNvSpPr>
            <a:spLocks noChangeShapeType="1"/>
          </p:cNvSpPr>
          <p:nvPr/>
        </p:nvSpPr>
        <p:spPr bwMode="auto">
          <a:xfrm>
            <a:off x="5651500" y="5086350"/>
            <a:ext cx="8763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435" name="Rectangle 73"/>
          <p:cNvSpPr>
            <a:spLocks noChangeArrowheads="1"/>
          </p:cNvSpPr>
          <p:nvPr/>
        </p:nvSpPr>
        <p:spPr bwMode="auto">
          <a:xfrm>
            <a:off x="0" y="6335713"/>
            <a:ext cx="9144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eaLnBrk="0" hangingPunct="0"/>
            <a:r>
              <a:rPr lang="en-US" sz="1600">
                <a:solidFill>
                  <a:schemeClr val="tx2"/>
                </a:solidFill>
              </a:rPr>
              <a:t>Blood flow through the double circulation of the human cardiovascular system</a:t>
            </a:r>
          </a:p>
          <a:p>
            <a:pPr algn="ctr" rtl="0" eaLnBrk="0" hangingPunct="0"/>
            <a:r>
              <a:rPr lang="ar-SA" sz="1600">
                <a:solidFill>
                  <a:schemeClr val="tx2"/>
                </a:solidFill>
              </a:rPr>
              <a:t> </a:t>
            </a:r>
            <a:r>
              <a:rPr lang="en-US" sz="1600">
                <a:solidFill>
                  <a:srgbClr val="FF0000"/>
                </a:solidFill>
              </a:rPr>
              <a:t> </a:t>
            </a:r>
            <a:endParaRPr lang="en-GB" sz="1600">
              <a:solidFill>
                <a:srgbClr val="FF0000"/>
              </a:solidFill>
            </a:endParaRPr>
          </a:p>
        </p:txBody>
      </p:sp>
      <p:sp>
        <p:nvSpPr>
          <p:cNvPr id="68" name="Oval 67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29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 b="1">
                <a:latin typeface="Tahoma" pitchFamily="34" charset="0"/>
              </a:rPr>
              <a:t>0</a:t>
            </a:r>
          </a:p>
        </p:txBody>
      </p:sp>
      <p:sp>
        <p:nvSpPr>
          <p:cNvPr id="7171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7172" name="Rectangle 8"/>
          <p:cNvSpPr>
            <a:spLocks noGrp="1" noChangeArrowheads="1"/>
          </p:cNvSpPr>
          <p:nvPr>
            <p:ph type="title"/>
          </p:nvPr>
        </p:nvSpPr>
        <p:spPr>
          <a:xfrm>
            <a:off x="529386" y="176213"/>
            <a:ext cx="8165432" cy="465471"/>
          </a:xfrm>
        </p:spPr>
        <p:txBody>
          <a:bodyPr/>
          <a:lstStyle/>
          <a:p>
            <a:pPr marL="0" indent="0" algn="ctr"/>
            <a:r>
              <a:rPr lang="en-US" sz="2400" dirty="0" smtClean="0"/>
              <a:t>MECHANISMS OF GAS EXCHANGE</a:t>
            </a:r>
            <a:endParaRPr lang="en-US" sz="3200" b="0" dirty="0" smtClean="0">
              <a:solidFill>
                <a:schemeClr val="tx1"/>
              </a:solidFill>
            </a:endParaRPr>
          </a:p>
        </p:txBody>
      </p:sp>
      <p:sp>
        <p:nvSpPr>
          <p:cNvPr id="7173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263525" y="855325"/>
            <a:ext cx="8534400" cy="5208591"/>
          </a:xfrm>
        </p:spPr>
        <p:txBody>
          <a:bodyPr/>
          <a:lstStyle/>
          <a:p>
            <a:pPr marL="395288" indent="-395288" eaLnBrk="1" hangingPunct="1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phases of gas exchange</a:t>
            </a:r>
          </a:p>
          <a:p>
            <a:pPr marL="1125538" lvl="1" indent="-346075" eaLnBrk="1" hangingPunct="1">
              <a:spcBef>
                <a:spcPct val="20000"/>
              </a:spcBef>
              <a:buFontTx/>
              <a:buChar char="–"/>
            </a:pPr>
            <a:r>
              <a:rPr lang="en-US" sz="2800" b="1" dirty="0" smtClean="0">
                <a:solidFill>
                  <a:srgbClr val="99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Breathing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125538" lvl="1" indent="-346075" eaLnBrk="1" hangingPunct="1">
              <a:spcBef>
                <a:spcPct val="20000"/>
              </a:spcBef>
              <a:buFontTx/>
              <a:buChar char="–"/>
            </a:pPr>
            <a:r>
              <a:rPr lang="en-US" sz="2800" b="1" dirty="0" smtClean="0">
                <a:solidFill>
                  <a:srgbClr val="99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Transport of oxygen and carbon dioxide in blood</a:t>
            </a:r>
          </a:p>
          <a:p>
            <a:pPr marL="1125538" lvl="1" indent="-346075" eaLnBrk="1" hangingPunct="1">
              <a:spcBef>
                <a:spcPct val="20000"/>
              </a:spcBef>
              <a:buFontTx/>
              <a:buChar char="–"/>
            </a:pPr>
            <a:r>
              <a:rPr lang="en-US" sz="2800" b="1" dirty="0" smtClean="0">
                <a:solidFill>
                  <a:srgbClr val="99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Body tissues take up oxygen and release carbon dioxide in the process of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Cellular respiration 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5288" indent="-395288" eaLnBrk="1" hangingPunct="1"/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Cellular respiration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Glucose + </a:t>
            </a:r>
            <a:r>
              <a:rPr lang="en-US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baseline="-25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b="1" baseline="-25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requires a continuous supply of </a:t>
            </a:r>
            <a:r>
              <a:rPr lang="en-US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oxygen</a:t>
            </a: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the disposal of </a:t>
            </a:r>
            <a:r>
              <a:rPr lang="en-US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 dioxide</a:t>
            </a:r>
          </a:p>
        </p:txBody>
      </p:sp>
      <p:sp>
        <p:nvSpPr>
          <p:cNvPr id="7174" name="Line 12"/>
          <p:cNvSpPr>
            <a:spLocks noChangeShapeType="1"/>
          </p:cNvSpPr>
          <p:nvPr/>
        </p:nvSpPr>
        <p:spPr bwMode="auto">
          <a:xfrm>
            <a:off x="193675" y="576346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>
                <a:latin typeface="Tahoma" pitchFamily="34" charset="0"/>
              </a:rPr>
              <a:t>0</a:t>
            </a:r>
          </a:p>
        </p:txBody>
      </p:sp>
      <p:sp>
        <p:nvSpPr>
          <p:cNvPr id="59395" name="Line 3"/>
          <p:cNvSpPr>
            <a:spLocks noChangeShapeType="1"/>
          </p:cNvSpPr>
          <p:nvPr/>
        </p:nvSpPr>
        <p:spPr bwMode="auto">
          <a:xfrm>
            <a:off x="209550" y="1069975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 b="1">
                <a:latin typeface="Times New Roman" pitchFamily="18" charset="0"/>
                <a:cs typeface="Times New Roman" pitchFamily="18" charset="0"/>
              </a:rPr>
              <a:t>Copyright © 2009 Pearson Education, Inc.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398" name="Rectangle 8"/>
          <p:cNvSpPr>
            <a:spLocks noGrp="1" noChangeArrowheads="1"/>
          </p:cNvSpPr>
          <p:nvPr>
            <p:ph type="title"/>
          </p:nvPr>
        </p:nvSpPr>
        <p:spPr>
          <a:xfrm>
            <a:off x="368300" y="142875"/>
            <a:ext cx="8448675" cy="549852"/>
          </a:xfrm>
        </p:spPr>
        <p:txBody>
          <a:bodyPr/>
          <a:lstStyle/>
          <a:p>
            <a:pPr marL="0" indent="0" algn="ctr" eaLnBrk="1" hangingPunct="1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structure of blood vessels fits their functions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0423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214313" y="1290638"/>
            <a:ext cx="8606414" cy="3216707"/>
          </a:xfrm>
        </p:spPr>
        <p:txBody>
          <a:bodyPr/>
          <a:lstStyle/>
          <a:p>
            <a:pPr marL="261938" indent="-261938" eaLnBrk="1" hangingPunct="1">
              <a:lnSpc>
                <a:spcPct val="90000"/>
              </a:lnSpc>
              <a:spcBef>
                <a:spcPct val="25000"/>
              </a:spcBef>
              <a:defRPr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Arteries and veins </a:t>
            </a:r>
          </a:p>
          <a:p>
            <a:pPr marL="854075">
              <a:buFont typeface="Times New Roman" pitchFamily="18" charset="0"/>
              <a:buChar char="─"/>
              <a:defRPr/>
            </a:pP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Arteries have thicker walls than veins</a:t>
            </a:r>
          </a:p>
          <a:p>
            <a:pPr marL="854075">
              <a:buFont typeface="Times New Roman" pitchFamily="18" charset="0"/>
              <a:buChar char="─"/>
              <a:defRPr/>
            </a:pP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Arteries are under more pressure than veins</a:t>
            </a:r>
          </a:p>
          <a:p>
            <a:pPr marL="854075" lvl="1" indent="-342900">
              <a:buFont typeface="Times New Roman" pitchFamily="18" charset="0"/>
              <a:buChar char="─"/>
              <a:defRPr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Veins have one-way valves that restrict backward flow and force blood back to right heart atrium</a:t>
            </a: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8" descr="23_07cBloodVessels-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3688" y="276225"/>
            <a:ext cx="8555037" cy="630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9" name="Text Box 9"/>
          <p:cNvSpPr txBox="1">
            <a:spLocks noChangeArrowheads="1"/>
          </p:cNvSpPr>
          <p:nvPr/>
        </p:nvSpPr>
        <p:spPr bwMode="auto">
          <a:xfrm>
            <a:off x="5395913" y="2519363"/>
            <a:ext cx="1400175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2000"/>
              <a:t>Connective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2000"/>
              <a:t>Tissue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2000"/>
              <a:t> </a:t>
            </a:r>
          </a:p>
        </p:txBody>
      </p:sp>
      <p:sp>
        <p:nvSpPr>
          <p:cNvPr id="60420" name="Text Box 10"/>
          <p:cNvSpPr txBox="1">
            <a:spLocks noChangeArrowheads="1"/>
          </p:cNvSpPr>
          <p:nvPr/>
        </p:nvSpPr>
        <p:spPr bwMode="auto">
          <a:xfrm>
            <a:off x="4159250" y="0"/>
            <a:ext cx="1317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2000"/>
              <a:t>Capillary</a:t>
            </a:r>
          </a:p>
          <a:p>
            <a:pPr algn="ctr" rtl="0" eaLnBrk="0" hangingPunct="0">
              <a:lnSpc>
                <a:spcPct val="80000"/>
              </a:lnSpc>
            </a:pPr>
            <a:r>
              <a:rPr lang="en-US" sz="2000"/>
              <a:t> </a:t>
            </a:r>
          </a:p>
        </p:txBody>
      </p:sp>
      <p:sp>
        <p:nvSpPr>
          <p:cNvPr id="60421" name="Line 11"/>
          <p:cNvSpPr>
            <a:spLocks noChangeShapeType="1"/>
          </p:cNvSpPr>
          <p:nvPr/>
        </p:nvSpPr>
        <p:spPr bwMode="auto">
          <a:xfrm flipH="1" flipV="1">
            <a:off x="3544888" y="749300"/>
            <a:ext cx="611187" cy="4968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0422" name="Text Box 12"/>
          <p:cNvSpPr txBox="1">
            <a:spLocks noChangeArrowheads="1"/>
          </p:cNvSpPr>
          <p:nvPr/>
        </p:nvSpPr>
        <p:spPr bwMode="auto">
          <a:xfrm>
            <a:off x="6276975" y="5522913"/>
            <a:ext cx="10033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2000"/>
              <a:t>Venule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ar-SA" sz="2000"/>
              <a:t> </a:t>
            </a:r>
            <a:endParaRPr lang="en-US" sz="2000"/>
          </a:p>
        </p:txBody>
      </p:sp>
      <p:sp>
        <p:nvSpPr>
          <p:cNvPr id="60423" name="Text Box 13"/>
          <p:cNvSpPr txBox="1">
            <a:spLocks noChangeArrowheads="1"/>
          </p:cNvSpPr>
          <p:nvPr/>
        </p:nvSpPr>
        <p:spPr bwMode="auto">
          <a:xfrm>
            <a:off x="2317750" y="1674813"/>
            <a:ext cx="134143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2000"/>
              <a:t>Smooth</a:t>
            </a:r>
          </a:p>
          <a:p>
            <a:pPr algn="l" rtl="0" eaLnBrk="0" hangingPunct="0">
              <a:lnSpc>
                <a:spcPct val="90000"/>
              </a:lnSpc>
            </a:pPr>
            <a:r>
              <a:rPr lang="en-US" sz="2000"/>
              <a:t>Muscle</a:t>
            </a:r>
          </a:p>
          <a:p>
            <a:pPr algn="l" rtl="0" eaLnBrk="0" hangingPunct="0">
              <a:lnSpc>
                <a:spcPct val="90000"/>
              </a:lnSpc>
            </a:pPr>
            <a:r>
              <a:rPr lang="ar-SA" sz="2000"/>
              <a:t> </a:t>
            </a:r>
            <a:endParaRPr lang="en-US" sz="2000"/>
          </a:p>
        </p:txBody>
      </p:sp>
      <p:sp>
        <p:nvSpPr>
          <p:cNvPr id="60424" name="Text Box 14"/>
          <p:cNvSpPr txBox="1">
            <a:spLocks noChangeArrowheads="1"/>
          </p:cNvSpPr>
          <p:nvPr/>
        </p:nvSpPr>
        <p:spPr bwMode="auto">
          <a:xfrm>
            <a:off x="1931988" y="5440363"/>
            <a:ext cx="1177925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2000"/>
              <a:t>Arteriole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ar-SA" sz="2000"/>
              <a:t> </a:t>
            </a:r>
            <a:endParaRPr lang="en-US" sz="2000"/>
          </a:p>
        </p:txBody>
      </p:sp>
      <p:sp>
        <p:nvSpPr>
          <p:cNvPr id="60425" name="Text Box 15"/>
          <p:cNvSpPr txBox="1">
            <a:spLocks noChangeArrowheads="1"/>
          </p:cNvSpPr>
          <p:nvPr/>
        </p:nvSpPr>
        <p:spPr bwMode="auto">
          <a:xfrm>
            <a:off x="625475" y="3330575"/>
            <a:ext cx="10033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2000"/>
              <a:t>Artery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2000"/>
              <a:t> </a:t>
            </a:r>
          </a:p>
        </p:txBody>
      </p:sp>
      <p:sp>
        <p:nvSpPr>
          <p:cNvPr id="60426" name="Text Box 16"/>
          <p:cNvSpPr txBox="1">
            <a:spLocks noChangeArrowheads="1"/>
          </p:cNvSpPr>
          <p:nvPr/>
        </p:nvSpPr>
        <p:spPr bwMode="auto">
          <a:xfrm>
            <a:off x="7512050" y="3330575"/>
            <a:ext cx="673100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2000"/>
              <a:t>Vein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ar-SA" sz="2000"/>
              <a:t> </a:t>
            </a:r>
            <a:endParaRPr lang="en-US" sz="2000"/>
          </a:p>
        </p:txBody>
      </p:sp>
      <p:sp>
        <p:nvSpPr>
          <p:cNvPr id="60427" name="Text Box 17"/>
          <p:cNvSpPr txBox="1">
            <a:spLocks noChangeArrowheads="1"/>
          </p:cNvSpPr>
          <p:nvPr/>
        </p:nvSpPr>
        <p:spPr bwMode="auto">
          <a:xfrm>
            <a:off x="7927975" y="379413"/>
            <a:ext cx="7080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2000"/>
              <a:t>Valve</a:t>
            </a:r>
          </a:p>
          <a:p>
            <a:pPr algn="ctr" rtl="0" eaLnBrk="0" hangingPunct="0">
              <a:lnSpc>
                <a:spcPct val="80000"/>
              </a:lnSpc>
            </a:pPr>
            <a:r>
              <a:rPr lang="ar-SA" sz="2000"/>
              <a:t> </a:t>
            </a:r>
            <a:endParaRPr lang="en-US" sz="2000"/>
          </a:p>
        </p:txBody>
      </p:sp>
      <p:sp>
        <p:nvSpPr>
          <p:cNvPr id="60428" name="Text Box 18"/>
          <p:cNvSpPr txBox="1">
            <a:spLocks noChangeArrowheads="1"/>
          </p:cNvSpPr>
          <p:nvPr/>
        </p:nvSpPr>
        <p:spPr bwMode="auto">
          <a:xfrm>
            <a:off x="5689600" y="1241425"/>
            <a:ext cx="13176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2000"/>
              <a:t>Epithelium</a:t>
            </a:r>
          </a:p>
          <a:p>
            <a:pPr algn="ctr" rtl="0" eaLnBrk="0" hangingPunct="0">
              <a:lnSpc>
                <a:spcPct val="80000"/>
              </a:lnSpc>
            </a:pPr>
            <a:r>
              <a:rPr lang="ar-SA" sz="2000"/>
              <a:t> </a:t>
            </a:r>
            <a:endParaRPr lang="en-US" sz="2000"/>
          </a:p>
        </p:txBody>
      </p:sp>
      <p:sp>
        <p:nvSpPr>
          <p:cNvPr id="60429" name="Text Box 19"/>
          <p:cNvSpPr txBox="1">
            <a:spLocks noChangeArrowheads="1"/>
          </p:cNvSpPr>
          <p:nvPr/>
        </p:nvSpPr>
        <p:spPr bwMode="auto">
          <a:xfrm>
            <a:off x="5584825" y="434975"/>
            <a:ext cx="15621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2000"/>
              <a:t>Basal lamina</a:t>
            </a:r>
          </a:p>
          <a:p>
            <a:pPr algn="ctr" rtl="0" eaLnBrk="0" hangingPunct="0">
              <a:lnSpc>
                <a:spcPct val="80000"/>
              </a:lnSpc>
            </a:pPr>
            <a:r>
              <a:rPr lang="en-US" sz="2000"/>
              <a:t> </a:t>
            </a:r>
          </a:p>
        </p:txBody>
      </p:sp>
      <p:sp>
        <p:nvSpPr>
          <p:cNvPr id="60430" name="Text Box 20"/>
          <p:cNvSpPr txBox="1">
            <a:spLocks noChangeArrowheads="1"/>
          </p:cNvSpPr>
          <p:nvPr/>
        </p:nvSpPr>
        <p:spPr bwMode="auto">
          <a:xfrm>
            <a:off x="2149475" y="1135063"/>
            <a:ext cx="131762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2000"/>
              <a:t>Epithelium</a:t>
            </a:r>
          </a:p>
          <a:p>
            <a:pPr algn="ctr" rtl="0" eaLnBrk="0" hangingPunct="0">
              <a:lnSpc>
                <a:spcPct val="80000"/>
              </a:lnSpc>
            </a:pPr>
            <a:r>
              <a:rPr lang="ar-SA" sz="2000"/>
              <a:t> </a:t>
            </a:r>
            <a:endParaRPr lang="en-US" sz="2000"/>
          </a:p>
        </p:txBody>
      </p:sp>
      <p:sp>
        <p:nvSpPr>
          <p:cNvPr id="60431" name="Text Box 21"/>
          <p:cNvSpPr txBox="1">
            <a:spLocks noChangeArrowheads="1"/>
          </p:cNvSpPr>
          <p:nvPr/>
        </p:nvSpPr>
        <p:spPr bwMode="auto">
          <a:xfrm>
            <a:off x="5521325" y="1801813"/>
            <a:ext cx="1211263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2000"/>
              <a:t>Smooth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2000"/>
              <a:t>Muscle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ar-SA" sz="2000"/>
              <a:t> </a:t>
            </a:r>
            <a:endParaRPr lang="en-US" sz="2000"/>
          </a:p>
        </p:txBody>
      </p:sp>
      <p:sp>
        <p:nvSpPr>
          <p:cNvPr id="60432" name="Text Box 22"/>
          <p:cNvSpPr txBox="1">
            <a:spLocks noChangeArrowheads="1"/>
          </p:cNvSpPr>
          <p:nvPr/>
        </p:nvSpPr>
        <p:spPr bwMode="auto">
          <a:xfrm>
            <a:off x="2220913" y="373063"/>
            <a:ext cx="131762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2000"/>
              <a:t>Epithelium</a:t>
            </a:r>
          </a:p>
          <a:p>
            <a:pPr algn="ctr" rtl="0" eaLnBrk="0" hangingPunct="0">
              <a:lnSpc>
                <a:spcPct val="80000"/>
              </a:lnSpc>
            </a:pPr>
            <a:r>
              <a:rPr lang="en-US" sz="2000"/>
              <a:t> </a:t>
            </a:r>
          </a:p>
        </p:txBody>
      </p:sp>
      <p:sp>
        <p:nvSpPr>
          <p:cNvPr id="60433" name="Text Box 23"/>
          <p:cNvSpPr txBox="1">
            <a:spLocks noChangeArrowheads="1"/>
          </p:cNvSpPr>
          <p:nvPr/>
        </p:nvSpPr>
        <p:spPr bwMode="auto">
          <a:xfrm>
            <a:off x="2773363" y="2457450"/>
            <a:ext cx="1400175" cy="74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2000"/>
              <a:t>Connective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2000"/>
              <a:t>Tissue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ar-SA" sz="2000"/>
              <a:t> </a:t>
            </a:r>
            <a:endParaRPr lang="en-US" sz="2000"/>
          </a:p>
        </p:txBody>
      </p:sp>
      <p:sp>
        <p:nvSpPr>
          <p:cNvPr id="60434" name="Line 24"/>
          <p:cNvSpPr>
            <a:spLocks noChangeShapeType="1"/>
          </p:cNvSpPr>
          <p:nvPr/>
        </p:nvSpPr>
        <p:spPr bwMode="auto">
          <a:xfrm flipV="1">
            <a:off x="4803775" y="647700"/>
            <a:ext cx="730250" cy="7651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0435" name="Line 25"/>
          <p:cNvSpPr>
            <a:spLocks noChangeShapeType="1"/>
          </p:cNvSpPr>
          <p:nvPr/>
        </p:nvSpPr>
        <p:spPr bwMode="auto">
          <a:xfrm>
            <a:off x="7038975" y="1492250"/>
            <a:ext cx="2413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0436" name="Line 26"/>
          <p:cNvSpPr>
            <a:spLocks noChangeShapeType="1"/>
          </p:cNvSpPr>
          <p:nvPr/>
        </p:nvSpPr>
        <p:spPr bwMode="auto">
          <a:xfrm>
            <a:off x="6673850" y="2232025"/>
            <a:ext cx="4508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0437" name="Line 27"/>
          <p:cNvSpPr>
            <a:spLocks noChangeShapeType="1"/>
          </p:cNvSpPr>
          <p:nvPr/>
        </p:nvSpPr>
        <p:spPr bwMode="auto">
          <a:xfrm flipH="1">
            <a:off x="7905750" y="749300"/>
            <a:ext cx="282575" cy="571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0438" name="Line 28"/>
          <p:cNvSpPr>
            <a:spLocks noChangeShapeType="1"/>
          </p:cNvSpPr>
          <p:nvPr/>
        </p:nvSpPr>
        <p:spPr bwMode="auto">
          <a:xfrm flipH="1">
            <a:off x="6184900" y="2965450"/>
            <a:ext cx="12763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0439" name="Line 29"/>
          <p:cNvSpPr>
            <a:spLocks noChangeShapeType="1"/>
          </p:cNvSpPr>
          <p:nvPr/>
        </p:nvSpPr>
        <p:spPr bwMode="auto">
          <a:xfrm flipV="1">
            <a:off x="6772275" y="4768850"/>
            <a:ext cx="0" cy="78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0440" name="Line 30"/>
          <p:cNvSpPr>
            <a:spLocks noChangeShapeType="1"/>
          </p:cNvSpPr>
          <p:nvPr/>
        </p:nvSpPr>
        <p:spPr bwMode="auto">
          <a:xfrm>
            <a:off x="2438400" y="5060950"/>
            <a:ext cx="0" cy="495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0441" name="Line 31"/>
          <p:cNvSpPr>
            <a:spLocks noChangeShapeType="1"/>
          </p:cNvSpPr>
          <p:nvPr/>
        </p:nvSpPr>
        <p:spPr bwMode="auto">
          <a:xfrm>
            <a:off x="1755775" y="1247775"/>
            <a:ext cx="3460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0442" name="Line 32"/>
          <p:cNvSpPr>
            <a:spLocks noChangeShapeType="1"/>
          </p:cNvSpPr>
          <p:nvPr/>
        </p:nvSpPr>
        <p:spPr bwMode="auto">
          <a:xfrm>
            <a:off x="2022475" y="1812925"/>
            <a:ext cx="4445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0443" name="Line 33"/>
          <p:cNvSpPr>
            <a:spLocks noChangeShapeType="1"/>
          </p:cNvSpPr>
          <p:nvPr/>
        </p:nvSpPr>
        <p:spPr bwMode="auto">
          <a:xfrm>
            <a:off x="2171700" y="2597150"/>
            <a:ext cx="5429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0444" name="Rectangle 34"/>
          <p:cNvSpPr>
            <a:spLocks noChangeArrowheads="1"/>
          </p:cNvSpPr>
          <p:nvPr/>
        </p:nvSpPr>
        <p:spPr bwMode="auto">
          <a:xfrm>
            <a:off x="592138" y="6048375"/>
            <a:ext cx="71326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eaLnBrk="0" hangingPunct="0"/>
            <a:r>
              <a:rPr lang="en-US" sz="2000">
                <a:solidFill>
                  <a:schemeClr val="tx2"/>
                </a:solidFill>
              </a:rPr>
              <a:t>Structural relationships of blood vessels</a:t>
            </a:r>
          </a:p>
          <a:p>
            <a:pPr algn="ctr" rtl="0" eaLnBrk="0" hangingPunct="0"/>
            <a:r>
              <a:rPr lang="en-US" sz="2000">
                <a:solidFill>
                  <a:srgbClr val="FF0000"/>
                </a:solidFill>
              </a:rPr>
              <a:t> </a:t>
            </a:r>
            <a:endParaRPr lang="en-GB" sz="2000">
              <a:solidFill>
                <a:srgbClr val="FF0000"/>
              </a:solidFill>
            </a:endParaRP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31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>
                <a:latin typeface="Tahoma" pitchFamily="34" charset="0"/>
              </a:rPr>
              <a:t>0</a:t>
            </a:r>
          </a:p>
        </p:txBody>
      </p:sp>
      <p:sp>
        <p:nvSpPr>
          <p:cNvPr id="61443" name="Line 3"/>
          <p:cNvSpPr>
            <a:spLocks noChangeShapeType="1"/>
          </p:cNvSpPr>
          <p:nvPr/>
        </p:nvSpPr>
        <p:spPr bwMode="auto">
          <a:xfrm>
            <a:off x="182563" y="603025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1444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1445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/>
              <a:t>Copyright © 2009 Pearson Education, Inc.</a:t>
            </a:r>
            <a:endParaRPr lang="en-US"/>
          </a:p>
        </p:txBody>
      </p:sp>
      <p:sp>
        <p:nvSpPr>
          <p:cNvPr id="61446" name="Rectangle 8"/>
          <p:cNvSpPr>
            <a:spLocks noGrp="1" noChangeArrowheads="1"/>
          </p:cNvSpPr>
          <p:nvPr>
            <p:ph type="title"/>
          </p:nvPr>
        </p:nvSpPr>
        <p:spPr>
          <a:xfrm>
            <a:off x="173038" y="68264"/>
            <a:ext cx="8775700" cy="461126"/>
          </a:xfrm>
        </p:spPr>
        <p:txBody>
          <a:bodyPr/>
          <a:lstStyle/>
          <a:p>
            <a:pPr marL="342900" indent="-342900" algn="ctr" eaLnBrk="1" hangingPunct="1"/>
            <a:r>
              <a:rPr lang="en-US" sz="2800" dirty="0" smtClean="0">
                <a:solidFill>
                  <a:srgbClr val="FF0000"/>
                </a:solidFill>
              </a:rPr>
              <a:t>Capillaries are the exchange surface</a:t>
            </a:r>
          </a:p>
        </p:txBody>
      </p:sp>
      <p:sp>
        <p:nvSpPr>
          <p:cNvPr id="61447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73238" y="755224"/>
            <a:ext cx="8775700" cy="3027503"/>
          </a:xfrm>
        </p:spPr>
        <p:txBody>
          <a:bodyPr/>
          <a:lstStyle/>
          <a:p>
            <a:pPr marL="261938" indent="-261938" eaLnBrk="1" hangingPunct="1">
              <a:spcBef>
                <a:spcPts val="60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Capillaries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  <a:r>
              <a:rPr lang="ar-SA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19138" lvl="1" indent="-277813" eaLnBrk="1" hangingPunct="1">
              <a:spcBef>
                <a:spcPts val="600"/>
              </a:spcBef>
              <a:spcAft>
                <a:spcPts val="0"/>
              </a:spcAft>
              <a:buFontTx/>
              <a:buChar char="–"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Thin walls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 a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single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layer of epithelial cells</a:t>
            </a:r>
          </a:p>
          <a:p>
            <a:pPr marL="719138" lvl="1" indent="-277813" eaLnBrk="1" hangingPunct="1">
              <a:spcBef>
                <a:spcPts val="600"/>
              </a:spcBef>
              <a:spcAft>
                <a:spcPts val="0"/>
              </a:spcAft>
              <a:buFontTx/>
              <a:buChar char="–"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Narrow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blood cells flow in a single file</a:t>
            </a:r>
          </a:p>
          <a:p>
            <a:pPr marL="719138" lvl="1" indent="-277813" eaLnBrk="1" hangingPunct="1">
              <a:spcBef>
                <a:spcPts val="600"/>
              </a:spcBef>
              <a:spcAft>
                <a:spcPts val="0"/>
              </a:spcAft>
              <a:buFontTx/>
              <a:buChar char="–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Increase surface area for gas and fluid exchange</a:t>
            </a:r>
          </a:p>
          <a:p>
            <a:pPr marL="719138" lvl="1" indent="-277813" eaLnBrk="1" hangingPunct="1">
              <a:spcBef>
                <a:spcPts val="600"/>
              </a:spcBef>
              <a:spcAft>
                <a:spcPts val="0"/>
              </a:spcAft>
              <a:buFontTx/>
              <a:buChar char="–"/>
            </a:pP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Gas exchange and other transfers occur in the capillary beds</a:t>
            </a:r>
          </a:p>
          <a:p>
            <a:pPr marL="719138" lvl="1" indent="-277813" eaLnBrk="1" hangingPunct="1">
              <a:spcBef>
                <a:spcPts val="600"/>
              </a:spcBef>
              <a:spcAft>
                <a:spcPts val="0"/>
              </a:spcAft>
              <a:buFontTx/>
              <a:buChar char="–"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Endocytosis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exocytosis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across membrane. Diffusion based on electrochemical gradients</a:t>
            </a:r>
          </a:p>
          <a:p>
            <a:pPr marL="719138" lvl="1" indent="-277813" eaLnBrk="1" hangingPunct="1">
              <a:spcBef>
                <a:spcPts val="600"/>
              </a:spcBef>
              <a:spcAft>
                <a:spcPts val="0"/>
              </a:spcAft>
              <a:buFontTx/>
              <a:buChar char="–"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719138" lvl="1" indent="-277813" algn="r" rtl="1" eaLnBrk="1" hangingPunct="1">
              <a:spcBef>
                <a:spcPts val="600"/>
              </a:spcBef>
              <a:spcAft>
                <a:spcPts val="0"/>
              </a:spcAft>
              <a:buFont typeface="Wingdings" pitchFamily="2" charset="2"/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48" name="Picture 11" descr="23_07bBloodTissueDiffus-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68838" y="3883512"/>
            <a:ext cx="5499757" cy="286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9" name="Text Box 12"/>
          <p:cNvSpPr txBox="1">
            <a:spLocks noChangeArrowheads="1"/>
          </p:cNvSpPr>
          <p:nvPr/>
        </p:nvSpPr>
        <p:spPr bwMode="auto">
          <a:xfrm>
            <a:off x="6865650" y="5165538"/>
            <a:ext cx="1620838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Diffusion of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Molecules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ar-SA" sz="1800" dirty="0"/>
              <a:t> </a:t>
            </a:r>
            <a:endParaRPr lang="en-US" sz="1800" dirty="0"/>
          </a:p>
        </p:txBody>
      </p:sp>
      <p:sp>
        <p:nvSpPr>
          <p:cNvPr id="61450" name="Text Box 13"/>
          <p:cNvSpPr txBox="1">
            <a:spLocks noChangeArrowheads="1"/>
          </p:cNvSpPr>
          <p:nvPr/>
        </p:nvSpPr>
        <p:spPr bwMode="auto">
          <a:xfrm>
            <a:off x="3689300" y="4143513"/>
            <a:ext cx="9906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80000"/>
              </a:lnSpc>
            </a:pPr>
            <a:r>
              <a:rPr lang="en-US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Capillary</a:t>
            </a:r>
          </a:p>
        </p:txBody>
      </p:sp>
      <p:sp>
        <p:nvSpPr>
          <p:cNvPr id="61451" name="Line 14"/>
          <p:cNvSpPr>
            <a:spLocks noChangeShapeType="1"/>
          </p:cNvSpPr>
          <p:nvPr/>
        </p:nvSpPr>
        <p:spPr bwMode="auto">
          <a:xfrm flipH="1" flipV="1">
            <a:off x="4347913" y="4427863"/>
            <a:ext cx="388937" cy="3397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1452" name="Text Box 15"/>
          <p:cNvSpPr txBox="1">
            <a:spLocks noChangeArrowheads="1"/>
          </p:cNvSpPr>
          <p:nvPr/>
        </p:nvSpPr>
        <p:spPr bwMode="auto">
          <a:xfrm>
            <a:off x="4060575" y="5419638"/>
            <a:ext cx="13049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Interstitial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Fluid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ar-SA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53" name="Text Box 16"/>
          <p:cNvSpPr txBox="1">
            <a:spLocks noChangeArrowheads="1"/>
          </p:cNvSpPr>
          <p:nvPr/>
        </p:nvSpPr>
        <p:spPr bwMode="auto">
          <a:xfrm>
            <a:off x="4040938" y="6240463"/>
            <a:ext cx="12287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Tissue cell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ar-SA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54" name="Rectangle 17"/>
          <p:cNvSpPr>
            <a:spLocks noChangeArrowheads="1"/>
          </p:cNvSpPr>
          <p:nvPr/>
        </p:nvSpPr>
        <p:spPr bwMode="auto">
          <a:xfrm>
            <a:off x="671350" y="4687050"/>
            <a:ext cx="240873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 eaLnBrk="0" hangingPunct="0"/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Diffusion between blood and tissue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cells </a:t>
            </a:r>
            <a:endParaRPr lang="en-GB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0" y="64484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32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>
                <a:latin typeface="Tahoma" pitchFamily="34" charset="0"/>
              </a:rPr>
              <a:t>0</a:t>
            </a:r>
          </a:p>
        </p:txBody>
      </p:sp>
      <p:sp>
        <p:nvSpPr>
          <p:cNvPr id="62467" name="Line 3"/>
          <p:cNvSpPr>
            <a:spLocks noChangeShapeType="1"/>
          </p:cNvSpPr>
          <p:nvPr/>
        </p:nvSpPr>
        <p:spPr bwMode="auto">
          <a:xfrm>
            <a:off x="182563" y="856238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 b="1">
                <a:latin typeface="Times New Roman" pitchFamily="18" charset="0"/>
                <a:cs typeface="Times New Roman" pitchFamily="18" charset="0"/>
              </a:rPr>
              <a:t>Copyright © 2009 Pearson Education, Inc.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70" name="Rectangle 8"/>
          <p:cNvSpPr>
            <a:spLocks noGrp="1" noChangeArrowheads="1"/>
          </p:cNvSpPr>
          <p:nvPr>
            <p:ph type="title"/>
          </p:nvPr>
        </p:nvSpPr>
        <p:spPr>
          <a:xfrm>
            <a:off x="173038" y="185738"/>
            <a:ext cx="8775700" cy="555407"/>
          </a:xfrm>
        </p:spPr>
        <p:txBody>
          <a:bodyPr/>
          <a:lstStyle/>
          <a:p>
            <a:pPr marL="0" indent="0" algn="ctr" eaLnBrk="1" hangingPunct="1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heart contracts and relaxes rhythmically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71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04238" y="1369024"/>
            <a:ext cx="8431747" cy="3231851"/>
          </a:xfrm>
        </p:spPr>
        <p:txBody>
          <a:bodyPr/>
          <a:lstStyle/>
          <a:p>
            <a:pPr marL="342900" lvl="1" eaLnBrk="1" hangingPunct="1">
              <a:spcBef>
                <a:spcPct val="25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Cardiac output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Amount of blood/minute pumped into systemic circuit</a:t>
            </a:r>
          </a:p>
          <a:p>
            <a:pPr marL="342900" lvl="1" eaLnBrk="1" hangingPunct="1">
              <a:spcBef>
                <a:spcPct val="25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Heart rate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Number of beats/minute</a:t>
            </a:r>
          </a:p>
          <a:p>
            <a:pPr marL="342900" lvl="1" eaLnBrk="1" hangingPunct="1">
              <a:spcBef>
                <a:spcPct val="25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Heart valves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Prevent the backflow of blood</a:t>
            </a:r>
          </a:p>
          <a:p>
            <a:pPr marL="342900" lvl="1" eaLnBrk="1" hangingPunct="1">
              <a:spcBef>
                <a:spcPct val="25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Heart murmur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 defect in one or more heart valves</a:t>
            </a: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33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>
                <a:latin typeface="Tahoma" pitchFamily="34" charset="0"/>
              </a:rPr>
              <a:t>0</a:t>
            </a:r>
          </a:p>
        </p:txBody>
      </p:sp>
      <p:sp>
        <p:nvSpPr>
          <p:cNvPr id="63491" name="Line 3"/>
          <p:cNvSpPr>
            <a:spLocks noChangeShapeType="1"/>
          </p:cNvSpPr>
          <p:nvPr/>
        </p:nvSpPr>
        <p:spPr bwMode="auto">
          <a:xfrm>
            <a:off x="220663" y="788363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>
                <a:latin typeface="Times New Roman" pitchFamily="18" charset="0"/>
                <a:cs typeface="Times New Roman" pitchFamily="18" charset="0"/>
              </a:rPr>
              <a:t>Copyright © 2009 Pearson Education, Inc.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4" name="Rectangle 9"/>
          <p:cNvSpPr>
            <a:spLocks noGrp="1" noChangeArrowheads="1"/>
          </p:cNvSpPr>
          <p:nvPr>
            <p:ph type="title"/>
          </p:nvPr>
        </p:nvSpPr>
        <p:spPr>
          <a:xfrm>
            <a:off x="173038" y="185738"/>
            <a:ext cx="8775700" cy="822325"/>
          </a:xfrm>
        </p:spPr>
        <p:txBody>
          <a:bodyPr/>
          <a:lstStyle/>
          <a:p>
            <a:pPr marL="0" indent="0" algn="ctr" eaLnBrk="1" hangingPunct="1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pacemaker sets the tempo of the heartbeat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3495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153988" y="1387475"/>
            <a:ext cx="8775700" cy="3848668"/>
          </a:xfrm>
        </p:spPr>
        <p:txBody>
          <a:bodyPr/>
          <a:lstStyle/>
          <a:p>
            <a:pPr marL="342900" lvl="1" eaLnBrk="1" hangingPunct="1">
              <a:spcBef>
                <a:spcPct val="25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pacemaker (SA node)</a:t>
            </a:r>
          </a:p>
          <a:p>
            <a:pPr marL="1144588" lvl="2" indent="-366713" eaLnBrk="1" hangingPunct="1">
              <a:spcBef>
                <a:spcPct val="25000"/>
              </a:spcBef>
              <a:buFontTx/>
              <a:buChar char="–"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Sets the rate of heart contractions </a:t>
            </a:r>
            <a:r>
              <a:rPr lang="ar-S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4588" lvl="2" indent="-366713" eaLnBrk="1" hangingPunct="1">
              <a:spcBef>
                <a:spcPct val="25000"/>
              </a:spcBef>
              <a:buFontTx/>
              <a:buChar char="–"/>
            </a:pP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Generates electrical signals in atria </a:t>
            </a:r>
            <a:r>
              <a:rPr lang="ar-SA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4588" lvl="2" indent="-366713" eaLnBrk="1" hangingPunct="1">
              <a:spcBef>
                <a:spcPct val="25000"/>
              </a:spcBef>
              <a:buFontTx/>
              <a:buChar char="–"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1" eaLnBrk="1" hangingPunct="1">
              <a:spcBef>
                <a:spcPct val="25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AV node</a:t>
            </a:r>
          </a:p>
          <a:p>
            <a:pPr marL="1144588" lvl="2" indent="-366713" eaLnBrk="1" hangingPunct="1">
              <a:spcBef>
                <a:spcPct val="25000"/>
              </a:spcBef>
              <a:buFontTx/>
              <a:buChar char="–"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Relays these signals to the ventricles </a:t>
            </a:r>
            <a:r>
              <a:rPr lang="ar-S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4588" lvl="2" indent="-366713" eaLnBrk="1" hangingPunct="1">
              <a:spcBef>
                <a:spcPct val="25000"/>
              </a:spcBef>
              <a:buFontTx/>
              <a:buChar char="–"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34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>
                <a:latin typeface="Tahoma" pitchFamily="34" charset="0"/>
              </a:rPr>
              <a:t>0</a:t>
            </a:r>
          </a:p>
        </p:txBody>
      </p:sp>
      <p:sp>
        <p:nvSpPr>
          <p:cNvPr id="64515" name="Line 3"/>
          <p:cNvSpPr>
            <a:spLocks noChangeShapeType="1"/>
          </p:cNvSpPr>
          <p:nvPr/>
        </p:nvSpPr>
        <p:spPr bwMode="auto">
          <a:xfrm>
            <a:off x="182563" y="808113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>
            <a:off x="182563" y="65992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 b="1">
                <a:latin typeface="Times New Roman" pitchFamily="18" charset="0"/>
                <a:cs typeface="Times New Roman" pitchFamily="18" charset="0"/>
              </a:rPr>
              <a:t>Copyright © 2009 Pearson Education, Inc.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8" name="Rectangle 8"/>
          <p:cNvSpPr>
            <a:spLocks noGrp="1" noChangeArrowheads="1"/>
          </p:cNvSpPr>
          <p:nvPr>
            <p:ph type="title"/>
          </p:nvPr>
        </p:nvSpPr>
        <p:spPr>
          <a:xfrm>
            <a:off x="173038" y="147639"/>
            <a:ext cx="8775700" cy="535756"/>
          </a:xfrm>
        </p:spPr>
        <p:txBody>
          <a:bodyPr/>
          <a:lstStyle/>
          <a:p>
            <a:pPr marL="0" indent="0" algn="ctr" rtl="1">
              <a:lnSpc>
                <a:spcPct val="100000"/>
              </a:lnSpc>
            </a:pPr>
            <a:r>
              <a:rPr lang="en-US" sz="2800" dirty="0" smtClean="0">
                <a:solidFill>
                  <a:srgbClr val="0060AF"/>
                </a:solidFill>
                <a:latin typeface="Times New Roman" pitchFamily="18" charset="0"/>
                <a:cs typeface="Times New Roman" pitchFamily="18" charset="0"/>
              </a:rPr>
              <a:t>CONNECTION: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What is a heart attack</a:t>
            </a:r>
            <a:r>
              <a:rPr lang="ar-S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53988" y="1022525"/>
            <a:ext cx="3306762" cy="5251450"/>
          </a:xfrm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spcBef>
                <a:spcPct val="25000"/>
              </a:spcBef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heart attack 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is damage to cardiac muscle typically from a blocked coronary artery</a:t>
            </a:r>
          </a:p>
          <a:p>
            <a:pPr eaLnBrk="1" hangingPunct="1">
              <a:spcBef>
                <a:spcPct val="25000"/>
              </a:spcBef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Stroke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Death of brain tissue from blocked arteries in the head</a:t>
            </a:r>
          </a:p>
        </p:txBody>
      </p:sp>
      <p:pic>
        <p:nvPicPr>
          <p:cNvPr id="64520" name="Picture 10" descr="23_06aCoronaryArtBlock-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38575" y="1855788"/>
            <a:ext cx="4976813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21" name="Text Box 11"/>
          <p:cNvSpPr txBox="1">
            <a:spLocks noChangeArrowheads="1"/>
          </p:cNvSpPr>
          <p:nvPr/>
        </p:nvSpPr>
        <p:spPr bwMode="auto">
          <a:xfrm>
            <a:off x="3568700" y="1263650"/>
            <a:ext cx="2559050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latin typeface="Times New Roman" pitchFamily="18" charset="0"/>
                <a:cs typeface="Times New Roman" pitchFamily="18" charset="0"/>
              </a:rPr>
              <a:t>Superiorvena cava</a:t>
            </a:r>
          </a:p>
          <a:p>
            <a:pPr algn="ctr" eaLnBrk="0" hangingPunct="0">
              <a:lnSpc>
                <a:spcPct val="90000"/>
              </a:lnSpc>
            </a:pPr>
            <a:r>
              <a:rPr lang="ar-SA" sz="1800" b="1"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2" name="Line 12"/>
          <p:cNvSpPr>
            <a:spLocks noChangeShapeType="1"/>
          </p:cNvSpPr>
          <p:nvPr/>
        </p:nvSpPr>
        <p:spPr bwMode="auto">
          <a:xfrm>
            <a:off x="4830763" y="1778000"/>
            <a:ext cx="611187" cy="5397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3" name="Text Box 13"/>
          <p:cNvSpPr txBox="1">
            <a:spLocks noChangeArrowheads="1"/>
          </p:cNvSpPr>
          <p:nvPr/>
        </p:nvSpPr>
        <p:spPr bwMode="auto">
          <a:xfrm>
            <a:off x="3668713" y="2301875"/>
            <a:ext cx="1447800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latin typeface="Times New Roman" pitchFamily="18" charset="0"/>
                <a:cs typeface="Times New Roman" pitchFamily="18" charset="0"/>
              </a:rPr>
              <a:t>Pulmonary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latin typeface="Times New Roman" pitchFamily="18" charset="0"/>
                <a:cs typeface="Times New Roman" pitchFamily="18" charset="0"/>
              </a:rPr>
              <a:t> Artery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ar-SA" sz="1800" b="1"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4" name="Line 14"/>
          <p:cNvSpPr>
            <a:spLocks noChangeShapeType="1"/>
          </p:cNvSpPr>
          <p:nvPr/>
        </p:nvSpPr>
        <p:spPr bwMode="auto">
          <a:xfrm>
            <a:off x="4924425" y="2765425"/>
            <a:ext cx="1169988" cy="382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5" name="Text Box 15"/>
          <p:cNvSpPr txBox="1">
            <a:spLocks noChangeArrowheads="1"/>
          </p:cNvSpPr>
          <p:nvPr/>
        </p:nvSpPr>
        <p:spPr bwMode="auto">
          <a:xfrm>
            <a:off x="3355975" y="3687763"/>
            <a:ext cx="1397000" cy="126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latin typeface="Times New Roman" pitchFamily="18" charset="0"/>
                <a:cs typeface="Times New Roman" pitchFamily="18" charset="0"/>
              </a:rPr>
              <a:t>Right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latin typeface="Times New Roman" pitchFamily="18" charset="0"/>
                <a:cs typeface="Times New Roman" pitchFamily="18" charset="0"/>
              </a:rPr>
              <a:t>coronary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latin typeface="Times New Roman" pitchFamily="18" charset="0"/>
                <a:cs typeface="Times New Roman" pitchFamily="18" charset="0"/>
              </a:rPr>
              <a:t>Artery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latin typeface="Times New Roman" pitchFamily="18" charset="0"/>
                <a:cs typeface="Times New Roman" pitchFamily="18" charset="0"/>
              </a:rPr>
              <a:t> </a:t>
            </a:r>
            <a:endParaRPr lang="ar-SA" sz="1800" b="1">
              <a:latin typeface="Times New Roman" pitchFamily="18" charset="0"/>
              <a:cs typeface="Times New Roman" pitchFamily="18" charset="0"/>
            </a:endParaRP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4526" name="Line 16"/>
          <p:cNvSpPr>
            <a:spLocks noChangeShapeType="1"/>
          </p:cNvSpPr>
          <p:nvPr/>
        </p:nvSpPr>
        <p:spPr bwMode="auto">
          <a:xfrm flipV="1">
            <a:off x="4597400" y="3273425"/>
            <a:ext cx="1155700" cy="7048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7" name="Text Box 17"/>
          <p:cNvSpPr txBox="1">
            <a:spLocks noChangeArrowheads="1"/>
          </p:cNvSpPr>
          <p:nvPr/>
        </p:nvSpPr>
        <p:spPr bwMode="auto">
          <a:xfrm>
            <a:off x="7392988" y="1881188"/>
            <a:ext cx="9175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1800" b="1">
                <a:latin typeface="Times New Roman" pitchFamily="18" charset="0"/>
                <a:cs typeface="Times New Roman" pitchFamily="18" charset="0"/>
              </a:rPr>
              <a:t>Aorta</a:t>
            </a:r>
          </a:p>
          <a:p>
            <a:pPr algn="ctr" rtl="0" eaLnBrk="0" hangingPunct="0">
              <a:lnSpc>
                <a:spcPct val="80000"/>
              </a:lnSpc>
            </a:pPr>
            <a:r>
              <a:rPr lang="en-US" sz="1800" b="1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4528" name="Line 18"/>
          <p:cNvSpPr>
            <a:spLocks noChangeShapeType="1"/>
          </p:cNvSpPr>
          <p:nvPr/>
        </p:nvSpPr>
        <p:spPr bwMode="auto">
          <a:xfrm>
            <a:off x="5937250" y="2154238"/>
            <a:ext cx="13843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29" name="Text Box 19"/>
          <p:cNvSpPr txBox="1">
            <a:spLocks noChangeArrowheads="1"/>
          </p:cNvSpPr>
          <p:nvPr/>
        </p:nvSpPr>
        <p:spPr bwMode="auto">
          <a:xfrm>
            <a:off x="7461250" y="2428875"/>
            <a:ext cx="147320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latin typeface="Times New Roman" pitchFamily="18" charset="0"/>
                <a:cs typeface="Times New Roman" pitchFamily="18" charset="0"/>
              </a:rPr>
              <a:t>Left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latin typeface="Times New Roman" pitchFamily="18" charset="0"/>
                <a:cs typeface="Times New Roman" pitchFamily="18" charset="0"/>
              </a:rPr>
              <a:t>coronary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latin typeface="Times New Roman" pitchFamily="18" charset="0"/>
                <a:cs typeface="Times New Roman" pitchFamily="18" charset="0"/>
              </a:rPr>
              <a:t>Artery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ar-SA" sz="1800" b="1"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b="1">
              <a:latin typeface="Times New Roman" pitchFamily="18" charset="0"/>
              <a:cs typeface="Times New Roman" pitchFamily="18" charset="0"/>
            </a:endParaRPr>
          </a:p>
          <a:p>
            <a:pPr algn="ctr" rtl="0" eaLnBrk="0" hangingPunct="0">
              <a:lnSpc>
                <a:spcPct val="90000"/>
              </a:lnSpc>
            </a:pPr>
            <a:r>
              <a:rPr lang="ar-SA" sz="1800" b="1">
                <a:latin typeface="Times New Roman" pitchFamily="18" charset="0"/>
                <a:cs typeface="Times New Roman" pitchFamily="18" charset="0"/>
              </a:rPr>
              <a:t>  </a:t>
            </a:r>
            <a:endParaRPr lang="en-US" sz="1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30" name="Line 20"/>
          <p:cNvSpPr>
            <a:spLocks noChangeShapeType="1"/>
          </p:cNvSpPr>
          <p:nvPr/>
        </p:nvSpPr>
        <p:spPr bwMode="auto">
          <a:xfrm flipV="1">
            <a:off x="6561138" y="2819400"/>
            <a:ext cx="1042987" cy="158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31" name="Text Box 21"/>
          <p:cNvSpPr txBox="1">
            <a:spLocks noChangeArrowheads="1"/>
          </p:cNvSpPr>
          <p:nvPr/>
        </p:nvSpPr>
        <p:spPr bwMode="auto">
          <a:xfrm>
            <a:off x="7742238" y="4876800"/>
            <a:ext cx="14017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80000"/>
              </a:lnSpc>
            </a:pPr>
            <a:r>
              <a:rPr lang="en-US" sz="1800" b="1">
                <a:latin typeface="Times New Roman" pitchFamily="18" charset="0"/>
                <a:cs typeface="Times New Roman" pitchFamily="18" charset="0"/>
              </a:rPr>
              <a:t>Blockage</a:t>
            </a:r>
          </a:p>
          <a:p>
            <a:pPr algn="ctr" rtl="0" eaLnBrk="0" hangingPunct="0">
              <a:lnSpc>
                <a:spcPct val="80000"/>
              </a:lnSpc>
            </a:pPr>
            <a:r>
              <a:rPr lang="en-US" sz="1800" b="1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4532" name="Line 22"/>
          <p:cNvSpPr>
            <a:spLocks noChangeShapeType="1"/>
          </p:cNvSpPr>
          <p:nvPr/>
        </p:nvSpPr>
        <p:spPr bwMode="auto">
          <a:xfrm>
            <a:off x="7273925" y="4279900"/>
            <a:ext cx="1084263" cy="5524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33" name="Oval 23"/>
          <p:cNvSpPr>
            <a:spLocks noChangeArrowheads="1"/>
          </p:cNvSpPr>
          <p:nvPr/>
        </p:nvSpPr>
        <p:spPr bwMode="auto">
          <a:xfrm>
            <a:off x="6908800" y="4016375"/>
            <a:ext cx="368300" cy="3683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34" name="Text Box 24"/>
          <p:cNvSpPr txBox="1">
            <a:spLocks noChangeArrowheads="1"/>
          </p:cNvSpPr>
          <p:nvPr/>
        </p:nvSpPr>
        <p:spPr bwMode="auto">
          <a:xfrm>
            <a:off x="3698875" y="5102225"/>
            <a:ext cx="24431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latin typeface="Times New Roman" pitchFamily="18" charset="0"/>
                <a:cs typeface="Times New Roman" pitchFamily="18" charset="0"/>
              </a:rPr>
              <a:t>Dead muscle tissue</a:t>
            </a:r>
          </a:p>
          <a:p>
            <a:pPr algn="ctr" eaLnBrk="0" hangingPunct="0">
              <a:lnSpc>
                <a:spcPct val="90000"/>
              </a:lnSpc>
            </a:pPr>
            <a:r>
              <a:rPr lang="ar-SA" sz="1800" b="1"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35" name="Line 25"/>
          <p:cNvSpPr>
            <a:spLocks noChangeShapeType="1"/>
          </p:cNvSpPr>
          <p:nvPr/>
        </p:nvSpPr>
        <p:spPr bwMode="auto">
          <a:xfrm flipH="1">
            <a:off x="5953125" y="4743450"/>
            <a:ext cx="1114425" cy="654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36" name="Rectangle 26"/>
          <p:cNvSpPr>
            <a:spLocks noChangeArrowheads="1"/>
          </p:cNvSpPr>
          <p:nvPr/>
        </p:nvSpPr>
        <p:spPr bwMode="auto">
          <a:xfrm>
            <a:off x="3508375" y="5641975"/>
            <a:ext cx="53689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Blockage of a coronary artery, resulting in a heart attack</a:t>
            </a:r>
          </a:p>
          <a:p>
            <a:pPr algn="ctr" rtl="0" eaLnBrk="0" hangingPunct="0"/>
            <a:r>
              <a:rPr lang="en-US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GB" sz="2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8" descr="23_06bAtherosclerosis-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3688" y="2456375"/>
            <a:ext cx="8555037" cy="399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Text Box 9"/>
          <p:cNvSpPr txBox="1">
            <a:spLocks noChangeArrowheads="1"/>
          </p:cNvSpPr>
          <p:nvPr/>
        </p:nvSpPr>
        <p:spPr bwMode="auto">
          <a:xfrm>
            <a:off x="5346700" y="3382488"/>
            <a:ext cx="2393950" cy="31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Plaque </a:t>
            </a:r>
            <a:r>
              <a:rPr lang="ar-SA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40" name="Text Box 10"/>
          <p:cNvSpPr txBox="1">
            <a:spLocks noChangeArrowheads="1"/>
          </p:cNvSpPr>
          <p:nvPr/>
        </p:nvSpPr>
        <p:spPr bwMode="auto">
          <a:xfrm>
            <a:off x="2725738" y="3198338"/>
            <a:ext cx="1555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Epithelium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65541" name="Text Box 11"/>
          <p:cNvSpPr txBox="1">
            <a:spLocks noChangeArrowheads="1"/>
          </p:cNvSpPr>
          <p:nvPr/>
        </p:nvSpPr>
        <p:spPr bwMode="auto">
          <a:xfrm>
            <a:off x="2439988" y="5827238"/>
            <a:ext cx="183197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ConnectiveTissue</a:t>
            </a:r>
            <a:endParaRPr lang="en-US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lnSpc>
                <a:spcPct val="90000"/>
              </a:lnSpc>
            </a:pPr>
            <a:r>
              <a:rPr lang="ar-SA" sz="1600" dirty="0"/>
              <a:t> </a:t>
            </a:r>
            <a:endParaRPr lang="en-US" sz="1600" dirty="0"/>
          </a:p>
        </p:txBody>
      </p:sp>
      <p:sp>
        <p:nvSpPr>
          <p:cNvPr id="65542" name="Text Box 12"/>
          <p:cNvSpPr txBox="1">
            <a:spLocks noChangeArrowheads="1"/>
          </p:cNvSpPr>
          <p:nvPr/>
        </p:nvSpPr>
        <p:spPr bwMode="auto">
          <a:xfrm>
            <a:off x="350838" y="5825650"/>
            <a:ext cx="1989137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Smooth Muscle</a:t>
            </a:r>
          </a:p>
          <a:p>
            <a:pPr algn="ctr" eaLnBrk="0" hangingPunct="0">
              <a:lnSpc>
                <a:spcPct val="90000"/>
              </a:lnSpc>
            </a:pPr>
            <a:r>
              <a:rPr lang="ar-SA" sz="1600" dirty="0"/>
              <a:t> </a:t>
            </a:r>
            <a:endParaRPr lang="en-US" sz="1600" dirty="0"/>
          </a:p>
        </p:txBody>
      </p:sp>
      <p:sp>
        <p:nvSpPr>
          <p:cNvPr id="65543" name="Line 13"/>
          <p:cNvSpPr>
            <a:spLocks noChangeShapeType="1"/>
          </p:cNvSpPr>
          <p:nvPr/>
        </p:nvSpPr>
        <p:spPr bwMode="auto">
          <a:xfrm flipV="1">
            <a:off x="3579813" y="5211288"/>
            <a:ext cx="260350" cy="5778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5544" name="Line 14"/>
          <p:cNvSpPr>
            <a:spLocks noChangeShapeType="1"/>
          </p:cNvSpPr>
          <p:nvPr/>
        </p:nvSpPr>
        <p:spPr bwMode="auto">
          <a:xfrm flipV="1">
            <a:off x="1243013" y="5592288"/>
            <a:ext cx="327025" cy="2190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5545" name="Line 15"/>
          <p:cNvSpPr>
            <a:spLocks noChangeShapeType="1"/>
          </p:cNvSpPr>
          <p:nvPr/>
        </p:nvSpPr>
        <p:spPr bwMode="auto">
          <a:xfrm flipV="1">
            <a:off x="2691782" y="3455469"/>
            <a:ext cx="1023570" cy="571444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5546" name="Line 16"/>
          <p:cNvSpPr>
            <a:spLocks noChangeShapeType="1"/>
          </p:cNvSpPr>
          <p:nvPr/>
        </p:nvSpPr>
        <p:spPr bwMode="auto">
          <a:xfrm flipV="1">
            <a:off x="5870575" y="3649188"/>
            <a:ext cx="638175" cy="14398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5547" name="Line 17"/>
          <p:cNvSpPr>
            <a:spLocks noChangeShapeType="1"/>
          </p:cNvSpPr>
          <p:nvPr/>
        </p:nvSpPr>
        <p:spPr bwMode="auto">
          <a:xfrm>
            <a:off x="6503988" y="3644425"/>
            <a:ext cx="696912" cy="4889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5548" name="Line 18"/>
          <p:cNvSpPr>
            <a:spLocks noChangeShapeType="1"/>
          </p:cNvSpPr>
          <p:nvPr/>
        </p:nvSpPr>
        <p:spPr bwMode="auto">
          <a:xfrm flipH="1">
            <a:off x="6502400" y="3690463"/>
            <a:ext cx="1588" cy="11350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5549" name="Rectangle 19"/>
          <p:cNvSpPr>
            <a:spLocks noChangeArrowheads="1"/>
          </p:cNvSpPr>
          <p:nvPr/>
        </p:nvSpPr>
        <p:spPr bwMode="auto">
          <a:xfrm>
            <a:off x="4831875" y="2424491"/>
            <a:ext cx="408111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 eaLnBrk="0" hangingPunct="0"/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Atherosclerosis: an 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artery partially </a:t>
            </a:r>
            <a:endParaRPr lang="en-US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0" eaLnBrk="0" hangingPunct="0"/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closed 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plaque</a:t>
            </a:r>
            <a:endParaRPr lang="en-US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50" name="Line 20"/>
          <p:cNvSpPr>
            <a:spLocks noChangeShapeType="1"/>
          </p:cNvSpPr>
          <p:nvPr/>
        </p:nvSpPr>
        <p:spPr bwMode="auto">
          <a:xfrm>
            <a:off x="182563" y="609863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5551" name="Rectangle 21"/>
          <p:cNvSpPr>
            <a:spLocks noGrp="1" noChangeArrowheads="1"/>
          </p:cNvSpPr>
          <p:nvPr>
            <p:ph type="title"/>
          </p:nvPr>
        </p:nvSpPr>
        <p:spPr>
          <a:xfrm>
            <a:off x="173038" y="100014"/>
            <a:ext cx="8775700" cy="487128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2800" dirty="0" smtClean="0"/>
              <a:t>CONNECTION: What is a heart attack? </a:t>
            </a:r>
          </a:p>
        </p:txBody>
      </p:sp>
      <p:sp>
        <p:nvSpPr>
          <p:cNvPr id="65552" name="Rectangle 22"/>
          <p:cNvSpPr>
            <a:spLocks noGrp="1" noChangeArrowheads="1"/>
          </p:cNvSpPr>
          <p:nvPr>
            <p:ph type="body" idx="1"/>
          </p:nvPr>
        </p:nvSpPr>
        <p:spPr>
          <a:xfrm>
            <a:off x="153988" y="716025"/>
            <a:ext cx="8794750" cy="1314909"/>
          </a:xfrm>
        </p:spPr>
        <p:txBody>
          <a:bodyPr/>
          <a:lstStyle/>
          <a:p>
            <a:pPr marL="261938" indent="-261938" eaLnBrk="1" hangingPunct="1">
              <a:spcBef>
                <a:spcPts val="60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Atherosclerosis </a:t>
            </a:r>
            <a:r>
              <a:rPr lang="ar-SA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19138" lvl="1" indent="-277813" eaLnBrk="1" hangingPunct="1">
              <a:spcBef>
                <a:spcPts val="600"/>
              </a:spcBef>
              <a:spcAft>
                <a:spcPts val="0"/>
              </a:spcAft>
            </a:pP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Plaques develop inside inner walls of blood vessels</a:t>
            </a:r>
          </a:p>
          <a:p>
            <a:pPr marL="719138" lvl="1" indent="-277813" eaLnBrk="1" hangingPunct="1">
              <a:spcBef>
                <a:spcPts val="600"/>
              </a:spcBef>
              <a:spcAft>
                <a:spcPts val="0"/>
              </a:spcAft>
            </a:pP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Plaques narrow blood vessels                              </a:t>
            </a:r>
          </a:p>
          <a:p>
            <a:pPr marL="719138" lvl="1" indent="-277813" eaLnBrk="1" hangingPunct="1">
              <a:spcBef>
                <a:spcPts val="600"/>
              </a:spcBef>
              <a:spcAft>
                <a:spcPts val="0"/>
              </a:spcAft>
            </a:pP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Blood flow is reduced</a:t>
            </a: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36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99828" y="2562901"/>
            <a:ext cx="23205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normal artery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>
                <a:latin typeface="Tahoma" pitchFamily="34" charset="0"/>
              </a:rPr>
              <a:t>0</a:t>
            </a:r>
          </a:p>
        </p:txBody>
      </p:sp>
      <p:sp>
        <p:nvSpPr>
          <p:cNvPr id="66563" name="Line 3"/>
          <p:cNvSpPr>
            <a:spLocks noChangeShapeType="1"/>
          </p:cNvSpPr>
          <p:nvPr/>
        </p:nvSpPr>
        <p:spPr bwMode="auto">
          <a:xfrm>
            <a:off x="182563" y="1074313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565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 b="1">
                <a:latin typeface="Times New Roman" pitchFamily="18" charset="0"/>
                <a:cs typeface="Times New Roman" pitchFamily="18" charset="0"/>
              </a:rPr>
              <a:t>Copyright © 2009 Pearson Education, Inc.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566" name="Rectangle 8"/>
          <p:cNvSpPr>
            <a:spLocks noGrp="1" noChangeArrowheads="1"/>
          </p:cNvSpPr>
          <p:nvPr>
            <p:ph type="title"/>
          </p:nvPr>
        </p:nvSpPr>
        <p:spPr>
          <a:xfrm>
            <a:off x="173038" y="185738"/>
            <a:ext cx="8775700" cy="824915"/>
          </a:xfrm>
        </p:spPr>
        <p:txBody>
          <a:bodyPr/>
          <a:lstStyle/>
          <a:p>
            <a:pPr marL="0" indent="0" algn="ctr" eaLnBrk="1" hangingPunct="1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Blood pressure and velocity reflect the structure and arrangement of blood vessels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6567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53988" y="1471400"/>
            <a:ext cx="8775700" cy="4775396"/>
          </a:xfrm>
        </p:spPr>
        <p:txBody>
          <a:bodyPr/>
          <a:lstStyle/>
          <a:p>
            <a:pPr marL="342900" lvl="1" eaLnBrk="1" hangingPunct="1">
              <a:lnSpc>
                <a:spcPct val="85000"/>
              </a:lnSpc>
              <a:spcBef>
                <a:spcPct val="20000"/>
              </a:spcBef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Blood pressure: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force blood exerts on vessel walls</a:t>
            </a:r>
            <a:endParaRPr lang="ar-SA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2" indent="-392113" eaLnBrk="1" hangingPunct="1">
              <a:lnSpc>
                <a:spcPct val="85000"/>
              </a:lnSpc>
              <a:spcBef>
                <a:spcPct val="20000"/>
              </a:spcBef>
              <a:buFontTx/>
              <a:buChar char="–"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Depends on cardiac output and resistance of vessels</a:t>
            </a:r>
          </a:p>
          <a:p>
            <a:pPr marL="914400" lvl="2" indent="-392113" eaLnBrk="1" hangingPunct="1">
              <a:lnSpc>
                <a:spcPct val="85000"/>
              </a:lnSpc>
              <a:spcBef>
                <a:spcPct val="20000"/>
              </a:spcBef>
              <a:buFontTx/>
              <a:buChar char="–"/>
            </a:pP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Decreases as blood moves away from heart </a:t>
            </a:r>
          </a:p>
          <a:p>
            <a:pPr marL="914400" lvl="2" indent="-392113" eaLnBrk="1" hangingPunct="1">
              <a:lnSpc>
                <a:spcPct val="85000"/>
              </a:lnSpc>
              <a:spcBef>
                <a:spcPct val="20000"/>
              </a:spcBef>
              <a:buFontTx/>
              <a:buChar char="–"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Highest in arteries &amp; lowest in veins</a:t>
            </a:r>
          </a:p>
          <a:p>
            <a:pPr marL="914400" lvl="2" indent="-392113" eaLnBrk="1" hangingPunct="1">
              <a:lnSpc>
                <a:spcPct val="85000"/>
              </a:lnSpc>
              <a:spcBef>
                <a:spcPct val="20000"/>
              </a:spcBef>
              <a:buFontTx/>
              <a:buChar char="–"/>
            </a:pP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It is measured as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</a:p>
          <a:p>
            <a:pPr marL="1423988" lvl="2" indent="-392113" eaLnBrk="1" hangingPunct="1">
              <a:lnSpc>
                <a:spcPct val="85000"/>
              </a:lnSpc>
              <a:spcBef>
                <a:spcPct val="20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Systolic pressure: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caused by ventricular contraction</a:t>
            </a:r>
          </a:p>
          <a:p>
            <a:pPr marL="1423988" lvl="2" indent="-392113" eaLnBrk="1" hangingPunct="1">
              <a:lnSpc>
                <a:spcPct val="85000"/>
              </a:lnSpc>
              <a:spcBef>
                <a:spcPct val="20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Diastolic pressure: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low pressure between contractions</a:t>
            </a:r>
          </a:p>
          <a:p>
            <a:pPr marL="719138" lvl="2" indent="-196850" algn="r" rtl="1" eaLnBrk="1" hangingPunct="1">
              <a:lnSpc>
                <a:spcPct val="85000"/>
              </a:lnSpc>
              <a:spcBef>
                <a:spcPct val="20000"/>
              </a:spcBef>
              <a:buFontTx/>
              <a:buChar char="–"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37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>
                <a:latin typeface="Tahoma" pitchFamily="34" charset="0"/>
              </a:rPr>
              <a:t>0</a:t>
            </a:r>
          </a:p>
        </p:txBody>
      </p:sp>
      <p:sp>
        <p:nvSpPr>
          <p:cNvPr id="67587" name="Line 3"/>
          <p:cNvSpPr>
            <a:spLocks noChangeShapeType="1"/>
          </p:cNvSpPr>
          <p:nvPr/>
        </p:nvSpPr>
        <p:spPr bwMode="auto">
          <a:xfrm>
            <a:off x="182563" y="732875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588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 b="1">
                <a:latin typeface="Times New Roman" pitchFamily="18" charset="0"/>
                <a:cs typeface="Times New Roman" pitchFamily="18" charset="0"/>
              </a:rPr>
              <a:t>Copyright © 2009 Pearson Education, Inc.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590" name="Rectangle 8"/>
          <p:cNvSpPr>
            <a:spLocks noGrp="1" noChangeArrowheads="1"/>
          </p:cNvSpPr>
          <p:nvPr>
            <p:ph type="title"/>
          </p:nvPr>
        </p:nvSpPr>
        <p:spPr>
          <a:xfrm>
            <a:off x="173038" y="185739"/>
            <a:ext cx="8775700" cy="468780"/>
          </a:xfrm>
        </p:spPr>
        <p:txBody>
          <a:bodyPr/>
          <a:lstStyle/>
          <a:p>
            <a:pPr marL="0" indent="0" algn="ctr" eaLnBrk="1" hangingPunct="1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BLOOD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STRUCTURE  AND  FUNCTION</a:t>
            </a:r>
          </a:p>
        </p:txBody>
      </p:sp>
      <p:sp>
        <p:nvSpPr>
          <p:cNvPr id="6451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92488" y="1043925"/>
            <a:ext cx="8775700" cy="4095966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25000"/>
              </a:spcBef>
              <a:defRPr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Blood consists of:</a:t>
            </a:r>
          </a:p>
          <a:p>
            <a:pPr marL="803275" indent="-457200" eaLnBrk="1" hangingPunct="1">
              <a:lnSpc>
                <a:spcPct val="80000"/>
              </a:lnSpc>
              <a:spcBef>
                <a:spcPct val="25000"/>
              </a:spcBef>
              <a:buFont typeface="+mj-lt"/>
              <a:buAutoNum type="arabicPeriod"/>
              <a:defRPr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Cellular elements 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(red and white blood cells and platelets) suspended in plasma.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803275" indent="-457200" eaLnBrk="1" hangingPunct="1">
              <a:lnSpc>
                <a:spcPct val="80000"/>
              </a:lnSpc>
              <a:spcBef>
                <a:spcPct val="25000"/>
              </a:spcBef>
              <a:buFont typeface="+mj-lt"/>
              <a:buAutoNum type="arabicPeriod"/>
              <a:defRPr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Plasma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which is about 90% water and contains</a:t>
            </a:r>
          </a:p>
          <a:p>
            <a:pPr marL="1258888" lvl="1" indent="-366713" eaLnBrk="1" hangingPunct="1">
              <a:lnSpc>
                <a:spcPct val="80000"/>
              </a:lnSpc>
              <a:spcBef>
                <a:spcPct val="25000"/>
              </a:spcBef>
              <a:buFontTx/>
              <a:buChar char="–"/>
              <a:defRPr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Various inorganic ions</a:t>
            </a:r>
          </a:p>
          <a:p>
            <a:pPr marL="1258888" lvl="1" indent="-366713" eaLnBrk="1" hangingPunct="1">
              <a:lnSpc>
                <a:spcPct val="80000"/>
              </a:lnSpc>
              <a:spcBef>
                <a:spcPct val="25000"/>
              </a:spcBef>
              <a:buFontTx/>
              <a:buChar char="–"/>
              <a:defRPr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Proteins, nutrients</a:t>
            </a:r>
          </a:p>
          <a:p>
            <a:pPr marL="1258888" lvl="1" indent="-366713" eaLnBrk="1" hangingPunct="1">
              <a:lnSpc>
                <a:spcPct val="80000"/>
              </a:lnSpc>
              <a:spcBef>
                <a:spcPct val="25000"/>
              </a:spcBef>
              <a:buFontTx/>
              <a:buChar char="–"/>
              <a:defRPr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Wastes, gases</a:t>
            </a:r>
          </a:p>
          <a:p>
            <a:pPr marL="1258888" lvl="1" indent="-366713" eaLnBrk="1" hangingPunct="1">
              <a:lnSpc>
                <a:spcPct val="80000"/>
              </a:lnSpc>
              <a:spcBef>
                <a:spcPct val="25000"/>
              </a:spcBef>
              <a:buFontTx/>
              <a:buChar char="–"/>
              <a:defRPr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Hormones</a:t>
            </a:r>
          </a:p>
          <a:p>
            <a:pPr marL="1144588" lvl="1" indent="-366713" eaLnBrk="1" hangingPunct="1">
              <a:lnSpc>
                <a:spcPct val="80000"/>
              </a:lnSpc>
              <a:spcBef>
                <a:spcPct val="25000"/>
              </a:spcBef>
              <a:buFontTx/>
              <a:buChar char="–"/>
              <a:defRPr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38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>
                <a:latin typeface="Tahoma" pitchFamily="34" charset="0"/>
              </a:rPr>
              <a:t>0</a:t>
            </a:r>
          </a:p>
        </p:txBody>
      </p:sp>
      <p:sp>
        <p:nvSpPr>
          <p:cNvPr id="69635" name="Line 3"/>
          <p:cNvSpPr>
            <a:spLocks noChangeShapeType="1"/>
          </p:cNvSpPr>
          <p:nvPr/>
        </p:nvSpPr>
        <p:spPr bwMode="auto">
          <a:xfrm>
            <a:off x="182563" y="907113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36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 b="1">
                <a:latin typeface="Times New Roman" pitchFamily="18" charset="0"/>
                <a:cs typeface="Times New Roman" pitchFamily="18" charset="0"/>
              </a:rPr>
              <a:t>Copyright © 2009 Pearson Education, Inc.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38" name="Rectangle 8"/>
          <p:cNvSpPr>
            <a:spLocks noGrp="1" noChangeArrowheads="1"/>
          </p:cNvSpPr>
          <p:nvPr>
            <p:ph type="title"/>
          </p:nvPr>
        </p:nvSpPr>
        <p:spPr>
          <a:xfrm>
            <a:off x="173038" y="185739"/>
            <a:ext cx="8775700" cy="516906"/>
          </a:xfrm>
        </p:spPr>
        <p:txBody>
          <a:bodyPr/>
          <a:lstStyle/>
          <a:p>
            <a:pPr marL="0" indent="0"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Blood  Cellular Elements </a:t>
            </a:r>
          </a:p>
        </p:txBody>
      </p:sp>
      <p:sp>
        <p:nvSpPr>
          <p:cNvPr id="66567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201613" y="1193263"/>
            <a:ext cx="8775700" cy="4506912"/>
          </a:xfrm>
        </p:spPr>
        <p:txBody>
          <a:bodyPr/>
          <a:lstStyle/>
          <a:p>
            <a:pPr marL="458787" lvl="1" indent="-457200" eaLnBrk="1" hangingPunct="1">
              <a:spcBef>
                <a:spcPct val="25000"/>
              </a:spcBef>
              <a:buFont typeface="+mj-lt"/>
              <a:buAutoNum type="arabicParenR"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Red blood cells (erythrocytes) </a:t>
            </a:r>
            <a:r>
              <a:rPr lang="ar-S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35075" lvl="2" indent="-457200" eaLnBrk="1" hangingPunct="1">
              <a:spcBef>
                <a:spcPct val="25000"/>
              </a:spcBef>
              <a:buFont typeface="Wingdings" pitchFamily="2" charset="2"/>
              <a:buNone/>
              <a:defRPr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Transport O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bound to hemoglobin</a:t>
            </a:r>
          </a:p>
          <a:p>
            <a:pPr marL="458787" lvl="1" indent="-457200" eaLnBrk="1" hangingPunct="1">
              <a:spcBef>
                <a:spcPct val="25000"/>
              </a:spcBef>
              <a:buFont typeface="+mj-lt"/>
              <a:buAutoNum type="arabicParenR"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White blood cells (leukocytes)</a:t>
            </a:r>
          </a:p>
          <a:p>
            <a:pPr marL="1144588" lvl="2" indent="-366713" eaLnBrk="1" hangingPunct="1">
              <a:spcBef>
                <a:spcPct val="25000"/>
              </a:spcBef>
              <a:buFont typeface="Wingdings" pitchFamily="2" charset="2"/>
              <a:buNone/>
              <a:defRPr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Function inside and outside the circulatory system</a:t>
            </a:r>
          </a:p>
          <a:p>
            <a:pPr marL="1144588" lvl="2" indent="-366713" eaLnBrk="1" hangingPunct="1">
              <a:spcBef>
                <a:spcPct val="25000"/>
              </a:spcBef>
              <a:buFont typeface="Wingdings" pitchFamily="2" charset="2"/>
              <a:buNone/>
              <a:defRPr/>
            </a:pP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Fight infections and cancer</a:t>
            </a:r>
          </a:p>
          <a:p>
            <a:pPr marL="458787" lvl="1" indent="-457200" eaLnBrk="1" hangingPunct="1">
              <a:spcBef>
                <a:spcPct val="25000"/>
              </a:spcBef>
              <a:buFont typeface="+mj-lt"/>
              <a:buAutoNum type="arabicParenR"/>
              <a:defRPr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Platelets: </a:t>
            </a:r>
            <a:r>
              <a:rPr lang="en-US" sz="2800" b="1" dirty="0" smtClean="0">
                <a:solidFill>
                  <a:srgbClr val="0060AF"/>
                </a:solidFill>
                <a:latin typeface="Times New Roman" pitchFamily="18" charset="0"/>
                <a:cs typeface="Times New Roman" pitchFamily="18" charset="0"/>
              </a:rPr>
              <a:t>Small fragments of cells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promote clotting</a:t>
            </a:r>
          </a:p>
          <a:p>
            <a:pPr marL="458787" lvl="1" indent="-457200" eaLnBrk="1" hangingPunct="1">
              <a:spcBef>
                <a:spcPct val="25000"/>
              </a:spcBef>
              <a:buFont typeface="+mj-lt"/>
              <a:buAutoNum type="arabicParenR"/>
              <a:defRPr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39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 b="1">
                <a:latin typeface="Tahoma" pitchFamily="34" charset="0"/>
              </a:rPr>
              <a:t>0</a:t>
            </a:r>
          </a:p>
        </p:txBody>
      </p:sp>
      <p:sp>
        <p:nvSpPr>
          <p:cNvPr id="8195" name="Line 3"/>
          <p:cNvSpPr>
            <a:spLocks noChangeShapeType="1"/>
          </p:cNvSpPr>
          <p:nvPr/>
        </p:nvSpPr>
        <p:spPr bwMode="auto">
          <a:xfrm>
            <a:off x="180975" y="848228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8197" name="Rectangle 8"/>
          <p:cNvSpPr>
            <a:spLocks noGrp="1" noChangeArrowheads="1"/>
          </p:cNvSpPr>
          <p:nvPr>
            <p:ph type="title"/>
          </p:nvPr>
        </p:nvSpPr>
        <p:spPr>
          <a:xfrm>
            <a:off x="173038" y="128087"/>
            <a:ext cx="8775700" cy="747713"/>
          </a:xfrm>
        </p:spPr>
        <p:txBody>
          <a:bodyPr/>
          <a:lstStyle/>
          <a:p>
            <a:pPr marL="0" indent="0" algn="ctr"/>
            <a:r>
              <a:rPr lang="en-US" sz="2400" dirty="0" smtClean="0"/>
              <a:t> Animals exchange 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and CO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across respiratory surfaces</a:t>
            </a:r>
            <a:br>
              <a:rPr lang="en-US" sz="2400" dirty="0" smtClean="0"/>
            </a:b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Respiratory Surface</a:t>
            </a:r>
            <a:r>
              <a:rPr lang="en-US" sz="2400" dirty="0" smtClean="0"/>
              <a:t> = </a:t>
            </a:r>
            <a:r>
              <a:rPr lang="en-US" sz="2400" dirty="0" smtClean="0">
                <a:solidFill>
                  <a:srgbClr val="FF0000"/>
                </a:solidFill>
              </a:rPr>
              <a:t>the site of gas exchange 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3200" b="0" dirty="0" smtClean="0">
              <a:solidFill>
                <a:schemeClr val="tx1"/>
              </a:solidFill>
            </a:endParaRPr>
          </a:p>
        </p:txBody>
      </p:sp>
      <p:sp>
        <p:nvSpPr>
          <p:cNvPr id="8198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68275" y="1045244"/>
            <a:ext cx="8775700" cy="5439109"/>
          </a:xfrm>
        </p:spPr>
        <p:txBody>
          <a:bodyPr/>
          <a:lstStyle/>
          <a:p>
            <a:pPr marL="395288" indent="-395288" defTabSz="246063" eaLnBrk="1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Respiratory surfaces must be thin and moist for diffusion of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</a:t>
            </a:r>
            <a:r>
              <a:rPr lang="en-US" sz="24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r>
              <a:rPr lang="en-US" sz="24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marL="395288" indent="-395288" defTabSz="246063" eaLnBrk="1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Earthworms and other animals use their skin for gas exchange</a:t>
            </a:r>
          </a:p>
          <a:p>
            <a:pPr marL="395288" indent="-395288" defTabSz="246063" eaLnBrk="1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animals have specialized body parts that promote gas exchange called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Respiratory Surface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site of gas exchange include: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6450" lvl="1" indent="-342900" defTabSz="246063" eaLnBrk="1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Font typeface="Times New Roman" pitchFamily="18" charset="0"/>
              <a:buAutoNum type="arabicParenR"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Sponges, jellies and flatworms rely on the skin as their only respiratory surface</a:t>
            </a:r>
          </a:p>
          <a:p>
            <a:pPr marL="806450" lvl="1" indent="-342900" defTabSz="246063" eaLnBrk="1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Font typeface="Times New Roman" pitchFamily="18" charset="0"/>
              <a:buAutoNum type="arabicParenR"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Gills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fish and amphibians</a:t>
            </a:r>
          </a:p>
          <a:p>
            <a:pPr marL="806450" lvl="1" indent="-342900" defTabSz="246063" eaLnBrk="1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Font typeface="Times New Roman" pitchFamily="18" charset="0"/>
              <a:buAutoNum type="arabicParenR"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Tracheal systems </a:t>
            </a: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arthropods</a:t>
            </a:r>
          </a:p>
          <a:p>
            <a:pPr marL="806450" lvl="1" indent="-342900" defTabSz="246063" eaLnBrk="1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Font typeface="Times New Roman" pitchFamily="18" charset="0"/>
              <a:buAutoNum type="arabicParenR"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Lungs</a:t>
            </a:r>
            <a:r>
              <a:rPr lang="en-US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tetrapods that live on land such as, amphibians, reptiles, birds and mammals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8" descr="23_12bBloodComposition-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5450" y="133350"/>
            <a:ext cx="6481763" cy="659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9" name="Text Box 9"/>
          <p:cNvSpPr txBox="1">
            <a:spLocks noChangeArrowheads="1"/>
          </p:cNvSpPr>
          <p:nvPr/>
        </p:nvSpPr>
        <p:spPr bwMode="auto">
          <a:xfrm>
            <a:off x="4522788" y="673100"/>
            <a:ext cx="220821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1500"/>
              <a:t>Cellular elements (45%)</a:t>
            </a:r>
          </a:p>
        </p:txBody>
      </p:sp>
      <p:sp>
        <p:nvSpPr>
          <p:cNvPr id="70660" name="Text Box 10"/>
          <p:cNvSpPr txBox="1">
            <a:spLocks noChangeArrowheads="1"/>
          </p:cNvSpPr>
          <p:nvPr/>
        </p:nvSpPr>
        <p:spPr bwMode="auto">
          <a:xfrm>
            <a:off x="365125" y="903288"/>
            <a:ext cx="1392238" cy="12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500"/>
              <a:t>Centrifuged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500"/>
              <a:t>blood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500"/>
              <a:t>Sample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2100"/>
              <a:t> </a:t>
            </a:r>
            <a:endParaRPr lang="ar-SA" sz="2100"/>
          </a:p>
          <a:p>
            <a:pPr algn="ctr" rtl="0" eaLnBrk="0" hangingPunct="0">
              <a:lnSpc>
                <a:spcPct val="90000"/>
              </a:lnSpc>
            </a:pPr>
            <a:r>
              <a:rPr lang="ar-SA" sz="2100"/>
              <a:t> </a:t>
            </a:r>
            <a:endParaRPr lang="en-US" sz="2100"/>
          </a:p>
        </p:txBody>
      </p:sp>
      <p:sp>
        <p:nvSpPr>
          <p:cNvPr id="70661" name="Text Box 11"/>
          <p:cNvSpPr txBox="1">
            <a:spLocks noChangeArrowheads="1"/>
          </p:cNvSpPr>
          <p:nvPr/>
        </p:nvSpPr>
        <p:spPr bwMode="auto">
          <a:xfrm>
            <a:off x="4527550" y="1055688"/>
            <a:ext cx="1976438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500"/>
              <a:t>Number </a:t>
            </a:r>
            <a:r>
              <a:rPr lang="ar-SA" sz="1500"/>
              <a:t>العدد </a:t>
            </a:r>
            <a:endParaRPr lang="en-US" sz="1500"/>
          </a:p>
          <a:p>
            <a:pPr algn="ctr" rtl="0" eaLnBrk="0" hangingPunct="0">
              <a:lnSpc>
                <a:spcPct val="90000"/>
              </a:lnSpc>
            </a:pPr>
            <a:r>
              <a:rPr lang="en-US" sz="1500"/>
              <a:t>per µL (mm</a:t>
            </a:r>
            <a:r>
              <a:rPr lang="en-US" sz="1500" baseline="30000"/>
              <a:t>3</a:t>
            </a:r>
            <a:r>
              <a:rPr lang="en-US" sz="1500"/>
              <a:t>) of blood</a:t>
            </a:r>
          </a:p>
        </p:txBody>
      </p:sp>
      <p:sp>
        <p:nvSpPr>
          <p:cNvPr id="70662" name="Text Box 12"/>
          <p:cNvSpPr txBox="1">
            <a:spLocks noChangeArrowheads="1"/>
          </p:cNvSpPr>
          <p:nvPr/>
        </p:nvSpPr>
        <p:spPr bwMode="auto">
          <a:xfrm>
            <a:off x="3271838" y="1120775"/>
            <a:ext cx="8350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500"/>
              <a:t>Cell type</a:t>
            </a:r>
          </a:p>
        </p:txBody>
      </p:sp>
      <p:sp>
        <p:nvSpPr>
          <p:cNvPr id="70663" name="Text Box 13"/>
          <p:cNvSpPr txBox="1">
            <a:spLocks noChangeArrowheads="1"/>
          </p:cNvSpPr>
          <p:nvPr/>
        </p:nvSpPr>
        <p:spPr bwMode="auto">
          <a:xfrm>
            <a:off x="6877050" y="1127125"/>
            <a:ext cx="9239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500"/>
              <a:t>Functions</a:t>
            </a:r>
          </a:p>
        </p:txBody>
      </p:sp>
      <p:sp>
        <p:nvSpPr>
          <p:cNvPr id="70664" name="Text Box 14"/>
          <p:cNvSpPr txBox="1">
            <a:spLocks noChangeArrowheads="1"/>
          </p:cNvSpPr>
          <p:nvPr/>
        </p:nvSpPr>
        <p:spPr bwMode="auto">
          <a:xfrm>
            <a:off x="3278188" y="1639888"/>
            <a:ext cx="1528762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500"/>
              <a:t>Erythrocytes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500"/>
              <a:t>(red blood cells)</a:t>
            </a:r>
          </a:p>
        </p:txBody>
      </p:sp>
      <p:sp>
        <p:nvSpPr>
          <p:cNvPr id="70665" name="Text Box 15"/>
          <p:cNvSpPr txBox="1">
            <a:spLocks noChangeArrowheads="1"/>
          </p:cNvSpPr>
          <p:nvPr/>
        </p:nvSpPr>
        <p:spPr bwMode="auto">
          <a:xfrm>
            <a:off x="5076825" y="2009775"/>
            <a:ext cx="1036638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1500"/>
              <a:t>5–6 million</a:t>
            </a:r>
          </a:p>
        </p:txBody>
      </p:sp>
      <p:sp>
        <p:nvSpPr>
          <p:cNvPr id="70666" name="Text Box 16"/>
          <p:cNvSpPr txBox="1">
            <a:spLocks noChangeArrowheads="1"/>
          </p:cNvSpPr>
          <p:nvPr/>
        </p:nvSpPr>
        <p:spPr bwMode="auto">
          <a:xfrm>
            <a:off x="6634163" y="1720850"/>
            <a:ext cx="146685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500"/>
              <a:t>Transport of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500"/>
              <a:t>oxygen (and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500"/>
              <a:t>carbon dioxide)</a:t>
            </a:r>
          </a:p>
        </p:txBody>
      </p:sp>
      <p:sp>
        <p:nvSpPr>
          <p:cNvPr id="70667" name="Text Box 17"/>
          <p:cNvSpPr txBox="1">
            <a:spLocks noChangeArrowheads="1"/>
          </p:cNvSpPr>
          <p:nvPr/>
        </p:nvSpPr>
        <p:spPr bwMode="auto">
          <a:xfrm>
            <a:off x="3275013" y="2951163"/>
            <a:ext cx="16859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500"/>
              <a:t>Leukocytes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500"/>
              <a:t>(white blood cells)</a:t>
            </a:r>
          </a:p>
          <a:p>
            <a:pPr algn="ctr" rtl="0" eaLnBrk="0" hangingPunct="0">
              <a:lnSpc>
                <a:spcPct val="90000"/>
              </a:lnSpc>
            </a:pPr>
            <a:endParaRPr lang="en-US" sz="1700"/>
          </a:p>
        </p:txBody>
      </p:sp>
      <p:sp>
        <p:nvSpPr>
          <p:cNvPr id="70668" name="Text Box 18"/>
          <p:cNvSpPr txBox="1">
            <a:spLocks noChangeArrowheads="1"/>
          </p:cNvSpPr>
          <p:nvPr/>
        </p:nvSpPr>
        <p:spPr bwMode="auto">
          <a:xfrm>
            <a:off x="3424238" y="4435475"/>
            <a:ext cx="121285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1500"/>
              <a:t>Basophil</a:t>
            </a:r>
          </a:p>
        </p:txBody>
      </p:sp>
      <p:sp>
        <p:nvSpPr>
          <p:cNvPr id="70669" name="Text Box 19"/>
          <p:cNvSpPr txBox="1">
            <a:spLocks noChangeArrowheads="1"/>
          </p:cNvSpPr>
          <p:nvPr/>
        </p:nvSpPr>
        <p:spPr bwMode="auto">
          <a:xfrm>
            <a:off x="6805613" y="4140200"/>
            <a:ext cx="11509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500"/>
              <a:t>Lymphocyte</a:t>
            </a:r>
          </a:p>
        </p:txBody>
      </p:sp>
      <p:sp>
        <p:nvSpPr>
          <p:cNvPr id="70670" name="Text Box 20"/>
          <p:cNvSpPr txBox="1">
            <a:spLocks noChangeArrowheads="1"/>
          </p:cNvSpPr>
          <p:nvPr/>
        </p:nvSpPr>
        <p:spPr bwMode="auto">
          <a:xfrm>
            <a:off x="6624638" y="3141663"/>
            <a:ext cx="1195387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500"/>
              <a:t>Defense and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500"/>
              <a:t>Immunity</a:t>
            </a:r>
          </a:p>
        </p:txBody>
      </p:sp>
      <p:sp>
        <p:nvSpPr>
          <p:cNvPr id="70671" name="Text Box 21"/>
          <p:cNvSpPr txBox="1">
            <a:spLocks noChangeArrowheads="1"/>
          </p:cNvSpPr>
          <p:nvPr/>
        </p:nvSpPr>
        <p:spPr bwMode="auto">
          <a:xfrm>
            <a:off x="4340225" y="4754563"/>
            <a:ext cx="121285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500"/>
              <a:t>Eosinophil</a:t>
            </a:r>
          </a:p>
        </p:txBody>
      </p:sp>
      <p:sp>
        <p:nvSpPr>
          <p:cNvPr id="70672" name="Text Box 22"/>
          <p:cNvSpPr txBox="1">
            <a:spLocks noChangeArrowheads="1"/>
          </p:cNvSpPr>
          <p:nvPr/>
        </p:nvSpPr>
        <p:spPr bwMode="auto">
          <a:xfrm>
            <a:off x="5081588" y="3248025"/>
            <a:ext cx="121285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1500"/>
              <a:t>5,000–10,000</a:t>
            </a:r>
          </a:p>
        </p:txBody>
      </p:sp>
      <p:sp>
        <p:nvSpPr>
          <p:cNvPr id="70673" name="Text Box 23"/>
          <p:cNvSpPr txBox="1">
            <a:spLocks noChangeArrowheads="1"/>
          </p:cNvSpPr>
          <p:nvPr/>
        </p:nvSpPr>
        <p:spPr bwMode="auto">
          <a:xfrm>
            <a:off x="5264150" y="5972175"/>
            <a:ext cx="901700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1500"/>
              <a:t>250,000–</a:t>
            </a:r>
          </a:p>
          <a:p>
            <a:pPr algn="l" rtl="0" eaLnBrk="0" hangingPunct="0">
              <a:lnSpc>
                <a:spcPct val="90000"/>
              </a:lnSpc>
            </a:pPr>
            <a:r>
              <a:rPr lang="en-US" sz="1500"/>
              <a:t>400,000</a:t>
            </a:r>
          </a:p>
        </p:txBody>
      </p:sp>
      <p:sp>
        <p:nvSpPr>
          <p:cNvPr id="70674" name="Text Box 24"/>
          <p:cNvSpPr txBox="1">
            <a:spLocks noChangeArrowheads="1"/>
          </p:cNvSpPr>
          <p:nvPr/>
        </p:nvSpPr>
        <p:spPr bwMode="auto">
          <a:xfrm>
            <a:off x="4206875" y="5295900"/>
            <a:ext cx="1212850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500"/>
              <a:t>Neutrophil</a:t>
            </a:r>
          </a:p>
        </p:txBody>
      </p:sp>
      <p:sp>
        <p:nvSpPr>
          <p:cNvPr id="70675" name="Text Box 25"/>
          <p:cNvSpPr txBox="1">
            <a:spLocks noChangeArrowheads="1"/>
          </p:cNvSpPr>
          <p:nvPr/>
        </p:nvSpPr>
        <p:spPr bwMode="auto">
          <a:xfrm>
            <a:off x="6800850" y="5186363"/>
            <a:ext cx="12128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500"/>
              <a:t>Monocyte</a:t>
            </a:r>
          </a:p>
        </p:txBody>
      </p:sp>
      <p:sp>
        <p:nvSpPr>
          <p:cNvPr id="70676" name="Text Box 26"/>
          <p:cNvSpPr txBox="1">
            <a:spLocks noChangeArrowheads="1"/>
          </p:cNvSpPr>
          <p:nvPr/>
        </p:nvSpPr>
        <p:spPr bwMode="auto">
          <a:xfrm>
            <a:off x="6613525" y="5986463"/>
            <a:ext cx="1304925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500"/>
              <a:t>Blood clotting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700"/>
              <a:t> </a:t>
            </a:r>
          </a:p>
        </p:txBody>
      </p:sp>
      <p:sp>
        <p:nvSpPr>
          <p:cNvPr id="70677" name="Text Box 27"/>
          <p:cNvSpPr txBox="1">
            <a:spLocks noChangeArrowheads="1"/>
          </p:cNvSpPr>
          <p:nvPr/>
        </p:nvSpPr>
        <p:spPr bwMode="auto">
          <a:xfrm>
            <a:off x="3298825" y="5895975"/>
            <a:ext cx="121285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1500"/>
              <a:t>Platelets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40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>
                <a:latin typeface="Tahoma" pitchFamily="34" charset="0"/>
              </a:rPr>
              <a:t>0</a:t>
            </a:r>
          </a:p>
        </p:txBody>
      </p:sp>
      <p:sp>
        <p:nvSpPr>
          <p:cNvPr id="71683" name="Line 3"/>
          <p:cNvSpPr>
            <a:spLocks noChangeShapeType="1"/>
          </p:cNvSpPr>
          <p:nvPr/>
        </p:nvSpPr>
        <p:spPr bwMode="auto">
          <a:xfrm>
            <a:off x="174625" y="1049125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84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 b="1">
                <a:latin typeface="Times New Roman" pitchFamily="18" charset="0"/>
                <a:cs typeface="Times New Roman" pitchFamily="18" charset="0"/>
              </a:rPr>
              <a:t>Copyright © 2009 Pearson Education, Inc.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86" name="Rectangle 8"/>
          <p:cNvSpPr>
            <a:spLocks noGrp="1" noChangeArrowheads="1"/>
          </p:cNvSpPr>
          <p:nvPr>
            <p:ph type="title"/>
          </p:nvPr>
        </p:nvSpPr>
        <p:spPr>
          <a:xfrm>
            <a:off x="179388" y="149225"/>
            <a:ext cx="8775700" cy="726674"/>
          </a:xfrm>
        </p:spPr>
        <p:txBody>
          <a:bodyPr/>
          <a:lstStyle/>
          <a:p>
            <a:pPr marL="0" indent="0" algn="ctr"/>
            <a:r>
              <a:rPr lang="en-US" sz="2400" dirty="0" smtClean="0">
                <a:solidFill>
                  <a:srgbClr val="0060AF"/>
                </a:solidFill>
                <a:latin typeface="Times New Roman" pitchFamily="18" charset="0"/>
                <a:cs typeface="Times New Roman" pitchFamily="18" charset="0"/>
              </a:rPr>
              <a:t>CONNECTION: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Too few or too many red blood cells can be unhealthy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1687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85738" y="1346200"/>
            <a:ext cx="8775700" cy="4303829"/>
          </a:xfrm>
        </p:spPr>
        <p:txBody>
          <a:bodyPr/>
          <a:lstStyle/>
          <a:p>
            <a:pPr marL="357188" lvl="1" indent="-355600" eaLnBrk="1" hangingPunct="1">
              <a:lnSpc>
                <a:spcPct val="85000"/>
              </a:lnSpc>
              <a:spcBef>
                <a:spcPct val="20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Anemia </a:t>
            </a:r>
            <a:r>
              <a:rPr lang="ar-S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2" indent="-261938" eaLnBrk="1" hangingPunct="1">
              <a:lnSpc>
                <a:spcPct val="85000"/>
              </a:lnSpc>
              <a:spcBef>
                <a:spcPct val="20000"/>
              </a:spcBef>
              <a:buFontTx/>
              <a:buChar char="–"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Abnormally low amounts of hemoglobin or red blood cells</a:t>
            </a:r>
          </a:p>
          <a:p>
            <a:pPr marL="800100" lvl="2" indent="-261938" eaLnBrk="1" hangingPunct="1">
              <a:lnSpc>
                <a:spcPct val="85000"/>
              </a:lnSpc>
              <a:spcBef>
                <a:spcPct val="20000"/>
              </a:spcBef>
              <a:buFontTx/>
              <a:buChar char="–"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Causes fatigue due to lack of oxygen in tissues</a:t>
            </a:r>
          </a:p>
          <a:p>
            <a:pPr marL="342900" lvl="1">
              <a:lnSpc>
                <a:spcPct val="85000"/>
              </a:lnSpc>
              <a:spcBef>
                <a:spcPct val="20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Erythropoietin hormone (EPO)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Regulates red blood cell production</a:t>
            </a:r>
          </a:p>
          <a:p>
            <a:pPr marL="342900" lvl="1">
              <a:lnSpc>
                <a:spcPct val="85000"/>
              </a:lnSpc>
              <a:spcBef>
                <a:spcPct val="20000"/>
              </a:spcBef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Some athletes artificially increase red blood cell production by injecting erythropoietin which can lead to Clotting , Stroke, Heart failure, Death</a:t>
            </a:r>
          </a:p>
          <a:p>
            <a:pPr marL="800100" lvl="2" indent="-261938" eaLnBrk="1" hangingPunct="1">
              <a:lnSpc>
                <a:spcPct val="85000"/>
              </a:lnSpc>
              <a:spcBef>
                <a:spcPct val="20000"/>
              </a:spcBef>
              <a:buFontTx/>
              <a:buChar char="–"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41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>
                <a:latin typeface="Tahoma" pitchFamily="34" charset="0"/>
              </a:rPr>
              <a:t>0</a:t>
            </a:r>
          </a:p>
        </p:txBody>
      </p:sp>
      <p:sp>
        <p:nvSpPr>
          <p:cNvPr id="72707" name="Line 3"/>
          <p:cNvSpPr>
            <a:spLocks noChangeShapeType="1"/>
          </p:cNvSpPr>
          <p:nvPr/>
        </p:nvSpPr>
        <p:spPr bwMode="auto">
          <a:xfrm>
            <a:off x="179388" y="1106688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08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 b="1">
                <a:latin typeface="Times New Roman" pitchFamily="18" charset="0"/>
                <a:cs typeface="Times New Roman" pitchFamily="18" charset="0"/>
              </a:rPr>
              <a:t>Copyright © 2009 Pearson Education, Inc.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10" name="Rectangle 8"/>
          <p:cNvSpPr>
            <a:spLocks noGrp="1" noChangeArrowheads="1"/>
          </p:cNvSpPr>
          <p:nvPr>
            <p:ph type="title"/>
          </p:nvPr>
        </p:nvSpPr>
        <p:spPr>
          <a:xfrm>
            <a:off x="125413" y="209550"/>
            <a:ext cx="8939212" cy="714475"/>
          </a:xfrm>
        </p:spPr>
        <p:txBody>
          <a:bodyPr/>
          <a:lstStyle/>
          <a:p>
            <a:pPr marL="0" indent="0" algn="ctr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Clotting Process</a:t>
            </a:r>
            <a:r>
              <a:rPr lang="en-US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Blood clots plug leaks when blood vessels are injured</a:t>
            </a:r>
            <a:r>
              <a:rPr lang="en-US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2711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53988" y="1285875"/>
            <a:ext cx="8775700" cy="4729914"/>
          </a:xfrm>
        </p:spPr>
        <p:txBody>
          <a:bodyPr/>
          <a:lstStyle/>
          <a:p>
            <a:pPr marL="261938" indent="-261938" eaLnBrk="1" hangingPunct="1">
              <a:spcBef>
                <a:spcPts val="1200"/>
              </a:spcBef>
              <a:spcAft>
                <a:spcPts val="600"/>
              </a:spcAft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When a blood vessel is damaged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ar-S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719138" lvl="1" indent="-277813" eaLnBrk="1" hangingPunct="1">
              <a:spcBef>
                <a:spcPts val="1200"/>
              </a:spcBef>
              <a:spcAft>
                <a:spcPts val="600"/>
              </a:spcAft>
              <a:buFontTx/>
              <a:buChar char="–"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Platelets help trigger the conversion of fibrinogen (plasma protein) →  fibrin (fiber) which makes knit that forms a clot and plugs the leak</a:t>
            </a:r>
          </a:p>
          <a:p>
            <a:pPr marL="261938" indent="-261938" eaLnBrk="1" hangingPunct="1">
              <a:spcBef>
                <a:spcPts val="1200"/>
              </a:spcBef>
              <a:spcAft>
                <a:spcPts val="600"/>
              </a:spcAft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blood-clotting process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			</a:t>
            </a: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19138" lvl="1" indent="-277813" eaLnBrk="1" hangingPunct="1">
              <a:spcBef>
                <a:spcPts val="1200"/>
              </a:spcBef>
              <a:spcAft>
                <a:spcPts val="600"/>
              </a:spcAft>
              <a:buFontTx/>
              <a:buChar char="–"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Platelets adhere to exposed connective tissue</a:t>
            </a:r>
          </a:p>
          <a:p>
            <a:pPr marL="719138" lvl="1" indent="-277813" eaLnBrk="1" hangingPunct="1">
              <a:spcBef>
                <a:spcPts val="1200"/>
              </a:spcBef>
              <a:spcAft>
                <a:spcPts val="600"/>
              </a:spcAft>
              <a:buFontTx/>
              <a:buChar char="–"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Platelets form a plug</a:t>
            </a:r>
          </a:p>
          <a:p>
            <a:pPr marL="719138" lvl="1" indent="-277813" eaLnBrk="1" hangingPunct="1">
              <a:spcBef>
                <a:spcPts val="1200"/>
              </a:spcBef>
              <a:spcAft>
                <a:spcPts val="600"/>
              </a:spcAft>
              <a:buFontTx/>
              <a:buChar char="–"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 fibrin clot traps blood cells</a:t>
            </a:r>
          </a:p>
          <a:p>
            <a:pPr marL="719138" lvl="1" indent="-277813" algn="r" rtl="1" eaLnBrk="1" hangingPunct="1">
              <a:spcBef>
                <a:spcPts val="1200"/>
              </a:spcBef>
              <a:spcAft>
                <a:spcPts val="600"/>
              </a:spcAft>
              <a:buFontTx/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8" descr="23_14aBloodClotting_3-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8" y="612775"/>
            <a:ext cx="8542337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1" name="Oval 9"/>
          <p:cNvSpPr>
            <a:spLocks noChangeArrowheads="1"/>
          </p:cNvSpPr>
          <p:nvPr/>
        </p:nvSpPr>
        <p:spPr bwMode="auto">
          <a:xfrm>
            <a:off x="381000" y="647700"/>
            <a:ext cx="241300" cy="241300"/>
          </a:xfrm>
          <a:prstGeom prst="ellipse">
            <a:avLst/>
          </a:prstGeom>
          <a:solidFill>
            <a:srgbClr val="EF1A2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2" name="Text Box 11"/>
          <p:cNvSpPr txBox="1">
            <a:spLocks noChangeArrowheads="1"/>
          </p:cNvSpPr>
          <p:nvPr/>
        </p:nvSpPr>
        <p:spPr bwMode="auto">
          <a:xfrm>
            <a:off x="449263" y="684213"/>
            <a:ext cx="84137" cy="16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73733" name="Line 15"/>
          <p:cNvSpPr>
            <a:spLocks noChangeShapeType="1"/>
          </p:cNvSpPr>
          <p:nvPr/>
        </p:nvSpPr>
        <p:spPr bwMode="auto">
          <a:xfrm>
            <a:off x="1562100" y="3248025"/>
            <a:ext cx="720725" cy="4413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4" name="Line 16"/>
          <p:cNvSpPr>
            <a:spLocks noChangeShapeType="1"/>
          </p:cNvSpPr>
          <p:nvPr/>
        </p:nvSpPr>
        <p:spPr bwMode="auto">
          <a:xfrm flipV="1">
            <a:off x="1990725" y="3019425"/>
            <a:ext cx="279400" cy="117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5" name="Line 17"/>
          <p:cNvSpPr>
            <a:spLocks noChangeShapeType="1"/>
          </p:cNvSpPr>
          <p:nvPr/>
        </p:nvSpPr>
        <p:spPr bwMode="auto">
          <a:xfrm flipV="1">
            <a:off x="1714500" y="1746250"/>
            <a:ext cx="590550" cy="444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6" name="Oval 18"/>
          <p:cNvSpPr>
            <a:spLocks noChangeArrowheads="1"/>
          </p:cNvSpPr>
          <p:nvPr/>
        </p:nvSpPr>
        <p:spPr bwMode="auto">
          <a:xfrm>
            <a:off x="3648075" y="650875"/>
            <a:ext cx="241300" cy="241300"/>
          </a:xfrm>
          <a:prstGeom prst="ellipse">
            <a:avLst/>
          </a:prstGeom>
          <a:solidFill>
            <a:srgbClr val="EF1A2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7" name="Text Box 20"/>
          <p:cNvSpPr txBox="1">
            <a:spLocks noChangeArrowheads="1"/>
          </p:cNvSpPr>
          <p:nvPr/>
        </p:nvSpPr>
        <p:spPr bwMode="auto">
          <a:xfrm>
            <a:off x="3716338" y="687388"/>
            <a:ext cx="84137" cy="16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73738" name="Line 22"/>
          <p:cNvSpPr>
            <a:spLocks noChangeShapeType="1"/>
          </p:cNvSpPr>
          <p:nvPr/>
        </p:nvSpPr>
        <p:spPr bwMode="auto">
          <a:xfrm>
            <a:off x="4762500" y="3267075"/>
            <a:ext cx="733425" cy="88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9" name="Oval 23"/>
          <p:cNvSpPr>
            <a:spLocks noChangeArrowheads="1"/>
          </p:cNvSpPr>
          <p:nvPr/>
        </p:nvSpPr>
        <p:spPr bwMode="auto">
          <a:xfrm>
            <a:off x="6931025" y="649288"/>
            <a:ext cx="241300" cy="241300"/>
          </a:xfrm>
          <a:prstGeom prst="ellipse">
            <a:avLst/>
          </a:prstGeom>
          <a:solidFill>
            <a:srgbClr val="EF1A2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rtl="0" eaLnBrk="0" hangingPunct="0"/>
            <a:endParaRPr lang="en-GB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40" name="Text Box 24"/>
          <p:cNvSpPr txBox="1">
            <a:spLocks noChangeArrowheads="1"/>
          </p:cNvSpPr>
          <p:nvPr/>
        </p:nvSpPr>
        <p:spPr bwMode="auto">
          <a:xfrm>
            <a:off x="7099588" y="631150"/>
            <a:ext cx="1401762" cy="764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Fibrin clot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traps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blood </a:t>
            </a:r>
            <a:r>
              <a:rPr lang="en-US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cells</a:t>
            </a:r>
            <a:r>
              <a:rPr lang="ar-SA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41" name="Text Box 25"/>
          <p:cNvSpPr txBox="1">
            <a:spLocks noChangeArrowheads="1"/>
          </p:cNvSpPr>
          <p:nvPr/>
        </p:nvSpPr>
        <p:spPr bwMode="auto">
          <a:xfrm>
            <a:off x="6999288" y="685800"/>
            <a:ext cx="84137" cy="1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73742" name="Rectangle 26"/>
          <p:cNvSpPr>
            <a:spLocks noChangeArrowheads="1"/>
          </p:cNvSpPr>
          <p:nvPr/>
        </p:nvSpPr>
        <p:spPr bwMode="auto">
          <a:xfrm>
            <a:off x="361350" y="4726888"/>
            <a:ext cx="61039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eaLnBrk="0" hangingPunct="0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blood-clotting process</a:t>
            </a:r>
          </a:p>
          <a:p>
            <a:pPr algn="ctr" rtl="0" eaLnBrk="0" hangingPunct="0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GB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43" name="Text Box 27"/>
          <p:cNvSpPr txBox="1">
            <a:spLocks noChangeArrowheads="1"/>
          </p:cNvSpPr>
          <p:nvPr/>
        </p:nvSpPr>
        <p:spPr bwMode="auto">
          <a:xfrm>
            <a:off x="3922513" y="661213"/>
            <a:ext cx="1423987" cy="541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Platelet plug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Forms</a:t>
            </a:r>
            <a:endParaRPr lang="en-US" sz="1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44" name="Text Box 28"/>
          <p:cNvSpPr txBox="1">
            <a:spLocks noChangeArrowheads="1"/>
          </p:cNvSpPr>
          <p:nvPr/>
        </p:nvSpPr>
        <p:spPr bwMode="auto">
          <a:xfrm>
            <a:off x="5535613" y="3221038"/>
            <a:ext cx="1385887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Platelet plug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ar-SA" sz="1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3745" name="Text Box 29"/>
          <p:cNvSpPr txBox="1">
            <a:spLocks noChangeArrowheads="1"/>
          </p:cNvSpPr>
          <p:nvPr/>
        </p:nvSpPr>
        <p:spPr bwMode="auto">
          <a:xfrm>
            <a:off x="548653" y="640091"/>
            <a:ext cx="1817971" cy="784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Platelets adhere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 exposed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connective </a:t>
            </a:r>
            <a:r>
              <a:rPr lang="en-US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tissue</a:t>
            </a:r>
            <a:endParaRPr lang="ar-SA" sz="1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0" eaLnBrk="0" hangingPunct="0">
              <a:lnSpc>
                <a:spcPct val="90000"/>
              </a:lnSpc>
            </a:pPr>
            <a:r>
              <a:rPr lang="ar-SA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46" name="Text Box 30"/>
          <p:cNvSpPr txBox="1">
            <a:spLocks noChangeArrowheads="1"/>
          </p:cNvSpPr>
          <p:nvPr/>
        </p:nvSpPr>
        <p:spPr bwMode="auto">
          <a:xfrm>
            <a:off x="2351088" y="1630363"/>
            <a:ext cx="1195387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Epithelium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3747" name="Text Box 31"/>
          <p:cNvSpPr txBox="1">
            <a:spLocks noChangeArrowheads="1"/>
          </p:cNvSpPr>
          <p:nvPr/>
        </p:nvSpPr>
        <p:spPr bwMode="auto">
          <a:xfrm>
            <a:off x="2306638" y="2719388"/>
            <a:ext cx="1265237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Connective 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Tissue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ar-SA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3748" name="Text Box 32"/>
          <p:cNvSpPr txBox="1">
            <a:spLocks noChangeArrowheads="1"/>
          </p:cNvSpPr>
          <p:nvPr/>
        </p:nvSpPr>
        <p:spPr bwMode="auto">
          <a:xfrm>
            <a:off x="2328863" y="3567113"/>
            <a:ext cx="836612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1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Platelet</a:t>
            </a:r>
          </a:p>
          <a:p>
            <a:pPr algn="l" rtl="0" eaLnBrk="0" hangingPunct="0">
              <a:lnSpc>
                <a:spcPct val="90000"/>
              </a:lnSpc>
            </a:pPr>
            <a:r>
              <a:rPr lang="ar-SA" sz="1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49" name="Picture 33" descr="23_14bFibrinClot-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05625" y="4651375"/>
            <a:ext cx="2119313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50" name="Rectangle 34"/>
          <p:cNvSpPr>
            <a:spLocks noChangeArrowheads="1"/>
          </p:cNvSpPr>
          <p:nvPr/>
        </p:nvSpPr>
        <p:spPr bwMode="auto">
          <a:xfrm>
            <a:off x="6996113" y="4218800"/>
            <a:ext cx="19573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 eaLnBrk="0" hangingPunct="0"/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fibrin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clot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45244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43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646363" y="92075"/>
            <a:ext cx="3595687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0" hangingPunct="0">
              <a:defRPr/>
            </a:pPr>
            <a:r>
              <a:rPr lang="ar-SA" b="1" dirty="0">
                <a:solidFill>
                  <a:srgbClr val="FF0000"/>
                </a:solidFill>
                <a:latin typeface="+mj-lt"/>
                <a:cs typeface="Arial" charset="0"/>
              </a:rPr>
              <a:t>تبادل الغازات  </a:t>
            </a:r>
            <a:r>
              <a:rPr lang="en-US" b="1" dirty="0">
                <a:solidFill>
                  <a:srgbClr val="FF0000"/>
                </a:solidFill>
                <a:latin typeface="+mj-lt"/>
                <a:cs typeface="Arial" charset="0"/>
              </a:rPr>
              <a:t>Gas Exchange </a:t>
            </a:r>
            <a:endParaRPr lang="en-US" dirty="0">
              <a:solidFill>
                <a:srgbClr val="FF0000"/>
              </a:solidFill>
              <a:latin typeface="+mj-lt"/>
              <a:cs typeface="Arial" charset="0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188913" y="725488"/>
          <a:ext cx="8765628" cy="5212080"/>
        </p:xfrm>
        <a:graphic>
          <a:graphicData uri="http://schemas.openxmlformats.org/drawingml/2006/table">
            <a:tbl>
              <a:tblPr/>
              <a:tblGrid>
                <a:gridCol w="4384566"/>
                <a:gridCol w="4381062"/>
              </a:tblGrid>
              <a:tr h="40020">
                <a:tc>
                  <a:txBody>
                    <a:bodyPr/>
                    <a:lstStyle/>
                    <a:p>
                      <a:pPr marL="108000" algn="ctr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المصطلـــــــــــــــــــــــــــــــــح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تعريف المصطلــــــــــح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Mechanisms Of Gas Exchange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آليات تبادل الغازات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Three Phases Of Gas Exchange               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مراحل تبادل الغازات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Breathing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التنفس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44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Transport Of Oxygen And Carbon Dioxide In Blood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قل الاكسجين و ثاني اكسد الكربون في الدم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44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Body Tissues Take Up Oxygen And Release Carbon Dioxide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امتصاص انسجة الجسم للأكسجين و التخلص من ثاني اكسد الكربون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Cellular Respiration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التنفس الخلوي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44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Requires A Continuous Supply Of Oxygen And The Disposal Of Carbon Dioxide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تزويد مستمر بالأكسجين والتخلص من ثاني اكسد الكربون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44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Respiratory Surfaces Must Be Thin And Moist For Diffusion Of O</a:t>
                      </a:r>
                      <a:r>
                        <a:rPr lang="en-US" sz="1800" b="1" baseline="-250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 And CO</a:t>
                      </a:r>
                      <a:r>
                        <a:rPr lang="en-US" sz="1800" b="1" baseline="-250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ينبغي  للسطوح التنفسية  ان تكون رقيقة ورطبة لانتشار الاكسجين وثاني اكسيد الكربون عبرها</a:t>
                      </a:r>
                      <a:r>
                        <a:rPr lang="ar-SA" sz="1800" b="1" baseline="-250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Earthworms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ديدان الارض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44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Most Animals Have Specialized Body Parts That Promote Gas Exchange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تمتلك معظم الحيوانات اجزاء متخصصة بالجسم تقوم بعملية تبادل الغازات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Gills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لخياشيم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Tracheal Systems In Arthropods       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اجهزة القصبات الهوائية في مفصليات الارجل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Tetrapods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رباعيات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الارجل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8734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646363" y="92075"/>
            <a:ext cx="3595687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0" hangingPunct="0">
              <a:defRPr/>
            </a:pPr>
            <a:r>
              <a:rPr lang="ar-SA" b="1" dirty="0">
                <a:solidFill>
                  <a:srgbClr val="FF0000"/>
                </a:solidFill>
                <a:latin typeface="+mj-lt"/>
                <a:cs typeface="Arial" charset="0"/>
              </a:rPr>
              <a:t>تبادل الغازات  </a:t>
            </a:r>
            <a:r>
              <a:rPr lang="en-US" b="1" dirty="0">
                <a:solidFill>
                  <a:srgbClr val="FF0000"/>
                </a:solidFill>
                <a:latin typeface="+mj-lt"/>
                <a:cs typeface="Arial" charset="0"/>
              </a:rPr>
              <a:t>Gas Exchange </a:t>
            </a:r>
            <a:endParaRPr lang="en-US" dirty="0">
              <a:solidFill>
                <a:srgbClr val="FF0000"/>
              </a:solidFill>
              <a:latin typeface="+mj-lt"/>
              <a:cs typeface="Arial" charset="0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157163" y="798513"/>
          <a:ext cx="8765628" cy="315468"/>
        </p:xfrm>
        <a:graphic>
          <a:graphicData uri="http://schemas.openxmlformats.org/drawingml/2006/table">
            <a:tbl>
              <a:tblPr/>
              <a:tblGrid>
                <a:gridCol w="4384566"/>
                <a:gridCol w="4381062"/>
              </a:tblGrid>
              <a:tr h="4002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المصطلـــــــــــــــــــــــــــــــــح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تعريف المصطلــــــــــح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41288" y="1239838"/>
          <a:ext cx="8765628" cy="5212080"/>
        </p:xfrm>
        <a:graphic>
          <a:graphicData uri="http://schemas.openxmlformats.org/drawingml/2006/table">
            <a:tbl>
              <a:tblPr/>
              <a:tblGrid>
                <a:gridCol w="4384566"/>
                <a:gridCol w="4381062"/>
              </a:tblGrid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Amphibians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البرمائيات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Reptiles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الزواحف 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Mammals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الثديات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Extensions Of The Body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تمددات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لسطح الجسم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Increase Surface To Volume Ratio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تزيد من نسبة السطح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الى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الحجم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Gas Exchange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تبادل الغازات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Ventilation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تهوية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Countercurrent Flow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التيار المعاكس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Advantages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فوائد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Higher Concentrations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تركيزات اكبر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Respiratory Surfaces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سطوح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اجسامها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التنفسية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Insect Tracheal Systems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الاجهزة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القصبية للحشرات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Tiny Branching Tubes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انابيب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دقيقة متفرعة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Air Is Piped Directly To Cells                                 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يضخ الهواء مباشرة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الى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الخلايا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Evolved In Shallow Water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بدأت حياتها في المياه الضحلة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Diverged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تفرعت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Three Major Lineages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ثلاثة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افرع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رئيسية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Nonbird Reptiles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الزواحف غير الطائرة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Lower Metabolic Rates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ايضية منخفضة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8297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646363" y="92075"/>
            <a:ext cx="3595687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0" hangingPunct="0">
              <a:defRPr/>
            </a:pPr>
            <a:r>
              <a:rPr lang="ar-SA" b="1" dirty="0">
                <a:solidFill>
                  <a:srgbClr val="FF0000"/>
                </a:solidFill>
                <a:latin typeface="+mj-lt"/>
                <a:cs typeface="Arial" charset="0"/>
              </a:rPr>
              <a:t>تبادل الغازات  </a:t>
            </a:r>
            <a:r>
              <a:rPr lang="en-US" b="1" dirty="0">
                <a:solidFill>
                  <a:srgbClr val="FF0000"/>
                </a:solidFill>
                <a:latin typeface="+mj-lt"/>
                <a:cs typeface="Arial" charset="0"/>
              </a:rPr>
              <a:t>Gas Exchange </a:t>
            </a:r>
            <a:endParaRPr lang="en-US" dirty="0">
              <a:solidFill>
                <a:srgbClr val="FF0000"/>
              </a:solidFill>
              <a:latin typeface="+mj-lt"/>
              <a:cs typeface="Arial" charset="0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173038" y="814388"/>
          <a:ext cx="8765628" cy="315468"/>
        </p:xfrm>
        <a:graphic>
          <a:graphicData uri="http://schemas.openxmlformats.org/drawingml/2006/table">
            <a:tbl>
              <a:tblPr/>
              <a:tblGrid>
                <a:gridCol w="4384566"/>
                <a:gridCol w="4381062"/>
              </a:tblGrid>
              <a:tr h="4002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المصطلـــــــــــــــــــــــــــــــــح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تعريف المصطلــــــــــح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200025" y="1255713"/>
          <a:ext cx="8765628" cy="5212080"/>
        </p:xfrm>
        <a:graphic>
          <a:graphicData uri="http://schemas.openxmlformats.org/drawingml/2006/table">
            <a:tbl>
              <a:tblPr/>
              <a:tblGrid>
                <a:gridCol w="4384566"/>
                <a:gridCol w="4381062"/>
              </a:tblGrid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Inhaled Through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, يستنشق الهواء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Nasal Cavity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التجويف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الانفي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44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Filtered By Hairs And Mucus Surfaces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يرشح الهواء (من العوالق) عن طريق الشعر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و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الاسطح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المخاطية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Air Is Warmed And Moisturized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تم تدفئة وترطيب الهواء 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Air Is Sampled For Odors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يتم فرز الهواء من اجل تمييز الروائح 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Nasal Cavity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التجويف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الانفي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،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Pharynx	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البلعوم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Then Larynx, Past The Vocal Cords    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الحنجرة مار بالا حبال الصوتية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Trachea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الى القصبات الهوائية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Cartilage Rings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مفتوحة بحلقات غضروفية </a:t>
                      </a: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Paired Bronchi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الشعب الهوائية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Bronchioles	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الشعيبات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الهوائية  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Alveoli,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الحويصلات الهوائية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Grapelike Clusters Of Air Sacs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عنقود من الاكياس الهوائية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High Surface Area Of Capillaries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مساحة السطح العالية للشعيرات الدموية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High Surface Area Of Alveoli 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مساحة السطح العالية للحويصلات الهوائية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O</a:t>
                      </a:r>
                      <a:r>
                        <a:rPr lang="en-US" sz="1800" b="1" baseline="-25000">
                          <a:latin typeface="Times New Roman"/>
                          <a:ea typeface="Calibri"/>
                          <a:cs typeface="Arial"/>
                        </a:rPr>
                        <a:t>2 </a:t>
                      </a: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Diffuses Into The Blood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ينتشر الاكسجين الى الدم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CO</a:t>
                      </a:r>
                      <a:r>
                        <a:rPr lang="en-US" sz="1800" b="1" baseline="-25000">
                          <a:latin typeface="Times New Roman"/>
                          <a:ea typeface="Calibri"/>
                          <a:cs typeface="Arial"/>
                        </a:rPr>
                        <a:t>2 </a:t>
                      </a: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Diffuses Out Of The Blood   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يطرد ثاني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اكسيد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الكربون خارج الدم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2321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646363" y="92075"/>
            <a:ext cx="3595687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0" hangingPunct="0">
              <a:defRPr/>
            </a:pPr>
            <a:r>
              <a:rPr lang="ar-SA" b="1" dirty="0">
                <a:solidFill>
                  <a:srgbClr val="FF0000"/>
                </a:solidFill>
                <a:latin typeface="+mj-lt"/>
                <a:cs typeface="Arial" charset="0"/>
              </a:rPr>
              <a:t>تبادل الغازات  </a:t>
            </a:r>
            <a:r>
              <a:rPr lang="en-US" b="1" dirty="0">
                <a:solidFill>
                  <a:srgbClr val="FF0000"/>
                </a:solidFill>
                <a:latin typeface="+mj-lt"/>
                <a:cs typeface="Arial" charset="0"/>
              </a:rPr>
              <a:t>Gas Exchange </a:t>
            </a:r>
            <a:endParaRPr lang="en-US" dirty="0">
              <a:solidFill>
                <a:srgbClr val="FF0000"/>
              </a:solidFill>
              <a:latin typeface="+mj-lt"/>
              <a:cs typeface="Arial" charset="0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157163" y="719138"/>
          <a:ext cx="8765628" cy="315468"/>
        </p:xfrm>
        <a:graphic>
          <a:graphicData uri="http://schemas.openxmlformats.org/drawingml/2006/table">
            <a:tbl>
              <a:tblPr/>
              <a:tblGrid>
                <a:gridCol w="4384566"/>
                <a:gridCol w="4381062"/>
              </a:tblGrid>
              <a:tr h="4002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المصطلـــــــــــــــــــــــــــــــــح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تعريف المصطلــــــــــح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36525" y="1160463"/>
          <a:ext cx="8766175" cy="5212080"/>
        </p:xfrm>
        <a:graphic>
          <a:graphicData uri="http://schemas.openxmlformats.org/drawingml/2006/table">
            <a:tbl>
              <a:tblPr/>
              <a:tblGrid>
                <a:gridCol w="4384675"/>
                <a:gridCol w="4381500"/>
              </a:tblGrid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Mucus And Cilia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المخاط والأهداب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Protect The Lungs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تحمي الرئتين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Damaged By Smoking    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ان تتلف بالتدخين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Lung Cancer  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سرطان الرئة 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Heart Disease  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امراض القلب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Emphysema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ضيق  التنفس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Risk Of Heart Attacks And Strokes</a:t>
                      </a: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   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يزيد نوبات القلب والجلطات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Raises Blood Pressure    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 يرفع من ضغط الدم                                                                                                 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375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Increases Harmful Types Of Cholesterol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 </a:t>
                      </a: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يزيد من التعرض لأنواع الكلسترول الضارةالكلسترول الضارة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375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Accidents, Alcohol, Drug Abuse, HIV, And Murders Combined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يفوق الموت من الحوادث , تعاطي الكحول والإدمان على المخدرات و الايدز و الاغتيالات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Breathing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التنفس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375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Alternate Inhalation And Exhalation Of Air (Ventilation)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تعاقب شهيق وزفير الهواء (التهوية)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Inhalation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الشهيق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Rib Cage Expands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يتمدد (يتسع) القفص الصدري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Diaphragm Moves Downward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ينخفض الحجاب الحاجز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Pressure Around Lungs Decreases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ينخفض الضغط حول الرئة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7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646363" y="92075"/>
            <a:ext cx="3595687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0" hangingPunct="0">
              <a:defRPr/>
            </a:pPr>
            <a:r>
              <a:rPr lang="ar-SA" b="1" dirty="0">
                <a:solidFill>
                  <a:srgbClr val="FF0000"/>
                </a:solidFill>
                <a:latin typeface="+mj-lt"/>
                <a:cs typeface="Arial" charset="0"/>
              </a:rPr>
              <a:t>تبادل الغازات  </a:t>
            </a:r>
            <a:r>
              <a:rPr lang="en-US" b="1" dirty="0">
                <a:solidFill>
                  <a:srgbClr val="FF0000"/>
                </a:solidFill>
                <a:latin typeface="+mj-lt"/>
                <a:cs typeface="Arial" charset="0"/>
              </a:rPr>
              <a:t>Gas Exchange </a:t>
            </a:r>
            <a:endParaRPr lang="en-US" dirty="0">
              <a:solidFill>
                <a:srgbClr val="FF0000"/>
              </a:solidFill>
              <a:latin typeface="+mj-lt"/>
              <a:cs typeface="Arial" charset="0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173038" y="860425"/>
          <a:ext cx="8765628" cy="315468"/>
        </p:xfrm>
        <a:graphic>
          <a:graphicData uri="http://schemas.openxmlformats.org/drawingml/2006/table">
            <a:tbl>
              <a:tblPr/>
              <a:tblGrid>
                <a:gridCol w="4384566"/>
                <a:gridCol w="4381062"/>
              </a:tblGrid>
              <a:tr h="4002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المصطلـــــــــــــــــــــــــــــــــح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تعريف المصطلــــــــــح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جدول 3"/>
          <p:cNvGraphicFramePr>
            <a:graphicFrameLocks noGrp="1"/>
          </p:cNvGraphicFramePr>
          <p:nvPr>
            <p:extLst/>
          </p:nvPr>
        </p:nvGraphicFramePr>
        <p:xfrm>
          <a:off x="200025" y="1301750"/>
          <a:ext cx="8766175" cy="4937760"/>
        </p:xfrm>
        <a:graphic>
          <a:graphicData uri="http://schemas.openxmlformats.org/drawingml/2006/table">
            <a:tbl>
              <a:tblPr/>
              <a:tblGrid>
                <a:gridCol w="4384675"/>
                <a:gridCol w="4381500"/>
              </a:tblGrid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Air Is Drawn Into The Respiratory Tract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يسحب الهواء الى الممرات التنفسية  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Exhalation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الزفير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Rib Cage Contracts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ينقبض (يضيق ) القفص الصدري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Diaphragm Moves Upward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يرتفع الحجاب الحاجز الى اعلى 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Pressure Around The Lungs Increases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يزداد الضغط حول الرئتين 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Air Is Forced Out Of The Respiratory Tract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ويطرد الهواء خارج الممرات التنفسية 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Automatic Control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التحكم الاوتوماتيكي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Breathing Control Centers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مراكز التحكم بالتنفس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375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Respond To CO</a:t>
                      </a:r>
                      <a:r>
                        <a:rPr kumimoji="0" lang="en-US" sz="1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Levels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تستجيب لمستويات ثاني اكسيد الكربون في الدم     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Drop In Blood Ph Increases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انخفاض الاس الهيدروجيني في الدم يزيد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Rate And Depth Of Breathing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معدل وعمق التنفس 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Transport Of Gases In The Human Body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نقل الغازات في جسم الانسان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Heart Pumps Blood To Two Regions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يضخ القلب الدم الى منطقتين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375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Right Side Pumps Oxygen-Poor Blood To The Lungs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يضخ الجانب الايمن الدم الفقير الى الاكسجين الى الرئتين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375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Left Side Pumps Oxygen-Rich Blood To The Body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ضخ الجانب الايسر الدم الغني بالأكسجين الى بقية اجزاء الجسم 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231" marR="1123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680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152400" y="1397000"/>
          <a:ext cx="8765628" cy="3840480"/>
        </p:xfrm>
        <a:graphic>
          <a:graphicData uri="http://schemas.openxmlformats.org/drawingml/2006/table">
            <a:tbl>
              <a:tblPr/>
              <a:tblGrid>
                <a:gridCol w="4384566"/>
                <a:gridCol w="4381062"/>
              </a:tblGrid>
              <a:tr h="78644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In The Lungs, Blood Picks Up O</a:t>
                      </a:r>
                      <a:r>
                        <a:rPr lang="en-US" sz="1800" b="1" baseline="-25000" dirty="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 And Drops Off CO</a:t>
                      </a:r>
                      <a:r>
                        <a:rPr lang="en-US" sz="1800" b="1" baseline="-25000" dirty="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في الرئتين ، يأخذ الدم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الاكسجين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و يطرد ثاني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اكسيد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الكربون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44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In The Body Tissues, Blood Drops Off O</a:t>
                      </a:r>
                      <a:r>
                        <a:rPr lang="en-US" sz="1800" b="1" baseline="-25000">
                          <a:latin typeface="Times New Roman"/>
                          <a:ea typeface="Calibri"/>
                          <a:cs typeface="Arial"/>
                        </a:rPr>
                        <a:t>2 </a:t>
                      </a: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And Picks Up CO</a:t>
                      </a:r>
                      <a:r>
                        <a:rPr lang="en-US" sz="1800" b="1" baseline="-250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في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انسجة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الجسم , يترك الدم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الاكسجين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ويأخذ ثاني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اكسيد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الكربون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44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O</a:t>
                      </a:r>
                      <a:r>
                        <a:rPr lang="en-US" sz="1800" b="1" baseline="-250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 Moves From The Alveoli Of The Lungs Into The Blood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يتحرك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الاكسجين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من الحويصلات الهوائية للرئتين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الى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الدم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44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CO</a:t>
                      </a:r>
                      <a:r>
                        <a:rPr lang="en-US" sz="1800" b="1" baseline="-25000">
                          <a:latin typeface="Times New Roman"/>
                          <a:ea typeface="Calibri"/>
                          <a:cs typeface="Arial"/>
                        </a:rPr>
                        <a:t>2 </a:t>
                      </a: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Moves From The Blood Into The Alveoli Of The Lungs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يتحرك ثاني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اكسيد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الكربون من الدم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الى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الحويصلات الهوائية للرئتين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44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Tissues Have More CO2 And Less O2 Than In The Blood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بها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ثاني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اكسيد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الكربون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اكثر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وأكسجين اقل مما هو في الدم 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44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CO2 Moves From The Tissues Into The Blood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يتحرك ثاني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اكسيد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الكربون من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الانسجة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الى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الدم 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O2 Moves From The Blood Into The Tissues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يتحرك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الاكسجين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من الدم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الى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الانسجة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57163" y="908050"/>
          <a:ext cx="8765628" cy="315468"/>
        </p:xfrm>
        <a:graphic>
          <a:graphicData uri="http://schemas.openxmlformats.org/drawingml/2006/table">
            <a:tbl>
              <a:tblPr/>
              <a:tblGrid>
                <a:gridCol w="4384566"/>
                <a:gridCol w="4381062"/>
              </a:tblGrid>
              <a:tr h="4002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المصطلـــــــــــــــــــــــــــــــــح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تعريف المصطلــــــــــح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2646363" y="92075"/>
            <a:ext cx="3595687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0" hangingPunct="0">
              <a:defRPr/>
            </a:pPr>
            <a:r>
              <a:rPr lang="ar-SA" b="1" dirty="0">
                <a:solidFill>
                  <a:srgbClr val="FF0000"/>
                </a:solidFill>
                <a:latin typeface="+mj-lt"/>
                <a:cs typeface="Arial" charset="0"/>
              </a:rPr>
              <a:t>تبادل الغازات  </a:t>
            </a:r>
            <a:r>
              <a:rPr lang="en-US" b="1" dirty="0">
                <a:solidFill>
                  <a:srgbClr val="FF0000"/>
                </a:solidFill>
                <a:latin typeface="+mj-lt"/>
                <a:cs typeface="Arial" charset="0"/>
              </a:rPr>
              <a:t>Gas Exchange </a:t>
            </a:r>
            <a:endParaRPr lang="en-US" dirty="0">
              <a:solidFill>
                <a:srgbClr val="FF0000"/>
              </a:solidFill>
              <a:latin typeface="+mj-lt"/>
              <a:cs typeface="Arial" charset="0"/>
            </a:endParaRP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521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 b="1">
                <a:latin typeface="Tahoma" pitchFamily="34" charset="0"/>
              </a:rPr>
              <a:t>0</a:t>
            </a:r>
          </a:p>
        </p:txBody>
      </p:sp>
      <p:sp>
        <p:nvSpPr>
          <p:cNvPr id="14339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/>
              <a:t>Copyright © 2009 Pearson Education, Inc.</a:t>
            </a:r>
            <a:endParaRPr lang="en-US"/>
          </a:p>
        </p:txBody>
      </p:sp>
      <p:sp>
        <p:nvSpPr>
          <p:cNvPr id="14341" name="Rectangle 8"/>
          <p:cNvSpPr>
            <a:spLocks noGrp="1" noChangeArrowheads="1"/>
          </p:cNvSpPr>
          <p:nvPr>
            <p:ph type="title"/>
          </p:nvPr>
        </p:nvSpPr>
        <p:spPr>
          <a:xfrm>
            <a:off x="173205" y="161758"/>
            <a:ext cx="8840787" cy="547692"/>
          </a:xfrm>
        </p:spPr>
        <p:txBody>
          <a:bodyPr/>
          <a:lstStyle/>
          <a:p>
            <a:pPr marL="0" indent="0" algn="ctr"/>
            <a:r>
              <a:rPr lang="en-US" sz="3600" dirty="0" smtClean="0"/>
              <a:t>Lungs 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ar-SA" sz="2400" dirty="0" smtClean="0">
                <a:solidFill>
                  <a:srgbClr val="FF0000"/>
                </a:solidFill>
              </a:rPr>
              <a:t> </a:t>
            </a:r>
            <a:endParaRPr lang="en-US" sz="3200" dirty="0" smtClean="0"/>
          </a:p>
        </p:txBody>
      </p:sp>
      <p:sp>
        <p:nvSpPr>
          <p:cNvPr id="14342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200025" y="1119860"/>
            <a:ext cx="8755063" cy="4510919"/>
          </a:xfrm>
        </p:spPr>
        <p:txBody>
          <a:bodyPr/>
          <a:lstStyle/>
          <a:p>
            <a:pPr marL="395288" indent="-395288" eaLnBrk="1" hangingPunct="1">
              <a:lnSpc>
                <a:spcPct val="80000"/>
              </a:lnSpc>
            </a:pP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Tetrapods seem to have evolved in shallow water</a:t>
            </a:r>
          </a:p>
          <a:p>
            <a:pPr marL="395288" indent="-395288" eaLnBrk="1" hangingPunct="1">
              <a:lnSpc>
                <a:spcPct val="80000"/>
              </a:lnSpc>
            </a:pP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first tetrapods on land diverged into three major lineages</a:t>
            </a:r>
          </a:p>
          <a:p>
            <a:pPr marL="1236663" indent="-457200" algn="l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Amphibians use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lungs </a:t>
            </a:r>
            <a:r>
              <a:rPr lang="en-US" sz="28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their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body surfaces</a:t>
            </a:r>
          </a:p>
          <a:p>
            <a:pPr marL="1236663" lvl="1" indent="-457200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Nonbird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reptiles have lower metabolic rates and simpler lungs</a:t>
            </a:r>
          </a:p>
          <a:p>
            <a:pPr marL="1236663" lvl="1" indent="-457200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Birds and mammals have higher metabolic rates and more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complex lungs</a:t>
            </a:r>
          </a:p>
          <a:p>
            <a:pPr marL="1125538" lvl="1" indent="-346075" algn="r" rtl="1" eaLnBrk="1" hangingPunct="1">
              <a:lnSpc>
                <a:spcPct val="80000"/>
              </a:lnSpc>
              <a:buFontTx/>
              <a:buChar char="–"/>
            </a:pP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43" name="Line 12"/>
          <p:cNvSpPr>
            <a:spLocks noChangeShapeType="1"/>
          </p:cNvSpPr>
          <p:nvPr/>
        </p:nvSpPr>
        <p:spPr bwMode="auto">
          <a:xfrm>
            <a:off x="179388" y="820742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173038" y="1995488"/>
          <a:ext cx="8765628" cy="3017520"/>
        </p:xfrm>
        <a:graphic>
          <a:graphicData uri="http://schemas.openxmlformats.org/drawingml/2006/table">
            <a:tbl>
              <a:tblPr/>
              <a:tblGrid>
                <a:gridCol w="4384566"/>
                <a:gridCol w="4381062"/>
              </a:tblGrid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Animals Transport O</a:t>
                      </a:r>
                      <a:r>
                        <a:rPr lang="en-US" sz="1800" b="1" baseline="-250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 Bound To Proteins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معظم الحيوانات تنقل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الاكسجين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المرتبط ببروتينات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Respiratory Pigments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الصبغات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التنفسية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Copper-Containing Pigment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الصبغات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المحتوية على النحاس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Mollusca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لرخويات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Iron-Containing Hemoglobin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الهيموجلوبين المحتوي على الحديد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Vertebrates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معظم الفقاريات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Invertebrates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اللافقاريات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Buffers Blood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ويعادل الدم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Heme Group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مجموعة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الهيم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CO</a:t>
                      </a:r>
                      <a:r>
                        <a:rPr lang="en-US" sz="1800" b="1" baseline="-250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 In The Blood Is Transported As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ينقل معظم ثاني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اكسيد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الكربون في الدم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0">
                <a:tc>
                  <a:txBody>
                    <a:bodyPr/>
                    <a:lstStyle/>
                    <a:p>
                      <a:pPr marL="108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Bicarbonate Ions In The Plasma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هيئة  ايونات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البيكربونات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في البلازما 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173038" y="1538288"/>
          <a:ext cx="8765628" cy="315468"/>
        </p:xfrm>
        <a:graphic>
          <a:graphicData uri="http://schemas.openxmlformats.org/drawingml/2006/table">
            <a:tbl>
              <a:tblPr/>
              <a:tblGrid>
                <a:gridCol w="4384566"/>
                <a:gridCol w="4381062"/>
              </a:tblGrid>
              <a:tr h="4002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المصطلـــــــــــــــــــــــــــــــــح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تعريف المصطلــــــــــح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1231" marR="11231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مستطيل 3"/>
          <p:cNvSpPr/>
          <p:nvPr/>
        </p:nvSpPr>
        <p:spPr>
          <a:xfrm>
            <a:off x="2646363" y="738188"/>
            <a:ext cx="3595687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0" hangingPunct="0">
              <a:defRPr/>
            </a:pPr>
            <a:r>
              <a:rPr lang="ar-SA" b="1" dirty="0">
                <a:solidFill>
                  <a:srgbClr val="FF0000"/>
                </a:solidFill>
                <a:latin typeface="+mj-lt"/>
                <a:cs typeface="Arial" charset="0"/>
              </a:rPr>
              <a:t>تبادل الغازات  </a:t>
            </a:r>
            <a:r>
              <a:rPr lang="en-US" b="1" dirty="0">
                <a:solidFill>
                  <a:srgbClr val="FF0000"/>
                </a:solidFill>
                <a:latin typeface="+mj-lt"/>
                <a:cs typeface="Arial" charset="0"/>
              </a:rPr>
              <a:t>Gas Exchange </a:t>
            </a:r>
            <a:endParaRPr lang="en-US" dirty="0">
              <a:solidFill>
                <a:srgbClr val="FF0000"/>
              </a:solidFill>
              <a:latin typeface="+mj-lt"/>
              <a:cs typeface="Arial" charset="0"/>
            </a:endParaRP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944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"/>
          <p:cNvSpPr>
            <a:spLocks noChangeArrowheads="1"/>
          </p:cNvSpPr>
          <p:nvPr/>
        </p:nvSpPr>
        <p:spPr bwMode="auto">
          <a:xfrm>
            <a:off x="2522538" y="125413"/>
            <a:ext cx="47402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0" eaLnBrk="0" hangingPunct="0"/>
            <a:r>
              <a:rPr lang="en-US" sz="2600" b="1">
                <a:solidFill>
                  <a:srgbClr val="FF0000"/>
                </a:solidFill>
                <a:latin typeface="Times New Roman" pitchFamily="18" charset="0"/>
              </a:rPr>
              <a:t>Circulation </a:t>
            </a:r>
            <a:r>
              <a:rPr lang="ar-SA" sz="2600" b="1">
                <a:solidFill>
                  <a:srgbClr val="FF0000"/>
                </a:solidFill>
                <a:latin typeface="Times New Roman" pitchFamily="18" charset="0"/>
              </a:rPr>
              <a:t>الدورة الدموية              </a:t>
            </a:r>
            <a:endParaRPr lang="ar-SA" sz="2600"/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188913" y="901700"/>
          <a:ext cx="8718331" cy="5398008"/>
        </p:xfrm>
        <a:graphic>
          <a:graphicData uri="http://schemas.openxmlformats.org/drawingml/2006/table">
            <a:tbl>
              <a:tblPr/>
              <a:tblGrid>
                <a:gridCol w="4360908"/>
                <a:gridCol w="4357423"/>
              </a:tblGrid>
              <a:tr h="32957">
                <a:tc>
                  <a:txBody>
                    <a:bodyPr/>
                    <a:lstStyle/>
                    <a:p>
                      <a:pPr marL="10795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المصطلـــــــــــــــــــــــــــــــــح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تعريف المصطلــــــــــح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Mechanisms Of Internal Transport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آليات النقل الداخلي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Nutrients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مواد غذائية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Gas Exchange                                             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تبادل الغازات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Removal Of Wastes                              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التخلص من الفضلات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Diffusion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عملية الانتشار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13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Inadequate For Large And Complex Bodies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ليست كافية بالنسبة للأجسام الكبيرة والمعقدة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13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An Internal Transport System Assists Diffusion By Moving Materials Between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يساعد جهاز النقل الداخلي عملية الانتشار بنقل المواد وتحريكها بين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Surfaces Of The Body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سطح الجسم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Internal Tissues                                       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الأنسجة الداخلية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Gastrovascular Cavity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التجويف المعدي الوعائي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Cnidarians And Flatworms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في شعبة سينيداريا والديدان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Digestion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في عملية الهضم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Distribution Of Substances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  وتوزيع المواد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Circulatory System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يتكون الجهاز الدوري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51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/>
          <p:cNvSpPr>
            <a:spLocks noChangeArrowheads="1"/>
          </p:cNvSpPr>
          <p:nvPr/>
        </p:nvSpPr>
        <p:spPr bwMode="auto">
          <a:xfrm>
            <a:off x="2522538" y="125413"/>
            <a:ext cx="47402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0" eaLnBrk="0" hangingPunct="0"/>
            <a:r>
              <a:rPr lang="en-US" sz="2600" b="1">
                <a:solidFill>
                  <a:srgbClr val="FF0000"/>
                </a:solidFill>
                <a:latin typeface="Times New Roman" pitchFamily="18" charset="0"/>
              </a:rPr>
              <a:t>Circulation </a:t>
            </a:r>
            <a:r>
              <a:rPr lang="ar-SA" sz="2600" b="1">
                <a:solidFill>
                  <a:srgbClr val="FF0000"/>
                </a:solidFill>
                <a:latin typeface="Times New Roman" pitchFamily="18" charset="0"/>
              </a:rPr>
              <a:t>الدورة الدموية              </a:t>
            </a:r>
            <a:endParaRPr lang="ar-SA" sz="2600"/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15900" y="814388"/>
          <a:ext cx="8718331" cy="350520"/>
        </p:xfrm>
        <a:graphic>
          <a:graphicData uri="http://schemas.openxmlformats.org/drawingml/2006/table">
            <a:tbl>
              <a:tblPr/>
              <a:tblGrid>
                <a:gridCol w="4360908"/>
                <a:gridCol w="4357423"/>
              </a:tblGrid>
              <a:tr h="32957">
                <a:tc>
                  <a:txBody>
                    <a:bodyPr/>
                    <a:lstStyle/>
                    <a:p>
                      <a:pPr marL="10795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المصطلـــــــــــــــــــــــــــــــــح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تعريف المصطلــــــــــح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231775" y="1397000"/>
          <a:ext cx="8718550" cy="5047488"/>
        </p:xfrm>
        <a:graphic>
          <a:graphicData uri="http://schemas.openxmlformats.org/drawingml/2006/table">
            <a:tbl>
              <a:tblPr/>
              <a:tblGrid>
                <a:gridCol w="4360863"/>
                <a:gridCol w="4357687"/>
              </a:tblGrid>
              <a:tr h="42863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Blood Vessels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الأوعية الدموية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Open Circulatory Systems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الأجهزة الدورية المفتوحة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Arthropods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 مفصليات الأرجل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Molluscs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الرخويات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Open-Ended Vessels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أوعية ذات نهايات مفتوحة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Cells Directly Bathed In Blood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نغمر الخلايا مباشرة في الدم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Closed Circulatory Systems</a:t>
                      </a: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     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الأجهزة الدورية المغلقة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Vertebrates, Earthworms, Squids, Octopuses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الفقاريات, ديدان الأرض, أسماك الحبار, الإخطبوط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Confined To Vessels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ينحصر الدم في الأوعية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A Heart Pumps Blood Through Arteries To Capillaries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يضخ القلب الدم عبر الشرايين إلى الشعيرات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Veins Return Blood To Heart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تعيد الأوردة الدم إلى القلب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Two-Chambered Heart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قلب ذو غرفتين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Single Circuit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 دائرة مفردة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8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Gill Capillaries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الشعيرات الخيشومية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47" marR="10747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911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"/>
          <p:cNvSpPr>
            <a:spLocks noChangeArrowheads="1"/>
          </p:cNvSpPr>
          <p:nvPr/>
        </p:nvSpPr>
        <p:spPr bwMode="auto">
          <a:xfrm>
            <a:off x="2522538" y="125413"/>
            <a:ext cx="47402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0" eaLnBrk="0" hangingPunct="0"/>
            <a:r>
              <a:rPr lang="en-US" sz="2600" b="1">
                <a:solidFill>
                  <a:srgbClr val="FF0000"/>
                </a:solidFill>
                <a:latin typeface="Times New Roman" pitchFamily="18" charset="0"/>
              </a:rPr>
              <a:t>Circulation </a:t>
            </a:r>
            <a:r>
              <a:rPr lang="ar-SA" sz="2600" b="1">
                <a:solidFill>
                  <a:srgbClr val="FF0000"/>
                </a:solidFill>
                <a:latin typeface="Times New Roman" pitchFamily="18" charset="0"/>
              </a:rPr>
              <a:t>الدورة الدموية              </a:t>
            </a:r>
            <a:endParaRPr lang="ar-SA" sz="260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215900" y="623888"/>
          <a:ext cx="8718331" cy="350520"/>
        </p:xfrm>
        <a:graphic>
          <a:graphicData uri="http://schemas.openxmlformats.org/drawingml/2006/table">
            <a:tbl>
              <a:tblPr/>
              <a:tblGrid>
                <a:gridCol w="4360908"/>
                <a:gridCol w="4357423"/>
              </a:tblGrid>
              <a:tr h="32957">
                <a:tc>
                  <a:txBody>
                    <a:bodyPr/>
                    <a:lstStyle/>
                    <a:p>
                      <a:pPr marL="10795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المصطلـــــــــــــــــــــــــــــــــح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تعريف المصطلــــــــــح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>
            <p:extLst/>
          </p:nvPr>
        </p:nvGraphicFramePr>
        <p:xfrm>
          <a:off x="215900" y="1065213"/>
          <a:ext cx="8718331" cy="5362956"/>
        </p:xfrm>
        <a:graphic>
          <a:graphicData uri="http://schemas.openxmlformats.org/drawingml/2006/table">
            <a:tbl>
              <a:tblPr/>
              <a:tblGrid>
                <a:gridCol w="4360908"/>
                <a:gridCol w="4357423"/>
              </a:tblGrid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Systemic Capillaries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إلى شعيرات الجهاز الدوري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Double Circulation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دورة دموية مزدوجة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13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Separate Pulmonary </a:t>
                      </a:r>
                      <a:r>
                        <a:rPr lang="ar-SA" sz="1800" b="1" dirty="0" smtClean="0">
                          <a:latin typeface="Times New Roman"/>
                          <a:ea typeface="Calibri"/>
                          <a:cs typeface="Arial"/>
                        </a:rPr>
                        <a:t>&amp;</a:t>
                      </a:r>
                      <a:r>
                        <a:rPr lang="en-US" sz="1800" b="1" dirty="0" smtClean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Systemic Circuits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دورتين منفصلتين وهما الرئوية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والجهازيه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Three-Chambered Hearts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قلوب ذات ثلاث غرف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Amphibians, Turtles, Snakes, Lizards   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البرمائيات, السلاحف, الثعابين, السحالي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Two Atria And One Undivided Ventricle              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بطين واحد غير مُجزأ أُذينان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13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Permits Blood Diversion Away From Lungs When Diving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يسمح بانحراف الدم بعيداً عن الرئة أثناء الغوص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13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Some Blood From Body And Lungs Mixes In The Ventricle When Not Diving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بعض الدم من الجسم والرئتين يختلطا في البطين في حالة عدم الغوص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Four-Chambered Hearts                  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القلوب ذات الأربع غرف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Crocodilians, Birds, Mammals        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التماسيح, الطيور, الثدييات</a:t>
                      </a: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Two Circuits That Do Not Mix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دورتان لا تختلطان مع بعضهما البعض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13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Right Side Pumps Blood From Body To Lungs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يضخ الجانب الأيمن الدم من الجسم إلى الرئة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Higher Blood Pressure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ضغط الدم الأعلى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More Efficient Movement Of Blood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يدعم الحركة الأكثر كفاءة للدم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926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"/>
          <p:cNvSpPr>
            <a:spLocks noChangeArrowheads="1"/>
          </p:cNvSpPr>
          <p:nvPr/>
        </p:nvSpPr>
        <p:spPr bwMode="auto">
          <a:xfrm>
            <a:off x="2522538" y="125413"/>
            <a:ext cx="47402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0" eaLnBrk="0" hangingPunct="0"/>
            <a:r>
              <a:rPr lang="en-US" sz="2600" b="1">
                <a:solidFill>
                  <a:srgbClr val="FF0000"/>
                </a:solidFill>
                <a:latin typeface="Times New Roman" pitchFamily="18" charset="0"/>
              </a:rPr>
              <a:t>Circulation </a:t>
            </a:r>
            <a:r>
              <a:rPr lang="ar-SA" sz="2600" b="1">
                <a:solidFill>
                  <a:srgbClr val="FF0000"/>
                </a:solidFill>
                <a:latin typeface="Times New Roman" pitchFamily="18" charset="0"/>
              </a:rPr>
              <a:t>الدورة الدموية              </a:t>
            </a:r>
            <a:endParaRPr lang="ar-SA" sz="2600"/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15900" y="892175"/>
          <a:ext cx="8718331" cy="350520"/>
        </p:xfrm>
        <a:graphic>
          <a:graphicData uri="http://schemas.openxmlformats.org/drawingml/2006/table">
            <a:tbl>
              <a:tblPr/>
              <a:tblGrid>
                <a:gridCol w="4360908"/>
                <a:gridCol w="4357423"/>
              </a:tblGrid>
              <a:tr h="32957">
                <a:tc>
                  <a:txBody>
                    <a:bodyPr/>
                    <a:lstStyle/>
                    <a:p>
                      <a:pPr marL="10795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المصطلـــــــــــــــــــــــــــــــــح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تعريف المصطلــــــــــح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200025" y="1365250"/>
          <a:ext cx="8718331" cy="5362956"/>
        </p:xfrm>
        <a:graphic>
          <a:graphicData uri="http://schemas.openxmlformats.org/drawingml/2006/table">
            <a:tbl>
              <a:tblPr/>
              <a:tblGrid>
                <a:gridCol w="4360908"/>
                <a:gridCol w="4357423"/>
              </a:tblGrid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Needed In Endothermic Animals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مطلوب في الحيوانات داخلية الحرارة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The Human Cardiovascular System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الجهاز القلبي الوعائي للإنسان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13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Blood Flow Through The Double Circulatory System Of Humans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يتدفق الدم عبر الجهاز الدوري المزدوج للإنسان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Mammalian Heart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 قلب الثدييات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Two Thin-Walled Atria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أُذينان رفيعة الجُدر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Thick-Walled Ventricles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بطينين سميكة الجُدر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Cardiac Output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السعة القلبية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13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Amount Of Blood/Minute Pumped Into Systemic Circuit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كمية الدم التي يضخها القلب في الدورة </a:t>
                      </a: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الجهازيه</a:t>
                      </a: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 في الدقيقة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Heart Rate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معدل دقات القلب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Heart Valves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صمامات القلب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Heart Murmur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لغط القلب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Pacemaker (SA Node)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عضلة تنظيم دقات القلب (العقدة الجيب اٌذينية)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Rate Of Heart Contractions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معدل انقباضات القلب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Generates Electrical Signals In Atria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تولد الإشارات الكهربائية في الأُذنين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AV Node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العقدة الأُذين بطينة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4518819" y="6482428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909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"/>
          <p:cNvSpPr>
            <a:spLocks noChangeArrowheads="1"/>
          </p:cNvSpPr>
          <p:nvPr/>
        </p:nvSpPr>
        <p:spPr bwMode="auto">
          <a:xfrm>
            <a:off x="2522538" y="125413"/>
            <a:ext cx="47402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0" eaLnBrk="0" hangingPunct="0"/>
            <a:r>
              <a:rPr lang="en-US" sz="2600" b="1">
                <a:solidFill>
                  <a:srgbClr val="FF0000"/>
                </a:solidFill>
                <a:latin typeface="Times New Roman" pitchFamily="18" charset="0"/>
              </a:rPr>
              <a:t>Circulation </a:t>
            </a:r>
            <a:r>
              <a:rPr lang="ar-SA" sz="2600" b="1">
                <a:solidFill>
                  <a:srgbClr val="FF0000"/>
                </a:solidFill>
                <a:latin typeface="Times New Roman" pitchFamily="18" charset="0"/>
              </a:rPr>
              <a:t>الدورة الدموية              </a:t>
            </a:r>
            <a:endParaRPr lang="ar-SA" sz="2600"/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15900" y="623888"/>
          <a:ext cx="8718331" cy="350520"/>
        </p:xfrm>
        <a:graphic>
          <a:graphicData uri="http://schemas.openxmlformats.org/drawingml/2006/table">
            <a:tbl>
              <a:tblPr/>
              <a:tblGrid>
                <a:gridCol w="4360908"/>
                <a:gridCol w="4357423"/>
              </a:tblGrid>
              <a:tr h="32957">
                <a:tc>
                  <a:txBody>
                    <a:bodyPr/>
                    <a:lstStyle/>
                    <a:p>
                      <a:pPr marL="10795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المصطلـــــــــــــــــــــــــــــــــح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تعريف المصطلــــــــــح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231775" y="1081088"/>
          <a:ext cx="8718331" cy="5678424"/>
        </p:xfrm>
        <a:graphic>
          <a:graphicData uri="http://schemas.openxmlformats.org/drawingml/2006/table">
            <a:tbl>
              <a:tblPr/>
              <a:tblGrid>
                <a:gridCol w="4360908"/>
                <a:gridCol w="4357423"/>
              </a:tblGrid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Relays These Signals To The Ventricles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تنقل هذه الإشارات للبطينين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Heart Attack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النوبة القلبية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Damage To Cardiac Muscle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هي تلف عضلة القلب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Blocked Coronary Artery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شريان تاجي مسدود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Stroke Death Of Brain Tissue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موت نسيج المخ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Atherosclerosis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مرض تصلب الشرايين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Capillaries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الشعيرات الدموية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Thin Walls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جدران رفيعة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Narrow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ضيقة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13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Increase Surface Area For Gas And Fluid Exchange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يزيد من مساحة السطح لتبادل الغازات والسوائل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Arteries And Veins            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لشرايين والأوردة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Single Layer Of Epithelial Cells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مبطنة بطبقة واحدة من الخلايا الطلائية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13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Elastic Fibers Permit Recoil After Stretching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تسمح الألياف المطاطة بالارتداد إلى الحالة الطبيعية بعد الشد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13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Veins Have One-Way Valves That Restrict Backward Flow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الأوردة لها صمامات ذات اتجاه واحد والتي تمنع ارتداد الدم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Blood Pressure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ضغط الدم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4144963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714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"/>
          <p:cNvSpPr>
            <a:spLocks noChangeArrowheads="1"/>
          </p:cNvSpPr>
          <p:nvPr/>
        </p:nvSpPr>
        <p:spPr bwMode="auto">
          <a:xfrm>
            <a:off x="2522538" y="125413"/>
            <a:ext cx="47402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0" eaLnBrk="0" hangingPunct="0"/>
            <a:r>
              <a:rPr lang="en-US" sz="2600" b="1">
                <a:solidFill>
                  <a:srgbClr val="FF0000"/>
                </a:solidFill>
                <a:latin typeface="Times New Roman" pitchFamily="18" charset="0"/>
              </a:rPr>
              <a:t>Circulation </a:t>
            </a:r>
            <a:r>
              <a:rPr lang="ar-SA" sz="2600" b="1">
                <a:solidFill>
                  <a:srgbClr val="FF0000"/>
                </a:solidFill>
                <a:latin typeface="Times New Roman" pitchFamily="18" charset="0"/>
              </a:rPr>
              <a:t>الدورة الدموية              </a:t>
            </a:r>
            <a:endParaRPr lang="ar-SA" sz="260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215900" y="623888"/>
          <a:ext cx="8718331" cy="350520"/>
        </p:xfrm>
        <a:graphic>
          <a:graphicData uri="http://schemas.openxmlformats.org/drawingml/2006/table">
            <a:tbl>
              <a:tblPr/>
              <a:tblGrid>
                <a:gridCol w="4360908"/>
                <a:gridCol w="4357423"/>
              </a:tblGrid>
              <a:tr h="32957">
                <a:tc>
                  <a:txBody>
                    <a:bodyPr/>
                    <a:lstStyle/>
                    <a:p>
                      <a:pPr marL="10795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المصطلـــــــــــــــــــــــــــــــــح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تعريف المصطلــــــــــح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215900" y="1096963"/>
          <a:ext cx="8718331" cy="5362956"/>
        </p:xfrm>
        <a:graphic>
          <a:graphicData uri="http://schemas.openxmlformats.org/drawingml/2006/table">
            <a:tbl>
              <a:tblPr/>
              <a:tblGrid>
                <a:gridCol w="4360908"/>
                <a:gridCol w="4357423"/>
              </a:tblGrid>
              <a:tr h="65913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Depends On Cardiac Output And Resistance Of Vessels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وتعتمد على السعة القلبية ومقاومة الأوعية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Systolic Pressure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الضغط الانقباضي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Caused By Ventricular Contraction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نتيجة لانقباض البطين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Diastolic Pressure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الضغط الانبساطي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Low Pressure Between Contractions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نتيجة للضغط المنخفض بين الانقباضات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Structure And Function Of Blood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تركيب ووظيفة الدم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Plasma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لبلازما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Various Inorganic Ions                    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أيونات غير عضوية متعددة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Proteins, Nutrients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بروتينات, مواد غذائية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Wastes, Gases                                            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فضلات, غازات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Hormones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err="1">
                          <a:latin typeface="Calibri"/>
                          <a:ea typeface="Calibri"/>
                          <a:cs typeface="Times New Roman"/>
                        </a:rPr>
                        <a:t>هرمونات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Red Blood Cells (Erythrocytes)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خلايا الدم الحمراء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White Blood Cells (Leukocytes)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Calibri"/>
                          <a:ea typeface="Calibri"/>
                          <a:cs typeface="Times New Roman"/>
                        </a:rPr>
                        <a:t>خلايا الدم البيضاء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Anemia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الأنيميا ”فقر الدم“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13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Abnormally Low Amounts Of Hemoglobin Or Red Blood Cells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Calibri"/>
                          <a:cs typeface="Times New Roman"/>
                        </a:rPr>
                        <a:t>كميات منخفضة بصورة غير طبيعية من الهيموجلوبين أو خلايا الدم الحمراء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557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"/>
          <p:cNvSpPr>
            <a:spLocks noChangeArrowheads="1"/>
          </p:cNvSpPr>
          <p:nvPr/>
        </p:nvSpPr>
        <p:spPr bwMode="auto">
          <a:xfrm>
            <a:off x="2522538" y="15875"/>
            <a:ext cx="47402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0" eaLnBrk="0" hangingPunct="0"/>
            <a:r>
              <a:rPr lang="en-US" sz="2600" b="1">
                <a:solidFill>
                  <a:srgbClr val="FF0000"/>
                </a:solidFill>
                <a:latin typeface="Times New Roman" pitchFamily="18" charset="0"/>
              </a:rPr>
              <a:t>Circulation </a:t>
            </a:r>
            <a:r>
              <a:rPr lang="ar-SA" sz="2600" b="1">
                <a:solidFill>
                  <a:srgbClr val="FF0000"/>
                </a:solidFill>
                <a:latin typeface="Times New Roman" pitchFamily="18" charset="0"/>
              </a:rPr>
              <a:t>الدورة الدموية              </a:t>
            </a:r>
            <a:endParaRPr lang="ar-SA" sz="2600"/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15900" y="482600"/>
          <a:ext cx="8718331" cy="350520"/>
        </p:xfrm>
        <a:graphic>
          <a:graphicData uri="http://schemas.openxmlformats.org/drawingml/2006/table">
            <a:tbl>
              <a:tblPr/>
              <a:tblGrid>
                <a:gridCol w="4360908"/>
                <a:gridCol w="4357423"/>
              </a:tblGrid>
              <a:tr h="32957">
                <a:tc>
                  <a:txBody>
                    <a:bodyPr/>
                    <a:lstStyle/>
                    <a:p>
                      <a:pPr marL="10795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المصطلـــــــــــــــــــــــــــــــــح</a:t>
                      </a:r>
                      <a:endParaRPr lang="en-US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تعريف المصطلــــــــــح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231775" y="876300"/>
          <a:ext cx="8718331" cy="5958840"/>
        </p:xfrm>
        <a:graphic>
          <a:graphicData uri="http://schemas.openxmlformats.org/drawingml/2006/table">
            <a:tbl>
              <a:tblPr/>
              <a:tblGrid>
                <a:gridCol w="4360908"/>
                <a:gridCol w="4357423"/>
              </a:tblGrid>
              <a:tr h="65913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Times New Roman"/>
                          <a:ea typeface="Calibri"/>
                          <a:cs typeface="Arial"/>
                        </a:rPr>
                        <a:t>Causes Fatigue Due To Lack Of Oxygen In Tissues</a:t>
                      </a:r>
                      <a:endParaRPr lang="en-US" sz="17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700" b="1" dirty="0">
                          <a:latin typeface="Calibri"/>
                          <a:ea typeface="Calibri"/>
                          <a:cs typeface="Times New Roman"/>
                        </a:rPr>
                        <a:t>تسبب الإجهاد نتيجة لقلة الأكسجين في الأنسجة </a:t>
                      </a:r>
                      <a:endParaRPr lang="en-US" sz="17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13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Calibri"/>
                          <a:cs typeface="Arial"/>
                        </a:rPr>
                        <a:t>Erythropoietin Hormone (EPO) Regulates Red Blood Cell Production</a:t>
                      </a:r>
                      <a:endParaRPr lang="en-US" sz="17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700" b="1" dirty="0">
                          <a:latin typeface="Calibri"/>
                          <a:ea typeface="Calibri"/>
                          <a:cs typeface="Times New Roman"/>
                        </a:rPr>
                        <a:t>هرمون المولد لخلايا الدم الحمراء يقوم بتنظيم عملية </a:t>
                      </a:r>
                      <a:r>
                        <a:rPr lang="ar-SA" sz="1700" b="1" dirty="0" err="1">
                          <a:latin typeface="Calibri"/>
                          <a:ea typeface="Calibri"/>
                          <a:cs typeface="Times New Roman"/>
                        </a:rPr>
                        <a:t>انتاج</a:t>
                      </a:r>
                      <a:r>
                        <a:rPr lang="ar-SA" sz="1700" b="1" dirty="0">
                          <a:latin typeface="Calibri"/>
                          <a:ea typeface="Calibri"/>
                          <a:cs typeface="Times New Roman"/>
                        </a:rPr>
                        <a:t> كرات الدم الحمراء </a:t>
                      </a:r>
                      <a:endParaRPr lang="en-US" sz="17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870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Calibri"/>
                          <a:cs typeface="Arial"/>
                        </a:rPr>
                        <a:t>Some Athletes Artificially Increase Red Blood Cell Production By Injecting Erythropoietin Which Can Lead To </a:t>
                      </a:r>
                      <a:endParaRPr lang="en-US" sz="17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700" b="1" dirty="0">
                          <a:latin typeface="Calibri"/>
                          <a:ea typeface="Calibri"/>
                          <a:cs typeface="Times New Roman"/>
                        </a:rPr>
                        <a:t>يقوم بعض الرياضيين بزيادة </a:t>
                      </a:r>
                      <a:r>
                        <a:rPr lang="ar-SA" sz="1700" b="1" dirty="0" err="1">
                          <a:latin typeface="Calibri"/>
                          <a:ea typeface="Calibri"/>
                          <a:cs typeface="Times New Roman"/>
                        </a:rPr>
                        <a:t>انتاج</a:t>
                      </a:r>
                      <a:r>
                        <a:rPr lang="ar-SA" sz="1700" b="1" dirty="0">
                          <a:latin typeface="Calibri"/>
                          <a:ea typeface="Calibri"/>
                          <a:cs typeface="Times New Roman"/>
                        </a:rPr>
                        <a:t> خلايا الدم الحمراء بصورة صناعية وذلك بحقن الهرمون المولد لخلايا الدم الحمراء والذي يمكن أن يؤدي إلى</a:t>
                      </a:r>
                      <a:r>
                        <a:rPr lang="en-US" sz="1700" b="1" dirty="0">
                          <a:latin typeface="Times New Roman"/>
                          <a:ea typeface="Calibri"/>
                          <a:cs typeface="Arial"/>
                        </a:rPr>
                        <a:t>:</a:t>
                      </a:r>
                      <a:endParaRPr lang="en-US" sz="17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Calibri"/>
                          <a:cs typeface="Arial"/>
                        </a:rPr>
                        <a:t>Clotting</a:t>
                      </a:r>
                      <a:endParaRPr lang="en-US" sz="17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700" b="1" dirty="0">
                          <a:latin typeface="Calibri"/>
                          <a:ea typeface="Calibri"/>
                          <a:cs typeface="Times New Roman"/>
                        </a:rPr>
                        <a:t>التجلط</a:t>
                      </a:r>
                      <a:endParaRPr lang="en-US" sz="17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Calibri"/>
                          <a:cs typeface="Arial"/>
                        </a:rPr>
                        <a:t>Stroke</a:t>
                      </a:r>
                      <a:endParaRPr lang="en-US" sz="17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700" b="1" dirty="0">
                          <a:latin typeface="Calibri"/>
                          <a:ea typeface="Calibri"/>
                          <a:cs typeface="Times New Roman"/>
                        </a:rPr>
                        <a:t>سكتة دماغية</a:t>
                      </a:r>
                      <a:endParaRPr lang="en-US" sz="17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Calibri"/>
                          <a:cs typeface="Arial"/>
                        </a:rPr>
                        <a:t>Heart Failure</a:t>
                      </a:r>
                      <a:endParaRPr lang="en-US" sz="17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700" b="1" dirty="0">
                          <a:latin typeface="Calibri"/>
                          <a:ea typeface="Calibri"/>
                          <a:cs typeface="Times New Roman"/>
                        </a:rPr>
                        <a:t>ذبحة صدرية</a:t>
                      </a:r>
                      <a:endParaRPr lang="en-US" sz="17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Calibri"/>
                          <a:cs typeface="Arial"/>
                        </a:rPr>
                        <a:t>Death</a:t>
                      </a:r>
                      <a:endParaRPr lang="en-US" sz="17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700" b="1" dirty="0">
                          <a:latin typeface="Calibri"/>
                          <a:ea typeface="Calibri"/>
                          <a:cs typeface="Times New Roman"/>
                        </a:rPr>
                        <a:t>الموت</a:t>
                      </a:r>
                      <a:endParaRPr lang="en-US" sz="17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Calibri"/>
                          <a:cs typeface="Arial"/>
                        </a:rPr>
                        <a:t>When A Blood Vessel Is Damaged</a:t>
                      </a:r>
                      <a:endParaRPr lang="en-US" sz="17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700" b="1" dirty="0">
                          <a:latin typeface="Calibri"/>
                          <a:ea typeface="Calibri"/>
                          <a:cs typeface="Times New Roman"/>
                        </a:rPr>
                        <a:t>عند تلف الوعاء الدموي</a:t>
                      </a:r>
                      <a:endParaRPr lang="en-US" sz="17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13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Calibri"/>
                          <a:cs typeface="Arial"/>
                        </a:rPr>
                        <a:t>Platelets Help Trigger The Conversion Of Fibrinogen To Fibrin</a:t>
                      </a:r>
                      <a:endParaRPr lang="en-US" sz="17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700" b="1">
                          <a:latin typeface="Calibri"/>
                          <a:ea typeface="Calibri"/>
                          <a:cs typeface="Times New Roman"/>
                        </a:rPr>
                        <a:t>تساعد الصفائح الدموية على استهلال تحول الفيبرينوجين ”مولد الألياف“ إلى فيبرين </a:t>
                      </a:r>
                      <a:endParaRPr lang="en-US" sz="17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Calibri"/>
                          <a:cs typeface="Arial"/>
                        </a:rPr>
                        <a:t>Which Forms A Clot That Plugs The Leak</a:t>
                      </a:r>
                      <a:endParaRPr lang="en-US" sz="17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700" b="1">
                          <a:latin typeface="Calibri"/>
                          <a:ea typeface="Calibri"/>
                          <a:cs typeface="Times New Roman"/>
                        </a:rPr>
                        <a:t>والذي يُكون جلطة تسد النزيف </a:t>
                      </a:r>
                      <a:endParaRPr lang="en-US" sz="17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Calibri"/>
                          <a:cs typeface="Arial"/>
                        </a:rPr>
                        <a:t>Blood-Clotting Process</a:t>
                      </a:r>
                      <a:endParaRPr lang="en-US" sz="17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700" b="1">
                          <a:latin typeface="Calibri"/>
                          <a:ea typeface="Calibri"/>
                          <a:cs typeface="Times New Roman"/>
                        </a:rPr>
                        <a:t>عملية تجلط الدم</a:t>
                      </a:r>
                      <a:endParaRPr lang="en-US" sz="17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13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Calibri"/>
                          <a:cs typeface="Arial"/>
                        </a:rPr>
                        <a:t>Platelets Adhere To Exposed Connective Tissue</a:t>
                      </a:r>
                      <a:endParaRPr lang="en-US" sz="17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700" b="1" dirty="0">
                          <a:latin typeface="Calibri"/>
                          <a:ea typeface="Calibri"/>
                          <a:cs typeface="Times New Roman"/>
                        </a:rPr>
                        <a:t>تلتصق الصفائح الدموية بنسيج ضام ظاهر </a:t>
                      </a:r>
                      <a:endParaRPr lang="en-US" sz="17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Calibri"/>
                          <a:cs typeface="Arial"/>
                        </a:rPr>
                        <a:t>Platelets Form A Plug</a:t>
                      </a:r>
                      <a:endParaRPr lang="en-US" sz="17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700" b="1" dirty="0">
                          <a:latin typeface="Calibri"/>
                          <a:ea typeface="Calibri"/>
                          <a:cs typeface="Times New Roman"/>
                        </a:rPr>
                        <a:t>تكون الصفائح الدموية سُدادة </a:t>
                      </a:r>
                      <a:endParaRPr lang="en-US" sz="17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7">
                <a:tc>
                  <a:txBody>
                    <a:bodyPr/>
                    <a:lstStyle/>
                    <a:p>
                      <a:pPr marL="10795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Calibri"/>
                          <a:cs typeface="Arial"/>
                        </a:rPr>
                        <a:t>Fibrin Clot Traps Blood Cells</a:t>
                      </a:r>
                      <a:endParaRPr lang="en-US" sz="17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700" b="1" dirty="0" err="1">
                          <a:latin typeface="Calibri"/>
                          <a:ea typeface="Calibri"/>
                          <a:cs typeface="Times New Roman"/>
                        </a:rPr>
                        <a:t>الفيبرين</a:t>
                      </a:r>
                      <a:r>
                        <a:rPr lang="ar-SA" sz="1700" b="1" dirty="0">
                          <a:latin typeface="Calibri"/>
                          <a:ea typeface="Calibri"/>
                          <a:cs typeface="Times New Roman"/>
                        </a:rPr>
                        <a:t> تجتذب الخلايا الدموية</a:t>
                      </a:r>
                      <a:endParaRPr lang="en-US" sz="17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747" marR="10747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4144963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682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 b="1">
                <a:latin typeface="Tahoma" pitchFamily="34" charset="0"/>
              </a:rPr>
              <a:t>0</a:t>
            </a:r>
          </a:p>
        </p:txBody>
      </p:sp>
      <p:sp>
        <p:nvSpPr>
          <p:cNvPr id="15363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/>
              <a:t>Copyright © 2009 Pearson Education, Inc.</a:t>
            </a:r>
            <a:endParaRPr lang="en-US"/>
          </a:p>
        </p:txBody>
      </p:sp>
      <p:sp>
        <p:nvSpPr>
          <p:cNvPr id="15365" name="Rectangle 8"/>
          <p:cNvSpPr>
            <a:spLocks noGrp="1" noChangeArrowheads="1"/>
          </p:cNvSpPr>
          <p:nvPr>
            <p:ph type="title"/>
          </p:nvPr>
        </p:nvSpPr>
        <p:spPr>
          <a:xfrm>
            <a:off x="73025" y="176213"/>
            <a:ext cx="8970963" cy="754229"/>
          </a:xfrm>
        </p:spPr>
        <p:txBody>
          <a:bodyPr/>
          <a:lstStyle/>
          <a:p>
            <a:pPr marL="0" indent="0" algn="ctr"/>
            <a:r>
              <a:rPr lang="en-US" sz="2400" dirty="0" smtClean="0"/>
              <a:t> In the human respiratory system, branching tubes convey air to lungs located in the chest cavity</a:t>
            </a:r>
            <a:br>
              <a:rPr lang="en-US" sz="2400" dirty="0" smtClean="0"/>
            </a:br>
            <a:r>
              <a:rPr lang="ar-SA" sz="2400" dirty="0" smtClean="0">
                <a:solidFill>
                  <a:srgbClr val="FF0000"/>
                </a:solidFill>
              </a:rPr>
              <a:t> </a:t>
            </a:r>
            <a:r>
              <a:rPr lang="ar-SA" sz="3200" dirty="0" smtClean="0"/>
              <a:t> </a:t>
            </a:r>
            <a:endParaRPr lang="en-US" sz="3200" b="0" dirty="0" smtClean="0">
              <a:solidFill>
                <a:schemeClr val="tx1"/>
              </a:solidFill>
            </a:endParaRPr>
          </a:p>
        </p:txBody>
      </p:sp>
      <p:sp>
        <p:nvSpPr>
          <p:cNvPr id="15366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261938" y="1631950"/>
            <a:ext cx="8534400" cy="2747545"/>
          </a:xfrm>
        </p:spPr>
        <p:txBody>
          <a:bodyPr/>
          <a:lstStyle/>
          <a:p>
            <a:pPr marL="395288" lvl="1" indent="-393700" eaLnBrk="1" hangingPunct="1">
              <a:lnSpc>
                <a:spcPct val="8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mammals, air is inhaled through the nostrils into the nasal cavity</a:t>
            </a:r>
          </a:p>
          <a:p>
            <a:pPr marL="1125538" lvl="2" indent="-346075" eaLnBrk="1" hangingPunct="1">
              <a:lnSpc>
                <a:spcPct val="80000"/>
              </a:lnSpc>
              <a:buFontTx/>
              <a:buChar char="–"/>
            </a:pP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 is filtered by hairs and mucus surfaces</a:t>
            </a:r>
          </a:p>
          <a:p>
            <a:pPr marL="1125538" lvl="2" indent="-346075" eaLnBrk="1" hangingPunct="1">
              <a:lnSpc>
                <a:spcPct val="80000"/>
              </a:lnSpc>
              <a:buFontTx/>
              <a:buChar char="–"/>
            </a:pPr>
            <a:r>
              <a:rPr lang="en-US" sz="28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 is warmed and moisturized</a:t>
            </a:r>
          </a:p>
          <a:p>
            <a:pPr marL="1125538" lvl="2" indent="-346075" eaLnBrk="1" hangingPunct="1">
              <a:lnSpc>
                <a:spcPct val="80000"/>
              </a:lnSpc>
              <a:buFontTx/>
              <a:buChar char="–"/>
            </a:pP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 is sampled for odors</a:t>
            </a:r>
          </a:p>
          <a:p>
            <a:pPr marL="1125538" lvl="2" indent="-346075" eaLnBrk="1" hangingPunct="1">
              <a:lnSpc>
                <a:spcPct val="80000"/>
              </a:lnSpc>
              <a:buFontTx/>
              <a:buChar char="–"/>
            </a:pP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25538" lvl="2" indent="-346075" eaLnBrk="1" hangingPunct="1">
              <a:lnSpc>
                <a:spcPct val="80000"/>
              </a:lnSpc>
            </a:pP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7" name="Line 12"/>
          <p:cNvSpPr>
            <a:spLocks noChangeShapeType="1"/>
          </p:cNvSpPr>
          <p:nvPr/>
        </p:nvSpPr>
        <p:spPr bwMode="auto">
          <a:xfrm>
            <a:off x="182563" y="1132391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 b="1">
                <a:latin typeface="Tahoma" pitchFamily="34" charset="0"/>
              </a:rPr>
              <a:t>0</a:t>
            </a:r>
          </a:p>
        </p:txBody>
      </p:sp>
      <p:sp>
        <p:nvSpPr>
          <p:cNvPr id="16387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/>
              <a:t>Copyright © 2009 Pearson Education, Inc.</a:t>
            </a:r>
            <a:endParaRPr lang="en-US"/>
          </a:p>
        </p:txBody>
      </p:sp>
      <p:sp>
        <p:nvSpPr>
          <p:cNvPr id="16389" name="Rectangle 8"/>
          <p:cNvSpPr>
            <a:spLocks noGrp="1" noChangeArrowheads="1"/>
          </p:cNvSpPr>
          <p:nvPr>
            <p:ph type="title"/>
          </p:nvPr>
        </p:nvSpPr>
        <p:spPr>
          <a:xfrm>
            <a:off x="173038" y="176213"/>
            <a:ext cx="8775700" cy="754229"/>
          </a:xfrm>
        </p:spPr>
        <p:txBody>
          <a:bodyPr/>
          <a:lstStyle/>
          <a:p>
            <a:pPr marL="0" indent="0" algn="ctr"/>
            <a:r>
              <a:rPr lang="en-US" sz="2400" dirty="0" smtClean="0"/>
              <a:t> In the human respiratory system, branching tubes convey air to lungs located in the chest cavity</a:t>
            </a:r>
            <a:endParaRPr lang="en-US" sz="3200" dirty="0" smtClean="0"/>
          </a:p>
        </p:txBody>
      </p:sp>
      <p:sp>
        <p:nvSpPr>
          <p:cNvPr id="16390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100013" y="1292728"/>
            <a:ext cx="8910637" cy="4610767"/>
          </a:xfrm>
        </p:spPr>
        <p:txBody>
          <a:bodyPr/>
          <a:lstStyle/>
          <a:p>
            <a:pPr marL="261938" indent="-261938" eaLnBrk="1" hangingPunct="1">
              <a:spcBef>
                <a:spcPct val="20000"/>
              </a:spcBef>
            </a:pP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the nasal cavity, air next passes</a:t>
            </a:r>
          </a:p>
          <a:p>
            <a:pPr marL="711200" lvl="1" indent="-261938" eaLnBrk="1" hangingPunct="1">
              <a:spcBef>
                <a:spcPct val="25000"/>
              </a:spcBef>
              <a:buFontTx/>
              <a:buChar char="–"/>
            </a:pPr>
            <a:r>
              <a:rPr lang="en-US" sz="26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the 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pharynx</a:t>
            </a:r>
          </a:p>
          <a:p>
            <a:pPr marL="711200" lvl="1" indent="-261938" eaLnBrk="1" hangingPunct="1">
              <a:spcBef>
                <a:spcPct val="25000"/>
              </a:spcBef>
              <a:buFontTx/>
              <a:buChar char="–"/>
            </a:pPr>
            <a: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Then 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larynx</a:t>
            </a:r>
            <a: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past the 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vocal cords</a:t>
            </a:r>
          </a:p>
          <a:p>
            <a:pPr marL="711200" lvl="1" indent="-261938" eaLnBrk="1" hangingPunct="1">
              <a:spcBef>
                <a:spcPct val="25000"/>
              </a:spcBef>
              <a:buFontTx/>
              <a:buChar char="–"/>
            </a:pPr>
            <a:r>
              <a:rPr lang="en-US" sz="26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Into the 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trachea </a:t>
            </a:r>
            <a:r>
              <a:rPr lang="en-US" sz="26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(held open by cartilage crescent rings) </a:t>
            </a:r>
          </a:p>
          <a:p>
            <a:pPr marL="711200" lvl="1" indent="-261938" eaLnBrk="1" hangingPunct="1">
              <a:spcBef>
                <a:spcPct val="25000"/>
              </a:spcBef>
              <a:buFontTx/>
              <a:buChar char="–"/>
            </a:pPr>
            <a: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Into the paired 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bronchi</a:t>
            </a:r>
            <a: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	 </a:t>
            </a:r>
          </a:p>
          <a:p>
            <a:pPr marL="711200" lvl="1" indent="-261938" eaLnBrk="1" hangingPunct="1">
              <a:spcBef>
                <a:spcPct val="25000"/>
              </a:spcBef>
              <a:buFontTx/>
              <a:buChar char="–"/>
            </a:pPr>
            <a:r>
              <a:rPr lang="en-US" sz="26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Into 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bronchioles</a:t>
            </a:r>
          </a:p>
          <a:p>
            <a:pPr marL="711200" lvl="1" indent="-261938" eaLnBrk="1" hangingPunct="1">
              <a:spcBef>
                <a:spcPct val="25000"/>
              </a:spcBef>
              <a:buFontTx/>
              <a:buChar char="–"/>
            </a:pPr>
            <a:r>
              <a:rPr lang="en-US" sz="2600" b="1" dirty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Finally to the </a:t>
            </a: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alveoli</a:t>
            </a:r>
            <a:r>
              <a:rPr lang="en-US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grapelike clusters of air sacs, where gas exchange occurs</a:t>
            </a:r>
          </a:p>
          <a:p>
            <a:pPr marL="711200" lvl="1" indent="-261938" algn="r" rtl="1" eaLnBrk="1" hangingPunct="1">
              <a:spcBef>
                <a:spcPct val="25000"/>
              </a:spcBef>
              <a:buFontTx/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Line 12"/>
          <p:cNvSpPr>
            <a:spLocks noChangeShapeType="1"/>
          </p:cNvSpPr>
          <p:nvPr/>
        </p:nvSpPr>
        <p:spPr bwMode="auto">
          <a:xfrm>
            <a:off x="187325" y="1020097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8" descr="22_06a_HumanRespiratory-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3" y="454025"/>
            <a:ext cx="8548687" cy="457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9"/>
          <p:cNvSpPr txBox="1">
            <a:spLocks noChangeArrowheads="1"/>
          </p:cNvSpPr>
          <p:nvPr/>
        </p:nvSpPr>
        <p:spPr bwMode="auto">
          <a:xfrm>
            <a:off x="4450515" y="978820"/>
            <a:ext cx="903288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/>
            <a:r>
              <a:rPr lang="en-US" sz="16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Oxygen-rich</a:t>
            </a:r>
          </a:p>
          <a:p>
            <a:pPr algn="ctr" rtl="0" eaLnBrk="0" hangingPunct="0"/>
            <a:r>
              <a:rPr lang="en-US" sz="16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blood</a:t>
            </a:r>
          </a:p>
        </p:txBody>
      </p:sp>
      <p:sp>
        <p:nvSpPr>
          <p:cNvPr id="17412" name="Text Box 10"/>
          <p:cNvSpPr txBox="1">
            <a:spLocks noChangeArrowheads="1"/>
          </p:cNvSpPr>
          <p:nvPr/>
        </p:nvSpPr>
        <p:spPr bwMode="auto">
          <a:xfrm>
            <a:off x="4881563" y="1663700"/>
            <a:ext cx="784225" cy="14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>
              <a:lnSpc>
                <a:spcPct val="90000"/>
              </a:lnSpc>
            </a:pPr>
            <a:r>
              <a:rPr lang="en-US" sz="16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Bronchiole</a:t>
            </a:r>
          </a:p>
          <a:p>
            <a:pPr algn="ctr" rtl="0" eaLnBrk="0" hangingPunct="0">
              <a:lnSpc>
                <a:spcPct val="90000"/>
              </a:lnSpc>
            </a:pPr>
            <a:r>
              <a:rPr lang="ar-SA" sz="16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 </a:t>
            </a:r>
            <a:endParaRPr lang="en-US" sz="1600" b="1">
              <a:solidFill>
                <a:srgbClr val="0000FF"/>
              </a:solidFill>
              <a:latin typeface="Times New Roman" panose="02020603050405020304" pitchFamily="18" charset="0"/>
              <a:ea typeface="ヒラギノ角ゴ Pro W3"/>
              <a:cs typeface="Times New Roman" panose="02020603050405020304" pitchFamily="18" charset="0"/>
            </a:endParaRPr>
          </a:p>
        </p:txBody>
      </p:sp>
      <p:sp>
        <p:nvSpPr>
          <p:cNvPr id="17413" name="Text Box 12"/>
          <p:cNvSpPr txBox="1">
            <a:spLocks noChangeArrowheads="1"/>
          </p:cNvSpPr>
          <p:nvPr/>
        </p:nvSpPr>
        <p:spPr bwMode="auto">
          <a:xfrm>
            <a:off x="7363660" y="872876"/>
            <a:ext cx="903288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/>
            <a:r>
              <a:rPr lang="en-US" sz="16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Oxygen-poor</a:t>
            </a:r>
          </a:p>
          <a:p>
            <a:pPr algn="ctr" rtl="0" eaLnBrk="0" hangingPunct="0"/>
            <a:r>
              <a:rPr lang="en-US" sz="16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blood</a:t>
            </a:r>
          </a:p>
        </p:txBody>
      </p:sp>
      <p:sp>
        <p:nvSpPr>
          <p:cNvPr id="17414" name="Line 13"/>
          <p:cNvSpPr>
            <a:spLocks noChangeShapeType="1"/>
          </p:cNvSpPr>
          <p:nvPr/>
        </p:nvSpPr>
        <p:spPr bwMode="auto">
          <a:xfrm flipV="1">
            <a:off x="6938963" y="1055688"/>
            <a:ext cx="311150" cy="47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5" name="Line 14"/>
          <p:cNvSpPr>
            <a:spLocks noChangeShapeType="1"/>
          </p:cNvSpPr>
          <p:nvPr/>
        </p:nvSpPr>
        <p:spPr bwMode="auto">
          <a:xfrm flipV="1">
            <a:off x="5494338" y="1182688"/>
            <a:ext cx="4651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6" name="Line 15"/>
          <p:cNvSpPr>
            <a:spLocks noChangeShapeType="1"/>
          </p:cNvSpPr>
          <p:nvPr/>
        </p:nvSpPr>
        <p:spPr bwMode="auto">
          <a:xfrm>
            <a:off x="5703888" y="1860550"/>
            <a:ext cx="609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7" name="Line 16"/>
          <p:cNvSpPr>
            <a:spLocks noChangeShapeType="1"/>
          </p:cNvSpPr>
          <p:nvPr/>
        </p:nvSpPr>
        <p:spPr bwMode="auto">
          <a:xfrm>
            <a:off x="6323013" y="3397250"/>
            <a:ext cx="754062" cy="355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8" name="Line 17"/>
          <p:cNvSpPr>
            <a:spLocks noChangeShapeType="1"/>
          </p:cNvSpPr>
          <p:nvPr/>
        </p:nvSpPr>
        <p:spPr bwMode="auto">
          <a:xfrm>
            <a:off x="6289675" y="3567113"/>
            <a:ext cx="787400" cy="1857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9" name="Line 18"/>
          <p:cNvSpPr>
            <a:spLocks noChangeShapeType="1"/>
          </p:cNvSpPr>
          <p:nvPr/>
        </p:nvSpPr>
        <p:spPr bwMode="auto">
          <a:xfrm>
            <a:off x="8110538" y="2627313"/>
            <a:ext cx="1111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20" name="Text Box 21"/>
          <p:cNvSpPr txBox="1">
            <a:spLocks noChangeArrowheads="1"/>
          </p:cNvSpPr>
          <p:nvPr/>
        </p:nvSpPr>
        <p:spPr bwMode="auto">
          <a:xfrm>
            <a:off x="7097713" y="3636963"/>
            <a:ext cx="903287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 rtl="0" eaLnBrk="0" hangingPunct="0"/>
            <a:r>
              <a:rPr lang="en-US" sz="16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Blood</a:t>
            </a:r>
          </a:p>
          <a:p>
            <a:pPr algn="ctr" rtl="0" eaLnBrk="0" hangingPunct="0"/>
            <a:r>
              <a:rPr lang="en-US" sz="16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Capillaries</a:t>
            </a:r>
          </a:p>
          <a:p>
            <a:pPr algn="ctr" rtl="0" eaLnBrk="0" hangingPunct="0"/>
            <a:r>
              <a:rPr lang="en-US" sz="16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421" name="Text Box 22"/>
          <p:cNvSpPr txBox="1">
            <a:spLocks noChangeArrowheads="1"/>
          </p:cNvSpPr>
          <p:nvPr/>
        </p:nvSpPr>
        <p:spPr bwMode="auto">
          <a:xfrm>
            <a:off x="4075113" y="1487488"/>
            <a:ext cx="46196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16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Nasal</a:t>
            </a:r>
          </a:p>
          <a:p>
            <a:pPr algn="l" rtl="0" eaLnBrk="0" hangingPunct="0">
              <a:lnSpc>
                <a:spcPct val="90000"/>
              </a:lnSpc>
            </a:pPr>
            <a:r>
              <a:rPr lang="en-US" sz="16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cavity</a:t>
            </a:r>
          </a:p>
        </p:txBody>
      </p:sp>
      <p:sp>
        <p:nvSpPr>
          <p:cNvPr id="17422" name="Text Box 23"/>
          <p:cNvSpPr txBox="1">
            <a:spLocks noChangeArrowheads="1"/>
          </p:cNvSpPr>
          <p:nvPr/>
        </p:nvSpPr>
        <p:spPr bwMode="auto">
          <a:xfrm>
            <a:off x="3763963" y="2212975"/>
            <a:ext cx="647700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16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Left lung</a:t>
            </a:r>
          </a:p>
        </p:txBody>
      </p:sp>
      <p:sp>
        <p:nvSpPr>
          <p:cNvPr id="17423" name="Line 24"/>
          <p:cNvSpPr>
            <a:spLocks noChangeShapeType="1"/>
          </p:cNvSpPr>
          <p:nvPr/>
        </p:nvSpPr>
        <p:spPr bwMode="auto">
          <a:xfrm>
            <a:off x="3287713" y="1579563"/>
            <a:ext cx="7540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24" name="Line 25"/>
          <p:cNvSpPr>
            <a:spLocks noChangeShapeType="1"/>
          </p:cNvSpPr>
          <p:nvPr/>
        </p:nvSpPr>
        <p:spPr bwMode="auto">
          <a:xfrm flipV="1">
            <a:off x="3509963" y="2400300"/>
            <a:ext cx="468312" cy="5222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25" name="Text Box 26"/>
          <p:cNvSpPr txBox="1">
            <a:spLocks noChangeArrowheads="1"/>
          </p:cNvSpPr>
          <p:nvPr/>
        </p:nvSpPr>
        <p:spPr bwMode="auto">
          <a:xfrm>
            <a:off x="355600" y="1489075"/>
            <a:ext cx="647700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16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Pharynx</a:t>
            </a:r>
          </a:p>
        </p:txBody>
      </p:sp>
      <p:sp>
        <p:nvSpPr>
          <p:cNvPr id="17426" name="Text Box 27"/>
          <p:cNvSpPr txBox="1">
            <a:spLocks noChangeArrowheads="1"/>
          </p:cNvSpPr>
          <p:nvPr/>
        </p:nvSpPr>
        <p:spPr bwMode="auto">
          <a:xfrm>
            <a:off x="354013" y="2082800"/>
            <a:ext cx="528637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16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Larynx</a:t>
            </a:r>
          </a:p>
        </p:txBody>
      </p:sp>
      <p:sp>
        <p:nvSpPr>
          <p:cNvPr id="17427" name="Text Box 28"/>
          <p:cNvSpPr txBox="1">
            <a:spLocks noChangeArrowheads="1"/>
          </p:cNvSpPr>
          <p:nvPr/>
        </p:nvSpPr>
        <p:spPr bwMode="auto">
          <a:xfrm>
            <a:off x="355600" y="2425700"/>
            <a:ext cx="596900" cy="17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16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Trachea</a:t>
            </a:r>
          </a:p>
        </p:txBody>
      </p:sp>
      <p:sp>
        <p:nvSpPr>
          <p:cNvPr id="17428" name="Text Box 29"/>
          <p:cNvSpPr txBox="1">
            <a:spLocks noChangeArrowheads="1"/>
          </p:cNvSpPr>
          <p:nvPr/>
        </p:nvSpPr>
        <p:spPr bwMode="auto">
          <a:xfrm>
            <a:off x="350838" y="2898775"/>
            <a:ext cx="749300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16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Right lung</a:t>
            </a:r>
          </a:p>
        </p:txBody>
      </p:sp>
      <p:sp>
        <p:nvSpPr>
          <p:cNvPr id="17429" name="Text Box 30"/>
          <p:cNvSpPr txBox="1">
            <a:spLocks noChangeArrowheads="1"/>
          </p:cNvSpPr>
          <p:nvPr/>
        </p:nvSpPr>
        <p:spPr bwMode="auto">
          <a:xfrm>
            <a:off x="496803" y="3638381"/>
            <a:ext cx="715963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16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Bronchus</a:t>
            </a:r>
          </a:p>
        </p:txBody>
      </p:sp>
      <p:sp>
        <p:nvSpPr>
          <p:cNvPr id="17430" name="Text Box 31"/>
          <p:cNvSpPr txBox="1">
            <a:spLocks noChangeArrowheads="1"/>
          </p:cNvSpPr>
          <p:nvPr/>
        </p:nvSpPr>
        <p:spPr bwMode="auto">
          <a:xfrm>
            <a:off x="641181" y="4197097"/>
            <a:ext cx="800100" cy="16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16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Bronchiole</a:t>
            </a:r>
          </a:p>
        </p:txBody>
      </p:sp>
      <p:sp>
        <p:nvSpPr>
          <p:cNvPr id="17431" name="Text Box 32"/>
          <p:cNvSpPr txBox="1">
            <a:spLocks noChangeArrowheads="1"/>
          </p:cNvSpPr>
          <p:nvPr/>
        </p:nvSpPr>
        <p:spPr bwMode="auto">
          <a:xfrm>
            <a:off x="1379119" y="4798926"/>
            <a:ext cx="784225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1600" b="1" dirty="0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Diaphragm</a:t>
            </a:r>
          </a:p>
        </p:txBody>
      </p:sp>
      <p:sp>
        <p:nvSpPr>
          <p:cNvPr id="17432" name="Text Box 33"/>
          <p:cNvSpPr txBox="1">
            <a:spLocks noChangeArrowheads="1"/>
          </p:cNvSpPr>
          <p:nvPr/>
        </p:nvSpPr>
        <p:spPr bwMode="auto">
          <a:xfrm>
            <a:off x="2770188" y="4646613"/>
            <a:ext cx="528637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1600" b="1" i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(Heart)</a:t>
            </a:r>
          </a:p>
        </p:txBody>
      </p:sp>
      <p:sp>
        <p:nvSpPr>
          <p:cNvPr id="17433" name="Text Box 34"/>
          <p:cNvSpPr txBox="1">
            <a:spLocks noChangeArrowheads="1"/>
          </p:cNvSpPr>
          <p:nvPr/>
        </p:nvSpPr>
        <p:spPr bwMode="auto">
          <a:xfrm>
            <a:off x="844550" y="1873250"/>
            <a:ext cx="960438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 rtl="0" eaLnBrk="0" hangingPunct="0">
              <a:lnSpc>
                <a:spcPct val="90000"/>
              </a:lnSpc>
            </a:pPr>
            <a:r>
              <a:rPr lang="en-US" sz="1600" b="1" i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(Esophagus)</a:t>
            </a:r>
          </a:p>
        </p:txBody>
      </p:sp>
      <p:sp>
        <p:nvSpPr>
          <p:cNvPr id="17434" name="Line 35"/>
          <p:cNvSpPr>
            <a:spLocks noChangeShapeType="1"/>
          </p:cNvSpPr>
          <p:nvPr/>
        </p:nvSpPr>
        <p:spPr bwMode="auto">
          <a:xfrm>
            <a:off x="2994025" y="3983038"/>
            <a:ext cx="4763" cy="6746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35" name="Line 36"/>
          <p:cNvSpPr>
            <a:spLocks noChangeShapeType="1"/>
          </p:cNvSpPr>
          <p:nvPr/>
        </p:nvSpPr>
        <p:spPr bwMode="auto">
          <a:xfrm>
            <a:off x="995363" y="1590675"/>
            <a:ext cx="1831975" cy="4619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36" name="Line 37"/>
          <p:cNvSpPr>
            <a:spLocks noChangeShapeType="1"/>
          </p:cNvSpPr>
          <p:nvPr/>
        </p:nvSpPr>
        <p:spPr bwMode="auto">
          <a:xfrm>
            <a:off x="1882775" y="2024063"/>
            <a:ext cx="906463" cy="1428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37" name="Line 38"/>
          <p:cNvSpPr>
            <a:spLocks noChangeShapeType="1"/>
          </p:cNvSpPr>
          <p:nvPr/>
        </p:nvSpPr>
        <p:spPr bwMode="auto">
          <a:xfrm>
            <a:off x="950913" y="2219325"/>
            <a:ext cx="1901825" cy="873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38" name="Line 39"/>
          <p:cNvSpPr>
            <a:spLocks noChangeShapeType="1"/>
          </p:cNvSpPr>
          <p:nvPr/>
        </p:nvSpPr>
        <p:spPr bwMode="auto">
          <a:xfrm>
            <a:off x="1123950" y="2528888"/>
            <a:ext cx="1722438" cy="317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39" name="Line 40"/>
          <p:cNvSpPr>
            <a:spLocks noChangeShapeType="1"/>
          </p:cNvSpPr>
          <p:nvPr/>
        </p:nvSpPr>
        <p:spPr bwMode="auto">
          <a:xfrm flipV="1">
            <a:off x="1220788" y="2944813"/>
            <a:ext cx="1047750" cy="114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40" name="Line 41"/>
          <p:cNvSpPr>
            <a:spLocks noChangeShapeType="1"/>
          </p:cNvSpPr>
          <p:nvPr/>
        </p:nvSpPr>
        <p:spPr bwMode="auto">
          <a:xfrm flipV="1">
            <a:off x="1290638" y="3440112"/>
            <a:ext cx="1298575" cy="22374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41" name="Line 42"/>
          <p:cNvSpPr>
            <a:spLocks noChangeShapeType="1"/>
          </p:cNvSpPr>
          <p:nvPr/>
        </p:nvSpPr>
        <p:spPr bwMode="auto">
          <a:xfrm flipV="1">
            <a:off x="1481138" y="3854449"/>
            <a:ext cx="563562" cy="33972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42" name="Line 43"/>
          <p:cNvSpPr>
            <a:spLocks noChangeShapeType="1"/>
          </p:cNvSpPr>
          <p:nvPr/>
        </p:nvSpPr>
        <p:spPr bwMode="auto">
          <a:xfrm flipV="1">
            <a:off x="2044700" y="4362367"/>
            <a:ext cx="218281" cy="44299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443" name="Group 46"/>
          <p:cNvGrpSpPr>
            <a:grpSpLocks/>
          </p:cNvGrpSpPr>
          <p:nvPr/>
        </p:nvGrpSpPr>
        <p:grpSpPr bwMode="auto">
          <a:xfrm>
            <a:off x="8196263" y="1700213"/>
            <a:ext cx="719137" cy="1250950"/>
            <a:chOff x="5163" y="861"/>
            <a:chExt cx="453" cy="788"/>
          </a:xfrm>
        </p:grpSpPr>
        <p:sp>
          <p:nvSpPr>
            <p:cNvPr id="17457" name="Text Box 11"/>
            <p:cNvSpPr txBox="1">
              <a:spLocks noChangeArrowheads="1"/>
            </p:cNvSpPr>
            <p:nvPr/>
          </p:nvSpPr>
          <p:spPr bwMode="auto">
            <a:xfrm>
              <a:off x="5308" y="1192"/>
              <a:ext cx="308" cy="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l" rtl="0" eaLnBrk="0" hangingPunct="0"/>
              <a:r>
                <a:rPr lang="en-US" sz="1600" b="1">
                  <a:solidFill>
                    <a:srgbClr val="0000FF"/>
                  </a:solidFill>
                  <a:latin typeface="Times New Roman" panose="02020603050405020304" pitchFamily="18" charset="0"/>
                  <a:ea typeface="ヒラギノ角ゴ Pro W3"/>
                  <a:cs typeface="Times New Roman" panose="02020603050405020304" pitchFamily="18" charset="0"/>
                </a:rPr>
                <a:t>Alveoli</a:t>
              </a:r>
            </a:p>
            <a:p>
              <a:pPr algn="l" rtl="0" eaLnBrk="0" hangingPunct="0"/>
              <a:r>
                <a:rPr lang="ar-SA" sz="1600" b="1">
                  <a:solidFill>
                    <a:srgbClr val="0000FF"/>
                  </a:solidFill>
                  <a:latin typeface="Times New Roman" panose="02020603050405020304" pitchFamily="18" charset="0"/>
                  <a:ea typeface="ヒラギノ角ゴ Pro W3"/>
                  <a:cs typeface="Times New Roman" panose="02020603050405020304" pitchFamily="18" charset="0"/>
                </a:rPr>
                <a:t> </a:t>
              </a:r>
              <a:endParaRPr lang="en-US" sz="1600" b="1">
                <a:solidFill>
                  <a:srgbClr val="0000FF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endParaRPr>
            </a:p>
          </p:txBody>
        </p:sp>
        <p:sp>
          <p:nvSpPr>
            <p:cNvPr id="17458" name="Line 19"/>
            <p:cNvSpPr>
              <a:spLocks noChangeShapeType="1"/>
            </p:cNvSpPr>
            <p:nvPr/>
          </p:nvSpPr>
          <p:spPr bwMode="auto">
            <a:xfrm>
              <a:off x="5231" y="861"/>
              <a:ext cx="3" cy="7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 sz="1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59" name="Line 20"/>
            <p:cNvSpPr>
              <a:spLocks noChangeShapeType="1"/>
            </p:cNvSpPr>
            <p:nvPr/>
          </p:nvSpPr>
          <p:spPr bwMode="auto">
            <a:xfrm>
              <a:off x="5184" y="863"/>
              <a:ext cx="4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 sz="1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60" name="Line 44"/>
            <p:cNvSpPr>
              <a:spLocks noChangeShapeType="1"/>
            </p:cNvSpPr>
            <p:nvPr/>
          </p:nvSpPr>
          <p:spPr bwMode="auto">
            <a:xfrm>
              <a:off x="5163" y="1639"/>
              <a:ext cx="7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 sz="1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444" name="Rectangle 45"/>
          <p:cNvSpPr>
            <a:spLocks noChangeArrowheads="1"/>
          </p:cNvSpPr>
          <p:nvPr/>
        </p:nvSpPr>
        <p:spPr bwMode="auto">
          <a:xfrm>
            <a:off x="995362" y="5583238"/>
            <a:ext cx="7400925" cy="941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>
              <a:spcBef>
                <a:spcPct val="30000"/>
              </a:spcBef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anatomy of the human respiratory system (left) </a:t>
            </a:r>
          </a:p>
          <a:p>
            <a:pPr algn="ctr" rtl="0">
              <a:spcBef>
                <a:spcPct val="30000"/>
              </a:spcBef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details of the structure of alveoli (right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45" name="Text Box 47"/>
          <p:cNvSpPr txBox="1">
            <a:spLocks noChangeArrowheads="1"/>
          </p:cNvSpPr>
          <p:nvPr/>
        </p:nvSpPr>
        <p:spPr bwMode="auto">
          <a:xfrm>
            <a:off x="7329488" y="665163"/>
            <a:ext cx="7413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 eaLnBrk="0" hangingPunct="0">
              <a:spcBef>
                <a:spcPct val="50000"/>
              </a:spcBef>
            </a:pPr>
            <a:r>
              <a:rPr lang="en-US" sz="1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46" name="Text Box 48"/>
          <p:cNvSpPr txBox="1">
            <a:spLocks noChangeArrowheads="1"/>
          </p:cNvSpPr>
          <p:nvPr/>
        </p:nvSpPr>
        <p:spPr bwMode="auto">
          <a:xfrm>
            <a:off x="4584700" y="628650"/>
            <a:ext cx="7413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eaLnBrk="0" hangingPunct="0">
              <a:spcBef>
                <a:spcPct val="50000"/>
              </a:spcBef>
            </a:pPr>
            <a:r>
              <a:rPr lang="en-US" sz="1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48" name="Text Box 51"/>
          <p:cNvSpPr txBox="1">
            <a:spLocks noChangeArrowheads="1"/>
          </p:cNvSpPr>
          <p:nvPr/>
        </p:nvSpPr>
        <p:spPr bwMode="auto">
          <a:xfrm>
            <a:off x="198438" y="4533900"/>
            <a:ext cx="13557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eaLnBrk="0" hangingPunct="0">
              <a:spcBef>
                <a:spcPct val="50000"/>
              </a:spcBef>
            </a:pPr>
            <a:r>
              <a:rPr lang="ar-SA" sz="1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52" name="Text Box 55"/>
          <p:cNvSpPr txBox="1">
            <a:spLocks noChangeArrowheads="1"/>
          </p:cNvSpPr>
          <p:nvPr/>
        </p:nvSpPr>
        <p:spPr bwMode="auto">
          <a:xfrm>
            <a:off x="3757613" y="2400300"/>
            <a:ext cx="914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eaLnBrk="0" hangingPunct="0">
              <a:spcBef>
                <a:spcPct val="50000"/>
              </a:spcBef>
            </a:pPr>
            <a:r>
              <a:rPr lang="ar-SA" sz="1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53" name="Text Box 56"/>
          <p:cNvSpPr txBox="1">
            <a:spLocks noChangeArrowheads="1"/>
          </p:cNvSpPr>
          <p:nvPr/>
        </p:nvSpPr>
        <p:spPr bwMode="auto">
          <a:xfrm>
            <a:off x="0" y="2547938"/>
            <a:ext cx="13557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eaLnBrk="0" hangingPunct="0">
              <a:spcBef>
                <a:spcPct val="50000"/>
              </a:spcBef>
            </a:pPr>
            <a:r>
              <a:rPr lang="ar-SA" sz="1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56" name="Text Box 59"/>
          <p:cNvSpPr txBox="1">
            <a:spLocks noChangeArrowheads="1"/>
          </p:cNvSpPr>
          <p:nvPr/>
        </p:nvSpPr>
        <p:spPr bwMode="auto">
          <a:xfrm>
            <a:off x="200025" y="2170113"/>
            <a:ext cx="8826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eaLnBrk="0" hangingPunct="0">
              <a:spcBef>
                <a:spcPct val="50000"/>
              </a:spcBef>
            </a:pPr>
            <a:r>
              <a:rPr lang="ar-SA" sz="1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Oval 52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8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0" hangingPunct="0"/>
            <a:r>
              <a:rPr lang="en-US" sz="1400" b="1">
                <a:latin typeface="Tahoma" pitchFamily="34" charset="0"/>
              </a:rPr>
              <a:t>0</a:t>
            </a:r>
          </a:p>
        </p:txBody>
      </p:sp>
      <p:sp>
        <p:nvSpPr>
          <p:cNvPr id="18435" name="Line 4"/>
          <p:cNvSpPr>
            <a:spLocks noChangeShapeType="1"/>
          </p:cNvSpPr>
          <p:nvPr/>
        </p:nvSpPr>
        <p:spPr bwMode="auto">
          <a:xfrm>
            <a:off x="182563" y="6535738"/>
            <a:ext cx="8775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182563" y="6626225"/>
            <a:ext cx="87757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 rtl="0" eaLnBrk="0" hangingPunct="0">
              <a:spcBef>
                <a:spcPct val="50000"/>
              </a:spcBef>
            </a:pPr>
            <a:r>
              <a:rPr lang="en-US" sz="900"/>
              <a:t>Copyright © 2009 Pearson Education, Inc.</a:t>
            </a:r>
            <a:endParaRPr lang="en-US"/>
          </a:p>
        </p:txBody>
      </p:sp>
      <p:sp>
        <p:nvSpPr>
          <p:cNvPr id="18437" name="Rectangle 8"/>
          <p:cNvSpPr>
            <a:spLocks noGrp="1" noChangeArrowheads="1"/>
          </p:cNvSpPr>
          <p:nvPr>
            <p:ph type="title"/>
          </p:nvPr>
        </p:nvSpPr>
        <p:spPr>
          <a:xfrm>
            <a:off x="173038" y="176213"/>
            <a:ext cx="8775700" cy="722145"/>
          </a:xfrm>
        </p:spPr>
        <p:txBody>
          <a:bodyPr/>
          <a:lstStyle/>
          <a:p>
            <a:pPr marL="342900" indent="-342900" algn="ctr"/>
            <a:r>
              <a:rPr lang="en-US" sz="3200" dirty="0" smtClean="0"/>
              <a:t> How alveoli are adapted for gas exchange</a:t>
            </a:r>
            <a:r>
              <a:rPr lang="ar-SA" sz="3200" dirty="0" smtClean="0"/>
              <a:t> </a:t>
            </a:r>
            <a:r>
              <a:rPr lang="en-US" sz="3200" dirty="0" smtClean="0"/>
              <a:t>?</a:t>
            </a:r>
          </a:p>
        </p:txBody>
      </p:sp>
      <p:sp>
        <p:nvSpPr>
          <p:cNvPr id="19462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276726" y="1091533"/>
            <a:ext cx="8534400" cy="4811961"/>
          </a:xfrm>
        </p:spPr>
        <p:txBody>
          <a:bodyPr/>
          <a:lstStyle/>
          <a:p>
            <a:pPr lvl="1">
              <a:defRPr/>
            </a:pPr>
            <a:r>
              <a:rPr lang="en-US" sz="2800" b="1" dirty="0" smtClean="0">
                <a:solidFill>
                  <a:srgbClr val="99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Alveoli are well adapted for gas exchange</a:t>
            </a:r>
            <a:r>
              <a:rPr lang="ar-SA" sz="2800" b="1" dirty="0" smtClean="0">
                <a:solidFill>
                  <a:srgbClr val="99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 smtClean="0">
              <a:solidFill>
                <a:srgbClr val="99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3325" lvl="1" indent="-465138">
              <a:buFont typeface="Times New Roman" panose="02020603050405020304" pitchFamily="18" charset="0"/>
              <a:buChar char="−"/>
              <a:defRPr/>
            </a:pP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surrounded by capillaries</a:t>
            </a:r>
          </a:p>
          <a:p>
            <a:pPr marL="1203325" lvl="1" indent="-465138">
              <a:buFont typeface="Times New Roman" panose="02020603050405020304" pitchFamily="18" charset="0"/>
              <a:buChar char="−"/>
              <a:defRPr/>
            </a:pP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 huge surface area (100 m</a:t>
            </a:r>
            <a:r>
              <a:rPr lang="en-US" sz="2800" b="1" baseline="30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humans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0900" indent="-338138" eaLnBrk="1" hangingPunct="1">
              <a:lnSpc>
                <a:spcPct val="90000"/>
              </a:lnSpc>
              <a:defRPr/>
            </a:pPr>
            <a:r>
              <a:rPr lang="en-US" b="1" dirty="0" smtClean="0">
                <a:solidFill>
                  <a:srgbClr val="99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alveoli</a:t>
            </a:r>
          </a:p>
          <a:p>
            <a:pPr marL="1125538" lvl="1" indent="-346075" eaLnBrk="1" hangingPunct="1">
              <a:lnSpc>
                <a:spcPct val="90000"/>
              </a:lnSpc>
              <a:buFontTx/>
              <a:buChar char="–"/>
              <a:defRPr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diffuses into the blood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ar-S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25538" lvl="1" indent="-346075" eaLnBrk="1" hangingPunct="1">
              <a:lnSpc>
                <a:spcPct val="90000"/>
              </a:lnSpc>
              <a:buFontTx/>
              <a:buChar char="–"/>
              <a:defRPr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800" b="1" baseline="-25000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b="1" dirty="0" smtClean="0">
                <a:solidFill>
                  <a:srgbClr val="0022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diffuses out of the blood</a:t>
            </a:r>
          </a:p>
        </p:txBody>
      </p:sp>
      <p:sp>
        <p:nvSpPr>
          <p:cNvPr id="18439" name="Line 12"/>
          <p:cNvSpPr>
            <a:spLocks noChangeShapeType="1"/>
          </p:cNvSpPr>
          <p:nvPr/>
        </p:nvSpPr>
        <p:spPr bwMode="auto">
          <a:xfrm>
            <a:off x="191838" y="804443"/>
            <a:ext cx="8775700" cy="0"/>
          </a:xfrm>
          <a:prstGeom prst="line">
            <a:avLst/>
          </a:prstGeom>
          <a:noFill/>
          <a:ln w="76200">
            <a:solidFill>
              <a:srgbClr val="A8B99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396288" y="6511925"/>
            <a:ext cx="747712" cy="346075"/>
          </a:xfrm>
          <a:prstGeom prst="ellipse">
            <a:avLst/>
          </a:prstGeom>
          <a:solidFill>
            <a:srgbClr val="BBE0E3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defTabSz="1019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en-US" sz="27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GAMESHOW" val="False"/>
  <p:tag name="PPTVERSION" val="XP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heme/theme1.xml><?xml version="1.0" encoding="utf-8"?>
<a:theme xmlns:a="http://schemas.openxmlformats.org/drawingml/2006/main" name="1_CC4eActiveLectureQuestions">
  <a:themeElements>
    <a:clrScheme name="1_CC4eActiveLectureQuestions 15">
      <a:dk1>
        <a:srgbClr val="000000"/>
      </a:dk1>
      <a:lt1>
        <a:srgbClr val="FFFFFF"/>
      </a:lt1>
      <a:dk2>
        <a:srgbClr val="0060AF"/>
      </a:dk2>
      <a:lt2>
        <a:srgbClr val="000000"/>
      </a:lt2>
      <a:accent1>
        <a:srgbClr val="F7955A"/>
      </a:accent1>
      <a:accent2>
        <a:srgbClr val="009247"/>
      </a:accent2>
      <a:accent3>
        <a:srgbClr val="FFFFFF"/>
      </a:accent3>
      <a:accent4>
        <a:srgbClr val="000000"/>
      </a:accent4>
      <a:accent5>
        <a:srgbClr val="FAC8B5"/>
      </a:accent5>
      <a:accent6>
        <a:srgbClr val="00843F"/>
      </a:accent6>
      <a:hlink>
        <a:srgbClr val="009999"/>
      </a:hlink>
      <a:folHlink>
        <a:srgbClr val="99CC00"/>
      </a:folHlink>
    </a:clrScheme>
    <a:fontScheme name="1_CC4eActiveLectureQuestions">
      <a:majorFont>
        <a:latin typeface="Times New Roman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C4eActiveLectureQuestio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3">
        <a:dk1>
          <a:srgbClr val="000000"/>
        </a:dk1>
        <a:lt1>
          <a:srgbClr val="FFFFFF"/>
        </a:lt1>
        <a:dk2>
          <a:srgbClr val="005472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14">
        <a:dk1>
          <a:srgbClr val="000000"/>
        </a:dk1>
        <a:lt1>
          <a:srgbClr val="FFFFFF"/>
        </a:lt1>
        <a:dk2>
          <a:srgbClr val="333399"/>
        </a:dk2>
        <a:lt2>
          <a:srgbClr val="000000"/>
        </a:lt2>
        <a:accent1>
          <a:srgbClr val="B7DAB8"/>
        </a:accent1>
        <a:accent2>
          <a:srgbClr val="005472"/>
        </a:accent2>
        <a:accent3>
          <a:srgbClr val="FFFFFF"/>
        </a:accent3>
        <a:accent4>
          <a:srgbClr val="000000"/>
        </a:accent4>
        <a:accent5>
          <a:srgbClr val="D8EAD8"/>
        </a:accent5>
        <a:accent6>
          <a:srgbClr val="004B6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15">
        <a:dk1>
          <a:srgbClr val="000000"/>
        </a:dk1>
        <a:lt1>
          <a:srgbClr val="FFFFFF"/>
        </a:lt1>
        <a:dk2>
          <a:srgbClr val="0060AF"/>
        </a:dk2>
        <a:lt2>
          <a:srgbClr val="000000"/>
        </a:lt2>
        <a:accent1>
          <a:srgbClr val="F7955A"/>
        </a:accent1>
        <a:accent2>
          <a:srgbClr val="009247"/>
        </a:accent2>
        <a:accent3>
          <a:srgbClr val="FFFFFF"/>
        </a:accent3>
        <a:accent4>
          <a:srgbClr val="000000"/>
        </a:accent4>
        <a:accent5>
          <a:srgbClr val="FAC8B5"/>
        </a:accent5>
        <a:accent6>
          <a:srgbClr val="00843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C4eActiveLectureQuestions">
  <a:themeElements>
    <a:clrScheme name="1_CC4eActiveLectureQuestions 15">
      <a:dk1>
        <a:srgbClr val="000000"/>
      </a:dk1>
      <a:lt1>
        <a:srgbClr val="FFFFFF"/>
      </a:lt1>
      <a:dk2>
        <a:srgbClr val="0060AF"/>
      </a:dk2>
      <a:lt2>
        <a:srgbClr val="000000"/>
      </a:lt2>
      <a:accent1>
        <a:srgbClr val="F7955A"/>
      </a:accent1>
      <a:accent2>
        <a:srgbClr val="009247"/>
      </a:accent2>
      <a:accent3>
        <a:srgbClr val="FFFFFF"/>
      </a:accent3>
      <a:accent4>
        <a:srgbClr val="000000"/>
      </a:accent4>
      <a:accent5>
        <a:srgbClr val="FAC8B5"/>
      </a:accent5>
      <a:accent6>
        <a:srgbClr val="00843F"/>
      </a:accent6>
      <a:hlink>
        <a:srgbClr val="009999"/>
      </a:hlink>
      <a:folHlink>
        <a:srgbClr val="99CC00"/>
      </a:folHlink>
    </a:clrScheme>
    <a:fontScheme name="1_CC4eActiveLectureQuestions">
      <a:majorFont>
        <a:latin typeface="Times New Roman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C4eActiveLectureQuestio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3">
        <a:dk1>
          <a:srgbClr val="000000"/>
        </a:dk1>
        <a:lt1>
          <a:srgbClr val="FFFFFF"/>
        </a:lt1>
        <a:dk2>
          <a:srgbClr val="005472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14">
        <a:dk1>
          <a:srgbClr val="000000"/>
        </a:dk1>
        <a:lt1>
          <a:srgbClr val="FFFFFF"/>
        </a:lt1>
        <a:dk2>
          <a:srgbClr val="333399"/>
        </a:dk2>
        <a:lt2>
          <a:srgbClr val="000000"/>
        </a:lt2>
        <a:accent1>
          <a:srgbClr val="B7DAB8"/>
        </a:accent1>
        <a:accent2>
          <a:srgbClr val="005472"/>
        </a:accent2>
        <a:accent3>
          <a:srgbClr val="FFFFFF"/>
        </a:accent3>
        <a:accent4>
          <a:srgbClr val="000000"/>
        </a:accent4>
        <a:accent5>
          <a:srgbClr val="D8EAD8"/>
        </a:accent5>
        <a:accent6>
          <a:srgbClr val="004B6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15">
        <a:dk1>
          <a:srgbClr val="000000"/>
        </a:dk1>
        <a:lt1>
          <a:srgbClr val="FFFFFF"/>
        </a:lt1>
        <a:dk2>
          <a:srgbClr val="0060AF"/>
        </a:dk2>
        <a:lt2>
          <a:srgbClr val="000000"/>
        </a:lt2>
        <a:accent1>
          <a:srgbClr val="F7955A"/>
        </a:accent1>
        <a:accent2>
          <a:srgbClr val="009247"/>
        </a:accent2>
        <a:accent3>
          <a:srgbClr val="FFFFFF"/>
        </a:accent3>
        <a:accent4>
          <a:srgbClr val="000000"/>
        </a:accent4>
        <a:accent5>
          <a:srgbClr val="FAC8B5"/>
        </a:accent5>
        <a:accent6>
          <a:srgbClr val="00843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6631</TotalTime>
  <Words>4088</Words>
  <Application>Microsoft Office PowerPoint</Application>
  <PresentationFormat>عرض على الشاشة (3:4)‏</PresentationFormat>
  <Paragraphs>1110</Paragraphs>
  <Slides>57</Slides>
  <Notes>55</Notes>
  <HiddenSlides>0</HiddenSlides>
  <MMClips>0</MMClips>
  <ScaleCrop>false</ScaleCrop>
  <HeadingPairs>
    <vt:vector size="6" baseType="variant">
      <vt:variant>
        <vt:lpstr>سمة</vt:lpstr>
      </vt:variant>
      <vt:variant>
        <vt:i4>2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57</vt:i4>
      </vt:variant>
    </vt:vector>
  </HeadingPairs>
  <TitlesOfParts>
    <vt:vector size="60" baseType="lpstr">
      <vt:lpstr>1_CC4eActiveLectureQuestions</vt:lpstr>
      <vt:lpstr>2_CC4eActiveLectureQuestions</vt:lpstr>
      <vt:lpstr>Equation</vt:lpstr>
      <vt:lpstr>Chapter 9  GAS EXCHANGE &amp; CIRCULATION</vt:lpstr>
      <vt:lpstr>الشريحة 2</vt:lpstr>
      <vt:lpstr>MECHANISMS OF GAS EXCHANGE</vt:lpstr>
      <vt:lpstr> Animals exchange O2 and CO2 across respiratory surfaces  Respiratory Surface = the site of gas exchange  </vt:lpstr>
      <vt:lpstr>Lungs    </vt:lpstr>
      <vt:lpstr> In the human respiratory system, branching tubes convey air to lungs located in the chest cavity   </vt:lpstr>
      <vt:lpstr> In the human respiratory system, branching tubes convey air to lungs located in the chest cavity</vt:lpstr>
      <vt:lpstr>الشريحة 8</vt:lpstr>
      <vt:lpstr> How alveoli are adapted for gas exchange ?</vt:lpstr>
      <vt:lpstr>Mechanics of Breathing </vt:lpstr>
      <vt:lpstr>22.8 Negative pressure breathing ventilates our lungs   </vt:lpstr>
      <vt:lpstr>الشريحة 12</vt:lpstr>
      <vt:lpstr>Breathing is automatically controlled </vt:lpstr>
      <vt:lpstr>الشريحة 14</vt:lpstr>
      <vt:lpstr> Blood transports of respiratory gases  </vt:lpstr>
      <vt:lpstr>الشريحة 16</vt:lpstr>
      <vt:lpstr>Blood transport of gases  </vt:lpstr>
      <vt:lpstr>Blood transport of gases</vt:lpstr>
      <vt:lpstr>Respiratory pigments</vt:lpstr>
      <vt:lpstr>الشريحة 20</vt:lpstr>
      <vt:lpstr>Carbon dioxide transport  </vt:lpstr>
      <vt:lpstr>الشريحة 22</vt:lpstr>
      <vt:lpstr>3 Major Parts of the Circulatory system</vt:lpstr>
      <vt:lpstr>Circulatory systems facilitate exchange with all body tissues </vt:lpstr>
      <vt:lpstr>Four-chambered hearts: Two atria and two ventricles</vt:lpstr>
      <vt:lpstr>الشريحة 26</vt:lpstr>
      <vt:lpstr>الشريحة 27</vt:lpstr>
      <vt:lpstr> The human cardiovascular system illustrates the double circulation of mammals  </vt:lpstr>
      <vt:lpstr>الشريحة 29</vt:lpstr>
      <vt:lpstr>The structure of blood vessels fits their functions  </vt:lpstr>
      <vt:lpstr>الشريحة 31</vt:lpstr>
      <vt:lpstr>Capillaries are the exchange surface</vt:lpstr>
      <vt:lpstr>The heart contracts and relaxes rhythmically</vt:lpstr>
      <vt:lpstr>The pacemaker sets the tempo of the heartbeat  </vt:lpstr>
      <vt:lpstr>CONNECTION: What is a heart attack </vt:lpstr>
      <vt:lpstr>CONNECTION: What is a heart attack? </vt:lpstr>
      <vt:lpstr>Blood pressure and velocity reflect the structure and arrangement of blood vessels </vt:lpstr>
      <vt:lpstr>BLOOD STRUCTURE  AND  FUNCTION</vt:lpstr>
      <vt:lpstr> Blood  Cellular Elements </vt:lpstr>
      <vt:lpstr>الشريحة 40</vt:lpstr>
      <vt:lpstr>CONNECTION: Too few or too many red blood cells can be unhealthy  </vt:lpstr>
      <vt:lpstr>The Clotting Process   Blood clots plug leaks when blood vessels are injured </vt:lpstr>
      <vt:lpstr>الشريحة 43</vt:lpstr>
      <vt:lpstr>الشريحة 44</vt:lpstr>
      <vt:lpstr>الشريحة 45</vt:lpstr>
      <vt:lpstr>الشريحة 46</vt:lpstr>
      <vt:lpstr>الشريحة 47</vt:lpstr>
      <vt:lpstr>الشريحة 48</vt:lpstr>
      <vt:lpstr>الشريحة 49</vt:lpstr>
      <vt:lpstr>الشريحة 50</vt:lpstr>
      <vt:lpstr>الشريحة 51</vt:lpstr>
      <vt:lpstr>الشريحة 52</vt:lpstr>
      <vt:lpstr>الشريحة 53</vt:lpstr>
      <vt:lpstr>الشريحة 54</vt:lpstr>
      <vt:lpstr>الشريحة 55</vt:lpstr>
      <vt:lpstr>الشريحة 56</vt:lpstr>
      <vt:lpstr>الشريحة 57</vt:lpstr>
    </vt:vector>
  </TitlesOfParts>
  <Company>Pearson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Mary Colavito</dc:creator>
  <cp:lastModifiedBy>HP PC</cp:lastModifiedBy>
  <cp:revision>1287</cp:revision>
  <cp:lastPrinted>2005-04-02T23:11:35Z</cp:lastPrinted>
  <dcterms:created xsi:type="dcterms:W3CDTF">2004-07-21T00:54:38Z</dcterms:created>
  <dcterms:modified xsi:type="dcterms:W3CDTF">2017-12-02T17:23:21Z</dcterms:modified>
</cp:coreProperties>
</file>