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5254" autoAdjust="0"/>
  </p:normalViewPr>
  <p:slideViewPr>
    <p:cSldViewPr>
      <p:cViewPr varScale="1">
        <p:scale>
          <a:sx n="65" d="100"/>
          <a:sy n="65" d="100"/>
        </p:scale>
        <p:origin x="-1314" y="5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870A-5A00-4977-BDC3-B0A05C451649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CE92-47E7-4980-819D-E4F5BC85C6D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870A-5A00-4977-BDC3-B0A05C451649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CE92-47E7-4980-819D-E4F5BC85C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870A-5A00-4977-BDC3-B0A05C451649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CE92-47E7-4980-819D-E4F5BC85C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870A-5A00-4977-BDC3-B0A05C451649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CE92-47E7-4980-819D-E4F5BC85C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870A-5A00-4977-BDC3-B0A05C451649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CE92-47E7-4980-819D-E4F5BC85C6D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870A-5A00-4977-BDC3-B0A05C451649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CE92-47E7-4980-819D-E4F5BC85C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870A-5A00-4977-BDC3-B0A05C451649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CE92-47E7-4980-819D-E4F5BC85C6D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870A-5A00-4977-BDC3-B0A05C451649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CE92-47E7-4980-819D-E4F5BC85C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870A-5A00-4977-BDC3-B0A05C451649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CE92-47E7-4980-819D-E4F5BC85C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870A-5A00-4977-BDC3-B0A05C451649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CE92-47E7-4980-819D-E4F5BC85C6D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2870A-5A00-4977-BDC3-B0A05C451649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0CE92-47E7-4980-819D-E4F5BC85C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D62870A-5A00-4977-BDC3-B0A05C451649}" type="datetimeFigureOut">
              <a:rPr lang="en-US" smtClean="0"/>
              <a:pPr/>
              <a:t>2/28/2014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A80CE92-47E7-4980-819D-E4F5BC85C6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Davis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Managing firms throughout</a:t>
            </a:r>
          </a:p>
          <a:p>
            <a:r>
              <a:rPr lang="en-US" dirty="0" smtClean="0"/>
              <a:t>the business </a:t>
            </a:r>
            <a:r>
              <a:rPr lang="en-US" dirty="0" smtClean="0"/>
              <a:t>cycle</a:t>
            </a:r>
          </a:p>
          <a:p>
            <a:r>
              <a:rPr lang="ar-SA" dirty="0" smtClean="0"/>
              <a:t>إدارة الشركات في جميع أنحاء </a:t>
            </a:r>
          </a:p>
          <a:p>
            <a:r>
              <a:rPr lang="ar-SA" dirty="0" smtClean="0"/>
              <a:t>دورة الأعمال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81600" y="4419600"/>
            <a:ext cx="3076575" cy="981075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062057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Boom </a:t>
            </a:r>
            <a:r>
              <a:rPr lang="ar-SA" dirty="0" smtClean="0"/>
              <a:t>ازدهار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Sometimes a period of boom follows on from recovery. During this period people become very confident</a:t>
            </a:r>
          </a:p>
          <a:p>
            <a:r>
              <a:rPr lang="en-US" dirty="0" smtClean="0"/>
              <a:t>there are different challenges which can arise in a period of boom. For example:</a:t>
            </a:r>
          </a:p>
          <a:p>
            <a:r>
              <a:rPr lang="en-US" dirty="0" smtClean="0"/>
              <a:t>1-firms might find it more difficult to recruit and retain skilled </a:t>
            </a:r>
            <a:r>
              <a:rPr lang="en-US" dirty="0" err="1" smtClean="0"/>
              <a:t>labour</a:t>
            </a:r>
            <a:endParaRPr lang="en-US" dirty="0" smtClean="0"/>
          </a:p>
          <a:p>
            <a:r>
              <a:rPr lang="en-US" dirty="0" smtClean="0"/>
              <a:t>2-in the economy as a whole there may be a general rise in prices. This general increase in</a:t>
            </a:r>
          </a:p>
          <a:p>
            <a:r>
              <a:rPr lang="en-US" dirty="0" smtClean="0"/>
              <a:t>prices is termed inflation</a:t>
            </a:r>
            <a:r>
              <a:rPr lang="en-US" dirty="0" smtClean="0"/>
              <a:t>.</a:t>
            </a:r>
          </a:p>
          <a:p>
            <a:r>
              <a:rPr lang="ar-SA" dirty="0" smtClean="0"/>
              <a:t>أحيانا فترة من الازدهار يلي من الانتعاش. خلال هذه الفترة يصبح الناس واثق جدا </a:t>
            </a:r>
          </a:p>
          <a:p>
            <a:r>
              <a:rPr lang="ar-SA" dirty="0" smtClean="0"/>
              <a:t>هناك تحديات المختلفة التي يمكن أن تنشأ في فترة من الازدهار. على سبيل المثال: </a:t>
            </a:r>
          </a:p>
          <a:p>
            <a:r>
              <a:rPr lang="ar-SA" dirty="0" smtClean="0"/>
              <a:t>1 شركات قد تجد صعوبة أكبر في توظيف واستبقاء العمالة الماهرة </a:t>
            </a:r>
          </a:p>
          <a:p>
            <a:r>
              <a:rPr lang="ar-SA" dirty="0" smtClean="0"/>
              <a:t>2 في الاقتصاد ككل قد يكون هناك ارتفاع عام في الأسعار. هذه الزيادة في عام </a:t>
            </a:r>
          </a:p>
          <a:p>
            <a:r>
              <a:rPr lang="ar-SA" dirty="0" smtClean="0"/>
              <a:t>أسعار يسمى التضخم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088340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GLOSSARY </a:t>
            </a:r>
            <a:r>
              <a:rPr lang="ar-SA" dirty="0" err="1" smtClean="0"/>
              <a:t>مسرد</a:t>
            </a:r>
            <a:r>
              <a:rPr lang="ar-SA" dirty="0" smtClean="0"/>
              <a:t> المصطلحات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0761869"/>
              </p:ext>
            </p:extLst>
          </p:nvPr>
        </p:nvGraphicFramePr>
        <p:xfrm>
          <a:off x="1285852" y="1324310"/>
          <a:ext cx="6181748" cy="7250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2630"/>
                <a:gridCol w="4569118"/>
              </a:tblGrid>
              <a:tr h="301542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1000264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Economic </a:t>
                      </a:r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activity</a:t>
                      </a:r>
                    </a:p>
                    <a:p>
                      <a:r>
                        <a:rPr lang="ar-SA" sz="1200" dirty="0" smtClean="0">
                          <a:solidFill>
                            <a:srgbClr val="FF0000"/>
                          </a:solidFill>
                        </a:rPr>
                        <a:t>النشاط الاقتصادي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Tasks involved in providing goods and services for customer. The greater</a:t>
                      </a:r>
                    </a:p>
                    <a:p>
                      <a:r>
                        <a:rPr lang="en-US" sz="1200" dirty="0" smtClean="0"/>
                        <a:t>the level of economic activity, the  greater number of customers that</a:t>
                      </a:r>
                    </a:p>
                    <a:p>
                      <a:r>
                        <a:rPr lang="en-US" sz="1200" dirty="0" smtClean="0"/>
                        <a:t> will be satisfied</a:t>
                      </a:r>
                      <a:r>
                        <a:rPr lang="en-US" sz="1200" dirty="0" smtClean="0"/>
                        <a:t>.</a:t>
                      </a:r>
                    </a:p>
                    <a:p>
                      <a:r>
                        <a:rPr lang="ar-SA" sz="1200" dirty="0" smtClean="0"/>
                        <a:t>المهام المشاركة في تقديم السلع والخدمات للعملاء. أكبر </a:t>
                      </a:r>
                    </a:p>
                    <a:p>
                      <a:r>
                        <a:rPr lang="ar-SA" sz="1200" dirty="0" smtClean="0"/>
                        <a:t>على مستوى النشاط الاقتصادي، وعدد أكبر من العملاء التي </a:t>
                      </a:r>
                    </a:p>
                    <a:p>
                      <a:r>
                        <a:rPr lang="ar-SA" sz="1200" dirty="0" smtClean="0"/>
                        <a:t>  وسوف يكون راضيا</a:t>
                      </a:r>
                      <a:endParaRPr lang="en-US" sz="1200" dirty="0" smtClean="0"/>
                    </a:p>
                  </a:txBody>
                  <a:tcPr/>
                </a:tc>
              </a:tr>
              <a:tr h="38471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Operating companies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Distinct companies that create goods and</a:t>
                      </a:r>
                    </a:p>
                    <a:p>
                      <a:r>
                        <a:rPr lang="en-US" sz="1200" dirty="0" smtClean="0"/>
                        <a:t>services and are managed as separate units.</a:t>
                      </a:r>
                    </a:p>
                  </a:txBody>
                  <a:tcPr/>
                </a:tc>
              </a:tr>
              <a:tr h="38471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Profit centers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parts of a business that produce their own</a:t>
                      </a:r>
                    </a:p>
                    <a:p>
                      <a:r>
                        <a:rPr lang="en-US" sz="1200" dirty="0" smtClean="0"/>
                        <a:t>accounts and ratios.</a:t>
                      </a:r>
                    </a:p>
                  </a:txBody>
                  <a:tcPr/>
                </a:tc>
              </a:tr>
              <a:tr h="1000264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Business </a:t>
                      </a:r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cycle</a:t>
                      </a:r>
                    </a:p>
                    <a:p>
                      <a:pPr rtl="0"/>
                      <a:r>
                        <a:rPr lang="ar-SA" sz="1200" dirty="0" smtClean="0">
                          <a:solidFill>
                            <a:srgbClr val="FF0000"/>
                          </a:solidFill>
                        </a:rPr>
                        <a:t>دورة الأعمال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fluctuation in demand for goods and services</a:t>
                      </a:r>
                    </a:p>
                    <a:p>
                      <a:r>
                        <a:rPr lang="en-US" sz="1200" dirty="0" smtClean="0"/>
                        <a:t>from boom to decline to recession to depression to recovery over a</a:t>
                      </a:r>
                    </a:p>
                    <a:p>
                      <a:r>
                        <a:rPr lang="en-US" sz="1200" dirty="0" smtClean="0"/>
                        <a:t>period of time</a:t>
                      </a:r>
                      <a:r>
                        <a:rPr lang="en-US" sz="1200" dirty="0" smtClean="0"/>
                        <a:t>.</a:t>
                      </a:r>
                    </a:p>
                    <a:p>
                      <a:r>
                        <a:rPr lang="ar-SA" sz="1200" dirty="0" smtClean="0"/>
                        <a:t>تذبذب في الطلب على السلع والخدمات </a:t>
                      </a:r>
                    </a:p>
                    <a:p>
                      <a:r>
                        <a:rPr lang="ar-SA" sz="1200" dirty="0" smtClean="0"/>
                        <a:t>من طفرة في الانخفاض إلى الركود إلى الكساد إلى الانتعاش أكثر من </a:t>
                      </a:r>
                    </a:p>
                    <a:p>
                      <a:r>
                        <a:rPr lang="ar-SA" sz="1200" dirty="0" smtClean="0"/>
                        <a:t>فترة من الزمن.</a:t>
                      </a:r>
                      <a:endParaRPr lang="en-US" sz="1200" dirty="0" smtClean="0"/>
                    </a:p>
                  </a:txBody>
                  <a:tcPr/>
                </a:tc>
              </a:tr>
              <a:tr h="69249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Recession</a:t>
                      </a:r>
                      <a:r>
                        <a:rPr lang="en-US" sz="1200" dirty="0" smtClean="0"/>
                        <a:t>:</a:t>
                      </a:r>
                    </a:p>
                    <a:p>
                      <a:r>
                        <a:rPr lang="ar-SA" sz="1200" dirty="0" smtClean="0"/>
                        <a:t>ركود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 time near the bottom of the business cycle when</a:t>
                      </a:r>
                    </a:p>
                    <a:p>
                      <a:r>
                        <a:rPr lang="en-US" sz="1200" dirty="0" smtClean="0"/>
                        <a:t>demand is falling and businesses sell less than they had planned to</a:t>
                      </a:r>
                      <a:r>
                        <a:rPr lang="en-US" sz="1200" dirty="0" smtClean="0"/>
                        <a:t>.</a:t>
                      </a:r>
                    </a:p>
                    <a:p>
                      <a:r>
                        <a:rPr lang="ar-SA" sz="1200" dirty="0" smtClean="0"/>
                        <a:t>الوقت بالقرب من الجزء السفلي من دورة الأعمال عندما </a:t>
                      </a:r>
                    </a:p>
                    <a:p>
                      <a:r>
                        <a:rPr lang="ar-SA" sz="1200" dirty="0" smtClean="0"/>
                        <a:t>الطلب آخذ في الانخفاض والشركات تبيع أقل مما كانت قد خططت </a:t>
                      </a:r>
                      <a:r>
                        <a:rPr lang="ar-SA" sz="1200" dirty="0" err="1" smtClean="0"/>
                        <a:t>ل</a:t>
                      </a:r>
                      <a:r>
                        <a:rPr lang="ar-SA" sz="1200" dirty="0" smtClean="0"/>
                        <a:t>.</a:t>
                      </a:r>
                      <a:endParaRPr lang="en-US" sz="1200" dirty="0" smtClean="0"/>
                    </a:p>
                  </a:txBody>
                  <a:tcPr/>
                </a:tc>
              </a:tr>
              <a:tr h="53860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Gross Domestic Product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The amount of economic activity in a country. The total</a:t>
                      </a:r>
                    </a:p>
                    <a:p>
                      <a:r>
                        <a:rPr lang="en-US" sz="1200" dirty="0" smtClean="0"/>
                        <a:t>market value of all goods and services produced in a country in</a:t>
                      </a:r>
                    </a:p>
                    <a:p>
                      <a:r>
                        <a:rPr lang="en-US" sz="1200" dirty="0" smtClean="0"/>
                        <a:t>a given year.</a:t>
                      </a:r>
                    </a:p>
                  </a:txBody>
                  <a:tcPr/>
                </a:tc>
              </a:tr>
              <a:tr h="538604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Mature </a:t>
                      </a:r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markets</a:t>
                      </a:r>
                    </a:p>
                    <a:p>
                      <a:r>
                        <a:rPr lang="ar-SA" sz="1200" dirty="0" smtClean="0">
                          <a:solidFill>
                            <a:srgbClr val="FF0000"/>
                          </a:solidFill>
                        </a:rPr>
                        <a:t>الأسواق الناضجة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markets in which the prospects of future growth are diminishing.</a:t>
                      </a:r>
                    </a:p>
                    <a:p>
                      <a:r>
                        <a:rPr lang="ar-SA" sz="1200" smtClean="0"/>
                        <a:t>الأسواق التي آفاق النمو في المستقبل آخذة في التناقص</a:t>
                      </a:r>
                      <a:endParaRPr lang="en-US" sz="1200" dirty="0" smtClean="0"/>
                    </a:p>
                    <a:p>
                      <a:r>
                        <a:rPr lang="en-US" sz="1200" dirty="0" smtClean="0"/>
                        <a:t> </a:t>
                      </a:r>
                    </a:p>
                  </a:txBody>
                  <a:tcPr/>
                </a:tc>
              </a:tr>
              <a:tr h="69249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Emerging markets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 nation's social or business activity in the</a:t>
                      </a:r>
                    </a:p>
                    <a:p>
                      <a:r>
                        <a:rPr lang="en-US" sz="1200" dirty="0" smtClean="0"/>
                        <a:t>process of rapid growth and </a:t>
                      </a:r>
                      <a:r>
                        <a:rPr lang="en-US" sz="1200" dirty="0" err="1" smtClean="0"/>
                        <a:t>industrialisation</a:t>
                      </a:r>
                      <a:r>
                        <a:rPr lang="en-US" sz="1200" dirty="0" smtClean="0"/>
                        <a:t>.</a:t>
                      </a:r>
                    </a:p>
                    <a:p>
                      <a:endParaRPr lang="en-US" sz="1200" dirty="0" smtClean="0"/>
                    </a:p>
                    <a:p>
                      <a:r>
                        <a:rPr lang="en-US" sz="1200" dirty="0" smtClean="0"/>
                        <a:t>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12938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r>
              <a:rPr lang="ar-SA" dirty="0" smtClean="0"/>
              <a:t>مقدمة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first decade of the 21st century has been a rollercoaster ride for economic activity.</a:t>
            </a:r>
          </a:p>
          <a:p>
            <a:r>
              <a:rPr lang="en-US" dirty="0" smtClean="0"/>
              <a:t>Business confidence was high at the start of the millennium</a:t>
            </a:r>
          </a:p>
          <a:p>
            <a:r>
              <a:rPr lang="en-US" dirty="0" smtClean="0"/>
              <a:t>However, during 2008/9 the rapid growth of world markets came to a halt. Many of the</a:t>
            </a:r>
          </a:p>
          <a:p>
            <a:r>
              <a:rPr lang="en-US" dirty="0" smtClean="0"/>
              <a:t>problems stemmed from banks lending money to risky </a:t>
            </a:r>
            <a:r>
              <a:rPr lang="en-US" dirty="0" smtClean="0"/>
              <a:t>borrowers</a:t>
            </a:r>
          </a:p>
          <a:p>
            <a:r>
              <a:rPr lang="ar-SA" dirty="0" smtClean="0"/>
              <a:t>وكان العقد الأول من القرن 21 على ركوب </a:t>
            </a:r>
            <a:r>
              <a:rPr lang="ar-SA" dirty="0" err="1" smtClean="0"/>
              <a:t>الأفعوانية</a:t>
            </a:r>
            <a:r>
              <a:rPr lang="ar-SA" dirty="0" smtClean="0"/>
              <a:t> للنشاط الاقتصادي. </a:t>
            </a:r>
          </a:p>
          <a:p>
            <a:r>
              <a:rPr lang="ar-SA" dirty="0" smtClean="0"/>
              <a:t>وكان ارتفاع ثقة الأعمال في بداية الألفية </a:t>
            </a:r>
          </a:p>
          <a:p>
            <a:r>
              <a:rPr lang="ar-SA" dirty="0" smtClean="0"/>
              <a:t>ومع ذلك، وخلال 2008/9 جاء النمو السريع للأسواق العالمية على التوقف. العديد من </a:t>
            </a:r>
          </a:p>
          <a:p>
            <a:r>
              <a:rPr lang="ar-SA" dirty="0" smtClean="0"/>
              <a:t>تنبع المشاكل من البنوك إقراض المال للمقترضين محفوفة بالمخاطر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54298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Introduction </a:t>
            </a:r>
            <a:r>
              <a:rPr lang="ar-SA" dirty="0" smtClean="0"/>
              <a:t>المقدمة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Davis Service Group provides textile maintenance services in the UK and Europe</a:t>
            </a:r>
          </a:p>
          <a:p>
            <a:r>
              <a:rPr lang="en-US" dirty="0" smtClean="0"/>
              <a:t>Ex :- linen hire, work-wear rental, dust control mat, laundry and washroom services</a:t>
            </a:r>
          </a:p>
          <a:p>
            <a:r>
              <a:rPr lang="en-US" dirty="0" smtClean="0"/>
              <a:t>They have tow operating companies which are </a:t>
            </a:r>
          </a:p>
          <a:p>
            <a:pPr marL="0" indent="0">
              <a:buNone/>
            </a:pPr>
            <a:r>
              <a:rPr lang="en-US" dirty="0" smtClean="0"/>
              <a:t>     Sunlight ,and  </a:t>
            </a:r>
            <a:r>
              <a:rPr lang="en-US" dirty="0" err="1" smtClean="0"/>
              <a:t>Berendsen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This case study examines how Davis Service Group, one of Britain’s key service companies, has managed the recent change in the business cycle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ar-SA" dirty="0" smtClean="0"/>
              <a:t>تقدم المجموعة خدمة </a:t>
            </a:r>
            <a:r>
              <a:rPr lang="ar-SA" dirty="0" err="1" smtClean="0"/>
              <a:t>ديفيس</a:t>
            </a:r>
            <a:r>
              <a:rPr lang="ar-SA" dirty="0" smtClean="0"/>
              <a:t> خدمات الصيانة الغزل والنسيج في المملكة المتحدة وأوروبا </a:t>
            </a:r>
          </a:p>
          <a:p>
            <a:pPr marL="0" indent="0">
              <a:buNone/>
            </a:pPr>
            <a:r>
              <a:rPr lang="ar-SA" dirty="0" smtClean="0"/>
              <a:t>خدمات تأجير الكتان، تأجير العمل </a:t>
            </a:r>
            <a:r>
              <a:rPr lang="ar-SA" dirty="0" err="1" smtClean="0"/>
              <a:t>للاهتراء</a:t>
            </a:r>
            <a:r>
              <a:rPr lang="ar-SA" dirty="0" smtClean="0"/>
              <a:t>، والسيطرة على الغبار حصيرة، الغسيل والحمام -: السابقين </a:t>
            </a:r>
          </a:p>
          <a:p>
            <a:pPr marL="0" indent="0">
              <a:buNone/>
            </a:pPr>
            <a:r>
              <a:rPr lang="ar-SA" dirty="0" smtClean="0"/>
              <a:t>لديهم سحب الشركات العاملة التي هي </a:t>
            </a:r>
          </a:p>
          <a:p>
            <a:pPr marL="0" indent="0">
              <a:buNone/>
            </a:pPr>
            <a:r>
              <a:rPr lang="ar-SA" dirty="0" smtClean="0"/>
              <a:t>      أشعة الشمس، </a:t>
            </a:r>
            <a:r>
              <a:rPr lang="ar-SA" dirty="0" err="1" smtClean="0"/>
              <a:t>و</a:t>
            </a:r>
            <a:r>
              <a:rPr lang="en-US" dirty="0" err="1" smtClean="0"/>
              <a:t>Berendsen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ar-SA" dirty="0" smtClean="0"/>
              <a:t>يدرس دراسة الحالة هذه المجموعة كيف خدمة </a:t>
            </a:r>
            <a:r>
              <a:rPr lang="ar-SA" dirty="0" err="1" smtClean="0"/>
              <a:t>ديفيس</a:t>
            </a:r>
            <a:r>
              <a:rPr lang="ar-SA" dirty="0" smtClean="0"/>
              <a:t>، واحدة من شركات الخدمات الرئيسية في بريطانيا، تمكنت التغيير الأخير في دورة الأعمال.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426686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The business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periods of boom most people tend to be better off</a:t>
            </a:r>
          </a:p>
          <a:p>
            <a:r>
              <a:rPr lang="en-US" dirty="0" smtClean="0"/>
              <a:t>periods of boom most people tend to be better </a:t>
            </a:r>
            <a:r>
              <a:rPr lang="en-US" dirty="0" smtClean="0"/>
              <a:t>off</a:t>
            </a:r>
          </a:p>
          <a:p>
            <a:r>
              <a:rPr lang="ar-SA" dirty="0" smtClean="0"/>
              <a:t>في فترات الازدهار معظم الناس تميل إلى أن تكون أفضل حالا </a:t>
            </a:r>
          </a:p>
          <a:p>
            <a:r>
              <a:rPr lang="ar-SA" dirty="0" smtClean="0"/>
              <a:t>فترات الازدهار معظم الناس تميل إلى أن تكون أفضل حالا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03158" y="3810000"/>
            <a:ext cx="6737684" cy="2694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28698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business </a:t>
            </a:r>
            <a:r>
              <a:rPr lang="en-US" dirty="0" smtClean="0"/>
              <a:t>cycle </a:t>
            </a:r>
            <a:r>
              <a:rPr lang="ar-SA" dirty="0" smtClean="0"/>
              <a:t>دورة الأعمال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Economic activity is measured by Gross Domestic Product (GDP). GDP is a measure of all of the goods and services sold in an economy in a particular period</a:t>
            </a:r>
            <a:r>
              <a:rPr lang="en-US" dirty="0" smtClean="0"/>
              <a:t>.</a:t>
            </a:r>
          </a:p>
          <a:p>
            <a:pPr algn="ctr"/>
            <a:r>
              <a:rPr lang="ar-SA" dirty="0" smtClean="0"/>
              <a:t>يتم قياس النشاط الاقتصادي من خلال الناتج المحلي الإجمالي (</a:t>
            </a:r>
            <a:r>
              <a:rPr lang="en-US" dirty="0" smtClean="0"/>
              <a:t>GDP). </a:t>
            </a:r>
            <a:r>
              <a:rPr lang="ar-SA" dirty="0" smtClean="0"/>
              <a:t>الناتج المحلي الإجمالي هو مقياس كل من السلع والخدمات التي تباع في الاقتصاد في فترة معينة.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44013739"/>
              </p:ext>
            </p:extLst>
          </p:nvPr>
        </p:nvGraphicFramePr>
        <p:xfrm>
          <a:off x="1524000" y="4191000"/>
          <a:ext cx="60960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Examples of mature markets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Examples of emerging markets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UK </a:t>
                      </a:r>
                      <a:r>
                        <a:rPr lang="en-US" dirty="0" err="1" smtClean="0"/>
                        <a:t>workwear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• European Hotels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Poland</a:t>
                      </a:r>
                    </a:p>
                    <a:p>
                      <a:r>
                        <a:rPr lang="en-US" dirty="0" smtClean="0"/>
                        <a:t>• Baltic Republics</a:t>
                      </a:r>
                    </a:p>
                    <a:p>
                      <a:r>
                        <a:rPr lang="en-US" dirty="0" smtClean="0"/>
                        <a:t>• Czech Republic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60127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Recession </a:t>
            </a:r>
            <a:r>
              <a:rPr lang="ar-SA" dirty="0" smtClean="0"/>
              <a:t>ركود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way to survive a recession is to reduce costs, such as cutting out any waste activity and to out-perform competitors.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characteristics of the recession:</a:t>
            </a:r>
          </a:p>
          <a:p>
            <a:pPr marL="0" indent="0">
              <a:buNone/>
            </a:pPr>
            <a:r>
              <a:rPr lang="en-US" dirty="0" smtClean="0"/>
              <a:t>1.  demand for company products and services falls</a:t>
            </a:r>
          </a:p>
          <a:p>
            <a:pPr marL="0" indent="0">
              <a:buNone/>
            </a:pPr>
            <a:r>
              <a:rPr lang="en-US" dirty="0" smtClean="0"/>
              <a:t>2.  jobs are lost in the economy</a:t>
            </a:r>
          </a:p>
          <a:p>
            <a:pPr marL="0" indent="0">
              <a:buNone/>
            </a:pPr>
            <a:r>
              <a:rPr lang="en-US" dirty="0" smtClean="0"/>
              <a:t>3.  many businesses cut down on their investment in new plant and equipment</a:t>
            </a:r>
          </a:p>
          <a:p>
            <a:pPr marL="457200" indent="-457200">
              <a:buAutoNum type="arabicPeriod" startAt="4"/>
            </a:pPr>
            <a:r>
              <a:rPr lang="en-US" dirty="0" smtClean="0"/>
              <a:t>businesses close </a:t>
            </a:r>
            <a:r>
              <a:rPr lang="en-US" dirty="0" smtClean="0"/>
              <a:t>down</a:t>
            </a:r>
            <a:r>
              <a:rPr lang="en-US" dirty="0" smtClean="0"/>
              <a:t>.</a:t>
            </a:r>
          </a:p>
          <a:p>
            <a:pPr marL="457200" indent="-457200">
              <a:buAutoNum type="arabicPeriod" startAt="4"/>
            </a:pPr>
            <a:r>
              <a:rPr lang="ar-SA" dirty="0" smtClean="0"/>
              <a:t>الطريق إلى النجاة من الركود إلى خفض التكاليف، مثل الاستغناء عن أي نشاط النفايات وخارج أداء المنافسين. </a:t>
            </a:r>
          </a:p>
          <a:p>
            <a:pPr marL="457200" indent="-457200">
              <a:buAutoNum type="arabicPeriod" startAt="4"/>
            </a:pPr>
            <a:r>
              <a:rPr lang="ar-SA" dirty="0" smtClean="0"/>
              <a:t>  خصائص الركود: </a:t>
            </a:r>
          </a:p>
          <a:p>
            <a:pPr marL="457200" indent="-457200">
              <a:buAutoNum type="arabicPeriod" startAt="4"/>
            </a:pPr>
            <a:r>
              <a:rPr lang="ar-SA" dirty="0" smtClean="0"/>
              <a:t>1. الطلب على منتجات الشركة والخدمات السقوط </a:t>
            </a:r>
          </a:p>
          <a:p>
            <a:pPr marL="457200" indent="-457200">
              <a:buAutoNum type="arabicPeriod" startAt="4"/>
            </a:pPr>
            <a:r>
              <a:rPr lang="ar-SA" dirty="0" smtClean="0"/>
              <a:t>2. يتم فقدان الوظائف في الاقتصاد </a:t>
            </a:r>
          </a:p>
          <a:p>
            <a:pPr marL="457200" indent="-457200">
              <a:buAutoNum type="arabicPeriod" startAt="4"/>
            </a:pPr>
            <a:r>
              <a:rPr lang="ar-SA" dirty="0" smtClean="0"/>
              <a:t>3. قطع العديد من الشركات باستمرار على الاستثمار في المصانع والمعدات الجديدة </a:t>
            </a:r>
          </a:p>
          <a:p>
            <a:pPr marL="457200" indent="-457200">
              <a:buAutoNum type="arabicPeriod" startAt="4"/>
            </a:pPr>
            <a:r>
              <a:rPr lang="ar-SA" dirty="0" smtClean="0"/>
              <a:t>4. إغلاق الشركات.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88484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Davies did in the recession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r-SA" dirty="0" smtClean="0"/>
              <a:t>ما فعله ديفيز في الركود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1. Managing a business through a recession requires careful planning. Empower the mangers to take decision. </a:t>
            </a:r>
          </a:p>
          <a:p>
            <a:pPr marL="0" indent="0">
              <a:buNone/>
            </a:pPr>
            <a:r>
              <a:rPr lang="en-US" dirty="0" smtClean="0"/>
              <a:t>2. Another important factor for Davis Service Group during the recession has been to maintain a strong financial position by borrowing money from bank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ar-SA" dirty="0" smtClean="0"/>
              <a:t>1. إدارة الأعمال من خلال الركود يتطلب تخطيطا دقيقا. تمكين مدراء لاتخاذ القرار. </a:t>
            </a:r>
          </a:p>
          <a:p>
            <a:pPr marL="0" indent="0">
              <a:buNone/>
            </a:pPr>
            <a:r>
              <a:rPr lang="ar-SA" dirty="0" smtClean="0"/>
              <a:t>2. وكان هناك عامل هام آخر لخدمة المجموعة </a:t>
            </a:r>
            <a:r>
              <a:rPr lang="ar-SA" dirty="0" err="1" smtClean="0"/>
              <a:t>ديفيس</a:t>
            </a:r>
            <a:r>
              <a:rPr lang="ar-SA" dirty="0" smtClean="0"/>
              <a:t> خلال فترة الركود للحفاظ على المركز المالي القوي عن طريق الاقتراض من البنك المال.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974540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Recovery </a:t>
            </a:r>
            <a:r>
              <a:rPr lang="ar-SA" dirty="0" smtClean="0"/>
              <a:t>انتعاش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recovery takes place after a recession when for two successive quarters demand starts to pick up again</a:t>
            </a:r>
          </a:p>
          <a:p>
            <a:r>
              <a:rPr lang="en-US" dirty="0" smtClean="0"/>
              <a:t>Recovery means that there is more money in the economy</a:t>
            </a:r>
          </a:p>
          <a:p>
            <a:r>
              <a:rPr lang="en-US" dirty="0" smtClean="0"/>
              <a:t>Market confidence in business is also very important in encouraging recovery</a:t>
            </a:r>
          </a:p>
          <a:p>
            <a:r>
              <a:rPr lang="en-US" dirty="0" smtClean="0"/>
              <a:t>People have to believe that things are getting better to start investing again</a:t>
            </a:r>
          </a:p>
          <a:p>
            <a:r>
              <a:rPr lang="ar-SA" dirty="0" smtClean="0"/>
              <a:t>انتعاش يحدث بعد فترة من الركود عندما لفصلين على التوالي يبدأ الطلب لالتقاط مرة أخرى </a:t>
            </a:r>
          </a:p>
          <a:p>
            <a:r>
              <a:rPr lang="ar-SA" dirty="0" smtClean="0"/>
              <a:t>الانتعاش يعني أن هناك المزيد من المال في الاقتصاد </a:t>
            </a:r>
          </a:p>
          <a:p>
            <a:r>
              <a:rPr lang="ar-SA" dirty="0" smtClean="0"/>
              <a:t>الثقة في السوق في مجال الأعمال التجارية هو أيضا مهم جدا في تشجيع الانتعاش </a:t>
            </a:r>
          </a:p>
          <a:p>
            <a:r>
              <a:rPr lang="ar-SA" dirty="0" smtClean="0"/>
              <a:t>الناس لديهم الاعتقاد بأن الأمور تتحسن لبدء الاستثمار مرة أخرى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054523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Preparing for </a:t>
            </a:r>
            <a:r>
              <a:rPr lang="en-US" dirty="0" smtClean="0"/>
              <a:t>recovery </a:t>
            </a:r>
            <a:r>
              <a:rPr lang="ar-SA" dirty="0" smtClean="0"/>
              <a:t>تستعد للانتعاش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85445724"/>
              </p:ext>
            </p:extLst>
          </p:nvPr>
        </p:nvGraphicFramePr>
        <p:xfrm>
          <a:off x="381000" y="217932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478280">
                <a:tc>
                  <a:txBody>
                    <a:bodyPr/>
                    <a:lstStyle/>
                    <a:p>
                      <a:r>
                        <a:rPr lang="en-US" dirty="0" smtClean="0"/>
                        <a:t>1. Operating existing plant</a:t>
                      </a:r>
                    </a:p>
                    <a:p>
                      <a:r>
                        <a:rPr lang="en-US" dirty="0" smtClean="0"/>
                        <a:t>more </a:t>
                      </a:r>
                      <a:r>
                        <a:rPr lang="en-US" dirty="0" smtClean="0"/>
                        <a:t>efficiently</a:t>
                      </a:r>
                    </a:p>
                    <a:p>
                      <a:r>
                        <a:rPr lang="ar-SA" dirty="0" smtClean="0"/>
                        <a:t>1. تعمل المحطة الحالية </a:t>
                      </a:r>
                    </a:p>
                    <a:p>
                      <a:r>
                        <a:rPr lang="ar-SA" dirty="0" smtClean="0"/>
                        <a:t>أكثر كفاءة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 Investing in new plant</a:t>
                      </a:r>
                    </a:p>
                    <a:p>
                      <a:r>
                        <a:rPr lang="en-US" dirty="0" smtClean="0"/>
                        <a:t>where there are clear</a:t>
                      </a:r>
                    </a:p>
                    <a:p>
                      <a:r>
                        <a:rPr lang="en-US" dirty="0" smtClean="0"/>
                        <a:t>opportunities e.g. Poland</a:t>
                      </a:r>
                    </a:p>
                    <a:p>
                      <a:r>
                        <a:rPr lang="en-US" dirty="0" smtClean="0"/>
                        <a:t>and Czech </a:t>
                      </a:r>
                      <a:r>
                        <a:rPr lang="en-US" dirty="0" smtClean="0"/>
                        <a:t>Republic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ar-SA" dirty="0" smtClean="0"/>
                        <a:t>2. الاستثمار في المصنع الجديد </a:t>
                      </a:r>
                    </a:p>
                    <a:p>
                      <a:r>
                        <a:rPr lang="ar-SA" dirty="0" smtClean="0"/>
                        <a:t>حيث توجد واضحة </a:t>
                      </a:r>
                    </a:p>
                    <a:p>
                      <a:r>
                        <a:rPr lang="ar-SA" dirty="0" smtClean="0"/>
                        <a:t>فرص مثل بولندا </a:t>
                      </a:r>
                    </a:p>
                    <a:p>
                      <a:r>
                        <a:rPr lang="ar-SA" dirty="0" smtClean="0"/>
                        <a:t>وجمهورية التشيك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 Reducing costs to increase</a:t>
                      </a:r>
                    </a:p>
                    <a:p>
                      <a:r>
                        <a:rPr lang="en-US" dirty="0" smtClean="0"/>
                        <a:t>profits e.g. by the sourcing</a:t>
                      </a:r>
                    </a:p>
                    <a:p>
                      <a:r>
                        <a:rPr lang="en-US" dirty="0" smtClean="0"/>
                        <a:t>of textiles from China and</a:t>
                      </a:r>
                    </a:p>
                    <a:p>
                      <a:r>
                        <a:rPr lang="en-US" dirty="0" smtClean="0"/>
                        <a:t>the Far </a:t>
                      </a:r>
                      <a:r>
                        <a:rPr lang="en-US" dirty="0" smtClean="0"/>
                        <a:t>East</a:t>
                      </a:r>
                    </a:p>
                    <a:p>
                      <a:endParaRPr lang="en-US" dirty="0" smtClean="0"/>
                    </a:p>
                    <a:p>
                      <a:r>
                        <a:rPr lang="ar-SA" dirty="0" smtClean="0"/>
                        <a:t>3. خفض التكاليف لزيادة </a:t>
                      </a:r>
                    </a:p>
                    <a:p>
                      <a:r>
                        <a:rPr lang="ar-SA" dirty="0" smtClean="0"/>
                        <a:t>على سبيل المثال الأرباح من مصادر </a:t>
                      </a:r>
                    </a:p>
                    <a:p>
                      <a:r>
                        <a:rPr lang="ar-SA" dirty="0" smtClean="0"/>
                        <a:t>المنسوجات من الصين </a:t>
                      </a:r>
                      <a:r>
                        <a:rPr lang="ar-SA" dirty="0" err="1" smtClean="0"/>
                        <a:t>و</a:t>
                      </a:r>
                      <a:r>
                        <a:rPr lang="ar-SA" dirty="0" smtClean="0"/>
                        <a:t> </a:t>
                      </a:r>
                    </a:p>
                    <a:p>
                      <a:r>
                        <a:rPr lang="ar-SA" dirty="0" smtClean="0"/>
                        <a:t>الشرق الأقصى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901077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99</TotalTime>
  <Words>1102</Words>
  <Application>Microsoft Office PowerPoint</Application>
  <PresentationFormat>عرض على الشاشة (3:4)‏</PresentationFormat>
  <Paragraphs>146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Clarity</vt:lpstr>
      <vt:lpstr>Davis</vt:lpstr>
      <vt:lpstr>Introduction مقدمة</vt:lpstr>
      <vt:lpstr>Introduction المقدمة</vt:lpstr>
      <vt:lpstr>The business cycle</vt:lpstr>
      <vt:lpstr>The business cycle دورة الأعمال</vt:lpstr>
      <vt:lpstr>Recession ركود</vt:lpstr>
      <vt:lpstr>What Davies did in the recession  ما فعله ديفيز في الركود</vt:lpstr>
      <vt:lpstr>Recovery انتعاش</vt:lpstr>
      <vt:lpstr>Preparing for recovery تستعد للانتعاش  </vt:lpstr>
      <vt:lpstr>Boom ازدهار</vt:lpstr>
      <vt:lpstr>GLOSSARY مسرد المصطلحات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Davis</dc:title>
  <dc:creator>Abdulaziz Ahmed Aljughiman</dc:creator>
  <cp:lastModifiedBy>M@Z</cp:lastModifiedBy>
  <cp:revision>15</cp:revision>
  <dcterms:created xsi:type="dcterms:W3CDTF">2013-10-30T08:27:35Z</dcterms:created>
  <dcterms:modified xsi:type="dcterms:W3CDTF">2014-02-28T00:09:33Z</dcterms:modified>
</cp:coreProperties>
</file>