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4" r:id="rId2"/>
    <p:sldId id="326" r:id="rId3"/>
    <p:sldId id="327" r:id="rId4"/>
    <p:sldId id="290" r:id="rId5"/>
    <p:sldId id="291" r:id="rId6"/>
    <p:sldId id="312" r:id="rId7"/>
    <p:sldId id="313" r:id="rId8"/>
    <p:sldId id="314" r:id="rId9"/>
    <p:sldId id="315" r:id="rId10"/>
    <p:sldId id="316" r:id="rId11"/>
    <p:sldId id="292" r:id="rId12"/>
    <p:sldId id="317" r:id="rId13"/>
    <p:sldId id="293" r:id="rId14"/>
    <p:sldId id="294" r:id="rId15"/>
    <p:sldId id="320" r:id="rId16"/>
    <p:sldId id="301" r:id="rId17"/>
    <p:sldId id="321" r:id="rId18"/>
    <p:sldId id="328" r:id="rId19"/>
    <p:sldId id="32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FFF2D0"/>
    <a:srgbClr val="FFF5D2"/>
    <a:srgbClr val="FDF6DC"/>
    <a:srgbClr val="FFF5DA"/>
    <a:srgbClr val="FFFF99"/>
    <a:srgbClr val="FFCCFF"/>
    <a:srgbClr val="CCEC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41" autoAdjust="0"/>
    <p:restoredTop sz="94660"/>
  </p:normalViewPr>
  <p:slideViewPr>
    <p:cSldViewPr snapToGrid="0">
      <p:cViewPr varScale="1">
        <p:scale>
          <a:sx n="74" d="100"/>
          <a:sy n="74" d="100"/>
        </p:scale>
        <p:origin x="6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8802D1-6B05-420F-A5BD-BE91A156B89C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205C24-BBDA-40DD-BC41-8195AE82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932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36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67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29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1051253-3FF4-46C3-92BD-76D495CC2865}"/>
              </a:ext>
            </a:extLst>
          </p:cNvPr>
          <p:cNvSpPr txBox="1"/>
          <p:nvPr userDrawn="1"/>
        </p:nvSpPr>
        <p:spPr>
          <a:xfrm>
            <a:off x="117566" y="135468"/>
            <a:ext cx="4833257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BH" sz="20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بِلاَدي تَارِيخٌ وَحَضَارَةٌ - </a:t>
            </a:r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التربية للمواطنة للصف الثالث </a:t>
            </a:r>
            <a:r>
              <a:rPr lang="ar-BH" sz="20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الابتدائي</a:t>
            </a:r>
            <a:endParaRPr lang="ar-BH" sz="2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07749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1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0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3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D89CC2B-1F85-4075-B791-8AF2F1DC15E0}"/>
              </a:ext>
            </a:extLst>
          </p:cNvPr>
          <p:cNvSpPr txBox="1"/>
          <p:nvPr userDrawn="1"/>
        </p:nvSpPr>
        <p:spPr>
          <a:xfrm>
            <a:off x="117566" y="135468"/>
            <a:ext cx="4833257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BH" sz="20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بِلاَدي تَارِيخٌ وَحَضَارَةٌ - التربية للمواطنة للصف الثالث الابتدائي</a:t>
            </a:r>
            <a:endParaRPr lang="ar-BH" sz="2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1559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1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2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6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8.m4a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22.m4a"/><Relationship Id="rId13" Type="http://schemas.microsoft.com/office/2007/relationships/media" Target="../media/media25.m4a"/><Relationship Id="rId3" Type="http://schemas.microsoft.com/office/2007/relationships/media" Target="../media/media20.m4a"/><Relationship Id="rId7" Type="http://schemas.microsoft.com/office/2007/relationships/media" Target="../media/media22.m4a"/><Relationship Id="rId12" Type="http://schemas.openxmlformats.org/officeDocument/2006/relationships/audio" Target="../media/media24.m4a"/><Relationship Id="rId2" Type="http://schemas.microsoft.com/office/2007/relationships/media" Target="../media/media19.m4a"/><Relationship Id="rId16" Type="http://schemas.openxmlformats.org/officeDocument/2006/relationships/image" Target="../media/image9.png"/><Relationship Id="rId1" Type="http://schemas.openxmlformats.org/officeDocument/2006/relationships/audio" Target="NULL" TargetMode="External"/><Relationship Id="rId6" Type="http://schemas.openxmlformats.org/officeDocument/2006/relationships/audio" Target="../media/media21.m4a"/><Relationship Id="rId11" Type="http://schemas.microsoft.com/office/2007/relationships/media" Target="../media/media24.m4a"/><Relationship Id="rId5" Type="http://schemas.microsoft.com/office/2007/relationships/media" Target="../media/media21.m4a"/><Relationship Id="rId15" Type="http://schemas.openxmlformats.org/officeDocument/2006/relationships/image" Target="../media/image24.png"/><Relationship Id="rId10" Type="http://schemas.openxmlformats.org/officeDocument/2006/relationships/audio" Target="../media/media23.m4a"/><Relationship Id="rId4" Type="http://schemas.openxmlformats.org/officeDocument/2006/relationships/audio" Target="../media/media20.m4a"/><Relationship Id="rId9" Type="http://schemas.microsoft.com/office/2007/relationships/media" Target="../media/media23.m4a"/><Relationship Id="rId1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media" Target="../media/media30.m4a"/><Relationship Id="rId3" Type="http://schemas.microsoft.com/office/2007/relationships/media" Target="../media/media26.m4a"/><Relationship Id="rId7" Type="http://schemas.microsoft.com/office/2007/relationships/media" Target="../media/media29.m4a"/><Relationship Id="rId2" Type="http://schemas.microsoft.com/office/2007/relationships/media" Target="../media/media19.m4a"/><Relationship Id="rId1" Type="http://schemas.openxmlformats.org/officeDocument/2006/relationships/audio" Target="NULL" TargetMode="External"/><Relationship Id="rId6" Type="http://schemas.microsoft.com/office/2007/relationships/media" Target="../media/media28.m4a"/><Relationship Id="rId11" Type="http://schemas.openxmlformats.org/officeDocument/2006/relationships/image" Target="../media/image9.png"/><Relationship Id="rId5" Type="http://schemas.microsoft.com/office/2007/relationships/media" Target="../media/media27.m4a"/><Relationship Id="rId10" Type="http://schemas.openxmlformats.org/officeDocument/2006/relationships/image" Target="../media/image24.png"/><Relationship Id="rId4" Type="http://schemas.openxmlformats.org/officeDocument/2006/relationships/audio" Target="../media/media26.m4a"/><Relationship Id="rId9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1.m4a"/><Relationship Id="rId1" Type="http://schemas.openxmlformats.org/officeDocument/2006/relationships/audi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33.m4a"/><Relationship Id="rId7" Type="http://schemas.openxmlformats.org/officeDocument/2006/relationships/image" Target="../media/image9.png"/><Relationship Id="rId2" Type="http://schemas.microsoft.com/office/2007/relationships/media" Target="../media/media19.m4a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3.m4a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microsoft.com/office/2007/relationships/media" Target="../media/media35.m4a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audio" Target="../media/media36.m4a"/><Relationship Id="rId5" Type="http://schemas.microsoft.com/office/2007/relationships/media" Target="../media/media36.m4a"/><Relationship Id="rId4" Type="http://schemas.openxmlformats.org/officeDocument/2006/relationships/audio" Target="../media/media35.m4a"/><Relationship Id="rId9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3.m4a"/><Relationship Id="rId7" Type="http://schemas.openxmlformats.org/officeDocument/2006/relationships/image" Target="../media/image7.gif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2.xml"/><Relationship Id="rId5" Type="http://schemas.microsoft.com/office/2007/relationships/media" Target="../media/media5.m4a"/><Relationship Id="rId4" Type="http://schemas.microsoft.com/office/2007/relationships/media" Target="../media/media4.m4a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../media/media12.m4a"/><Relationship Id="rId13" Type="http://schemas.microsoft.com/office/2007/relationships/hdphoto" Target="../media/hdphoto1.wdp"/><Relationship Id="rId3" Type="http://schemas.microsoft.com/office/2007/relationships/media" Target="../media/media7.m4a"/><Relationship Id="rId7" Type="http://schemas.microsoft.com/office/2007/relationships/media" Target="../media/media11.m4a"/><Relationship Id="rId12" Type="http://schemas.openxmlformats.org/officeDocument/2006/relationships/image" Target="../media/image12.png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6" Type="http://schemas.microsoft.com/office/2007/relationships/media" Target="../media/media10.m4a"/><Relationship Id="rId11" Type="http://schemas.openxmlformats.org/officeDocument/2006/relationships/image" Target="../media/image11.png"/><Relationship Id="rId5" Type="http://schemas.microsoft.com/office/2007/relationships/media" Target="../media/media9.m4a"/><Relationship Id="rId10" Type="http://schemas.openxmlformats.org/officeDocument/2006/relationships/image" Target="../media/image10.png"/><Relationship Id="rId4" Type="http://schemas.microsoft.com/office/2007/relationships/media" Target="../media/media8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3.m4a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5.m4a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6.m4a"/><Relationship Id="rId1" Type="http://schemas.openxmlformats.org/officeDocument/2006/relationships/audi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9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55059" y="1990409"/>
            <a:ext cx="8940364" cy="188636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8000" b="1" dirty="0">
                <a:solidFill>
                  <a:schemeClr val="accent1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بِلادِي تَارِيخٌ وَحَضَارَةٌ </a:t>
            </a:r>
            <a:endParaRPr lang="en-US" sz="7200" dirty="0">
              <a:solidFill>
                <a:schemeClr val="accent1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66814" y="4648253"/>
            <a:ext cx="7316854" cy="1779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التَّربِيَةُ لِلْمُوَاطَنَةِ لِلصَّفِّ الثَّالثِ الابْتِدَائِيِّ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r>
              <a:rPr lang="ar-BH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الفصلُ الدِّراسيُّ الأوَّلُ</a:t>
            </a:r>
            <a:endParaRPr lang="en-US" sz="2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r>
              <a:rPr lang="ar-BH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الصفحة 8-17</a:t>
            </a:r>
          </a:p>
          <a:p>
            <a:pPr algn="ctr" rtl="1"/>
            <a:endParaRPr lang="ar-BH" sz="2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F2CE8634-94FB-4ED8-879F-C3011CD08F16}"/>
              </a:ext>
            </a:extLst>
          </p:cNvPr>
          <p:cNvGrpSpPr/>
          <p:nvPr/>
        </p:nvGrpSpPr>
        <p:grpSpPr>
          <a:xfrm>
            <a:off x="152088" y="3800474"/>
            <a:ext cx="2822325" cy="2941783"/>
            <a:chOff x="342588" y="3505750"/>
            <a:chExt cx="2822325" cy="3022816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E98DAEEF-992E-4EBC-A7D0-32025DE2C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588" y="3505750"/>
              <a:ext cx="1995117" cy="1919398"/>
            </a:xfrm>
            <a:prstGeom prst="ellipse">
              <a:avLst/>
            </a:prstGeom>
            <a:ln w="63500" cap="rnd">
              <a:solidFill>
                <a:schemeClr val="accent2">
                  <a:lumMod val="40000"/>
                  <a:lumOff val="60000"/>
                </a:schemeClr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56233F67-2294-4085-BC50-0FAFD4DFEC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85" t="18028" r="7955"/>
            <a:stretch/>
          </p:blipFill>
          <p:spPr>
            <a:xfrm>
              <a:off x="787136" y="5104082"/>
              <a:ext cx="1563528" cy="1424484"/>
            </a:xfrm>
            <a:prstGeom prst="ellipse">
              <a:avLst/>
            </a:prstGeom>
            <a:ln w="63500" cap="rnd">
              <a:solidFill>
                <a:schemeClr val="accent2">
                  <a:lumMod val="40000"/>
                  <a:lumOff val="60000"/>
                </a:schemeClr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87DE9FB1-53C4-4A12-BF13-600EE3CD1B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43" t="13815" r="21778" b="12761"/>
            <a:stretch/>
          </p:blipFill>
          <p:spPr>
            <a:xfrm rot="312698">
              <a:off x="2192437" y="5521822"/>
              <a:ext cx="972476" cy="964570"/>
            </a:xfrm>
            <a:prstGeom prst="ellipse">
              <a:avLst/>
            </a:prstGeom>
            <a:ln w="63500" cap="rnd">
              <a:solidFill>
                <a:schemeClr val="accent2">
                  <a:lumMod val="40000"/>
                  <a:lumOff val="60000"/>
                </a:schemeClr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42172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C81090E-22F7-474C-9956-35528474E183}"/>
              </a:ext>
            </a:extLst>
          </p:cNvPr>
          <p:cNvSpPr txBox="1"/>
          <p:nvPr/>
        </p:nvSpPr>
        <p:spPr>
          <a:xfrm>
            <a:off x="3168927" y="938029"/>
            <a:ext cx="4025347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الْبَحْرَيْنُ في عَهْدِ آلِ خَلِيفَةَ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22762F4-D4AF-4211-870C-0157BBBBE2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65" t="24722" r="13261" b="37772"/>
          <a:stretch/>
        </p:blipFill>
        <p:spPr>
          <a:xfrm>
            <a:off x="1397677" y="2368388"/>
            <a:ext cx="9104245" cy="35515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BFEF20B-9DBF-4CC2-A009-369AEEC0C1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85" t="29529" r="18654" b="13008"/>
          <a:stretch/>
        </p:blipFill>
        <p:spPr>
          <a:xfrm>
            <a:off x="8166653" y="200960"/>
            <a:ext cx="3763617" cy="2019726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88.609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92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7939" y="918735"/>
            <a:ext cx="9194800" cy="584775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مَا الْـمُمَيِّزَاتُ الَّتِي جَعَلَتْ مِنَ الْبَحْرَيْنِ مَكَانًا مأْهُولًا بِالسُّكَّانِ على مَرِّ الْعُصُورِ؟</a:t>
            </a:r>
          </a:p>
        </p:txBody>
      </p:sp>
      <p:sp>
        <p:nvSpPr>
          <p:cNvPr id="8" name="8-Point Star 7"/>
          <p:cNvSpPr/>
          <p:nvPr/>
        </p:nvSpPr>
        <p:spPr>
          <a:xfrm>
            <a:off x="9062924" y="3886932"/>
            <a:ext cx="2480733" cy="2164528"/>
          </a:xfrm>
          <a:prstGeom prst="star8">
            <a:avLst/>
          </a:prstGeom>
          <a:solidFill>
            <a:schemeClr val="accent4">
              <a:lumMod val="40000"/>
              <a:lumOff val="60000"/>
            </a:schemeClr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مَوْقِعٌ مُهِمٌ يَتَوَسَّطُ الْبُلْدَانَ.</a:t>
            </a:r>
            <a:endParaRPr lang="en-US" sz="3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8-Point Star 9"/>
          <p:cNvSpPr/>
          <p:nvPr/>
        </p:nvSpPr>
        <p:spPr>
          <a:xfrm>
            <a:off x="2144002" y="1804540"/>
            <a:ext cx="2696795" cy="2082392"/>
          </a:xfrm>
          <a:prstGeom prst="star8">
            <a:avLst/>
          </a:prstGeom>
          <a:solidFill>
            <a:schemeClr val="bg2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مَرَافئُ آمِنَةٌ.</a:t>
            </a:r>
            <a:endParaRPr lang="en-US" sz="3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8-Point Star 10"/>
          <p:cNvSpPr/>
          <p:nvPr/>
        </p:nvSpPr>
        <p:spPr>
          <a:xfrm>
            <a:off x="4603166" y="3913153"/>
            <a:ext cx="2716144" cy="2280484"/>
          </a:xfrm>
          <a:prstGeom prst="star8">
            <a:avLst/>
          </a:prstGeom>
          <a:solidFill>
            <a:srgbClr val="F4F85E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مِيَاهٌ عَذْبَةٌ.</a:t>
            </a:r>
            <a:endParaRPr lang="en-US" sz="3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8-Point Star 11"/>
          <p:cNvSpPr/>
          <p:nvPr/>
        </p:nvSpPr>
        <p:spPr>
          <a:xfrm>
            <a:off x="6810790" y="1804540"/>
            <a:ext cx="2421467" cy="2154728"/>
          </a:xfrm>
          <a:prstGeom prst="star8">
            <a:avLst/>
          </a:prstGeom>
          <a:solidFill>
            <a:srgbClr val="EE7ED6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جُزُرٌ خَضْرَاءُ تُحِيطُ بِهَا الْـمِيَاهُ.</a:t>
            </a:r>
            <a:endParaRPr lang="en-US" sz="3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8-Point Star 12"/>
          <p:cNvSpPr/>
          <p:nvPr/>
        </p:nvSpPr>
        <p:spPr>
          <a:xfrm>
            <a:off x="267577" y="3886933"/>
            <a:ext cx="2992457" cy="2270538"/>
          </a:xfrm>
          <a:prstGeom prst="star8">
            <a:avLst/>
          </a:prstGeom>
          <a:solidFill>
            <a:srgbClr val="F78169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لُؤْلُؤٌ فَرِيدٌ وَمُنْتَجَاتٌ زِرَاعِيَّةٌ مُتَنَوِّعَةٌ.</a:t>
            </a:r>
            <a:endParaRPr lang="en-US" sz="3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="" xmlns:a16="http://schemas.microsoft.com/office/drawing/2014/main" id="{D5485989-4A3D-4E89-B88B-6699F434A853}"/>
              </a:ext>
            </a:extLst>
          </p:cNvPr>
          <p:cNvSpPr/>
          <p:nvPr/>
        </p:nvSpPr>
        <p:spPr>
          <a:xfrm>
            <a:off x="9622778" y="166865"/>
            <a:ext cx="1476103" cy="4267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نشاط 1</a:t>
            </a:r>
            <a:endParaRPr lang="en-US" sz="2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257" y="1061718"/>
            <a:ext cx="3022894" cy="1366115"/>
          </a:xfrm>
          <a:prstGeom prst="rect">
            <a:avLst/>
          </a:prstGeom>
        </p:spPr>
      </p:pic>
      <p:pic>
        <p:nvPicPr>
          <p:cNvPr id="2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" end="508.5873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008999" y="1133692"/>
            <a:ext cx="609600" cy="6096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758124" y="309135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565266" y="3578361"/>
            <a:ext cx="609600" cy="6096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758124" y="1928259"/>
            <a:ext cx="609600" cy="609600"/>
          </a:xfrm>
          <a:prstGeom prst="rect">
            <a:avLst/>
          </a:prstGeom>
        </p:spPr>
      </p:pic>
      <p:pic>
        <p:nvPicPr>
          <p:cNvPr id="25" name="Recorded Soun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983128" y="4395763"/>
            <a:ext cx="609600" cy="609600"/>
          </a:xfrm>
          <a:prstGeom prst="rect">
            <a:avLst/>
          </a:prstGeom>
        </p:spPr>
      </p:pic>
      <p:pic>
        <p:nvPicPr>
          <p:cNvPr id="28" name="Recorded Sound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208596" y="3654467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3">
                  <p14:trim st="479" end="464.4671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208596" y="17783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62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 numSld="999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999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numSld="999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 numSld="999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 numSld="999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8523" y="872970"/>
            <a:ext cx="9194800" cy="646331"/>
          </a:xfrm>
          <a:prstGeom prst="rect">
            <a:avLst/>
          </a:prstGeom>
          <a:solidFill>
            <a:srgbClr val="FFCC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بِمَ تَمَيَّزَتِ الْبَحْرَيْنُ في عَهْدِ آلِ خَلِيفَةَ؟</a:t>
            </a:r>
          </a:p>
        </p:txBody>
      </p:sp>
      <p:sp>
        <p:nvSpPr>
          <p:cNvPr id="8" name="8-Point Star 7"/>
          <p:cNvSpPr/>
          <p:nvPr/>
        </p:nvSpPr>
        <p:spPr>
          <a:xfrm>
            <a:off x="6781156" y="4227805"/>
            <a:ext cx="2480733" cy="2164528"/>
          </a:xfrm>
          <a:prstGeom prst="star8">
            <a:avLst/>
          </a:prstGeom>
          <a:solidFill>
            <a:schemeClr val="accent4">
              <a:lumMod val="40000"/>
              <a:lumOff val="60000"/>
            </a:schemeClr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بِعَهْدِ الْخَيْرِ وَالْرَّخَاءِ.</a:t>
            </a:r>
            <a:endParaRPr lang="en-US" sz="32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8-Point Star 9"/>
          <p:cNvSpPr/>
          <p:nvPr/>
        </p:nvSpPr>
        <p:spPr>
          <a:xfrm>
            <a:off x="2144002" y="1939600"/>
            <a:ext cx="2696795" cy="1947332"/>
          </a:xfrm>
          <a:prstGeom prst="star8">
            <a:avLst/>
          </a:prstGeom>
          <a:solidFill>
            <a:schemeClr val="bg2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بِالتَّقَدُّمِ وَالاِزْدِهَارِ.</a:t>
            </a:r>
            <a:endParaRPr lang="en-US" sz="32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8-Point Star 10"/>
          <p:cNvSpPr/>
          <p:nvPr/>
        </p:nvSpPr>
        <p:spPr>
          <a:xfrm>
            <a:off x="2124653" y="4070365"/>
            <a:ext cx="3013404" cy="2242542"/>
          </a:xfrm>
          <a:prstGeom prst="star8">
            <a:avLst/>
          </a:prstGeom>
          <a:solidFill>
            <a:srgbClr val="F4F85E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0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بِالنَّهْضَةِ الَّتِي شَمِلَتْ جَمِيعَ الْـمَجَالاتِ.</a:t>
            </a:r>
            <a:endParaRPr lang="en-US" sz="30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8-Point Star 11"/>
          <p:cNvSpPr/>
          <p:nvPr/>
        </p:nvSpPr>
        <p:spPr>
          <a:xfrm>
            <a:off x="6810790" y="2011934"/>
            <a:ext cx="2421467" cy="1947333"/>
          </a:xfrm>
          <a:prstGeom prst="star8">
            <a:avLst/>
          </a:prstGeom>
          <a:solidFill>
            <a:srgbClr val="EE7ED6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بِالاِسْتِقْرَارِ.</a:t>
            </a:r>
            <a:endParaRPr lang="en-US" sz="32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Rounded Rectangle 13">
            <a:extLst>
              <a:ext uri="{FF2B5EF4-FFF2-40B4-BE49-F238E27FC236}">
                <a16:creationId xmlns="" xmlns:a16="http://schemas.microsoft.com/office/drawing/2014/main" id="{CA68591A-7236-46F4-B816-E2026B9F57D1}"/>
              </a:ext>
            </a:extLst>
          </p:cNvPr>
          <p:cNvSpPr/>
          <p:nvPr/>
        </p:nvSpPr>
        <p:spPr>
          <a:xfrm>
            <a:off x="9622778" y="166865"/>
            <a:ext cx="1476103" cy="4267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نشاط 2</a:t>
            </a:r>
            <a:endParaRPr lang="en-US" sz="2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257" y="1061718"/>
            <a:ext cx="3022894" cy="1366115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" end="508.587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08999" y="1133692"/>
            <a:ext cx="609600" cy="6096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26981" y="428478"/>
            <a:ext cx="609600" cy="609600"/>
          </a:xfrm>
          <a:prstGeom prst="rect">
            <a:avLst/>
          </a:prstGeom>
        </p:spPr>
      </p:pic>
      <p:pic>
        <p:nvPicPr>
          <p:cNvPr id="17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413" end="783.126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61889" y="2391571"/>
            <a:ext cx="609600" cy="609600"/>
          </a:xfrm>
          <a:prstGeom prst="rect">
            <a:avLst/>
          </a:prstGeom>
        </p:spPr>
      </p:pic>
      <p:pic>
        <p:nvPicPr>
          <p:cNvPr id="2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336" end="278.147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94323" y="2123033"/>
            <a:ext cx="609600" cy="609600"/>
          </a:xfrm>
          <a:prstGeom prst="rect">
            <a:avLst/>
          </a:prstGeom>
        </p:spPr>
      </p:pic>
      <p:pic>
        <p:nvPicPr>
          <p:cNvPr id="25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st="472" end="771.40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036581" y="4576301"/>
            <a:ext cx="609600" cy="609600"/>
          </a:xfrm>
          <a:prstGeom prst="rect">
            <a:avLst/>
          </a:prstGeom>
        </p:spPr>
      </p:pic>
      <p:pic>
        <p:nvPicPr>
          <p:cNvPr id="26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st="387" end="740.884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94323" y="4490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2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100000" numSld="999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999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numSld="999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 numSld="999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4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33FF909-8AF2-4AB2-B70D-74A9B6C8E9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13" t="26462" r="23478" b="17666"/>
          <a:stretch/>
        </p:blipFill>
        <p:spPr>
          <a:xfrm>
            <a:off x="2398643" y="2875722"/>
            <a:ext cx="6414052" cy="34455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ounded Rectangular Callout 3"/>
          <p:cNvSpPr/>
          <p:nvPr/>
        </p:nvSpPr>
        <p:spPr>
          <a:xfrm>
            <a:off x="1351722" y="834887"/>
            <a:ext cx="10376452" cy="1603513"/>
          </a:xfrm>
          <a:prstGeom prst="wedgeRoundRectCallout">
            <a:avLst>
              <a:gd name="adj1" fmla="val 10017"/>
              <a:gd name="adj2" fmla="val 70909"/>
              <a:gd name="adj3" fmla="val 16667"/>
            </a:avLst>
          </a:prstGeom>
          <a:solidFill>
            <a:srgbClr val="FFFF99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ar-BH" sz="3200" b="1" dirty="0">
              <a:cs typeface="+mj-cs"/>
            </a:endParaRPr>
          </a:p>
          <a:p>
            <a:pPr algn="ctr"/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أَصْدِقَائِي...</a:t>
            </a:r>
          </a:p>
          <a:p>
            <a:pPr algn="ctr"/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نُسَاعِدُ نَجْلَاءَ عَلَى إِعَادَةِ الْبِطَاقَاتِ إِلَى أَمَاكِنِهَا الْـمُنَاسِبَةِ فِي لَوْحَةٍ جِدَارِيَّةٍ بِعُنْوَانِ:</a:t>
            </a:r>
          </a:p>
          <a:p>
            <a:pPr algn="ctr"/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" الْبَحْرَيْنُ تَارِيخٌ وَحَضَارَةٌ ".</a:t>
            </a:r>
          </a:p>
          <a:p>
            <a:pPr algn="ctr"/>
            <a:endParaRPr lang="ar-BH" sz="4400" b="1" dirty="0">
              <a:cs typeface="+mj-cs"/>
            </a:endParaRPr>
          </a:p>
        </p:txBody>
      </p:sp>
      <p:sp>
        <p:nvSpPr>
          <p:cNvPr id="7" name="Rounded Rectangle 13">
            <a:extLst>
              <a:ext uri="{FF2B5EF4-FFF2-40B4-BE49-F238E27FC236}">
                <a16:creationId xmlns="" xmlns:a16="http://schemas.microsoft.com/office/drawing/2014/main" id="{1A685B5F-F82E-44FB-8C5F-BC0624A3C98B}"/>
              </a:ext>
            </a:extLst>
          </p:cNvPr>
          <p:cNvSpPr/>
          <p:nvPr/>
        </p:nvSpPr>
        <p:spPr>
          <a:xfrm>
            <a:off x="9622778" y="166865"/>
            <a:ext cx="1476103" cy="4267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نشاط 3</a:t>
            </a:r>
            <a:endParaRPr lang="en-US" sz="2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6" end="433.510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8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D5CE982-FFA1-45D8-BF74-8B9A491E9CDD}"/>
              </a:ext>
            </a:extLst>
          </p:cNvPr>
          <p:cNvSpPr/>
          <p:nvPr/>
        </p:nvSpPr>
        <p:spPr>
          <a:xfrm>
            <a:off x="470452" y="854779"/>
            <a:ext cx="11251095" cy="11529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أَكْتُبُ الْأَرْقَامَ فِي الدَّائِرَةِ مُرَتَّبَةً بِحَسْبِ التَّسَلْسُلِ الزَّمَنِيِّ لِلْمَرَاحِلِ التَّارِيخِيَّةِ الَّتِي مَرَّتْ بِهَا الْبَحْرَيْنُ.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0F57E135-0956-4C19-896B-37E6822F14D9}"/>
              </a:ext>
            </a:extLst>
          </p:cNvPr>
          <p:cNvGrpSpPr/>
          <p:nvPr/>
        </p:nvGrpSpPr>
        <p:grpSpPr>
          <a:xfrm>
            <a:off x="7129667" y="2557667"/>
            <a:ext cx="3776871" cy="742122"/>
            <a:chOff x="7858537" y="2557667"/>
            <a:chExt cx="3776871" cy="74212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="" xmlns:a16="http://schemas.microsoft.com/office/drawing/2014/main" id="{E7264C27-C84C-4397-8BA0-52CF14F94DC0}"/>
                </a:ext>
              </a:extLst>
            </p:cNvPr>
            <p:cNvSpPr/>
            <p:nvPr/>
          </p:nvSpPr>
          <p:spPr>
            <a:xfrm>
              <a:off x="7858537" y="2557668"/>
              <a:ext cx="3299791" cy="74212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r>
                <a:rPr lang="ar-BH" sz="4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أُوَالُ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2B21DCB6-DD30-42FE-B1AD-DE8D1A525137}"/>
                </a:ext>
              </a:extLst>
            </p:cNvPr>
            <p:cNvSpPr/>
            <p:nvPr/>
          </p:nvSpPr>
          <p:spPr>
            <a:xfrm>
              <a:off x="10906538" y="2557667"/>
              <a:ext cx="728870" cy="74212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EC2D62AE-7922-43B4-8938-F3276874E1F2}"/>
              </a:ext>
            </a:extLst>
          </p:cNvPr>
          <p:cNvGrpSpPr/>
          <p:nvPr/>
        </p:nvGrpSpPr>
        <p:grpSpPr>
          <a:xfrm>
            <a:off x="7129669" y="3909379"/>
            <a:ext cx="3776869" cy="742126"/>
            <a:chOff x="7858539" y="3816621"/>
            <a:chExt cx="3776869" cy="74212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="" xmlns:a16="http://schemas.microsoft.com/office/drawing/2014/main" id="{B14578E4-8B84-483C-BABB-9F24A84EFA6E}"/>
                </a:ext>
              </a:extLst>
            </p:cNvPr>
            <p:cNvSpPr/>
            <p:nvPr/>
          </p:nvSpPr>
          <p:spPr>
            <a:xfrm>
              <a:off x="7858539" y="3816626"/>
              <a:ext cx="3299791" cy="74212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r>
                <a:rPr lang="ar-BH" sz="4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الْعَصْرُ الْحَجَرِيُّ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7391C0C0-E9A7-427D-80C8-5BA9B9753A4A}"/>
                </a:ext>
              </a:extLst>
            </p:cNvPr>
            <p:cNvSpPr/>
            <p:nvPr/>
          </p:nvSpPr>
          <p:spPr>
            <a:xfrm>
              <a:off x="10906538" y="3816621"/>
              <a:ext cx="728870" cy="74212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6359F912-7928-43E2-AC68-8FA4FC07561C}"/>
              </a:ext>
            </a:extLst>
          </p:cNvPr>
          <p:cNvGrpSpPr/>
          <p:nvPr/>
        </p:nvGrpSpPr>
        <p:grpSpPr>
          <a:xfrm>
            <a:off x="6867145" y="5075581"/>
            <a:ext cx="4026140" cy="768626"/>
            <a:chOff x="7609268" y="5049077"/>
            <a:chExt cx="4026140" cy="76862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BF2AABB0-8919-4CB9-B818-F488BAD6B4F4}"/>
                </a:ext>
              </a:extLst>
            </p:cNvPr>
            <p:cNvSpPr/>
            <p:nvPr/>
          </p:nvSpPr>
          <p:spPr>
            <a:xfrm>
              <a:off x="7609268" y="5049077"/>
              <a:ext cx="3457622" cy="74212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r>
                <a:rPr lang="ar-BH" sz="4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عَهْدُ آلِ </a:t>
              </a:r>
              <a:r>
                <a:rPr lang="ar-BH" sz="4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خَلِيفَةَ الكِرامَ</a:t>
              </a:r>
              <a:endParaRPr lang="ar-BH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="" xmlns:a16="http://schemas.microsoft.com/office/drawing/2014/main" id="{CECF9DB9-18CF-4BE2-A179-26010E37AADF}"/>
                </a:ext>
              </a:extLst>
            </p:cNvPr>
            <p:cNvSpPr/>
            <p:nvPr/>
          </p:nvSpPr>
          <p:spPr>
            <a:xfrm>
              <a:off x="10906538" y="5075582"/>
              <a:ext cx="728870" cy="74212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BD16A52C-23E4-4F20-B7E9-64A00FE7B1FC}"/>
              </a:ext>
            </a:extLst>
          </p:cNvPr>
          <p:cNvGrpSpPr/>
          <p:nvPr/>
        </p:nvGrpSpPr>
        <p:grpSpPr>
          <a:xfrm>
            <a:off x="1961323" y="2617303"/>
            <a:ext cx="3664226" cy="742123"/>
            <a:chOff x="1961323" y="2557667"/>
            <a:chExt cx="3664226" cy="74212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B55D48AE-2596-4EB3-93F0-BDE3726E8798}"/>
                </a:ext>
              </a:extLst>
            </p:cNvPr>
            <p:cNvSpPr/>
            <p:nvPr/>
          </p:nvSpPr>
          <p:spPr>
            <a:xfrm>
              <a:off x="1961323" y="2557669"/>
              <a:ext cx="3299791" cy="74212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r>
                <a:rPr lang="ar-BH" sz="4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دِلْـمُونُ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="" xmlns:a16="http://schemas.microsoft.com/office/drawing/2014/main" id="{7160561D-9F1A-437B-9178-F0508B93B776}"/>
                </a:ext>
              </a:extLst>
            </p:cNvPr>
            <p:cNvSpPr/>
            <p:nvPr/>
          </p:nvSpPr>
          <p:spPr>
            <a:xfrm>
              <a:off x="4896679" y="2557667"/>
              <a:ext cx="728870" cy="74212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CD861512-C4D3-4972-875F-E151C63DD32D}"/>
              </a:ext>
            </a:extLst>
          </p:cNvPr>
          <p:cNvGrpSpPr/>
          <p:nvPr/>
        </p:nvGrpSpPr>
        <p:grpSpPr>
          <a:xfrm>
            <a:off x="1961323" y="3869621"/>
            <a:ext cx="3664226" cy="781873"/>
            <a:chOff x="1961323" y="3776868"/>
            <a:chExt cx="3664226" cy="781873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="" xmlns:a16="http://schemas.microsoft.com/office/drawing/2014/main" id="{49C34DB8-9B6E-460B-A677-6723A9D928BB}"/>
                </a:ext>
              </a:extLst>
            </p:cNvPr>
            <p:cNvSpPr/>
            <p:nvPr/>
          </p:nvSpPr>
          <p:spPr>
            <a:xfrm>
              <a:off x="1961323" y="3776868"/>
              <a:ext cx="3299791" cy="74212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r>
                <a:rPr lang="ar-BH" sz="4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الْعَهْدُ الْإِسْلَامِيُّ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="" xmlns:a16="http://schemas.microsoft.com/office/drawing/2014/main" id="{61482284-FFE1-478E-B93F-6ABBEC791A54}"/>
                </a:ext>
              </a:extLst>
            </p:cNvPr>
            <p:cNvSpPr/>
            <p:nvPr/>
          </p:nvSpPr>
          <p:spPr>
            <a:xfrm>
              <a:off x="4896679" y="3816620"/>
              <a:ext cx="728870" cy="74212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08E441A7-CA89-49C1-B006-222D68356D45}"/>
              </a:ext>
            </a:extLst>
          </p:cNvPr>
          <p:cNvGrpSpPr/>
          <p:nvPr/>
        </p:nvGrpSpPr>
        <p:grpSpPr>
          <a:xfrm>
            <a:off x="1961323" y="5075582"/>
            <a:ext cx="3922648" cy="768625"/>
            <a:chOff x="1704562" y="5075582"/>
            <a:chExt cx="4068418" cy="76862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A305A0FE-47CB-4776-A69F-049096EFDFC8}"/>
                </a:ext>
              </a:extLst>
            </p:cNvPr>
            <p:cNvSpPr/>
            <p:nvPr/>
          </p:nvSpPr>
          <p:spPr>
            <a:xfrm>
              <a:off x="1704562" y="5102086"/>
              <a:ext cx="3465443" cy="74212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r>
                <a:rPr lang="ar-BH" sz="4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تَايْلُوسُ وَ أُرَادُوسُ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="" xmlns:a16="http://schemas.microsoft.com/office/drawing/2014/main" id="{7D28F3CC-80D0-439B-9625-803466F2D31B}"/>
                </a:ext>
              </a:extLst>
            </p:cNvPr>
            <p:cNvSpPr/>
            <p:nvPr/>
          </p:nvSpPr>
          <p:spPr>
            <a:xfrm>
              <a:off x="5044110" y="5075582"/>
              <a:ext cx="728870" cy="74212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/>
            </a:p>
          </p:txBody>
        </p:sp>
      </p:grpSp>
      <p:sp>
        <p:nvSpPr>
          <p:cNvPr id="32" name="Rounded Rectangle 13">
            <a:extLst>
              <a:ext uri="{FF2B5EF4-FFF2-40B4-BE49-F238E27FC236}">
                <a16:creationId xmlns="" xmlns:a16="http://schemas.microsoft.com/office/drawing/2014/main" id="{C81DA90B-7A86-4E5B-A218-7CA66FDD795D}"/>
              </a:ext>
            </a:extLst>
          </p:cNvPr>
          <p:cNvSpPr/>
          <p:nvPr/>
        </p:nvSpPr>
        <p:spPr>
          <a:xfrm>
            <a:off x="10528850" y="190833"/>
            <a:ext cx="1476103" cy="4267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نشاط 3</a:t>
            </a:r>
            <a:endParaRPr lang="en-US" sz="2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8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D5CE982-FFA1-45D8-BF74-8B9A491E9CDD}"/>
              </a:ext>
            </a:extLst>
          </p:cNvPr>
          <p:cNvSpPr/>
          <p:nvPr/>
        </p:nvSpPr>
        <p:spPr>
          <a:xfrm>
            <a:off x="470452" y="947745"/>
            <a:ext cx="11251095" cy="11529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أَكْتُبُ الْأَرْقَامَ فِي الدَّائِرَةِ مُرَتَّبَةً بِحَسْبِ التَّسَلْسُلِ الزَّمَنِيِّ لِلْمَرَاحِلِ التَّارِيخِيَّةِ الَّتِي مَرَّتْ بِهَا الْبَحْرَيْنُ.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0F57E135-0956-4C19-896B-37E6822F14D9}"/>
              </a:ext>
            </a:extLst>
          </p:cNvPr>
          <p:cNvGrpSpPr/>
          <p:nvPr/>
        </p:nvGrpSpPr>
        <p:grpSpPr>
          <a:xfrm>
            <a:off x="7129667" y="2557667"/>
            <a:ext cx="3776871" cy="742122"/>
            <a:chOff x="7858537" y="2557667"/>
            <a:chExt cx="3776871" cy="74212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="" xmlns:a16="http://schemas.microsoft.com/office/drawing/2014/main" id="{E7264C27-C84C-4397-8BA0-52CF14F94DC0}"/>
                </a:ext>
              </a:extLst>
            </p:cNvPr>
            <p:cNvSpPr/>
            <p:nvPr/>
          </p:nvSpPr>
          <p:spPr>
            <a:xfrm>
              <a:off x="7858537" y="2557668"/>
              <a:ext cx="3299791" cy="74212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r>
                <a:rPr lang="ar-BH" sz="4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أُوَالُ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2B21DCB6-DD30-42FE-B1AD-DE8D1A525137}"/>
                </a:ext>
              </a:extLst>
            </p:cNvPr>
            <p:cNvSpPr/>
            <p:nvPr/>
          </p:nvSpPr>
          <p:spPr>
            <a:xfrm>
              <a:off x="10906538" y="2557667"/>
              <a:ext cx="728870" cy="74212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BH" sz="2800" b="1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6359F912-7928-43E2-AC68-8FA4FC07561C}"/>
              </a:ext>
            </a:extLst>
          </p:cNvPr>
          <p:cNvGrpSpPr/>
          <p:nvPr/>
        </p:nvGrpSpPr>
        <p:grpSpPr>
          <a:xfrm>
            <a:off x="6739128" y="5075582"/>
            <a:ext cx="4154156" cy="768625"/>
            <a:chOff x="7855953" y="5069180"/>
            <a:chExt cx="3779455" cy="74852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BF2AABB0-8919-4CB9-B818-F488BAD6B4F4}"/>
                </a:ext>
              </a:extLst>
            </p:cNvPr>
            <p:cNvSpPr/>
            <p:nvPr/>
          </p:nvSpPr>
          <p:spPr>
            <a:xfrm>
              <a:off x="7855953" y="5069180"/>
              <a:ext cx="3286539" cy="74212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r>
                <a:rPr lang="ar-BH" sz="4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عَهْدُ آلِ </a:t>
              </a:r>
              <a:r>
                <a:rPr lang="ar-BH" sz="4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خَلِيفَةَ</a:t>
              </a:r>
              <a:r>
                <a:rPr lang="en-US" sz="4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4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الكِرامَ</a:t>
              </a:r>
              <a:endParaRPr lang="ar-BH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="" xmlns:a16="http://schemas.microsoft.com/office/drawing/2014/main" id="{CECF9DB9-18CF-4BE2-A179-26010E37AADF}"/>
                </a:ext>
              </a:extLst>
            </p:cNvPr>
            <p:cNvSpPr/>
            <p:nvPr/>
          </p:nvSpPr>
          <p:spPr>
            <a:xfrm>
              <a:off x="10906538" y="5075582"/>
              <a:ext cx="728870" cy="74212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BH" sz="2800" b="1" dirty="0">
                  <a:solidFill>
                    <a:schemeClr val="tx1"/>
                  </a:solidFill>
                </a:rPr>
                <a:t>6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BD16A52C-23E4-4F20-B7E9-64A00FE7B1FC}"/>
              </a:ext>
            </a:extLst>
          </p:cNvPr>
          <p:cNvGrpSpPr/>
          <p:nvPr/>
        </p:nvGrpSpPr>
        <p:grpSpPr>
          <a:xfrm>
            <a:off x="1961323" y="2617303"/>
            <a:ext cx="3664226" cy="742123"/>
            <a:chOff x="1961323" y="2557667"/>
            <a:chExt cx="3664226" cy="74212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B55D48AE-2596-4EB3-93F0-BDE3726E8798}"/>
                </a:ext>
              </a:extLst>
            </p:cNvPr>
            <p:cNvSpPr/>
            <p:nvPr/>
          </p:nvSpPr>
          <p:spPr>
            <a:xfrm>
              <a:off x="1961323" y="2557669"/>
              <a:ext cx="3299791" cy="74212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r>
                <a:rPr lang="ar-BH" sz="4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دِلْـمُونُ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="" xmlns:a16="http://schemas.microsoft.com/office/drawing/2014/main" id="{7160561D-9F1A-437B-9178-F0508B93B776}"/>
                </a:ext>
              </a:extLst>
            </p:cNvPr>
            <p:cNvSpPr/>
            <p:nvPr/>
          </p:nvSpPr>
          <p:spPr>
            <a:xfrm>
              <a:off x="4896679" y="2557667"/>
              <a:ext cx="728870" cy="74212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BH" sz="2800" b="1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CD861512-C4D3-4972-875F-E151C63DD32D}"/>
              </a:ext>
            </a:extLst>
          </p:cNvPr>
          <p:cNvGrpSpPr/>
          <p:nvPr/>
        </p:nvGrpSpPr>
        <p:grpSpPr>
          <a:xfrm>
            <a:off x="1961323" y="3869621"/>
            <a:ext cx="3664226" cy="781873"/>
            <a:chOff x="1961323" y="3776868"/>
            <a:chExt cx="3664226" cy="781873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="" xmlns:a16="http://schemas.microsoft.com/office/drawing/2014/main" id="{49C34DB8-9B6E-460B-A677-6723A9D928BB}"/>
                </a:ext>
              </a:extLst>
            </p:cNvPr>
            <p:cNvSpPr/>
            <p:nvPr/>
          </p:nvSpPr>
          <p:spPr>
            <a:xfrm>
              <a:off x="1961323" y="3776868"/>
              <a:ext cx="3299791" cy="74212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r>
                <a:rPr lang="ar-BH" sz="4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الْعَهْدُ الْإِسْلَامِيُّ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="" xmlns:a16="http://schemas.microsoft.com/office/drawing/2014/main" id="{61482284-FFE1-478E-B93F-6ABBEC791A54}"/>
                </a:ext>
              </a:extLst>
            </p:cNvPr>
            <p:cNvSpPr/>
            <p:nvPr/>
          </p:nvSpPr>
          <p:spPr>
            <a:xfrm>
              <a:off x="4896679" y="3816620"/>
              <a:ext cx="728870" cy="74212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BH" sz="2800" b="1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08E441A7-CA89-49C1-B006-222D68356D45}"/>
              </a:ext>
            </a:extLst>
          </p:cNvPr>
          <p:cNvGrpSpPr/>
          <p:nvPr/>
        </p:nvGrpSpPr>
        <p:grpSpPr>
          <a:xfrm>
            <a:off x="1775794" y="5075582"/>
            <a:ext cx="4068418" cy="768625"/>
            <a:chOff x="1704562" y="5075582"/>
            <a:chExt cx="4068418" cy="76862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A305A0FE-47CB-4776-A69F-049096EFDFC8}"/>
                </a:ext>
              </a:extLst>
            </p:cNvPr>
            <p:cNvSpPr/>
            <p:nvPr/>
          </p:nvSpPr>
          <p:spPr>
            <a:xfrm>
              <a:off x="1704562" y="5102086"/>
              <a:ext cx="3465443" cy="74212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r>
                <a:rPr lang="ar-BH" sz="4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تَايْلُوسُ وَ أُرَادُوسُ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="" xmlns:a16="http://schemas.microsoft.com/office/drawing/2014/main" id="{7D28F3CC-80D0-439B-9625-803466F2D31B}"/>
                </a:ext>
              </a:extLst>
            </p:cNvPr>
            <p:cNvSpPr/>
            <p:nvPr/>
          </p:nvSpPr>
          <p:spPr>
            <a:xfrm>
              <a:off x="5044110" y="5075582"/>
              <a:ext cx="728870" cy="74212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BH" sz="2800" b="1" dirty="0">
                  <a:solidFill>
                    <a:schemeClr val="tx1"/>
                  </a:solidFill>
                </a:rPr>
                <a:t>3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51134E41-DA56-4A38-B7ED-5FE440136483}"/>
              </a:ext>
            </a:extLst>
          </p:cNvPr>
          <p:cNvGrpSpPr/>
          <p:nvPr/>
        </p:nvGrpSpPr>
        <p:grpSpPr>
          <a:xfrm>
            <a:off x="7129669" y="3902982"/>
            <a:ext cx="3803371" cy="748523"/>
            <a:chOff x="7129669" y="3902982"/>
            <a:chExt cx="3803371" cy="74852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="" xmlns:a16="http://schemas.microsoft.com/office/drawing/2014/main" id="{B14578E4-8B84-483C-BABB-9F24A84EFA6E}"/>
                </a:ext>
              </a:extLst>
            </p:cNvPr>
            <p:cNvSpPr/>
            <p:nvPr/>
          </p:nvSpPr>
          <p:spPr>
            <a:xfrm>
              <a:off x="7129669" y="3909384"/>
              <a:ext cx="3299791" cy="74212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r>
                <a:rPr lang="ar-BH" sz="4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الْعَصْرُ الْحَجَرِيُّ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7391C0C0-E9A7-427D-80C8-5BA9B9753A4A}"/>
                </a:ext>
              </a:extLst>
            </p:cNvPr>
            <p:cNvSpPr/>
            <p:nvPr/>
          </p:nvSpPr>
          <p:spPr>
            <a:xfrm>
              <a:off x="10204170" y="3902982"/>
              <a:ext cx="728870" cy="74212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BH" sz="2800" b="1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sp>
        <p:nvSpPr>
          <p:cNvPr id="31" name="Rounded Rectangle 13">
            <a:extLst>
              <a:ext uri="{FF2B5EF4-FFF2-40B4-BE49-F238E27FC236}">
                <a16:creationId xmlns="" xmlns:a16="http://schemas.microsoft.com/office/drawing/2014/main" id="{1BE8FC3D-D1AB-43DD-A155-0EBBE9F5A4EF}"/>
              </a:ext>
            </a:extLst>
          </p:cNvPr>
          <p:cNvSpPr/>
          <p:nvPr/>
        </p:nvSpPr>
        <p:spPr>
          <a:xfrm>
            <a:off x="10528850" y="190833"/>
            <a:ext cx="1476103" cy="4267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نشاط 3</a:t>
            </a:r>
            <a:endParaRPr lang="en-US" sz="2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7109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5813672"/>
              </p:ext>
            </p:extLst>
          </p:nvPr>
        </p:nvGraphicFramePr>
        <p:xfrm>
          <a:off x="353336" y="2063702"/>
          <a:ext cx="11076663" cy="43353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9314">
                  <a:extLst>
                    <a:ext uri="{9D8B030D-6E8A-4147-A177-3AD203B41FA5}">
                      <a16:colId xmlns="" xmlns:a16="http://schemas.microsoft.com/office/drawing/2014/main" val="2259890739"/>
                    </a:ext>
                  </a:extLst>
                </a:gridCol>
                <a:gridCol w="8267349">
                  <a:extLst>
                    <a:ext uri="{9D8B030D-6E8A-4147-A177-3AD203B41FA5}">
                      <a16:colId xmlns="" xmlns:a16="http://schemas.microsoft.com/office/drawing/2014/main" val="201979249"/>
                    </a:ext>
                  </a:extLst>
                </a:gridCol>
              </a:tblGrid>
              <a:tr h="80428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b="1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  <a:p>
                      <a:pPr algn="ctr" rtl="1"/>
                      <a:r>
                        <a:rPr lang="ar-BH" sz="220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الْـمَرْحَلَةُ التَّاريِخِيَّةُ</a:t>
                      </a:r>
                      <a:endParaRPr lang="en-US" sz="2200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BH" sz="2200" b="1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  <a:p>
                      <a:pPr algn="ctr" rtl="1"/>
                      <a:r>
                        <a:rPr lang="ar-BH" sz="2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الْعَهْدُ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08207190"/>
                  </a:ext>
                </a:extLst>
              </a:tr>
              <a:tr h="51361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endParaRPr lang="en-US" sz="2200" b="1" kern="1200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2200" b="1" kern="120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عَهْدٌ فُتِحَتْ فِيهِ الْبَحْرَيْنُ على يَدِ أَحْمَدَ الْفَاتِحِ، وَتَمَيَّزَ بِالتَّقَدُّمِ وَ الاِزْدِهَارِ.</a:t>
                      </a:r>
                      <a:endParaRPr lang="en-US" sz="2200" b="1" kern="1200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50803539"/>
                  </a:ext>
                </a:extLst>
              </a:tr>
              <a:tr h="67226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endParaRPr lang="en-US" sz="2200" b="1" kern="1200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BH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مَرْحَلَةٌ عُرِفَتْ بِهَا الْبَحْرَيْنُ في الْعَصْرِ الْجَاهِلِيِّ، وَ ارْتَبَطَتْ بِاسْمِ صَنَمٍ لِقَبِيلَةِ وَائِلَ.</a:t>
                      </a:r>
                      <a:endParaRPr kumimoji="0" lang="en-US" sz="2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08653518"/>
                  </a:ext>
                </a:extLst>
              </a:tr>
              <a:tr h="51361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endParaRPr lang="en-US" sz="2200" b="1" kern="120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BH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مَرْحَلَةٌ تَأَثَّرَتْ فِيهَا الْبَحْرَيْنُ بِالْحَضَارَةِ الْيُونَانِيَّةِ.</a:t>
                      </a:r>
                      <a:endParaRPr kumimoji="0" lang="en-US" sz="2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08691034"/>
                  </a:ext>
                </a:extLst>
              </a:tr>
              <a:tr h="804288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endParaRPr lang="en-US" sz="2200" b="1" kern="120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BH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حَضَارَةٌ قَامَتْ على أَرْضِ الْبَحْرَيْنِ، دَلَّتِ الْـمُكْتَشَفَاتُ الأَثَرِيَّةُ على تَطَوُّرِ نَمَطِ الْحَيَاةِ بِهَا، وَتَقَدُّمِ الصِّنَاعَةِ وَالتِّجَارَةِ فِيهَا.</a:t>
                      </a:r>
                      <a:endParaRPr kumimoji="0" lang="en-US" sz="2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39581608"/>
                  </a:ext>
                </a:extLst>
              </a:tr>
              <a:tr h="51361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endParaRPr lang="en-US" sz="2200" b="1" kern="120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BH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عَصْرٌ تَمَيَّزَ بِاسْتِعْمَالِ الأَدَوَاتِ الْحَجَرِيَّةِ.</a:t>
                      </a:r>
                      <a:endParaRPr kumimoji="0" lang="en-US" sz="2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60028284"/>
                  </a:ext>
                </a:extLst>
              </a:tr>
              <a:tr h="51361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endParaRPr lang="en-US" sz="2200" b="1" kern="120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BH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عَهْدٌ اِعْتَنَقَ فِيهِ أَهْلُ الْبَحْرَيْنِ الإِسَلامَ.</a:t>
                      </a:r>
                      <a:endParaRPr kumimoji="0" lang="en-US" sz="2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65492843"/>
                  </a:ext>
                </a:extLst>
              </a:tr>
            </a:tbl>
          </a:graphicData>
        </a:graphic>
      </p:graphicFrame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8006BD9D-1215-4F03-8671-83D8F1093EA7}"/>
              </a:ext>
            </a:extLst>
          </p:cNvPr>
          <p:cNvSpPr/>
          <p:nvPr/>
        </p:nvSpPr>
        <p:spPr>
          <a:xfrm>
            <a:off x="1862356" y="1005916"/>
            <a:ext cx="7306750" cy="78187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justLow" rtl="1"/>
            <a:r>
              <a:rPr lang="ar-BH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أَكْتُبُ</a:t>
            </a:r>
            <a:r>
              <a:rPr lang="ar-BH" sz="2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اِسْمَ الْـمَرْحَلَةِ التَّارِيخِيَّةِ في الْـمَكَانِ الْـمُخَصَّصِ لَهَا في الْجَدْوَلِ الآتِي</a:t>
            </a:r>
            <a:r>
              <a:rPr lang="en-US" sz="2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:</a:t>
            </a:r>
            <a:endParaRPr lang="ar-BH" sz="2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Rounded Rectangle 13">
            <a:extLst>
              <a:ext uri="{FF2B5EF4-FFF2-40B4-BE49-F238E27FC236}">
                <a16:creationId xmlns="" xmlns:a16="http://schemas.microsoft.com/office/drawing/2014/main" id="{DE9C63B1-9C09-4049-B3E1-01B8FFFB6F74}"/>
              </a:ext>
            </a:extLst>
          </p:cNvPr>
          <p:cNvSpPr/>
          <p:nvPr/>
        </p:nvSpPr>
        <p:spPr>
          <a:xfrm>
            <a:off x="10449337" y="193656"/>
            <a:ext cx="1476103" cy="4267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نشاط 4</a:t>
            </a:r>
            <a:endParaRPr lang="en-US" sz="2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106" y="697589"/>
            <a:ext cx="3022894" cy="1366115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" end="508.58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75753" y="787256"/>
            <a:ext cx="609600" cy="6096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78857" y="787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26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numSld="999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3511164"/>
              </p:ext>
            </p:extLst>
          </p:nvPr>
        </p:nvGraphicFramePr>
        <p:xfrm>
          <a:off x="126881" y="1599891"/>
          <a:ext cx="11405829" cy="4711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0354">
                  <a:extLst>
                    <a:ext uri="{9D8B030D-6E8A-4147-A177-3AD203B41FA5}">
                      <a16:colId xmlns="" xmlns:a16="http://schemas.microsoft.com/office/drawing/2014/main" val="2259890739"/>
                    </a:ext>
                  </a:extLst>
                </a:gridCol>
                <a:gridCol w="8415475">
                  <a:extLst>
                    <a:ext uri="{9D8B030D-6E8A-4147-A177-3AD203B41FA5}">
                      <a16:colId xmlns="" xmlns:a16="http://schemas.microsoft.com/office/drawing/2014/main" val="201979249"/>
                    </a:ext>
                  </a:extLst>
                </a:gridCol>
              </a:tblGrid>
              <a:tr h="77299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b="1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  <a:p>
                      <a:pPr algn="ctr" rtl="1"/>
                      <a:r>
                        <a:rPr lang="ar-BH" sz="220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الْـمَرْحَلَةُ التَّارِيخِيَّةُ</a:t>
                      </a:r>
                      <a:endParaRPr lang="en-US" sz="2200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BH" sz="2200" b="1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  <a:p>
                      <a:pPr algn="ctr" rtl="1"/>
                      <a:r>
                        <a:rPr lang="ar-BH" sz="22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الْعَهْدُ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08207190"/>
                  </a:ext>
                </a:extLst>
              </a:tr>
              <a:tr h="57211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endParaRPr lang="en-US" sz="2200" b="1" kern="1200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2200" b="1" kern="120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عَهْدٌ فُتِحَتْ فِيهِ الْبَحْرَيْنُ على يِدِ أَحْمَدَ الْفَاتِحِ، وَتَمَيَّزَ بِالتَّقَدُّمِ وَ الازْدِهَارِ.</a:t>
                      </a:r>
                      <a:endParaRPr lang="en-US" sz="2200" b="1" kern="1200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50803539"/>
                  </a:ext>
                </a:extLst>
              </a:tr>
              <a:tr h="748836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endParaRPr lang="en-US" sz="2200" b="1" kern="1200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BH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مَرْحَلَةٌ عُرِفَتْ بِهَا الْبَحْرَيْنُ في الْعَصْرِ الْجَاهِلِيِّ، وَ ارْتَبَطَتْ بِاسْمِ صَنَمٍ لِقَبِيلَةِ وَائِلَ.</a:t>
                      </a:r>
                      <a:endParaRPr kumimoji="0" lang="en-US" sz="2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08653518"/>
                  </a:ext>
                </a:extLst>
              </a:tr>
              <a:tr h="57211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endParaRPr lang="en-US" sz="2200" b="1" kern="1200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BH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مَرْحَلَةٌ تَأَثَّرَتْ فِيهَا الْبَحْرَيْنُ بِالْحَضَارَةِ الْيُونَانِيَّةِ.</a:t>
                      </a:r>
                      <a:endParaRPr kumimoji="0" lang="en-US" sz="2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08691034"/>
                  </a:ext>
                </a:extLst>
              </a:tr>
              <a:tr h="748836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endParaRPr lang="en-US" sz="2200" b="1" kern="1200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BH" sz="2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حَضَارَةٌ </a:t>
                      </a:r>
                      <a:r>
                        <a:rPr kumimoji="0" lang="ar-BH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قَامَتْ على أَرْضِ الْبَحْرَيْنِ، دَلَّتِ الْـمُكْتَشَفَاتُ الأَثَرِيَّةٌ </a:t>
                      </a:r>
                      <a:r>
                        <a:rPr kumimoji="0" lang="ar-BH" sz="2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على تَطَوُّرِ نَمَطِ </a:t>
                      </a:r>
                      <a:r>
                        <a:rPr kumimoji="0" lang="ar-BH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الْحَيَاةِ بِهَا، وَتَقَدُّمِ الصِّنَاعَةِ وَالتِّجَارَةِ فِيهَا.</a:t>
                      </a:r>
                      <a:endParaRPr kumimoji="0" lang="en-US" sz="2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39581608"/>
                  </a:ext>
                </a:extLst>
              </a:tr>
              <a:tr h="57211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endParaRPr lang="en-US" sz="2200" b="1" kern="1200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BH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عَصْرٌ تَمَيَّزَ بِاسْتِعْمَالِ الأَدَوَاتِ الْحَجَرِيَّةِ.</a:t>
                      </a:r>
                      <a:endParaRPr kumimoji="0" lang="en-US" sz="2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60028284"/>
                  </a:ext>
                </a:extLst>
              </a:tr>
              <a:tr h="711206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endParaRPr lang="en-US" sz="2200" b="1" kern="1200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BH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عَهْدٌ اِعْتَنَقَ فِيهِ أَهْلُ الْبَحْرَيْنِ الإِسْلامَ.</a:t>
                      </a:r>
                      <a:endParaRPr kumimoji="0" lang="en-US" sz="2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65492843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0D0C6E77-13EA-48E2-8E00-BA8B07D27609}"/>
              </a:ext>
            </a:extLst>
          </p:cNvPr>
          <p:cNvSpPr/>
          <p:nvPr/>
        </p:nvSpPr>
        <p:spPr>
          <a:xfrm>
            <a:off x="659290" y="2474499"/>
            <a:ext cx="2160101" cy="38864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عَهْدُ آلِ </a:t>
            </a:r>
            <a:r>
              <a:rPr lang="ar-BH" sz="2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خَلِيفَةَ الكِرامَ</a:t>
            </a:r>
            <a:endParaRPr lang="ar-BH" sz="2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E59D7B27-0C1D-474C-8563-84C0F137AB38}"/>
              </a:ext>
            </a:extLst>
          </p:cNvPr>
          <p:cNvSpPr/>
          <p:nvPr/>
        </p:nvSpPr>
        <p:spPr>
          <a:xfrm>
            <a:off x="659289" y="3145898"/>
            <a:ext cx="2160101" cy="38864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أُوَالُ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21382F0A-3EAB-41EC-9FA3-E5899A04DE9A}"/>
              </a:ext>
            </a:extLst>
          </p:cNvPr>
          <p:cNvSpPr/>
          <p:nvPr/>
        </p:nvSpPr>
        <p:spPr>
          <a:xfrm>
            <a:off x="659288" y="3761260"/>
            <a:ext cx="2160101" cy="38864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تَايْلُوسُ وَ أُرَادُوسُ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A09DA61C-2902-4B50-A8AB-0BCDD69B78C4}"/>
              </a:ext>
            </a:extLst>
          </p:cNvPr>
          <p:cNvSpPr/>
          <p:nvPr/>
        </p:nvSpPr>
        <p:spPr>
          <a:xfrm>
            <a:off x="675858" y="4456258"/>
            <a:ext cx="2143531" cy="42719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دِلْـمُونُ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30B2F364-E6F7-42A3-B178-5BB55779E5F5}"/>
              </a:ext>
            </a:extLst>
          </p:cNvPr>
          <p:cNvSpPr/>
          <p:nvPr/>
        </p:nvSpPr>
        <p:spPr>
          <a:xfrm>
            <a:off x="675858" y="5121074"/>
            <a:ext cx="2143531" cy="38864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الْعَصْرُ الْحَجَرِيُّ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98BB15D1-D651-403F-8B17-1F4501356BCC}"/>
              </a:ext>
            </a:extLst>
          </p:cNvPr>
          <p:cNvSpPr/>
          <p:nvPr/>
        </p:nvSpPr>
        <p:spPr>
          <a:xfrm>
            <a:off x="659288" y="5747343"/>
            <a:ext cx="2143531" cy="38864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الْعَهْدُ الْإِسْلَامِيُّ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6938FBD7-47A4-4957-9191-98BF5B1E33B1}"/>
              </a:ext>
            </a:extLst>
          </p:cNvPr>
          <p:cNvSpPr/>
          <p:nvPr/>
        </p:nvSpPr>
        <p:spPr>
          <a:xfrm>
            <a:off x="3682767" y="682370"/>
            <a:ext cx="7104502" cy="78187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justLow" rtl="1"/>
            <a:r>
              <a:rPr lang="ar-BH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أَكْتُبُ</a:t>
            </a:r>
            <a:r>
              <a:rPr lang="ar-BH" sz="2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اِسْمَ الْـمَرْحَلَةِ التَّارِيخِيَّةِ في الْـمَكَانِ الْـمُخَصَّصِ لَهَا في الْجَدْوَلِ الآتِي</a:t>
            </a:r>
            <a:r>
              <a:rPr lang="en-US" sz="2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:</a:t>
            </a:r>
            <a:endParaRPr lang="ar-BH" sz="2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Rounded Rectangle 13">
            <a:extLst>
              <a:ext uri="{FF2B5EF4-FFF2-40B4-BE49-F238E27FC236}">
                <a16:creationId xmlns="" xmlns:a16="http://schemas.microsoft.com/office/drawing/2014/main" id="{FD0E352C-8E44-4C26-A538-D7F81AE470AF}"/>
              </a:ext>
            </a:extLst>
          </p:cNvPr>
          <p:cNvSpPr/>
          <p:nvPr/>
        </p:nvSpPr>
        <p:spPr>
          <a:xfrm>
            <a:off x="10528850" y="190833"/>
            <a:ext cx="1476103" cy="4267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نشاط 4</a:t>
            </a:r>
            <a:endParaRPr lang="en-US" sz="2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6293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1CAEF3E6-9DC4-4A00-BB9D-EAE4EF7664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4390"/>
            <a:ext cx="11277600" cy="554922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335509" y="1081295"/>
            <a:ext cx="1290578" cy="1290844"/>
          </a:xfrm>
          <a:prstGeom prst="ellipse">
            <a:avLst/>
          </a:prstGeom>
          <a:solidFill>
            <a:srgbClr val="FF0000"/>
          </a:solidFill>
          <a:ln w="38100">
            <a:noFill/>
            <a:prstDash val="soli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أَنَا </a:t>
            </a:r>
          </a:p>
          <a:p>
            <a:pPr algn="ctr" rtl="1"/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بَحْرَيْنِيٌّ</a:t>
            </a:r>
            <a:endParaRPr lang="en-US" sz="28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38553646-17E6-4C86-B4A2-895E79318BA8}"/>
              </a:ext>
            </a:extLst>
          </p:cNvPr>
          <p:cNvSpPr/>
          <p:nvPr/>
        </p:nvSpPr>
        <p:spPr>
          <a:xfrm>
            <a:off x="5190630" y="4420981"/>
            <a:ext cx="1992943" cy="1847511"/>
          </a:xfrm>
          <a:prstGeom prst="ellipse">
            <a:avLst/>
          </a:prstGeom>
          <a:solidFill>
            <a:srgbClr val="FF0000"/>
          </a:solidFill>
          <a:ln w="38100">
            <a:noFill/>
            <a:prstDash val="soli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نُحِبُّ وَطَنَنَا، الْبَحْرَيْنَ</a:t>
            </a:r>
            <a:endParaRPr lang="en-US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0EDDB82B-FA80-4672-A810-F4880EEB1ACC}"/>
              </a:ext>
            </a:extLst>
          </p:cNvPr>
          <p:cNvSpPr/>
          <p:nvPr/>
        </p:nvSpPr>
        <p:spPr>
          <a:xfrm>
            <a:off x="4635934" y="2883591"/>
            <a:ext cx="1379856" cy="1290844"/>
          </a:xfrm>
          <a:prstGeom prst="ellipse">
            <a:avLst/>
          </a:prstGeom>
          <a:solidFill>
            <a:srgbClr val="FF0000"/>
          </a:solidFill>
          <a:ln w="38100">
            <a:noFill/>
            <a:prstDash val="soli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أَنَا </a:t>
            </a:r>
          </a:p>
          <a:p>
            <a:pPr algn="ctr" rtl="1"/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بَحْرَيْنِيَّةٌ</a:t>
            </a:r>
            <a:endParaRPr lang="en-US" sz="28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B3B81A12-F3AB-4661-BC27-09CA33BA33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71288" y="3325813"/>
            <a:ext cx="406400" cy="4064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02CD149F-8457-4799-8562-F3A37C7021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19687" y="2030619"/>
            <a:ext cx="406400" cy="4064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89AE1820-EC57-4632-8F9B-D99447C61CB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26087" y="53447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68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numSld="999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 numSld="999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96E0B4B-9E4C-49B8-A32E-AB266FE8FE43}"/>
              </a:ext>
            </a:extLst>
          </p:cNvPr>
          <p:cNvSpPr txBox="1"/>
          <p:nvPr/>
        </p:nvSpPr>
        <p:spPr>
          <a:xfrm>
            <a:off x="3246783" y="2726337"/>
            <a:ext cx="4717774" cy="1323439"/>
          </a:xfrm>
          <a:prstGeom prst="rect">
            <a:avLst/>
          </a:prstGeom>
          <a:solidFill>
            <a:srgbClr val="F8061D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 rtl="1"/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مع تمنِّياتنا لكم </a:t>
            </a:r>
          </a:p>
          <a:p>
            <a:pPr algn="ctr" rtl="1"/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بالتَّوفيق والنَّجاح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569F0CF0-CFFC-4F57-A1CB-1E74C3680F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02470" y="4206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39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hrain flag-XXL-anim.gif">
            <a:extLst>
              <a:ext uri="{FF2B5EF4-FFF2-40B4-BE49-F238E27FC236}">
                <a16:creationId xmlns="" xmlns:a16="http://schemas.microsoft.com/office/drawing/2014/main" id="{B537DBCC-1718-43F9-9256-F387CF7C2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0293" y="1517036"/>
            <a:ext cx="3499667" cy="23337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B5F274E-5D39-4AA5-BA86-A05929E6CB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72" y="1383686"/>
            <a:ext cx="3260033" cy="4905856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EBF5E2E6-636B-448E-830D-7BA0FE669B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777" y="254000"/>
            <a:ext cx="1646183" cy="1268068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2" end="591.988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2" name="Rounded Rectangular Callout 2">
            <a:extLst>
              <a:ext uri="{FF2B5EF4-FFF2-40B4-BE49-F238E27FC236}">
                <a16:creationId xmlns="" xmlns:a16="http://schemas.microsoft.com/office/drawing/2014/main" id="{81A93E65-4894-44B1-80AF-9EDFE9B3FABE}"/>
              </a:ext>
            </a:extLst>
          </p:cNvPr>
          <p:cNvSpPr/>
          <p:nvPr/>
        </p:nvSpPr>
        <p:spPr>
          <a:xfrm>
            <a:off x="2265529" y="996287"/>
            <a:ext cx="5991368" cy="2127913"/>
          </a:xfrm>
          <a:prstGeom prst="wedgeRoundRectCallout">
            <a:avLst>
              <a:gd name="adj1" fmla="val -66484"/>
              <a:gd name="adj2" fmla="val 33264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Low" rtl="1"/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الَّسلامُ عليكم .. مرحبًا  بكم .. سوف نَتَعَلَّمُ  اليومَ درسًا  من دُرُوسِ التَّربِيةِ </a:t>
            </a:r>
            <a:r>
              <a:rPr lang="ar-BH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للمواطنةِ</a:t>
            </a:r>
            <a:r>
              <a:rPr lang="en-US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</a:t>
            </a:r>
            <a:r>
              <a:rPr lang="ar-BH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وَ  هُوَ </a:t>
            </a:r>
            <a:r>
              <a:rPr lang="ar-BH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" </a:t>
            </a:r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بِلاِدِي تَارِ يخٌ  وَحَضَارَةٌ  ".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57904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8280A7B-A4B3-42FC-BC9F-8998CE5180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7" y="1048559"/>
            <a:ext cx="1929881" cy="5361459"/>
          </a:xfrm>
          <a:prstGeom prst="rect">
            <a:avLst/>
          </a:prstGeom>
        </p:spPr>
      </p:pic>
      <p:sp>
        <p:nvSpPr>
          <p:cNvPr id="3" name="Oval Callout 2">
            <a:extLst>
              <a:ext uri="{FF2B5EF4-FFF2-40B4-BE49-F238E27FC236}">
                <a16:creationId xmlns="" xmlns:a16="http://schemas.microsoft.com/office/drawing/2014/main" id="{F33F72BE-96DC-49F3-B9D4-E6B14C6B77AD}"/>
              </a:ext>
            </a:extLst>
          </p:cNvPr>
          <p:cNvSpPr/>
          <p:nvPr/>
        </p:nvSpPr>
        <p:spPr>
          <a:xfrm>
            <a:off x="2483786" y="1036933"/>
            <a:ext cx="9116705" cy="1761406"/>
          </a:xfrm>
          <a:prstGeom prst="wedgeEllipseCallout">
            <a:avLst>
              <a:gd name="adj1" fmla="val -61018"/>
              <a:gd name="adj2" fmla="val 40001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endParaRPr lang="ar-BH" sz="4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r>
              <a:rPr lang="ar-BH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أَهْدَافُ دَرْسِنَا الْيَوْمَ، هِيَ:</a:t>
            </a:r>
            <a:endParaRPr lang="en-US" sz="4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endParaRPr lang="en-US" sz="4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2D3FCF5-97ED-4688-AEE2-C08DF18023D5}"/>
              </a:ext>
            </a:extLst>
          </p:cNvPr>
          <p:cNvSpPr txBox="1"/>
          <p:nvPr/>
        </p:nvSpPr>
        <p:spPr>
          <a:xfrm>
            <a:off x="2114550" y="3484513"/>
            <a:ext cx="9876466" cy="64633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1- </a:t>
            </a:r>
            <a:r>
              <a:rPr lang="ar-SA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تَعَرُّفُ الطَّالِبِ 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على</a:t>
            </a:r>
            <a:r>
              <a:rPr lang="ar-SA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الْ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ـمُمَ</a:t>
            </a:r>
            <a:r>
              <a:rPr lang="ar-SA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يِّزَات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الَّتِي جَعَلَتِ الْبَحْرَيْنَ مَكَانًا مَأْهُولًا بِالسُّكَّانِ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en-US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A36B5C2-46E1-447B-A194-992AD1C980CE}"/>
              </a:ext>
            </a:extLst>
          </p:cNvPr>
          <p:cNvSpPr txBox="1"/>
          <p:nvPr/>
        </p:nvSpPr>
        <p:spPr>
          <a:xfrm>
            <a:off x="2136357" y="4326202"/>
            <a:ext cx="9873761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2- </a:t>
            </a:r>
            <a:r>
              <a:rPr lang="ar-SA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تَر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يبُ</a:t>
            </a:r>
            <a:r>
              <a:rPr lang="ar-SA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الط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َّ</a:t>
            </a:r>
            <a:r>
              <a:rPr lang="ar-SA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بِ الْ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ـمَ</a:t>
            </a:r>
            <a:r>
              <a:rPr lang="ar-SA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رَاحِلَ التَّارِيخِيَّةَ ال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َّ</a:t>
            </a:r>
            <a:r>
              <a:rPr lang="ar-SA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 مَرَّتْ بِهَا مَمْلَكَةُ ال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بَحْر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ن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ِ.</a:t>
            </a:r>
            <a:endParaRPr lang="en-US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3163AFA-1381-45BA-9A30-9708F7836D7C}"/>
              </a:ext>
            </a:extLst>
          </p:cNvPr>
          <p:cNvSpPr txBox="1"/>
          <p:nvPr/>
        </p:nvSpPr>
        <p:spPr>
          <a:xfrm>
            <a:off x="2136358" y="5334644"/>
            <a:ext cx="9873759" cy="64633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3- </a:t>
            </a:r>
            <a:r>
              <a:rPr lang="ar-SA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ف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خ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ارُ الطَّالِبِ بال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ح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ضَارَاتِ الَّتِي ازْدَهَرَتْ على أَرْضِ مَمْل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ك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ةِ ال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بَحْر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ن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ِ.</a:t>
            </a:r>
            <a:endParaRPr lang="en-US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1" end="333.444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36357" y="1026606"/>
            <a:ext cx="609600" cy="609600"/>
          </a:xfrm>
          <a:prstGeom prst="rect">
            <a:avLst/>
          </a:prstGeom>
        </p:spPr>
      </p:pic>
      <p:pic>
        <p:nvPicPr>
          <p:cNvPr id="16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74" end="468.857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82400" y="3442855"/>
            <a:ext cx="609600" cy="609600"/>
          </a:xfrm>
          <a:prstGeom prst="rect">
            <a:avLst/>
          </a:prstGeom>
        </p:spPr>
      </p:pic>
      <p:pic>
        <p:nvPicPr>
          <p:cNvPr id="18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934" end="414.156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00491" y="4388749"/>
            <a:ext cx="609600" cy="609600"/>
          </a:xfrm>
          <a:prstGeom prst="rect">
            <a:avLst/>
          </a:prstGeom>
        </p:spPr>
      </p:pic>
      <p:pic>
        <p:nvPicPr>
          <p:cNvPr id="1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514" end="212.498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00518" y="54912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69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numSld="999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numSld="999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numSld="999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770" y="393542"/>
            <a:ext cx="3140765" cy="141938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D9368DCC-BBA9-488A-816A-5571942117DA}"/>
              </a:ext>
            </a:extLst>
          </p:cNvPr>
          <p:cNvGrpSpPr/>
          <p:nvPr/>
        </p:nvGrpSpPr>
        <p:grpSpPr>
          <a:xfrm>
            <a:off x="503584" y="1003142"/>
            <a:ext cx="10588486" cy="5461316"/>
            <a:chOff x="357809" y="357809"/>
            <a:chExt cx="9284391" cy="5910470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D8D264A6-FEE7-40D9-B1E5-453DAFA27168}"/>
                </a:ext>
              </a:extLst>
            </p:cNvPr>
            <p:cNvPicPr/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33" t="17022" r="52143" b="12314"/>
            <a:stretch/>
          </p:blipFill>
          <p:spPr bwMode="auto">
            <a:xfrm>
              <a:off x="357809" y="357809"/>
              <a:ext cx="4081669" cy="591047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549119DC-4BB8-4933-A61C-A9EA982F1897}"/>
                </a:ext>
              </a:extLst>
            </p:cNvPr>
            <p:cNvPicPr/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1120" b="66406" l="41508" r="71376">
                          <a14:foregroundMark x1="68887" y1="37630" x2="68887" y2="37630"/>
                          <a14:foregroundMark x1="68887" y1="37630" x2="68887" y2="37630"/>
                          <a14:foregroundMark x1="69107" y1="36589" x2="56662" y2="32031"/>
                          <a14:foregroundMark x1="56662" y1="32031" x2="44802" y2="36068"/>
                          <a14:foregroundMark x1="70717" y1="33724" x2="71230" y2="61719"/>
                          <a14:foregroundMark x1="71230" y1="61719" x2="69180" y2="65755"/>
                          <a14:foregroundMark x1="69180" y1="65755" x2="55564" y2="63672"/>
                          <a14:foregroundMark x1="55564" y1="63672" x2="52269" y2="65755"/>
                          <a14:foregroundMark x1="52269" y1="65755" x2="48609" y2="63411"/>
                          <a14:foregroundMark x1="48609" y1="63411" x2="45534" y2="63151"/>
                          <a14:foregroundMark x1="45534" y1="63151" x2="42753" y2="64583"/>
                          <a14:foregroundMark x1="42753" y1="64583" x2="41728" y2="58333"/>
                          <a14:foregroundMark x1="41728" y1="58333" x2="43265" y2="43359"/>
                          <a14:foregroundMark x1="43265" y1="43359" x2="44802" y2="36328"/>
                          <a14:foregroundMark x1="69180" y1="36979" x2="69693" y2="65104"/>
                          <a14:foregroundMark x1="69693" y1="65104" x2="69619" y2="64453"/>
                          <a14:foregroundMark x1="70791" y1="36328" x2="70571" y2="64844"/>
                          <a14:foregroundMark x1="62225" y1="35156" x2="58346" y2="32943"/>
                          <a14:foregroundMark x1="62445" y1="35938" x2="59590" y2="36068"/>
                          <a14:foregroundMark x1="59590" y1="36068" x2="57980" y2="37500"/>
                          <a14:foregroundMark x1="57760" y1="37109" x2="49488" y2="57031"/>
                          <a14:foregroundMark x1="49488" y1="57031" x2="49268" y2="58203"/>
                          <a14:foregroundMark x1="55564" y1="31250" x2="45095" y2="31120"/>
                          <a14:foregroundMark x1="42020" y1="45443" x2="41654" y2="63802"/>
                          <a14:foregroundMark x1="41654" y1="63802" x2="41947" y2="63542"/>
                          <a14:foregroundMark x1="42094" y1="64844" x2="47804" y2="63411"/>
                          <a14:foregroundMark x1="47804" y1="63411" x2="45022" y2="64714"/>
                          <a14:foregroundMark x1="45022" y1="64714" x2="47877" y2="64974"/>
                          <a14:foregroundMark x1="47877" y1="64974" x2="48463" y2="66536"/>
                          <a14:foregroundMark x1="67789" y1="37500" x2="67350" y2="61849"/>
                          <a14:foregroundMark x1="63690" y1="32292" x2="66325" y2="31901"/>
                          <a14:foregroundMark x1="66325" y1="31901" x2="70717" y2="32031"/>
                          <a14:foregroundMark x1="70791" y1="65234" x2="69180" y2="63802"/>
                          <a14:foregroundMark x1="67862" y1="30859" x2="70498" y2="31120"/>
                          <a14:foregroundMark x1="70498" y1="31120" x2="71376" y2="33594"/>
                          <a14:foregroundMark x1="69985" y1="36719" x2="51537" y2="37630"/>
                          <a14:foregroundMark x1="51537" y1="37630" x2="47584" y2="36068"/>
                          <a14:foregroundMark x1="47584" y1="36068" x2="46559" y2="36849"/>
                          <a14:foregroundMark x1="53075" y1="39323" x2="48316" y2="50911"/>
                          <a14:foregroundMark x1="48316" y1="50911" x2="46413" y2="57682"/>
                          <a14:foregroundMark x1="46413" y1="57682" x2="45681" y2="58464"/>
                          <a14:foregroundMark x1="49048" y1="38932" x2="44070" y2="62891"/>
                          <a14:foregroundMark x1="44070" y1="62891" x2="44143" y2="61979"/>
                          <a14:foregroundMark x1="58638" y1="41146" x2="51830" y2="55599"/>
                          <a14:foregroundMark x1="51830" y1="55599" x2="48170" y2="65885"/>
                          <a14:foregroundMark x1="63177" y1="51432" x2="54905" y2="56380"/>
                          <a14:foregroundMark x1="54905" y1="56380" x2="52123" y2="56510"/>
                          <a14:foregroundMark x1="52123" y1="56510" x2="52269" y2="55729"/>
                          <a14:foregroundMark x1="64714" y1="61719" x2="44510" y2="62240"/>
                          <a14:foregroundMark x1="44510" y1="62240" x2="44656" y2="63021"/>
                          <a14:foregroundMark x1="64788" y1="48828" x2="54612" y2="50781"/>
                          <a14:foregroundMark x1="54612" y1="50781" x2="51977" y2="49219"/>
                          <a14:foregroundMark x1="51977" y1="49219" x2="55271" y2="48177"/>
                          <a14:foregroundMark x1="55271" y1="48177" x2="57906" y2="49349"/>
                          <a14:foregroundMark x1="57906" y1="49349" x2="58565" y2="48047"/>
                          <a14:foregroundMark x1="59078" y1="41406" x2="62006" y2="41536"/>
                          <a14:foregroundMark x1="62006" y1="41536" x2="62518" y2="41406"/>
                          <a14:foregroundMark x1="59517" y1="43099" x2="59517" y2="43099"/>
                          <a14:foregroundMark x1="56442" y1="49609" x2="56442" y2="496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355" t="29871" r="28305" b="34155"/>
            <a:stretch/>
          </p:blipFill>
          <p:spPr bwMode="auto">
            <a:xfrm>
              <a:off x="3278670" y="1501341"/>
              <a:ext cx="6363530" cy="326003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4" name="Rounded Rectangle 3"/>
          <p:cNvSpPr/>
          <p:nvPr/>
        </p:nvSpPr>
        <p:spPr>
          <a:xfrm>
            <a:off x="1203733" y="1161143"/>
            <a:ext cx="2920621" cy="194723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88" end="860.1247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42553" y="194758"/>
            <a:ext cx="609600" cy="609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461965" y="2267019"/>
            <a:ext cx="5680587" cy="550095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4621119" y="2831628"/>
            <a:ext cx="5455812" cy="550095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4686741" y="3395006"/>
            <a:ext cx="5455812" cy="550095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4569672" y="3901513"/>
            <a:ext cx="5455812" cy="550095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3933873" y="4451864"/>
            <a:ext cx="6216705" cy="550095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515" end="484.8027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752152" y="2278101"/>
            <a:ext cx="609600" cy="6096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414" end="479.006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752152" y="2869558"/>
            <a:ext cx="609600" cy="609600"/>
          </a:xfrm>
          <a:prstGeom prst="rect">
            <a:avLst/>
          </a:prstGeom>
        </p:spPr>
      </p:pic>
      <p:pic>
        <p:nvPicPr>
          <p:cNvPr id="18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330" end="696.383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617311" y="3445859"/>
            <a:ext cx="609600" cy="609600"/>
          </a:xfrm>
          <a:prstGeom prst="rect">
            <a:avLst/>
          </a:prstGeom>
        </p:spPr>
      </p:pic>
      <p:pic>
        <p:nvPicPr>
          <p:cNvPr id="1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288" end="637.147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752152" y="4022160"/>
            <a:ext cx="609600" cy="609600"/>
          </a:xfrm>
          <a:prstGeom prst="rect">
            <a:avLst/>
          </a:prstGeom>
        </p:spPr>
      </p:pic>
      <p:pic>
        <p:nvPicPr>
          <p:cNvPr id="2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st="260" end="817.6417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752152" y="4631760"/>
            <a:ext cx="609600" cy="609600"/>
          </a:xfrm>
          <a:prstGeom prst="rect">
            <a:avLst/>
          </a:prstGeom>
        </p:spPr>
      </p:pic>
      <p:pic>
        <p:nvPicPr>
          <p:cNvPr id="26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st="240" end="691.9727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461965" y="1021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34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39" numSld="999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numSld="999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numSld="999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numSld="999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 numSld="999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100000" numSld="999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 numSld="999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E367E52-2F70-4CDE-AEF6-A7B46220FB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196" t="40188" r="18152" b="17085"/>
          <a:stretch/>
        </p:blipFill>
        <p:spPr>
          <a:xfrm>
            <a:off x="437323" y="2574235"/>
            <a:ext cx="3975652" cy="29287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E46BFD9-201D-4677-9DFB-EAF8A7D7688B}"/>
              </a:ext>
            </a:extLst>
          </p:cNvPr>
          <p:cNvSpPr txBox="1"/>
          <p:nvPr/>
        </p:nvSpPr>
        <p:spPr>
          <a:xfrm>
            <a:off x="4412975" y="1031867"/>
            <a:ext cx="2822713" cy="646331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الْعَصْرُ الْحَجَرِيُّ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FF806DC-767A-43DB-98F9-54655C3666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13" t="44635" r="44022" b="25592"/>
          <a:stretch/>
        </p:blipFill>
        <p:spPr>
          <a:xfrm>
            <a:off x="5373756" y="2352261"/>
            <a:ext cx="5943600" cy="33726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97" end="1221.054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32685" y="4222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96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54B8D24-4E58-4245-971C-5E87614B18E2}"/>
              </a:ext>
            </a:extLst>
          </p:cNvPr>
          <p:cNvSpPr txBox="1"/>
          <p:nvPr/>
        </p:nvSpPr>
        <p:spPr>
          <a:xfrm>
            <a:off x="4048537" y="902402"/>
            <a:ext cx="2822713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حَضَارَةُ دِلْـمُونَ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AA6F39C-8869-44EB-8EE5-C11C845555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17" t="13871" r="15435" b="36443"/>
          <a:stretch/>
        </p:blipFill>
        <p:spPr>
          <a:xfrm>
            <a:off x="671317" y="2126733"/>
            <a:ext cx="9577151" cy="40021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3215F62-B72A-4CF7-8B54-ECD0144BF7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913" t="43089" r="43804" b="18825"/>
          <a:stretch/>
        </p:blipFill>
        <p:spPr>
          <a:xfrm>
            <a:off x="9501809" y="543340"/>
            <a:ext cx="2416551" cy="20107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6697" y="6159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11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3425857C-11BD-4117-B998-6C843EB8533D}"/>
              </a:ext>
            </a:extLst>
          </p:cNvPr>
          <p:cNvGrpSpPr/>
          <p:nvPr/>
        </p:nvGrpSpPr>
        <p:grpSpPr>
          <a:xfrm>
            <a:off x="424068" y="866360"/>
            <a:ext cx="11012558" cy="5125279"/>
            <a:chOff x="424068" y="866360"/>
            <a:chExt cx="11012558" cy="5125279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99B320DA-3F0D-452C-831E-B46A5AF7AA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8370" t="10415" r="57499" b="14572"/>
            <a:stretch/>
          </p:blipFill>
          <p:spPr>
            <a:xfrm>
              <a:off x="424068" y="866360"/>
              <a:ext cx="2932505" cy="512527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EAA9CC7E-BB1B-4C75-9BF0-522168AC8B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4783" t="47535" r="14456" b="21726"/>
            <a:stretch/>
          </p:blipFill>
          <p:spPr>
            <a:xfrm>
              <a:off x="2663687" y="3336234"/>
              <a:ext cx="8772939" cy="196794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776C077-4ADA-4B14-B234-05ECF3E6D426}"/>
              </a:ext>
            </a:extLst>
          </p:cNvPr>
          <p:cNvSpPr txBox="1"/>
          <p:nvPr/>
        </p:nvSpPr>
        <p:spPr>
          <a:xfrm>
            <a:off x="5396488" y="1310688"/>
            <a:ext cx="3762025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BH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حَضَارَةُ </a:t>
            </a:r>
            <a:r>
              <a:rPr lang="ar-BH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تَايْلُوسَ وَ أُرَادُوسَ</a:t>
            </a:r>
          </a:p>
        </p:txBody>
      </p:sp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76" end="1440.242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43886" y="6554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96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0FBF3DB-D53A-4EA1-AC3E-B6887935D7A4}"/>
              </a:ext>
            </a:extLst>
          </p:cNvPr>
          <p:cNvSpPr txBox="1"/>
          <p:nvPr/>
        </p:nvSpPr>
        <p:spPr>
          <a:xfrm>
            <a:off x="3684103" y="1316899"/>
            <a:ext cx="4373217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BH" sz="40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فَتْرَةُ أُوَالَ</a:t>
            </a:r>
            <a:endParaRPr lang="ar-BH" sz="40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7EAE134-1C52-4728-A436-2595AB2A3D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3" t="15829" r="14130" b="65224"/>
          <a:stretch/>
        </p:blipFill>
        <p:spPr>
          <a:xfrm>
            <a:off x="1046921" y="2809460"/>
            <a:ext cx="9647583" cy="23191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71" end="522.319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84343" y="707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52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C81090E-22F7-474C-9956-35528474E183}"/>
              </a:ext>
            </a:extLst>
          </p:cNvPr>
          <p:cNvSpPr txBox="1"/>
          <p:nvPr/>
        </p:nvSpPr>
        <p:spPr>
          <a:xfrm>
            <a:off x="3407465" y="972343"/>
            <a:ext cx="4025347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الْبَحْرَيْنُ فِي الْعَهْدِ الْإسْلامِيِّ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D4CF3A1-C315-4EE3-A3C7-06CAB6ADE0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457" t="32262" r="12282" b="19406"/>
          <a:stretch/>
        </p:blipFill>
        <p:spPr>
          <a:xfrm>
            <a:off x="1784967" y="2811152"/>
            <a:ext cx="7858538" cy="33130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8B98943-64F7-4481-8C92-1F4F3DE477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308" t="26269" r="67923" b="8879"/>
          <a:stretch/>
        </p:blipFill>
        <p:spPr>
          <a:xfrm>
            <a:off x="9446558" y="180494"/>
            <a:ext cx="2412506" cy="34575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42671" y="3627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04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TMPLT.potx</Template>
  <TotalTime>2755</TotalTime>
  <Words>491</Words>
  <Application>Microsoft Office PowerPoint</Application>
  <PresentationFormat>Widescreen</PresentationFormat>
  <Paragraphs>93</Paragraphs>
  <Slides>19</Slides>
  <Notes>0</Notes>
  <HiddenSlides>0</HiddenSlides>
  <MMClips>39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Sakkal Majalla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Maryam Khaled Mohamed Ebrahim Busaad</dc:creator>
  <cp:lastModifiedBy>Mohamed Salameh Mfadi Alsalimeh</cp:lastModifiedBy>
  <cp:revision>199</cp:revision>
  <dcterms:created xsi:type="dcterms:W3CDTF">2020-03-04T10:47:58Z</dcterms:created>
  <dcterms:modified xsi:type="dcterms:W3CDTF">2020-08-10T07:52:47Z</dcterms:modified>
</cp:coreProperties>
</file>