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87" r:id="rId2"/>
    <p:sldId id="256" r:id="rId3"/>
    <p:sldId id="288" r:id="rId4"/>
    <p:sldId id="289" r:id="rId5"/>
    <p:sldId id="257" r:id="rId6"/>
    <p:sldId id="259" r:id="rId7"/>
    <p:sldId id="260" r:id="rId8"/>
    <p:sldId id="261" r:id="rId9"/>
    <p:sldId id="262" r:id="rId10"/>
    <p:sldId id="267" r:id="rId11"/>
    <p:sldId id="268" r:id="rId12"/>
    <p:sldId id="269" r:id="rId13"/>
    <p:sldId id="272" r:id="rId14"/>
    <p:sldId id="275" r:id="rId15"/>
    <p:sldId id="277" r:id="rId16"/>
    <p:sldId id="278" r:id="rId17"/>
    <p:sldId id="279" r:id="rId18"/>
    <p:sldId id="281" r:id="rId19"/>
    <p:sldId id="280" r:id="rId20"/>
    <p:sldId id="282" r:id="rId21"/>
    <p:sldId id="283" r:id="rId22"/>
    <p:sldId id="285" r:id="rId23"/>
    <p:sldId id="286"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F201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92" autoAdjust="0"/>
    <p:restoredTop sz="94660"/>
  </p:normalViewPr>
  <p:slideViewPr>
    <p:cSldViewPr snapToGrid="0">
      <p:cViewPr varScale="1">
        <p:scale>
          <a:sx n="114" d="100"/>
          <a:sy n="114" d="100"/>
        </p:scale>
        <p:origin x="300" y="102"/>
      </p:cViewPr>
      <p:guideLst>
        <p:guide orient="horz" pos="2160"/>
        <p:guide pos="3840"/>
      </p:guideLst>
    </p:cSldViewPr>
  </p:slideViewPr>
  <p:notesTextViewPr>
    <p:cViewPr>
      <p:scale>
        <a:sx n="1" d="1"/>
        <a:sy n="1" d="1"/>
      </p:scale>
      <p:origin x="0" y="0"/>
    </p:cViewPr>
  </p:notesTextViewPr>
  <p:sorterViewPr>
    <p:cViewPr>
      <p:scale>
        <a:sx n="100" d="100"/>
        <a:sy n="100" d="100"/>
      </p:scale>
      <p:origin x="0" y="-453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0F78872-B815-4EEC-BA3C-293B272B0F81}" type="datetimeFigureOut">
              <a:rPr lang="en-US" smtClean="0"/>
              <a:pPr/>
              <a:t>9/2/2019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0F591D-4C37-45ED-9B6A-20ED76F28C81}" type="slidenum">
              <a:rPr lang="en-US" smtClean="0"/>
              <a:pPr/>
              <a:t>‹#›</a:t>
            </a:fld>
            <a:endParaRPr lang="en-US"/>
          </a:p>
        </p:txBody>
      </p:sp>
    </p:spTree>
    <p:extLst>
      <p:ext uri="{BB962C8B-B14F-4D97-AF65-F5344CB8AC3E}">
        <p14:creationId xmlns:p14="http://schemas.microsoft.com/office/powerpoint/2010/main" val="29593299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DEF6A2A6-12FF-4E6B-9C20-425749B3BC80}" type="datetimeFigureOut">
              <a:rPr lang="en-US" smtClean="0"/>
              <a:pPr/>
              <a:t>9/2/2019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7406F2-6AB2-4CE2-834F-8E0892ECE951}" type="slidenum">
              <a:rPr lang="en-US" smtClean="0"/>
              <a:pPr/>
              <a:t>‹#›</a:t>
            </a:fld>
            <a:endParaRPr lang="en-US"/>
          </a:p>
        </p:txBody>
      </p:sp>
    </p:spTree>
    <p:extLst>
      <p:ext uri="{BB962C8B-B14F-4D97-AF65-F5344CB8AC3E}">
        <p14:creationId xmlns:p14="http://schemas.microsoft.com/office/powerpoint/2010/main" val="9618743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EF6A2A6-12FF-4E6B-9C20-425749B3BC80}" type="datetimeFigureOut">
              <a:rPr lang="en-US" smtClean="0"/>
              <a:pPr/>
              <a:t>9/2/2019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7406F2-6AB2-4CE2-834F-8E0892ECE951}" type="slidenum">
              <a:rPr lang="en-US" smtClean="0"/>
              <a:pPr/>
              <a:t>‹#›</a:t>
            </a:fld>
            <a:endParaRPr lang="en-US"/>
          </a:p>
        </p:txBody>
      </p:sp>
    </p:spTree>
    <p:extLst>
      <p:ext uri="{BB962C8B-B14F-4D97-AF65-F5344CB8AC3E}">
        <p14:creationId xmlns:p14="http://schemas.microsoft.com/office/powerpoint/2010/main" val="5255901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EF6A2A6-12FF-4E6B-9C20-425749B3BC80}" type="datetimeFigureOut">
              <a:rPr lang="en-US" smtClean="0"/>
              <a:pPr/>
              <a:t>9/2/2019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7406F2-6AB2-4CE2-834F-8E0892ECE951}" type="slidenum">
              <a:rPr lang="en-US" smtClean="0"/>
              <a:pPr/>
              <a:t>‹#›</a:t>
            </a:fld>
            <a:endParaRPr lang="en-US"/>
          </a:p>
        </p:txBody>
      </p:sp>
    </p:spTree>
    <p:extLst>
      <p:ext uri="{BB962C8B-B14F-4D97-AF65-F5344CB8AC3E}">
        <p14:creationId xmlns:p14="http://schemas.microsoft.com/office/powerpoint/2010/main" val="4046432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EF6A2A6-12FF-4E6B-9C20-425749B3BC80}" type="datetimeFigureOut">
              <a:rPr lang="en-US" smtClean="0"/>
              <a:pPr/>
              <a:t>9/2/2019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7406F2-6AB2-4CE2-834F-8E0892ECE951}" type="slidenum">
              <a:rPr lang="en-US" smtClean="0"/>
              <a:pPr/>
              <a:t>‹#›</a:t>
            </a:fld>
            <a:endParaRPr lang="en-US"/>
          </a:p>
        </p:txBody>
      </p:sp>
    </p:spTree>
    <p:extLst>
      <p:ext uri="{BB962C8B-B14F-4D97-AF65-F5344CB8AC3E}">
        <p14:creationId xmlns:p14="http://schemas.microsoft.com/office/powerpoint/2010/main" val="25057343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EF6A2A6-12FF-4E6B-9C20-425749B3BC80}" type="datetimeFigureOut">
              <a:rPr lang="en-US" smtClean="0"/>
              <a:pPr/>
              <a:t>9/2/2019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7406F2-6AB2-4CE2-834F-8E0892ECE951}" type="slidenum">
              <a:rPr lang="en-US" smtClean="0"/>
              <a:pPr/>
              <a:t>‹#›</a:t>
            </a:fld>
            <a:endParaRPr lang="en-US"/>
          </a:p>
        </p:txBody>
      </p:sp>
    </p:spTree>
    <p:extLst>
      <p:ext uri="{BB962C8B-B14F-4D97-AF65-F5344CB8AC3E}">
        <p14:creationId xmlns:p14="http://schemas.microsoft.com/office/powerpoint/2010/main" val="37251725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EF6A2A6-12FF-4E6B-9C20-425749B3BC80}" type="datetimeFigureOut">
              <a:rPr lang="en-US" smtClean="0"/>
              <a:pPr/>
              <a:t>9/2/2019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7406F2-6AB2-4CE2-834F-8E0892ECE951}" type="slidenum">
              <a:rPr lang="en-US" smtClean="0"/>
              <a:pPr/>
              <a:t>‹#›</a:t>
            </a:fld>
            <a:endParaRPr lang="en-US"/>
          </a:p>
        </p:txBody>
      </p:sp>
    </p:spTree>
    <p:extLst>
      <p:ext uri="{BB962C8B-B14F-4D97-AF65-F5344CB8AC3E}">
        <p14:creationId xmlns:p14="http://schemas.microsoft.com/office/powerpoint/2010/main" val="2846870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EF6A2A6-12FF-4E6B-9C20-425749B3BC80}" type="datetimeFigureOut">
              <a:rPr lang="en-US" smtClean="0"/>
              <a:pPr/>
              <a:t>9/2/2019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77406F2-6AB2-4CE2-834F-8E0892ECE951}" type="slidenum">
              <a:rPr lang="en-US" smtClean="0"/>
              <a:pPr/>
              <a:t>‹#›</a:t>
            </a:fld>
            <a:endParaRPr lang="en-US"/>
          </a:p>
        </p:txBody>
      </p:sp>
    </p:spTree>
    <p:extLst>
      <p:ext uri="{BB962C8B-B14F-4D97-AF65-F5344CB8AC3E}">
        <p14:creationId xmlns:p14="http://schemas.microsoft.com/office/powerpoint/2010/main" val="10405260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EF6A2A6-12FF-4E6B-9C20-425749B3BC80}" type="datetimeFigureOut">
              <a:rPr lang="en-US" smtClean="0"/>
              <a:pPr/>
              <a:t>9/2/2019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77406F2-6AB2-4CE2-834F-8E0892ECE951}" type="slidenum">
              <a:rPr lang="en-US" smtClean="0"/>
              <a:pPr/>
              <a:t>‹#›</a:t>
            </a:fld>
            <a:endParaRPr lang="en-US"/>
          </a:p>
        </p:txBody>
      </p:sp>
    </p:spTree>
    <p:extLst>
      <p:ext uri="{BB962C8B-B14F-4D97-AF65-F5344CB8AC3E}">
        <p14:creationId xmlns:p14="http://schemas.microsoft.com/office/powerpoint/2010/main" val="8759612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EF6A2A6-12FF-4E6B-9C20-425749B3BC80}" type="datetimeFigureOut">
              <a:rPr lang="en-US" smtClean="0"/>
              <a:pPr/>
              <a:t>9/2/2019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77406F2-6AB2-4CE2-834F-8E0892ECE951}" type="slidenum">
              <a:rPr lang="en-US" smtClean="0"/>
              <a:pPr/>
              <a:t>‹#›</a:t>
            </a:fld>
            <a:endParaRPr lang="en-US"/>
          </a:p>
        </p:txBody>
      </p:sp>
    </p:spTree>
    <p:extLst>
      <p:ext uri="{BB962C8B-B14F-4D97-AF65-F5344CB8AC3E}">
        <p14:creationId xmlns:p14="http://schemas.microsoft.com/office/powerpoint/2010/main" val="14770991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EF6A2A6-12FF-4E6B-9C20-425749B3BC80}" type="datetimeFigureOut">
              <a:rPr lang="en-US" smtClean="0"/>
              <a:pPr/>
              <a:t>9/2/2019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7406F2-6AB2-4CE2-834F-8E0892ECE951}" type="slidenum">
              <a:rPr lang="en-US" smtClean="0"/>
              <a:pPr/>
              <a:t>‹#›</a:t>
            </a:fld>
            <a:endParaRPr lang="en-US"/>
          </a:p>
        </p:txBody>
      </p:sp>
    </p:spTree>
    <p:extLst>
      <p:ext uri="{BB962C8B-B14F-4D97-AF65-F5344CB8AC3E}">
        <p14:creationId xmlns:p14="http://schemas.microsoft.com/office/powerpoint/2010/main" val="22332359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EF6A2A6-12FF-4E6B-9C20-425749B3BC80}" type="datetimeFigureOut">
              <a:rPr lang="en-US" smtClean="0"/>
              <a:pPr/>
              <a:t>9/2/2019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7406F2-6AB2-4CE2-834F-8E0892ECE951}" type="slidenum">
              <a:rPr lang="en-US" smtClean="0"/>
              <a:pPr/>
              <a:t>‹#›</a:t>
            </a:fld>
            <a:endParaRPr lang="en-US"/>
          </a:p>
        </p:txBody>
      </p:sp>
    </p:spTree>
    <p:extLst>
      <p:ext uri="{BB962C8B-B14F-4D97-AF65-F5344CB8AC3E}">
        <p14:creationId xmlns:p14="http://schemas.microsoft.com/office/powerpoint/2010/main" val="8385843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EF6A2A6-12FF-4E6B-9C20-425749B3BC80}" type="datetimeFigureOut">
              <a:rPr lang="en-US" smtClean="0"/>
              <a:pPr/>
              <a:t>9/2/2019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7406F2-6AB2-4CE2-834F-8E0892ECE951}" type="slidenum">
              <a:rPr lang="en-US" smtClean="0"/>
              <a:pPr/>
              <a:t>‹#›</a:t>
            </a:fld>
            <a:endParaRPr lang="en-US"/>
          </a:p>
        </p:txBody>
      </p:sp>
    </p:spTree>
    <p:extLst>
      <p:ext uri="{BB962C8B-B14F-4D97-AF65-F5344CB8AC3E}">
        <p14:creationId xmlns:p14="http://schemas.microsoft.com/office/powerpoint/2010/main" val="37259415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vision2030.gov.sa/ar/node/97" TargetMode="External"/><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
            <a:ext cx="12191999" cy="6904309"/>
          </a:xfrm>
          <a:prstGeom prst="rect">
            <a:avLst/>
          </a:prstGeom>
        </p:spPr>
      </p:pic>
      <p:sp>
        <p:nvSpPr>
          <p:cNvPr id="8" name="TextBox 7"/>
          <p:cNvSpPr txBox="1"/>
          <p:nvPr/>
        </p:nvSpPr>
        <p:spPr>
          <a:xfrm>
            <a:off x="288410" y="5403350"/>
            <a:ext cx="11177292" cy="646331"/>
          </a:xfrm>
          <a:prstGeom prst="rect">
            <a:avLst/>
          </a:prstGeom>
          <a:noFill/>
        </p:spPr>
        <p:txBody>
          <a:bodyPr wrap="square" rtlCol="1">
            <a:spAutoFit/>
          </a:bodyPr>
          <a:lstStyle/>
          <a:p>
            <a:pPr algn="ctr" rtl="1">
              <a:lnSpc>
                <a:spcPct val="150000"/>
              </a:lnSpc>
            </a:pPr>
            <a:r>
              <a:rPr lang="ar-EG" sz="2400" dirty="0">
                <a:solidFill>
                  <a:srgbClr val="FF0000"/>
                </a:solidFill>
                <a:cs typeface="PT Bold Heading" pitchFamily="2" charset="-78"/>
              </a:rPr>
              <a:t>المؤتمر الدولي </a:t>
            </a:r>
            <a:r>
              <a:rPr lang="ar-EG" sz="2400" dirty="0" err="1">
                <a:solidFill>
                  <a:srgbClr val="FF0000"/>
                </a:solidFill>
                <a:cs typeface="PT Bold Heading" pitchFamily="2" charset="-78"/>
              </a:rPr>
              <a:t>الأول </a:t>
            </a:r>
            <a:r>
              <a:rPr lang="ar-EG" sz="2400" dirty="0">
                <a:solidFill>
                  <a:srgbClr val="FF0000"/>
                </a:solidFill>
                <a:cs typeface="PT Bold Heading" pitchFamily="2" charset="-78"/>
              </a:rPr>
              <a:t>: التعليم الرقمي في الوطن العربي</a:t>
            </a:r>
            <a:r>
              <a:rPr lang="ar-SA" sz="2400" dirty="0" err="1">
                <a:solidFill>
                  <a:srgbClr val="FF0000"/>
                </a:solidFill>
                <a:cs typeface="PT Bold Heading" pitchFamily="2" charset="-78"/>
              </a:rPr>
              <a:t>-</a:t>
            </a:r>
            <a:r>
              <a:rPr lang="ar-EG" sz="2400" dirty="0">
                <a:solidFill>
                  <a:srgbClr val="FF0000"/>
                </a:solidFill>
                <a:cs typeface="PT Bold Heading" pitchFamily="2" charset="-78"/>
              </a:rPr>
              <a:t>تحديات الحاضر </a:t>
            </a:r>
            <a:r>
              <a:rPr lang="ar-SA" sz="2400" dirty="0" err="1">
                <a:solidFill>
                  <a:srgbClr val="FF0000"/>
                </a:solidFill>
                <a:cs typeface="PT Bold Heading" pitchFamily="2" charset="-78"/>
              </a:rPr>
              <a:t>..</a:t>
            </a:r>
            <a:r>
              <a:rPr lang="ar-EG" sz="2400" dirty="0">
                <a:solidFill>
                  <a:srgbClr val="FF0000"/>
                </a:solidFill>
                <a:cs typeface="PT Bold Heading" pitchFamily="2" charset="-78"/>
              </a:rPr>
              <a:t>ورؤى المستقبل</a:t>
            </a:r>
            <a:endParaRPr lang="en-US" sz="2400" dirty="0">
              <a:solidFill>
                <a:srgbClr val="FF0000"/>
              </a:solidFill>
              <a:cs typeface="PT Bold Heading" pitchFamily="2" charset="-78"/>
            </a:endParaRPr>
          </a:p>
        </p:txBody>
      </p:sp>
      <p:sp>
        <p:nvSpPr>
          <p:cNvPr id="6" name="TextBox 4"/>
          <p:cNvSpPr txBox="1"/>
          <p:nvPr/>
        </p:nvSpPr>
        <p:spPr>
          <a:xfrm>
            <a:off x="4354012" y="6222714"/>
            <a:ext cx="3458900" cy="461665"/>
          </a:xfrm>
          <a:prstGeom prst="rect">
            <a:avLst/>
          </a:prstGeom>
          <a:solidFill>
            <a:schemeClr val="tx2">
              <a:lumMod val="40000"/>
              <a:lumOff val="60000"/>
            </a:schemeClr>
          </a:solidFill>
        </p:spPr>
        <p:txBody>
          <a:bodyPr wrap="square" rtlCol="0">
            <a:spAutoFit/>
          </a:bodyPr>
          <a:lstStyle/>
          <a:p>
            <a:pPr algn="ctr"/>
            <a:r>
              <a:rPr lang="ar-SA" sz="2400" b="1" dirty="0" err="1">
                <a:solidFill>
                  <a:schemeClr val="bg1"/>
                </a:solidFill>
              </a:rPr>
              <a:t>25 </a:t>
            </a:r>
            <a:r>
              <a:rPr lang="ar-SA" sz="2400" b="1" dirty="0">
                <a:solidFill>
                  <a:schemeClr val="bg1"/>
                </a:solidFill>
              </a:rPr>
              <a:t>– 26 ديسمبر 2018</a:t>
            </a:r>
            <a:endParaRPr lang="en-US" sz="2400" dirty="0">
              <a:solidFill>
                <a:schemeClr val="bg1"/>
              </a:solidFill>
              <a:cs typeface="PT Bold Heading" pitchFamily="2" charset="-78"/>
            </a:endParaRPr>
          </a:p>
        </p:txBody>
      </p:sp>
    </p:spTree>
    <p:extLst>
      <p:ext uri="{BB962C8B-B14F-4D97-AF65-F5344CB8AC3E}">
        <p14:creationId xmlns:p14="http://schemas.microsoft.com/office/powerpoint/2010/main" val="22494687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77273" y="-5819"/>
            <a:ext cx="12282153" cy="6904309"/>
          </a:xfrm>
        </p:spPr>
      </p:pic>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12551" y="735958"/>
            <a:ext cx="5932170" cy="1359267"/>
          </a:xfrm>
          <a:prstGeom prst="rect">
            <a:avLst/>
          </a:prstGeom>
        </p:spPr>
      </p:pic>
      <p:sp>
        <p:nvSpPr>
          <p:cNvPr id="9" name="TextBox 8"/>
          <p:cNvSpPr txBox="1"/>
          <p:nvPr/>
        </p:nvSpPr>
        <p:spPr>
          <a:xfrm>
            <a:off x="3947246" y="1075842"/>
            <a:ext cx="4839629" cy="515526"/>
          </a:xfrm>
          <a:prstGeom prst="rect">
            <a:avLst/>
          </a:prstGeom>
          <a:noFill/>
        </p:spPr>
        <p:txBody>
          <a:bodyPr wrap="square" rtlCol="1">
            <a:spAutoFit/>
          </a:bodyPr>
          <a:lstStyle/>
          <a:p>
            <a:pPr algn="ctr" rtl="1">
              <a:lnSpc>
                <a:spcPct val="150000"/>
              </a:lnSpc>
            </a:pPr>
            <a:r>
              <a:rPr lang="ar-EG" sz="2000" dirty="0">
                <a:cs typeface="PT Bold Heading" panose="02010400000000000000" pitchFamily="2" charset="-78"/>
              </a:rPr>
              <a:t>ال</a:t>
            </a:r>
            <a:r>
              <a:rPr lang="ar-SA" sz="2000" dirty="0">
                <a:cs typeface="PT Bold Heading" panose="02010400000000000000" pitchFamily="2" charset="-78"/>
              </a:rPr>
              <a:t>استثمار في التعليم الرقمي</a:t>
            </a:r>
            <a:endParaRPr lang="en-US" sz="2000" dirty="0">
              <a:solidFill>
                <a:schemeClr val="tx1">
                  <a:lumMod val="95000"/>
                  <a:lumOff val="5000"/>
                </a:schemeClr>
              </a:solidFill>
              <a:cs typeface="PT Bold Heading" panose="02010400000000000000" pitchFamily="2" charset="-78"/>
            </a:endParaRPr>
          </a:p>
        </p:txBody>
      </p:sp>
      <p:pic>
        <p:nvPicPr>
          <p:cNvPr id="6" name="Picture 345" descr="shadow_1_m"/>
          <p:cNvPicPr>
            <a:picLocks noChangeAspect="1" noChangeArrowheads="1"/>
          </p:cNvPicPr>
          <p:nvPr/>
        </p:nvPicPr>
        <p:blipFill>
          <a:blip r:embed="rId4" cstate="print">
            <a:extLst>
              <a:ext uri="{28A0092B-C50C-407E-A947-70E740481C1C}">
                <a14:useLocalDpi xmlns:a14="http://schemas.microsoft.com/office/drawing/2010/main" val="0"/>
              </a:ext>
            </a:extLst>
          </a:blip>
          <a:srcRect l="61411"/>
          <a:stretch>
            <a:fillRect/>
          </a:stretch>
        </p:blipFill>
        <p:spPr bwMode="gray">
          <a:xfrm>
            <a:off x="11029405" y="1318917"/>
            <a:ext cx="61682" cy="52046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AutoShape 52"/>
          <p:cNvSpPr>
            <a:spLocks noChangeArrowheads="1"/>
          </p:cNvSpPr>
          <p:nvPr/>
        </p:nvSpPr>
        <p:spPr bwMode="gray">
          <a:xfrm>
            <a:off x="659912" y="2521372"/>
            <a:ext cx="10311618" cy="1733913"/>
          </a:xfrm>
          <a:prstGeom prst="roundRect">
            <a:avLst>
              <a:gd name="adj" fmla="val 50000"/>
            </a:avLst>
          </a:prstGeom>
          <a:solidFill>
            <a:schemeClr val="accent6">
              <a:lumMod val="20000"/>
              <a:lumOff val="80000"/>
            </a:schemeClr>
          </a:solidFill>
          <a:ln>
            <a:headEnd/>
            <a:tailEnd/>
          </a:ln>
        </p:spPr>
        <p:style>
          <a:lnRef idx="2">
            <a:schemeClr val="accent1"/>
          </a:lnRef>
          <a:fillRef idx="1">
            <a:schemeClr val="lt1"/>
          </a:fillRef>
          <a:effectRef idx="0">
            <a:schemeClr val="accent1"/>
          </a:effectRef>
          <a:fontRef idx="minor">
            <a:schemeClr val="dk1"/>
          </a:fontRef>
        </p:style>
        <p:txBody>
          <a:bodyPr wrap="none" anchor="ctr"/>
          <a:lstStyle/>
          <a:p>
            <a:pPr algn="just" rtl="1">
              <a:lnSpc>
                <a:spcPct val="150000"/>
              </a:lnSpc>
            </a:pPr>
            <a:endParaRPr lang="ar-SA" sz="1600" b="1" dirty="0"/>
          </a:p>
          <a:p>
            <a:pPr algn="just" rtl="1">
              <a:lnSpc>
                <a:spcPct val="200000"/>
              </a:lnSpc>
            </a:pPr>
            <a:r>
              <a:rPr lang="ar-EG" sz="1600" dirty="0">
                <a:cs typeface="PT Bold Heading" panose="02010400000000000000" pitchFamily="2" charset="-78"/>
              </a:rPr>
              <a:t>نشر موقع </a:t>
            </a:r>
            <a:r>
              <a:rPr lang="en-US" sz="1600" b="1" dirty="0">
                <a:cs typeface="PT Bold Heading" panose="02010400000000000000" pitchFamily="2" charset="-78"/>
              </a:rPr>
              <a:t>markets and markets </a:t>
            </a:r>
            <a:r>
              <a:rPr lang="ar-SA" sz="1600" b="1" dirty="0">
                <a:cs typeface="PT Bold Heading" panose="02010400000000000000" pitchFamily="2" charset="-78"/>
              </a:rPr>
              <a:t> </a:t>
            </a:r>
            <a:r>
              <a:rPr lang="ar-EG" sz="1600" dirty="0">
                <a:cs typeface="PT Bold Heading" panose="02010400000000000000" pitchFamily="2" charset="-78"/>
              </a:rPr>
              <a:t>دراسة تبين أن حجم الأموال التي تم استثمارها في أنظمة إدارة التعلم بنهاية عام </a:t>
            </a:r>
            <a:r>
              <a:rPr lang="ar-EG" sz="1600" dirty="0">
                <a:solidFill>
                  <a:srgbClr val="FF0000"/>
                </a:solidFill>
                <a:cs typeface="PT Bold Heading" panose="02010400000000000000" pitchFamily="2" charset="-78"/>
              </a:rPr>
              <a:t>2016م</a:t>
            </a:r>
            <a:endParaRPr lang="ar-SA" sz="1600" dirty="0">
              <a:solidFill>
                <a:srgbClr val="FF0000"/>
              </a:solidFill>
              <a:cs typeface="PT Bold Heading" panose="02010400000000000000" pitchFamily="2" charset="-78"/>
            </a:endParaRPr>
          </a:p>
          <a:p>
            <a:pPr algn="just" rtl="1">
              <a:lnSpc>
                <a:spcPct val="200000"/>
              </a:lnSpc>
            </a:pPr>
            <a:r>
              <a:rPr lang="ar-EG" sz="1600" dirty="0">
                <a:cs typeface="PT Bold Heading" panose="02010400000000000000" pitchFamily="2" charset="-78"/>
              </a:rPr>
              <a:t> بلغت </a:t>
            </a:r>
            <a:r>
              <a:rPr lang="ar-EG" sz="1600" dirty="0">
                <a:solidFill>
                  <a:srgbClr val="FF0000"/>
                </a:solidFill>
                <a:cs typeface="PT Bold Heading" panose="02010400000000000000" pitchFamily="2" charset="-78"/>
              </a:rPr>
              <a:t>5.22</a:t>
            </a:r>
            <a:r>
              <a:rPr lang="ar-EG" sz="1600" dirty="0">
                <a:cs typeface="PT Bold Heading" panose="02010400000000000000" pitchFamily="2" charset="-78"/>
              </a:rPr>
              <a:t> مليار دولار عالمياً، متوقعاً أن تستمر الوتيرة السريعة لنمو سوق أنظمة إدارة التعلم لتبلغ </a:t>
            </a:r>
            <a:r>
              <a:rPr lang="ar-EG" sz="1600" dirty="0">
                <a:solidFill>
                  <a:srgbClr val="FF0000"/>
                </a:solidFill>
                <a:cs typeface="PT Bold Heading" panose="02010400000000000000" pitchFamily="2" charset="-78"/>
              </a:rPr>
              <a:t>15.72</a:t>
            </a:r>
            <a:r>
              <a:rPr lang="ar-EG" sz="1600" dirty="0">
                <a:cs typeface="PT Bold Heading" panose="02010400000000000000" pitchFamily="2" charset="-78"/>
              </a:rPr>
              <a:t> مليار دولار بحلول</a:t>
            </a:r>
            <a:endParaRPr lang="ar-SA" sz="1600" dirty="0">
              <a:cs typeface="PT Bold Heading" panose="02010400000000000000" pitchFamily="2" charset="-78"/>
            </a:endParaRPr>
          </a:p>
          <a:p>
            <a:pPr algn="just" rtl="1">
              <a:lnSpc>
                <a:spcPct val="200000"/>
              </a:lnSpc>
            </a:pPr>
            <a:r>
              <a:rPr lang="ar-EG" sz="1600" dirty="0">
                <a:cs typeface="PT Bold Heading" panose="02010400000000000000" pitchFamily="2" charset="-78"/>
              </a:rPr>
              <a:t> العام </a:t>
            </a:r>
            <a:r>
              <a:rPr lang="ar-EG" sz="1600" dirty="0">
                <a:solidFill>
                  <a:srgbClr val="FF0000"/>
                </a:solidFill>
                <a:cs typeface="PT Bold Heading" panose="02010400000000000000" pitchFamily="2" charset="-78"/>
              </a:rPr>
              <a:t>2021م</a:t>
            </a:r>
            <a:r>
              <a:rPr lang="ar-EG" sz="1600" dirty="0">
                <a:cs typeface="PT Bold Heading" panose="02010400000000000000" pitchFamily="2" charset="-78"/>
              </a:rPr>
              <a:t> بسبب التغير المتسارع والمستمر للتكنولوجيا في حياتنا اليومية </a:t>
            </a:r>
            <a:r>
              <a:rPr lang="en-US" sz="1600" b="1" dirty="0">
                <a:cs typeface="PT Bold Heading" panose="02010400000000000000" pitchFamily="2" charset="-78"/>
              </a:rPr>
              <a:t>Learning Management System Market “, 2016) </a:t>
            </a:r>
            <a:r>
              <a:rPr lang="ar-SA" sz="1600" dirty="0">
                <a:cs typeface="PT Bold Heading" panose="02010400000000000000" pitchFamily="2" charset="-78"/>
              </a:rPr>
              <a:t>.</a:t>
            </a:r>
          </a:p>
          <a:p>
            <a:pPr algn="r" rtl="1">
              <a:lnSpc>
                <a:spcPct val="200000"/>
              </a:lnSpc>
            </a:pPr>
            <a:r>
              <a:rPr lang="ar-EG" sz="1600" dirty="0">
                <a:solidFill>
                  <a:schemeClr val="tx1"/>
                </a:solidFill>
                <a:cs typeface="PT Bold Heading" pitchFamily="2" charset="-78"/>
              </a:rPr>
              <a:t> </a:t>
            </a:r>
            <a:endParaRPr lang="ar-SA" sz="1600" dirty="0">
              <a:solidFill>
                <a:schemeClr val="tx1"/>
              </a:solidFill>
              <a:cs typeface="PT Bold Heading" pitchFamily="2" charset="-78"/>
            </a:endParaRPr>
          </a:p>
        </p:txBody>
      </p:sp>
      <p:sp>
        <p:nvSpPr>
          <p:cNvPr id="10" name="Freeform 9"/>
          <p:cNvSpPr/>
          <p:nvPr/>
        </p:nvSpPr>
        <p:spPr bwMode="auto">
          <a:xfrm>
            <a:off x="11179528" y="3094277"/>
            <a:ext cx="735012" cy="557212"/>
          </a:xfrm>
          <a:custGeom>
            <a:avLst/>
            <a:gdLst>
              <a:gd name="connsiteX0" fmla="*/ 0 w 1009650"/>
              <a:gd name="connsiteY0" fmla="*/ 0 h 819150"/>
              <a:gd name="connsiteX1" fmla="*/ 800100 w 1009650"/>
              <a:gd name="connsiteY1" fmla="*/ 0 h 819150"/>
              <a:gd name="connsiteX2" fmla="*/ 1009650 w 1009650"/>
              <a:gd name="connsiteY2" fmla="*/ 400050 h 819150"/>
              <a:gd name="connsiteX3" fmla="*/ 800100 w 1009650"/>
              <a:gd name="connsiteY3" fmla="*/ 819150 h 819150"/>
              <a:gd name="connsiteX4" fmla="*/ 12700 w 1009650"/>
              <a:gd name="connsiteY4" fmla="*/ 819150 h 819150"/>
              <a:gd name="connsiteX5" fmla="*/ 0 w 1009650"/>
              <a:gd name="connsiteY5" fmla="*/ 0 h 819150"/>
              <a:gd name="connsiteX0" fmla="*/ 0 w 1002506"/>
              <a:gd name="connsiteY0" fmla="*/ 0 h 823912"/>
              <a:gd name="connsiteX1" fmla="*/ 792956 w 1002506"/>
              <a:gd name="connsiteY1" fmla="*/ 4762 h 823912"/>
              <a:gd name="connsiteX2" fmla="*/ 1002506 w 1002506"/>
              <a:gd name="connsiteY2" fmla="*/ 404812 h 823912"/>
              <a:gd name="connsiteX3" fmla="*/ 792956 w 1002506"/>
              <a:gd name="connsiteY3" fmla="*/ 823912 h 823912"/>
              <a:gd name="connsiteX4" fmla="*/ 5556 w 1002506"/>
              <a:gd name="connsiteY4" fmla="*/ 823912 h 823912"/>
              <a:gd name="connsiteX5" fmla="*/ 0 w 1002506"/>
              <a:gd name="connsiteY5" fmla="*/ 0 h 823912"/>
              <a:gd name="connsiteX0" fmla="*/ 0 w 997744"/>
              <a:gd name="connsiteY0" fmla="*/ 1 h 819150"/>
              <a:gd name="connsiteX1" fmla="*/ 788194 w 997744"/>
              <a:gd name="connsiteY1" fmla="*/ 0 h 819150"/>
              <a:gd name="connsiteX2" fmla="*/ 997744 w 997744"/>
              <a:gd name="connsiteY2" fmla="*/ 400050 h 819150"/>
              <a:gd name="connsiteX3" fmla="*/ 788194 w 997744"/>
              <a:gd name="connsiteY3" fmla="*/ 819150 h 819150"/>
              <a:gd name="connsiteX4" fmla="*/ 794 w 997744"/>
              <a:gd name="connsiteY4" fmla="*/ 819150 h 819150"/>
              <a:gd name="connsiteX5" fmla="*/ 0 w 997744"/>
              <a:gd name="connsiteY5" fmla="*/ 1 h 819150"/>
              <a:gd name="connsiteX0" fmla="*/ 3980 w 1001724"/>
              <a:gd name="connsiteY0" fmla="*/ 1 h 819150"/>
              <a:gd name="connsiteX1" fmla="*/ 792174 w 1001724"/>
              <a:gd name="connsiteY1" fmla="*/ 0 h 819150"/>
              <a:gd name="connsiteX2" fmla="*/ 1001724 w 1001724"/>
              <a:gd name="connsiteY2" fmla="*/ 400050 h 819150"/>
              <a:gd name="connsiteX3" fmla="*/ 792174 w 1001724"/>
              <a:gd name="connsiteY3" fmla="*/ 819150 h 819150"/>
              <a:gd name="connsiteX4" fmla="*/ 11 w 1001724"/>
              <a:gd name="connsiteY4" fmla="*/ 797719 h 819150"/>
              <a:gd name="connsiteX5" fmla="*/ 3980 w 1001724"/>
              <a:gd name="connsiteY5" fmla="*/ 1 h 819150"/>
              <a:gd name="connsiteX0" fmla="*/ 3980 w 1001724"/>
              <a:gd name="connsiteY0" fmla="*/ 1 h 804862"/>
              <a:gd name="connsiteX1" fmla="*/ 792174 w 1001724"/>
              <a:gd name="connsiteY1" fmla="*/ 0 h 804862"/>
              <a:gd name="connsiteX2" fmla="*/ 1001724 w 1001724"/>
              <a:gd name="connsiteY2" fmla="*/ 400050 h 804862"/>
              <a:gd name="connsiteX3" fmla="*/ 799318 w 1001724"/>
              <a:gd name="connsiteY3" fmla="*/ 804862 h 804862"/>
              <a:gd name="connsiteX4" fmla="*/ 11 w 1001724"/>
              <a:gd name="connsiteY4" fmla="*/ 797719 h 804862"/>
              <a:gd name="connsiteX5" fmla="*/ 3980 w 1001724"/>
              <a:gd name="connsiteY5" fmla="*/ 1 h 804862"/>
              <a:gd name="connsiteX0" fmla="*/ 0 w 1016794"/>
              <a:gd name="connsiteY0" fmla="*/ 0 h 807242"/>
              <a:gd name="connsiteX1" fmla="*/ 807244 w 1016794"/>
              <a:gd name="connsiteY1" fmla="*/ 2380 h 807242"/>
              <a:gd name="connsiteX2" fmla="*/ 1016794 w 1016794"/>
              <a:gd name="connsiteY2" fmla="*/ 402430 h 807242"/>
              <a:gd name="connsiteX3" fmla="*/ 814388 w 1016794"/>
              <a:gd name="connsiteY3" fmla="*/ 807242 h 807242"/>
              <a:gd name="connsiteX4" fmla="*/ 15081 w 1016794"/>
              <a:gd name="connsiteY4" fmla="*/ 800099 h 807242"/>
              <a:gd name="connsiteX5" fmla="*/ 0 w 1016794"/>
              <a:gd name="connsiteY5" fmla="*/ 0 h 807242"/>
              <a:gd name="connsiteX0" fmla="*/ 3981 w 1001725"/>
              <a:gd name="connsiteY0" fmla="*/ 0 h 807242"/>
              <a:gd name="connsiteX1" fmla="*/ 792175 w 1001725"/>
              <a:gd name="connsiteY1" fmla="*/ 2380 h 807242"/>
              <a:gd name="connsiteX2" fmla="*/ 1001725 w 1001725"/>
              <a:gd name="connsiteY2" fmla="*/ 402430 h 807242"/>
              <a:gd name="connsiteX3" fmla="*/ 799319 w 1001725"/>
              <a:gd name="connsiteY3" fmla="*/ 807242 h 807242"/>
              <a:gd name="connsiteX4" fmla="*/ 12 w 1001725"/>
              <a:gd name="connsiteY4" fmla="*/ 800099 h 807242"/>
              <a:gd name="connsiteX5" fmla="*/ 3981 w 1001725"/>
              <a:gd name="connsiteY5" fmla="*/ 0 h 807242"/>
              <a:gd name="connsiteX0" fmla="*/ 0 w 1007269"/>
              <a:gd name="connsiteY0" fmla="*/ 0 h 807242"/>
              <a:gd name="connsiteX1" fmla="*/ 797719 w 1007269"/>
              <a:gd name="connsiteY1" fmla="*/ 2380 h 807242"/>
              <a:gd name="connsiteX2" fmla="*/ 1007269 w 1007269"/>
              <a:gd name="connsiteY2" fmla="*/ 402430 h 807242"/>
              <a:gd name="connsiteX3" fmla="*/ 804863 w 1007269"/>
              <a:gd name="connsiteY3" fmla="*/ 807242 h 807242"/>
              <a:gd name="connsiteX4" fmla="*/ 5556 w 1007269"/>
              <a:gd name="connsiteY4" fmla="*/ 800099 h 807242"/>
              <a:gd name="connsiteX5" fmla="*/ 0 w 1007269"/>
              <a:gd name="connsiteY5" fmla="*/ 0 h 807242"/>
              <a:gd name="connsiteX0" fmla="*/ 1611 w 1001736"/>
              <a:gd name="connsiteY0" fmla="*/ 2383 h 804862"/>
              <a:gd name="connsiteX1" fmla="*/ 792186 w 1001736"/>
              <a:gd name="connsiteY1" fmla="*/ 0 h 804862"/>
              <a:gd name="connsiteX2" fmla="*/ 1001736 w 1001736"/>
              <a:gd name="connsiteY2" fmla="*/ 400050 h 804862"/>
              <a:gd name="connsiteX3" fmla="*/ 799330 w 1001736"/>
              <a:gd name="connsiteY3" fmla="*/ 804862 h 804862"/>
              <a:gd name="connsiteX4" fmla="*/ 23 w 1001736"/>
              <a:gd name="connsiteY4" fmla="*/ 797719 h 804862"/>
              <a:gd name="connsiteX5" fmla="*/ 1611 w 1001736"/>
              <a:gd name="connsiteY5" fmla="*/ 2383 h 8048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1736" h="804862">
                <a:moveTo>
                  <a:pt x="1611" y="2383"/>
                </a:moveTo>
                <a:lnTo>
                  <a:pt x="792186" y="0"/>
                </a:lnTo>
                <a:lnTo>
                  <a:pt x="1001736" y="400050"/>
                </a:lnTo>
                <a:lnTo>
                  <a:pt x="799330" y="804862"/>
                </a:lnTo>
                <a:lnTo>
                  <a:pt x="23" y="797719"/>
                </a:lnTo>
                <a:cubicBezTo>
                  <a:pt x="-242" y="524669"/>
                  <a:pt x="1876" y="275433"/>
                  <a:pt x="1611" y="2383"/>
                </a:cubicBezTo>
                <a:close/>
              </a:path>
            </a:pathLst>
          </a:custGeom>
          <a:solidFill>
            <a:schemeClr val="accent6">
              <a:lumMod val="60000"/>
              <a:lumOff val="4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350"/>
          </a:p>
        </p:txBody>
      </p:sp>
      <p:sp>
        <p:nvSpPr>
          <p:cNvPr id="13" name="AutoShape 52"/>
          <p:cNvSpPr>
            <a:spLocks noChangeArrowheads="1"/>
          </p:cNvSpPr>
          <p:nvPr/>
        </p:nvSpPr>
        <p:spPr bwMode="gray">
          <a:xfrm>
            <a:off x="648184" y="4548367"/>
            <a:ext cx="10311618" cy="1061820"/>
          </a:xfrm>
          <a:prstGeom prst="roundRect">
            <a:avLst>
              <a:gd name="adj" fmla="val 50000"/>
            </a:avLst>
          </a:prstGeom>
          <a:solidFill>
            <a:schemeClr val="accent6">
              <a:lumMod val="40000"/>
              <a:lumOff val="60000"/>
            </a:schemeClr>
          </a:solidFill>
          <a:ln>
            <a:headEnd/>
            <a:tailEnd/>
          </a:ln>
        </p:spPr>
        <p:style>
          <a:lnRef idx="2">
            <a:schemeClr val="accent1"/>
          </a:lnRef>
          <a:fillRef idx="1">
            <a:schemeClr val="lt1"/>
          </a:fillRef>
          <a:effectRef idx="0">
            <a:schemeClr val="accent1"/>
          </a:effectRef>
          <a:fontRef idx="minor">
            <a:schemeClr val="dk1"/>
          </a:fontRef>
        </p:style>
        <p:txBody>
          <a:bodyPr wrap="none" anchor="ctr"/>
          <a:lstStyle/>
          <a:p>
            <a:pPr algn="just" rtl="1">
              <a:lnSpc>
                <a:spcPct val="150000"/>
              </a:lnSpc>
            </a:pPr>
            <a:endParaRPr lang="ar-SA" sz="1600" b="1" dirty="0"/>
          </a:p>
          <a:p>
            <a:pPr algn="r" rtl="1">
              <a:lnSpc>
                <a:spcPct val="200000"/>
              </a:lnSpc>
            </a:pPr>
            <a:endParaRPr lang="ar-EG" sz="1600" dirty="0">
              <a:cs typeface="PT Bold Heading" panose="02010400000000000000" pitchFamily="2" charset="-78"/>
            </a:endParaRPr>
          </a:p>
          <a:p>
            <a:pPr algn="r" rtl="1">
              <a:lnSpc>
                <a:spcPct val="200000"/>
              </a:lnSpc>
            </a:pPr>
            <a:r>
              <a:rPr lang="ar-EG" sz="1600" dirty="0">
                <a:cs typeface="PT Bold Heading" panose="02010400000000000000" pitchFamily="2" charset="-78"/>
              </a:rPr>
              <a:t>ويشير موقع </a:t>
            </a:r>
            <a:r>
              <a:rPr lang="en-US" sz="1600" b="1" dirty="0" err="1">
                <a:cs typeface="PT Bold Heading" panose="02010400000000000000" pitchFamily="2" charset="-78"/>
              </a:rPr>
              <a:t>mindflash</a:t>
            </a:r>
            <a:r>
              <a:rPr lang="en-US" sz="1600" dirty="0">
                <a:cs typeface="PT Bold Heading" panose="02010400000000000000" pitchFamily="2" charset="-78"/>
              </a:rPr>
              <a:t>  </a:t>
            </a:r>
            <a:r>
              <a:rPr lang="ar-SA" sz="1600" dirty="0">
                <a:cs typeface="PT Bold Heading" panose="02010400000000000000" pitchFamily="2" charset="-78"/>
              </a:rPr>
              <a:t> </a:t>
            </a:r>
            <a:r>
              <a:rPr lang="ar-EG" sz="1600" dirty="0">
                <a:cs typeface="PT Bold Heading" panose="02010400000000000000" pitchFamily="2" charset="-78"/>
              </a:rPr>
              <a:t>إلى أنه يوجد أكثر من </a:t>
            </a:r>
            <a:r>
              <a:rPr lang="ar-EG" sz="1600" dirty="0">
                <a:solidFill>
                  <a:srgbClr val="FF0000"/>
                </a:solidFill>
                <a:cs typeface="PT Bold Heading" panose="02010400000000000000" pitchFamily="2" charset="-78"/>
              </a:rPr>
              <a:t>600</a:t>
            </a:r>
            <a:r>
              <a:rPr lang="ar-EG" sz="1600" dirty="0">
                <a:cs typeface="PT Bold Heading" panose="02010400000000000000" pitchFamily="2" charset="-78"/>
              </a:rPr>
              <a:t> نظام لإدارة التعلم يمكن شراؤها عن طريق شبكة الإنترنت بمواصفات متعددة.</a:t>
            </a:r>
            <a:endParaRPr lang="en-US" sz="1600" dirty="0">
              <a:cs typeface="PT Bold Heading" panose="02010400000000000000" pitchFamily="2" charset="-78"/>
            </a:endParaRPr>
          </a:p>
          <a:p>
            <a:pPr algn="just" rtl="1">
              <a:lnSpc>
                <a:spcPct val="200000"/>
              </a:lnSpc>
            </a:pPr>
            <a:endParaRPr lang="ar-SA" dirty="0">
              <a:cs typeface="PT Bold Heading" panose="02010400000000000000" pitchFamily="2" charset="-78"/>
            </a:endParaRPr>
          </a:p>
          <a:p>
            <a:pPr algn="r" rtl="1">
              <a:lnSpc>
                <a:spcPct val="200000"/>
              </a:lnSpc>
            </a:pPr>
            <a:r>
              <a:rPr lang="ar-EG" sz="1600" dirty="0">
                <a:solidFill>
                  <a:schemeClr val="tx1"/>
                </a:solidFill>
                <a:cs typeface="PT Bold Heading" pitchFamily="2" charset="-78"/>
              </a:rPr>
              <a:t> </a:t>
            </a:r>
            <a:endParaRPr lang="ar-SA" sz="1600" dirty="0">
              <a:solidFill>
                <a:schemeClr val="tx1"/>
              </a:solidFill>
              <a:cs typeface="PT Bold Heading" pitchFamily="2" charset="-78"/>
            </a:endParaRPr>
          </a:p>
        </p:txBody>
      </p:sp>
      <p:sp>
        <p:nvSpPr>
          <p:cNvPr id="15" name="Freeform 14"/>
          <p:cNvSpPr/>
          <p:nvPr/>
        </p:nvSpPr>
        <p:spPr>
          <a:xfrm>
            <a:off x="11202678" y="4782830"/>
            <a:ext cx="735012" cy="555625"/>
          </a:xfrm>
          <a:custGeom>
            <a:avLst/>
            <a:gdLst>
              <a:gd name="connsiteX0" fmla="*/ 0 w 1009650"/>
              <a:gd name="connsiteY0" fmla="*/ 0 h 819150"/>
              <a:gd name="connsiteX1" fmla="*/ 800100 w 1009650"/>
              <a:gd name="connsiteY1" fmla="*/ 0 h 819150"/>
              <a:gd name="connsiteX2" fmla="*/ 1009650 w 1009650"/>
              <a:gd name="connsiteY2" fmla="*/ 400050 h 819150"/>
              <a:gd name="connsiteX3" fmla="*/ 800100 w 1009650"/>
              <a:gd name="connsiteY3" fmla="*/ 819150 h 819150"/>
              <a:gd name="connsiteX4" fmla="*/ 12700 w 1009650"/>
              <a:gd name="connsiteY4" fmla="*/ 819150 h 819150"/>
              <a:gd name="connsiteX5" fmla="*/ 0 w 1009650"/>
              <a:gd name="connsiteY5" fmla="*/ 0 h 819150"/>
              <a:gd name="connsiteX0" fmla="*/ 0 w 1002506"/>
              <a:gd name="connsiteY0" fmla="*/ 0 h 823912"/>
              <a:gd name="connsiteX1" fmla="*/ 792956 w 1002506"/>
              <a:gd name="connsiteY1" fmla="*/ 4762 h 823912"/>
              <a:gd name="connsiteX2" fmla="*/ 1002506 w 1002506"/>
              <a:gd name="connsiteY2" fmla="*/ 404812 h 823912"/>
              <a:gd name="connsiteX3" fmla="*/ 792956 w 1002506"/>
              <a:gd name="connsiteY3" fmla="*/ 823912 h 823912"/>
              <a:gd name="connsiteX4" fmla="*/ 5556 w 1002506"/>
              <a:gd name="connsiteY4" fmla="*/ 823912 h 823912"/>
              <a:gd name="connsiteX5" fmla="*/ 0 w 1002506"/>
              <a:gd name="connsiteY5" fmla="*/ 0 h 823912"/>
              <a:gd name="connsiteX0" fmla="*/ 0 w 997744"/>
              <a:gd name="connsiteY0" fmla="*/ 1 h 819150"/>
              <a:gd name="connsiteX1" fmla="*/ 788194 w 997744"/>
              <a:gd name="connsiteY1" fmla="*/ 0 h 819150"/>
              <a:gd name="connsiteX2" fmla="*/ 997744 w 997744"/>
              <a:gd name="connsiteY2" fmla="*/ 400050 h 819150"/>
              <a:gd name="connsiteX3" fmla="*/ 788194 w 997744"/>
              <a:gd name="connsiteY3" fmla="*/ 819150 h 819150"/>
              <a:gd name="connsiteX4" fmla="*/ 794 w 997744"/>
              <a:gd name="connsiteY4" fmla="*/ 819150 h 819150"/>
              <a:gd name="connsiteX5" fmla="*/ 0 w 997744"/>
              <a:gd name="connsiteY5" fmla="*/ 1 h 819150"/>
              <a:gd name="connsiteX0" fmla="*/ 3980 w 1001724"/>
              <a:gd name="connsiteY0" fmla="*/ 1 h 819150"/>
              <a:gd name="connsiteX1" fmla="*/ 792174 w 1001724"/>
              <a:gd name="connsiteY1" fmla="*/ 0 h 819150"/>
              <a:gd name="connsiteX2" fmla="*/ 1001724 w 1001724"/>
              <a:gd name="connsiteY2" fmla="*/ 400050 h 819150"/>
              <a:gd name="connsiteX3" fmla="*/ 792174 w 1001724"/>
              <a:gd name="connsiteY3" fmla="*/ 819150 h 819150"/>
              <a:gd name="connsiteX4" fmla="*/ 11 w 1001724"/>
              <a:gd name="connsiteY4" fmla="*/ 797719 h 819150"/>
              <a:gd name="connsiteX5" fmla="*/ 3980 w 1001724"/>
              <a:gd name="connsiteY5" fmla="*/ 1 h 819150"/>
              <a:gd name="connsiteX0" fmla="*/ 3980 w 1001724"/>
              <a:gd name="connsiteY0" fmla="*/ 1 h 804862"/>
              <a:gd name="connsiteX1" fmla="*/ 792174 w 1001724"/>
              <a:gd name="connsiteY1" fmla="*/ 0 h 804862"/>
              <a:gd name="connsiteX2" fmla="*/ 1001724 w 1001724"/>
              <a:gd name="connsiteY2" fmla="*/ 400050 h 804862"/>
              <a:gd name="connsiteX3" fmla="*/ 799318 w 1001724"/>
              <a:gd name="connsiteY3" fmla="*/ 804862 h 804862"/>
              <a:gd name="connsiteX4" fmla="*/ 11 w 1001724"/>
              <a:gd name="connsiteY4" fmla="*/ 797719 h 804862"/>
              <a:gd name="connsiteX5" fmla="*/ 3980 w 1001724"/>
              <a:gd name="connsiteY5" fmla="*/ 1 h 804862"/>
              <a:gd name="connsiteX0" fmla="*/ 0 w 1016794"/>
              <a:gd name="connsiteY0" fmla="*/ 0 h 807242"/>
              <a:gd name="connsiteX1" fmla="*/ 807244 w 1016794"/>
              <a:gd name="connsiteY1" fmla="*/ 2380 h 807242"/>
              <a:gd name="connsiteX2" fmla="*/ 1016794 w 1016794"/>
              <a:gd name="connsiteY2" fmla="*/ 402430 h 807242"/>
              <a:gd name="connsiteX3" fmla="*/ 814388 w 1016794"/>
              <a:gd name="connsiteY3" fmla="*/ 807242 h 807242"/>
              <a:gd name="connsiteX4" fmla="*/ 15081 w 1016794"/>
              <a:gd name="connsiteY4" fmla="*/ 800099 h 807242"/>
              <a:gd name="connsiteX5" fmla="*/ 0 w 1016794"/>
              <a:gd name="connsiteY5" fmla="*/ 0 h 807242"/>
              <a:gd name="connsiteX0" fmla="*/ 3981 w 1001725"/>
              <a:gd name="connsiteY0" fmla="*/ 0 h 807242"/>
              <a:gd name="connsiteX1" fmla="*/ 792175 w 1001725"/>
              <a:gd name="connsiteY1" fmla="*/ 2380 h 807242"/>
              <a:gd name="connsiteX2" fmla="*/ 1001725 w 1001725"/>
              <a:gd name="connsiteY2" fmla="*/ 402430 h 807242"/>
              <a:gd name="connsiteX3" fmla="*/ 799319 w 1001725"/>
              <a:gd name="connsiteY3" fmla="*/ 807242 h 807242"/>
              <a:gd name="connsiteX4" fmla="*/ 12 w 1001725"/>
              <a:gd name="connsiteY4" fmla="*/ 800099 h 807242"/>
              <a:gd name="connsiteX5" fmla="*/ 3981 w 1001725"/>
              <a:gd name="connsiteY5" fmla="*/ 0 h 807242"/>
              <a:gd name="connsiteX0" fmla="*/ 0 w 1007269"/>
              <a:gd name="connsiteY0" fmla="*/ 0 h 807242"/>
              <a:gd name="connsiteX1" fmla="*/ 797719 w 1007269"/>
              <a:gd name="connsiteY1" fmla="*/ 2380 h 807242"/>
              <a:gd name="connsiteX2" fmla="*/ 1007269 w 1007269"/>
              <a:gd name="connsiteY2" fmla="*/ 402430 h 807242"/>
              <a:gd name="connsiteX3" fmla="*/ 804863 w 1007269"/>
              <a:gd name="connsiteY3" fmla="*/ 807242 h 807242"/>
              <a:gd name="connsiteX4" fmla="*/ 5556 w 1007269"/>
              <a:gd name="connsiteY4" fmla="*/ 800099 h 807242"/>
              <a:gd name="connsiteX5" fmla="*/ 0 w 1007269"/>
              <a:gd name="connsiteY5" fmla="*/ 0 h 807242"/>
              <a:gd name="connsiteX0" fmla="*/ 1611 w 1001736"/>
              <a:gd name="connsiteY0" fmla="*/ 2383 h 804862"/>
              <a:gd name="connsiteX1" fmla="*/ 792186 w 1001736"/>
              <a:gd name="connsiteY1" fmla="*/ 0 h 804862"/>
              <a:gd name="connsiteX2" fmla="*/ 1001736 w 1001736"/>
              <a:gd name="connsiteY2" fmla="*/ 400050 h 804862"/>
              <a:gd name="connsiteX3" fmla="*/ 799330 w 1001736"/>
              <a:gd name="connsiteY3" fmla="*/ 804862 h 804862"/>
              <a:gd name="connsiteX4" fmla="*/ 23 w 1001736"/>
              <a:gd name="connsiteY4" fmla="*/ 797719 h 804862"/>
              <a:gd name="connsiteX5" fmla="*/ 1611 w 1001736"/>
              <a:gd name="connsiteY5" fmla="*/ 2383 h 8048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1736" h="804862">
                <a:moveTo>
                  <a:pt x="1611" y="2383"/>
                </a:moveTo>
                <a:lnTo>
                  <a:pt x="792186" y="0"/>
                </a:lnTo>
                <a:lnTo>
                  <a:pt x="1001736" y="400050"/>
                </a:lnTo>
                <a:lnTo>
                  <a:pt x="799330" y="804862"/>
                </a:lnTo>
                <a:lnTo>
                  <a:pt x="23" y="797719"/>
                </a:lnTo>
                <a:cubicBezTo>
                  <a:pt x="-242" y="524669"/>
                  <a:pt x="1876" y="275433"/>
                  <a:pt x="1611" y="2383"/>
                </a:cubicBezTo>
                <a:close/>
              </a:path>
            </a:pathLst>
          </a:custGeom>
          <a:solidFill>
            <a:schemeClr val="accent6">
              <a:lumMod val="75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350"/>
          </a:p>
        </p:txBody>
      </p:sp>
      <p:sp>
        <p:nvSpPr>
          <p:cNvPr id="12" name="TextBox 11"/>
          <p:cNvSpPr txBox="1"/>
          <p:nvPr/>
        </p:nvSpPr>
        <p:spPr>
          <a:xfrm>
            <a:off x="1204576" y="6548313"/>
            <a:ext cx="8558077" cy="307777"/>
          </a:xfrm>
          <a:prstGeom prst="rect">
            <a:avLst/>
          </a:prstGeom>
          <a:noFill/>
        </p:spPr>
        <p:txBody>
          <a:bodyPr wrap="square" rtlCol="0">
            <a:spAutoFit/>
          </a:bodyPr>
          <a:lstStyle/>
          <a:p>
            <a:pPr algn="ctr"/>
            <a:r>
              <a:rPr lang="ar-EG" sz="1400" dirty="0">
                <a:cs typeface="PT Bold Heading" pitchFamily="2" charset="-78"/>
              </a:rPr>
              <a:t>المؤتمر الدولي الأول : التعليم الرقمي في الوطن العربي-تحديات الحاضر ورؤى المستقبل</a:t>
            </a:r>
            <a:endParaRPr lang="en-US" sz="1400" dirty="0">
              <a:cs typeface="PT Bold Heading" pitchFamily="2" charset="-78"/>
            </a:endParaRPr>
          </a:p>
        </p:txBody>
      </p:sp>
    </p:spTree>
    <p:extLst>
      <p:ext uri="{BB962C8B-B14F-4D97-AF65-F5344CB8AC3E}">
        <p14:creationId xmlns:p14="http://schemas.microsoft.com/office/powerpoint/2010/main" val="15084501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500"/>
                                        <p:tgtEl>
                                          <p:spTgt spid="10"/>
                                        </p:tgtEl>
                                      </p:cBhvr>
                                    </p:animEffect>
                                  </p:childTnLst>
                                </p:cTn>
                              </p:par>
                            </p:childTnLst>
                          </p:cTn>
                        </p:par>
                        <p:par>
                          <p:cTn id="11" fill="hold">
                            <p:stCondLst>
                              <p:cond delay="500"/>
                            </p:stCondLst>
                            <p:childTnLst>
                              <p:par>
                                <p:cTn id="12" presetID="47" presetClass="entr" presetSubtype="0" fill="hold" grpId="0" nodeType="after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fade">
                                      <p:cBhvr>
                                        <p:cTn id="14" dur="1000"/>
                                        <p:tgtEl>
                                          <p:spTgt spid="8"/>
                                        </p:tgtEl>
                                      </p:cBhvr>
                                    </p:animEffect>
                                    <p:anim calcmode="lin" valueType="num">
                                      <p:cBhvr>
                                        <p:cTn id="15" dur="1000" fill="hold"/>
                                        <p:tgtEl>
                                          <p:spTgt spid="8"/>
                                        </p:tgtEl>
                                        <p:attrNameLst>
                                          <p:attrName>ppt_x</p:attrName>
                                        </p:attrNameLst>
                                      </p:cBhvr>
                                      <p:tavLst>
                                        <p:tav tm="0">
                                          <p:val>
                                            <p:strVal val="#ppt_x"/>
                                          </p:val>
                                        </p:tav>
                                        <p:tav tm="100000">
                                          <p:val>
                                            <p:strVal val="#ppt_x"/>
                                          </p:val>
                                        </p:tav>
                                      </p:tavLst>
                                    </p:anim>
                                    <p:anim calcmode="lin" valueType="num">
                                      <p:cBhvr>
                                        <p:cTn id="16" dur="1000" fill="hold"/>
                                        <p:tgtEl>
                                          <p:spTgt spid="8"/>
                                        </p:tgtEl>
                                        <p:attrNameLst>
                                          <p:attrName>ppt_y</p:attrName>
                                        </p:attrNameLst>
                                      </p:cBhvr>
                                      <p:tavLst>
                                        <p:tav tm="0">
                                          <p:val>
                                            <p:strVal val="#ppt_y-.1"/>
                                          </p:val>
                                        </p:tav>
                                        <p:tav tm="100000">
                                          <p:val>
                                            <p:strVal val="#ppt_y"/>
                                          </p:val>
                                        </p:tav>
                                      </p:tavLst>
                                    </p:anim>
                                  </p:childTnLst>
                                </p:cTn>
                              </p:par>
                            </p:childTnLst>
                          </p:cTn>
                        </p:par>
                        <p:par>
                          <p:cTn id="17" fill="hold">
                            <p:stCondLst>
                              <p:cond delay="1500"/>
                            </p:stCondLst>
                            <p:childTnLst>
                              <p:par>
                                <p:cTn id="18" presetID="47" presetClass="entr" presetSubtype="0" fill="hold" grpId="0" nodeType="afterEffect">
                                  <p:stCondLst>
                                    <p:cond delay="0"/>
                                  </p:stCondLst>
                                  <p:childTnLst>
                                    <p:set>
                                      <p:cBhvr>
                                        <p:cTn id="19" dur="1" fill="hold">
                                          <p:stCondLst>
                                            <p:cond delay="0"/>
                                          </p:stCondLst>
                                        </p:cTn>
                                        <p:tgtEl>
                                          <p:spTgt spid="13"/>
                                        </p:tgtEl>
                                        <p:attrNameLst>
                                          <p:attrName>style.visibility</p:attrName>
                                        </p:attrNameLst>
                                      </p:cBhvr>
                                      <p:to>
                                        <p:strVal val="visible"/>
                                      </p:to>
                                    </p:set>
                                    <p:animEffect transition="in" filter="fade">
                                      <p:cBhvr>
                                        <p:cTn id="20" dur="1000"/>
                                        <p:tgtEl>
                                          <p:spTgt spid="13"/>
                                        </p:tgtEl>
                                      </p:cBhvr>
                                    </p:animEffect>
                                    <p:anim calcmode="lin" valueType="num">
                                      <p:cBhvr>
                                        <p:cTn id="21" dur="1000" fill="hold"/>
                                        <p:tgtEl>
                                          <p:spTgt spid="13"/>
                                        </p:tgtEl>
                                        <p:attrNameLst>
                                          <p:attrName>ppt_x</p:attrName>
                                        </p:attrNameLst>
                                      </p:cBhvr>
                                      <p:tavLst>
                                        <p:tav tm="0">
                                          <p:val>
                                            <p:strVal val="#ppt_x"/>
                                          </p:val>
                                        </p:tav>
                                        <p:tav tm="100000">
                                          <p:val>
                                            <p:strVal val="#ppt_x"/>
                                          </p:val>
                                        </p:tav>
                                      </p:tavLst>
                                    </p:anim>
                                    <p:anim calcmode="lin" valueType="num">
                                      <p:cBhvr>
                                        <p:cTn id="22" dur="1000" fill="hold"/>
                                        <p:tgtEl>
                                          <p:spTgt spid="13"/>
                                        </p:tgtEl>
                                        <p:attrNameLst>
                                          <p:attrName>ppt_y</p:attrName>
                                        </p:attrNameLst>
                                      </p:cBhvr>
                                      <p:tavLst>
                                        <p:tav tm="0">
                                          <p:val>
                                            <p:strVal val="#ppt_y-.1"/>
                                          </p:val>
                                        </p:tav>
                                        <p:tav tm="100000">
                                          <p:val>
                                            <p:strVal val="#ppt_y"/>
                                          </p:val>
                                        </p:tav>
                                      </p:tavLst>
                                    </p:anim>
                                  </p:childTnLst>
                                </p:cTn>
                              </p:par>
                              <p:par>
                                <p:cTn id="23" presetID="10" presetClass="entr" presetSubtype="0" fill="hold" grpId="0" nodeType="withEffect">
                                  <p:stCondLst>
                                    <p:cond delay="0"/>
                                  </p:stCondLst>
                                  <p:childTnLst>
                                    <p:set>
                                      <p:cBhvr>
                                        <p:cTn id="24" dur="1" fill="hold">
                                          <p:stCondLst>
                                            <p:cond delay="0"/>
                                          </p:stCondLst>
                                        </p:cTn>
                                        <p:tgtEl>
                                          <p:spTgt spid="15"/>
                                        </p:tgtEl>
                                        <p:attrNameLst>
                                          <p:attrName>style.visibility</p:attrName>
                                        </p:attrNameLst>
                                      </p:cBhvr>
                                      <p:to>
                                        <p:strVal val="visible"/>
                                      </p:to>
                                    </p:set>
                                    <p:animEffect transition="in" filter="fade">
                                      <p:cBhvr>
                                        <p:cTn id="25"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0" grpId="0" animBg="1"/>
      <p:bldP spid="13" grpId="0" animBg="1"/>
      <p:bldP spid="15"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77273" y="-5819"/>
            <a:ext cx="12282153" cy="6904309"/>
          </a:xfrm>
        </p:spPr>
      </p:pic>
      <p:sp>
        <p:nvSpPr>
          <p:cNvPr id="18" name="مستطيل مستدير الزوايا 3"/>
          <p:cNvSpPr/>
          <p:nvPr/>
        </p:nvSpPr>
        <p:spPr>
          <a:xfrm>
            <a:off x="324093" y="2280216"/>
            <a:ext cx="11412638" cy="3761772"/>
          </a:xfrm>
          <a:prstGeom prst="roundRect">
            <a:avLst/>
          </a:prstGeom>
          <a:solidFill>
            <a:schemeClr val="accent3">
              <a:lumMod val="20000"/>
              <a:lumOff val="80000"/>
            </a:schemeClr>
          </a:solidFill>
          <a:effectLst>
            <a:outerShdw blurRad="63500" sx="102000" sy="102000" algn="ctr" rotWithShape="0">
              <a:prstClr val="black">
                <a:alpha val="40000"/>
              </a:prstClr>
            </a:outerShdw>
          </a:effectLst>
        </p:spPr>
        <p:style>
          <a:lnRef idx="1">
            <a:schemeClr val="accent4"/>
          </a:lnRef>
          <a:fillRef idx="2">
            <a:schemeClr val="accent4"/>
          </a:fillRef>
          <a:effectRef idx="1">
            <a:schemeClr val="accent4"/>
          </a:effectRef>
          <a:fontRef idx="minor">
            <a:schemeClr val="dk1"/>
          </a:fontRef>
        </p:style>
        <p:txBody>
          <a:bodyPr rtlCol="0" anchor="ctr"/>
          <a:lstStyle/>
          <a:p>
            <a:pPr algn="r" rtl="1">
              <a:lnSpc>
                <a:spcPct val="150000"/>
              </a:lnSpc>
            </a:pPr>
            <a:r>
              <a:rPr lang="ar-EG" sz="1600" dirty="0">
                <a:cs typeface="PT Bold Heading" pitchFamily="2" charset="-78"/>
              </a:rPr>
              <a:t>أسس </a:t>
            </a:r>
            <a:r>
              <a:rPr lang="ar-EG" sz="1600" dirty="0">
                <a:solidFill>
                  <a:srgbClr val="FF0000"/>
                </a:solidFill>
                <a:cs typeface="PT Bold Heading" pitchFamily="2" charset="-78"/>
              </a:rPr>
              <a:t>صندوق المملكة للاستثمارات العامة</a:t>
            </a:r>
            <a:r>
              <a:rPr lang="ar-EG" sz="1600" dirty="0">
                <a:cs typeface="PT Bold Heading" pitchFamily="2" charset="-78"/>
              </a:rPr>
              <a:t> شركة" </a:t>
            </a:r>
            <a:r>
              <a:rPr lang="ar-EG" sz="1600" dirty="0">
                <a:solidFill>
                  <a:srgbClr val="FF0000"/>
                </a:solidFill>
                <a:cs typeface="PT Bold Heading" pitchFamily="2" charset="-78"/>
              </a:rPr>
              <a:t>تطوير التعليم القابضة</a:t>
            </a:r>
            <a:r>
              <a:rPr lang="ar-EG" sz="1600" dirty="0">
                <a:cs typeface="PT Bold Heading" pitchFamily="2" charset="-78"/>
              </a:rPr>
              <a:t>". وهي تشمل عدة شركات مختصة في تطوير التعليم منها شركة " شركة تطوير للتقنية "</a:t>
            </a:r>
            <a:r>
              <a:rPr lang="en-US" sz="1600" b="1" dirty="0">
                <a:solidFill>
                  <a:srgbClr val="FF0000"/>
                </a:solidFill>
                <a:cs typeface="PT Bold Heading" pitchFamily="2" charset="-78"/>
              </a:rPr>
              <a:t>TETCOSA</a:t>
            </a:r>
            <a:r>
              <a:rPr lang="en-US" sz="1600" dirty="0">
                <a:cs typeface="PT Bold Heading" pitchFamily="2" charset="-78"/>
              </a:rPr>
              <a:t>  </a:t>
            </a:r>
            <a:r>
              <a:rPr lang="ar-EG" sz="1600" dirty="0">
                <a:cs typeface="PT Bold Heading" pitchFamily="2" charset="-78"/>
              </a:rPr>
              <a:t> حيث تأسست في 10 جمادى الأولى 1435</a:t>
            </a:r>
            <a:r>
              <a:rPr lang="ar-SA" sz="1600" dirty="0">
                <a:cs typeface="PT Bold Heading" pitchFamily="2" charset="-78"/>
              </a:rPr>
              <a:t>م </a:t>
            </a:r>
            <a:r>
              <a:rPr lang="ar-EG" sz="1600" dirty="0">
                <a:cs typeface="PT Bold Heading" pitchFamily="2" charset="-78"/>
              </a:rPr>
              <a:t>، 12 مارس 2014م، وغرضها تقديم الخدمات التربوية الأساسية والمساندة وتطوير وإنشاء وامتلاك وتشغيل وصيانة المشروعات التعليمية.</a:t>
            </a:r>
            <a:endParaRPr lang="ar-SA" sz="1600" dirty="0">
              <a:cs typeface="PT Bold Heading" pitchFamily="2" charset="-78"/>
            </a:endParaRPr>
          </a:p>
          <a:p>
            <a:pPr algn="r" rtl="1">
              <a:lnSpc>
                <a:spcPct val="150000"/>
              </a:lnSpc>
            </a:pPr>
            <a:r>
              <a:rPr lang="ar-EG" sz="1600" dirty="0">
                <a:cs typeface="PT Bold Heading" pitchFamily="2" charset="-78"/>
              </a:rPr>
              <a:t>ومن أغراض الشركة تقديم مختلف منتجات وخدمات التقنية والأنظمة المعلوماتية والتكنولوجية والتقنية بما فيها التصميم والتنفيذ والتشغيل والصيانة والتأهيل والاستشارات والتخطيط والفحص، والاستثمار في كافة القطاعات التقنية الإلكترونية والبرمجيات ونظم المعلومات وشبكات الاتصال. وكذلك تصميم منتجات وخدمات وبرامج التقنية وتنفيذها وإدارتها، وبناء وتطوير منتجات خدمات التقنية وأنظمة التعليم الإلكتروني وتجهيزاتها.</a:t>
            </a:r>
            <a:endParaRPr lang="ar-SA" sz="1600" dirty="0">
              <a:cs typeface="PT Bold Heading" pitchFamily="2" charset="-78"/>
            </a:endParaRPr>
          </a:p>
          <a:p>
            <a:pPr algn="r" rtl="1">
              <a:lnSpc>
                <a:spcPct val="150000"/>
              </a:lnSpc>
            </a:pPr>
            <a:r>
              <a:rPr lang="ar-EG" sz="1600" dirty="0">
                <a:cs typeface="PT Bold Heading" pitchFamily="2" charset="-78"/>
              </a:rPr>
              <a:t>ويمكن للشركة الإدارة والإشراف على عقود تشغيل التقنية لحساب الغير، وتقديم المنتجات والخدمات التقنية وتطبيقاتها كافة، إضافة إلى تطوير </a:t>
            </a:r>
          </a:p>
          <a:p>
            <a:pPr algn="r" rtl="1">
              <a:lnSpc>
                <a:spcPct val="150000"/>
              </a:lnSpc>
            </a:pPr>
            <a:r>
              <a:rPr lang="ar-EG" sz="1600" dirty="0">
                <a:cs typeface="PT Bold Heading" pitchFamily="2" charset="-78"/>
              </a:rPr>
              <a:t>رأس المال البشري والاستعانة به في التطبيقات التقنية.وشرع في مرحلة تسجيلها في العام 2016م.</a:t>
            </a:r>
            <a:endParaRPr lang="en-US" sz="1600" dirty="0">
              <a:cs typeface="PT Bold Heading" pitchFamily="2" charset="-78"/>
            </a:endParaRPr>
          </a:p>
        </p:txBody>
      </p:sp>
      <p:pic>
        <p:nvPicPr>
          <p:cNvPr id="19" name="Picture 1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24806" y="742044"/>
            <a:ext cx="5932170" cy="1275722"/>
          </a:xfrm>
          <a:prstGeom prst="rect">
            <a:avLst/>
          </a:prstGeom>
        </p:spPr>
      </p:pic>
      <p:sp>
        <p:nvSpPr>
          <p:cNvPr id="20" name="TextBox 19"/>
          <p:cNvSpPr txBox="1"/>
          <p:nvPr/>
        </p:nvSpPr>
        <p:spPr>
          <a:xfrm>
            <a:off x="3529631" y="1059917"/>
            <a:ext cx="5328975" cy="553998"/>
          </a:xfrm>
          <a:prstGeom prst="rect">
            <a:avLst/>
          </a:prstGeom>
          <a:noFill/>
        </p:spPr>
        <p:txBody>
          <a:bodyPr wrap="square" rtlCol="1">
            <a:spAutoFit/>
          </a:bodyPr>
          <a:lstStyle/>
          <a:p>
            <a:pPr algn="ctr" rtl="1">
              <a:lnSpc>
                <a:spcPct val="150000"/>
              </a:lnSpc>
            </a:pPr>
            <a:r>
              <a:rPr lang="ar-SA" sz="2000" dirty="0">
                <a:cs typeface="PT Bold Heading" panose="02010400000000000000" pitchFamily="2" charset="-78"/>
              </a:rPr>
              <a:t>استثمار المملكة في التعليم الرقمي</a:t>
            </a:r>
            <a:endParaRPr lang="en-US" sz="2000" dirty="0">
              <a:solidFill>
                <a:schemeClr val="tx1">
                  <a:lumMod val="95000"/>
                  <a:lumOff val="5000"/>
                </a:schemeClr>
              </a:solidFill>
              <a:cs typeface="PT Bold Heading" panose="02010400000000000000" pitchFamily="2" charset="-78"/>
            </a:endParaRPr>
          </a:p>
        </p:txBody>
      </p:sp>
      <p:sp>
        <p:nvSpPr>
          <p:cNvPr id="8" name="TextBox 7"/>
          <p:cNvSpPr txBox="1"/>
          <p:nvPr/>
        </p:nvSpPr>
        <p:spPr>
          <a:xfrm>
            <a:off x="1204576" y="6548313"/>
            <a:ext cx="8558077" cy="307777"/>
          </a:xfrm>
          <a:prstGeom prst="rect">
            <a:avLst/>
          </a:prstGeom>
          <a:noFill/>
        </p:spPr>
        <p:txBody>
          <a:bodyPr wrap="square" rtlCol="0">
            <a:spAutoFit/>
          </a:bodyPr>
          <a:lstStyle/>
          <a:p>
            <a:pPr algn="ctr"/>
            <a:r>
              <a:rPr lang="ar-EG" sz="1400" dirty="0">
                <a:cs typeface="PT Bold Heading" pitchFamily="2" charset="-78"/>
              </a:rPr>
              <a:t>المؤتمر الدولي الأول : التعليم الرقمي في الوطن العربي-تحديات الحاضر ورؤى المستقبل</a:t>
            </a:r>
            <a:endParaRPr lang="en-US" sz="1400" dirty="0">
              <a:cs typeface="PT Bold Heading" pitchFamily="2" charset="-78"/>
            </a:endParaRPr>
          </a:p>
        </p:txBody>
      </p:sp>
    </p:spTree>
    <p:extLst>
      <p:ext uri="{BB962C8B-B14F-4D97-AF65-F5344CB8AC3E}">
        <p14:creationId xmlns:p14="http://schemas.microsoft.com/office/powerpoint/2010/main" val="42891576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fade">
                                      <p:cBhvr>
                                        <p:cTn id="7"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3"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90921" y="7829"/>
            <a:ext cx="12282153" cy="6904309"/>
          </a:xfrm>
        </p:spPr>
      </p:pic>
      <p:sp>
        <p:nvSpPr>
          <p:cNvPr id="15" name="AutoShape 52"/>
          <p:cNvSpPr>
            <a:spLocks noChangeArrowheads="1"/>
          </p:cNvSpPr>
          <p:nvPr/>
        </p:nvSpPr>
        <p:spPr bwMode="gray">
          <a:xfrm>
            <a:off x="1333335" y="1516247"/>
            <a:ext cx="9012701" cy="919562"/>
          </a:xfrm>
          <a:prstGeom prst="roundRect">
            <a:avLst>
              <a:gd name="adj" fmla="val 50000"/>
            </a:avLst>
          </a:prstGeom>
          <a:noFill/>
          <a:ln w="28575" algn="ctr">
            <a:solidFill>
              <a:schemeClr val="bg2"/>
            </a:solidFill>
            <a:round/>
            <a:headEnd/>
            <a:tailEnd/>
          </a:ln>
          <a:effectLst/>
          <a:extLst>
            <a:ext uri="{909E8E84-426E-40DD-AFC4-6F175D3DCCD1}">
              <a14:hiddenFill xmlns:a14="http://schemas.microsoft.com/office/drawing/2010/main">
                <a:gradFill rotWithShape="1">
                  <a:gsLst>
                    <a:gs pos="0">
                      <a:schemeClr val="accent1">
                        <a:gamma/>
                        <a:tint val="0"/>
                        <a:invGamma/>
                      </a:schemeClr>
                    </a:gs>
                    <a:gs pos="100000">
                      <a:schemeClr val="accent1"/>
                    </a:gs>
                  </a:gsLst>
                  <a:lin ang="0" scaled="1"/>
                </a:gradFill>
              </a14:hiddenFill>
            </a:ext>
            <a:ext uri="{AF507438-7753-43E0-B8FC-AC1667EBCBE1}">
              <a14:hiddenEffects xmlns:a14="http://schemas.microsoft.com/office/drawing/2010/main">
                <a:effectLst>
                  <a:outerShdw dist="76200" dir="10800000" kx="-3284103" algn="br" rotWithShape="0">
                    <a:schemeClr val="bg2">
                      <a:alpha val="50000"/>
                    </a:schemeClr>
                  </a:outerShdw>
                </a:effectLst>
              </a14:hiddenEffects>
            </a:ext>
          </a:extLst>
        </p:spPr>
        <p:txBody>
          <a:bodyPr wrap="none" anchor="ctr"/>
          <a:lstStyle/>
          <a:p>
            <a:pPr algn="just" rtl="1"/>
            <a:r>
              <a:rPr lang="ar-EG" dirty="0">
                <a:cs typeface="PT Bold Heading" pitchFamily="2" charset="-78"/>
              </a:rPr>
              <a:t>الانتشار الجغرافي الواسع للمدارس الحكومية بينما تتركز المدارس الأهلية والجامعات داخل المدن.</a:t>
            </a:r>
          </a:p>
        </p:txBody>
      </p:sp>
      <p:sp>
        <p:nvSpPr>
          <p:cNvPr id="35" name="AutoShape 52"/>
          <p:cNvSpPr>
            <a:spLocks noChangeArrowheads="1"/>
          </p:cNvSpPr>
          <p:nvPr/>
        </p:nvSpPr>
        <p:spPr bwMode="gray">
          <a:xfrm>
            <a:off x="1310185" y="2897186"/>
            <a:ext cx="8367783" cy="982924"/>
          </a:xfrm>
          <a:prstGeom prst="roundRect">
            <a:avLst>
              <a:gd name="adj" fmla="val 50000"/>
            </a:avLst>
          </a:prstGeom>
          <a:noFill/>
          <a:ln w="28575" algn="ctr">
            <a:solidFill>
              <a:schemeClr val="bg2"/>
            </a:solidFill>
            <a:round/>
            <a:headEnd/>
            <a:tailEnd/>
          </a:ln>
          <a:effectLst/>
          <a:extLst>
            <a:ext uri="{909E8E84-426E-40DD-AFC4-6F175D3DCCD1}">
              <a14:hiddenFill xmlns:a14="http://schemas.microsoft.com/office/drawing/2010/main">
                <a:gradFill rotWithShape="1">
                  <a:gsLst>
                    <a:gs pos="0">
                      <a:schemeClr val="accent1">
                        <a:gamma/>
                        <a:tint val="0"/>
                        <a:invGamma/>
                      </a:schemeClr>
                    </a:gs>
                    <a:gs pos="100000">
                      <a:schemeClr val="accent1"/>
                    </a:gs>
                  </a:gsLst>
                  <a:lin ang="0" scaled="1"/>
                </a:gradFill>
              </a14:hiddenFill>
            </a:ext>
            <a:ext uri="{AF507438-7753-43E0-B8FC-AC1667EBCBE1}">
              <a14:hiddenEffects xmlns:a14="http://schemas.microsoft.com/office/drawing/2010/main">
                <a:effectLst>
                  <a:outerShdw dist="76200" dir="10800000" kx="-3284103" algn="br" rotWithShape="0">
                    <a:schemeClr val="bg2">
                      <a:alpha val="50000"/>
                    </a:schemeClr>
                  </a:outerShdw>
                </a:effectLst>
              </a14:hiddenEffects>
            </a:ext>
          </a:extLst>
        </p:spPr>
        <p:txBody>
          <a:bodyPr wrap="none" anchor="ctr"/>
          <a:lstStyle/>
          <a:p>
            <a:pPr algn="r" rtl="1">
              <a:lnSpc>
                <a:spcPct val="150000"/>
              </a:lnSpc>
            </a:pPr>
            <a:r>
              <a:rPr lang="ar-EG" dirty="0">
                <a:cs typeface="PT Bold Heading" pitchFamily="2" charset="-78"/>
              </a:rPr>
              <a:t>تطور التعليم الرقمي في المدارس الأهلية بسبب المنافسة التجارية بين الشركات المالكة للحصول </a:t>
            </a:r>
          </a:p>
          <a:p>
            <a:pPr algn="r" rtl="1">
              <a:lnSpc>
                <a:spcPct val="150000"/>
              </a:lnSpc>
            </a:pPr>
            <a:r>
              <a:rPr lang="ar-EG" dirty="0">
                <a:cs typeface="PT Bold Heading" pitchFamily="2" charset="-78"/>
              </a:rPr>
              <a:t>على حصة سوقية أكبر.</a:t>
            </a:r>
          </a:p>
        </p:txBody>
      </p:sp>
      <p:sp>
        <p:nvSpPr>
          <p:cNvPr id="44" name="AutoShape 52"/>
          <p:cNvSpPr>
            <a:spLocks noChangeArrowheads="1"/>
          </p:cNvSpPr>
          <p:nvPr/>
        </p:nvSpPr>
        <p:spPr bwMode="gray">
          <a:xfrm>
            <a:off x="1310185" y="4408307"/>
            <a:ext cx="8705139" cy="1124620"/>
          </a:xfrm>
          <a:prstGeom prst="roundRect">
            <a:avLst>
              <a:gd name="adj" fmla="val 50000"/>
            </a:avLst>
          </a:prstGeom>
          <a:noFill/>
          <a:ln w="28575" algn="ctr">
            <a:solidFill>
              <a:schemeClr val="bg2"/>
            </a:solidFill>
            <a:round/>
            <a:headEnd/>
            <a:tailEnd/>
          </a:ln>
          <a:effectLst/>
          <a:extLst>
            <a:ext uri="{909E8E84-426E-40DD-AFC4-6F175D3DCCD1}">
              <a14:hiddenFill xmlns:a14="http://schemas.microsoft.com/office/drawing/2010/main">
                <a:gradFill rotWithShape="1">
                  <a:gsLst>
                    <a:gs pos="0">
                      <a:schemeClr val="accent1">
                        <a:gamma/>
                        <a:tint val="0"/>
                        <a:invGamma/>
                      </a:schemeClr>
                    </a:gs>
                    <a:gs pos="100000">
                      <a:schemeClr val="accent1"/>
                    </a:gs>
                  </a:gsLst>
                  <a:lin ang="0" scaled="1"/>
                </a:gradFill>
              </a14:hiddenFill>
            </a:ext>
            <a:ext uri="{AF507438-7753-43E0-B8FC-AC1667EBCBE1}">
              <a14:hiddenEffects xmlns:a14="http://schemas.microsoft.com/office/drawing/2010/main">
                <a:effectLst>
                  <a:outerShdw dist="76200" dir="10800000" kx="-3284103" algn="br" rotWithShape="0">
                    <a:schemeClr val="bg2">
                      <a:alpha val="50000"/>
                    </a:schemeClr>
                  </a:outerShdw>
                </a:effectLst>
              </a14:hiddenEffects>
            </a:ext>
          </a:extLst>
        </p:spPr>
        <p:txBody>
          <a:bodyPr wrap="none" anchor="ctr"/>
          <a:lstStyle/>
          <a:p>
            <a:pPr algn="just" rtl="1">
              <a:lnSpc>
                <a:spcPct val="150000"/>
              </a:lnSpc>
            </a:pPr>
            <a:r>
              <a:rPr lang="ar-EG" dirty="0">
                <a:cs typeface="PT Bold Heading" pitchFamily="2" charset="-78"/>
              </a:rPr>
              <a:t>تطور التعليم الرقمي في الجامعات  حيث تم الاعتماد على التقنية في نقل وتنظيم المحاضرات </a:t>
            </a:r>
          </a:p>
          <a:p>
            <a:pPr algn="just" rtl="1">
              <a:lnSpc>
                <a:spcPct val="150000"/>
              </a:lnSpc>
            </a:pPr>
            <a:r>
              <a:rPr lang="ar-EG" dirty="0">
                <a:cs typeface="PT Bold Heading" pitchFamily="2" charset="-78"/>
              </a:rPr>
              <a:t>والمؤتمرات منذ تأسيس كافة معاهد وكليات البنات بسبب الفصل بين الجنسين داخل الجامعات. </a:t>
            </a:r>
          </a:p>
        </p:txBody>
      </p:sp>
      <p:sp>
        <p:nvSpPr>
          <p:cNvPr id="45" name="AutoShape 46"/>
          <p:cNvSpPr>
            <a:spLocks noChangeArrowheads="1"/>
          </p:cNvSpPr>
          <p:nvPr/>
        </p:nvSpPr>
        <p:spPr bwMode="ltGray">
          <a:xfrm rot="-5400000">
            <a:off x="9755369" y="1356308"/>
            <a:ext cx="4824413" cy="4770438"/>
          </a:xfrm>
          <a:custGeom>
            <a:avLst/>
            <a:gdLst>
              <a:gd name="G0" fmla="+- 10478 0 0"/>
              <a:gd name="G1" fmla="+- -11739500 0 0"/>
              <a:gd name="G2" fmla="+- 0 0 -11739500"/>
              <a:gd name="T0" fmla="*/ 0 256 1"/>
              <a:gd name="T1" fmla="*/ 180 256 1"/>
              <a:gd name="G3" fmla="+- -11739500 T0 T1"/>
              <a:gd name="T2" fmla="*/ 0 256 1"/>
              <a:gd name="T3" fmla="*/ 90 256 1"/>
              <a:gd name="G4" fmla="+- -11739500 T2 T3"/>
              <a:gd name="G5" fmla="*/ G4 2 1"/>
              <a:gd name="T4" fmla="*/ 90 256 1"/>
              <a:gd name="T5" fmla="*/ 0 256 1"/>
              <a:gd name="G6" fmla="+- -11739500 T4 T5"/>
              <a:gd name="G7" fmla="*/ G6 2 1"/>
              <a:gd name="G8" fmla="abs -11739500"/>
              <a:gd name="T6" fmla="*/ 0 256 1"/>
              <a:gd name="T7" fmla="*/ 90 256 1"/>
              <a:gd name="G9" fmla="+- G8 T6 T7"/>
              <a:gd name="G10" fmla="?: G9 G7 G5"/>
              <a:gd name="T8" fmla="*/ 0 256 1"/>
              <a:gd name="T9" fmla="*/ 360 256 1"/>
              <a:gd name="G11" fmla="+- G10 T8 T9"/>
              <a:gd name="G12" fmla="?: G10 G11 G10"/>
              <a:gd name="T10" fmla="*/ 0 256 1"/>
              <a:gd name="T11" fmla="*/ 360 256 1"/>
              <a:gd name="G13" fmla="+- G12 T10 T11"/>
              <a:gd name="G14" fmla="?: G12 G13 G12"/>
              <a:gd name="G15" fmla="+- 0 0 G14"/>
              <a:gd name="G16" fmla="+- 10800 0 0"/>
              <a:gd name="G17" fmla="+- 10800 0 10478"/>
              <a:gd name="G18" fmla="*/ 10478 1 2"/>
              <a:gd name="G19" fmla="+- G18 5400 0"/>
              <a:gd name="G20" fmla="cos G19 -11739500"/>
              <a:gd name="G21" fmla="sin G19 -11739500"/>
              <a:gd name="G22" fmla="+- G20 10800 0"/>
              <a:gd name="G23" fmla="+- G21 10800 0"/>
              <a:gd name="G24" fmla="+- 10800 0 G20"/>
              <a:gd name="G25" fmla="+- 10478 10800 0"/>
              <a:gd name="G26" fmla="?: G9 G17 G25"/>
              <a:gd name="G27" fmla="?: G9 0 21600"/>
              <a:gd name="G28" fmla="cos 10800 -11739500"/>
              <a:gd name="G29" fmla="sin 10800 -11739500"/>
              <a:gd name="G30" fmla="sin 10478 -11739500"/>
              <a:gd name="G31" fmla="+- G28 10800 0"/>
              <a:gd name="G32" fmla="+- G29 10800 0"/>
              <a:gd name="G33" fmla="+- G30 10800 0"/>
              <a:gd name="G34" fmla="?: G4 0 G31"/>
              <a:gd name="G35" fmla="?: -11739500 G34 0"/>
              <a:gd name="G36" fmla="?: G6 G35 G31"/>
              <a:gd name="G37" fmla="+- 21600 0 G36"/>
              <a:gd name="G38" fmla="?: G4 0 G33"/>
              <a:gd name="G39" fmla="?: -11739500 G38 G32"/>
              <a:gd name="G40" fmla="?: G6 G39 0"/>
              <a:gd name="G41" fmla="?: G4 G32 21600"/>
              <a:gd name="G42" fmla="?: G6 G41 G33"/>
              <a:gd name="T12" fmla="*/ 10800 w 21600"/>
              <a:gd name="T13" fmla="*/ 0 h 21600"/>
              <a:gd name="T14" fmla="*/ 162 w 21600"/>
              <a:gd name="T15" fmla="*/ 10638 h 21600"/>
              <a:gd name="T16" fmla="*/ 10800 w 21600"/>
              <a:gd name="T17" fmla="*/ 322 h 21600"/>
              <a:gd name="T18" fmla="*/ 21438 w 21600"/>
              <a:gd name="T19" fmla="*/ 10638 h 21600"/>
              <a:gd name="T20" fmla="*/ G36 w 21600"/>
              <a:gd name="T21" fmla="*/ G40 h 21600"/>
              <a:gd name="T22" fmla="*/ G37 w 21600"/>
              <a:gd name="T23" fmla="*/ G42 h 21600"/>
            </a:gdLst>
            <a:ahLst/>
            <a:cxnLst>
              <a:cxn ang="0">
                <a:pos x="T12" y="T13"/>
              </a:cxn>
              <a:cxn ang="0">
                <a:pos x="T14" y="T15"/>
              </a:cxn>
              <a:cxn ang="0">
                <a:pos x="T16" y="T17"/>
              </a:cxn>
              <a:cxn ang="0">
                <a:pos x="T18" y="T19"/>
              </a:cxn>
            </a:cxnLst>
            <a:rect l="T20" t="T21" r="T22" b="T23"/>
            <a:pathLst>
              <a:path w="21600" h="21600">
                <a:moveTo>
                  <a:pt x="323" y="10641"/>
                </a:moveTo>
                <a:cubicBezTo>
                  <a:pt x="410" y="4916"/>
                  <a:pt x="5075" y="321"/>
                  <a:pt x="10800" y="322"/>
                </a:cubicBezTo>
                <a:cubicBezTo>
                  <a:pt x="16524" y="322"/>
                  <a:pt x="21189" y="4916"/>
                  <a:pt x="21276" y="10641"/>
                </a:cubicBezTo>
                <a:lnTo>
                  <a:pt x="21598" y="10636"/>
                </a:lnTo>
                <a:cubicBezTo>
                  <a:pt x="21509" y="4736"/>
                  <a:pt x="16700" y="-1"/>
                  <a:pt x="10799" y="0"/>
                </a:cubicBezTo>
                <a:cubicBezTo>
                  <a:pt x="4899" y="0"/>
                  <a:pt x="90" y="4736"/>
                  <a:pt x="1" y="10636"/>
                </a:cubicBezTo>
                <a:close/>
              </a:path>
            </a:pathLst>
          </a:custGeom>
          <a:gradFill rotWithShape="1">
            <a:gsLst>
              <a:gs pos="0">
                <a:schemeClr val="bg2">
                  <a:gamma/>
                  <a:tint val="45490"/>
                  <a:invGamma/>
                </a:schemeClr>
              </a:gs>
              <a:gs pos="50000">
                <a:schemeClr val="bg2"/>
              </a:gs>
              <a:gs pos="100000">
                <a:schemeClr val="bg2">
                  <a:gamma/>
                  <a:tint val="45490"/>
                  <a:invGamma/>
                </a:schemeClr>
              </a:gs>
            </a:gsLst>
            <a:lin ang="0" scaled="1"/>
          </a:gra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76200" dir="10800000" kx="-3284103" algn="br" rotWithShape="0">
                    <a:schemeClr val="bg2">
                      <a:alpha val="50000"/>
                    </a:schemeClr>
                  </a:outerShdw>
                </a:effectLst>
              </a14:hiddenEffects>
            </a:ext>
          </a:extLst>
        </p:spPr>
        <p:txBody>
          <a:bodyPr wrap="none" anchor="ctr"/>
          <a:lstStyle/>
          <a:p>
            <a:endParaRPr lang="en-US"/>
          </a:p>
        </p:txBody>
      </p:sp>
      <p:sp>
        <p:nvSpPr>
          <p:cNvPr id="46" name="AutoShape 47"/>
          <p:cNvSpPr>
            <a:spLocks noChangeArrowheads="1"/>
          </p:cNvSpPr>
          <p:nvPr/>
        </p:nvSpPr>
        <p:spPr bwMode="ltGray">
          <a:xfrm rot="-5400000" flipH="1">
            <a:off x="10094298" y="1776996"/>
            <a:ext cx="4032250" cy="3929063"/>
          </a:xfrm>
          <a:custGeom>
            <a:avLst/>
            <a:gdLst>
              <a:gd name="G0" fmla="+- 56 0 0"/>
              <a:gd name="G1" fmla="+- 11796480 0 0"/>
              <a:gd name="G2" fmla="+- 0 0 11796480"/>
              <a:gd name="T0" fmla="*/ 0 256 1"/>
              <a:gd name="T1" fmla="*/ 180 256 1"/>
              <a:gd name="G3" fmla="+- 11796480 T0 T1"/>
              <a:gd name="T2" fmla="*/ 0 256 1"/>
              <a:gd name="T3" fmla="*/ 90 256 1"/>
              <a:gd name="G4" fmla="+- 11796480 T2 T3"/>
              <a:gd name="G5" fmla="*/ G4 2 1"/>
              <a:gd name="T4" fmla="*/ 90 256 1"/>
              <a:gd name="T5" fmla="*/ 0 256 1"/>
              <a:gd name="G6" fmla="+- 11796480 T4 T5"/>
              <a:gd name="G7" fmla="*/ G6 2 1"/>
              <a:gd name="G8" fmla="abs 11796480"/>
              <a:gd name="T6" fmla="*/ 0 256 1"/>
              <a:gd name="T7" fmla="*/ 90 256 1"/>
              <a:gd name="G9" fmla="+- G8 T6 T7"/>
              <a:gd name="G10" fmla="?: G9 G7 G5"/>
              <a:gd name="T8" fmla="*/ 0 256 1"/>
              <a:gd name="T9" fmla="*/ 360 256 1"/>
              <a:gd name="G11" fmla="+- G10 T8 T9"/>
              <a:gd name="G12" fmla="?: G10 G11 G10"/>
              <a:gd name="T10" fmla="*/ 0 256 1"/>
              <a:gd name="T11" fmla="*/ 360 256 1"/>
              <a:gd name="G13" fmla="+- G12 T10 T11"/>
              <a:gd name="G14" fmla="?: G12 G13 G12"/>
              <a:gd name="G15" fmla="+- 0 0 G14"/>
              <a:gd name="G16" fmla="+- 10800 0 0"/>
              <a:gd name="G17" fmla="+- 10800 0 56"/>
              <a:gd name="G18" fmla="*/ 56 1 2"/>
              <a:gd name="G19" fmla="+- G18 5400 0"/>
              <a:gd name="G20" fmla="cos G19 11796480"/>
              <a:gd name="G21" fmla="sin G19 11796480"/>
              <a:gd name="G22" fmla="+- G20 10800 0"/>
              <a:gd name="G23" fmla="+- G21 10800 0"/>
              <a:gd name="G24" fmla="+- 10800 0 G20"/>
              <a:gd name="G25" fmla="+- 56 10800 0"/>
              <a:gd name="G26" fmla="?: G9 G17 G25"/>
              <a:gd name="G27" fmla="?: G9 0 21600"/>
              <a:gd name="G28" fmla="cos 10800 11796480"/>
              <a:gd name="G29" fmla="sin 10800 11796480"/>
              <a:gd name="G30" fmla="sin 56 11796480"/>
              <a:gd name="G31" fmla="+- G28 10800 0"/>
              <a:gd name="G32" fmla="+- G29 10800 0"/>
              <a:gd name="G33" fmla="+- G30 10800 0"/>
              <a:gd name="G34" fmla="?: G4 0 G31"/>
              <a:gd name="G35" fmla="?: 11796480 G34 0"/>
              <a:gd name="G36" fmla="?: G6 G35 G31"/>
              <a:gd name="G37" fmla="+- 21600 0 G36"/>
              <a:gd name="G38" fmla="?: G4 0 G33"/>
              <a:gd name="G39" fmla="?: 11796480 G38 G32"/>
              <a:gd name="G40" fmla="?: G6 G39 0"/>
              <a:gd name="G41" fmla="?: G4 G32 21600"/>
              <a:gd name="G42" fmla="?: G6 G41 G33"/>
              <a:gd name="T12" fmla="*/ 10800 w 21600"/>
              <a:gd name="T13" fmla="*/ 0 h 21600"/>
              <a:gd name="T14" fmla="*/ 5372 w 21600"/>
              <a:gd name="T15" fmla="*/ 10800 h 21600"/>
              <a:gd name="T16" fmla="*/ 10800 w 21600"/>
              <a:gd name="T17" fmla="*/ 10744 h 21600"/>
              <a:gd name="T18" fmla="*/ 16228 w 21600"/>
              <a:gd name="T19" fmla="*/ 10800 h 21600"/>
              <a:gd name="T20" fmla="*/ G36 w 21600"/>
              <a:gd name="T21" fmla="*/ G40 h 21600"/>
              <a:gd name="T22" fmla="*/ G37 w 21600"/>
              <a:gd name="T23" fmla="*/ G42 h 21600"/>
            </a:gdLst>
            <a:ahLst/>
            <a:cxnLst>
              <a:cxn ang="0">
                <a:pos x="T12" y="T13"/>
              </a:cxn>
              <a:cxn ang="0">
                <a:pos x="T14" y="T15"/>
              </a:cxn>
              <a:cxn ang="0">
                <a:pos x="T16" y="T17"/>
              </a:cxn>
              <a:cxn ang="0">
                <a:pos x="T18" y="T19"/>
              </a:cxn>
            </a:cxnLst>
            <a:rect l="T20" t="T21" r="T22" b="T23"/>
            <a:pathLst>
              <a:path w="21600" h="21600">
                <a:moveTo>
                  <a:pt x="10744" y="10800"/>
                </a:moveTo>
                <a:cubicBezTo>
                  <a:pt x="10744" y="10769"/>
                  <a:pt x="10769" y="10744"/>
                  <a:pt x="10800" y="10744"/>
                </a:cubicBezTo>
                <a:cubicBezTo>
                  <a:pt x="10830" y="10743"/>
                  <a:pt x="10855" y="10769"/>
                  <a:pt x="10856" y="10799"/>
                </a:cubicBezTo>
                <a:lnTo>
                  <a:pt x="21600" y="10800"/>
                </a:lnTo>
                <a:cubicBezTo>
                  <a:pt x="21600" y="4835"/>
                  <a:pt x="16764" y="0"/>
                  <a:pt x="10800" y="0"/>
                </a:cubicBezTo>
                <a:cubicBezTo>
                  <a:pt x="4835" y="0"/>
                  <a:pt x="0" y="4835"/>
                  <a:pt x="0" y="10800"/>
                </a:cubicBezTo>
                <a:close/>
              </a:path>
            </a:pathLst>
          </a:custGeom>
          <a:gradFill rotWithShape="1">
            <a:gsLst>
              <a:gs pos="0">
                <a:schemeClr val="hlink">
                  <a:alpha val="56000"/>
                </a:schemeClr>
              </a:gs>
              <a:gs pos="100000">
                <a:schemeClr val="hlink">
                  <a:gamma/>
                  <a:tint val="0"/>
                  <a:invGamma/>
                  <a:alpha val="48000"/>
                </a:schemeClr>
              </a:gs>
            </a:gsLst>
            <a:lin ang="5400000" scaled="1"/>
          </a:gradFill>
          <a:ln>
            <a:noFill/>
          </a:ln>
          <a:effectLst/>
          <a:extLst>
            <a:ext uri="{91240B29-F687-4F45-9708-019B960494DF}">
              <a14:hiddenLine xmlns:a14="http://schemas.microsoft.com/office/drawing/2010/main" w="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grpSp>
        <p:nvGrpSpPr>
          <p:cNvPr id="21" name="Group 53"/>
          <p:cNvGrpSpPr>
            <a:grpSpLocks/>
          </p:cNvGrpSpPr>
          <p:nvPr/>
        </p:nvGrpSpPr>
        <p:grpSpPr bwMode="auto">
          <a:xfrm>
            <a:off x="10333184" y="1790125"/>
            <a:ext cx="381000" cy="381000"/>
            <a:chOff x="2078" y="1680"/>
            <a:chExt cx="1615" cy="1615"/>
          </a:xfrm>
        </p:grpSpPr>
        <p:sp>
          <p:nvSpPr>
            <p:cNvPr id="22" name="Oval 54"/>
            <p:cNvSpPr>
              <a:spLocks noChangeArrowheads="1"/>
            </p:cNvSpPr>
            <p:nvPr/>
          </p:nvSpPr>
          <p:spPr bwMode="gray">
            <a:xfrm>
              <a:off x="2078" y="1680"/>
              <a:ext cx="1615" cy="1615"/>
            </a:xfrm>
            <a:prstGeom prst="ellipse">
              <a:avLst/>
            </a:prstGeom>
            <a:gradFill rotWithShape="1">
              <a:gsLst>
                <a:gs pos="0">
                  <a:srgbClr val="FFFFFF">
                    <a:gamma/>
                    <a:shade val="46275"/>
                    <a:invGamma/>
                  </a:srgbClr>
                </a:gs>
                <a:gs pos="50000">
                  <a:srgbClr val="FFFFFF"/>
                </a:gs>
                <a:gs pos="100000">
                  <a:srgbClr val="FFFFFF">
                    <a:gamma/>
                    <a:shade val="46275"/>
                    <a:invGamma/>
                  </a:srgbClr>
                </a:gs>
              </a:gsLst>
              <a:lin ang="5400000" scaled="1"/>
            </a:gradFill>
            <a:ln>
              <a:noFill/>
            </a:ln>
            <a:effectLst/>
            <a:extLst>
              <a:ext uri="{91240B29-F687-4F45-9708-019B960494DF}">
                <a14:hiddenLine xmlns:a14="http://schemas.microsoft.com/office/drawing/2010/main" w="57150" algn="ctr">
                  <a:solidFill>
                    <a:schemeClr val="bg1"/>
                  </a:solidFill>
                  <a:round/>
                  <a:headEnd/>
                  <a:tailEnd/>
                </a14:hiddenLine>
              </a:ext>
              <a:ext uri="{AF507438-7753-43E0-B8FC-AC1667EBCBE1}">
                <a14:hiddenEffects xmlns:a14="http://schemas.microsoft.com/office/drawing/2010/main">
                  <a:effectLst>
                    <a:outerShdw dist="76200" dir="10800000" kx="-3284103" algn="br" rotWithShape="0">
                      <a:schemeClr val="bg2">
                        <a:alpha val="50000"/>
                      </a:schemeClr>
                    </a:outerShdw>
                  </a:effectLst>
                </a14:hiddenEffects>
              </a:ext>
            </a:extLst>
          </p:spPr>
          <p:txBody>
            <a:bodyPr wrap="none" anchor="ctr"/>
            <a:lstStyle/>
            <a:p>
              <a:endParaRPr lang="en-US"/>
            </a:p>
          </p:txBody>
        </p:sp>
        <p:sp>
          <p:nvSpPr>
            <p:cNvPr id="23" name="Oval 55"/>
            <p:cNvSpPr>
              <a:spLocks noChangeArrowheads="1"/>
            </p:cNvSpPr>
            <p:nvPr/>
          </p:nvSpPr>
          <p:spPr bwMode="gray">
            <a:xfrm>
              <a:off x="2170" y="1771"/>
              <a:ext cx="1430" cy="1430"/>
            </a:xfrm>
            <a:prstGeom prst="ellipse">
              <a:avLst/>
            </a:prstGeom>
            <a:gradFill rotWithShape="1">
              <a:gsLst>
                <a:gs pos="0">
                  <a:srgbClr val="FFFFFF">
                    <a:gamma/>
                    <a:shade val="63529"/>
                    <a:invGamma/>
                  </a:srgbClr>
                </a:gs>
                <a:gs pos="50000">
                  <a:srgbClr val="FFFFFF"/>
                </a:gs>
                <a:gs pos="100000">
                  <a:srgbClr val="FFFFFF">
                    <a:gamma/>
                    <a:shade val="63529"/>
                    <a:invGamma/>
                  </a:srgbClr>
                </a:gs>
              </a:gsLst>
              <a:lin ang="0" scaled="1"/>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76200" dir="10800000" kx="-3284103" algn="br" rotWithShape="0">
                      <a:schemeClr val="bg2">
                        <a:alpha val="50000"/>
                      </a:schemeClr>
                    </a:outerShdw>
                  </a:effectLst>
                </a14:hiddenEffects>
              </a:ext>
            </a:extLst>
          </p:spPr>
          <p:txBody>
            <a:bodyPr wrap="none" anchor="ctr"/>
            <a:lstStyle/>
            <a:p>
              <a:endParaRPr lang="en-US"/>
            </a:p>
          </p:txBody>
        </p:sp>
        <p:sp>
          <p:nvSpPr>
            <p:cNvPr id="24" name="Oval 56"/>
            <p:cNvSpPr>
              <a:spLocks noChangeArrowheads="1"/>
            </p:cNvSpPr>
            <p:nvPr/>
          </p:nvSpPr>
          <p:spPr bwMode="gray">
            <a:xfrm>
              <a:off x="2254" y="1856"/>
              <a:ext cx="1262" cy="1264"/>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a:noFill/>
            </a:ln>
            <a:effectLst/>
            <a:extLst>
              <a:ext uri="{91240B29-F687-4F45-9708-019B960494DF}">
                <a14:hiddenLine xmlns:a14="http://schemas.microsoft.com/office/drawing/2010/main" w="38100" algn="ctr">
                  <a:solidFill>
                    <a:schemeClr val="bg1"/>
                  </a:solidFill>
                  <a:round/>
                  <a:headEnd/>
                  <a:tailEnd/>
                </a14:hiddenLine>
              </a:ext>
              <a:ext uri="{AF507438-7753-43E0-B8FC-AC1667EBCBE1}">
                <a14:hiddenEffects xmlns:a14="http://schemas.microsoft.com/office/drawing/2010/main">
                  <a:effectLst>
                    <a:outerShdw dist="109250" dir="3267739" algn="ctr" rotWithShape="0">
                      <a:srgbClr val="808080">
                        <a:alpha val="50000"/>
                      </a:srgbClr>
                    </a:outerShdw>
                  </a:effectLst>
                </a14:hiddenEffects>
              </a:ext>
            </a:extLst>
          </p:spPr>
          <p:txBody>
            <a:bodyPr wrap="none" anchor="ctr">
              <a:spAutoFit/>
            </a:bodyPr>
            <a:lstStyle/>
            <a:p>
              <a:endParaRPr lang="en-US"/>
            </a:p>
          </p:txBody>
        </p:sp>
        <p:sp>
          <p:nvSpPr>
            <p:cNvPr id="25" name="Oval 57"/>
            <p:cNvSpPr>
              <a:spLocks noChangeArrowheads="1"/>
            </p:cNvSpPr>
            <p:nvPr/>
          </p:nvSpPr>
          <p:spPr bwMode="gray">
            <a:xfrm>
              <a:off x="2254" y="1856"/>
              <a:ext cx="1262" cy="1264"/>
            </a:xfrm>
            <a:prstGeom prst="ellipse">
              <a:avLst/>
            </a:prstGeom>
            <a:gradFill rotWithShape="1">
              <a:gsLst>
                <a:gs pos="0">
                  <a:srgbClr val="FFCC00">
                    <a:gamma/>
                    <a:shade val="0"/>
                    <a:invGamma/>
                  </a:srgbClr>
                </a:gs>
                <a:gs pos="100000">
                  <a:srgbClr val="FFCC00"/>
                </a:gs>
              </a:gsLst>
              <a:lin ang="2700000" scaled="1"/>
            </a:gradFill>
            <a:ln>
              <a:noFill/>
            </a:ln>
            <a:effectLst/>
            <a:extLst>
              <a:ext uri="{91240B29-F687-4F45-9708-019B960494DF}">
                <a14:hiddenLine xmlns:a14="http://schemas.microsoft.com/office/drawing/2010/main" w="38100" algn="ctr">
                  <a:solidFill>
                    <a:schemeClr val="bg1"/>
                  </a:solidFill>
                  <a:round/>
                  <a:headEnd/>
                  <a:tailEnd/>
                </a14:hiddenLine>
              </a:ext>
              <a:ext uri="{AF507438-7753-43E0-B8FC-AC1667EBCBE1}">
                <a14:hiddenEffects xmlns:a14="http://schemas.microsoft.com/office/drawing/2010/main">
                  <a:effectLst>
                    <a:outerShdw dist="109250" dir="3267739" algn="ctr" rotWithShape="0">
                      <a:srgbClr val="808080">
                        <a:alpha val="50000"/>
                      </a:srgbClr>
                    </a:outerShdw>
                  </a:effectLst>
                </a14:hiddenEffects>
              </a:ext>
            </a:extLst>
          </p:spPr>
          <p:txBody>
            <a:bodyPr wrap="none" anchor="ctr">
              <a:spAutoFit/>
            </a:bodyPr>
            <a:lstStyle/>
            <a:p>
              <a:endParaRPr lang="en-US"/>
            </a:p>
          </p:txBody>
        </p:sp>
        <p:sp>
          <p:nvSpPr>
            <p:cNvPr id="26" name="Oval 58"/>
            <p:cNvSpPr>
              <a:spLocks noChangeArrowheads="1"/>
            </p:cNvSpPr>
            <p:nvPr/>
          </p:nvSpPr>
          <p:spPr bwMode="gray">
            <a:xfrm>
              <a:off x="2337" y="1939"/>
              <a:ext cx="1096" cy="1098"/>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a:noFill/>
            </a:ln>
            <a:effectLst/>
            <a:extLst>
              <a:ext uri="{91240B29-F687-4F45-9708-019B960494DF}">
                <a14:hiddenLine xmlns:a14="http://schemas.microsoft.com/office/drawing/2010/main" w="38100" algn="ctr">
                  <a:solidFill>
                    <a:schemeClr val="bg1"/>
                  </a:solidFill>
                  <a:round/>
                  <a:headEnd/>
                  <a:tailEnd/>
                </a14:hiddenLine>
              </a:ext>
              <a:ext uri="{AF507438-7753-43E0-B8FC-AC1667EBCBE1}">
                <a14:hiddenEffect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endParaRPr lang="en-US"/>
            </a:p>
          </p:txBody>
        </p:sp>
        <p:sp>
          <p:nvSpPr>
            <p:cNvPr id="27" name="Oval 59"/>
            <p:cNvSpPr>
              <a:spLocks noChangeArrowheads="1"/>
            </p:cNvSpPr>
            <p:nvPr/>
          </p:nvSpPr>
          <p:spPr bwMode="gray">
            <a:xfrm>
              <a:off x="2337" y="1939"/>
              <a:ext cx="1096" cy="1098"/>
            </a:xfrm>
            <a:prstGeom prst="ellipse">
              <a:avLst/>
            </a:prstGeom>
            <a:gradFill rotWithShape="1">
              <a:gsLst>
                <a:gs pos="0">
                  <a:srgbClr val="FFCC00"/>
                </a:gs>
                <a:gs pos="100000">
                  <a:srgbClr val="FFCC00">
                    <a:gamma/>
                    <a:shade val="48627"/>
                    <a:invGamma/>
                  </a:srgbClr>
                </a:gs>
              </a:gsLst>
              <a:lin ang="2700000" scaled="1"/>
            </a:gradFill>
            <a:ln>
              <a:noFill/>
            </a:ln>
            <a:effectLst/>
            <a:extLst>
              <a:ext uri="{91240B29-F687-4F45-9708-019B960494DF}">
                <a14:hiddenLine xmlns:a14="http://schemas.microsoft.com/office/drawing/2010/main" w="38100" algn="ctr">
                  <a:solidFill>
                    <a:schemeClr val="bg1"/>
                  </a:solidFill>
                  <a:round/>
                  <a:headEnd/>
                  <a:tailEnd/>
                </a14:hiddenLine>
              </a:ext>
              <a:ext uri="{AF507438-7753-43E0-B8FC-AC1667EBCBE1}">
                <a14:hiddenEffect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endParaRPr lang="en-US"/>
            </a:p>
          </p:txBody>
        </p:sp>
      </p:grpSp>
      <p:grpSp>
        <p:nvGrpSpPr>
          <p:cNvPr id="28" name="Group 60"/>
          <p:cNvGrpSpPr>
            <a:grpSpLocks/>
          </p:cNvGrpSpPr>
          <p:nvPr/>
        </p:nvGrpSpPr>
        <p:grpSpPr bwMode="auto">
          <a:xfrm>
            <a:off x="9656264" y="3194593"/>
            <a:ext cx="381000" cy="381000"/>
            <a:chOff x="2078" y="1680"/>
            <a:chExt cx="1615" cy="1615"/>
          </a:xfrm>
        </p:grpSpPr>
        <p:sp>
          <p:nvSpPr>
            <p:cNvPr id="29" name="Oval 61"/>
            <p:cNvSpPr>
              <a:spLocks noChangeArrowheads="1"/>
            </p:cNvSpPr>
            <p:nvPr/>
          </p:nvSpPr>
          <p:spPr bwMode="gray">
            <a:xfrm>
              <a:off x="2078" y="1680"/>
              <a:ext cx="1615" cy="1615"/>
            </a:xfrm>
            <a:prstGeom prst="ellipse">
              <a:avLst/>
            </a:prstGeom>
            <a:gradFill rotWithShape="1">
              <a:gsLst>
                <a:gs pos="0">
                  <a:srgbClr val="FFFFFF">
                    <a:gamma/>
                    <a:shade val="46275"/>
                    <a:invGamma/>
                  </a:srgbClr>
                </a:gs>
                <a:gs pos="50000">
                  <a:srgbClr val="FFFFFF"/>
                </a:gs>
                <a:gs pos="100000">
                  <a:srgbClr val="FFFFFF">
                    <a:gamma/>
                    <a:shade val="46275"/>
                    <a:invGamma/>
                  </a:srgbClr>
                </a:gs>
              </a:gsLst>
              <a:lin ang="5400000" scaled="1"/>
            </a:gradFill>
            <a:ln>
              <a:noFill/>
            </a:ln>
            <a:effectLst/>
            <a:extLst>
              <a:ext uri="{91240B29-F687-4F45-9708-019B960494DF}">
                <a14:hiddenLine xmlns:a14="http://schemas.microsoft.com/office/drawing/2010/main" w="57150" algn="ctr">
                  <a:solidFill>
                    <a:schemeClr val="bg1"/>
                  </a:solidFill>
                  <a:round/>
                  <a:headEnd/>
                  <a:tailEnd/>
                </a14:hiddenLine>
              </a:ext>
              <a:ext uri="{AF507438-7753-43E0-B8FC-AC1667EBCBE1}">
                <a14:hiddenEffects xmlns:a14="http://schemas.microsoft.com/office/drawing/2010/main">
                  <a:effectLst>
                    <a:outerShdw dist="76200" dir="10800000" kx="-3284103" algn="br" rotWithShape="0">
                      <a:schemeClr val="bg2">
                        <a:alpha val="50000"/>
                      </a:schemeClr>
                    </a:outerShdw>
                  </a:effectLst>
                </a14:hiddenEffects>
              </a:ext>
            </a:extLst>
          </p:spPr>
          <p:txBody>
            <a:bodyPr wrap="none" anchor="ctr"/>
            <a:lstStyle/>
            <a:p>
              <a:endParaRPr lang="en-US"/>
            </a:p>
          </p:txBody>
        </p:sp>
        <p:sp>
          <p:nvSpPr>
            <p:cNvPr id="30" name="Oval 62"/>
            <p:cNvSpPr>
              <a:spLocks noChangeArrowheads="1"/>
            </p:cNvSpPr>
            <p:nvPr/>
          </p:nvSpPr>
          <p:spPr bwMode="gray">
            <a:xfrm>
              <a:off x="2170" y="1771"/>
              <a:ext cx="1430" cy="1430"/>
            </a:xfrm>
            <a:prstGeom prst="ellipse">
              <a:avLst/>
            </a:prstGeom>
            <a:gradFill rotWithShape="1">
              <a:gsLst>
                <a:gs pos="0">
                  <a:srgbClr val="FFFFFF">
                    <a:gamma/>
                    <a:shade val="63529"/>
                    <a:invGamma/>
                  </a:srgbClr>
                </a:gs>
                <a:gs pos="50000">
                  <a:srgbClr val="FFFFFF"/>
                </a:gs>
                <a:gs pos="100000">
                  <a:srgbClr val="FFFFFF">
                    <a:gamma/>
                    <a:shade val="63529"/>
                    <a:invGamma/>
                  </a:srgbClr>
                </a:gs>
              </a:gsLst>
              <a:lin ang="0" scaled="1"/>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76200" dir="10800000" kx="-3284103" algn="br" rotWithShape="0">
                      <a:schemeClr val="bg2">
                        <a:alpha val="50000"/>
                      </a:schemeClr>
                    </a:outerShdw>
                  </a:effectLst>
                </a14:hiddenEffects>
              </a:ext>
            </a:extLst>
          </p:spPr>
          <p:txBody>
            <a:bodyPr wrap="none" anchor="ctr"/>
            <a:lstStyle/>
            <a:p>
              <a:endParaRPr lang="en-US"/>
            </a:p>
          </p:txBody>
        </p:sp>
        <p:sp>
          <p:nvSpPr>
            <p:cNvPr id="31" name="Oval 63"/>
            <p:cNvSpPr>
              <a:spLocks noChangeArrowheads="1"/>
            </p:cNvSpPr>
            <p:nvPr/>
          </p:nvSpPr>
          <p:spPr bwMode="gray">
            <a:xfrm>
              <a:off x="2254" y="1856"/>
              <a:ext cx="1262" cy="1264"/>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a:noFill/>
            </a:ln>
            <a:effectLst/>
            <a:extLst>
              <a:ext uri="{91240B29-F687-4F45-9708-019B960494DF}">
                <a14:hiddenLine xmlns:a14="http://schemas.microsoft.com/office/drawing/2010/main" w="38100" algn="ctr">
                  <a:solidFill>
                    <a:schemeClr val="bg1"/>
                  </a:solidFill>
                  <a:round/>
                  <a:headEnd/>
                  <a:tailEnd/>
                </a14:hiddenLine>
              </a:ext>
              <a:ext uri="{AF507438-7753-43E0-B8FC-AC1667EBCBE1}">
                <a14:hiddenEffects xmlns:a14="http://schemas.microsoft.com/office/drawing/2010/main">
                  <a:effectLst>
                    <a:outerShdw dist="109250" dir="3267739" algn="ctr" rotWithShape="0">
                      <a:srgbClr val="808080">
                        <a:alpha val="50000"/>
                      </a:srgbClr>
                    </a:outerShdw>
                  </a:effectLst>
                </a14:hiddenEffects>
              </a:ext>
            </a:extLst>
          </p:spPr>
          <p:txBody>
            <a:bodyPr wrap="none" anchor="ctr">
              <a:spAutoFit/>
            </a:bodyPr>
            <a:lstStyle/>
            <a:p>
              <a:endParaRPr lang="en-US"/>
            </a:p>
          </p:txBody>
        </p:sp>
        <p:sp>
          <p:nvSpPr>
            <p:cNvPr id="32" name="Oval 64"/>
            <p:cNvSpPr>
              <a:spLocks noChangeArrowheads="1"/>
            </p:cNvSpPr>
            <p:nvPr/>
          </p:nvSpPr>
          <p:spPr bwMode="gray">
            <a:xfrm>
              <a:off x="2254" y="1856"/>
              <a:ext cx="1262" cy="1264"/>
            </a:xfrm>
            <a:prstGeom prst="ellipse">
              <a:avLst/>
            </a:prstGeom>
            <a:gradFill rotWithShape="1">
              <a:gsLst>
                <a:gs pos="0">
                  <a:srgbClr val="48BE67">
                    <a:gamma/>
                    <a:shade val="0"/>
                    <a:invGamma/>
                  </a:srgbClr>
                </a:gs>
                <a:gs pos="100000">
                  <a:srgbClr val="48BE67"/>
                </a:gs>
              </a:gsLst>
              <a:lin ang="2700000" scaled="1"/>
            </a:gradFill>
            <a:ln>
              <a:noFill/>
            </a:ln>
            <a:effectLst/>
            <a:extLst>
              <a:ext uri="{91240B29-F687-4F45-9708-019B960494DF}">
                <a14:hiddenLine xmlns:a14="http://schemas.microsoft.com/office/drawing/2010/main" w="38100" algn="ctr">
                  <a:solidFill>
                    <a:schemeClr val="bg1"/>
                  </a:solidFill>
                  <a:round/>
                  <a:headEnd/>
                  <a:tailEnd/>
                </a14:hiddenLine>
              </a:ext>
              <a:ext uri="{AF507438-7753-43E0-B8FC-AC1667EBCBE1}">
                <a14:hiddenEffects xmlns:a14="http://schemas.microsoft.com/office/drawing/2010/main">
                  <a:effectLst>
                    <a:outerShdw dist="109250" dir="3267739" algn="ctr" rotWithShape="0">
                      <a:srgbClr val="808080">
                        <a:alpha val="50000"/>
                      </a:srgbClr>
                    </a:outerShdw>
                  </a:effectLst>
                </a14:hiddenEffects>
              </a:ext>
            </a:extLst>
          </p:spPr>
          <p:txBody>
            <a:bodyPr wrap="none" anchor="ctr">
              <a:spAutoFit/>
            </a:bodyPr>
            <a:lstStyle/>
            <a:p>
              <a:endParaRPr lang="en-US"/>
            </a:p>
          </p:txBody>
        </p:sp>
        <p:sp>
          <p:nvSpPr>
            <p:cNvPr id="33" name="Oval 65"/>
            <p:cNvSpPr>
              <a:spLocks noChangeArrowheads="1"/>
            </p:cNvSpPr>
            <p:nvPr/>
          </p:nvSpPr>
          <p:spPr bwMode="gray">
            <a:xfrm>
              <a:off x="2337" y="1939"/>
              <a:ext cx="1096" cy="1098"/>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a:noFill/>
            </a:ln>
            <a:effectLst/>
            <a:extLst>
              <a:ext uri="{91240B29-F687-4F45-9708-019B960494DF}">
                <a14:hiddenLine xmlns:a14="http://schemas.microsoft.com/office/drawing/2010/main" w="38100" algn="ctr">
                  <a:solidFill>
                    <a:schemeClr val="bg1"/>
                  </a:solidFill>
                  <a:round/>
                  <a:headEnd/>
                  <a:tailEnd/>
                </a14:hiddenLine>
              </a:ext>
              <a:ext uri="{AF507438-7753-43E0-B8FC-AC1667EBCBE1}">
                <a14:hiddenEffect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endParaRPr lang="en-US"/>
            </a:p>
          </p:txBody>
        </p:sp>
        <p:sp>
          <p:nvSpPr>
            <p:cNvPr id="34" name="Oval 66"/>
            <p:cNvSpPr>
              <a:spLocks noChangeArrowheads="1"/>
            </p:cNvSpPr>
            <p:nvPr/>
          </p:nvSpPr>
          <p:spPr bwMode="gray">
            <a:xfrm>
              <a:off x="2337" y="1939"/>
              <a:ext cx="1096" cy="1098"/>
            </a:xfrm>
            <a:prstGeom prst="ellipse">
              <a:avLst/>
            </a:prstGeom>
            <a:gradFill rotWithShape="1">
              <a:gsLst>
                <a:gs pos="0">
                  <a:srgbClr val="48BE67"/>
                </a:gs>
                <a:gs pos="100000">
                  <a:srgbClr val="48BE67">
                    <a:gamma/>
                    <a:shade val="48627"/>
                    <a:invGamma/>
                  </a:srgbClr>
                </a:gs>
              </a:gsLst>
              <a:lin ang="2700000" scaled="1"/>
            </a:gradFill>
            <a:ln>
              <a:noFill/>
            </a:ln>
            <a:effectLst/>
            <a:extLst>
              <a:ext uri="{91240B29-F687-4F45-9708-019B960494DF}">
                <a14:hiddenLine xmlns:a14="http://schemas.microsoft.com/office/drawing/2010/main" w="38100" algn="ctr">
                  <a:solidFill>
                    <a:schemeClr val="bg1"/>
                  </a:solidFill>
                  <a:round/>
                  <a:headEnd/>
                  <a:tailEnd/>
                </a14:hiddenLine>
              </a:ext>
              <a:ext uri="{AF507438-7753-43E0-B8FC-AC1667EBCBE1}">
                <a14:hiddenEffect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endParaRPr lang="en-US"/>
            </a:p>
          </p:txBody>
        </p:sp>
      </p:grpSp>
      <p:grpSp>
        <p:nvGrpSpPr>
          <p:cNvPr id="36" name="Group 67"/>
          <p:cNvGrpSpPr>
            <a:grpSpLocks/>
          </p:cNvGrpSpPr>
          <p:nvPr/>
        </p:nvGrpSpPr>
        <p:grpSpPr bwMode="auto">
          <a:xfrm>
            <a:off x="9975927" y="4763021"/>
            <a:ext cx="381000" cy="381000"/>
            <a:chOff x="2078" y="1680"/>
            <a:chExt cx="1615" cy="1615"/>
          </a:xfrm>
        </p:grpSpPr>
        <p:sp>
          <p:nvSpPr>
            <p:cNvPr id="37" name="Oval 68"/>
            <p:cNvSpPr>
              <a:spLocks noChangeArrowheads="1"/>
            </p:cNvSpPr>
            <p:nvPr/>
          </p:nvSpPr>
          <p:spPr bwMode="gray">
            <a:xfrm>
              <a:off x="2078" y="1680"/>
              <a:ext cx="1615" cy="1615"/>
            </a:xfrm>
            <a:prstGeom prst="ellipse">
              <a:avLst/>
            </a:prstGeom>
            <a:gradFill rotWithShape="1">
              <a:gsLst>
                <a:gs pos="0">
                  <a:srgbClr val="FFFFFF">
                    <a:gamma/>
                    <a:shade val="46275"/>
                    <a:invGamma/>
                  </a:srgbClr>
                </a:gs>
                <a:gs pos="50000">
                  <a:srgbClr val="FFFFFF"/>
                </a:gs>
                <a:gs pos="100000">
                  <a:srgbClr val="FFFFFF">
                    <a:gamma/>
                    <a:shade val="46275"/>
                    <a:invGamma/>
                  </a:srgbClr>
                </a:gs>
              </a:gsLst>
              <a:lin ang="5400000" scaled="1"/>
            </a:gradFill>
            <a:ln>
              <a:noFill/>
            </a:ln>
            <a:effectLst/>
            <a:extLst>
              <a:ext uri="{91240B29-F687-4F45-9708-019B960494DF}">
                <a14:hiddenLine xmlns:a14="http://schemas.microsoft.com/office/drawing/2010/main" w="57150" algn="ctr">
                  <a:solidFill>
                    <a:schemeClr val="bg1"/>
                  </a:solidFill>
                  <a:round/>
                  <a:headEnd/>
                  <a:tailEnd/>
                </a14:hiddenLine>
              </a:ext>
              <a:ext uri="{AF507438-7753-43E0-B8FC-AC1667EBCBE1}">
                <a14:hiddenEffects xmlns:a14="http://schemas.microsoft.com/office/drawing/2010/main">
                  <a:effectLst>
                    <a:outerShdw dist="76200" dir="10800000" kx="-3284103" algn="br" rotWithShape="0">
                      <a:schemeClr val="bg2">
                        <a:alpha val="50000"/>
                      </a:schemeClr>
                    </a:outerShdw>
                  </a:effectLst>
                </a14:hiddenEffects>
              </a:ext>
            </a:extLst>
          </p:spPr>
          <p:txBody>
            <a:bodyPr wrap="none" anchor="ctr"/>
            <a:lstStyle/>
            <a:p>
              <a:endParaRPr lang="en-US"/>
            </a:p>
          </p:txBody>
        </p:sp>
        <p:sp>
          <p:nvSpPr>
            <p:cNvPr id="38" name="Oval 69"/>
            <p:cNvSpPr>
              <a:spLocks noChangeArrowheads="1"/>
            </p:cNvSpPr>
            <p:nvPr/>
          </p:nvSpPr>
          <p:spPr bwMode="gray">
            <a:xfrm>
              <a:off x="2170" y="1771"/>
              <a:ext cx="1430" cy="1430"/>
            </a:xfrm>
            <a:prstGeom prst="ellipse">
              <a:avLst/>
            </a:prstGeom>
            <a:gradFill rotWithShape="1">
              <a:gsLst>
                <a:gs pos="0">
                  <a:srgbClr val="FFFFFF">
                    <a:gamma/>
                    <a:shade val="63529"/>
                    <a:invGamma/>
                  </a:srgbClr>
                </a:gs>
                <a:gs pos="50000">
                  <a:srgbClr val="FFFFFF"/>
                </a:gs>
                <a:gs pos="100000">
                  <a:srgbClr val="FFFFFF">
                    <a:gamma/>
                    <a:shade val="63529"/>
                    <a:invGamma/>
                  </a:srgbClr>
                </a:gs>
              </a:gsLst>
              <a:lin ang="0" scaled="1"/>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76200" dir="10800000" kx="-3284103" algn="br" rotWithShape="0">
                      <a:schemeClr val="bg2">
                        <a:alpha val="50000"/>
                      </a:schemeClr>
                    </a:outerShdw>
                  </a:effectLst>
                </a14:hiddenEffects>
              </a:ext>
            </a:extLst>
          </p:spPr>
          <p:txBody>
            <a:bodyPr wrap="none" anchor="ctr"/>
            <a:lstStyle/>
            <a:p>
              <a:endParaRPr lang="en-US"/>
            </a:p>
          </p:txBody>
        </p:sp>
        <p:sp>
          <p:nvSpPr>
            <p:cNvPr id="39" name="Oval 70"/>
            <p:cNvSpPr>
              <a:spLocks noChangeArrowheads="1"/>
            </p:cNvSpPr>
            <p:nvPr/>
          </p:nvSpPr>
          <p:spPr bwMode="gray">
            <a:xfrm>
              <a:off x="2254" y="1856"/>
              <a:ext cx="1262" cy="1264"/>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a:noFill/>
            </a:ln>
            <a:effectLst/>
            <a:extLst>
              <a:ext uri="{91240B29-F687-4F45-9708-019B960494DF}">
                <a14:hiddenLine xmlns:a14="http://schemas.microsoft.com/office/drawing/2010/main" w="38100" algn="ctr">
                  <a:solidFill>
                    <a:schemeClr val="bg1"/>
                  </a:solidFill>
                  <a:round/>
                  <a:headEnd/>
                  <a:tailEnd/>
                </a14:hiddenLine>
              </a:ext>
              <a:ext uri="{AF507438-7753-43E0-B8FC-AC1667EBCBE1}">
                <a14:hiddenEffects xmlns:a14="http://schemas.microsoft.com/office/drawing/2010/main">
                  <a:effectLst>
                    <a:outerShdw dist="109250" dir="3267739" algn="ctr" rotWithShape="0">
                      <a:srgbClr val="808080">
                        <a:alpha val="50000"/>
                      </a:srgbClr>
                    </a:outerShdw>
                  </a:effectLst>
                </a14:hiddenEffects>
              </a:ext>
            </a:extLst>
          </p:spPr>
          <p:txBody>
            <a:bodyPr wrap="none" anchor="ctr">
              <a:spAutoFit/>
            </a:bodyPr>
            <a:lstStyle/>
            <a:p>
              <a:endParaRPr lang="en-US"/>
            </a:p>
          </p:txBody>
        </p:sp>
        <p:sp>
          <p:nvSpPr>
            <p:cNvPr id="40" name="Oval 71"/>
            <p:cNvSpPr>
              <a:spLocks noChangeArrowheads="1"/>
            </p:cNvSpPr>
            <p:nvPr/>
          </p:nvSpPr>
          <p:spPr bwMode="gray">
            <a:xfrm>
              <a:off x="2254" y="1856"/>
              <a:ext cx="1262" cy="1264"/>
            </a:xfrm>
            <a:prstGeom prst="ellipse">
              <a:avLst/>
            </a:prstGeom>
            <a:gradFill rotWithShape="1">
              <a:gsLst>
                <a:gs pos="0">
                  <a:srgbClr val="21B3E1"/>
                </a:gs>
                <a:gs pos="100000">
                  <a:srgbClr val="21B3E1">
                    <a:gamma/>
                    <a:shade val="46275"/>
                    <a:invGamma/>
                  </a:srgbClr>
                </a:gs>
              </a:gsLst>
              <a:lin ang="5400000" scaled="1"/>
            </a:gradFill>
            <a:ln>
              <a:noFill/>
            </a:ln>
            <a:effectLst/>
            <a:extLst>
              <a:ext uri="{91240B29-F687-4F45-9708-019B960494DF}">
                <a14:hiddenLine xmlns:a14="http://schemas.microsoft.com/office/drawing/2010/main" w="38100" algn="ctr">
                  <a:solidFill>
                    <a:schemeClr val="bg1"/>
                  </a:solidFill>
                  <a:round/>
                  <a:headEnd/>
                  <a:tailEnd/>
                </a14:hiddenLine>
              </a:ext>
              <a:ext uri="{AF507438-7753-43E0-B8FC-AC1667EBCBE1}">
                <a14:hiddenEffects xmlns:a14="http://schemas.microsoft.com/office/drawing/2010/main">
                  <a:effectLst>
                    <a:outerShdw dist="109250" dir="3267739" algn="ctr" rotWithShape="0">
                      <a:srgbClr val="808080">
                        <a:alpha val="50000"/>
                      </a:srgbClr>
                    </a:outerShdw>
                  </a:effectLst>
                </a14:hiddenEffects>
              </a:ext>
            </a:extLst>
          </p:spPr>
          <p:txBody>
            <a:bodyPr wrap="none" anchor="ctr">
              <a:spAutoFit/>
            </a:bodyPr>
            <a:lstStyle/>
            <a:p>
              <a:endParaRPr lang="en-US"/>
            </a:p>
          </p:txBody>
        </p:sp>
        <p:sp>
          <p:nvSpPr>
            <p:cNvPr id="41" name="Oval 72"/>
            <p:cNvSpPr>
              <a:spLocks noChangeArrowheads="1"/>
            </p:cNvSpPr>
            <p:nvPr/>
          </p:nvSpPr>
          <p:spPr bwMode="gray">
            <a:xfrm>
              <a:off x="2337" y="1939"/>
              <a:ext cx="1096" cy="1098"/>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a:noFill/>
            </a:ln>
            <a:effectLst/>
            <a:extLst>
              <a:ext uri="{91240B29-F687-4F45-9708-019B960494DF}">
                <a14:hiddenLine xmlns:a14="http://schemas.microsoft.com/office/drawing/2010/main" w="38100" algn="ctr">
                  <a:solidFill>
                    <a:schemeClr val="bg1"/>
                  </a:solidFill>
                  <a:round/>
                  <a:headEnd/>
                  <a:tailEnd/>
                </a14:hiddenLine>
              </a:ext>
              <a:ext uri="{AF507438-7753-43E0-B8FC-AC1667EBCBE1}">
                <a14:hiddenEffect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endParaRPr lang="en-US"/>
            </a:p>
          </p:txBody>
        </p:sp>
        <p:sp>
          <p:nvSpPr>
            <p:cNvPr id="42" name="Oval 73"/>
            <p:cNvSpPr>
              <a:spLocks noChangeArrowheads="1"/>
            </p:cNvSpPr>
            <p:nvPr/>
          </p:nvSpPr>
          <p:spPr bwMode="gray">
            <a:xfrm>
              <a:off x="2337" y="1939"/>
              <a:ext cx="1096" cy="1098"/>
            </a:xfrm>
            <a:prstGeom prst="ellipse">
              <a:avLst/>
            </a:prstGeom>
            <a:gradFill rotWithShape="1">
              <a:gsLst>
                <a:gs pos="0">
                  <a:srgbClr val="21B3E1"/>
                </a:gs>
                <a:gs pos="100000">
                  <a:srgbClr val="21B3E1">
                    <a:gamma/>
                    <a:shade val="48627"/>
                    <a:invGamma/>
                  </a:srgbClr>
                </a:gs>
              </a:gsLst>
              <a:lin ang="2700000" scaled="1"/>
            </a:gradFill>
            <a:ln>
              <a:noFill/>
            </a:ln>
            <a:effectLst/>
            <a:extLst>
              <a:ext uri="{91240B29-F687-4F45-9708-019B960494DF}">
                <a14:hiddenLine xmlns:a14="http://schemas.microsoft.com/office/drawing/2010/main" w="38100" algn="ctr">
                  <a:solidFill>
                    <a:schemeClr val="bg1"/>
                  </a:solidFill>
                  <a:round/>
                  <a:headEnd/>
                  <a:tailEnd/>
                </a14:hiddenLine>
              </a:ext>
              <a:ext uri="{AF507438-7753-43E0-B8FC-AC1667EBCBE1}">
                <a14:hiddenEffect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endParaRPr lang="en-US"/>
            </a:p>
          </p:txBody>
        </p:sp>
      </p:grpSp>
      <p:sp>
        <p:nvSpPr>
          <p:cNvPr id="47" name="Rectangle 46"/>
          <p:cNvSpPr/>
          <p:nvPr/>
        </p:nvSpPr>
        <p:spPr>
          <a:xfrm>
            <a:off x="10286753" y="2729065"/>
            <a:ext cx="1837066" cy="1938992"/>
          </a:xfrm>
          <a:prstGeom prst="rect">
            <a:avLst/>
          </a:prstGeom>
        </p:spPr>
        <p:txBody>
          <a:bodyPr wrap="square">
            <a:spAutoFit/>
          </a:bodyPr>
          <a:lstStyle/>
          <a:p>
            <a:pPr algn="ctr" rtl="1">
              <a:lnSpc>
                <a:spcPct val="150000"/>
              </a:lnSpc>
            </a:pPr>
            <a:r>
              <a:rPr lang="ar-EG" sz="2000" dirty="0">
                <a:cs typeface="PT Bold Heading" panose="02010400000000000000" pitchFamily="2" charset="-78"/>
              </a:rPr>
              <a:t>لماذا التركيز على المدارس الحكومية في التحول الرقمي</a:t>
            </a:r>
            <a:endParaRPr lang="en-US" sz="2000" b="1" dirty="0">
              <a:cs typeface="PT Bold Heading" panose="02010400000000000000" pitchFamily="2" charset="-78"/>
            </a:endParaRPr>
          </a:p>
        </p:txBody>
      </p:sp>
      <p:sp>
        <p:nvSpPr>
          <p:cNvPr id="48" name="TextBox 47"/>
          <p:cNvSpPr txBox="1"/>
          <p:nvPr/>
        </p:nvSpPr>
        <p:spPr>
          <a:xfrm>
            <a:off x="1204576" y="6548313"/>
            <a:ext cx="8558077" cy="307777"/>
          </a:xfrm>
          <a:prstGeom prst="rect">
            <a:avLst/>
          </a:prstGeom>
          <a:noFill/>
        </p:spPr>
        <p:txBody>
          <a:bodyPr wrap="square" rtlCol="0">
            <a:spAutoFit/>
          </a:bodyPr>
          <a:lstStyle/>
          <a:p>
            <a:pPr algn="ctr"/>
            <a:r>
              <a:rPr lang="ar-EG" sz="1400" dirty="0">
                <a:cs typeface="PT Bold Heading" pitchFamily="2" charset="-78"/>
              </a:rPr>
              <a:t>المؤتمر الدولي الأول : التعليم الرقمي في الوطن العربي-تحديات الحاضر ورؤى المستقبل</a:t>
            </a:r>
            <a:endParaRPr lang="en-US" sz="1400" dirty="0">
              <a:cs typeface="PT Bold Heading" pitchFamily="2" charset="-78"/>
            </a:endParaRPr>
          </a:p>
        </p:txBody>
      </p:sp>
    </p:spTree>
    <p:extLst>
      <p:ext uri="{BB962C8B-B14F-4D97-AF65-F5344CB8AC3E}">
        <p14:creationId xmlns:p14="http://schemas.microsoft.com/office/powerpoint/2010/main" val="9630026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45"/>
                                        </p:tgtEl>
                                        <p:attrNameLst>
                                          <p:attrName>style.visibility</p:attrName>
                                        </p:attrNameLst>
                                      </p:cBhvr>
                                      <p:to>
                                        <p:strVal val="visible"/>
                                      </p:to>
                                    </p:set>
                                    <p:animEffect transition="in" filter="fade">
                                      <p:cBhvr>
                                        <p:cTn id="7" dur="500"/>
                                        <p:tgtEl>
                                          <p:spTgt spid="45"/>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46"/>
                                        </p:tgtEl>
                                        <p:attrNameLst>
                                          <p:attrName>style.visibility</p:attrName>
                                        </p:attrNameLst>
                                      </p:cBhvr>
                                      <p:to>
                                        <p:strVal val="visible"/>
                                      </p:to>
                                    </p:set>
                                    <p:animEffect transition="in" filter="fade">
                                      <p:cBhvr>
                                        <p:cTn id="11" dur="500"/>
                                        <p:tgtEl>
                                          <p:spTgt spid="46"/>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47"/>
                                        </p:tgtEl>
                                        <p:attrNameLst>
                                          <p:attrName>style.visibility</p:attrName>
                                        </p:attrNameLst>
                                      </p:cBhvr>
                                      <p:to>
                                        <p:strVal val="visible"/>
                                      </p:to>
                                    </p:set>
                                    <p:animEffect transition="in" filter="fade">
                                      <p:cBhvr>
                                        <p:cTn id="15" dur="500"/>
                                        <p:tgtEl>
                                          <p:spTgt spid="47"/>
                                        </p:tgtEl>
                                      </p:cBhvr>
                                    </p:animEffect>
                                  </p:childTnLst>
                                </p:cTn>
                              </p:par>
                            </p:childTnLst>
                          </p:cTn>
                        </p:par>
                      </p:childTnLst>
                    </p:cTn>
                  </p:par>
                  <p:par>
                    <p:cTn id="16" fill="hold">
                      <p:stCondLst>
                        <p:cond delay="indefinite"/>
                      </p:stCondLst>
                      <p:childTnLst>
                        <p:par>
                          <p:cTn id="17" fill="hold">
                            <p:stCondLst>
                              <p:cond delay="0"/>
                            </p:stCondLst>
                            <p:childTnLst>
                              <p:par>
                                <p:cTn id="18" presetID="47" presetClass="entr" presetSubtype="0" fill="hold" nodeType="clickEffect">
                                  <p:stCondLst>
                                    <p:cond delay="0"/>
                                  </p:stCondLst>
                                  <p:childTnLst>
                                    <p:set>
                                      <p:cBhvr>
                                        <p:cTn id="19" dur="1" fill="hold">
                                          <p:stCondLst>
                                            <p:cond delay="0"/>
                                          </p:stCondLst>
                                        </p:cTn>
                                        <p:tgtEl>
                                          <p:spTgt spid="21"/>
                                        </p:tgtEl>
                                        <p:attrNameLst>
                                          <p:attrName>style.visibility</p:attrName>
                                        </p:attrNameLst>
                                      </p:cBhvr>
                                      <p:to>
                                        <p:strVal val="visible"/>
                                      </p:to>
                                    </p:set>
                                    <p:animEffect transition="in" filter="fade">
                                      <p:cBhvr>
                                        <p:cTn id="20" dur="1000"/>
                                        <p:tgtEl>
                                          <p:spTgt spid="21"/>
                                        </p:tgtEl>
                                      </p:cBhvr>
                                    </p:animEffect>
                                    <p:anim calcmode="lin" valueType="num">
                                      <p:cBhvr>
                                        <p:cTn id="21" dur="1000" fill="hold"/>
                                        <p:tgtEl>
                                          <p:spTgt spid="21"/>
                                        </p:tgtEl>
                                        <p:attrNameLst>
                                          <p:attrName>ppt_x</p:attrName>
                                        </p:attrNameLst>
                                      </p:cBhvr>
                                      <p:tavLst>
                                        <p:tav tm="0">
                                          <p:val>
                                            <p:strVal val="#ppt_x"/>
                                          </p:val>
                                        </p:tav>
                                        <p:tav tm="100000">
                                          <p:val>
                                            <p:strVal val="#ppt_x"/>
                                          </p:val>
                                        </p:tav>
                                      </p:tavLst>
                                    </p:anim>
                                    <p:anim calcmode="lin" valueType="num">
                                      <p:cBhvr>
                                        <p:cTn id="22" dur="1000" fill="hold"/>
                                        <p:tgtEl>
                                          <p:spTgt spid="21"/>
                                        </p:tgtEl>
                                        <p:attrNameLst>
                                          <p:attrName>ppt_y</p:attrName>
                                        </p:attrNameLst>
                                      </p:cBhvr>
                                      <p:tavLst>
                                        <p:tav tm="0">
                                          <p:val>
                                            <p:strVal val="#ppt_y-.1"/>
                                          </p:val>
                                        </p:tav>
                                        <p:tav tm="100000">
                                          <p:val>
                                            <p:strVal val="#ppt_y"/>
                                          </p:val>
                                        </p:tav>
                                      </p:tavLst>
                                    </p:anim>
                                  </p:childTnLst>
                                </p:cTn>
                              </p:par>
                            </p:childTnLst>
                          </p:cTn>
                        </p:par>
                        <p:par>
                          <p:cTn id="23" fill="hold">
                            <p:stCondLst>
                              <p:cond delay="1000"/>
                            </p:stCondLst>
                            <p:childTnLst>
                              <p:par>
                                <p:cTn id="24" presetID="47" presetClass="entr" presetSubtype="0" fill="hold" grpId="0" nodeType="afterEffect">
                                  <p:stCondLst>
                                    <p:cond delay="0"/>
                                  </p:stCondLst>
                                  <p:childTnLst>
                                    <p:set>
                                      <p:cBhvr>
                                        <p:cTn id="25" dur="1" fill="hold">
                                          <p:stCondLst>
                                            <p:cond delay="0"/>
                                          </p:stCondLst>
                                        </p:cTn>
                                        <p:tgtEl>
                                          <p:spTgt spid="15"/>
                                        </p:tgtEl>
                                        <p:attrNameLst>
                                          <p:attrName>style.visibility</p:attrName>
                                        </p:attrNameLst>
                                      </p:cBhvr>
                                      <p:to>
                                        <p:strVal val="visible"/>
                                      </p:to>
                                    </p:set>
                                    <p:animEffect transition="in" filter="fade">
                                      <p:cBhvr>
                                        <p:cTn id="26" dur="1000"/>
                                        <p:tgtEl>
                                          <p:spTgt spid="15"/>
                                        </p:tgtEl>
                                      </p:cBhvr>
                                    </p:animEffect>
                                    <p:anim calcmode="lin" valueType="num">
                                      <p:cBhvr>
                                        <p:cTn id="27" dur="1000" fill="hold"/>
                                        <p:tgtEl>
                                          <p:spTgt spid="15"/>
                                        </p:tgtEl>
                                        <p:attrNameLst>
                                          <p:attrName>ppt_x</p:attrName>
                                        </p:attrNameLst>
                                      </p:cBhvr>
                                      <p:tavLst>
                                        <p:tav tm="0">
                                          <p:val>
                                            <p:strVal val="#ppt_x"/>
                                          </p:val>
                                        </p:tav>
                                        <p:tav tm="100000">
                                          <p:val>
                                            <p:strVal val="#ppt_x"/>
                                          </p:val>
                                        </p:tav>
                                      </p:tavLst>
                                    </p:anim>
                                    <p:anim calcmode="lin" valueType="num">
                                      <p:cBhvr>
                                        <p:cTn id="28"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7" presetClass="entr" presetSubtype="0" fill="hold" nodeType="clickEffect">
                                  <p:stCondLst>
                                    <p:cond delay="0"/>
                                  </p:stCondLst>
                                  <p:childTnLst>
                                    <p:set>
                                      <p:cBhvr>
                                        <p:cTn id="32" dur="1" fill="hold">
                                          <p:stCondLst>
                                            <p:cond delay="0"/>
                                          </p:stCondLst>
                                        </p:cTn>
                                        <p:tgtEl>
                                          <p:spTgt spid="28"/>
                                        </p:tgtEl>
                                        <p:attrNameLst>
                                          <p:attrName>style.visibility</p:attrName>
                                        </p:attrNameLst>
                                      </p:cBhvr>
                                      <p:to>
                                        <p:strVal val="visible"/>
                                      </p:to>
                                    </p:set>
                                    <p:animEffect transition="in" filter="fade">
                                      <p:cBhvr>
                                        <p:cTn id="33" dur="1000"/>
                                        <p:tgtEl>
                                          <p:spTgt spid="28"/>
                                        </p:tgtEl>
                                      </p:cBhvr>
                                    </p:animEffect>
                                    <p:anim calcmode="lin" valueType="num">
                                      <p:cBhvr>
                                        <p:cTn id="34" dur="1000" fill="hold"/>
                                        <p:tgtEl>
                                          <p:spTgt spid="28"/>
                                        </p:tgtEl>
                                        <p:attrNameLst>
                                          <p:attrName>ppt_x</p:attrName>
                                        </p:attrNameLst>
                                      </p:cBhvr>
                                      <p:tavLst>
                                        <p:tav tm="0">
                                          <p:val>
                                            <p:strVal val="#ppt_x"/>
                                          </p:val>
                                        </p:tav>
                                        <p:tav tm="100000">
                                          <p:val>
                                            <p:strVal val="#ppt_x"/>
                                          </p:val>
                                        </p:tav>
                                      </p:tavLst>
                                    </p:anim>
                                    <p:anim calcmode="lin" valueType="num">
                                      <p:cBhvr>
                                        <p:cTn id="35" dur="1000" fill="hold"/>
                                        <p:tgtEl>
                                          <p:spTgt spid="28"/>
                                        </p:tgtEl>
                                        <p:attrNameLst>
                                          <p:attrName>ppt_y</p:attrName>
                                        </p:attrNameLst>
                                      </p:cBhvr>
                                      <p:tavLst>
                                        <p:tav tm="0">
                                          <p:val>
                                            <p:strVal val="#ppt_y-.1"/>
                                          </p:val>
                                        </p:tav>
                                        <p:tav tm="100000">
                                          <p:val>
                                            <p:strVal val="#ppt_y"/>
                                          </p:val>
                                        </p:tav>
                                      </p:tavLst>
                                    </p:anim>
                                  </p:childTnLst>
                                </p:cTn>
                              </p:par>
                            </p:childTnLst>
                          </p:cTn>
                        </p:par>
                        <p:par>
                          <p:cTn id="36" fill="hold">
                            <p:stCondLst>
                              <p:cond delay="1000"/>
                            </p:stCondLst>
                            <p:childTnLst>
                              <p:par>
                                <p:cTn id="37" presetID="47" presetClass="entr" presetSubtype="0" fill="hold" grpId="0" nodeType="afterEffect">
                                  <p:stCondLst>
                                    <p:cond delay="0"/>
                                  </p:stCondLst>
                                  <p:childTnLst>
                                    <p:set>
                                      <p:cBhvr>
                                        <p:cTn id="38" dur="1" fill="hold">
                                          <p:stCondLst>
                                            <p:cond delay="0"/>
                                          </p:stCondLst>
                                        </p:cTn>
                                        <p:tgtEl>
                                          <p:spTgt spid="35"/>
                                        </p:tgtEl>
                                        <p:attrNameLst>
                                          <p:attrName>style.visibility</p:attrName>
                                        </p:attrNameLst>
                                      </p:cBhvr>
                                      <p:to>
                                        <p:strVal val="visible"/>
                                      </p:to>
                                    </p:set>
                                    <p:animEffect transition="in" filter="fade">
                                      <p:cBhvr>
                                        <p:cTn id="39" dur="1000"/>
                                        <p:tgtEl>
                                          <p:spTgt spid="35"/>
                                        </p:tgtEl>
                                      </p:cBhvr>
                                    </p:animEffect>
                                    <p:anim calcmode="lin" valueType="num">
                                      <p:cBhvr>
                                        <p:cTn id="40" dur="1000" fill="hold"/>
                                        <p:tgtEl>
                                          <p:spTgt spid="35"/>
                                        </p:tgtEl>
                                        <p:attrNameLst>
                                          <p:attrName>ppt_x</p:attrName>
                                        </p:attrNameLst>
                                      </p:cBhvr>
                                      <p:tavLst>
                                        <p:tav tm="0">
                                          <p:val>
                                            <p:strVal val="#ppt_x"/>
                                          </p:val>
                                        </p:tav>
                                        <p:tav tm="100000">
                                          <p:val>
                                            <p:strVal val="#ppt_x"/>
                                          </p:val>
                                        </p:tav>
                                      </p:tavLst>
                                    </p:anim>
                                    <p:anim calcmode="lin" valueType="num">
                                      <p:cBhvr>
                                        <p:cTn id="41" dur="1000" fill="hold"/>
                                        <p:tgtEl>
                                          <p:spTgt spid="35"/>
                                        </p:tgtEl>
                                        <p:attrNameLst>
                                          <p:attrName>ppt_y</p:attrName>
                                        </p:attrNameLst>
                                      </p:cBhvr>
                                      <p:tavLst>
                                        <p:tav tm="0">
                                          <p:val>
                                            <p:strVal val="#ppt_y-.1"/>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47" presetClass="entr" presetSubtype="0" fill="hold" nodeType="clickEffect">
                                  <p:stCondLst>
                                    <p:cond delay="0"/>
                                  </p:stCondLst>
                                  <p:childTnLst>
                                    <p:set>
                                      <p:cBhvr>
                                        <p:cTn id="45" dur="1" fill="hold">
                                          <p:stCondLst>
                                            <p:cond delay="0"/>
                                          </p:stCondLst>
                                        </p:cTn>
                                        <p:tgtEl>
                                          <p:spTgt spid="36"/>
                                        </p:tgtEl>
                                        <p:attrNameLst>
                                          <p:attrName>style.visibility</p:attrName>
                                        </p:attrNameLst>
                                      </p:cBhvr>
                                      <p:to>
                                        <p:strVal val="visible"/>
                                      </p:to>
                                    </p:set>
                                    <p:animEffect transition="in" filter="fade">
                                      <p:cBhvr>
                                        <p:cTn id="46" dur="1000"/>
                                        <p:tgtEl>
                                          <p:spTgt spid="36"/>
                                        </p:tgtEl>
                                      </p:cBhvr>
                                    </p:animEffect>
                                    <p:anim calcmode="lin" valueType="num">
                                      <p:cBhvr>
                                        <p:cTn id="47" dur="1000" fill="hold"/>
                                        <p:tgtEl>
                                          <p:spTgt spid="36"/>
                                        </p:tgtEl>
                                        <p:attrNameLst>
                                          <p:attrName>ppt_x</p:attrName>
                                        </p:attrNameLst>
                                      </p:cBhvr>
                                      <p:tavLst>
                                        <p:tav tm="0">
                                          <p:val>
                                            <p:strVal val="#ppt_x"/>
                                          </p:val>
                                        </p:tav>
                                        <p:tav tm="100000">
                                          <p:val>
                                            <p:strVal val="#ppt_x"/>
                                          </p:val>
                                        </p:tav>
                                      </p:tavLst>
                                    </p:anim>
                                    <p:anim calcmode="lin" valueType="num">
                                      <p:cBhvr>
                                        <p:cTn id="48" dur="1000" fill="hold"/>
                                        <p:tgtEl>
                                          <p:spTgt spid="36"/>
                                        </p:tgtEl>
                                        <p:attrNameLst>
                                          <p:attrName>ppt_y</p:attrName>
                                        </p:attrNameLst>
                                      </p:cBhvr>
                                      <p:tavLst>
                                        <p:tav tm="0">
                                          <p:val>
                                            <p:strVal val="#ppt_y-.1"/>
                                          </p:val>
                                        </p:tav>
                                        <p:tav tm="100000">
                                          <p:val>
                                            <p:strVal val="#ppt_y"/>
                                          </p:val>
                                        </p:tav>
                                      </p:tavLst>
                                    </p:anim>
                                  </p:childTnLst>
                                </p:cTn>
                              </p:par>
                            </p:childTnLst>
                          </p:cTn>
                        </p:par>
                        <p:par>
                          <p:cTn id="49" fill="hold">
                            <p:stCondLst>
                              <p:cond delay="1000"/>
                            </p:stCondLst>
                            <p:childTnLst>
                              <p:par>
                                <p:cTn id="50" presetID="47" presetClass="entr" presetSubtype="0" fill="hold" grpId="0" nodeType="afterEffect">
                                  <p:stCondLst>
                                    <p:cond delay="0"/>
                                  </p:stCondLst>
                                  <p:childTnLst>
                                    <p:set>
                                      <p:cBhvr>
                                        <p:cTn id="51" dur="1" fill="hold">
                                          <p:stCondLst>
                                            <p:cond delay="0"/>
                                          </p:stCondLst>
                                        </p:cTn>
                                        <p:tgtEl>
                                          <p:spTgt spid="44"/>
                                        </p:tgtEl>
                                        <p:attrNameLst>
                                          <p:attrName>style.visibility</p:attrName>
                                        </p:attrNameLst>
                                      </p:cBhvr>
                                      <p:to>
                                        <p:strVal val="visible"/>
                                      </p:to>
                                    </p:set>
                                    <p:animEffect transition="in" filter="fade">
                                      <p:cBhvr>
                                        <p:cTn id="52" dur="1000"/>
                                        <p:tgtEl>
                                          <p:spTgt spid="44"/>
                                        </p:tgtEl>
                                      </p:cBhvr>
                                    </p:animEffect>
                                    <p:anim calcmode="lin" valueType="num">
                                      <p:cBhvr>
                                        <p:cTn id="53" dur="1000" fill="hold"/>
                                        <p:tgtEl>
                                          <p:spTgt spid="44"/>
                                        </p:tgtEl>
                                        <p:attrNameLst>
                                          <p:attrName>ppt_x</p:attrName>
                                        </p:attrNameLst>
                                      </p:cBhvr>
                                      <p:tavLst>
                                        <p:tav tm="0">
                                          <p:val>
                                            <p:strVal val="#ppt_x"/>
                                          </p:val>
                                        </p:tav>
                                        <p:tav tm="100000">
                                          <p:val>
                                            <p:strVal val="#ppt_x"/>
                                          </p:val>
                                        </p:tav>
                                      </p:tavLst>
                                    </p:anim>
                                    <p:anim calcmode="lin" valueType="num">
                                      <p:cBhvr>
                                        <p:cTn id="54" dur="1000" fill="hold"/>
                                        <p:tgtEl>
                                          <p:spTgt spid="4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35" grpId="0" animBg="1"/>
      <p:bldP spid="44" grpId="0" animBg="1"/>
      <p:bldP spid="45" grpId="0" animBg="1"/>
      <p:bldP spid="46" grpId="0" animBg="1"/>
      <p:bldP spid="4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7"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65698" y="-17394"/>
            <a:ext cx="12282153" cy="6904309"/>
          </a:xfrm>
        </p:spPr>
      </p:pic>
      <p:sp>
        <p:nvSpPr>
          <p:cNvPr id="15" name="AutoShape 52"/>
          <p:cNvSpPr>
            <a:spLocks noChangeArrowheads="1"/>
          </p:cNvSpPr>
          <p:nvPr/>
        </p:nvSpPr>
        <p:spPr bwMode="gray">
          <a:xfrm>
            <a:off x="115748" y="1175672"/>
            <a:ext cx="11002075" cy="592434"/>
          </a:xfrm>
          <a:prstGeom prst="roundRect">
            <a:avLst>
              <a:gd name="adj" fmla="val 50000"/>
            </a:avLst>
          </a:prstGeom>
          <a:noFill/>
          <a:ln w="28575" algn="ctr">
            <a:solidFill>
              <a:schemeClr val="bg2"/>
            </a:solidFill>
            <a:round/>
            <a:headEnd/>
            <a:tailEnd/>
          </a:ln>
          <a:effectLst/>
          <a:extLst>
            <a:ext uri="{909E8E84-426E-40DD-AFC4-6F175D3DCCD1}">
              <a14:hiddenFill xmlns:a14="http://schemas.microsoft.com/office/drawing/2010/main">
                <a:gradFill rotWithShape="1">
                  <a:gsLst>
                    <a:gs pos="0">
                      <a:schemeClr val="accent1">
                        <a:gamma/>
                        <a:tint val="0"/>
                        <a:invGamma/>
                      </a:schemeClr>
                    </a:gs>
                    <a:gs pos="100000">
                      <a:schemeClr val="accent1"/>
                    </a:gs>
                  </a:gsLst>
                  <a:lin ang="0" scaled="1"/>
                </a:gradFill>
              </a14:hiddenFill>
            </a:ext>
            <a:ext uri="{AF507438-7753-43E0-B8FC-AC1667EBCBE1}">
              <a14:hiddenEffects xmlns:a14="http://schemas.microsoft.com/office/drawing/2010/main">
                <a:effectLst>
                  <a:outerShdw dist="76200" dir="10800000" kx="-3284103" algn="br" rotWithShape="0">
                    <a:schemeClr val="bg2">
                      <a:alpha val="50000"/>
                    </a:schemeClr>
                  </a:outerShdw>
                </a:effectLst>
              </a14:hiddenEffects>
            </a:ext>
          </a:extLst>
        </p:spPr>
        <p:txBody>
          <a:bodyPr wrap="none" anchor="ctr"/>
          <a:lstStyle/>
          <a:p>
            <a:pPr algn="just" rtl="1"/>
            <a:endParaRPr lang="ar-EG" sz="2400" b="1" dirty="0"/>
          </a:p>
        </p:txBody>
      </p:sp>
      <p:sp>
        <p:nvSpPr>
          <p:cNvPr id="35" name="AutoShape 52"/>
          <p:cNvSpPr>
            <a:spLocks noChangeArrowheads="1"/>
          </p:cNvSpPr>
          <p:nvPr/>
        </p:nvSpPr>
        <p:spPr bwMode="gray">
          <a:xfrm>
            <a:off x="115748" y="1864042"/>
            <a:ext cx="10280800" cy="474538"/>
          </a:xfrm>
          <a:prstGeom prst="roundRect">
            <a:avLst>
              <a:gd name="adj" fmla="val 50000"/>
            </a:avLst>
          </a:prstGeom>
          <a:noFill/>
          <a:ln w="28575" algn="ctr">
            <a:solidFill>
              <a:schemeClr val="bg2"/>
            </a:solidFill>
            <a:round/>
            <a:headEnd/>
            <a:tailEnd/>
          </a:ln>
          <a:effectLst/>
          <a:extLst>
            <a:ext uri="{909E8E84-426E-40DD-AFC4-6F175D3DCCD1}">
              <a14:hiddenFill xmlns:a14="http://schemas.microsoft.com/office/drawing/2010/main">
                <a:gradFill rotWithShape="1">
                  <a:gsLst>
                    <a:gs pos="0">
                      <a:schemeClr val="accent1">
                        <a:gamma/>
                        <a:tint val="0"/>
                        <a:invGamma/>
                      </a:schemeClr>
                    </a:gs>
                    <a:gs pos="100000">
                      <a:schemeClr val="accent1"/>
                    </a:gs>
                  </a:gsLst>
                  <a:lin ang="0" scaled="1"/>
                </a:gradFill>
              </a14:hiddenFill>
            </a:ext>
            <a:ext uri="{AF507438-7753-43E0-B8FC-AC1667EBCBE1}">
              <a14:hiddenEffects xmlns:a14="http://schemas.microsoft.com/office/drawing/2010/main">
                <a:effectLst>
                  <a:outerShdw dist="76200" dir="10800000" kx="-3284103" algn="br" rotWithShape="0">
                    <a:schemeClr val="bg2">
                      <a:alpha val="50000"/>
                    </a:schemeClr>
                  </a:outerShdw>
                </a:effectLst>
              </a14:hiddenEffects>
            </a:ext>
          </a:extLst>
        </p:spPr>
        <p:txBody>
          <a:bodyPr wrap="none" anchor="ctr"/>
          <a:lstStyle/>
          <a:p>
            <a:pPr algn="r" rtl="1"/>
            <a:endParaRPr lang="ar-EG" sz="2400" b="1" dirty="0"/>
          </a:p>
        </p:txBody>
      </p:sp>
      <p:sp>
        <p:nvSpPr>
          <p:cNvPr id="44" name="AutoShape 52"/>
          <p:cNvSpPr>
            <a:spLocks noChangeArrowheads="1"/>
          </p:cNvSpPr>
          <p:nvPr/>
        </p:nvSpPr>
        <p:spPr bwMode="gray">
          <a:xfrm>
            <a:off x="0" y="3030114"/>
            <a:ext cx="9836907" cy="621405"/>
          </a:xfrm>
          <a:prstGeom prst="roundRect">
            <a:avLst>
              <a:gd name="adj" fmla="val 50000"/>
            </a:avLst>
          </a:prstGeom>
          <a:noFill/>
          <a:ln w="28575" algn="ctr">
            <a:solidFill>
              <a:schemeClr val="bg2"/>
            </a:solidFill>
            <a:round/>
            <a:headEnd/>
            <a:tailEnd/>
          </a:ln>
          <a:effectLst/>
          <a:extLst>
            <a:ext uri="{909E8E84-426E-40DD-AFC4-6F175D3DCCD1}">
              <a14:hiddenFill xmlns:a14="http://schemas.microsoft.com/office/drawing/2010/main">
                <a:gradFill rotWithShape="1">
                  <a:gsLst>
                    <a:gs pos="0">
                      <a:schemeClr val="accent1">
                        <a:gamma/>
                        <a:tint val="0"/>
                        <a:invGamma/>
                      </a:schemeClr>
                    </a:gs>
                    <a:gs pos="100000">
                      <a:schemeClr val="accent1"/>
                    </a:gs>
                  </a:gsLst>
                  <a:lin ang="0" scaled="1"/>
                </a:gradFill>
              </a14:hiddenFill>
            </a:ext>
            <a:ext uri="{AF507438-7753-43E0-B8FC-AC1667EBCBE1}">
              <a14:hiddenEffects xmlns:a14="http://schemas.microsoft.com/office/drawing/2010/main">
                <a:effectLst>
                  <a:outerShdw dist="76200" dir="10800000" kx="-3284103" algn="br" rotWithShape="0">
                    <a:schemeClr val="bg2">
                      <a:alpha val="50000"/>
                    </a:schemeClr>
                  </a:outerShdw>
                </a:effectLst>
              </a14:hiddenEffects>
            </a:ext>
          </a:extLst>
        </p:spPr>
        <p:txBody>
          <a:bodyPr wrap="none" anchor="ctr"/>
          <a:lstStyle/>
          <a:p>
            <a:pPr lvl="0" algn="just" rtl="1"/>
            <a:endParaRPr lang="ar-SA" sz="1600" dirty="0">
              <a:cs typeface="PT Bold Heading" pitchFamily="2" charset="-78"/>
            </a:endParaRPr>
          </a:p>
          <a:p>
            <a:pPr lvl="0" algn="just" rtl="1"/>
            <a:r>
              <a:rPr lang="ar-SA" sz="1600" dirty="0">
                <a:cs typeface="PT Bold Heading" pitchFamily="2" charset="-78"/>
              </a:rPr>
              <a:t>ملل المعلمين من تكرار شرح الدروس لأكثر من مرة، واستهلاك طاقاتهم وأوقاتهم </a:t>
            </a:r>
            <a:r>
              <a:rPr lang="ar-EG" sz="1600" dirty="0">
                <a:cs typeface="PT Bold Heading" pitchFamily="2" charset="-78"/>
              </a:rPr>
              <a:t>ف</a:t>
            </a:r>
            <a:r>
              <a:rPr lang="ar-SA" sz="1600" dirty="0">
                <a:cs typeface="PT Bold Heading" pitchFamily="2" charset="-78"/>
              </a:rPr>
              <a:t>ي </a:t>
            </a:r>
            <a:r>
              <a:rPr lang="ar-EG" sz="1600" dirty="0">
                <a:cs typeface="PT Bold Heading" pitchFamily="2" charset="-78"/>
              </a:rPr>
              <a:t>إ</a:t>
            </a:r>
            <a:r>
              <a:rPr lang="ar-SA" sz="1600" dirty="0">
                <a:cs typeface="PT Bold Heading" pitchFamily="2" charset="-78"/>
              </a:rPr>
              <a:t>عداد الدروس</a:t>
            </a:r>
            <a:r>
              <a:rPr lang="ar-EG" sz="1600" dirty="0">
                <a:cs typeface="PT Bold Heading" pitchFamily="2" charset="-78"/>
              </a:rPr>
              <a:t> </a:t>
            </a:r>
            <a:r>
              <a:rPr lang="ar-SA" sz="1600" dirty="0">
                <a:cs typeface="PT Bold Heading" pitchFamily="2" charset="-78"/>
              </a:rPr>
              <a:t>و الوسائل التعليمية وتقديمها.</a:t>
            </a:r>
            <a:endParaRPr lang="en-US" sz="1600" dirty="0">
              <a:cs typeface="PT Bold Heading" pitchFamily="2" charset="-78"/>
            </a:endParaRPr>
          </a:p>
          <a:p>
            <a:pPr algn="just" rtl="1"/>
            <a:endParaRPr lang="ar-EG" sz="1600" b="1" dirty="0">
              <a:cs typeface="PT Bold Heading" pitchFamily="2" charset="-78"/>
            </a:endParaRPr>
          </a:p>
        </p:txBody>
      </p:sp>
      <p:sp>
        <p:nvSpPr>
          <p:cNvPr id="51" name="AutoShape 52"/>
          <p:cNvSpPr>
            <a:spLocks noChangeArrowheads="1"/>
          </p:cNvSpPr>
          <p:nvPr/>
        </p:nvSpPr>
        <p:spPr bwMode="gray">
          <a:xfrm>
            <a:off x="0" y="4420317"/>
            <a:ext cx="10076201" cy="720529"/>
          </a:xfrm>
          <a:prstGeom prst="roundRect">
            <a:avLst>
              <a:gd name="adj" fmla="val 50000"/>
            </a:avLst>
          </a:prstGeom>
          <a:noFill/>
          <a:ln w="28575" algn="ctr">
            <a:solidFill>
              <a:schemeClr val="bg2"/>
            </a:solidFill>
            <a:round/>
            <a:headEnd/>
            <a:tailEnd/>
          </a:ln>
          <a:effectLst/>
          <a:extLst>
            <a:ext uri="{909E8E84-426E-40DD-AFC4-6F175D3DCCD1}">
              <a14:hiddenFill xmlns:a14="http://schemas.microsoft.com/office/drawing/2010/main">
                <a:gradFill rotWithShape="1">
                  <a:gsLst>
                    <a:gs pos="0">
                      <a:schemeClr val="accent1">
                        <a:gamma/>
                        <a:tint val="0"/>
                        <a:invGamma/>
                      </a:schemeClr>
                    </a:gs>
                    <a:gs pos="100000">
                      <a:schemeClr val="accent1"/>
                    </a:gs>
                  </a:gsLst>
                  <a:lin ang="0" scaled="1"/>
                </a:gradFill>
              </a14:hiddenFill>
            </a:ext>
            <a:ext uri="{AF507438-7753-43E0-B8FC-AC1667EBCBE1}">
              <a14:hiddenEffects xmlns:a14="http://schemas.microsoft.com/office/drawing/2010/main">
                <a:effectLst>
                  <a:outerShdw dist="76200" dir="10800000" kx="-3284103" algn="br" rotWithShape="0">
                    <a:schemeClr val="bg2">
                      <a:alpha val="50000"/>
                    </a:schemeClr>
                  </a:outerShdw>
                </a:effectLst>
              </a14:hiddenEffects>
            </a:ext>
          </a:extLst>
        </p:spPr>
        <p:txBody>
          <a:bodyPr wrap="none" anchor="ctr"/>
          <a:lstStyle/>
          <a:p>
            <a:pPr algn="just" rtl="1"/>
            <a:r>
              <a:rPr lang="ar-SA" sz="1600" dirty="0">
                <a:cs typeface="PT Bold Heading" pitchFamily="2" charset="-78"/>
              </a:rPr>
              <a:t>عدم توفر نظام موحد لكافة المدارس يوفر المعلومات اللازمة عن الطلاب والمعلمين والدروس والواجبات والأنشطة و المشاريع الطلابية</a:t>
            </a:r>
            <a:r>
              <a:rPr lang="ar-EG" sz="1600" dirty="0">
                <a:cs typeface="PT Bold Heading" pitchFamily="2" charset="-78"/>
              </a:rPr>
              <a:t> </a:t>
            </a:r>
            <a:r>
              <a:rPr lang="ar-SA" sz="1600" dirty="0">
                <a:cs typeface="PT Bold Heading" pitchFamily="2" charset="-78"/>
              </a:rPr>
              <a:t>.</a:t>
            </a:r>
            <a:endParaRPr lang="ar-EG" sz="1600" dirty="0">
              <a:cs typeface="PT Bold Heading" pitchFamily="2" charset="-78"/>
            </a:endParaRPr>
          </a:p>
        </p:txBody>
      </p:sp>
      <p:sp>
        <p:nvSpPr>
          <p:cNvPr id="59" name="AutoShape 52"/>
          <p:cNvSpPr>
            <a:spLocks noChangeArrowheads="1"/>
          </p:cNvSpPr>
          <p:nvPr/>
        </p:nvSpPr>
        <p:spPr bwMode="gray">
          <a:xfrm>
            <a:off x="0" y="3723188"/>
            <a:ext cx="9830857" cy="627088"/>
          </a:xfrm>
          <a:prstGeom prst="roundRect">
            <a:avLst>
              <a:gd name="adj" fmla="val 50000"/>
            </a:avLst>
          </a:prstGeom>
          <a:noFill/>
          <a:ln w="28575" algn="ctr">
            <a:solidFill>
              <a:schemeClr val="bg2"/>
            </a:solidFill>
            <a:round/>
            <a:headEnd/>
            <a:tailEnd/>
          </a:ln>
          <a:effectLst/>
          <a:extLst>
            <a:ext uri="{909E8E84-426E-40DD-AFC4-6F175D3DCCD1}">
              <a14:hiddenFill xmlns:a14="http://schemas.microsoft.com/office/drawing/2010/main">
                <a:gradFill rotWithShape="1">
                  <a:gsLst>
                    <a:gs pos="0">
                      <a:schemeClr val="accent1">
                        <a:gamma/>
                        <a:tint val="0"/>
                        <a:invGamma/>
                      </a:schemeClr>
                    </a:gs>
                    <a:gs pos="100000">
                      <a:schemeClr val="accent1"/>
                    </a:gs>
                  </a:gsLst>
                  <a:lin ang="0" scaled="1"/>
                </a:gradFill>
              </a14:hiddenFill>
            </a:ext>
            <a:ext uri="{AF507438-7753-43E0-B8FC-AC1667EBCBE1}">
              <a14:hiddenEffects xmlns:a14="http://schemas.microsoft.com/office/drawing/2010/main">
                <a:effectLst>
                  <a:outerShdw dist="76200" dir="10800000" kx="-3284103" algn="br" rotWithShape="0">
                    <a:schemeClr val="bg2">
                      <a:alpha val="50000"/>
                    </a:schemeClr>
                  </a:outerShdw>
                </a:effectLst>
              </a14:hiddenEffects>
            </a:ext>
          </a:extLst>
        </p:spPr>
        <p:txBody>
          <a:bodyPr wrap="none" anchor="ctr"/>
          <a:lstStyle/>
          <a:p>
            <a:pPr algn="just" rtl="1"/>
            <a:endParaRPr lang="ar-EG" sz="2400" b="1" dirty="0"/>
          </a:p>
        </p:txBody>
      </p:sp>
      <p:sp>
        <p:nvSpPr>
          <p:cNvPr id="68" name="AutoShape 52"/>
          <p:cNvSpPr>
            <a:spLocks noChangeArrowheads="1"/>
          </p:cNvSpPr>
          <p:nvPr/>
        </p:nvSpPr>
        <p:spPr bwMode="gray">
          <a:xfrm>
            <a:off x="138900" y="5195948"/>
            <a:ext cx="10471358" cy="923061"/>
          </a:xfrm>
          <a:prstGeom prst="roundRect">
            <a:avLst>
              <a:gd name="adj" fmla="val 50000"/>
            </a:avLst>
          </a:prstGeom>
          <a:noFill/>
          <a:ln w="28575" algn="ctr">
            <a:solidFill>
              <a:schemeClr val="bg2"/>
            </a:solidFill>
            <a:round/>
            <a:headEnd/>
            <a:tailEnd/>
          </a:ln>
          <a:effectLst/>
          <a:extLst>
            <a:ext uri="{909E8E84-426E-40DD-AFC4-6F175D3DCCD1}">
              <a14:hiddenFill xmlns:a14="http://schemas.microsoft.com/office/drawing/2010/main">
                <a:gradFill rotWithShape="1">
                  <a:gsLst>
                    <a:gs pos="0">
                      <a:schemeClr val="accent1">
                        <a:gamma/>
                        <a:tint val="0"/>
                        <a:invGamma/>
                      </a:schemeClr>
                    </a:gs>
                    <a:gs pos="100000">
                      <a:schemeClr val="accent1"/>
                    </a:gs>
                  </a:gsLst>
                  <a:lin ang="0" scaled="1"/>
                </a:gradFill>
              </a14:hiddenFill>
            </a:ext>
            <a:ext uri="{AF507438-7753-43E0-B8FC-AC1667EBCBE1}">
              <a14:hiddenEffects xmlns:a14="http://schemas.microsoft.com/office/drawing/2010/main">
                <a:effectLst>
                  <a:outerShdw dist="76200" dir="10800000" kx="-3284103" algn="br" rotWithShape="0">
                    <a:schemeClr val="bg2">
                      <a:alpha val="50000"/>
                    </a:schemeClr>
                  </a:outerShdw>
                </a:effectLst>
              </a14:hiddenEffects>
            </a:ext>
          </a:extLst>
        </p:spPr>
        <p:txBody>
          <a:bodyPr wrap="none" anchor="ctr"/>
          <a:lstStyle/>
          <a:p>
            <a:pPr algn="just" rtl="1">
              <a:lnSpc>
                <a:spcPct val="150000"/>
              </a:lnSpc>
            </a:pPr>
            <a:r>
              <a:rPr lang="ar-EG" sz="1600" dirty="0">
                <a:cs typeface="PT Bold Heading" pitchFamily="2" charset="-78"/>
              </a:rPr>
              <a:t> اعتماد المعلمين على التلقين وإهمال جانب الإبداع في استراتيجيات التدريس لضعف أدوات التعليم المقدمة</a:t>
            </a:r>
            <a:r>
              <a:rPr lang="ar-SA" sz="1600" dirty="0">
                <a:cs typeface="PT Bold Heading" pitchFamily="2" charset="-78"/>
              </a:rPr>
              <a:t>،</a:t>
            </a:r>
            <a:r>
              <a:rPr lang="ar-EG" sz="1600" dirty="0">
                <a:cs typeface="PT Bold Heading" pitchFamily="2" charset="-78"/>
              </a:rPr>
              <a:t> بينما نظام التعليم الإلكتروني</a:t>
            </a:r>
          </a:p>
          <a:p>
            <a:pPr algn="just" rtl="1">
              <a:lnSpc>
                <a:spcPct val="150000"/>
              </a:lnSpc>
            </a:pPr>
            <a:r>
              <a:rPr lang="ar-EG" sz="1600" dirty="0">
                <a:cs typeface="PT Bold Heading" pitchFamily="2" charset="-78"/>
              </a:rPr>
              <a:t>يعطي فرصة للحوار والاكتشاف والإبداع</a:t>
            </a:r>
            <a:r>
              <a:rPr lang="en-US" sz="1600" dirty="0">
                <a:cs typeface="PT Bold Heading" pitchFamily="2" charset="-78"/>
              </a:rPr>
              <a:t>.</a:t>
            </a:r>
            <a:endParaRPr lang="ar-EG" sz="1600" dirty="0">
              <a:cs typeface="PT Bold Heading" pitchFamily="2" charset="-78"/>
            </a:endParaRPr>
          </a:p>
        </p:txBody>
      </p:sp>
      <p:sp>
        <p:nvSpPr>
          <p:cNvPr id="76" name="AutoShape 52"/>
          <p:cNvSpPr>
            <a:spLocks noChangeArrowheads="1"/>
          </p:cNvSpPr>
          <p:nvPr/>
        </p:nvSpPr>
        <p:spPr bwMode="gray">
          <a:xfrm>
            <a:off x="115748" y="2412386"/>
            <a:ext cx="9882894" cy="541501"/>
          </a:xfrm>
          <a:prstGeom prst="roundRect">
            <a:avLst>
              <a:gd name="adj" fmla="val 50000"/>
            </a:avLst>
          </a:prstGeom>
          <a:noFill/>
          <a:ln w="28575" algn="ctr">
            <a:solidFill>
              <a:schemeClr val="bg2"/>
            </a:solidFill>
            <a:round/>
            <a:headEnd/>
            <a:tailEnd/>
          </a:ln>
          <a:effectLst/>
          <a:extLst>
            <a:ext uri="{909E8E84-426E-40DD-AFC4-6F175D3DCCD1}">
              <a14:hiddenFill xmlns:a14="http://schemas.microsoft.com/office/drawing/2010/main">
                <a:gradFill rotWithShape="1">
                  <a:gsLst>
                    <a:gs pos="0">
                      <a:schemeClr val="accent1">
                        <a:gamma/>
                        <a:tint val="0"/>
                        <a:invGamma/>
                      </a:schemeClr>
                    </a:gs>
                    <a:gs pos="100000">
                      <a:schemeClr val="accent1"/>
                    </a:gs>
                  </a:gsLst>
                  <a:lin ang="0" scaled="1"/>
                </a:gradFill>
              </a14:hiddenFill>
            </a:ext>
            <a:ext uri="{AF507438-7753-43E0-B8FC-AC1667EBCBE1}">
              <a14:hiddenEffects xmlns:a14="http://schemas.microsoft.com/office/drawing/2010/main">
                <a:effectLst>
                  <a:outerShdw dist="76200" dir="10800000" kx="-3284103" algn="br" rotWithShape="0">
                    <a:schemeClr val="bg2">
                      <a:alpha val="50000"/>
                    </a:schemeClr>
                  </a:outerShdw>
                </a:effectLst>
              </a14:hiddenEffects>
            </a:ext>
          </a:extLst>
        </p:spPr>
        <p:txBody>
          <a:bodyPr wrap="none" anchor="ctr"/>
          <a:lstStyle/>
          <a:p>
            <a:pPr lvl="0" algn="just" rtl="1"/>
            <a:endParaRPr lang="ar-EG" sz="1600" dirty="0">
              <a:cs typeface="PT Bold Heading" pitchFamily="2" charset="-78"/>
            </a:endParaRPr>
          </a:p>
          <a:p>
            <a:pPr lvl="0" algn="just" rtl="1"/>
            <a:r>
              <a:rPr lang="ar-SA" sz="1600" dirty="0">
                <a:cs typeface="PT Bold Heading" pitchFamily="2" charset="-78"/>
              </a:rPr>
              <a:t>ضعف التركيز وتشتت انتباه الطلاب لتأثرهم بالتكنولوجيا ووسائل التواصل الحديثة.</a:t>
            </a:r>
            <a:endParaRPr lang="en-US" sz="1600" dirty="0">
              <a:cs typeface="PT Bold Heading" pitchFamily="2" charset="-78"/>
            </a:endParaRPr>
          </a:p>
          <a:p>
            <a:pPr algn="just" rtl="1"/>
            <a:r>
              <a:rPr lang="ar-EG" dirty="0"/>
              <a:t> </a:t>
            </a:r>
          </a:p>
        </p:txBody>
      </p:sp>
      <p:sp>
        <p:nvSpPr>
          <p:cNvPr id="3" name="Rectangle 2"/>
          <p:cNvSpPr/>
          <p:nvPr/>
        </p:nvSpPr>
        <p:spPr>
          <a:xfrm>
            <a:off x="4869161" y="1307465"/>
            <a:ext cx="6000361" cy="338554"/>
          </a:xfrm>
          <a:prstGeom prst="rect">
            <a:avLst/>
          </a:prstGeom>
        </p:spPr>
        <p:txBody>
          <a:bodyPr wrap="none">
            <a:spAutoFit/>
          </a:bodyPr>
          <a:lstStyle/>
          <a:p>
            <a:pPr lvl="0" algn="r" rtl="1"/>
            <a:r>
              <a:rPr lang="ar-SA" sz="1600" dirty="0">
                <a:cs typeface="PT Bold Heading" pitchFamily="2" charset="-78"/>
              </a:rPr>
              <a:t>زيادة أعداد الطلاب والمعلمين وانتشار المدارس على مناطق جفرافية مترامية</a:t>
            </a:r>
            <a:r>
              <a:rPr lang="ar-SA" sz="1600" baseline="30000" dirty="0">
                <a:cs typeface="PT Bold Heading" pitchFamily="2" charset="-78"/>
              </a:rPr>
              <a:t>(3)</a:t>
            </a:r>
            <a:r>
              <a:rPr lang="ar-SA" sz="1600" dirty="0">
                <a:cs typeface="PT Bold Heading" pitchFamily="2" charset="-78"/>
              </a:rPr>
              <a:t>.</a:t>
            </a:r>
            <a:endParaRPr lang="en-US" sz="1600" dirty="0">
              <a:cs typeface="PT Bold Heading" pitchFamily="2" charset="-78"/>
            </a:endParaRPr>
          </a:p>
        </p:txBody>
      </p:sp>
      <p:sp>
        <p:nvSpPr>
          <p:cNvPr id="5" name="Rectangle 4"/>
          <p:cNvSpPr/>
          <p:nvPr/>
        </p:nvSpPr>
        <p:spPr>
          <a:xfrm>
            <a:off x="1787702" y="1925335"/>
            <a:ext cx="8334121" cy="338554"/>
          </a:xfrm>
          <a:prstGeom prst="rect">
            <a:avLst/>
          </a:prstGeom>
        </p:spPr>
        <p:txBody>
          <a:bodyPr wrap="square">
            <a:spAutoFit/>
          </a:bodyPr>
          <a:lstStyle/>
          <a:p>
            <a:pPr algn="r" rtl="1"/>
            <a:r>
              <a:rPr lang="ar-SA" sz="1600" dirty="0">
                <a:cs typeface="PT Bold Heading" pitchFamily="2" charset="-78"/>
              </a:rPr>
              <a:t>تواجد مصادر التعلم الحديثة في غرفة المصادر دون الفصول الدراسية </a:t>
            </a:r>
            <a:r>
              <a:rPr lang="ar-EG" sz="1600" dirty="0">
                <a:cs typeface="PT Bold Heading" pitchFamily="2" charset="-78"/>
              </a:rPr>
              <a:t>التي </a:t>
            </a:r>
            <a:r>
              <a:rPr lang="ar-SA" sz="1600" dirty="0">
                <a:cs typeface="PT Bold Heading" pitchFamily="2" charset="-78"/>
              </a:rPr>
              <a:t>يقضي فيها</a:t>
            </a:r>
            <a:r>
              <a:rPr lang="ar-EG" sz="1600" dirty="0">
                <a:cs typeface="PT Bold Heading" pitchFamily="2" charset="-78"/>
              </a:rPr>
              <a:t> ا</a:t>
            </a:r>
            <a:r>
              <a:rPr lang="ar-SA" sz="1600" dirty="0">
                <a:cs typeface="PT Bold Heading" pitchFamily="2" charset="-78"/>
              </a:rPr>
              <a:t>لطالب معظم وقته.</a:t>
            </a:r>
            <a:endParaRPr lang="en-US" sz="1600" dirty="0">
              <a:cs typeface="PT Bold Heading" pitchFamily="2" charset="-78"/>
            </a:endParaRPr>
          </a:p>
        </p:txBody>
      </p:sp>
      <p:sp>
        <p:nvSpPr>
          <p:cNvPr id="7" name="Rectangle 6"/>
          <p:cNvSpPr/>
          <p:nvPr/>
        </p:nvSpPr>
        <p:spPr>
          <a:xfrm>
            <a:off x="949130" y="3843315"/>
            <a:ext cx="8757082" cy="338554"/>
          </a:xfrm>
          <a:prstGeom prst="rect">
            <a:avLst/>
          </a:prstGeom>
        </p:spPr>
        <p:txBody>
          <a:bodyPr wrap="square">
            <a:spAutoFit/>
          </a:bodyPr>
          <a:lstStyle/>
          <a:p>
            <a:pPr lvl="0" algn="r" rtl="1"/>
            <a:r>
              <a:rPr lang="ar-SA" sz="1600" dirty="0">
                <a:cs typeface="PT Bold Heading" pitchFamily="2" charset="-78"/>
              </a:rPr>
              <a:t>انقطاع الطالب والمعلم الغائب عن العملية التعليمة رغم توفر الأدوات التقنية اللازمةليقوم كل منهم</a:t>
            </a:r>
            <a:r>
              <a:rPr lang="ar-EG" sz="1600" dirty="0">
                <a:cs typeface="PT Bold Heading" pitchFamily="2" charset="-78"/>
              </a:rPr>
              <a:t> </a:t>
            </a:r>
            <a:r>
              <a:rPr lang="ar-SA" sz="1600" dirty="0">
                <a:cs typeface="PT Bold Heading" pitchFamily="2" charset="-78"/>
              </a:rPr>
              <a:t>بدوره عن بعد.</a:t>
            </a:r>
            <a:endParaRPr lang="en-US" sz="1600" dirty="0">
              <a:cs typeface="PT Bold Heading" pitchFamily="2" charset="-78"/>
            </a:endParaRPr>
          </a:p>
        </p:txBody>
      </p:sp>
      <p:sp>
        <p:nvSpPr>
          <p:cNvPr id="77" name="AutoShape 46"/>
          <p:cNvSpPr>
            <a:spLocks noChangeArrowheads="1"/>
          </p:cNvSpPr>
          <p:nvPr/>
        </p:nvSpPr>
        <p:spPr bwMode="ltGray">
          <a:xfrm rot="-5400000">
            <a:off x="9928994" y="1356308"/>
            <a:ext cx="4824413" cy="4770438"/>
          </a:xfrm>
          <a:custGeom>
            <a:avLst/>
            <a:gdLst>
              <a:gd name="G0" fmla="+- 10478 0 0"/>
              <a:gd name="G1" fmla="+- -11739500 0 0"/>
              <a:gd name="G2" fmla="+- 0 0 -11739500"/>
              <a:gd name="T0" fmla="*/ 0 256 1"/>
              <a:gd name="T1" fmla="*/ 180 256 1"/>
              <a:gd name="G3" fmla="+- -11739500 T0 T1"/>
              <a:gd name="T2" fmla="*/ 0 256 1"/>
              <a:gd name="T3" fmla="*/ 90 256 1"/>
              <a:gd name="G4" fmla="+- -11739500 T2 T3"/>
              <a:gd name="G5" fmla="*/ G4 2 1"/>
              <a:gd name="T4" fmla="*/ 90 256 1"/>
              <a:gd name="T5" fmla="*/ 0 256 1"/>
              <a:gd name="G6" fmla="+- -11739500 T4 T5"/>
              <a:gd name="G7" fmla="*/ G6 2 1"/>
              <a:gd name="G8" fmla="abs -11739500"/>
              <a:gd name="T6" fmla="*/ 0 256 1"/>
              <a:gd name="T7" fmla="*/ 90 256 1"/>
              <a:gd name="G9" fmla="+- G8 T6 T7"/>
              <a:gd name="G10" fmla="?: G9 G7 G5"/>
              <a:gd name="T8" fmla="*/ 0 256 1"/>
              <a:gd name="T9" fmla="*/ 360 256 1"/>
              <a:gd name="G11" fmla="+- G10 T8 T9"/>
              <a:gd name="G12" fmla="?: G10 G11 G10"/>
              <a:gd name="T10" fmla="*/ 0 256 1"/>
              <a:gd name="T11" fmla="*/ 360 256 1"/>
              <a:gd name="G13" fmla="+- G12 T10 T11"/>
              <a:gd name="G14" fmla="?: G12 G13 G12"/>
              <a:gd name="G15" fmla="+- 0 0 G14"/>
              <a:gd name="G16" fmla="+- 10800 0 0"/>
              <a:gd name="G17" fmla="+- 10800 0 10478"/>
              <a:gd name="G18" fmla="*/ 10478 1 2"/>
              <a:gd name="G19" fmla="+- G18 5400 0"/>
              <a:gd name="G20" fmla="cos G19 -11739500"/>
              <a:gd name="G21" fmla="sin G19 -11739500"/>
              <a:gd name="G22" fmla="+- G20 10800 0"/>
              <a:gd name="G23" fmla="+- G21 10800 0"/>
              <a:gd name="G24" fmla="+- 10800 0 G20"/>
              <a:gd name="G25" fmla="+- 10478 10800 0"/>
              <a:gd name="G26" fmla="?: G9 G17 G25"/>
              <a:gd name="G27" fmla="?: G9 0 21600"/>
              <a:gd name="G28" fmla="cos 10800 -11739500"/>
              <a:gd name="G29" fmla="sin 10800 -11739500"/>
              <a:gd name="G30" fmla="sin 10478 -11739500"/>
              <a:gd name="G31" fmla="+- G28 10800 0"/>
              <a:gd name="G32" fmla="+- G29 10800 0"/>
              <a:gd name="G33" fmla="+- G30 10800 0"/>
              <a:gd name="G34" fmla="?: G4 0 G31"/>
              <a:gd name="G35" fmla="?: -11739500 G34 0"/>
              <a:gd name="G36" fmla="?: G6 G35 G31"/>
              <a:gd name="G37" fmla="+- 21600 0 G36"/>
              <a:gd name="G38" fmla="?: G4 0 G33"/>
              <a:gd name="G39" fmla="?: -11739500 G38 G32"/>
              <a:gd name="G40" fmla="?: G6 G39 0"/>
              <a:gd name="G41" fmla="?: G4 G32 21600"/>
              <a:gd name="G42" fmla="?: G6 G41 G33"/>
              <a:gd name="T12" fmla="*/ 10800 w 21600"/>
              <a:gd name="T13" fmla="*/ 0 h 21600"/>
              <a:gd name="T14" fmla="*/ 162 w 21600"/>
              <a:gd name="T15" fmla="*/ 10638 h 21600"/>
              <a:gd name="T16" fmla="*/ 10800 w 21600"/>
              <a:gd name="T17" fmla="*/ 322 h 21600"/>
              <a:gd name="T18" fmla="*/ 21438 w 21600"/>
              <a:gd name="T19" fmla="*/ 10638 h 21600"/>
              <a:gd name="T20" fmla="*/ G36 w 21600"/>
              <a:gd name="T21" fmla="*/ G40 h 21600"/>
              <a:gd name="T22" fmla="*/ G37 w 21600"/>
              <a:gd name="T23" fmla="*/ G42 h 21600"/>
            </a:gdLst>
            <a:ahLst/>
            <a:cxnLst>
              <a:cxn ang="0">
                <a:pos x="T12" y="T13"/>
              </a:cxn>
              <a:cxn ang="0">
                <a:pos x="T14" y="T15"/>
              </a:cxn>
              <a:cxn ang="0">
                <a:pos x="T16" y="T17"/>
              </a:cxn>
              <a:cxn ang="0">
                <a:pos x="T18" y="T19"/>
              </a:cxn>
            </a:cxnLst>
            <a:rect l="T20" t="T21" r="T22" b="T23"/>
            <a:pathLst>
              <a:path w="21600" h="21600">
                <a:moveTo>
                  <a:pt x="323" y="10641"/>
                </a:moveTo>
                <a:cubicBezTo>
                  <a:pt x="410" y="4916"/>
                  <a:pt x="5075" y="321"/>
                  <a:pt x="10800" y="322"/>
                </a:cubicBezTo>
                <a:cubicBezTo>
                  <a:pt x="16524" y="322"/>
                  <a:pt x="21189" y="4916"/>
                  <a:pt x="21276" y="10641"/>
                </a:cubicBezTo>
                <a:lnTo>
                  <a:pt x="21598" y="10636"/>
                </a:lnTo>
                <a:cubicBezTo>
                  <a:pt x="21509" y="4736"/>
                  <a:pt x="16700" y="-1"/>
                  <a:pt x="10799" y="0"/>
                </a:cubicBezTo>
                <a:cubicBezTo>
                  <a:pt x="4899" y="0"/>
                  <a:pt x="90" y="4736"/>
                  <a:pt x="1" y="10636"/>
                </a:cubicBezTo>
                <a:close/>
              </a:path>
            </a:pathLst>
          </a:custGeom>
          <a:gradFill rotWithShape="1">
            <a:gsLst>
              <a:gs pos="0">
                <a:schemeClr val="bg2">
                  <a:gamma/>
                  <a:tint val="45490"/>
                  <a:invGamma/>
                </a:schemeClr>
              </a:gs>
              <a:gs pos="50000">
                <a:schemeClr val="bg2"/>
              </a:gs>
              <a:gs pos="100000">
                <a:schemeClr val="bg2">
                  <a:gamma/>
                  <a:tint val="45490"/>
                  <a:invGamma/>
                </a:schemeClr>
              </a:gs>
            </a:gsLst>
            <a:lin ang="0" scaled="1"/>
          </a:gra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76200" dir="10800000" kx="-3284103" algn="br" rotWithShape="0">
                    <a:schemeClr val="bg2">
                      <a:alpha val="50000"/>
                    </a:schemeClr>
                  </a:outerShdw>
                </a:effectLst>
              </a14:hiddenEffects>
            </a:ext>
          </a:extLst>
        </p:spPr>
        <p:txBody>
          <a:bodyPr wrap="none" anchor="ctr"/>
          <a:lstStyle/>
          <a:p>
            <a:endParaRPr lang="en-US"/>
          </a:p>
        </p:txBody>
      </p:sp>
      <p:sp>
        <p:nvSpPr>
          <p:cNvPr id="78" name="AutoShape 47"/>
          <p:cNvSpPr>
            <a:spLocks noChangeArrowheads="1"/>
          </p:cNvSpPr>
          <p:nvPr/>
        </p:nvSpPr>
        <p:spPr bwMode="ltGray">
          <a:xfrm rot="-5400000" flipH="1">
            <a:off x="10175323" y="1776996"/>
            <a:ext cx="4032250" cy="3929063"/>
          </a:xfrm>
          <a:custGeom>
            <a:avLst/>
            <a:gdLst>
              <a:gd name="G0" fmla="+- 56 0 0"/>
              <a:gd name="G1" fmla="+- 11796480 0 0"/>
              <a:gd name="G2" fmla="+- 0 0 11796480"/>
              <a:gd name="T0" fmla="*/ 0 256 1"/>
              <a:gd name="T1" fmla="*/ 180 256 1"/>
              <a:gd name="G3" fmla="+- 11796480 T0 T1"/>
              <a:gd name="T2" fmla="*/ 0 256 1"/>
              <a:gd name="T3" fmla="*/ 90 256 1"/>
              <a:gd name="G4" fmla="+- 11796480 T2 T3"/>
              <a:gd name="G5" fmla="*/ G4 2 1"/>
              <a:gd name="T4" fmla="*/ 90 256 1"/>
              <a:gd name="T5" fmla="*/ 0 256 1"/>
              <a:gd name="G6" fmla="+- 11796480 T4 T5"/>
              <a:gd name="G7" fmla="*/ G6 2 1"/>
              <a:gd name="G8" fmla="abs 11796480"/>
              <a:gd name="T6" fmla="*/ 0 256 1"/>
              <a:gd name="T7" fmla="*/ 90 256 1"/>
              <a:gd name="G9" fmla="+- G8 T6 T7"/>
              <a:gd name="G10" fmla="?: G9 G7 G5"/>
              <a:gd name="T8" fmla="*/ 0 256 1"/>
              <a:gd name="T9" fmla="*/ 360 256 1"/>
              <a:gd name="G11" fmla="+- G10 T8 T9"/>
              <a:gd name="G12" fmla="?: G10 G11 G10"/>
              <a:gd name="T10" fmla="*/ 0 256 1"/>
              <a:gd name="T11" fmla="*/ 360 256 1"/>
              <a:gd name="G13" fmla="+- G12 T10 T11"/>
              <a:gd name="G14" fmla="?: G12 G13 G12"/>
              <a:gd name="G15" fmla="+- 0 0 G14"/>
              <a:gd name="G16" fmla="+- 10800 0 0"/>
              <a:gd name="G17" fmla="+- 10800 0 56"/>
              <a:gd name="G18" fmla="*/ 56 1 2"/>
              <a:gd name="G19" fmla="+- G18 5400 0"/>
              <a:gd name="G20" fmla="cos G19 11796480"/>
              <a:gd name="G21" fmla="sin G19 11796480"/>
              <a:gd name="G22" fmla="+- G20 10800 0"/>
              <a:gd name="G23" fmla="+- G21 10800 0"/>
              <a:gd name="G24" fmla="+- 10800 0 G20"/>
              <a:gd name="G25" fmla="+- 56 10800 0"/>
              <a:gd name="G26" fmla="?: G9 G17 G25"/>
              <a:gd name="G27" fmla="?: G9 0 21600"/>
              <a:gd name="G28" fmla="cos 10800 11796480"/>
              <a:gd name="G29" fmla="sin 10800 11796480"/>
              <a:gd name="G30" fmla="sin 56 11796480"/>
              <a:gd name="G31" fmla="+- G28 10800 0"/>
              <a:gd name="G32" fmla="+- G29 10800 0"/>
              <a:gd name="G33" fmla="+- G30 10800 0"/>
              <a:gd name="G34" fmla="?: G4 0 G31"/>
              <a:gd name="G35" fmla="?: 11796480 G34 0"/>
              <a:gd name="G36" fmla="?: G6 G35 G31"/>
              <a:gd name="G37" fmla="+- 21600 0 G36"/>
              <a:gd name="G38" fmla="?: G4 0 G33"/>
              <a:gd name="G39" fmla="?: 11796480 G38 G32"/>
              <a:gd name="G40" fmla="?: G6 G39 0"/>
              <a:gd name="G41" fmla="?: G4 G32 21600"/>
              <a:gd name="G42" fmla="?: G6 G41 G33"/>
              <a:gd name="T12" fmla="*/ 10800 w 21600"/>
              <a:gd name="T13" fmla="*/ 0 h 21600"/>
              <a:gd name="T14" fmla="*/ 5372 w 21600"/>
              <a:gd name="T15" fmla="*/ 10800 h 21600"/>
              <a:gd name="T16" fmla="*/ 10800 w 21600"/>
              <a:gd name="T17" fmla="*/ 10744 h 21600"/>
              <a:gd name="T18" fmla="*/ 16228 w 21600"/>
              <a:gd name="T19" fmla="*/ 10800 h 21600"/>
              <a:gd name="T20" fmla="*/ G36 w 21600"/>
              <a:gd name="T21" fmla="*/ G40 h 21600"/>
              <a:gd name="T22" fmla="*/ G37 w 21600"/>
              <a:gd name="T23" fmla="*/ G42 h 21600"/>
            </a:gdLst>
            <a:ahLst/>
            <a:cxnLst>
              <a:cxn ang="0">
                <a:pos x="T12" y="T13"/>
              </a:cxn>
              <a:cxn ang="0">
                <a:pos x="T14" y="T15"/>
              </a:cxn>
              <a:cxn ang="0">
                <a:pos x="T16" y="T17"/>
              </a:cxn>
              <a:cxn ang="0">
                <a:pos x="T18" y="T19"/>
              </a:cxn>
            </a:cxnLst>
            <a:rect l="T20" t="T21" r="T22" b="T23"/>
            <a:pathLst>
              <a:path w="21600" h="21600">
                <a:moveTo>
                  <a:pt x="10744" y="10800"/>
                </a:moveTo>
                <a:cubicBezTo>
                  <a:pt x="10744" y="10769"/>
                  <a:pt x="10769" y="10744"/>
                  <a:pt x="10800" y="10744"/>
                </a:cubicBezTo>
                <a:cubicBezTo>
                  <a:pt x="10830" y="10743"/>
                  <a:pt x="10855" y="10769"/>
                  <a:pt x="10856" y="10799"/>
                </a:cubicBezTo>
                <a:lnTo>
                  <a:pt x="21600" y="10800"/>
                </a:lnTo>
                <a:cubicBezTo>
                  <a:pt x="21600" y="4835"/>
                  <a:pt x="16764" y="0"/>
                  <a:pt x="10800" y="0"/>
                </a:cubicBezTo>
                <a:cubicBezTo>
                  <a:pt x="4835" y="0"/>
                  <a:pt x="0" y="4835"/>
                  <a:pt x="0" y="10800"/>
                </a:cubicBezTo>
                <a:close/>
              </a:path>
            </a:pathLst>
          </a:custGeom>
          <a:gradFill rotWithShape="1">
            <a:gsLst>
              <a:gs pos="0">
                <a:schemeClr val="hlink">
                  <a:alpha val="56000"/>
                </a:schemeClr>
              </a:gs>
              <a:gs pos="100000">
                <a:schemeClr val="hlink">
                  <a:gamma/>
                  <a:tint val="0"/>
                  <a:invGamma/>
                  <a:alpha val="48000"/>
                </a:schemeClr>
              </a:gs>
            </a:gsLst>
            <a:lin ang="5400000" scaled="1"/>
          </a:gradFill>
          <a:ln>
            <a:noFill/>
          </a:ln>
          <a:effectLst/>
          <a:extLst>
            <a:ext uri="{91240B29-F687-4F45-9708-019B960494DF}">
              <a14:hiddenLine xmlns:a14="http://schemas.microsoft.com/office/drawing/2010/main" w="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79" name="Rectangle 78"/>
          <p:cNvSpPr/>
          <p:nvPr/>
        </p:nvSpPr>
        <p:spPr>
          <a:xfrm>
            <a:off x="10455060" y="2226675"/>
            <a:ext cx="1712515" cy="2793072"/>
          </a:xfrm>
          <a:prstGeom prst="rect">
            <a:avLst/>
          </a:prstGeom>
        </p:spPr>
        <p:txBody>
          <a:bodyPr wrap="square">
            <a:spAutoFit/>
          </a:bodyPr>
          <a:lstStyle/>
          <a:p>
            <a:pPr algn="ctr" rtl="1">
              <a:lnSpc>
                <a:spcPct val="200000"/>
              </a:lnSpc>
            </a:pPr>
            <a:r>
              <a:rPr lang="ar-SA" dirty="0">
                <a:cs typeface="PT Bold Heading" panose="02010400000000000000" pitchFamily="2" charset="-78"/>
              </a:rPr>
              <a:t>أهم معوقات التعليم التي دفعت للتحول الرقمي في مجال التعليم</a:t>
            </a:r>
            <a:endParaRPr lang="en-US" b="1" dirty="0">
              <a:cs typeface="PT Bold Heading" panose="02010400000000000000" pitchFamily="2" charset="-78"/>
            </a:endParaRPr>
          </a:p>
        </p:txBody>
      </p:sp>
      <p:grpSp>
        <p:nvGrpSpPr>
          <p:cNvPr id="21" name="Group 53"/>
          <p:cNvGrpSpPr>
            <a:grpSpLocks/>
          </p:cNvGrpSpPr>
          <p:nvPr/>
        </p:nvGrpSpPr>
        <p:grpSpPr bwMode="auto">
          <a:xfrm>
            <a:off x="11111844" y="1312586"/>
            <a:ext cx="381000" cy="381000"/>
            <a:chOff x="2078" y="1680"/>
            <a:chExt cx="1615" cy="1615"/>
          </a:xfrm>
        </p:grpSpPr>
        <p:sp>
          <p:nvSpPr>
            <p:cNvPr id="22" name="Oval 54"/>
            <p:cNvSpPr>
              <a:spLocks noChangeArrowheads="1"/>
            </p:cNvSpPr>
            <p:nvPr/>
          </p:nvSpPr>
          <p:spPr bwMode="gray">
            <a:xfrm>
              <a:off x="2078" y="1680"/>
              <a:ext cx="1615" cy="1615"/>
            </a:xfrm>
            <a:prstGeom prst="ellipse">
              <a:avLst/>
            </a:prstGeom>
            <a:gradFill rotWithShape="1">
              <a:gsLst>
                <a:gs pos="0">
                  <a:srgbClr val="FFFFFF">
                    <a:gamma/>
                    <a:shade val="46275"/>
                    <a:invGamma/>
                  </a:srgbClr>
                </a:gs>
                <a:gs pos="50000">
                  <a:srgbClr val="FFFFFF"/>
                </a:gs>
                <a:gs pos="100000">
                  <a:srgbClr val="FFFFFF">
                    <a:gamma/>
                    <a:shade val="46275"/>
                    <a:invGamma/>
                  </a:srgbClr>
                </a:gs>
              </a:gsLst>
              <a:lin ang="5400000" scaled="1"/>
            </a:gradFill>
            <a:ln>
              <a:noFill/>
            </a:ln>
            <a:effectLst/>
            <a:extLst>
              <a:ext uri="{91240B29-F687-4F45-9708-019B960494DF}">
                <a14:hiddenLine xmlns:a14="http://schemas.microsoft.com/office/drawing/2010/main" w="57150" algn="ctr">
                  <a:solidFill>
                    <a:schemeClr val="bg1"/>
                  </a:solidFill>
                  <a:round/>
                  <a:headEnd/>
                  <a:tailEnd/>
                </a14:hiddenLine>
              </a:ext>
              <a:ext uri="{AF507438-7753-43E0-B8FC-AC1667EBCBE1}">
                <a14:hiddenEffects xmlns:a14="http://schemas.microsoft.com/office/drawing/2010/main">
                  <a:effectLst>
                    <a:outerShdw dist="76200" dir="10800000" kx="-3284103" algn="br" rotWithShape="0">
                      <a:schemeClr val="bg2">
                        <a:alpha val="50000"/>
                      </a:schemeClr>
                    </a:outerShdw>
                  </a:effectLst>
                </a14:hiddenEffects>
              </a:ext>
            </a:extLst>
          </p:spPr>
          <p:txBody>
            <a:bodyPr wrap="none" anchor="ctr"/>
            <a:lstStyle/>
            <a:p>
              <a:endParaRPr lang="en-US"/>
            </a:p>
          </p:txBody>
        </p:sp>
        <p:sp>
          <p:nvSpPr>
            <p:cNvPr id="23" name="Oval 55"/>
            <p:cNvSpPr>
              <a:spLocks noChangeArrowheads="1"/>
            </p:cNvSpPr>
            <p:nvPr/>
          </p:nvSpPr>
          <p:spPr bwMode="gray">
            <a:xfrm>
              <a:off x="2170" y="1771"/>
              <a:ext cx="1430" cy="1430"/>
            </a:xfrm>
            <a:prstGeom prst="ellipse">
              <a:avLst/>
            </a:prstGeom>
            <a:gradFill rotWithShape="1">
              <a:gsLst>
                <a:gs pos="0">
                  <a:srgbClr val="FFFFFF">
                    <a:gamma/>
                    <a:shade val="63529"/>
                    <a:invGamma/>
                  </a:srgbClr>
                </a:gs>
                <a:gs pos="50000">
                  <a:srgbClr val="FFFFFF"/>
                </a:gs>
                <a:gs pos="100000">
                  <a:srgbClr val="FFFFFF">
                    <a:gamma/>
                    <a:shade val="63529"/>
                    <a:invGamma/>
                  </a:srgbClr>
                </a:gs>
              </a:gsLst>
              <a:lin ang="0" scaled="1"/>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76200" dir="10800000" kx="-3284103" algn="br" rotWithShape="0">
                      <a:schemeClr val="bg2">
                        <a:alpha val="50000"/>
                      </a:schemeClr>
                    </a:outerShdw>
                  </a:effectLst>
                </a14:hiddenEffects>
              </a:ext>
            </a:extLst>
          </p:spPr>
          <p:txBody>
            <a:bodyPr wrap="none" anchor="ctr"/>
            <a:lstStyle/>
            <a:p>
              <a:endParaRPr lang="en-US"/>
            </a:p>
          </p:txBody>
        </p:sp>
        <p:sp>
          <p:nvSpPr>
            <p:cNvPr id="24" name="Oval 56"/>
            <p:cNvSpPr>
              <a:spLocks noChangeArrowheads="1"/>
            </p:cNvSpPr>
            <p:nvPr/>
          </p:nvSpPr>
          <p:spPr bwMode="gray">
            <a:xfrm>
              <a:off x="2254" y="1856"/>
              <a:ext cx="1262" cy="1264"/>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a:noFill/>
            </a:ln>
            <a:effectLst/>
            <a:extLst>
              <a:ext uri="{91240B29-F687-4F45-9708-019B960494DF}">
                <a14:hiddenLine xmlns:a14="http://schemas.microsoft.com/office/drawing/2010/main" w="38100" algn="ctr">
                  <a:solidFill>
                    <a:schemeClr val="bg1"/>
                  </a:solidFill>
                  <a:round/>
                  <a:headEnd/>
                  <a:tailEnd/>
                </a14:hiddenLine>
              </a:ext>
              <a:ext uri="{AF507438-7753-43E0-B8FC-AC1667EBCBE1}">
                <a14:hiddenEffects xmlns:a14="http://schemas.microsoft.com/office/drawing/2010/main">
                  <a:effectLst>
                    <a:outerShdw dist="109250" dir="3267739" algn="ctr" rotWithShape="0">
                      <a:srgbClr val="808080">
                        <a:alpha val="50000"/>
                      </a:srgbClr>
                    </a:outerShdw>
                  </a:effectLst>
                </a14:hiddenEffects>
              </a:ext>
            </a:extLst>
          </p:spPr>
          <p:txBody>
            <a:bodyPr wrap="none" anchor="ctr">
              <a:spAutoFit/>
            </a:bodyPr>
            <a:lstStyle/>
            <a:p>
              <a:endParaRPr lang="en-US"/>
            </a:p>
          </p:txBody>
        </p:sp>
        <p:sp>
          <p:nvSpPr>
            <p:cNvPr id="25" name="Oval 57"/>
            <p:cNvSpPr>
              <a:spLocks noChangeArrowheads="1"/>
            </p:cNvSpPr>
            <p:nvPr/>
          </p:nvSpPr>
          <p:spPr bwMode="gray">
            <a:xfrm>
              <a:off x="2254" y="1856"/>
              <a:ext cx="1262" cy="1264"/>
            </a:xfrm>
            <a:prstGeom prst="ellipse">
              <a:avLst/>
            </a:prstGeom>
            <a:gradFill rotWithShape="1">
              <a:gsLst>
                <a:gs pos="0">
                  <a:srgbClr val="FFCC00">
                    <a:gamma/>
                    <a:shade val="0"/>
                    <a:invGamma/>
                  </a:srgbClr>
                </a:gs>
                <a:gs pos="100000">
                  <a:srgbClr val="FFCC00"/>
                </a:gs>
              </a:gsLst>
              <a:lin ang="2700000" scaled="1"/>
            </a:gradFill>
            <a:ln>
              <a:noFill/>
            </a:ln>
            <a:effectLst/>
            <a:extLst>
              <a:ext uri="{91240B29-F687-4F45-9708-019B960494DF}">
                <a14:hiddenLine xmlns:a14="http://schemas.microsoft.com/office/drawing/2010/main" w="38100" algn="ctr">
                  <a:solidFill>
                    <a:schemeClr val="bg1"/>
                  </a:solidFill>
                  <a:round/>
                  <a:headEnd/>
                  <a:tailEnd/>
                </a14:hiddenLine>
              </a:ext>
              <a:ext uri="{AF507438-7753-43E0-B8FC-AC1667EBCBE1}">
                <a14:hiddenEffects xmlns:a14="http://schemas.microsoft.com/office/drawing/2010/main">
                  <a:effectLst>
                    <a:outerShdw dist="109250" dir="3267739" algn="ctr" rotWithShape="0">
                      <a:srgbClr val="808080">
                        <a:alpha val="50000"/>
                      </a:srgbClr>
                    </a:outerShdw>
                  </a:effectLst>
                </a14:hiddenEffects>
              </a:ext>
            </a:extLst>
          </p:spPr>
          <p:txBody>
            <a:bodyPr wrap="none" anchor="ctr">
              <a:spAutoFit/>
            </a:bodyPr>
            <a:lstStyle/>
            <a:p>
              <a:endParaRPr lang="en-US"/>
            </a:p>
          </p:txBody>
        </p:sp>
        <p:sp>
          <p:nvSpPr>
            <p:cNvPr id="26" name="Oval 58"/>
            <p:cNvSpPr>
              <a:spLocks noChangeArrowheads="1"/>
            </p:cNvSpPr>
            <p:nvPr/>
          </p:nvSpPr>
          <p:spPr bwMode="gray">
            <a:xfrm>
              <a:off x="2337" y="1939"/>
              <a:ext cx="1096" cy="1098"/>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a:noFill/>
            </a:ln>
            <a:effectLst/>
            <a:extLst>
              <a:ext uri="{91240B29-F687-4F45-9708-019B960494DF}">
                <a14:hiddenLine xmlns:a14="http://schemas.microsoft.com/office/drawing/2010/main" w="38100" algn="ctr">
                  <a:solidFill>
                    <a:schemeClr val="bg1"/>
                  </a:solidFill>
                  <a:round/>
                  <a:headEnd/>
                  <a:tailEnd/>
                </a14:hiddenLine>
              </a:ext>
              <a:ext uri="{AF507438-7753-43E0-B8FC-AC1667EBCBE1}">
                <a14:hiddenEffect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endParaRPr lang="en-US"/>
            </a:p>
          </p:txBody>
        </p:sp>
        <p:sp>
          <p:nvSpPr>
            <p:cNvPr id="27" name="Oval 59"/>
            <p:cNvSpPr>
              <a:spLocks noChangeArrowheads="1"/>
            </p:cNvSpPr>
            <p:nvPr/>
          </p:nvSpPr>
          <p:spPr bwMode="gray">
            <a:xfrm>
              <a:off x="2337" y="1939"/>
              <a:ext cx="1096" cy="1098"/>
            </a:xfrm>
            <a:prstGeom prst="ellipse">
              <a:avLst/>
            </a:prstGeom>
            <a:gradFill rotWithShape="1">
              <a:gsLst>
                <a:gs pos="0">
                  <a:srgbClr val="FFCC00"/>
                </a:gs>
                <a:gs pos="100000">
                  <a:srgbClr val="FFCC00">
                    <a:gamma/>
                    <a:shade val="48627"/>
                    <a:invGamma/>
                  </a:srgbClr>
                </a:gs>
              </a:gsLst>
              <a:lin ang="2700000" scaled="1"/>
            </a:gradFill>
            <a:ln>
              <a:noFill/>
            </a:ln>
            <a:effectLst/>
            <a:extLst>
              <a:ext uri="{91240B29-F687-4F45-9708-019B960494DF}">
                <a14:hiddenLine xmlns:a14="http://schemas.microsoft.com/office/drawing/2010/main" w="38100" algn="ctr">
                  <a:solidFill>
                    <a:schemeClr val="bg1"/>
                  </a:solidFill>
                  <a:round/>
                  <a:headEnd/>
                  <a:tailEnd/>
                </a14:hiddenLine>
              </a:ext>
              <a:ext uri="{AF507438-7753-43E0-B8FC-AC1667EBCBE1}">
                <a14:hiddenEffect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endParaRPr lang="en-US"/>
            </a:p>
          </p:txBody>
        </p:sp>
      </p:grpSp>
      <p:grpSp>
        <p:nvGrpSpPr>
          <p:cNvPr id="28" name="Group 60"/>
          <p:cNvGrpSpPr>
            <a:grpSpLocks/>
          </p:cNvGrpSpPr>
          <p:nvPr/>
        </p:nvGrpSpPr>
        <p:grpSpPr bwMode="auto">
          <a:xfrm>
            <a:off x="10375999" y="1942563"/>
            <a:ext cx="381000" cy="381000"/>
            <a:chOff x="2078" y="1680"/>
            <a:chExt cx="1615" cy="1615"/>
          </a:xfrm>
        </p:grpSpPr>
        <p:sp>
          <p:nvSpPr>
            <p:cNvPr id="29" name="Oval 61"/>
            <p:cNvSpPr>
              <a:spLocks noChangeArrowheads="1"/>
            </p:cNvSpPr>
            <p:nvPr/>
          </p:nvSpPr>
          <p:spPr bwMode="gray">
            <a:xfrm>
              <a:off x="2078" y="1680"/>
              <a:ext cx="1615" cy="1615"/>
            </a:xfrm>
            <a:prstGeom prst="ellipse">
              <a:avLst/>
            </a:prstGeom>
            <a:gradFill rotWithShape="1">
              <a:gsLst>
                <a:gs pos="0">
                  <a:srgbClr val="FFFFFF">
                    <a:gamma/>
                    <a:shade val="46275"/>
                    <a:invGamma/>
                  </a:srgbClr>
                </a:gs>
                <a:gs pos="50000">
                  <a:srgbClr val="FFFFFF"/>
                </a:gs>
                <a:gs pos="100000">
                  <a:srgbClr val="FFFFFF">
                    <a:gamma/>
                    <a:shade val="46275"/>
                    <a:invGamma/>
                  </a:srgbClr>
                </a:gs>
              </a:gsLst>
              <a:lin ang="5400000" scaled="1"/>
            </a:gradFill>
            <a:ln>
              <a:noFill/>
            </a:ln>
            <a:effectLst/>
            <a:extLst>
              <a:ext uri="{91240B29-F687-4F45-9708-019B960494DF}">
                <a14:hiddenLine xmlns:a14="http://schemas.microsoft.com/office/drawing/2010/main" w="57150" algn="ctr">
                  <a:solidFill>
                    <a:schemeClr val="bg1"/>
                  </a:solidFill>
                  <a:round/>
                  <a:headEnd/>
                  <a:tailEnd/>
                </a14:hiddenLine>
              </a:ext>
              <a:ext uri="{AF507438-7753-43E0-B8FC-AC1667EBCBE1}">
                <a14:hiddenEffects xmlns:a14="http://schemas.microsoft.com/office/drawing/2010/main">
                  <a:effectLst>
                    <a:outerShdw dist="76200" dir="10800000" kx="-3284103" algn="br" rotWithShape="0">
                      <a:schemeClr val="bg2">
                        <a:alpha val="50000"/>
                      </a:schemeClr>
                    </a:outerShdw>
                  </a:effectLst>
                </a14:hiddenEffects>
              </a:ext>
            </a:extLst>
          </p:spPr>
          <p:txBody>
            <a:bodyPr wrap="none" anchor="ctr"/>
            <a:lstStyle/>
            <a:p>
              <a:endParaRPr lang="en-US"/>
            </a:p>
          </p:txBody>
        </p:sp>
        <p:sp>
          <p:nvSpPr>
            <p:cNvPr id="30" name="Oval 62"/>
            <p:cNvSpPr>
              <a:spLocks noChangeArrowheads="1"/>
            </p:cNvSpPr>
            <p:nvPr/>
          </p:nvSpPr>
          <p:spPr bwMode="gray">
            <a:xfrm>
              <a:off x="2170" y="1771"/>
              <a:ext cx="1430" cy="1430"/>
            </a:xfrm>
            <a:prstGeom prst="ellipse">
              <a:avLst/>
            </a:prstGeom>
            <a:gradFill rotWithShape="1">
              <a:gsLst>
                <a:gs pos="0">
                  <a:srgbClr val="FFFFFF">
                    <a:gamma/>
                    <a:shade val="63529"/>
                    <a:invGamma/>
                  </a:srgbClr>
                </a:gs>
                <a:gs pos="50000">
                  <a:srgbClr val="FFFFFF"/>
                </a:gs>
                <a:gs pos="100000">
                  <a:srgbClr val="FFFFFF">
                    <a:gamma/>
                    <a:shade val="63529"/>
                    <a:invGamma/>
                  </a:srgbClr>
                </a:gs>
              </a:gsLst>
              <a:lin ang="0" scaled="1"/>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76200" dir="10800000" kx="-3284103" algn="br" rotWithShape="0">
                      <a:schemeClr val="bg2">
                        <a:alpha val="50000"/>
                      </a:schemeClr>
                    </a:outerShdw>
                  </a:effectLst>
                </a14:hiddenEffects>
              </a:ext>
            </a:extLst>
          </p:spPr>
          <p:txBody>
            <a:bodyPr wrap="none" anchor="ctr"/>
            <a:lstStyle/>
            <a:p>
              <a:endParaRPr lang="en-US"/>
            </a:p>
          </p:txBody>
        </p:sp>
        <p:sp>
          <p:nvSpPr>
            <p:cNvPr id="31" name="Oval 63"/>
            <p:cNvSpPr>
              <a:spLocks noChangeArrowheads="1"/>
            </p:cNvSpPr>
            <p:nvPr/>
          </p:nvSpPr>
          <p:spPr bwMode="gray">
            <a:xfrm>
              <a:off x="2254" y="1856"/>
              <a:ext cx="1262" cy="1264"/>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a:noFill/>
            </a:ln>
            <a:effectLst/>
            <a:extLst>
              <a:ext uri="{91240B29-F687-4F45-9708-019B960494DF}">
                <a14:hiddenLine xmlns:a14="http://schemas.microsoft.com/office/drawing/2010/main" w="38100" algn="ctr">
                  <a:solidFill>
                    <a:schemeClr val="bg1"/>
                  </a:solidFill>
                  <a:round/>
                  <a:headEnd/>
                  <a:tailEnd/>
                </a14:hiddenLine>
              </a:ext>
              <a:ext uri="{AF507438-7753-43E0-B8FC-AC1667EBCBE1}">
                <a14:hiddenEffects xmlns:a14="http://schemas.microsoft.com/office/drawing/2010/main">
                  <a:effectLst>
                    <a:outerShdw dist="109250" dir="3267739" algn="ctr" rotWithShape="0">
                      <a:srgbClr val="808080">
                        <a:alpha val="50000"/>
                      </a:srgbClr>
                    </a:outerShdw>
                  </a:effectLst>
                </a14:hiddenEffects>
              </a:ext>
            </a:extLst>
          </p:spPr>
          <p:txBody>
            <a:bodyPr wrap="none" anchor="ctr">
              <a:spAutoFit/>
            </a:bodyPr>
            <a:lstStyle/>
            <a:p>
              <a:endParaRPr lang="en-US"/>
            </a:p>
          </p:txBody>
        </p:sp>
        <p:sp>
          <p:nvSpPr>
            <p:cNvPr id="32" name="Oval 64"/>
            <p:cNvSpPr>
              <a:spLocks noChangeArrowheads="1"/>
            </p:cNvSpPr>
            <p:nvPr/>
          </p:nvSpPr>
          <p:spPr bwMode="gray">
            <a:xfrm>
              <a:off x="2254" y="1856"/>
              <a:ext cx="1262" cy="1264"/>
            </a:xfrm>
            <a:prstGeom prst="ellipse">
              <a:avLst/>
            </a:prstGeom>
            <a:gradFill rotWithShape="1">
              <a:gsLst>
                <a:gs pos="0">
                  <a:srgbClr val="48BE67">
                    <a:gamma/>
                    <a:shade val="0"/>
                    <a:invGamma/>
                  </a:srgbClr>
                </a:gs>
                <a:gs pos="100000">
                  <a:srgbClr val="48BE67"/>
                </a:gs>
              </a:gsLst>
              <a:lin ang="2700000" scaled="1"/>
            </a:gradFill>
            <a:ln>
              <a:noFill/>
            </a:ln>
            <a:effectLst/>
            <a:extLst>
              <a:ext uri="{91240B29-F687-4F45-9708-019B960494DF}">
                <a14:hiddenLine xmlns:a14="http://schemas.microsoft.com/office/drawing/2010/main" w="38100" algn="ctr">
                  <a:solidFill>
                    <a:schemeClr val="bg1"/>
                  </a:solidFill>
                  <a:round/>
                  <a:headEnd/>
                  <a:tailEnd/>
                </a14:hiddenLine>
              </a:ext>
              <a:ext uri="{AF507438-7753-43E0-B8FC-AC1667EBCBE1}">
                <a14:hiddenEffects xmlns:a14="http://schemas.microsoft.com/office/drawing/2010/main">
                  <a:effectLst>
                    <a:outerShdw dist="109250" dir="3267739" algn="ctr" rotWithShape="0">
                      <a:srgbClr val="808080">
                        <a:alpha val="50000"/>
                      </a:srgbClr>
                    </a:outerShdw>
                  </a:effectLst>
                </a14:hiddenEffects>
              </a:ext>
            </a:extLst>
          </p:spPr>
          <p:txBody>
            <a:bodyPr wrap="none" anchor="ctr">
              <a:spAutoFit/>
            </a:bodyPr>
            <a:lstStyle/>
            <a:p>
              <a:endParaRPr lang="en-US"/>
            </a:p>
          </p:txBody>
        </p:sp>
        <p:sp>
          <p:nvSpPr>
            <p:cNvPr id="33" name="Oval 65"/>
            <p:cNvSpPr>
              <a:spLocks noChangeArrowheads="1"/>
            </p:cNvSpPr>
            <p:nvPr/>
          </p:nvSpPr>
          <p:spPr bwMode="gray">
            <a:xfrm>
              <a:off x="2337" y="1939"/>
              <a:ext cx="1096" cy="1098"/>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a:noFill/>
            </a:ln>
            <a:effectLst/>
            <a:extLst>
              <a:ext uri="{91240B29-F687-4F45-9708-019B960494DF}">
                <a14:hiddenLine xmlns:a14="http://schemas.microsoft.com/office/drawing/2010/main" w="38100" algn="ctr">
                  <a:solidFill>
                    <a:schemeClr val="bg1"/>
                  </a:solidFill>
                  <a:round/>
                  <a:headEnd/>
                  <a:tailEnd/>
                </a14:hiddenLine>
              </a:ext>
              <a:ext uri="{AF507438-7753-43E0-B8FC-AC1667EBCBE1}">
                <a14:hiddenEffect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endParaRPr lang="en-US"/>
            </a:p>
          </p:txBody>
        </p:sp>
        <p:sp>
          <p:nvSpPr>
            <p:cNvPr id="34" name="Oval 66"/>
            <p:cNvSpPr>
              <a:spLocks noChangeArrowheads="1"/>
            </p:cNvSpPr>
            <p:nvPr/>
          </p:nvSpPr>
          <p:spPr bwMode="gray">
            <a:xfrm>
              <a:off x="2337" y="1939"/>
              <a:ext cx="1096" cy="1098"/>
            </a:xfrm>
            <a:prstGeom prst="ellipse">
              <a:avLst/>
            </a:prstGeom>
            <a:gradFill rotWithShape="1">
              <a:gsLst>
                <a:gs pos="0">
                  <a:srgbClr val="48BE67"/>
                </a:gs>
                <a:gs pos="100000">
                  <a:srgbClr val="48BE67">
                    <a:gamma/>
                    <a:shade val="48627"/>
                    <a:invGamma/>
                  </a:srgbClr>
                </a:gs>
              </a:gsLst>
              <a:lin ang="2700000" scaled="1"/>
            </a:gradFill>
            <a:ln>
              <a:noFill/>
            </a:ln>
            <a:effectLst/>
            <a:extLst>
              <a:ext uri="{91240B29-F687-4F45-9708-019B960494DF}">
                <a14:hiddenLine xmlns:a14="http://schemas.microsoft.com/office/drawing/2010/main" w="38100" algn="ctr">
                  <a:solidFill>
                    <a:schemeClr val="bg1"/>
                  </a:solidFill>
                  <a:round/>
                  <a:headEnd/>
                  <a:tailEnd/>
                </a14:hiddenLine>
              </a:ext>
              <a:ext uri="{AF507438-7753-43E0-B8FC-AC1667EBCBE1}">
                <a14:hiddenEffect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endParaRPr lang="en-US"/>
            </a:p>
          </p:txBody>
        </p:sp>
      </p:grpSp>
      <p:grpSp>
        <p:nvGrpSpPr>
          <p:cNvPr id="52" name="Group 81"/>
          <p:cNvGrpSpPr>
            <a:grpSpLocks/>
          </p:cNvGrpSpPr>
          <p:nvPr/>
        </p:nvGrpSpPr>
        <p:grpSpPr bwMode="auto">
          <a:xfrm>
            <a:off x="9990833" y="2523189"/>
            <a:ext cx="381000" cy="381000"/>
            <a:chOff x="2078" y="1680"/>
            <a:chExt cx="1615" cy="1615"/>
          </a:xfrm>
        </p:grpSpPr>
        <p:sp>
          <p:nvSpPr>
            <p:cNvPr id="53" name="Oval 82"/>
            <p:cNvSpPr>
              <a:spLocks noChangeArrowheads="1"/>
            </p:cNvSpPr>
            <p:nvPr/>
          </p:nvSpPr>
          <p:spPr bwMode="gray">
            <a:xfrm>
              <a:off x="2078" y="1680"/>
              <a:ext cx="1615" cy="1615"/>
            </a:xfrm>
            <a:prstGeom prst="ellipse">
              <a:avLst/>
            </a:prstGeom>
            <a:gradFill rotWithShape="1">
              <a:gsLst>
                <a:gs pos="0">
                  <a:srgbClr val="FFFFFF">
                    <a:gamma/>
                    <a:shade val="46275"/>
                    <a:invGamma/>
                  </a:srgbClr>
                </a:gs>
                <a:gs pos="50000">
                  <a:srgbClr val="FFFFFF"/>
                </a:gs>
                <a:gs pos="100000">
                  <a:srgbClr val="FFFFFF">
                    <a:gamma/>
                    <a:shade val="46275"/>
                    <a:invGamma/>
                  </a:srgbClr>
                </a:gs>
              </a:gsLst>
              <a:lin ang="5400000" scaled="1"/>
            </a:gradFill>
            <a:ln>
              <a:noFill/>
            </a:ln>
            <a:effectLst/>
            <a:extLst>
              <a:ext uri="{91240B29-F687-4F45-9708-019B960494DF}">
                <a14:hiddenLine xmlns:a14="http://schemas.microsoft.com/office/drawing/2010/main" w="57150" algn="ctr">
                  <a:solidFill>
                    <a:schemeClr val="bg1"/>
                  </a:solidFill>
                  <a:round/>
                  <a:headEnd/>
                  <a:tailEnd/>
                </a14:hiddenLine>
              </a:ext>
              <a:ext uri="{AF507438-7753-43E0-B8FC-AC1667EBCBE1}">
                <a14:hiddenEffects xmlns:a14="http://schemas.microsoft.com/office/drawing/2010/main">
                  <a:effectLst>
                    <a:outerShdw dist="76200" dir="10800000" kx="-3284103" algn="br" rotWithShape="0">
                      <a:schemeClr val="bg2">
                        <a:alpha val="50000"/>
                      </a:schemeClr>
                    </a:outerShdw>
                  </a:effectLst>
                </a14:hiddenEffects>
              </a:ext>
            </a:extLst>
          </p:spPr>
          <p:txBody>
            <a:bodyPr wrap="none" anchor="ctr"/>
            <a:lstStyle/>
            <a:p>
              <a:endParaRPr lang="en-US"/>
            </a:p>
          </p:txBody>
        </p:sp>
        <p:sp>
          <p:nvSpPr>
            <p:cNvPr id="54" name="Oval 83"/>
            <p:cNvSpPr>
              <a:spLocks noChangeArrowheads="1"/>
            </p:cNvSpPr>
            <p:nvPr/>
          </p:nvSpPr>
          <p:spPr bwMode="gray">
            <a:xfrm>
              <a:off x="2170" y="1771"/>
              <a:ext cx="1430" cy="1430"/>
            </a:xfrm>
            <a:prstGeom prst="ellipse">
              <a:avLst/>
            </a:prstGeom>
            <a:gradFill rotWithShape="1">
              <a:gsLst>
                <a:gs pos="0">
                  <a:srgbClr val="FFFFFF">
                    <a:gamma/>
                    <a:shade val="63529"/>
                    <a:invGamma/>
                  </a:srgbClr>
                </a:gs>
                <a:gs pos="50000">
                  <a:srgbClr val="FFFFFF"/>
                </a:gs>
                <a:gs pos="100000">
                  <a:srgbClr val="FFFFFF">
                    <a:gamma/>
                    <a:shade val="63529"/>
                    <a:invGamma/>
                  </a:srgbClr>
                </a:gs>
              </a:gsLst>
              <a:lin ang="0" scaled="1"/>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76200" dir="10800000" kx="-3284103" algn="br" rotWithShape="0">
                      <a:schemeClr val="bg2">
                        <a:alpha val="50000"/>
                      </a:schemeClr>
                    </a:outerShdw>
                  </a:effectLst>
                </a14:hiddenEffects>
              </a:ext>
            </a:extLst>
          </p:spPr>
          <p:txBody>
            <a:bodyPr wrap="none" anchor="ctr"/>
            <a:lstStyle/>
            <a:p>
              <a:endParaRPr lang="en-US"/>
            </a:p>
          </p:txBody>
        </p:sp>
        <p:sp>
          <p:nvSpPr>
            <p:cNvPr id="55" name="Oval 84"/>
            <p:cNvSpPr>
              <a:spLocks noChangeArrowheads="1"/>
            </p:cNvSpPr>
            <p:nvPr/>
          </p:nvSpPr>
          <p:spPr bwMode="gray">
            <a:xfrm>
              <a:off x="2254" y="1856"/>
              <a:ext cx="1262" cy="1264"/>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a:noFill/>
            </a:ln>
            <a:effectLst/>
            <a:extLst>
              <a:ext uri="{91240B29-F687-4F45-9708-019B960494DF}">
                <a14:hiddenLine xmlns:a14="http://schemas.microsoft.com/office/drawing/2010/main" w="38100" algn="ctr">
                  <a:solidFill>
                    <a:schemeClr val="bg1"/>
                  </a:solidFill>
                  <a:round/>
                  <a:headEnd/>
                  <a:tailEnd/>
                </a14:hiddenLine>
              </a:ext>
              <a:ext uri="{AF507438-7753-43E0-B8FC-AC1667EBCBE1}">
                <a14:hiddenEffects xmlns:a14="http://schemas.microsoft.com/office/drawing/2010/main">
                  <a:effectLst>
                    <a:outerShdw dist="109250" dir="3267739" algn="ctr" rotWithShape="0">
                      <a:srgbClr val="808080">
                        <a:alpha val="50000"/>
                      </a:srgbClr>
                    </a:outerShdw>
                  </a:effectLst>
                </a14:hiddenEffects>
              </a:ext>
            </a:extLst>
          </p:spPr>
          <p:txBody>
            <a:bodyPr wrap="none" anchor="ctr">
              <a:spAutoFit/>
            </a:bodyPr>
            <a:lstStyle/>
            <a:p>
              <a:endParaRPr lang="en-US"/>
            </a:p>
          </p:txBody>
        </p:sp>
        <p:sp>
          <p:nvSpPr>
            <p:cNvPr id="56" name="Oval 85"/>
            <p:cNvSpPr>
              <a:spLocks noChangeArrowheads="1"/>
            </p:cNvSpPr>
            <p:nvPr/>
          </p:nvSpPr>
          <p:spPr bwMode="gray">
            <a:xfrm>
              <a:off x="2254" y="1856"/>
              <a:ext cx="1262" cy="1264"/>
            </a:xfrm>
            <a:prstGeom prst="ellipse">
              <a:avLst/>
            </a:prstGeom>
            <a:gradFill rotWithShape="1">
              <a:gsLst>
                <a:gs pos="0">
                  <a:srgbClr val="E35E23">
                    <a:gamma/>
                    <a:shade val="0"/>
                    <a:invGamma/>
                  </a:srgbClr>
                </a:gs>
                <a:gs pos="100000">
                  <a:srgbClr val="E35E23"/>
                </a:gs>
              </a:gsLst>
              <a:lin ang="2700000" scaled="1"/>
            </a:gradFill>
            <a:ln>
              <a:noFill/>
            </a:ln>
            <a:effectLst/>
            <a:extLst>
              <a:ext uri="{91240B29-F687-4F45-9708-019B960494DF}">
                <a14:hiddenLine xmlns:a14="http://schemas.microsoft.com/office/drawing/2010/main" w="38100" algn="ctr">
                  <a:solidFill>
                    <a:schemeClr val="bg1"/>
                  </a:solidFill>
                  <a:round/>
                  <a:headEnd/>
                  <a:tailEnd/>
                </a14:hiddenLine>
              </a:ext>
              <a:ext uri="{AF507438-7753-43E0-B8FC-AC1667EBCBE1}">
                <a14:hiddenEffects xmlns:a14="http://schemas.microsoft.com/office/drawing/2010/main">
                  <a:effectLst>
                    <a:outerShdw dist="109250" dir="3267739" algn="ctr" rotWithShape="0">
                      <a:srgbClr val="808080">
                        <a:alpha val="50000"/>
                      </a:srgbClr>
                    </a:outerShdw>
                  </a:effectLst>
                </a14:hiddenEffects>
              </a:ext>
            </a:extLst>
          </p:spPr>
          <p:txBody>
            <a:bodyPr wrap="none" anchor="ctr">
              <a:spAutoFit/>
            </a:bodyPr>
            <a:lstStyle/>
            <a:p>
              <a:endParaRPr lang="en-US"/>
            </a:p>
          </p:txBody>
        </p:sp>
        <p:sp>
          <p:nvSpPr>
            <p:cNvPr id="57" name="Oval 86"/>
            <p:cNvSpPr>
              <a:spLocks noChangeArrowheads="1"/>
            </p:cNvSpPr>
            <p:nvPr/>
          </p:nvSpPr>
          <p:spPr bwMode="gray">
            <a:xfrm>
              <a:off x="2337" y="1939"/>
              <a:ext cx="1096" cy="1098"/>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a:noFill/>
            </a:ln>
            <a:effectLst/>
            <a:extLst>
              <a:ext uri="{91240B29-F687-4F45-9708-019B960494DF}">
                <a14:hiddenLine xmlns:a14="http://schemas.microsoft.com/office/drawing/2010/main" w="38100" algn="ctr">
                  <a:solidFill>
                    <a:schemeClr val="bg1"/>
                  </a:solidFill>
                  <a:round/>
                  <a:headEnd/>
                  <a:tailEnd/>
                </a14:hiddenLine>
              </a:ext>
              <a:ext uri="{AF507438-7753-43E0-B8FC-AC1667EBCBE1}">
                <a14:hiddenEffect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endParaRPr lang="en-US"/>
            </a:p>
          </p:txBody>
        </p:sp>
        <p:sp>
          <p:nvSpPr>
            <p:cNvPr id="58" name="Oval 87"/>
            <p:cNvSpPr>
              <a:spLocks noChangeArrowheads="1"/>
            </p:cNvSpPr>
            <p:nvPr/>
          </p:nvSpPr>
          <p:spPr bwMode="gray">
            <a:xfrm>
              <a:off x="2337" y="1939"/>
              <a:ext cx="1096" cy="1098"/>
            </a:xfrm>
            <a:prstGeom prst="ellipse">
              <a:avLst/>
            </a:prstGeom>
            <a:gradFill rotWithShape="1">
              <a:gsLst>
                <a:gs pos="0">
                  <a:srgbClr val="E35E23"/>
                </a:gs>
                <a:gs pos="100000">
                  <a:srgbClr val="E35E23">
                    <a:gamma/>
                    <a:shade val="48627"/>
                    <a:invGamma/>
                  </a:srgbClr>
                </a:gs>
              </a:gsLst>
              <a:lin ang="2700000" scaled="1"/>
            </a:gradFill>
            <a:ln>
              <a:noFill/>
            </a:ln>
            <a:effectLst/>
            <a:extLst>
              <a:ext uri="{91240B29-F687-4F45-9708-019B960494DF}">
                <a14:hiddenLine xmlns:a14="http://schemas.microsoft.com/office/drawing/2010/main" w="38100" algn="ctr">
                  <a:solidFill>
                    <a:schemeClr val="bg1"/>
                  </a:solidFill>
                  <a:round/>
                  <a:headEnd/>
                  <a:tailEnd/>
                </a14:hiddenLine>
              </a:ext>
              <a:ext uri="{AF507438-7753-43E0-B8FC-AC1667EBCBE1}">
                <a14:hiddenEffect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endParaRPr lang="en-US"/>
            </a:p>
          </p:txBody>
        </p:sp>
      </p:grpSp>
      <p:grpSp>
        <p:nvGrpSpPr>
          <p:cNvPr id="36" name="Group 67"/>
          <p:cNvGrpSpPr>
            <a:grpSpLocks/>
          </p:cNvGrpSpPr>
          <p:nvPr/>
        </p:nvGrpSpPr>
        <p:grpSpPr bwMode="auto">
          <a:xfrm>
            <a:off x="9818079" y="3165132"/>
            <a:ext cx="381000" cy="381000"/>
            <a:chOff x="2078" y="1680"/>
            <a:chExt cx="1615" cy="1615"/>
          </a:xfrm>
        </p:grpSpPr>
        <p:sp>
          <p:nvSpPr>
            <p:cNvPr id="37" name="Oval 68"/>
            <p:cNvSpPr>
              <a:spLocks noChangeArrowheads="1"/>
            </p:cNvSpPr>
            <p:nvPr/>
          </p:nvSpPr>
          <p:spPr bwMode="gray">
            <a:xfrm>
              <a:off x="2078" y="1680"/>
              <a:ext cx="1615" cy="1615"/>
            </a:xfrm>
            <a:prstGeom prst="ellipse">
              <a:avLst/>
            </a:prstGeom>
            <a:gradFill rotWithShape="1">
              <a:gsLst>
                <a:gs pos="0">
                  <a:srgbClr val="FFFFFF">
                    <a:gamma/>
                    <a:shade val="46275"/>
                    <a:invGamma/>
                  </a:srgbClr>
                </a:gs>
                <a:gs pos="50000">
                  <a:srgbClr val="FFFFFF"/>
                </a:gs>
                <a:gs pos="100000">
                  <a:srgbClr val="FFFFFF">
                    <a:gamma/>
                    <a:shade val="46275"/>
                    <a:invGamma/>
                  </a:srgbClr>
                </a:gs>
              </a:gsLst>
              <a:lin ang="5400000" scaled="1"/>
            </a:gradFill>
            <a:ln>
              <a:noFill/>
            </a:ln>
            <a:effectLst/>
            <a:extLst>
              <a:ext uri="{91240B29-F687-4F45-9708-019B960494DF}">
                <a14:hiddenLine xmlns:a14="http://schemas.microsoft.com/office/drawing/2010/main" w="57150" algn="ctr">
                  <a:solidFill>
                    <a:schemeClr val="bg1"/>
                  </a:solidFill>
                  <a:round/>
                  <a:headEnd/>
                  <a:tailEnd/>
                </a14:hiddenLine>
              </a:ext>
              <a:ext uri="{AF507438-7753-43E0-B8FC-AC1667EBCBE1}">
                <a14:hiddenEffects xmlns:a14="http://schemas.microsoft.com/office/drawing/2010/main">
                  <a:effectLst>
                    <a:outerShdw dist="76200" dir="10800000" kx="-3284103" algn="br" rotWithShape="0">
                      <a:schemeClr val="bg2">
                        <a:alpha val="50000"/>
                      </a:schemeClr>
                    </a:outerShdw>
                  </a:effectLst>
                </a14:hiddenEffects>
              </a:ext>
            </a:extLst>
          </p:spPr>
          <p:txBody>
            <a:bodyPr wrap="none" anchor="ctr"/>
            <a:lstStyle/>
            <a:p>
              <a:endParaRPr lang="en-US"/>
            </a:p>
          </p:txBody>
        </p:sp>
        <p:sp>
          <p:nvSpPr>
            <p:cNvPr id="38" name="Oval 69"/>
            <p:cNvSpPr>
              <a:spLocks noChangeArrowheads="1"/>
            </p:cNvSpPr>
            <p:nvPr/>
          </p:nvSpPr>
          <p:spPr bwMode="gray">
            <a:xfrm>
              <a:off x="2170" y="1771"/>
              <a:ext cx="1430" cy="1430"/>
            </a:xfrm>
            <a:prstGeom prst="ellipse">
              <a:avLst/>
            </a:prstGeom>
            <a:gradFill rotWithShape="1">
              <a:gsLst>
                <a:gs pos="0">
                  <a:srgbClr val="FFFFFF">
                    <a:gamma/>
                    <a:shade val="63529"/>
                    <a:invGamma/>
                  </a:srgbClr>
                </a:gs>
                <a:gs pos="50000">
                  <a:srgbClr val="FFFFFF"/>
                </a:gs>
                <a:gs pos="100000">
                  <a:srgbClr val="FFFFFF">
                    <a:gamma/>
                    <a:shade val="63529"/>
                    <a:invGamma/>
                  </a:srgbClr>
                </a:gs>
              </a:gsLst>
              <a:lin ang="0" scaled="1"/>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76200" dir="10800000" kx="-3284103" algn="br" rotWithShape="0">
                      <a:schemeClr val="bg2">
                        <a:alpha val="50000"/>
                      </a:schemeClr>
                    </a:outerShdw>
                  </a:effectLst>
                </a14:hiddenEffects>
              </a:ext>
            </a:extLst>
          </p:spPr>
          <p:txBody>
            <a:bodyPr wrap="none" anchor="ctr"/>
            <a:lstStyle/>
            <a:p>
              <a:endParaRPr lang="en-US"/>
            </a:p>
          </p:txBody>
        </p:sp>
        <p:sp>
          <p:nvSpPr>
            <p:cNvPr id="39" name="Oval 70"/>
            <p:cNvSpPr>
              <a:spLocks noChangeArrowheads="1"/>
            </p:cNvSpPr>
            <p:nvPr/>
          </p:nvSpPr>
          <p:spPr bwMode="gray">
            <a:xfrm>
              <a:off x="2254" y="1856"/>
              <a:ext cx="1262" cy="1264"/>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a:noFill/>
            </a:ln>
            <a:effectLst/>
            <a:extLst>
              <a:ext uri="{91240B29-F687-4F45-9708-019B960494DF}">
                <a14:hiddenLine xmlns:a14="http://schemas.microsoft.com/office/drawing/2010/main" w="38100" algn="ctr">
                  <a:solidFill>
                    <a:schemeClr val="bg1"/>
                  </a:solidFill>
                  <a:round/>
                  <a:headEnd/>
                  <a:tailEnd/>
                </a14:hiddenLine>
              </a:ext>
              <a:ext uri="{AF507438-7753-43E0-B8FC-AC1667EBCBE1}">
                <a14:hiddenEffects xmlns:a14="http://schemas.microsoft.com/office/drawing/2010/main">
                  <a:effectLst>
                    <a:outerShdw dist="109250" dir="3267739" algn="ctr" rotWithShape="0">
                      <a:srgbClr val="808080">
                        <a:alpha val="50000"/>
                      </a:srgbClr>
                    </a:outerShdw>
                  </a:effectLst>
                </a14:hiddenEffects>
              </a:ext>
            </a:extLst>
          </p:spPr>
          <p:txBody>
            <a:bodyPr wrap="none" anchor="ctr">
              <a:spAutoFit/>
            </a:bodyPr>
            <a:lstStyle/>
            <a:p>
              <a:endParaRPr lang="en-US"/>
            </a:p>
          </p:txBody>
        </p:sp>
        <p:sp>
          <p:nvSpPr>
            <p:cNvPr id="40" name="Oval 71"/>
            <p:cNvSpPr>
              <a:spLocks noChangeArrowheads="1"/>
            </p:cNvSpPr>
            <p:nvPr/>
          </p:nvSpPr>
          <p:spPr bwMode="gray">
            <a:xfrm>
              <a:off x="2254" y="1856"/>
              <a:ext cx="1262" cy="1264"/>
            </a:xfrm>
            <a:prstGeom prst="ellipse">
              <a:avLst/>
            </a:prstGeom>
            <a:gradFill rotWithShape="1">
              <a:gsLst>
                <a:gs pos="0">
                  <a:srgbClr val="21B3E1"/>
                </a:gs>
                <a:gs pos="100000">
                  <a:srgbClr val="21B3E1">
                    <a:gamma/>
                    <a:shade val="46275"/>
                    <a:invGamma/>
                  </a:srgbClr>
                </a:gs>
              </a:gsLst>
              <a:lin ang="5400000" scaled="1"/>
            </a:gradFill>
            <a:ln>
              <a:noFill/>
            </a:ln>
            <a:effectLst/>
            <a:extLst>
              <a:ext uri="{91240B29-F687-4F45-9708-019B960494DF}">
                <a14:hiddenLine xmlns:a14="http://schemas.microsoft.com/office/drawing/2010/main" w="38100" algn="ctr">
                  <a:solidFill>
                    <a:schemeClr val="bg1"/>
                  </a:solidFill>
                  <a:round/>
                  <a:headEnd/>
                  <a:tailEnd/>
                </a14:hiddenLine>
              </a:ext>
              <a:ext uri="{AF507438-7753-43E0-B8FC-AC1667EBCBE1}">
                <a14:hiddenEffects xmlns:a14="http://schemas.microsoft.com/office/drawing/2010/main">
                  <a:effectLst>
                    <a:outerShdw dist="109250" dir="3267739" algn="ctr" rotWithShape="0">
                      <a:srgbClr val="808080">
                        <a:alpha val="50000"/>
                      </a:srgbClr>
                    </a:outerShdw>
                  </a:effectLst>
                </a14:hiddenEffects>
              </a:ext>
            </a:extLst>
          </p:spPr>
          <p:txBody>
            <a:bodyPr wrap="none" anchor="ctr">
              <a:spAutoFit/>
            </a:bodyPr>
            <a:lstStyle/>
            <a:p>
              <a:endParaRPr lang="en-US"/>
            </a:p>
          </p:txBody>
        </p:sp>
        <p:sp>
          <p:nvSpPr>
            <p:cNvPr id="41" name="Oval 72"/>
            <p:cNvSpPr>
              <a:spLocks noChangeArrowheads="1"/>
            </p:cNvSpPr>
            <p:nvPr/>
          </p:nvSpPr>
          <p:spPr bwMode="gray">
            <a:xfrm>
              <a:off x="2337" y="1939"/>
              <a:ext cx="1096" cy="1098"/>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a:noFill/>
            </a:ln>
            <a:effectLst/>
            <a:extLst>
              <a:ext uri="{91240B29-F687-4F45-9708-019B960494DF}">
                <a14:hiddenLine xmlns:a14="http://schemas.microsoft.com/office/drawing/2010/main" w="38100" algn="ctr">
                  <a:solidFill>
                    <a:schemeClr val="bg1"/>
                  </a:solidFill>
                  <a:round/>
                  <a:headEnd/>
                  <a:tailEnd/>
                </a14:hiddenLine>
              </a:ext>
              <a:ext uri="{AF507438-7753-43E0-B8FC-AC1667EBCBE1}">
                <a14:hiddenEffect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endParaRPr lang="en-US"/>
            </a:p>
          </p:txBody>
        </p:sp>
        <p:sp>
          <p:nvSpPr>
            <p:cNvPr id="42" name="Oval 73"/>
            <p:cNvSpPr>
              <a:spLocks noChangeArrowheads="1"/>
            </p:cNvSpPr>
            <p:nvPr/>
          </p:nvSpPr>
          <p:spPr bwMode="gray">
            <a:xfrm>
              <a:off x="2337" y="1939"/>
              <a:ext cx="1096" cy="1098"/>
            </a:xfrm>
            <a:prstGeom prst="ellipse">
              <a:avLst/>
            </a:prstGeom>
            <a:gradFill rotWithShape="1">
              <a:gsLst>
                <a:gs pos="0">
                  <a:srgbClr val="21B3E1"/>
                </a:gs>
                <a:gs pos="100000">
                  <a:srgbClr val="21B3E1">
                    <a:gamma/>
                    <a:shade val="48627"/>
                    <a:invGamma/>
                  </a:srgbClr>
                </a:gs>
              </a:gsLst>
              <a:lin ang="2700000" scaled="1"/>
            </a:gradFill>
            <a:ln>
              <a:noFill/>
            </a:ln>
            <a:effectLst/>
            <a:extLst>
              <a:ext uri="{91240B29-F687-4F45-9708-019B960494DF}">
                <a14:hiddenLine xmlns:a14="http://schemas.microsoft.com/office/drawing/2010/main" w="38100" algn="ctr">
                  <a:solidFill>
                    <a:schemeClr val="bg1"/>
                  </a:solidFill>
                  <a:round/>
                  <a:headEnd/>
                  <a:tailEnd/>
                </a14:hiddenLine>
              </a:ext>
              <a:ext uri="{AF507438-7753-43E0-B8FC-AC1667EBCBE1}">
                <a14:hiddenEffect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endParaRPr lang="en-US"/>
            </a:p>
          </p:txBody>
        </p:sp>
      </p:grpSp>
      <p:grpSp>
        <p:nvGrpSpPr>
          <p:cNvPr id="43" name="Group 74"/>
          <p:cNvGrpSpPr>
            <a:grpSpLocks/>
          </p:cNvGrpSpPr>
          <p:nvPr/>
        </p:nvGrpSpPr>
        <p:grpSpPr bwMode="auto">
          <a:xfrm>
            <a:off x="9794717" y="3832619"/>
            <a:ext cx="381000" cy="381000"/>
            <a:chOff x="2078" y="1680"/>
            <a:chExt cx="1615" cy="1615"/>
          </a:xfrm>
        </p:grpSpPr>
        <p:sp>
          <p:nvSpPr>
            <p:cNvPr id="45" name="Oval 75"/>
            <p:cNvSpPr>
              <a:spLocks noChangeArrowheads="1"/>
            </p:cNvSpPr>
            <p:nvPr/>
          </p:nvSpPr>
          <p:spPr bwMode="gray">
            <a:xfrm>
              <a:off x="2078" y="1680"/>
              <a:ext cx="1615" cy="1615"/>
            </a:xfrm>
            <a:prstGeom prst="ellipse">
              <a:avLst/>
            </a:prstGeom>
            <a:gradFill rotWithShape="1">
              <a:gsLst>
                <a:gs pos="0">
                  <a:srgbClr val="FFFFFF">
                    <a:gamma/>
                    <a:shade val="46275"/>
                    <a:invGamma/>
                  </a:srgbClr>
                </a:gs>
                <a:gs pos="50000">
                  <a:srgbClr val="FFFFFF"/>
                </a:gs>
                <a:gs pos="100000">
                  <a:srgbClr val="FFFFFF">
                    <a:gamma/>
                    <a:shade val="46275"/>
                    <a:invGamma/>
                  </a:srgbClr>
                </a:gs>
              </a:gsLst>
              <a:lin ang="5400000" scaled="1"/>
            </a:gradFill>
            <a:ln>
              <a:noFill/>
            </a:ln>
            <a:effectLst/>
            <a:extLst>
              <a:ext uri="{91240B29-F687-4F45-9708-019B960494DF}">
                <a14:hiddenLine xmlns:a14="http://schemas.microsoft.com/office/drawing/2010/main" w="57150" algn="ctr">
                  <a:solidFill>
                    <a:schemeClr val="bg1"/>
                  </a:solidFill>
                  <a:round/>
                  <a:headEnd/>
                  <a:tailEnd/>
                </a14:hiddenLine>
              </a:ext>
              <a:ext uri="{AF507438-7753-43E0-B8FC-AC1667EBCBE1}">
                <a14:hiddenEffects xmlns:a14="http://schemas.microsoft.com/office/drawing/2010/main">
                  <a:effectLst>
                    <a:outerShdw dist="76200" dir="10800000" kx="-3284103" algn="br" rotWithShape="0">
                      <a:schemeClr val="bg2">
                        <a:alpha val="50000"/>
                      </a:schemeClr>
                    </a:outerShdw>
                  </a:effectLst>
                </a14:hiddenEffects>
              </a:ext>
            </a:extLst>
          </p:spPr>
          <p:txBody>
            <a:bodyPr wrap="none" anchor="ctr"/>
            <a:lstStyle/>
            <a:p>
              <a:endParaRPr lang="en-US"/>
            </a:p>
          </p:txBody>
        </p:sp>
        <p:sp>
          <p:nvSpPr>
            <p:cNvPr id="46" name="Oval 76"/>
            <p:cNvSpPr>
              <a:spLocks noChangeArrowheads="1"/>
            </p:cNvSpPr>
            <p:nvPr/>
          </p:nvSpPr>
          <p:spPr bwMode="gray">
            <a:xfrm>
              <a:off x="2170" y="1771"/>
              <a:ext cx="1430" cy="1430"/>
            </a:xfrm>
            <a:prstGeom prst="ellipse">
              <a:avLst/>
            </a:prstGeom>
            <a:gradFill rotWithShape="1">
              <a:gsLst>
                <a:gs pos="0">
                  <a:srgbClr val="FFFFFF">
                    <a:gamma/>
                    <a:shade val="63529"/>
                    <a:invGamma/>
                  </a:srgbClr>
                </a:gs>
                <a:gs pos="50000">
                  <a:srgbClr val="FFFFFF"/>
                </a:gs>
                <a:gs pos="100000">
                  <a:srgbClr val="FFFFFF">
                    <a:gamma/>
                    <a:shade val="63529"/>
                    <a:invGamma/>
                  </a:srgbClr>
                </a:gs>
              </a:gsLst>
              <a:lin ang="0" scaled="1"/>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76200" dir="10800000" kx="-3284103" algn="br" rotWithShape="0">
                      <a:schemeClr val="bg2">
                        <a:alpha val="50000"/>
                      </a:schemeClr>
                    </a:outerShdw>
                  </a:effectLst>
                </a14:hiddenEffects>
              </a:ext>
            </a:extLst>
          </p:spPr>
          <p:txBody>
            <a:bodyPr wrap="none" anchor="ctr"/>
            <a:lstStyle/>
            <a:p>
              <a:endParaRPr lang="en-US"/>
            </a:p>
          </p:txBody>
        </p:sp>
        <p:sp>
          <p:nvSpPr>
            <p:cNvPr id="47" name="Oval 77"/>
            <p:cNvSpPr>
              <a:spLocks noChangeArrowheads="1"/>
            </p:cNvSpPr>
            <p:nvPr/>
          </p:nvSpPr>
          <p:spPr bwMode="gray">
            <a:xfrm>
              <a:off x="2254" y="1856"/>
              <a:ext cx="1262" cy="1264"/>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a:noFill/>
            </a:ln>
            <a:effectLst/>
            <a:extLst>
              <a:ext uri="{91240B29-F687-4F45-9708-019B960494DF}">
                <a14:hiddenLine xmlns:a14="http://schemas.microsoft.com/office/drawing/2010/main" w="38100" algn="ctr">
                  <a:solidFill>
                    <a:schemeClr val="bg1"/>
                  </a:solidFill>
                  <a:round/>
                  <a:headEnd/>
                  <a:tailEnd/>
                </a14:hiddenLine>
              </a:ext>
              <a:ext uri="{AF507438-7753-43E0-B8FC-AC1667EBCBE1}">
                <a14:hiddenEffects xmlns:a14="http://schemas.microsoft.com/office/drawing/2010/main">
                  <a:effectLst>
                    <a:outerShdw dist="109250" dir="3267739" algn="ctr" rotWithShape="0">
                      <a:srgbClr val="808080">
                        <a:alpha val="50000"/>
                      </a:srgbClr>
                    </a:outerShdw>
                  </a:effectLst>
                </a14:hiddenEffects>
              </a:ext>
            </a:extLst>
          </p:spPr>
          <p:txBody>
            <a:bodyPr wrap="none" anchor="ctr">
              <a:spAutoFit/>
            </a:bodyPr>
            <a:lstStyle/>
            <a:p>
              <a:endParaRPr lang="en-US"/>
            </a:p>
          </p:txBody>
        </p:sp>
        <p:sp>
          <p:nvSpPr>
            <p:cNvPr id="48" name="Oval 78"/>
            <p:cNvSpPr>
              <a:spLocks noChangeArrowheads="1"/>
            </p:cNvSpPr>
            <p:nvPr/>
          </p:nvSpPr>
          <p:spPr bwMode="gray">
            <a:xfrm>
              <a:off x="2254" y="1856"/>
              <a:ext cx="1262" cy="1264"/>
            </a:xfrm>
            <a:prstGeom prst="ellipse">
              <a:avLst/>
            </a:prstGeom>
            <a:gradFill rotWithShape="1">
              <a:gsLst>
                <a:gs pos="0">
                  <a:srgbClr val="8D67E1">
                    <a:gamma/>
                    <a:shade val="0"/>
                    <a:invGamma/>
                  </a:srgbClr>
                </a:gs>
                <a:gs pos="100000">
                  <a:srgbClr val="8D67E1"/>
                </a:gs>
              </a:gsLst>
              <a:lin ang="2700000" scaled="1"/>
            </a:gradFill>
            <a:ln>
              <a:noFill/>
            </a:ln>
            <a:effectLst/>
            <a:extLst>
              <a:ext uri="{91240B29-F687-4F45-9708-019B960494DF}">
                <a14:hiddenLine xmlns:a14="http://schemas.microsoft.com/office/drawing/2010/main" w="38100" algn="ctr">
                  <a:solidFill>
                    <a:schemeClr val="bg1"/>
                  </a:solidFill>
                  <a:round/>
                  <a:headEnd/>
                  <a:tailEnd/>
                </a14:hiddenLine>
              </a:ext>
              <a:ext uri="{AF507438-7753-43E0-B8FC-AC1667EBCBE1}">
                <a14:hiddenEffects xmlns:a14="http://schemas.microsoft.com/office/drawing/2010/main">
                  <a:effectLst>
                    <a:outerShdw dist="109250" dir="3267739" algn="ctr" rotWithShape="0">
                      <a:srgbClr val="808080">
                        <a:alpha val="50000"/>
                      </a:srgbClr>
                    </a:outerShdw>
                  </a:effectLst>
                </a14:hiddenEffects>
              </a:ext>
            </a:extLst>
          </p:spPr>
          <p:txBody>
            <a:bodyPr wrap="none" anchor="ctr">
              <a:spAutoFit/>
            </a:bodyPr>
            <a:lstStyle/>
            <a:p>
              <a:endParaRPr lang="en-US"/>
            </a:p>
          </p:txBody>
        </p:sp>
        <p:sp>
          <p:nvSpPr>
            <p:cNvPr id="49" name="Oval 79"/>
            <p:cNvSpPr>
              <a:spLocks noChangeArrowheads="1"/>
            </p:cNvSpPr>
            <p:nvPr/>
          </p:nvSpPr>
          <p:spPr bwMode="gray">
            <a:xfrm>
              <a:off x="2337" y="1939"/>
              <a:ext cx="1096" cy="1098"/>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a:noFill/>
            </a:ln>
            <a:effectLst/>
            <a:extLst>
              <a:ext uri="{91240B29-F687-4F45-9708-019B960494DF}">
                <a14:hiddenLine xmlns:a14="http://schemas.microsoft.com/office/drawing/2010/main" w="38100" algn="ctr">
                  <a:solidFill>
                    <a:schemeClr val="bg1"/>
                  </a:solidFill>
                  <a:round/>
                  <a:headEnd/>
                  <a:tailEnd/>
                </a14:hiddenLine>
              </a:ext>
              <a:ext uri="{AF507438-7753-43E0-B8FC-AC1667EBCBE1}">
                <a14:hiddenEffect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endParaRPr lang="en-US"/>
            </a:p>
          </p:txBody>
        </p:sp>
        <p:sp>
          <p:nvSpPr>
            <p:cNvPr id="50" name="Oval 80"/>
            <p:cNvSpPr>
              <a:spLocks noChangeArrowheads="1"/>
            </p:cNvSpPr>
            <p:nvPr/>
          </p:nvSpPr>
          <p:spPr bwMode="gray">
            <a:xfrm>
              <a:off x="2337" y="1939"/>
              <a:ext cx="1096" cy="1098"/>
            </a:xfrm>
            <a:prstGeom prst="ellipse">
              <a:avLst/>
            </a:prstGeom>
            <a:gradFill rotWithShape="1">
              <a:gsLst>
                <a:gs pos="0">
                  <a:srgbClr val="8D67E1"/>
                </a:gs>
                <a:gs pos="100000">
                  <a:srgbClr val="8D67E1">
                    <a:gamma/>
                    <a:shade val="48627"/>
                    <a:invGamma/>
                  </a:srgbClr>
                </a:gs>
              </a:gsLst>
              <a:lin ang="2700000" scaled="1"/>
            </a:gradFill>
            <a:ln>
              <a:noFill/>
            </a:ln>
            <a:effectLst/>
            <a:extLst>
              <a:ext uri="{91240B29-F687-4F45-9708-019B960494DF}">
                <a14:hiddenLine xmlns:a14="http://schemas.microsoft.com/office/drawing/2010/main" w="38100" algn="ctr">
                  <a:solidFill>
                    <a:schemeClr val="bg1"/>
                  </a:solidFill>
                  <a:round/>
                  <a:headEnd/>
                  <a:tailEnd/>
                </a14:hiddenLine>
              </a:ext>
              <a:ext uri="{AF507438-7753-43E0-B8FC-AC1667EBCBE1}">
                <a14:hiddenEffect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endParaRPr lang="en-US"/>
            </a:p>
          </p:txBody>
        </p:sp>
      </p:grpSp>
      <p:grpSp>
        <p:nvGrpSpPr>
          <p:cNvPr id="69" name="Group 53"/>
          <p:cNvGrpSpPr>
            <a:grpSpLocks/>
          </p:cNvGrpSpPr>
          <p:nvPr/>
        </p:nvGrpSpPr>
        <p:grpSpPr bwMode="auto">
          <a:xfrm>
            <a:off x="10032742" y="4577989"/>
            <a:ext cx="381000" cy="381000"/>
            <a:chOff x="2078" y="1680"/>
            <a:chExt cx="1615" cy="1615"/>
          </a:xfrm>
        </p:grpSpPr>
        <p:sp>
          <p:nvSpPr>
            <p:cNvPr id="70" name="Oval 54"/>
            <p:cNvSpPr>
              <a:spLocks noChangeArrowheads="1"/>
            </p:cNvSpPr>
            <p:nvPr/>
          </p:nvSpPr>
          <p:spPr bwMode="gray">
            <a:xfrm>
              <a:off x="2078" y="1680"/>
              <a:ext cx="1615" cy="1615"/>
            </a:xfrm>
            <a:prstGeom prst="ellipse">
              <a:avLst/>
            </a:prstGeom>
            <a:gradFill rotWithShape="1">
              <a:gsLst>
                <a:gs pos="0">
                  <a:srgbClr val="FFFFFF">
                    <a:gamma/>
                    <a:shade val="46275"/>
                    <a:invGamma/>
                  </a:srgbClr>
                </a:gs>
                <a:gs pos="50000">
                  <a:srgbClr val="FFFFFF"/>
                </a:gs>
                <a:gs pos="100000">
                  <a:srgbClr val="FFFFFF">
                    <a:gamma/>
                    <a:shade val="46275"/>
                    <a:invGamma/>
                  </a:srgbClr>
                </a:gs>
              </a:gsLst>
              <a:lin ang="5400000" scaled="1"/>
            </a:gradFill>
            <a:ln>
              <a:noFill/>
            </a:ln>
            <a:effectLst/>
            <a:extLst>
              <a:ext uri="{91240B29-F687-4F45-9708-019B960494DF}">
                <a14:hiddenLine xmlns:a14="http://schemas.microsoft.com/office/drawing/2010/main" w="57150" algn="ctr">
                  <a:solidFill>
                    <a:schemeClr val="bg1"/>
                  </a:solidFill>
                  <a:round/>
                  <a:headEnd/>
                  <a:tailEnd/>
                </a14:hiddenLine>
              </a:ext>
              <a:ext uri="{AF507438-7753-43E0-B8FC-AC1667EBCBE1}">
                <a14:hiddenEffects xmlns:a14="http://schemas.microsoft.com/office/drawing/2010/main">
                  <a:effectLst>
                    <a:outerShdw dist="76200" dir="10800000" kx="-3284103" algn="br" rotWithShape="0">
                      <a:schemeClr val="bg2">
                        <a:alpha val="50000"/>
                      </a:schemeClr>
                    </a:outerShdw>
                  </a:effectLst>
                </a14:hiddenEffects>
              </a:ext>
            </a:extLst>
          </p:spPr>
          <p:txBody>
            <a:bodyPr wrap="none" anchor="ctr"/>
            <a:lstStyle/>
            <a:p>
              <a:endParaRPr lang="en-US"/>
            </a:p>
          </p:txBody>
        </p:sp>
        <p:sp>
          <p:nvSpPr>
            <p:cNvPr id="71" name="Oval 55"/>
            <p:cNvSpPr>
              <a:spLocks noChangeArrowheads="1"/>
            </p:cNvSpPr>
            <p:nvPr/>
          </p:nvSpPr>
          <p:spPr bwMode="gray">
            <a:xfrm>
              <a:off x="2170" y="1771"/>
              <a:ext cx="1430" cy="1430"/>
            </a:xfrm>
            <a:prstGeom prst="ellipse">
              <a:avLst/>
            </a:prstGeom>
            <a:gradFill rotWithShape="1">
              <a:gsLst>
                <a:gs pos="0">
                  <a:srgbClr val="FFFFFF">
                    <a:gamma/>
                    <a:shade val="63529"/>
                    <a:invGamma/>
                  </a:srgbClr>
                </a:gs>
                <a:gs pos="50000">
                  <a:srgbClr val="FFFFFF"/>
                </a:gs>
                <a:gs pos="100000">
                  <a:srgbClr val="FFFFFF">
                    <a:gamma/>
                    <a:shade val="63529"/>
                    <a:invGamma/>
                  </a:srgbClr>
                </a:gs>
              </a:gsLst>
              <a:lin ang="0" scaled="1"/>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76200" dir="10800000" kx="-3284103" algn="br" rotWithShape="0">
                      <a:schemeClr val="bg2">
                        <a:alpha val="50000"/>
                      </a:schemeClr>
                    </a:outerShdw>
                  </a:effectLst>
                </a14:hiddenEffects>
              </a:ext>
            </a:extLst>
          </p:spPr>
          <p:txBody>
            <a:bodyPr wrap="none" anchor="ctr"/>
            <a:lstStyle/>
            <a:p>
              <a:endParaRPr lang="en-US"/>
            </a:p>
          </p:txBody>
        </p:sp>
        <p:sp>
          <p:nvSpPr>
            <p:cNvPr id="72" name="Oval 56"/>
            <p:cNvSpPr>
              <a:spLocks noChangeArrowheads="1"/>
            </p:cNvSpPr>
            <p:nvPr/>
          </p:nvSpPr>
          <p:spPr bwMode="gray">
            <a:xfrm>
              <a:off x="2254" y="1856"/>
              <a:ext cx="1262" cy="1264"/>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a:noFill/>
            </a:ln>
            <a:effectLst/>
            <a:extLst>
              <a:ext uri="{91240B29-F687-4F45-9708-019B960494DF}">
                <a14:hiddenLine xmlns:a14="http://schemas.microsoft.com/office/drawing/2010/main" w="38100" algn="ctr">
                  <a:solidFill>
                    <a:schemeClr val="bg1"/>
                  </a:solidFill>
                  <a:round/>
                  <a:headEnd/>
                  <a:tailEnd/>
                </a14:hiddenLine>
              </a:ext>
              <a:ext uri="{AF507438-7753-43E0-B8FC-AC1667EBCBE1}">
                <a14:hiddenEffects xmlns:a14="http://schemas.microsoft.com/office/drawing/2010/main">
                  <a:effectLst>
                    <a:outerShdw dist="109250" dir="3267739" algn="ctr" rotWithShape="0">
                      <a:srgbClr val="808080">
                        <a:alpha val="50000"/>
                      </a:srgbClr>
                    </a:outerShdw>
                  </a:effectLst>
                </a14:hiddenEffects>
              </a:ext>
            </a:extLst>
          </p:spPr>
          <p:txBody>
            <a:bodyPr wrap="none" anchor="ctr">
              <a:spAutoFit/>
            </a:bodyPr>
            <a:lstStyle/>
            <a:p>
              <a:endParaRPr lang="en-US"/>
            </a:p>
          </p:txBody>
        </p:sp>
        <p:sp>
          <p:nvSpPr>
            <p:cNvPr id="73" name="Oval 57"/>
            <p:cNvSpPr>
              <a:spLocks noChangeArrowheads="1"/>
            </p:cNvSpPr>
            <p:nvPr/>
          </p:nvSpPr>
          <p:spPr bwMode="gray">
            <a:xfrm>
              <a:off x="2254" y="1856"/>
              <a:ext cx="1262" cy="1264"/>
            </a:xfrm>
            <a:prstGeom prst="ellipse">
              <a:avLst/>
            </a:prstGeom>
            <a:gradFill rotWithShape="1">
              <a:gsLst>
                <a:gs pos="0">
                  <a:srgbClr val="FFCC00">
                    <a:gamma/>
                    <a:shade val="0"/>
                    <a:invGamma/>
                  </a:srgbClr>
                </a:gs>
                <a:gs pos="100000">
                  <a:srgbClr val="FFCC00"/>
                </a:gs>
              </a:gsLst>
              <a:lin ang="2700000" scaled="1"/>
            </a:gradFill>
            <a:ln>
              <a:noFill/>
            </a:ln>
            <a:effectLst/>
            <a:extLst>
              <a:ext uri="{91240B29-F687-4F45-9708-019B960494DF}">
                <a14:hiddenLine xmlns:a14="http://schemas.microsoft.com/office/drawing/2010/main" w="38100" algn="ctr">
                  <a:solidFill>
                    <a:schemeClr val="bg1"/>
                  </a:solidFill>
                  <a:round/>
                  <a:headEnd/>
                  <a:tailEnd/>
                </a14:hiddenLine>
              </a:ext>
              <a:ext uri="{AF507438-7753-43E0-B8FC-AC1667EBCBE1}">
                <a14:hiddenEffects xmlns:a14="http://schemas.microsoft.com/office/drawing/2010/main">
                  <a:effectLst>
                    <a:outerShdw dist="109250" dir="3267739" algn="ctr" rotWithShape="0">
                      <a:srgbClr val="808080">
                        <a:alpha val="50000"/>
                      </a:srgbClr>
                    </a:outerShdw>
                  </a:effectLst>
                </a14:hiddenEffects>
              </a:ext>
            </a:extLst>
          </p:spPr>
          <p:txBody>
            <a:bodyPr wrap="none" anchor="ctr">
              <a:spAutoFit/>
            </a:bodyPr>
            <a:lstStyle/>
            <a:p>
              <a:endParaRPr lang="en-US"/>
            </a:p>
          </p:txBody>
        </p:sp>
        <p:sp>
          <p:nvSpPr>
            <p:cNvPr id="74" name="Oval 58"/>
            <p:cNvSpPr>
              <a:spLocks noChangeArrowheads="1"/>
            </p:cNvSpPr>
            <p:nvPr/>
          </p:nvSpPr>
          <p:spPr bwMode="gray">
            <a:xfrm>
              <a:off x="2337" y="1939"/>
              <a:ext cx="1096" cy="1098"/>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a:noFill/>
            </a:ln>
            <a:effectLst/>
            <a:extLst>
              <a:ext uri="{91240B29-F687-4F45-9708-019B960494DF}">
                <a14:hiddenLine xmlns:a14="http://schemas.microsoft.com/office/drawing/2010/main" w="38100" algn="ctr">
                  <a:solidFill>
                    <a:schemeClr val="bg1"/>
                  </a:solidFill>
                  <a:round/>
                  <a:headEnd/>
                  <a:tailEnd/>
                </a14:hiddenLine>
              </a:ext>
              <a:ext uri="{AF507438-7753-43E0-B8FC-AC1667EBCBE1}">
                <a14:hiddenEffect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endParaRPr lang="en-US"/>
            </a:p>
          </p:txBody>
        </p:sp>
        <p:sp>
          <p:nvSpPr>
            <p:cNvPr id="75" name="Oval 59"/>
            <p:cNvSpPr>
              <a:spLocks noChangeArrowheads="1"/>
            </p:cNvSpPr>
            <p:nvPr/>
          </p:nvSpPr>
          <p:spPr bwMode="gray">
            <a:xfrm>
              <a:off x="2337" y="1939"/>
              <a:ext cx="1096" cy="1098"/>
            </a:xfrm>
            <a:prstGeom prst="ellipse">
              <a:avLst/>
            </a:prstGeom>
            <a:gradFill rotWithShape="1">
              <a:gsLst>
                <a:gs pos="0">
                  <a:srgbClr val="FFCC00"/>
                </a:gs>
                <a:gs pos="100000">
                  <a:srgbClr val="FFCC00">
                    <a:gamma/>
                    <a:shade val="48627"/>
                    <a:invGamma/>
                  </a:srgbClr>
                </a:gs>
              </a:gsLst>
              <a:lin ang="2700000" scaled="1"/>
            </a:gradFill>
            <a:ln>
              <a:noFill/>
            </a:ln>
            <a:effectLst/>
            <a:extLst>
              <a:ext uri="{91240B29-F687-4F45-9708-019B960494DF}">
                <a14:hiddenLine xmlns:a14="http://schemas.microsoft.com/office/drawing/2010/main" w="38100" algn="ctr">
                  <a:solidFill>
                    <a:schemeClr val="bg1"/>
                  </a:solidFill>
                  <a:round/>
                  <a:headEnd/>
                  <a:tailEnd/>
                </a14:hiddenLine>
              </a:ext>
              <a:ext uri="{AF507438-7753-43E0-B8FC-AC1667EBCBE1}">
                <a14:hiddenEffect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endParaRPr lang="en-US"/>
            </a:p>
          </p:txBody>
        </p:sp>
      </p:grpSp>
      <p:grpSp>
        <p:nvGrpSpPr>
          <p:cNvPr id="60" name="Group 67"/>
          <p:cNvGrpSpPr>
            <a:grpSpLocks/>
          </p:cNvGrpSpPr>
          <p:nvPr/>
        </p:nvGrpSpPr>
        <p:grpSpPr bwMode="auto">
          <a:xfrm>
            <a:off x="10593926" y="5420390"/>
            <a:ext cx="381000" cy="381000"/>
            <a:chOff x="2078" y="1680"/>
            <a:chExt cx="1615" cy="1615"/>
          </a:xfrm>
        </p:grpSpPr>
        <p:sp>
          <p:nvSpPr>
            <p:cNvPr id="61" name="Oval 68"/>
            <p:cNvSpPr>
              <a:spLocks noChangeArrowheads="1"/>
            </p:cNvSpPr>
            <p:nvPr/>
          </p:nvSpPr>
          <p:spPr bwMode="gray">
            <a:xfrm>
              <a:off x="2078" y="1680"/>
              <a:ext cx="1615" cy="1615"/>
            </a:xfrm>
            <a:prstGeom prst="ellipse">
              <a:avLst/>
            </a:prstGeom>
            <a:gradFill rotWithShape="1">
              <a:gsLst>
                <a:gs pos="0">
                  <a:srgbClr val="FFFFFF">
                    <a:gamma/>
                    <a:shade val="46275"/>
                    <a:invGamma/>
                  </a:srgbClr>
                </a:gs>
                <a:gs pos="50000">
                  <a:srgbClr val="FFFFFF"/>
                </a:gs>
                <a:gs pos="100000">
                  <a:srgbClr val="FFFFFF">
                    <a:gamma/>
                    <a:shade val="46275"/>
                    <a:invGamma/>
                  </a:srgbClr>
                </a:gs>
              </a:gsLst>
              <a:lin ang="5400000" scaled="1"/>
            </a:gradFill>
            <a:ln>
              <a:noFill/>
            </a:ln>
            <a:effectLst/>
            <a:extLst>
              <a:ext uri="{91240B29-F687-4F45-9708-019B960494DF}">
                <a14:hiddenLine xmlns:a14="http://schemas.microsoft.com/office/drawing/2010/main" w="57150" algn="ctr">
                  <a:solidFill>
                    <a:schemeClr val="bg1"/>
                  </a:solidFill>
                  <a:round/>
                  <a:headEnd/>
                  <a:tailEnd/>
                </a14:hiddenLine>
              </a:ext>
              <a:ext uri="{AF507438-7753-43E0-B8FC-AC1667EBCBE1}">
                <a14:hiddenEffects xmlns:a14="http://schemas.microsoft.com/office/drawing/2010/main">
                  <a:effectLst>
                    <a:outerShdw dist="76200" dir="10800000" kx="-3284103" algn="br" rotWithShape="0">
                      <a:schemeClr val="bg2">
                        <a:alpha val="50000"/>
                      </a:schemeClr>
                    </a:outerShdw>
                  </a:effectLst>
                </a14:hiddenEffects>
              </a:ext>
            </a:extLst>
          </p:spPr>
          <p:txBody>
            <a:bodyPr wrap="none" anchor="ctr"/>
            <a:lstStyle/>
            <a:p>
              <a:endParaRPr lang="en-US"/>
            </a:p>
          </p:txBody>
        </p:sp>
        <p:sp>
          <p:nvSpPr>
            <p:cNvPr id="62" name="Oval 69"/>
            <p:cNvSpPr>
              <a:spLocks noChangeArrowheads="1"/>
            </p:cNvSpPr>
            <p:nvPr/>
          </p:nvSpPr>
          <p:spPr bwMode="gray">
            <a:xfrm>
              <a:off x="2170" y="1771"/>
              <a:ext cx="1430" cy="1430"/>
            </a:xfrm>
            <a:prstGeom prst="ellipse">
              <a:avLst/>
            </a:prstGeom>
            <a:gradFill rotWithShape="1">
              <a:gsLst>
                <a:gs pos="0">
                  <a:srgbClr val="FFFFFF">
                    <a:gamma/>
                    <a:shade val="63529"/>
                    <a:invGamma/>
                  </a:srgbClr>
                </a:gs>
                <a:gs pos="50000">
                  <a:srgbClr val="FFFFFF"/>
                </a:gs>
                <a:gs pos="100000">
                  <a:srgbClr val="FFFFFF">
                    <a:gamma/>
                    <a:shade val="63529"/>
                    <a:invGamma/>
                  </a:srgbClr>
                </a:gs>
              </a:gsLst>
              <a:lin ang="0" scaled="1"/>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76200" dir="10800000" kx="-3284103" algn="br" rotWithShape="0">
                      <a:schemeClr val="bg2">
                        <a:alpha val="50000"/>
                      </a:schemeClr>
                    </a:outerShdw>
                  </a:effectLst>
                </a14:hiddenEffects>
              </a:ext>
            </a:extLst>
          </p:spPr>
          <p:txBody>
            <a:bodyPr wrap="none" anchor="ctr"/>
            <a:lstStyle/>
            <a:p>
              <a:endParaRPr lang="en-US"/>
            </a:p>
          </p:txBody>
        </p:sp>
        <p:sp>
          <p:nvSpPr>
            <p:cNvPr id="63" name="Oval 70"/>
            <p:cNvSpPr>
              <a:spLocks noChangeArrowheads="1"/>
            </p:cNvSpPr>
            <p:nvPr/>
          </p:nvSpPr>
          <p:spPr bwMode="gray">
            <a:xfrm>
              <a:off x="2254" y="1856"/>
              <a:ext cx="1262" cy="1264"/>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a:noFill/>
            </a:ln>
            <a:effectLst/>
            <a:extLst>
              <a:ext uri="{91240B29-F687-4F45-9708-019B960494DF}">
                <a14:hiddenLine xmlns:a14="http://schemas.microsoft.com/office/drawing/2010/main" w="38100" algn="ctr">
                  <a:solidFill>
                    <a:schemeClr val="bg1"/>
                  </a:solidFill>
                  <a:round/>
                  <a:headEnd/>
                  <a:tailEnd/>
                </a14:hiddenLine>
              </a:ext>
              <a:ext uri="{AF507438-7753-43E0-B8FC-AC1667EBCBE1}">
                <a14:hiddenEffects xmlns:a14="http://schemas.microsoft.com/office/drawing/2010/main">
                  <a:effectLst>
                    <a:outerShdw dist="109250" dir="3267739" algn="ctr" rotWithShape="0">
                      <a:srgbClr val="808080">
                        <a:alpha val="50000"/>
                      </a:srgbClr>
                    </a:outerShdw>
                  </a:effectLst>
                </a14:hiddenEffects>
              </a:ext>
            </a:extLst>
          </p:spPr>
          <p:txBody>
            <a:bodyPr wrap="none" anchor="ctr">
              <a:spAutoFit/>
            </a:bodyPr>
            <a:lstStyle/>
            <a:p>
              <a:endParaRPr lang="en-US"/>
            </a:p>
          </p:txBody>
        </p:sp>
        <p:sp>
          <p:nvSpPr>
            <p:cNvPr id="64" name="Oval 71"/>
            <p:cNvSpPr>
              <a:spLocks noChangeArrowheads="1"/>
            </p:cNvSpPr>
            <p:nvPr/>
          </p:nvSpPr>
          <p:spPr bwMode="gray">
            <a:xfrm>
              <a:off x="2254" y="1856"/>
              <a:ext cx="1262" cy="1264"/>
            </a:xfrm>
            <a:prstGeom prst="ellipse">
              <a:avLst/>
            </a:prstGeom>
            <a:gradFill rotWithShape="1">
              <a:gsLst>
                <a:gs pos="0">
                  <a:srgbClr val="21B3E1"/>
                </a:gs>
                <a:gs pos="100000">
                  <a:srgbClr val="21B3E1">
                    <a:gamma/>
                    <a:shade val="46275"/>
                    <a:invGamma/>
                  </a:srgbClr>
                </a:gs>
              </a:gsLst>
              <a:lin ang="5400000" scaled="1"/>
            </a:gradFill>
            <a:ln>
              <a:noFill/>
            </a:ln>
            <a:effectLst/>
            <a:extLst>
              <a:ext uri="{91240B29-F687-4F45-9708-019B960494DF}">
                <a14:hiddenLine xmlns:a14="http://schemas.microsoft.com/office/drawing/2010/main" w="38100" algn="ctr">
                  <a:solidFill>
                    <a:schemeClr val="bg1"/>
                  </a:solidFill>
                  <a:round/>
                  <a:headEnd/>
                  <a:tailEnd/>
                </a14:hiddenLine>
              </a:ext>
              <a:ext uri="{AF507438-7753-43E0-B8FC-AC1667EBCBE1}">
                <a14:hiddenEffects xmlns:a14="http://schemas.microsoft.com/office/drawing/2010/main">
                  <a:effectLst>
                    <a:outerShdw dist="109250" dir="3267739" algn="ctr" rotWithShape="0">
                      <a:srgbClr val="808080">
                        <a:alpha val="50000"/>
                      </a:srgbClr>
                    </a:outerShdw>
                  </a:effectLst>
                </a14:hiddenEffects>
              </a:ext>
            </a:extLst>
          </p:spPr>
          <p:txBody>
            <a:bodyPr wrap="none" anchor="ctr">
              <a:spAutoFit/>
            </a:bodyPr>
            <a:lstStyle/>
            <a:p>
              <a:endParaRPr lang="en-US"/>
            </a:p>
          </p:txBody>
        </p:sp>
        <p:sp>
          <p:nvSpPr>
            <p:cNvPr id="65" name="Oval 72"/>
            <p:cNvSpPr>
              <a:spLocks noChangeArrowheads="1"/>
            </p:cNvSpPr>
            <p:nvPr/>
          </p:nvSpPr>
          <p:spPr bwMode="gray">
            <a:xfrm>
              <a:off x="2337" y="1939"/>
              <a:ext cx="1096" cy="1098"/>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a:noFill/>
            </a:ln>
            <a:effectLst/>
            <a:extLst>
              <a:ext uri="{91240B29-F687-4F45-9708-019B960494DF}">
                <a14:hiddenLine xmlns:a14="http://schemas.microsoft.com/office/drawing/2010/main" w="38100" algn="ctr">
                  <a:solidFill>
                    <a:schemeClr val="bg1"/>
                  </a:solidFill>
                  <a:round/>
                  <a:headEnd/>
                  <a:tailEnd/>
                </a14:hiddenLine>
              </a:ext>
              <a:ext uri="{AF507438-7753-43E0-B8FC-AC1667EBCBE1}">
                <a14:hiddenEffect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endParaRPr lang="en-US"/>
            </a:p>
          </p:txBody>
        </p:sp>
        <p:sp>
          <p:nvSpPr>
            <p:cNvPr id="66" name="Oval 73"/>
            <p:cNvSpPr>
              <a:spLocks noChangeArrowheads="1"/>
            </p:cNvSpPr>
            <p:nvPr/>
          </p:nvSpPr>
          <p:spPr bwMode="gray">
            <a:xfrm>
              <a:off x="2337" y="1939"/>
              <a:ext cx="1096" cy="1098"/>
            </a:xfrm>
            <a:prstGeom prst="ellipse">
              <a:avLst/>
            </a:prstGeom>
            <a:gradFill rotWithShape="1">
              <a:gsLst>
                <a:gs pos="0">
                  <a:srgbClr val="21B3E1"/>
                </a:gs>
                <a:gs pos="100000">
                  <a:srgbClr val="21B3E1">
                    <a:gamma/>
                    <a:shade val="48627"/>
                    <a:invGamma/>
                  </a:srgbClr>
                </a:gs>
              </a:gsLst>
              <a:lin ang="2700000" scaled="1"/>
            </a:gradFill>
            <a:ln>
              <a:noFill/>
            </a:ln>
            <a:effectLst/>
            <a:extLst>
              <a:ext uri="{91240B29-F687-4F45-9708-019B960494DF}">
                <a14:hiddenLine xmlns:a14="http://schemas.microsoft.com/office/drawing/2010/main" w="38100" algn="ctr">
                  <a:solidFill>
                    <a:schemeClr val="bg1"/>
                  </a:solidFill>
                  <a:round/>
                  <a:headEnd/>
                  <a:tailEnd/>
                </a14:hiddenLine>
              </a:ext>
              <a:ext uri="{AF507438-7753-43E0-B8FC-AC1667EBCBE1}">
                <a14:hiddenEffect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endParaRPr lang="en-US"/>
            </a:p>
          </p:txBody>
        </p:sp>
      </p:grpSp>
      <p:sp>
        <p:nvSpPr>
          <p:cNvPr id="80" name="TextBox 79"/>
          <p:cNvSpPr txBox="1"/>
          <p:nvPr/>
        </p:nvSpPr>
        <p:spPr>
          <a:xfrm>
            <a:off x="1204576" y="6548313"/>
            <a:ext cx="8558077" cy="307777"/>
          </a:xfrm>
          <a:prstGeom prst="rect">
            <a:avLst/>
          </a:prstGeom>
          <a:noFill/>
        </p:spPr>
        <p:txBody>
          <a:bodyPr wrap="square" rtlCol="0">
            <a:spAutoFit/>
          </a:bodyPr>
          <a:lstStyle/>
          <a:p>
            <a:pPr algn="ctr"/>
            <a:r>
              <a:rPr lang="ar-EG" sz="1400" dirty="0">
                <a:cs typeface="PT Bold Heading" pitchFamily="2" charset="-78"/>
              </a:rPr>
              <a:t>المؤتمر الدولي الأول : التعليم الرقمي في الوطن العربي-تحديات الحاضر ورؤى المستقبل</a:t>
            </a:r>
            <a:endParaRPr lang="en-US" sz="1400" dirty="0">
              <a:cs typeface="PT Bold Heading" pitchFamily="2" charset="-78"/>
            </a:endParaRPr>
          </a:p>
        </p:txBody>
      </p:sp>
    </p:spTree>
    <p:extLst>
      <p:ext uri="{BB962C8B-B14F-4D97-AF65-F5344CB8AC3E}">
        <p14:creationId xmlns:p14="http://schemas.microsoft.com/office/powerpoint/2010/main" val="37761165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7"/>
                                        </p:tgtEl>
                                        <p:attrNameLst>
                                          <p:attrName>style.visibility</p:attrName>
                                        </p:attrNameLst>
                                      </p:cBhvr>
                                      <p:to>
                                        <p:strVal val="visible"/>
                                      </p:to>
                                    </p:set>
                                    <p:animEffect transition="in" filter="fade">
                                      <p:cBhvr>
                                        <p:cTn id="7" dur="500"/>
                                        <p:tgtEl>
                                          <p:spTgt spid="77"/>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78"/>
                                        </p:tgtEl>
                                        <p:attrNameLst>
                                          <p:attrName>style.visibility</p:attrName>
                                        </p:attrNameLst>
                                      </p:cBhvr>
                                      <p:to>
                                        <p:strVal val="visible"/>
                                      </p:to>
                                    </p:set>
                                    <p:animEffect transition="in" filter="fade">
                                      <p:cBhvr>
                                        <p:cTn id="11" dur="500"/>
                                        <p:tgtEl>
                                          <p:spTgt spid="78"/>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79"/>
                                        </p:tgtEl>
                                        <p:attrNameLst>
                                          <p:attrName>style.visibility</p:attrName>
                                        </p:attrNameLst>
                                      </p:cBhvr>
                                      <p:to>
                                        <p:strVal val="visible"/>
                                      </p:to>
                                    </p:set>
                                    <p:animEffect transition="in" filter="fade">
                                      <p:cBhvr>
                                        <p:cTn id="15" dur="500"/>
                                        <p:tgtEl>
                                          <p:spTgt spid="79"/>
                                        </p:tgtEl>
                                      </p:cBhvr>
                                    </p:animEffect>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15"/>
                                        </p:tgtEl>
                                        <p:attrNameLst>
                                          <p:attrName>style.visibility</p:attrName>
                                        </p:attrNameLst>
                                      </p:cBhvr>
                                      <p:to>
                                        <p:strVal val="visible"/>
                                      </p:to>
                                    </p:set>
                                    <p:animEffect transition="in" filter="fade">
                                      <p:cBhvr>
                                        <p:cTn id="20" dur="1000"/>
                                        <p:tgtEl>
                                          <p:spTgt spid="15"/>
                                        </p:tgtEl>
                                      </p:cBhvr>
                                    </p:animEffect>
                                    <p:anim calcmode="lin" valueType="num">
                                      <p:cBhvr>
                                        <p:cTn id="21" dur="1000" fill="hold"/>
                                        <p:tgtEl>
                                          <p:spTgt spid="15"/>
                                        </p:tgtEl>
                                        <p:attrNameLst>
                                          <p:attrName>ppt_x</p:attrName>
                                        </p:attrNameLst>
                                      </p:cBhvr>
                                      <p:tavLst>
                                        <p:tav tm="0">
                                          <p:val>
                                            <p:strVal val="#ppt_x"/>
                                          </p:val>
                                        </p:tav>
                                        <p:tav tm="100000">
                                          <p:val>
                                            <p:strVal val="#ppt_x"/>
                                          </p:val>
                                        </p:tav>
                                      </p:tavLst>
                                    </p:anim>
                                    <p:anim calcmode="lin" valueType="num">
                                      <p:cBhvr>
                                        <p:cTn id="22" dur="1000" fill="hold"/>
                                        <p:tgtEl>
                                          <p:spTgt spid="15"/>
                                        </p:tgtEl>
                                        <p:attrNameLst>
                                          <p:attrName>ppt_y</p:attrName>
                                        </p:attrNameLst>
                                      </p:cBhvr>
                                      <p:tavLst>
                                        <p:tav tm="0">
                                          <p:val>
                                            <p:strVal val="#ppt_y+.1"/>
                                          </p:val>
                                        </p:tav>
                                        <p:tav tm="100000">
                                          <p:val>
                                            <p:strVal val="#ppt_y"/>
                                          </p:val>
                                        </p:tav>
                                      </p:tavLst>
                                    </p:anim>
                                  </p:childTnLst>
                                </p:cTn>
                              </p:par>
                              <p:par>
                                <p:cTn id="23" presetID="42" presetClass="entr" presetSubtype="0" fill="hold" grpId="0" nodeType="withEffect">
                                  <p:stCondLst>
                                    <p:cond delay="0"/>
                                  </p:stCondLst>
                                  <p:childTnLst>
                                    <p:set>
                                      <p:cBhvr>
                                        <p:cTn id="24" dur="1" fill="hold">
                                          <p:stCondLst>
                                            <p:cond delay="0"/>
                                          </p:stCondLst>
                                        </p:cTn>
                                        <p:tgtEl>
                                          <p:spTgt spid="3"/>
                                        </p:tgtEl>
                                        <p:attrNameLst>
                                          <p:attrName>style.visibility</p:attrName>
                                        </p:attrNameLst>
                                      </p:cBhvr>
                                      <p:to>
                                        <p:strVal val="visible"/>
                                      </p:to>
                                    </p:set>
                                    <p:animEffect transition="in" filter="fade">
                                      <p:cBhvr>
                                        <p:cTn id="25" dur="1000"/>
                                        <p:tgtEl>
                                          <p:spTgt spid="3"/>
                                        </p:tgtEl>
                                      </p:cBhvr>
                                    </p:animEffect>
                                    <p:anim calcmode="lin" valueType="num">
                                      <p:cBhvr>
                                        <p:cTn id="26" dur="1000" fill="hold"/>
                                        <p:tgtEl>
                                          <p:spTgt spid="3"/>
                                        </p:tgtEl>
                                        <p:attrNameLst>
                                          <p:attrName>ppt_x</p:attrName>
                                        </p:attrNameLst>
                                      </p:cBhvr>
                                      <p:tavLst>
                                        <p:tav tm="0">
                                          <p:val>
                                            <p:strVal val="#ppt_x"/>
                                          </p:val>
                                        </p:tav>
                                        <p:tav tm="100000">
                                          <p:val>
                                            <p:strVal val="#ppt_x"/>
                                          </p:val>
                                        </p:tav>
                                      </p:tavLst>
                                    </p:anim>
                                    <p:anim calcmode="lin" valueType="num">
                                      <p:cBhvr>
                                        <p:cTn id="27" dur="1000" fill="hold"/>
                                        <p:tgtEl>
                                          <p:spTgt spid="3"/>
                                        </p:tgtEl>
                                        <p:attrNameLst>
                                          <p:attrName>ppt_y</p:attrName>
                                        </p:attrNameLst>
                                      </p:cBhvr>
                                      <p:tavLst>
                                        <p:tav tm="0">
                                          <p:val>
                                            <p:strVal val="#ppt_y+.1"/>
                                          </p:val>
                                        </p:tav>
                                        <p:tav tm="100000">
                                          <p:val>
                                            <p:strVal val="#ppt_y"/>
                                          </p:val>
                                        </p:tav>
                                      </p:tavLst>
                                    </p:anim>
                                  </p:childTnLst>
                                </p:cTn>
                              </p:par>
                              <p:par>
                                <p:cTn id="28" presetID="42" presetClass="entr" presetSubtype="0" fill="hold" nodeType="withEffect">
                                  <p:stCondLst>
                                    <p:cond delay="0"/>
                                  </p:stCondLst>
                                  <p:childTnLst>
                                    <p:set>
                                      <p:cBhvr>
                                        <p:cTn id="29" dur="1" fill="hold">
                                          <p:stCondLst>
                                            <p:cond delay="0"/>
                                          </p:stCondLst>
                                        </p:cTn>
                                        <p:tgtEl>
                                          <p:spTgt spid="21"/>
                                        </p:tgtEl>
                                        <p:attrNameLst>
                                          <p:attrName>style.visibility</p:attrName>
                                        </p:attrNameLst>
                                      </p:cBhvr>
                                      <p:to>
                                        <p:strVal val="visible"/>
                                      </p:to>
                                    </p:set>
                                    <p:animEffect transition="in" filter="fade">
                                      <p:cBhvr>
                                        <p:cTn id="30" dur="1000"/>
                                        <p:tgtEl>
                                          <p:spTgt spid="21"/>
                                        </p:tgtEl>
                                      </p:cBhvr>
                                    </p:animEffect>
                                    <p:anim calcmode="lin" valueType="num">
                                      <p:cBhvr>
                                        <p:cTn id="31" dur="1000" fill="hold"/>
                                        <p:tgtEl>
                                          <p:spTgt spid="21"/>
                                        </p:tgtEl>
                                        <p:attrNameLst>
                                          <p:attrName>ppt_x</p:attrName>
                                        </p:attrNameLst>
                                      </p:cBhvr>
                                      <p:tavLst>
                                        <p:tav tm="0">
                                          <p:val>
                                            <p:strVal val="#ppt_x"/>
                                          </p:val>
                                        </p:tav>
                                        <p:tav tm="100000">
                                          <p:val>
                                            <p:strVal val="#ppt_x"/>
                                          </p:val>
                                        </p:tav>
                                      </p:tavLst>
                                    </p:anim>
                                    <p:anim calcmode="lin" valueType="num">
                                      <p:cBhvr>
                                        <p:cTn id="32" dur="1000" fill="hold"/>
                                        <p:tgtEl>
                                          <p:spTgt spid="21"/>
                                        </p:tgtEl>
                                        <p:attrNameLst>
                                          <p:attrName>ppt_y</p:attrName>
                                        </p:attrNameLst>
                                      </p:cBhvr>
                                      <p:tavLst>
                                        <p:tav tm="0">
                                          <p:val>
                                            <p:strVal val="#ppt_y+.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42" presetClass="entr" presetSubtype="0" fill="hold" grpId="0" nodeType="clickEffect">
                                  <p:stCondLst>
                                    <p:cond delay="0"/>
                                  </p:stCondLst>
                                  <p:childTnLst>
                                    <p:set>
                                      <p:cBhvr>
                                        <p:cTn id="36" dur="1" fill="hold">
                                          <p:stCondLst>
                                            <p:cond delay="0"/>
                                          </p:stCondLst>
                                        </p:cTn>
                                        <p:tgtEl>
                                          <p:spTgt spid="5"/>
                                        </p:tgtEl>
                                        <p:attrNameLst>
                                          <p:attrName>style.visibility</p:attrName>
                                        </p:attrNameLst>
                                      </p:cBhvr>
                                      <p:to>
                                        <p:strVal val="visible"/>
                                      </p:to>
                                    </p:set>
                                    <p:animEffect transition="in" filter="fade">
                                      <p:cBhvr>
                                        <p:cTn id="37" dur="1000"/>
                                        <p:tgtEl>
                                          <p:spTgt spid="5"/>
                                        </p:tgtEl>
                                      </p:cBhvr>
                                    </p:animEffect>
                                    <p:anim calcmode="lin" valueType="num">
                                      <p:cBhvr>
                                        <p:cTn id="38" dur="1000" fill="hold"/>
                                        <p:tgtEl>
                                          <p:spTgt spid="5"/>
                                        </p:tgtEl>
                                        <p:attrNameLst>
                                          <p:attrName>ppt_x</p:attrName>
                                        </p:attrNameLst>
                                      </p:cBhvr>
                                      <p:tavLst>
                                        <p:tav tm="0">
                                          <p:val>
                                            <p:strVal val="#ppt_x"/>
                                          </p:val>
                                        </p:tav>
                                        <p:tav tm="100000">
                                          <p:val>
                                            <p:strVal val="#ppt_x"/>
                                          </p:val>
                                        </p:tav>
                                      </p:tavLst>
                                    </p:anim>
                                    <p:anim calcmode="lin" valueType="num">
                                      <p:cBhvr>
                                        <p:cTn id="39" dur="1000" fill="hold"/>
                                        <p:tgtEl>
                                          <p:spTgt spid="5"/>
                                        </p:tgtEl>
                                        <p:attrNameLst>
                                          <p:attrName>ppt_y</p:attrName>
                                        </p:attrNameLst>
                                      </p:cBhvr>
                                      <p:tavLst>
                                        <p:tav tm="0">
                                          <p:val>
                                            <p:strVal val="#ppt_y+.1"/>
                                          </p:val>
                                        </p:tav>
                                        <p:tav tm="100000">
                                          <p:val>
                                            <p:strVal val="#ppt_y"/>
                                          </p:val>
                                        </p:tav>
                                      </p:tavLst>
                                    </p:anim>
                                  </p:childTnLst>
                                </p:cTn>
                              </p:par>
                              <p:par>
                                <p:cTn id="40" presetID="42" presetClass="entr" presetSubtype="0" fill="hold" grpId="0" nodeType="withEffect">
                                  <p:stCondLst>
                                    <p:cond delay="0"/>
                                  </p:stCondLst>
                                  <p:childTnLst>
                                    <p:set>
                                      <p:cBhvr>
                                        <p:cTn id="41" dur="1" fill="hold">
                                          <p:stCondLst>
                                            <p:cond delay="0"/>
                                          </p:stCondLst>
                                        </p:cTn>
                                        <p:tgtEl>
                                          <p:spTgt spid="35"/>
                                        </p:tgtEl>
                                        <p:attrNameLst>
                                          <p:attrName>style.visibility</p:attrName>
                                        </p:attrNameLst>
                                      </p:cBhvr>
                                      <p:to>
                                        <p:strVal val="visible"/>
                                      </p:to>
                                    </p:set>
                                    <p:animEffect transition="in" filter="fade">
                                      <p:cBhvr>
                                        <p:cTn id="42" dur="1000"/>
                                        <p:tgtEl>
                                          <p:spTgt spid="35"/>
                                        </p:tgtEl>
                                      </p:cBhvr>
                                    </p:animEffect>
                                    <p:anim calcmode="lin" valueType="num">
                                      <p:cBhvr>
                                        <p:cTn id="43" dur="1000" fill="hold"/>
                                        <p:tgtEl>
                                          <p:spTgt spid="35"/>
                                        </p:tgtEl>
                                        <p:attrNameLst>
                                          <p:attrName>ppt_x</p:attrName>
                                        </p:attrNameLst>
                                      </p:cBhvr>
                                      <p:tavLst>
                                        <p:tav tm="0">
                                          <p:val>
                                            <p:strVal val="#ppt_x"/>
                                          </p:val>
                                        </p:tav>
                                        <p:tav tm="100000">
                                          <p:val>
                                            <p:strVal val="#ppt_x"/>
                                          </p:val>
                                        </p:tav>
                                      </p:tavLst>
                                    </p:anim>
                                    <p:anim calcmode="lin" valueType="num">
                                      <p:cBhvr>
                                        <p:cTn id="44" dur="1000" fill="hold"/>
                                        <p:tgtEl>
                                          <p:spTgt spid="35"/>
                                        </p:tgtEl>
                                        <p:attrNameLst>
                                          <p:attrName>ppt_y</p:attrName>
                                        </p:attrNameLst>
                                      </p:cBhvr>
                                      <p:tavLst>
                                        <p:tav tm="0">
                                          <p:val>
                                            <p:strVal val="#ppt_y+.1"/>
                                          </p:val>
                                        </p:tav>
                                        <p:tav tm="100000">
                                          <p:val>
                                            <p:strVal val="#ppt_y"/>
                                          </p:val>
                                        </p:tav>
                                      </p:tavLst>
                                    </p:anim>
                                  </p:childTnLst>
                                </p:cTn>
                              </p:par>
                              <p:par>
                                <p:cTn id="45" presetID="42" presetClass="entr" presetSubtype="0" fill="hold" nodeType="withEffect">
                                  <p:stCondLst>
                                    <p:cond delay="0"/>
                                  </p:stCondLst>
                                  <p:childTnLst>
                                    <p:set>
                                      <p:cBhvr>
                                        <p:cTn id="46" dur="1" fill="hold">
                                          <p:stCondLst>
                                            <p:cond delay="0"/>
                                          </p:stCondLst>
                                        </p:cTn>
                                        <p:tgtEl>
                                          <p:spTgt spid="28"/>
                                        </p:tgtEl>
                                        <p:attrNameLst>
                                          <p:attrName>style.visibility</p:attrName>
                                        </p:attrNameLst>
                                      </p:cBhvr>
                                      <p:to>
                                        <p:strVal val="visible"/>
                                      </p:to>
                                    </p:set>
                                    <p:animEffect transition="in" filter="fade">
                                      <p:cBhvr>
                                        <p:cTn id="47" dur="1000"/>
                                        <p:tgtEl>
                                          <p:spTgt spid="28"/>
                                        </p:tgtEl>
                                      </p:cBhvr>
                                    </p:animEffect>
                                    <p:anim calcmode="lin" valueType="num">
                                      <p:cBhvr>
                                        <p:cTn id="48" dur="1000" fill="hold"/>
                                        <p:tgtEl>
                                          <p:spTgt spid="28"/>
                                        </p:tgtEl>
                                        <p:attrNameLst>
                                          <p:attrName>ppt_x</p:attrName>
                                        </p:attrNameLst>
                                      </p:cBhvr>
                                      <p:tavLst>
                                        <p:tav tm="0">
                                          <p:val>
                                            <p:strVal val="#ppt_x"/>
                                          </p:val>
                                        </p:tav>
                                        <p:tav tm="100000">
                                          <p:val>
                                            <p:strVal val="#ppt_x"/>
                                          </p:val>
                                        </p:tav>
                                      </p:tavLst>
                                    </p:anim>
                                    <p:anim calcmode="lin" valueType="num">
                                      <p:cBhvr>
                                        <p:cTn id="49" dur="1000" fill="hold"/>
                                        <p:tgtEl>
                                          <p:spTgt spid="28"/>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42" presetClass="entr" presetSubtype="0" fill="hold" grpId="0" nodeType="clickEffect">
                                  <p:stCondLst>
                                    <p:cond delay="0"/>
                                  </p:stCondLst>
                                  <p:childTnLst>
                                    <p:set>
                                      <p:cBhvr>
                                        <p:cTn id="53" dur="1" fill="hold">
                                          <p:stCondLst>
                                            <p:cond delay="0"/>
                                          </p:stCondLst>
                                        </p:cTn>
                                        <p:tgtEl>
                                          <p:spTgt spid="76"/>
                                        </p:tgtEl>
                                        <p:attrNameLst>
                                          <p:attrName>style.visibility</p:attrName>
                                        </p:attrNameLst>
                                      </p:cBhvr>
                                      <p:to>
                                        <p:strVal val="visible"/>
                                      </p:to>
                                    </p:set>
                                    <p:animEffect transition="in" filter="fade">
                                      <p:cBhvr>
                                        <p:cTn id="54" dur="1000"/>
                                        <p:tgtEl>
                                          <p:spTgt spid="76"/>
                                        </p:tgtEl>
                                      </p:cBhvr>
                                    </p:animEffect>
                                    <p:anim calcmode="lin" valueType="num">
                                      <p:cBhvr>
                                        <p:cTn id="55" dur="1000" fill="hold"/>
                                        <p:tgtEl>
                                          <p:spTgt spid="76"/>
                                        </p:tgtEl>
                                        <p:attrNameLst>
                                          <p:attrName>ppt_x</p:attrName>
                                        </p:attrNameLst>
                                      </p:cBhvr>
                                      <p:tavLst>
                                        <p:tav tm="0">
                                          <p:val>
                                            <p:strVal val="#ppt_x"/>
                                          </p:val>
                                        </p:tav>
                                        <p:tav tm="100000">
                                          <p:val>
                                            <p:strVal val="#ppt_x"/>
                                          </p:val>
                                        </p:tav>
                                      </p:tavLst>
                                    </p:anim>
                                    <p:anim calcmode="lin" valueType="num">
                                      <p:cBhvr>
                                        <p:cTn id="56" dur="1000" fill="hold"/>
                                        <p:tgtEl>
                                          <p:spTgt spid="76"/>
                                        </p:tgtEl>
                                        <p:attrNameLst>
                                          <p:attrName>ppt_y</p:attrName>
                                        </p:attrNameLst>
                                      </p:cBhvr>
                                      <p:tavLst>
                                        <p:tav tm="0">
                                          <p:val>
                                            <p:strVal val="#ppt_y+.1"/>
                                          </p:val>
                                        </p:tav>
                                        <p:tav tm="100000">
                                          <p:val>
                                            <p:strVal val="#ppt_y"/>
                                          </p:val>
                                        </p:tav>
                                      </p:tavLst>
                                    </p:anim>
                                  </p:childTnLst>
                                </p:cTn>
                              </p:par>
                              <p:par>
                                <p:cTn id="57" presetID="42" presetClass="entr" presetSubtype="0" fill="hold" nodeType="withEffect">
                                  <p:stCondLst>
                                    <p:cond delay="0"/>
                                  </p:stCondLst>
                                  <p:childTnLst>
                                    <p:set>
                                      <p:cBhvr>
                                        <p:cTn id="58" dur="1" fill="hold">
                                          <p:stCondLst>
                                            <p:cond delay="0"/>
                                          </p:stCondLst>
                                        </p:cTn>
                                        <p:tgtEl>
                                          <p:spTgt spid="52"/>
                                        </p:tgtEl>
                                        <p:attrNameLst>
                                          <p:attrName>style.visibility</p:attrName>
                                        </p:attrNameLst>
                                      </p:cBhvr>
                                      <p:to>
                                        <p:strVal val="visible"/>
                                      </p:to>
                                    </p:set>
                                    <p:animEffect transition="in" filter="fade">
                                      <p:cBhvr>
                                        <p:cTn id="59" dur="1000"/>
                                        <p:tgtEl>
                                          <p:spTgt spid="52"/>
                                        </p:tgtEl>
                                      </p:cBhvr>
                                    </p:animEffect>
                                    <p:anim calcmode="lin" valueType="num">
                                      <p:cBhvr>
                                        <p:cTn id="60" dur="1000" fill="hold"/>
                                        <p:tgtEl>
                                          <p:spTgt spid="52"/>
                                        </p:tgtEl>
                                        <p:attrNameLst>
                                          <p:attrName>ppt_x</p:attrName>
                                        </p:attrNameLst>
                                      </p:cBhvr>
                                      <p:tavLst>
                                        <p:tav tm="0">
                                          <p:val>
                                            <p:strVal val="#ppt_x"/>
                                          </p:val>
                                        </p:tav>
                                        <p:tav tm="100000">
                                          <p:val>
                                            <p:strVal val="#ppt_x"/>
                                          </p:val>
                                        </p:tav>
                                      </p:tavLst>
                                    </p:anim>
                                    <p:anim calcmode="lin" valueType="num">
                                      <p:cBhvr>
                                        <p:cTn id="61" dur="1000" fill="hold"/>
                                        <p:tgtEl>
                                          <p:spTgt spid="52"/>
                                        </p:tgtEl>
                                        <p:attrNameLst>
                                          <p:attrName>ppt_y</p:attrName>
                                        </p:attrNameLst>
                                      </p:cBhvr>
                                      <p:tavLst>
                                        <p:tav tm="0">
                                          <p:val>
                                            <p:strVal val="#ppt_y+.1"/>
                                          </p:val>
                                        </p:tav>
                                        <p:tav tm="100000">
                                          <p:val>
                                            <p:strVal val="#ppt_y"/>
                                          </p:val>
                                        </p:tav>
                                      </p:tavLst>
                                    </p:anim>
                                  </p:childTnLst>
                                </p:cTn>
                              </p:par>
                            </p:childTnLst>
                          </p:cTn>
                        </p:par>
                      </p:childTnLst>
                    </p:cTn>
                  </p:par>
                  <p:par>
                    <p:cTn id="62" fill="hold">
                      <p:stCondLst>
                        <p:cond delay="indefinite"/>
                      </p:stCondLst>
                      <p:childTnLst>
                        <p:par>
                          <p:cTn id="63" fill="hold">
                            <p:stCondLst>
                              <p:cond delay="0"/>
                            </p:stCondLst>
                            <p:childTnLst>
                              <p:par>
                                <p:cTn id="64" presetID="42" presetClass="entr" presetSubtype="0" fill="hold" grpId="0" nodeType="clickEffect">
                                  <p:stCondLst>
                                    <p:cond delay="0"/>
                                  </p:stCondLst>
                                  <p:childTnLst>
                                    <p:set>
                                      <p:cBhvr>
                                        <p:cTn id="65" dur="1" fill="hold">
                                          <p:stCondLst>
                                            <p:cond delay="0"/>
                                          </p:stCondLst>
                                        </p:cTn>
                                        <p:tgtEl>
                                          <p:spTgt spid="44"/>
                                        </p:tgtEl>
                                        <p:attrNameLst>
                                          <p:attrName>style.visibility</p:attrName>
                                        </p:attrNameLst>
                                      </p:cBhvr>
                                      <p:to>
                                        <p:strVal val="visible"/>
                                      </p:to>
                                    </p:set>
                                    <p:animEffect transition="in" filter="fade">
                                      <p:cBhvr>
                                        <p:cTn id="66" dur="1000"/>
                                        <p:tgtEl>
                                          <p:spTgt spid="44"/>
                                        </p:tgtEl>
                                      </p:cBhvr>
                                    </p:animEffect>
                                    <p:anim calcmode="lin" valueType="num">
                                      <p:cBhvr>
                                        <p:cTn id="67" dur="1000" fill="hold"/>
                                        <p:tgtEl>
                                          <p:spTgt spid="44"/>
                                        </p:tgtEl>
                                        <p:attrNameLst>
                                          <p:attrName>ppt_x</p:attrName>
                                        </p:attrNameLst>
                                      </p:cBhvr>
                                      <p:tavLst>
                                        <p:tav tm="0">
                                          <p:val>
                                            <p:strVal val="#ppt_x"/>
                                          </p:val>
                                        </p:tav>
                                        <p:tav tm="100000">
                                          <p:val>
                                            <p:strVal val="#ppt_x"/>
                                          </p:val>
                                        </p:tav>
                                      </p:tavLst>
                                    </p:anim>
                                    <p:anim calcmode="lin" valueType="num">
                                      <p:cBhvr>
                                        <p:cTn id="68" dur="1000" fill="hold"/>
                                        <p:tgtEl>
                                          <p:spTgt spid="44"/>
                                        </p:tgtEl>
                                        <p:attrNameLst>
                                          <p:attrName>ppt_y</p:attrName>
                                        </p:attrNameLst>
                                      </p:cBhvr>
                                      <p:tavLst>
                                        <p:tav tm="0">
                                          <p:val>
                                            <p:strVal val="#ppt_y+.1"/>
                                          </p:val>
                                        </p:tav>
                                        <p:tav tm="100000">
                                          <p:val>
                                            <p:strVal val="#ppt_y"/>
                                          </p:val>
                                        </p:tav>
                                      </p:tavLst>
                                    </p:anim>
                                  </p:childTnLst>
                                </p:cTn>
                              </p:par>
                              <p:par>
                                <p:cTn id="69" presetID="42" presetClass="entr" presetSubtype="0" fill="hold" nodeType="withEffect">
                                  <p:stCondLst>
                                    <p:cond delay="0"/>
                                  </p:stCondLst>
                                  <p:childTnLst>
                                    <p:set>
                                      <p:cBhvr>
                                        <p:cTn id="70" dur="1" fill="hold">
                                          <p:stCondLst>
                                            <p:cond delay="0"/>
                                          </p:stCondLst>
                                        </p:cTn>
                                        <p:tgtEl>
                                          <p:spTgt spid="36"/>
                                        </p:tgtEl>
                                        <p:attrNameLst>
                                          <p:attrName>style.visibility</p:attrName>
                                        </p:attrNameLst>
                                      </p:cBhvr>
                                      <p:to>
                                        <p:strVal val="visible"/>
                                      </p:to>
                                    </p:set>
                                    <p:animEffect transition="in" filter="fade">
                                      <p:cBhvr>
                                        <p:cTn id="71" dur="1000"/>
                                        <p:tgtEl>
                                          <p:spTgt spid="36"/>
                                        </p:tgtEl>
                                      </p:cBhvr>
                                    </p:animEffect>
                                    <p:anim calcmode="lin" valueType="num">
                                      <p:cBhvr>
                                        <p:cTn id="72" dur="1000" fill="hold"/>
                                        <p:tgtEl>
                                          <p:spTgt spid="36"/>
                                        </p:tgtEl>
                                        <p:attrNameLst>
                                          <p:attrName>ppt_x</p:attrName>
                                        </p:attrNameLst>
                                      </p:cBhvr>
                                      <p:tavLst>
                                        <p:tav tm="0">
                                          <p:val>
                                            <p:strVal val="#ppt_x"/>
                                          </p:val>
                                        </p:tav>
                                        <p:tav tm="100000">
                                          <p:val>
                                            <p:strVal val="#ppt_x"/>
                                          </p:val>
                                        </p:tav>
                                      </p:tavLst>
                                    </p:anim>
                                    <p:anim calcmode="lin" valueType="num">
                                      <p:cBhvr>
                                        <p:cTn id="73" dur="1000" fill="hold"/>
                                        <p:tgtEl>
                                          <p:spTgt spid="36"/>
                                        </p:tgtEl>
                                        <p:attrNameLst>
                                          <p:attrName>ppt_y</p:attrName>
                                        </p:attrNameLst>
                                      </p:cBhvr>
                                      <p:tavLst>
                                        <p:tav tm="0">
                                          <p:val>
                                            <p:strVal val="#ppt_y+.1"/>
                                          </p:val>
                                        </p:tav>
                                        <p:tav tm="100000">
                                          <p:val>
                                            <p:strVal val="#ppt_y"/>
                                          </p:val>
                                        </p:tav>
                                      </p:tavLst>
                                    </p:anim>
                                  </p:childTnLst>
                                </p:cTn>
                              </p:par>
                            </p:childTnLst>
                          </p:cTn>
                        </p:par>
                      </p:childTnLst>
                    </p:cTn>
                  </p:par>
                  <p:par>
                    <p:cTn id="74" fill="hold">
                      <p:stCondLst>
                        <p:cond delay="indefinite"/>
                      </p:stCondLst>
                      <p:childTnLst>
                        <p:par>
                          <p:cTn id="75" fill="hold">
                            <p:stCondLst>
                              <p:cond delay="0"/>
                            </p:stCondLst>
                            <p:childTnLst>
                              <p:par>
                                <p:cTn id="76" presetID="42" presetClass="entr" presetSubtype="0" fill="hold" grpId="0" nodeType="clickEffect">
                                  <p:stCondLst>
                                    <p:cond delay="0"/>
                                  </p:stCondLst>
                                  <p:childTnLst>
                                    <p:set>
                                      <p:cBhvr>
                                        <p:cTn id="77" dur="1" fill="hold">
                                          <p:stCondLst>
                                            <p:cond delay="0"/>
                                          </p:stCondLst>
                                        </p:cTn>
                                        <p:tgtEl>
                                          <p:spTgt spid="59"/>
                                        </p:tgtEl>
                                        <p:attrNameLst>
                                          <p:attrName>style.visibility</p:attrName>
                                        </p:attrNameLst>
                                      </p:cBhvr>
                                      <p:to>
                                        <p:strVal val="visible"/>
                                      </p:to>
                                    </p:set>
                                    <p:animEffect transition="in" filter="fade">
                                      <p:cBhvr>
                                        <p:cTn id="78" dur="1000"/>
                                        <p:tgtEl>
                                          <p:spTgt spid="59"/>
                                        </p:tgtEl>
                                      </p:cBhvr>
                                    </p:animEffect>
                                    <p:anim calcmode="lin" valueType="num">
                                      <p:cBhvr>
                                        <p:cTn id="79" dur="1000" fill="hold"/>
                                        <p:tgtEl>
                                          <p:spTgt spid="59"/>
                                        </p:tgtEl>
                                        <p:attrNameLst>
                                          <p:attrName>ppt_x</p:attrName>
                                        </p:attrNameLst>
                                      </p:cBhvr>
                                      <p:tavLst>
                                        <p:tav tm="0">
                                          <p:val>
                                            <p:strVal val="#ppt_x"/>
                                          </p:val>
                                        </p:tav>
                                        <p:tav tm="100000">
                                          <p:val>
                                            <p:strVal val="#ppt_x"/>
                                          </p:val>
                                        </p:tav>
                                      </p:tavLst>
                                    </p:anim>
                                    <p:anim calcmode="lin" valueType="num">
                                      <p:cBhvr>
                                        <p:cTn id="80" dur="1000" fill="hold"/>
                                        <p:tgtEl>
                                          <p:spTgt spid="59"/>
                                        </p:tgtEl>
                                        <p:attrNameLst>
                                          <p:attrName>ppt_y</p:attrName>
                                        </p:attrNameLst>
                                      </p:cBhvr>
                                      <p:tavLst>
                                        <p:tav tm="0">
                                          <p:val>
                                            <p:strVal val="#ppt_y+.1"/>
                                          </p:val>
                                        </p:tav>
                                        <p:tav tm="100000">
                                          <p:val>
                                            <p:strVal val="#ppt_y"/>
                                          </p:val>
                                        </p:tav>
                                      </p:tavLst>
                                    </p:anim>
                                  </p:childTnLst>
                                </p:cTn>
                              </p:par>
                              <p:par>
                                <p:cTn id="81" presetID="42" presetClass="entr" presetSubtype="0" fill="hold" grpId="0" nodeType="withEffect">
                                  <p:stCondLst>
                                    <p:cond delay="0"/>
                                  </p:stCondLst>
                                  <p:childTnLst>
                                    <p:set>
                                      <p:cBhvr>
                                        <p:cTn id="82" dur="1" fill="hold">
                                          <p:stCondLst>
                                            <p:cond delay="0"/>
                                          </p:stCondLst>
                                        </p:cTn>
                                        <p:tgtEl>
                                          <p:spTgt spid="7"/>
                                        </p:tgtEl>
                                        <p:attrNameLst>
                                          <p:attrName>style.visibility</p:attrName>
                                        </p:attrNameLst>
                                      </p:cBhvr>
                                      <p:to>
                                        <p:strVal val="visible"/>
                                      </p:to>
                                    </p:set>
                                    <p:animEffect transition="in" filter="fade">
                                      <p:cBhvr>
                                        <p:cTn id="83" dur="1000"/>
                                        <p:tgtEl>
                                          <p:spTgt spid="7"/>
                                        </p:tgtEl>
                                      </p:cBhvr>
                                    </p:animEffect>
                                    <p:anim calcmode="lin" valueType="num">
                                      <p:cBhvr>
                                        <p:cTn id="84" dur="1000" fill="hold"/>
                                        <p:tgtEl>
                                          <p:spTgt spid="7"/>
                                        </p:tgtEl>
                                        <p:attrNameLst>
                                          <p:attrName>ppt_x</p:attrName>
                                        </p:attrNameLst>
                                      </p:cBhvr>
                                      <p:tavLst>
                                        <p:tav tm="0">
                                          <p:val>
                                            <p:strVal val="#ppt_x"/>
                                          </p:val>
                                        </p:tav>
                                        <p:tav tm="100000">
                                          <p:val>
                                            <p:strVal val="#ppt_x"/>
                                          </p:val>
                                        </p:tav>
                                      </p:tavLst>
                                    </p:anim>
                                    <p:anim calcmode="lin" valueType="num">
                                      <p:cBhvr>
                                        <p:cTn id="85" dur="1000" fill="hold"/>
                                        <p:tgtEl>
                                          <p:spTgt spid="7"/>
                                        </p:tgtEl>
                                        <p:attrNameLst>
                                          <p:attrName>ppt_y</p:attrName>
                                        </p:attrNameLst>
                                      </p:cBhvr>
                                      <p:tavLst>
                                        <p:tav tm="0">
                                          <p:val>
                                            <p:strVal val="#ppt_y+.1"/>
                                          </p:val>
                                        </p:tav>
                                        <p:tav tm="100000">
                                          <p:val>
                                            <p:strVal val="#ppt_y"/>
                                          </p:val>
                                        </p:tav>
                                      </p:tavLst>
                                    </p:anim>
                                  </p:childTnLst>
                                </p:cTn>
                              </p:par>
                              <p:par>
                                <p:cTn id="86" presetID="42" presetClass="entr" presetSubtype="0" fill="hold" nodeType="withEffect">
                                  <p:stCondLst>
                                    <p:cond delay="0"/>
                                  </p:stCondLst>
                                  <p:childTnLst>
                                    <p:set>
                                      <p:cBhvr>
                                        <p:cTn id="87" dur="1" fill="hold">
                                          <p:stCondLst>
                                            <p:cond delay="0"/>
                                          </p:stCondLst>
                                        </p:cTn>
                                        <p:tgtEl>
                                          <p:spTgt spid="43"/>
                                        </p:tgtEl>
                                        <p:attrNameLst>
                                          <p:attrName>style.visibility</p:attrName>
                                        </p:attrNameLst>
                                      </p:cBhvr>
                                      <p:to>
                                        <p:strVal val="visible"/>
                                      </p:to>
                                    </p:set>
                                    <p:animEffect transition="in" filter="fade">
                                      <p:cBhvr>
                                        <p:cTn id="88" dur="1000"/>
                                        <p:tgtEl>
                                          <p:spTgt spid="43"/>
                                        </p:tgtEl>
                                      </p:cBhvr>
                                    </p:animEffect>
                                    <p:anim calcmode="lin" valueType="num">
                                      <p:cBhvr>
                                        <p:cTn id="89" dur="1000" fill="hold"/>
                                        <p:tgtEl>
                                          <p:spTgt spid="43"/>
                                        </p:tgtEl>
                                        <p:attrNameLst>
                                          <p:attrName>ppt_x</p:attrName>
                                        </p:attrNameLst>
                                      </p:cBhvr>
                                      <p:tavLst>
                                        <p:tav tm="0">
                                          <p:val>
                                            <p:strVal val="#ppt_x"/>
                                          </p:val>
                                        </p:tav>
                                        <p:tav tm="100000">
                                          <p:val>
                                            <p:strVal val="#ppt_x"/>
                                          </p:val>
                                        </p:tav>
                                      </p:tavLst>
                                    </p:anim>
                                    <p:anim calcmode="lin" valueType="num">
                                      <p:cBhvr>
                                        <p:cTn id="90" dur="1000" fill="hold"/>
                                        <p:tgtEl>
                                          <p:spTgt spid="43"/>
                                        </p:tgtEl>
                                        <p:attrNameLst>
                                          <p:attrName>ppt_y</p:attrName>
                                        </p:attrNameLst>
                                      </p:cBhvr>
                                      <p:tavLst>
                                        <p:tav tm="0">
                                          <p:val>
                                            <p:strVal val="#ppt_y+.1"/>
                                          </p:val>
                                        </p:tav>
                                        <p:tav tm="100000">
                                          <p:val>
                                            <p:strVal val="#ppt_y"/>
                                          </p:val>
                                        </p:tav>
                                      </p:tavLst>
                                    </p:anim>
                                  </p:childTnLst>
                                </p:cTn>
                              </p:par>
                            </p:childTnLst>
                          </p:cTn>
                        </p:par>
                      </p:childTnLst>
                    </p:cTn>
                  </p:par>
                  <p:par>
                    <p:cTn id="91" fill="hold">
                      <p:stCondLst>
                        <p:cond delay="indefinite"/>
                      </p:stCondLst>
                      <p:childTnLst>
                        <p:par>
                          <p:cTn id="92" fill="hold">
                            <p:stCondLst>
                              <p:cond delay="0"/>
                            </p:stCondLst>
                            <p:childTnLst>
                              <p:par>
                                <p:cTn id="93" presetID="42" presetClass="entr" presetSubtype="0" fill="hold" grpId="0" nodeType="clickEffect">
                                  <p:stCondLst>
                                    <p:cond delay="0"/>
                                  </p:stCondLst>
                                  <p:childTnLst>
                                    <p:set>
                                      <p:cBhvr>
                                        <p:cTn id="94" dur="1" fill="hold">
                                          <p:stCondLst>
                                            <p:cond delay="0"/>
                                          </p:stCondLst>
                                        </p:cTn>
                                        <p:tgtEl>
                                          <p:spTgt spid="51"/>
                                        </p:tgtEl>
                                        <p:attrNameLst>
                                          <p:attrName>style.visibility</p:attrName>
                                        </p:attrNameLst>
                                      </p:cBhvr>
                                      <p:to>
                                        <p:strVal val="visible"/>
                                      </p:to>
                                    </p:set>
                                    <p:animEffect transition="in" filter="fade">
                                      <p:cBhvr>
                                        <p:cTn id="95" dur="1000"/>
                                        <p:tgtEl>
                                          <p:spTgt spid="51"/>
                                        </p:tgtEl>
                                      </p:cBhvr>
                                    </p:animEffect>
                                    <p:anim calcmode="lin" valueType="num">
                                      <p:cBhvr>
                                        <p:cTn id="96" dur="1000" fill="hold"/>
                                        <p:tgtEl>
                                          <p:spTgt spid="51"/>
                                        </p:tgtEl>
                                        <p:attrNameLst>
                                          <p:attrName>ppt_x</p:attrName>
                                        </p:attrNameLst>
                                      </p:cBhvr>
                                      <p:tavLst>
                                        <p:tav tm="0">
                                          <p:val>
                                            <p:strVal val="#ppt_x"/>
                                          </p:val>
                                        </p:tav>
                                        <p:tav tm="100000">
                                          <p:val>
                                            <p:strVal val="#ppt_x"/>
                                          </p:val>
                                        </p:tav>
                                      </p:tavLst>
                                    </p:anim>
                                    <p:anim calcmode="lin" valueType="num">
                                      <p:cBhvr>
                                        <p:cTn id="97" dur="1000" fill="hold"/>
                                        <p:tgtEl>
                                          <p:spTgt spid="51"/>
                                        </p:tgtEl>
                                        <p:attrNameLst>
                                          <p:attrName>ppt_y</p:attrName>
                                        </p:attrNameLst>
                                      </p:cBhvr>
                                      <p:tavLst>
                                        <p:tav tm="0">
                                          <p:val>
                                            <p:strVal val="#ppt_y+.1"/>
                                          </p:val>
                                        </p:tav>
                                        <p:tav tm="100000">
                                          <p:val>
                                            <p:strVal val="#ppt_y"/>
                                          </p:val>
                                        </p:tav>
                                      </p:tavLst>
                                    </p:anim>
                                  </p:childTnLst>
                                </p:cTn>
                              </p:par>
                              <p:par>
                                <p:cTn id="98" presetID="42" presetClass="entr" presetSubtype="0" fill="hold" nodeType="withEffect">
                                  <p:stCondLst>
                                    <p:cond delay="0"/>
                                  </p:stCondLst>
                                  <p:childTnLst>
                                    <p:set>
                                      <p:cBhvr>
                                        <p:cTn id="99" dur="1" fill="hold">
                                          <p:stCondLst>
                                            <p:cond delay="0"/>
                                          </p:stCondLst>
                                        </p:cTn>
                                        <p:tgtEl>
                                          <p:spTgt spid="69"/>
                                        </p:tgtEl>
                                        <p:attrNameLst>
                                          <p:attrName>style.visibility</p:attrName>
                                        </p:attrNameLst>
                                      </p:cBhvr>
                                      <p:to>
                                        <p:strVal val="visible"/>
                                      </p:to>
                                    </p:set>
                                    <p:animEffect transition="in" filter="fade">
                                      <p:cBhvr>
                                        <p:cTn id="100" dur="1000"/>
                                        <p:tgtEl>
                                          <p:spTgt spid="69"/>
                                        </p:tgtEl>
                                      </p:cBhvr>
                                    </p:animEffect>
                                    <p:anim calcmode="lin" valueType="num">
                                      <p:cBhvr>
                                        <p:cTn id="101" dur="1000" fill="hold"/>
                                        <p:tgtEl>
                                          <p:spTgt spid="69"/>
                                        </p:tgtEl>
                                        <p:attrNameLst>
                                          <p:attrName>ppt_x</p:attrName>
                                        </p:attrNameLst>
                                      </p:cBhvr>
                                      <p:tavLst>
                                        <p:tav tm="0">
                                          <p:val>
                                            <p:strVal val="#ppt_x"/>
                                          </p:val>
                                        </p:tav>
                                        <p:tav tm="100000">
                                          <p:val>
                                            <p:strVal val="#ppt_x"/>
                                          </p:val>
                                        </p:tav>
                                      </p:tavLst>
                                    </p:anim>
                                    <p:anim calcmode="lin" valueType="num">
                                      <p:cBhvr>
                                        <p:cTn id="102" dur="1000" fill="hold"/>
                                        <p:tgtEl>
                                          <p:spTgt spid="69"/>
                                        </p:tgtEl>
                                        <p:attrNameLst>
                                          <p:attrName>ppt_y</p:attrName>
                                        </p:attrNameLst>
                                      </p:cBhvr>
                                      <p:tavLst>
                                        <p:tav tm="0">
                                          <p:val>
                                            <p:strVal val="#ppt_y+.1"/>
                                          </p:val>
                                        </p:tav>
                                        <p:tav tm="100000">
                                          <p:val>
                                            <p:strVal val="#ppt_y"/>
                                          </p:val>
                                        </p:tav>
                                      </p:tavLst>
                                    </p:anim>
                                  </p:childTnLst>
                                </p:cTn>
                              </p:par>
                            </p:childTnLst>
                          </p:cTn>
                        </p:par>
                      </p:childTnLst>
                    </p:cTn>
                  </p:par>
                  <p:par>
                    <p:cTn id="103" fill="hold">
                      <p:stCondLst>
                        <p:cond delay="indefinite"/>
                      </p:stCondLst>
                      <p:childTnLst>
                        <p:par>
                          <p:cTn id="104" fill="hold">
                            <p:stCondLst>
                              <p:cond delay="0"/>
                            </p:stCondLst>
                            <p:childTnLst>
                              <p:par>
                                <p:cTn id="105" presetID="42" presetClass="entr" presetSubtype="0" fill="hold" grpId="0" nodeType="clickEffect">
                                  <p:stCondLst>
                                    <p:cond delay="0"/>
                                  </p:stCondLst>
                                  <p:childTnLst>
                                    <p:set>
                                      <p:cBhvr>
                                        <p:cTn id="106" dur="1" fill="hold">
                                          <p:stCondLst>
                                            <p:cond delay="0"/>
                                          </p:stCondLst>
                                        </p:cTn>
                                        <p:tgtEl>
                                          <p:spTgt spid="68"/>
                                        </p:tgtEl>
                                        <p:attrNameLst>
                                          <p:attrName>style.visibility</p:attrName>
                                        </p:attrNameLst>
                                      </p:cBhvr>
                                      <p:to>
                                        <p:strVal val="visible"/>
                                      </p:to>
                                    </p:set>
                                    <p:animEffect transition="in" filter="fade">
                                      <p:cBhvr>
                                        <p:cTn id="107" dur="1000"/>
                                        <p:tgtEl>
                                          <p:spTgt spid="68"/>
                                        </p:tgtEl>
                                      </p:cBhvr>
                                    </p:animEffect>
                                    <p:anim calcmode="lin" valueType="num">
                                      <p:cBhvr>
                                        <p:cTn id="108" dur="1000" fill="hold"/>
                                        <p:tgtEl>
                                          <p:spTgt spid="68"/>
                                        </p:tgtEl>
                                        <p:attrNameLst>
                                          <p:attrName>ppt_x</p:attrName>
                                        </p:attrNameLst>
                                      </p:cBhvr>
                                      <p:tavLst>
                                        <p:tav tm="0">
                                          <p:val>
                                            <p:strVal val="#ppt_x"/>
                                          </p:val>
                                        </p:tav>
                                        <p:tav tm="100000">
                                          <p:val>
                                            <p:strVal val="#ppt_x"/>
                                          </p:val>
                                        </p:tav>
                                      </p:tavLst>
                                    </p:anim>
                                    <p:anim calcmode="lin" valueType="num">
                                      <p:cBhvr>
                                        <p:cTn id="109" dur="1000" fill="hold"/>
                                        <p:tgtEl>
                                          <p:spTgt spid="68"/>
                                        </p:tgtEl>
                                        <p:attrNameLst>
                                          <p:attrName>ppt_y</p:attrName>
                                        </p:attrNameLst>
                                      </p:cBhvr>
                                      <p:tavLst>
                                        <p:tav tm="0">
                                          <p:val>
                                            <p:strVal val="#ppt_y+.1"/>
                                          </p:val>
                                        </p:tav>
                                        <p:tav tm="100000">
                                          <p:val>
                                            <p:strVal val="#ppt_y"/>
                                          </p:val>
                                        </p:tav>
                                      </p:tavLst>
                                    </p:anim>
                                  </p:childTnLst>
                                </p:cTn>
                              </p:par>
                              <p:par>
                                <p:cTn id="110" presetID="42" presetClass="entr" presetSubtype="0" fill="hold" nodeType="withEffect">
                                  <p:stCondLst>
                                    <p:cond delay="0"/>
                                  </p:stCondLst>
                                  <p:childTnLst>
                                    <p:set>
                                      <p:cBhvr>
                                        <p:cTn id="111" dur="1" fill="hold">
                                          <p:stCondLst>
                                            <p:cond delay="0"/>
                                          </p:stCondLst>
                                        </p:cTn>
                                        <p:tgtEl>
                                          <p:spTgt spid="60"/>
                                        </p:tgtEl>
                                        <p:attrNameLst>
                                          <p:attrName>style.visibility</p:attrName>
                                        </p:attrNameLst>
                                      </p:cBhvr>
                                      <p:to>
                                        <p:strVal val="visible"/>
                                      </p:to>
                                    </p:set>
                                    <p:animEffect transition="in" filter="fade">
                                      <p:cBhvr>
                                        <p:cTn id="112" dur="1000"/>
                                        <p:tgtEl>
                                          <p:spTgt spid="60"/>
                                        </p:tgtEl>
                                      </p:cBhvr>
                                    </p:animEffect>
                                    <p:anim calcmode="lin" valueType="num">
                                      <p:cBhvr>
                                        <p:cTn id="113" dur="1000" fill="hold"/>
                                        <p:tgtEl>
                                          <p:spTgt spid="60"/>
                                        </p:tgtEl>
                                        <p:attrNameLst>
                                          <p:attrName>ppt_x</p:attrName>
                                        </p:attrNameLst>
                                      </p:cBhvr>
                                      <p:tavLst>
                                        <p:tav tm="0">
                                          <p:val>
                                            <p:strVal val="#ppt_x"/>
                                          </p:val>
                                        </p:tav>
                                        <p:tav tm="100000">
                                          <p:val>
                                            <p:strVal val="#ppt_x"/>
                                          </p:val>
                                        </p:tav>
                                      </p:tavLst>
                                    </p:anim>
                                    <p:anim calcmode="lin" valueType="num">
                                      <p:cBhvr>
                                        <p:cTn id="114" dur="1000" fill="hold"/>
                                        <p:tgtEl>
                                          <p:spTgt spid="6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35" grpId="0" animBg="1"/>
      <p:bldP spid="44" grpId="0" animBg="1"/>
      <p:bldP spid="51" grpId="0" animBg="1"/>
      <p:bldP spid="59" grpId="0" animBg="1"/>
      <p:bldP spid="68" grpId="0" animBg="1"/>
      <p:bldP spid="76" grpId="0" animBg="1"/>
      <p:bldP spid="3" grpId="0"/>
      <p:bldP spid="5" grpId="0"/>
      <p:bldP spid="7" grpId="0"/>
      <p:bldP spid="77" grpId="0" animBg="1"/>
      <p:bldP spid="78" grpId="0" animBg="1"/>
      <p:bldP spid="79"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77273" y="5756"/>
            <a:ext cx="12282153" cy="6904309"/>
          </a:xfrm>
        </p:spPr>
      </p:pic>
      <p:grpSp>
        <p:nvGrpSpPr>
          <p:cNvPr id="67" name="组合 18"/>
          <p:cNvGrpSpPr/>
          <p:nvPr/>
        </p:nvGrpSpPr>
        <p:grpSpPr>
          <a:xfrm>
            <a:off x="4532123" y="2180965"/>
            <a:ext cx="2742080" cy="2740802"/>
            <a:chOff x="2940186" y="923622"/>
            <a:chExt cx="3223610" cy="3222110"/>
          </a:xfrm>
        </p:grpSpPr>
        <p:sp>
          <p:nvSpPr>
            <p:cNvPr id="77" name="空心弧 20"/>
            <p:cNvSpPr/>
            <p:nvPr/>
          </p:nvSpPr>
          <p:spPr>
            <a:xfrm rot="2700000">
              <a:off x="2940187" y="926356"/>
              <a:ext cx="3215765" cy="3215767"/>
            </a:xfrm>
            <a:prstGeom prst="blockArc">
              <a:avLst>
                <a:gd name="adj1" fmla="val 10800000"/>
                <a:gd name="adj2" fmla="val 13512020"/>
                <a:gd name="adj3" fmla="val 24964"/>
              </a:avLst>
            </a:prstGeom>
            <a:gradFill>
              <a:gsLst>
                <a:gs pos="100000">
                  <a:srgbClr val="F0E8E6"/>
                </a:gs>
                <a:gs pos="0">
                  <a:srgbClr val="AEA39F"/>
                </a:gs>
                <a:gs pos="45000">
                  <a:srgbClr val="E5DADA"/>
                </a:gs>
              </a:gsLst>
              <a:lin ang="8400000" scaled="0"/>
            </a:gra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zh-CN" altLang="en-US" sz="1350" dirty="0">
                <a:solidFill>
                  <a:schemeClr val="tx1"/>
                </a:solidFill>
              </a:endParaRPr>
            </a:p>
          </p:txBody>
        </p:sp>
        <p:sp>
          <p:nvSpPr>
            <p:cNvPr id="78" name="空心弧 22"/>
            <p:cNvSpPr/>
            <p:nvPr/>
          </p:nvSpPr>
          <p:spPr>
            <a:xfrm rot="18900000" flipH="1">
              <a:off x="2942397" y="926356"/>
              <a:ext cx="3215766" cy="3215766"/>
            </a:xfrm>
            <a:prstGeom prst="blockArc">
              <a:avLst>
                <a:gd name="adj1" fmla="val 10800000"/>
                <a:gd name="adj2" fmla="val 13512020"/>
                <a:gd name="adj3" fmla="val 24964"/>
              </a:avLst>
            </a:prstGeom>
            <a:solidFill>
              <a:srgbClr val="F3EFF0"/>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zh-CN" altLang="en-US" sz="1350">
                <a:solidFill>
                  <a:schemeClr val="tx1"/>
                </a:solidFill>
              </a:endParaRPr>
            </a:p>
          </p:txBody>
        </p:sp>
        <p:sp>
          <p:nvSpPr>
            <p:cNvPr id="79" name="空心弧 23"/>
            <p:cNvSpPr/>
            <p:nvPr/>
          </p:nvSpPr>
          <p:spPr>
            <a:xfrm rot="2700000" flipH="1" flipV="1">
              <a:off x="2947920" y="925044"/>
              <a:ext cx="3215766" cy="3215766"/>
            </a:xfrm>
            <a:prstGeom prst="blockArc">
              <a:avLst>
                <a:gd name="adj1" fmla="val 10800000"/>
                <a:gd name="adj2" fmla="val 13512020"/>
                <a:gd name="adj3" fmla="val 24964"/>
              </a:avLst>
            </a:prstGeom>
            <a:gradFill>
              <a:gsLst>
                <a:gs pos="0">
                  <a:srgbClr val="8D827C"/>
                </a:gs>
                <a:gs pos="100000">
                  <a:srgbClr val="E6DADA"/>
                </a:gs>
              </a:gsLst>
              <a:lin ang="16800000" scaled="0"/>
            </a:gra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zh-CN" altLang="en-US" sz="1350">
                <a:solidFill>
                  <a:schemeClr val="tx1"/>
                </a:solidFill>
              </a:endParaRPr>
            </a:p>
          </p:txBody>
        </p:sp>
        <p:sp>
          <p:nvSpPr>
            <p:cNvPr id="80" name="空心弧 25"/>
            <p:cNvSpPr/>
            <p:nvPr/>
          </p:nvSpPr>
          <p:spPr>
            <a:xfrm rot="18900000" flipV="1">
              <a:off x="2948030" y="925044"/>
              <a:ext cx="3215766" cy="3215766"/>
            </a:xfrm>
            <a:prstGeom prst="blockArc">
              <a:avLst>
                <a:gd name="adj1" fmla="val 10800000"/>
                <a:gd name="adj2" fmla="val 13512020"/>
                <a:gd name="adj3" fmla="val 24964"/>
              </a:avLst>
            </a:prstGeom>
            <a:solidFill>
              <a:srgbClr val="E5DADA"/>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zh-CN" altLang="en-US" sz="1350">
                <a:solidFill>
                  <a:schemeClr val="tx1"/>
                </a:solidFill>
              </a:endParaRPr>
            </a:p>
          </p:txBody>
        </p:sp>
        <p:sp>
          <p:nvSpPr>
            <p:cNvPr id="81" name="空心弧 26"/>
            <p:cNvSpPr/>
            <p:nvPr/>
          </p:nvSpPr>
          <p:spPr>
            <a:xfrm rot="18900000" flipH="1" flipV="1">
              <a:off x="2941154" y="923732"/>
              <a:ext cx="3215766" cy="3215766"/>
            </a:xfrm>
            <a:prstGeom prst="blockArc">
              <a:avLst>
                <a:gd name="adj1" fmla="val 10800000"/>
                <a:gd name="adj2" fmla="val 13512020"/>
                <a:gd name="adj3" fmla="val 24964"/>
              </a:avLst>
            </a:prstGeom>
            <a:gradFill>
              <a:gsLst>
                <a:gs pos="0">
                  <a:srgbClr val="F3EEEB"/>
                </a:gs>
                <a:gs pos="100000">
                  <a:srgbClr val="CCC7C4"/>
                </a:gs>
                <a:gs pos="71000">
                  <a:srgbClr val="E5DADA"/>
                </a:gs>
              </a:gsLst>
              <a:lin ang="4800000" scaled="0"/>
            </a:gra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zh-CN" altLang="en-US" sz="1350">
                <a:solidFill>
                  <a:schemeClr val="tx1"/>
                </a:solidFill>
              </a:endParaRPr>
            </a:p>
          </p:txBody>
        </p:sp>
        <p:sp>
          <p:nvSpPr>
            <p:cNvPr id="82" name="空心弧 28"/>
            <p:cNvSpPr/>
            <p:nvPr/>
          </p:nvSpPr>
          <p:spPr>
            <a:xfrm rot="13500000" flipV="1">
              <a:off x="2941154" y="923622"/>
              <a:ext cx="3215766" cy="3215766"/>
            </a:xfrm>
            <a:prstGeom prst="blockArc">
              <a:avLst>
                <a:gd name="adj1" fmla="val 10800000"/>
                <a:gd name="adj2" fmla="val 13512020"/>
                <a:gd name="adj3" fmla="val 24964"/>
              </a:avLst>
            </a:prstGeom>
            <a:gradFill>
              <a:gsLst>
                <a:gs pos="100000">
                  <a:srgbClr val="A59E98"/>
                </a:gs>
                <a:gs pos="0">
                  <a:srgbClr val="EFE9E9"/>
                </a:gs>
              </a:gsLst>
              <a:lin ang="18600000" scaled="0"/>
            </a:gra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zh-CN" altLang="en-US" sz="1350">
                <a:solidFill>
                  <a:schemeClr val="tx1"/>
                </a:solidFill>
              </a:endParaRPr>
            </a:p>
          </p:txBody>
        </p:sp>
        <p:sp>
          <p:nvSpPr>
            <p:cNvPr id="83" name="空心弧 31"/>
            <p:cNvSpPr/>
            <p:nvPr/>
          </p:nvSpPr>
          <p:spPr>
            <a:xfrm rot="2700000" flipV="1">
              <a:off x="2945173" y="929966"/>
              <a:ext cx="3215766" cy="3215765"/>
            </a:xfrm>
            <a:prstGeom prst="blockArc">
              <a:avLst>
                <a:gd name="adj1" fmla="val 10800000"/>
                <a:gd name="adj2" fmla="val 13512020"/>
                <a:gd name="adj3" fmla="val 24964"/>
              </a:avLst>
            </a:prstGeom>
            <a:gradFill>
              <a:gsLst>
                <a:gs pos="0">
                  <a:srgbClr val="EAE0DE">
                    <a:alpha val="83922"/>
                  </a:srgbClr>
                </a:gs>
                <a:gs pos="100000">
                  <a:srgbClr val="AEA39F"/>
                </a:gs>
                <a:gs pos="45000">
                  <a:srgbClr val="E5DADA"/>
                </a:gs>
              </a:gsLst>
              <a:lin ang="7200000" scaled="0"/>
            </a:gra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zh-CN" altLang="en-US" sz="1350" dirty="0">
                <a:solidFill>
                  <a:schemeClr val="tx1"/>
                </a:solidFill>
              </a:endParaRPr>
            </a:p>
          </p:txBody>
        </p:sp>
        <p:sp>
          <p:nvSpPr>
            <p:cNvPr id="84" name="空心弧 32"/>
            <p:cNvSpPr/>
            <p:nvPr/>
          </p:nvSpPr>
          <p:spPr>
            <a:xfrm rot="8100000" flipH="1" flipV="1">
              <a:off x="2945173" y="929855"/>
              <a:ext cx="3215766" cy="3215766"/>
            </a:xfrm>
            <a:prstGeom prst="blockArc">
              <a:avLst>
                <a:gd name="adj1" fmla="val 10800000"/>
                <a:gd name="adj2" fmla="val 13512020"/>
                <a:gd name="adj3" fmla="val 24964"/>
              </a:avLst>
            </a:prstGeom>
            <a:gradFill>
              <a:gsLst>
                <a:gs pos="100000">
                  <a:srgbClr val="DED4D3">
                    <a:alpha val="83922"/>
                  </a:srgbClr>
                </a:gs>
                <a:gs pos="0">
                  <a:srgbClr val="8A7F79"/>
                </a:gs>
                <a:gs pos="63000">
                  <a:srgbClr val="E5DADA"/>
                </a:gs>
              </a:gsLst>
              <a:lin ang="7200000" scaled="0"/>
            </a:gra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zh-CN" altLang="en-US" sz="1350">
                <a:solidFill>
                  <a:schemeClr val="tx1"/>
                </a:solidFill>
              </a:endParaRPr>
            </a:p>
          </p:txBody>
        </p:sp>
        <p:sp>
          <p:nvSpPr>
            <p:cNvPr id="85" name="空心弧 36"/>
            <p:cNvSpPr/>
            <p:nvPr/>
          </p:nvSpPr>
          <p:spPr>
            <a:xfrm rot="18900000" flipV="1">
              <a:off x="2947920" y="929855"/>
              <a:ext cx="3215766" cy="3215766"/>
            </a:xfrm>
            <a:prstGeom prst="blockArc">
              <a:avLst>
                <a:gd name="adj1" fmla="val 12662277"/>
                <a:gd name="adj2" fmla="val 13512020"/>
                <a:gd name="adj3" fmla="val 24964"/>
              </a:avLst>
            </a:prstGeom>
            <a:gradFill>
              <a:gsLst>
                <a:gs pos="100000">
                  <a:srgbClr val="8A7C79"/>
                </a:gs>
                <a:gs pos="0">
                  <a:srgbClr val="E5DADA"/>
                </a:gs>
                <a:gs pos="42000">
                  <a:srgbClr val="E5DADA"/>
                </a:gs>
              </a:gsLst>
              <a:lin ang="18600000" scaled="0"/>
            </a:gra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zh-CN" altLang="en-US" sz="1350">
                <a:solidFill>
                  <a:schemeClr val="tx1"/>
                </a:solidFill>
              </a:endParaRPr>
            </a:p>
          </p:txBody>
        </p:sp>
        <p:sp>
          <p:nvSpPr>
            <p:cNvPr id="86" name="空心弧 38"/>
            <p:cNvSpPr/>
            <p:nvPr/>
          </p:nvSpPr>
          <p:spPr>
            <a:xfrm rot="18900000" flipV="1">
              <a:off x="2940187" y="925044"/>
              <a:ext cx="3215766" cy="3215766"/>
            </a:xfrm>
            <a:prstGeom prst="blockArc">
              <a:avLst>
                <a:gd name="adj1" fmla="val 10800000"/>
                <a:gd name="adj2" fmla="val 11691355"/>
                <a:gd name="adj3" fmla="val 24960"/>
              </a:avLst>
            </a:prstGeom>
            <a:gradFill>
              <a:gsLst>
                <a:gs pos="100000">
                  <a:srgbClr val="8A7C79">
                    <a:alpha val="84000"/>
                  </a:srgbClr>
                </a:gs>
                <a:gs pos="0">
                  <a:srgbClr val="E5DADA"/>
                </a:gs>
                <a:gs pos="54000">
                  <a:srgbClr val="E5DADA"/>
                </a:gs>
              </a:gsLst>
              <a:lin ang="5400000" scaled="0"/>
            </a:gra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zh-CN" altLang="en-US" sz="1350">
                <a:solidFill>
                  <a:schemeClr val="tx1"/>
                </a:solidFill>
              </a:endParaRPr>
            </a:p>
          </p:txBody>
        </p:sp>
      </p:grpSp>
      <p:sp>
        <p:nvSpPr>
          <p:cNvPr id="87" name="矩形 4"/>
          <p:cNvSpPr/>
          <p:nvPr/>
        </p:nvSpPr>
        <p:spPr>
          <a:xfrm>
            <a:off x="5180475" y="2993971"/>
            <a:ext cx="1428897" cy="1061829"/>
          </a:xfrm>
          <a:prstGeom prst="rect">
            <a:avLst/>
          </a:prstGeom>
        </p:spPr>
        <p:txBody>
          <a:bodyPr wrap="square">
            <a:spAutoFit/>
          </a:bodyPr>
          <a:lstStyle/>
          <a:p>
            <a:pPr algn="ctr" rtl="1">
              <a:lnSpc>
                <a:spcPct val="150000"/>
              </a:lnSpc>
            </a:pPr>
            <a:r>
              <a:rPr lang="ar-SA" sz="1400" dirty="0">
                <a:cs typeface="PT Bold Heading" pitchFamily="2" charset="-78"/>
              </a:rPr>
              <a:t>العوامل الداعمة للتحول الرقمي </a:t>
            </a:r>
          </a:p>
          <a:p>
            <a:pPr algn="ctr" rtl="1">
              <a:lnSpc>
                <a:spcPct val="150000"/>
              </a:lnSpc>
            </a:pPr>
            <a:r>
              <a:rPr lang="ar-SA" sz="1400" dirty="0">
                <a:cs typeface="PT Bold Heading" pitchFamily="2" charset="-78"/>
              </a:rPr>
              <a:t>في مجال التعليم</a:t>
            </a:r>
          </a:p>
        </p:txBody>
      </p:sp>
      <p:sp>
        <p:nvSpPr>
          <p:cNvPr id="88" name="TextBox 87"/>
          <p:cNvSpPr txBox="1"/>
          <p:nvPr/>
        </p:nvSpPr>
        <p:spPr>
          <a:xfrm>
            <a:off x="6050591" y="2369230"/>
            <a:ext cx="401072" cy="553998"/>
          </a:xfrm>
          <a:prstGeom prst="rect">
            <a:avLst/>
          </a:prstGeom>
          <a:noFill/>
        </p:spPr>
        <p:txBody>
          <a:bodyPr wrap="none" rtlCol="0">
            <a:spAutoFit/>
          </a:bodyPr>
          <a:lstStyle/>
          <a:p>
            <a:r>
              <a:rPr lang="ar-SA" altLang="zh-CN" sz="3000" b="1" dirty="0">
                <a:solidFill>
                  <a:schemeClr val="accent1"/>
                </a:solidFill>
                <a:cs typeface="IrisUPC" pitchFamily="34" charset="-34"/>
              </a:rPr>
              <a:t>1</a:t>
            </a:r>
            <a:endParaRPr lang="zh-CN" altLang="en-US" sz="1350" b="1" dirty="0">
              <a:solidFill>
                <a:schemeClr val="accent1"/>
              </a:solidFill>
              <a:cs typeface="IrisUPC" pitchFamily="34" charset="-34"/>
            </a:endParaRPr>
          </a:p>
        </p:txBody>
      </p:sp>
      <p:sp>
        <p:nvSpPr>
          <p:cNvPr id="89" name="TextBox 88"/>
          <p:cNvSpPr txBox="1"/>
          <p:nvPr/>
        </p:nvSpPr>
        <p:spPr>
          <a:xfrm>
            <a:off x="6614863" y="2994670"/>
            <a:ext cx="401072" cy="553998"/>
          </a:xfrm>
          <a:prstGeom prst="rect">
            <a:avLst/>
          </a:prstGeom>
          <a:noFill/>
        </p:spPr>
        <p:txBody>
          <a:bodyPr wrap="none" rtlCol="0">
            <a:spAutoFit/>
          </a:bodyPr>
          <a:lstStyle/>
          <a:p>
            <a:r>
              <a:rPr lang="ar-SA" altLang="zh-CN" sz="3000" b="1" dirty="0">
                <a:solidFill>
                  <a:schemeClr val="accent2"/>
                </a:solidFill>
                <a:cs typeface="IrisUPC" pitchFamily="34" charset="-34"/>
              </a:rPr>
              <a:t>2</a:t>
            </a:r>
            <a:endParaRPr lang="zh-CN" altLang="en-US" sz="1350" b="1" dirty="0">
              <a:solidFill>
                <a:schemeClr val="accent2"/>
              </a:solidFill>
              <a:cs typeface="IrisUPC" pitchFamily="34" charset="-34"/>
            </a:endParaRPr>
          </a:p>
        </p:txBody>
      </p:sp>
      <p:sp>
        <p:nvSpPr>
          <p:cNvPr id="90" name="TextBox 89"/>
          <p:cNvSpPr txBox="1"/>
          <p:nvPr/>
        </p:nvSpPr>
        <p:spPr>
          <a:xfrm>
            <a:off x="6585796" y="3758015"/>
            <a:ext cx="401072" cy="553998"/>
          </a:xfrm>
          <a:prstGeom prst="rect">
            <a:avLst/>
          </a:prstGeom>
          <a:noFill/>
        </p:spPr>
        <p:txBody>
          <a:bodyPr wrap="none" rtlCol="0">
            <a:spAutoFit/>
          </a:bodyPr>
          <a:lstStyle/>
          <a:p>
            <a:r>
              <a:rPr lang="ar-SA" altLang="zh-CN" sz="3000" b="1" dirty="0">
                <a:solidFill>
                  <a:schemeClr val="bg2">
                    <a:lumMod val="25000"/>
                  </a:schemeClr>
                </a:solidFill>
                <a:cs typeface="IrisUPC" pitchFamily="34" charset="-34"/>
              </a:rPr>
              <a:t>3</a:t>
            </a:r>
            <a:endParaRPr lang="zh-CN" altLang="en-US" sz="1350" b="1" dirty="0">
              <a:solidFill>
                <a:schemeClr val="bg2">
                  <a:lumMod val="25000"/>
                </a:schemeClr>
              </a:solidFill>
              <a:cs typeface="IrisUPC" pitchFamily="34" charset="-34"/>
            </a:endParaRPr>
          </a:p>
        </p:txBody>
      </p:sp>
      <p:sp>
        <p:nvSpPr>
          <p:cNvPr id="91" name="TextBox 90"/>
          <p:cNvSpPr txBox="1"/>
          <p:nvPr/>
        </p:nvSpPr>
        <p:spPr>
          <a:xfrm>
            <a:off x="6013256" y="4284726"/>
            <a:ext cx="401072" cy="553998"/>
          </a:xfrm>
          <a:prstGeom prst="rect">
            <a:avLst/>
          </a:prstGeom>
          <a:noFill/>
        </p:spPr>
        <p:txBody>
          <a:bodyPr wrap="none" rtlCol="0">
            <a:spAutoFit/>
          </a:bodyPr>
          <a:lstStyle/>
          <a:p>
            <a:r>
              <a:rPr lang="ar-SA" altLang="zh-CN" sz="3000" b="1" dirty="0">
                <a:solidFill>
                  <a:srgbClr val="8B6DF9"/>
                </a:solidFill>
                <a:cs typeface="IrisUPC" pitchFamily="34" charset="-34"/>
              </a:rPr>
              <a:t>4</a:t>
            </a:r>
            <a:endParaRPr lang="zh-CN" altLang="en-US" sz="1350" b="1" dirty="0">
              <a:solidFill>
                <a:srgbClr val="8B6DF9"/>
              </a:solidFill>
              <a:cs typeface="IrisUPC" pitchFamily="34" charset="-34"/>
            </a:endParaRPr>
          </a:p>
        </p:txBody>
      </p:sp>
      <p:sp>
        <p:nvSpPr>
          <p:cNvPr id="92" name="TextBox 91"/>
          <p:cNvSpPr txBox="1"/>
          <p:nvPr/>
        </p:nvSpPr>
        <p:spPr>
          <a:xfrm>
            <a:off x="5259978" y="4284726"/>
            <a:ext cx="401072" cy="553998"/>
          </a:xfrm>
          <a:prstGeom prst="rect">
            <a:avLst/>
          </a:prstGeom>
          <a:noFill/>
        </p:spPr>
        <p:txBody>
          <a:bodyPr wrap="none" rtlCol="0">
            <a:spAutoFit/>
          </a:bodyPr>
          <a:lstStyle/>
          <a:p>
            <a:r>
              <a:rPr lang="ar-SA" altLang="zh-CN" sz="3000" b="1" dirty="0">
                <a:solidFill>
                  <a:srgbClr val="002060"/>
                </a:solidFill>
                <a:cs typeface="IrisUPC" pitchFamily="34" charset="-34"/>
              </a:rPr>
              <a:t>5</a:t>
            </a:r>
            <a:endParaRPr lang="zh-CN" altLang="en-US" sz="1350" b="1" dirty="0">
              <a:solidFill>
                <a:srgbClr val="002060"/>
              </a:solidFill>
              <a:cs typeface="IrisUPC" pitchFamily="34" charset="-34"/>
            </a:endParaRPr>
          </a:p>
        </p:txBody>
      </p:sp>
      <p:sp>
        <p:nvSpPr>
          <p:cNvPr id="93" name="TextBox 92"/>
          <p:cNvSpPr txBox="1"/>
          <p:nvPr/>
        </p:nvSpPr>
        <p:spPr>
          <a:xfrm>
            <a:off x="4728593" y="3786151"/>
            <a:ext cx="401072" cy="553998"/>
          </a:xfrm>
          <a:prstGeom prst="rect">
            <a:avLst/>
          </a:prstGeom>
          <a:noFill/>
        </p:spPr>
        <p:txBody>
          <a:bodyPr wrap="none" rtlCol="0">
            <a:spAutoFit/>
          </a:bodyPr>
          <a:lstStyle/>
          <a:p>
            <a:r>
              <a:rPr lang="ar-SA" altLang="zh-CN" sz="3000" b="1" dirty="0">
                <a:solidFill>
                  <a:schemeClr val="accent6"/>
                </a:solidFill>
                <a:cs typeface="IrisUPC" pitchFamily="34" charset="-34"/>
              </a:rPr>
              <a:t>6</a:t>
            </a:r>
            <a:endParaRPr lang="zh-CN" altLang="en-US" sz="1350" b="1" dirty="0">
              <a:solidFill>
                <a:schemeClr val="accent6"/>
              </a:solidFill>
              <a:cs typeface="IrisUPC" pitchFamily="34" charset="-34"/>
            </a:endParaRPr>
          </a:p>
        </p:txBody>
      </p:sp>
      <p:sp>
        <p:nvSpPr>
          <p:cNvPr id="94" name="TextBox 93"/>
          <p:cNvSpPr txBox="1"/>
          <p:nvPr/>
        </p:nvSpPr>
        <p:spPr>
          <a:xfrm>
            <a:off x="4705775" y="2921950"/>
            <a:ext cx="401072" cy="553998"/>
          </a:xfrm>
          <a:prstGeom prst="rect">
            <a:avLst/>
          </a:prstGeom>
          <a:noFill/>
        </p:spPr>
        <p:txBody>
          <a:bodyPr wrap="none" rtlCol="0">
            <a:spAutoFit/>
          </a:bodyPr>
          <a:lstStyle/>
          <a:p>
            <a:r>
              <a:rPr lang="ar-SA" altLang="zh-CN" sz="3000" b="1" dirty="0">
                <a:solidFill>
                  <a:schemeClr val="tx2"/>
                </a:solidFill>
                <a:cs typeface="IrisUPC" pitchFamily="34" charset="-34"/>
              </a:rPr>
              <a:t>7</a:t>
            </a:r>
            <a:endParaRPr lang="zh-CN" altLang="en-US" sz="1350" b="1" dirty="0">
              <a:solidFill>
                <a:schemeClr val="tx2"/>
              </a:solidFill>
              <a:cs typeface="IrisUPC" pitchFamily="34" charset="-34"/>
            </a:endParaRPr>
          </a:p>
        </p:txBody>
      </p:sp>
      <p:sp>
        <p:nvSpPr>
          <p:cNvPr id="95" name="TextBox 94"/>
          <p:cNvSpPr txBox="1"/>
          <p:nvPr/>
        </p:nvSpPr>
        <p:spPr>
          <a:xfrm>
            <a:off x="5366180" y="2386549"/>
            <a:ext cx="401072" cy="553998"/>
          </a:xfrm>
          <a:prstGeom prst="rect">
            <a:avLst/>
          </a:prstGeom>
          <a:noFill/>
        </p:spPr>
        <p:txBody>
          <a:bodyPr wrap="none" rtlCol="0">
            <a:spAutoFit/>
          </a:bodyPr>
          <a:lstStyle/>
          <a:p>
            <a:r>
              <a:rPr lang="ar-SA" altLang="zh-CN" sz="3000" b="1" dirty="0">
                <a:solidFill>
                  <a:schemeClr val="accent5"/>
                </a:solidFill>
                <a:cs typeface="IrisUPC" pitchFamily="34" charset="-34"/>
              </a:rPr>
              <a:t>8</a:t>
            </a:r>
            <a:endParaRPr lang="zh-CN" altLang="en-US" sz="1350" b="1" dirty="0">
              <a:solidFill>
                <a:schemeClr val="accent5"/>
              </a:solidFill>
              <a:cs typeface="IrisUPC" pitchFamily="34" charset="-34"/>
            </a:endParaRPr>
          </a:p>
        </p:txBody>
      </p:sp>
      <p:cxnSp>
        <p:nvCxnSpPr>
          <p:cNvPr id="96" name="直接连接符 42"/>
          <p:cNvCxnSpPr/>
          <p:nvPr/>
        </p:nvCxnSpPr>
        <p:spPr>
          <a:xfrm flipH="1" flipV="1">
            <a:off x="5888839" y="1418655"/>
            <a:ext cx="3655" cy="741341"/>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08" name="直接连接符 42"/>
          <p:cNvCxnSpPr/>
          <p:nvPr/>
        </p:nvCxnSpPr>
        <p:spPr>
          <a:xfrm flipH="1" flipV="1">
            <a:off x="4583527" y="2211635"/>
            <a:ext cx="345935" cy="36754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09" name="直接连接符 42"/>
          <p:cNvCxnSpPr/>
          <p:nvPr/>
        </p:nvCxnSpPr>
        <p:spPr>
          <a:xfrm flipV="1">
            <a:off x="6846765" y="2104143"/>
            <a:ext cx="382324" cy="491726"/>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10" name="直接连接符 42"/>
          <p:cNvCxnSpPr/>
          <p:nvPr/>
        </p:nvCxnSpPr>
        <p:spPr>
          <a:xfrm>
            <a:off x="7217514" y="3548668"/>
            <a:ext cx="477487"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11" name="直接连接符 42"/>
          <p:cNvCxnSpPr/>
          <p:nvPr/>
        </p:nvCxnSpPr>
        <p:spPr>
          <a:xfrm>
            <a:off x="6843671" y="4486427"/>
            <a:ext cx="479868" cy="530318"/>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12" name="直接连接符 42"/>
          <p:cNvCxnSpPr/>
          <p:nvPr/>
        </p:nvCxnSpPr>
        <p:spPr>
          <a:xfrm flipV="1">
            <a:off x="5899827" y="4880037"/>
            <a:ext cx="2" cy="81022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13" name="直接连接符 42"/>
          <p:cNvCxnSpPr/>
          <p:nvPr/>
        </p:nvCxnSpPr>
        <p:spPr>
          <a:xfrm flipH="1">
            <a:off x="3965602" y="3548668"/>
            <a:ext cx="56647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15" name="直接连接符 42"/>
          <p:cNvCxnSpPr/>
          <p:nvPr/>
        </p:nvCxnSpPr>
        <p:spPr>
          <a:xfrm flipV="1">
            <a:off x="4530778" y="4518471"/>
            <a:ext cx="419992" cy="351479"/>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21" name="矩形 68"/>
          <p:cNvSpPr/>
          <p:nvPr/>
        </p:nvSpPr>
        <p:spPr>
          <a:xfrm>
            <a:off x="7240664" y="1671368"/>
            <a:ext cx="1798350" cy="954107"/>
          </a:xfrm>
          <a:prstGeom prst="rect">
            <a:avLst/>
          </a:prstGeom>
        </p:spPr>
        <p:txBody>
          <a:bodyPr wrap="square">
            <a:spAutoFit/>
          </a:bodyPr>
          <a:lstStyle/>
          <a:p>
            <a:pPr lvl="0" algn="ctr" rtl="1"/>
            <a:r>
              <a:rPr lang="ar-SA" sz="1400" dirty="0">
                <a:solidFill>
                  <a:schemeClr val="accent2"/>
                </a:solidFill>
                <a:cs typeface="PT Bold Heading" pitchFamily="2" charset="-78"/>
              </a:rPr>
              <a:t>تطور البنية التحتية التقنية (شبكات ال</a:t>
            </a:r>
            <a:r>
              <a:rPr lang="ar-EG" sz="1400" dirty="0">
                <a:solidFill>
                  <a:schemeClr val="accent2"/>
                </a:solidFill>
                <a:cs typeface="PT Bold Heading" pitchFamily="2" charset="-78"/>
              </a:rPr>
              <a:t>ا</a:t>
            </a:r>
            <a:r>
              <a:rPr lang="ar-SA" sz="1400" dirty="0">
                <a:solidFill>
                  <a:schemeClr val="accent2"/>
                </a:solidFill>
                <a:cs typeface="PT Bold Heading" pitchFamily="2" charset="-78"/>
              </a:rPr>
              <a:t>تصالات والإنترنت) في المدارس والبيوت.</a:t>
            </a:r>
            <a:endParaRPr lang="en-US" sz="1400" dirty="0">
              <a:solidFill>
                <a:schemeClr val="accent2"/>
              </a:solidFill>
              <a:cs typeface="PT Bold Heading" pitchFamily="2" charset="-78"/>
            </a:endParaRPr>
          </a:p>
        </p:txBody>
      </p:sp>
      <p:sp>
        <p:nvSpPr>
          <p:cNvPr id="122" name="矩形 66"/>
          <p:cNvSpPr/>
          <p:nvPr/>
        </p:nvSpPr>
        <p:spPr>
          <a:xfrm>
            <a:off x="7787601" y="2993971"/>
            <a:ext cx="1951121" cy="1169551"/>
          </a:xfrm>
          <a:prstGeom prst="rect">
            <a:avLst/>
          </a:prstGeom>
        </p:spPr>
        <p:txBody>
          <a:bodyPr wrap="square">
            <a:spAutoFit/>
          </a:bodyPr>
          <a:lstStyle/>
          <a:p>
            <a:pPr lvl="0" algn="ctr"/>
            <a:r>
              <a:rPr lang="ar-SA" sz="1400" dirty="0">
                <a:solidFill>
                  <a:schemeClr val="tx1">
                    <a:lumMod val="75000"/>
                    <a:lumOff val="25000"/>
                  </a:schemeClr>
                </a:solidFill>
                <a:cs typeface="PT Bold Heading" pitchFamily="2" charset="-78"/>
              </a:rPr>
              <a:t>مهارات توفر و انتشار الأدوات الأساسية </a:t>
            </a:r>
          </a:p>
          <a:p>
            <a:pPr lvl="0" algn="ctr"/>
            <a:r>
              <a:rPr lang="ar-SA" sz="1400" dirty="0">
                <a:solidFill>
                  <a:schemeClr val="tx1">
                    <a:lumMod val="75000"/>
                    <a:lumOff val="25000"/>
                  </a:schemeClr>
                </a:solidFill>
                <a:cs typeface="PT Bold Heading" pitchFamily="2" charset="-78"/>
              </a:rPr>
              <a:t>للتعليم والتعلم الرقمي مثل </a:t>
            </a:r>
            <a:r>
              <a:rPr lang="ar-EG" sz="1400" dirty="0">
                <a:solidFill>
                  <a:schemeClr val="tx1">
                    <a:lumMod val="75000"/>
                    <a:lumOff val="25000"/>
                  </a:schemeClr>
                </a:solidFill>
                <a:cs typeface="PT Bold Heading" pitchFamily="2" charset="-78"/>
              </a:rPr>
              <a:t>أ</a:t>
            </a:r>
            <a:r>
              <a:rPr lang="ar-SA" sz="1400" dirty="0">
                <a:solidFill>
                  <a:schemeClr val="tx1">
                    <a:lumMod val="75000"/>
                    <a:lumOff val="25000"/>
                  </a:schemeClr>
                </a:solidFill>
                <a:cs typeface="PT Bold Heading" pitchFamily="2" charset="-78"/>
              </a:rPr>
              <a:t>جهزة الحاسب </a:t>
            </a:r>
          </a:p>
          <a:p>
            <a:pPr lvl="0" algn="ctr"/>
            <a:r>
              <a:rPr lang="ar-SA" sz="1400" dirty="0">
                <a:solidFill>
                  <a:schemeClr val="tx1">
                    <a:lumMod val="75000"/>
                    <a:lumOff val="25000"/>
                  </a:schemeClr>
                </a:solidFill>
                <a:cs typeface="PT Bold Heading" pitchFamily="2" charset="-78"/>
              </a:rPr>
              <a:t>الآلي والمحمول. </a:t>
            </a:r>
            <a:endParaRPr lang="en-US" sz="1400" dirty="0">
              <a:solidFill>
                <a:schemeClr val="tx1">
                  <a:lumMod val="75000"/>
                  <a:lumOff val="25000"/>
                </a:schemeClr>
              </a:solidFill>
              <a:cs typeface="PT Bold Heading" pitchFamily="2" charset="-78"/>
            </a:endParaRPr>
          </a:p>
        </p:txBody>
      </p:sp>
      <p:sp>
        <p:nvSpPr>
          <p:cNvPr id="124" name="矩形 58"/>
          <p:cNvSpPr/>
          <p:nvPr/>
        </p:nvSpPr>
        <p:spPr>
          <a:xfrm>
            <a:off x="7319798" y="4810527"/>
            <a:ext cx="2152699" cy="954107"/>
          </a:xfrm>
          <a:prstGeom prst="rect">
            <a:avLst/>
          </a:prstGeom>
        </p:spPr>
        <p:txBody>
          <a:bodyPr wrap="square">
            <a:spAutoFit/>
          </a:bodyPr>
          <a:lstStyle/>
          <a:p>
            <a:pPr algn="ctr" rtl="1"/>
            <a:r>
              <a:rPr lang="ar-SA" sz="1400" dirty="0">
                <a:solidFill>
                  <a:srgbClr val="8B6DF9"/>
                </a:solidFill>
                <a:cs typeface="PT Bold Heading" pitchFamily="2" charset="-78"/>
              </a:rPr>
              <a:t>تنوع</a:t>
            </a:r>
            <a:r>
              <a:rPr lang="ar-EG" sz="1400" dirty="0">
                <a:solidFill>
                  <a:srgbClr val="8B6DF9"/>
                </a:solidFill>
                <a:cs typeface="PT Bold Heading" pitchFamily="2" charset="-78"/>
              </a:rPr>
              <a:t> </a:t>
            </a:r>
            <a:r>
              <a:rPr lang="ar-SA" sz="1400" dirty="0">
                <a:solidFill>
                  <a:srgbClr val="8B6DF9"/>
                </a:solidFill>
                <a:cs typeface="PT Bold Heading" pitchFamily="2" charset="-78"/>
              </a:rPr>
              <a:t>وتعددالشركات المصنعة لتكنولوجيا التعليم من الأدوات التقنية الملموسة </a:t>
            </a:r>
            <a:r>
              <a:rPr lang="ar-EG" sz="1400" dirty="0">
                <a:solidFill>
                  <a:srgbClr val="8B6DF9"/>
                </a:solidFill>
                <a:cs typeface="PT Bold Heading" pitchFamily="2" charset="-78"/>
              </a:rPr>
              <a:t>إ</a:t>
            </a:r>
            <a:r>
              <a:rPr lang="ar-SA" sz="1400" dirty="0">
                <a:solidFill>
                  <a:srgbClr val="8B6DF9"/>
                </a:solidFill>
                <a:cs typeface="PT Bold Heading" pitchFamily="2" charset="-78"/>
              </a:rPr>
              <a:t>لى أنظمة التعليم الإلكترونية.</a:t>
            </a:r>
            <a:endParaRPr lang="en-US" altLang="zh-CN" sz="1400" dirty="0">
              <a:solidFill>
                <a:srgbClr val="8B6DF9"/>
              </a:solidFill>
              <a:cs typeface="PT Bold Heading" pitchFamily="2" charset="-78"/>
            </a:endParaRPr>
          </a:p>
        </p:txBody>
      </p:sp>
      <p:sp>
        <p:nvSpPr>
          <p:cNvPr id="125" name="矩形 49"/>
          <p:cNvSpPr/>
          <p:nvPr/>
        </p:nvSpPr>
        <p:spPr>
          <a:xfrm>
            <a:off x="4438021" y="5767407"/>
            <a:ext cx="2872902" cy="307777"/>
          </a:xfrm>
          <a:prstGeom prst="rect">
            <a:avLst/>
          </a:prstGeom>
        </p:spPr>
        <p:txBody>
          <a:bodyPr wrap="none">
            <a:spAutoFit/>
          </a:bodyPr>
          <a:lstStyle/>
          <a:p>
            <a:pPr algn="ctr"/>
            <a:r>
              <a:rPr lang="ar-SA" sz="1400" dirty="0">
                <a:solidFill>
                  <a:srgbClr val="002060"/>
                </a:solidFill>
                <a:cs typeface="PT Bold Heading" pitchFamily="2" charset="-78"/>
              </a:rPr>
              <a:t>انتشار ثقافة التواصل الإجتماعي الرقمي </a:t>
            </a:r>
            <a:endParaRPr lang="en-US" altLang="zh-CN" sz="1400" dirty="0">
              <a:solidFill>
                <a:srgbClr val="002060"/>
              </a:solidFill>
              <a:cs typeface="PT Bold Heading" pitchFamily="2" charset="-78"/>
            </a:endParaRPr>
          </a:p>
        </p:txBody>
      </p:sp>
      <p:sp>
        <p:nvSpPr>
          <p:cNvPr id="126" name="矩形 56"/>
          <p:cNvSpPr/>
          <p:nvPr/>
        </p:nvSpPr>
        <p:spPr>
          <a:xfrm>
            <a:off x="2344659" y="4707997"/>
            <a:ext cx="2326391" cy="1169551"/>
          </a:xfrm>
          <a:prstGeom prst="rect">
            <a:avLst/>
          </a:prstGeom>
        </p:spPr>
        <p:txBody>
          <a:bodyPr wrap="square">
            <a:spAutoFit/>
          </a:bodyPr>
          <a:lstStyle/>
          <a:p>
            <a:pPr algn="ctr" rtl="1"/>
            <a:r>
              <a:rPr lang="ar-SA" sz="1400" dirty="0">
                <a:solidFill>
                  <a:srgbClr val="228E27"/>
                </a:solidFill>
                <a:cs typeface="PT Bold Heading" pitchFamily="2" charset="-78"/>
              </a:rPr>
              <a:t>التنافس بين مؤسسات القطاع الخاص لتوفير الأفضل للطلاب </a:t>
            </a:r>
            <a:r>
              <a:rPr lang="ar-EG" sz="1400" dirty="0">
                <a:solidFill>
                  <a:srgbClr val="228E27"/>
                </a:solidFill>
                <a:cs typeface="PT Bold Heading" pitchFamily="2" charset="-78"/>
              </a:rPr>
              <a:t>و</a:t>
            </a:r>
            <a:r>
              <a:rPr lang="ar-SA" sz="1400" dirty="0">
                <a:solidFill>
                  <a:srgbClr val="228E27"/>
                </a:solidFill>
                <a:cs typeface="PT Bold Heading" pitchFamily="2" charset="-78"/>
              </a:rPr>
              <a:t>الذي ساهم في تكوين خبرة تراكمية جيدة في أنظمة التعليم الإلكترونية</a:t>
            </a:r>
            <a:endParaRPr lang="en-US" altLang="zh-CN" sz="1400" dirty="0">
              <a:solidFill>
                <a:srgbClr val="228E27"/>
              </a:solidFill>
              <a:cs typeface="PT Bold Heading" pitchFamily="2" charset="-78"/>
            </a:endParaRPr>
          </a:p>
        </p:txBody>
      </p:sp>
      <p:sp>
        <p:nvSpPr>
          <p:cNvPr id="130" name="矩形 70"/>
          <p:cNvSpPr/>
          <p:nvPr/>
        </p:nvSpPr>
        <p:spPr>
          <a:xfrm>
            <a:off x="2254719" y="3216576"/>
            <a:ext cx="1868030" cy="954107"/>
          </a:xfrm>
          <a:prstGeom prst="rect">
            <a:avLst/>
          </a:prstGeom>
        </p:spPr>
        <p:txBody>
          <a:bodyPr wrap="square">
            <a:spAutoFit/>
          </a:bodyPr>
          <a:lstStyle/>
          <a:p>
            <a:pPr algn="ctr"/>
            <a:r>
              <a:rPr lang="ar-SA" sz="1400" dirty="0">
                <a:solidFill>
                  <a:schemeClr val="accent5">
                    <a:lumMod val="75000"/>
                  </a:schemeClr>
                </a:solidFill>
                <a:cs typeface="PT Bold Heading" pitchFamily="2" charset="-78"/>
              </a:rPr>
              <a:t>استحداث البرامج الأكاديمية </a:t>
            </a:r>
          </a:p>
          <a:p>
            <a:pPr algn="ctr"/>
            <a:r>
              <a:rPr lang="ar-SA" sz="1400" dirty="0">
                <a:solidFill>
                  <a:schemeClr val="accent5">
                    <a:lumMod val="75000"/>
                  </a:schemeClr>
                </a:solidFill>
                <a:cs typeface="PT Bold Heading" pitchFamily="2" charset="-78"/>
              </a:rPr>
              <a:t>النوعية في الجامعات والمعاهد </a:t>
            </a:r>
            <a:endParaRPr lang="en-US" altLang="zh-CN" sz="1400" dirty="0">
              <a:solidFill>
                <a:schemeClr val="accent5">
                  <a:lumMod val="75000"/>
                </a:schemeClr>
              </a:solidFill>
              <a:cs typeface="PT Bold Heading" pitchFamily="2" charset="-78"/>
            </a:endParaRPr>
          </a:p>
        </p:txBody>
      </p:sp>
      <p:sp>
        <p:nvSpPr>
          <p:cNvPr id="131" name="矩形 47"/>
          <p:cNvSpPr/>
          <p:nvPr/>
        </p:nvSpPr>
        <p:spPr>
          <a:xfrm>
            <a:off x="2307256" y="1686291"/>
            <a:ext cx="2588796" cy="954107"/>
          </a:xfrm>
          <a:prstGeom prst="rect">
            <a:avLst/>
          </a:prstGeom>
        </p:spPr>
        <p:txBody>
          <a:bodyPr wrap="square">
            <a:spAutoFit/>
          </a:bodyPr>
          <a:lstStyle/>
          <a:p>
            <a:pPr lvl="0" algn="ctr" rtl="1"/>
            <a:r>
              <a:rPr lang="ar-SA" sz="1400" dirty="0">
                <a:solidFill>
                  <a:schemeClr val="accent5"/>
                </a:solidFill>
                <a:cs typeface="PT Bold Heading" pitchFamily="2" charset="-78"/>
              </a:rPr>
              <a:t>جهود وزارة التعليم في </a:t>
            </a:r>
          </a:p>
          <a:p>
            <a:pPr lvl="0" algn="ctr" rtl="1"/>
            <a:r>
              <a:rPr lang="ar-SA" sz="1400" dirty="0">
                <a:solidFill>
                  <a:schemeClr val="accent5"/>
                </a:solidFill>
                <a:cs typeface="PT Bold Heading" pitchFamily="2" charset="-78"/>
              </a:rPr>
              <a:t>تدريب العاملين في الميدان</a:t>
            </a:r>
          </a:p>
          <a:p>
            <a:pPr lvl="0" algn="ctr" rtl="1"/>
            <a:r>
              <a:rPr lang="ar-SA" sz="1400" dirty="0">
                <a:solidFill>
                  <a:schemeClr val="accent5"/>
                </a:solidFill>
                <a:cs typeface="PT Bold Heading" pitchFamily="2" charset="-78"/>
              </a:rPr>
              <a:t> على استخدام أنظمة </a:t>
            </a:r>
          </a:p>
          <a:p>
            <a:pPr lvl="0" algn="ctr" rtl="1"/>
            <a:r>
              <a:rPr lang="ar-SA" sz="1400" dirty="0">
                <a:solidFill>
                  <a:schemeClr val="accent5"/>
                </a:solidFill>
                <a:cs typeface="PT Bold Heading" pitchFamily="2" charset="-78"/>
              </a:rPr>
              <a:t>التعليم الرقمية .</a:t>
            </a:r>
            <a:endParaRPr lang="en-US" sz="1400" dirty="0">
              <a:solidFill>
                <a:schemeClr val="accent5"/>
              </a:solidFill>
              <a:cs typeface="PT Bold Heading" pitchFamily="2" charset="-78"/>
            </a:endParaRPr>
          </a:p>
        </p:txBody>
      </p:sp>
      <p:sp>
        <p:nvSpPr>
          <p:cNvPr id="120" name="矩形 4"/>
          <p:cNvSpPr/>
          <p:nvPr/>
        </p:nvSpPr>
        <p:spPr>
          <a:xfrm>
            <a:off x="4413976" y="994586"/>
            <a:ext cx="2920991" cy="523220"/>
          </a:xfrm>
          <a:prstGeom prst="rect">
            <a:avLst/>
          </a:prstGeom>
        </p:spPr>
        <p:txBody>
          <a:bodyPr wrap="none">
            <a:spAutoFit/>
          </a:bodyPr>
          <a:lstStyle/>
          <a:p>
            <a:pPr algn="ctr"/>
            <a:r>
              <a:rPr lang="ar-SA" sz="1400" dirty="0">
                <a:cs typeface="PT Bold Heading" pitchFamily="2" charset="-78"/>
              </a:rPr>
              <a:t>الدعم الحكومي المتواصل للتحول الرقمي </a:t>
            </a:r>
            <a:endParaRPr lang="ar-EG" sz="1400" dirty="0">
              <a:cs typeface="PT Bold Heading" pitchFamily="2" charset="-78"/>
            </a:endParaRPr>
          </a:p>
          <a:p>
            <a:pPr algn="ctr"/>
            <a:r>
              <a:rPr lang="ar-SA" sz="1400" dirty="0">
                <a:cs typeface="PT Bold Heading" pitchFamily="2" charset="-78"/>
              </a:rPr>
              <a:t>من خلال وضع الخطط المتطورة</a:t>
            </a:r>
            <a:endParaRPr lang="en-US" altLang="zh-CN" sz="1400" dirty="0">
              <a:cs typeface="PT Bold Heading" pitchFamily="2" charset="-78"/>
            </a:endParaRPr>
          </a:p>
        </p:txBody>
      </p:sp>
      <p:sp>
        <p:nvSpPr>
          <p:cNvPr id="44" name="TextBox 43"/>
          <p:cNvSpPr txBox="1"/>
          <p:nvPr/>
        </p:nvSpPr>
        <p:spPr>
          <a:xfrm>
            <a:off x="1204576" y="6548313"/>
            <a:ext cx="8558077" cy="307777"/>
          </a:xfrm>
          <a:prstGeom prst="rect">
            <a:avLst/>
          </a:prstGeom>
          <a:noFill/>
        </p:spPr>
        <p:txBody>
          <a:bodyPr wrap="square" rtlCol="0">
            <a:spAutoFit/>
          </a:bodyPr>
          <a:lstStyle/>
          <a:p>
            <a:pPr algn="ctr"/>
            <a:r>
              <a:rPr lang="ar-EG" sz="1400" dirty="0">
                <a:cs typeface="PT Bold Heading" pitchFamily="2" charset="-78"/>
              </a:rPr>
              <a:t>المؤتمر الدولي الأول : التعليم الرقمي في الوطن العربي-تحديات الحاضر ورؤى المستقبل</a:t>
            </a:r>
            <a:endParaRPr lang="en-US" sz="1400" dirty="0">
              <a:cs typeface="PT Bold Heading" pitchFamily="2" charset="-78"/>
            </a:endParaRPr>
          </a:p>
        </p:txBody>
      </p:sp>
    </p:spTree>
    <p:extLst>
      <p:ext uri="{BB962C8B-B14F-4D97-AF65-F5344CB8AC3E}">
        <p14:creationId xmlns:p14="http://schemas.microsoft.com/office/powerpoint/2010/main" val="15533230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67"/>
                                        </p:tgtEl>
                                        <p:attrNameLst>
                                          <p:attrName>style.visibility</p:attrName>
                                        </p:attrNameLst>
                                      </p:cBhvr>
                                      <p:to>
                                        <p:strVal val="visible"/>
                                      </p:to>
                                    </p:set>
                                    <p:anim calcmode="lin" valueType="num">
                                      <p:cBhvr>
                                        <p:cTn id="7" dur="250" fill="hold"/>
                                        <p:tgtEl>
                                          <p:spTgt spid="67"/>
                                        </p:tgtEl>
                                        <p:attrNameLst>
                                          <p:attrName>ppt_w</p:attrName>
                                        </p:attrNameLst>
                                      </p:cBhvr>
                                      <p:tavLst>
                                        <p:tav tm="0">
                                          <p:val>
                                            <p:fltVal val="0"/>
                                          </p:val>
                                        </p:tav>
                                        <p:tav tm="100000">
                                          <p:val>
                                            <p:strVal val="#ppt_w"/>
                                          </p:val>
                                        </p:tav>
                                      </p:tavLst>
                                    </p:anim>
                                    <p:anim calcmode="lin" valueType="num">
                                      <p:cBhvr>
                                        <p:cTn id="8" dur="250" fill="hold"/>
                                        <p:tgtEl>
                                          <p:spTgt spid="67"/>
                                        </p:tgtEl>
                                        <p:attrNameLst>
                                          <p:attrName>ppt_h</p:attrName>
                                        </p:attrNameLst>
                                      </p:cBhvr>
                                      <p:tavLst>
                                        <p:tav tm="0">
                                          <p:val>
                                            <p:fltVal val="0"/>
                                          </p:val>
                                        </p:tav>
                                        <p:tav tm="100000">
                                          <p:val>
                                            <p:strVal val="#ppt_h"/>
                                          </p:val>
                                        </p:tav>
                                      </p:tavLst>
                                    </p:anim>
                                    <p:animEffect transition="in" filter="fade">
                                      <p:cBhvr>
                                        <p:cTn id="9" dur="250"/>
                                        <p:tgtEl>
                                          <p:spTgt spid="67"/>
                                        </p:tgtEl>
                                      </p:cBhvr>
                                    </p:animEffect>
                                  </p:childTnLst>
                                </p:cTn>
                              </p:par>
                            </p:childTnLst>
                          </p:cTn>
                        </p:par>
                        <p:par>
                          <p:cTn id="10" fill="hold">
                            <p:stCondLst>
                              <p:cond delay="250"/>
                            </p:stCondLst>
                            <p:childTnLst>
                              <p:par>
                                <p:cTn id="11" presetID="16" presetClass="entr" presetSubtype="21" fill="hold" grpId="0" nodeType="afterEffect">
                                  <p:stCondLst>
                                    <p:cond delay="0"/>
                                  </p:stCondLst>
                                  <p:childTnLst>
                                    <p:set>
                                      <p:cBhvr>
                                        <p:cTn id="12" dur="1" fill="hold">
                                          <p:stCondLst>
                                            <p:cond delay="0"/>
                                          </p:stCondLst>
                                        </p:cTn>
                                        <p:tgtEl>
                                          <p:spTgt spid="87"/>
                                        </p:tgtEl>
                                        <p:attrNameLst>
                                          <p:attrName>style.visibility</p:attrName>
                                        </p:attrNameLst>
                                      </p:cBhvr>
                                      <p:to>
                                        <p:strVal val="visible"/>
                                      </p:to>
                                    </p:set>
                                    <p:animEffect transition="in" filter="barn(inVertical)">
                                      <p:cBhvr>
                                        <p:cTn id="13" dur="250"/>
                                        <p:tgtEl>
                                          <p:spTgt spid="87"/>
                                        </p:tgtEl>
                                      </p:cBhvr>
                                    </p:animEffect>
                                  </p:childTnLst>
                                </p:cTn>
                              </p:par>
                            </p:childTnLst>
                          </p:cTn>
                        </p:par>
                      </p:childTnLst>
                    </p:cTn>
                  </p:par>
                  <p:par>
                    <p:cTn id="14" fill="hold">
                      <p:stCondLst>
                        <p:cond delay="indefinite"/>
                      </p:stCondLst>
                      <p:childTnLst>
                        <p:par>
                          <p:cTn id="15" fill="hold">
                            <p:stCondLst>
                              <p:cond delay="0"/>
                            </p:stCondLst>
                            <p:childTnLst>
                              <p:par>
                                <p:cTn id="16" presetID="53" presetClass="entr" presetSubtype="16" fill="hold" grpId="0" nodeType="clickEffect">
                                  <p:stCondLst>
                                    <p:cond delay="0"/>
                                  </p:stCondLst>
                                  <p:childTnLst>
                                    <p:set>
                                      <p:cBhvr>
                                        <p:cTn id="17" dur="1" fill="hold">
                                          <p:stCondLst>
                                            <p:cond delay="0"/>
                                          </p:stCondLst>
                                        </p:cTn>
                                        <p:tgtEl>
                                          <p:spTgt spid="88"/>
                                        </p:tgtEl>
                                        <p:attrNameLst>
                                          <p:attrName>style.visibility</p:attrName>
                                        </p:attrNameLst>
                                      </p:cBhvr>
                                      <p:to>
                                        <p:strVal val="visible"/>
                                      </p:to>
                                    </p:set>
                                    <p:anim calcmode="lin" valueType="num">
                                      <p:cBhvr>
                                        <p:cTn id="18" dur="250" fill="hold"/>
                                        <p:tgtEl>
                                          <p:spTgt spid="88"/>
                                        </p:tgtEl>
                                        <p:attrNameLst>
                                          <p:attrName>ppt_w</p:attrName>
                                        </p:attrNameLst>
                                      </p:cBhvr>
                                      <p:tavLst>
                                        <p:tav tm="0">
                                          <p:val>
                                            <p:fltVal val="0"/>
                                          </p:val>
                                        </p:tav>
                                        <p:tav tm="100000">
                                          <p:val>
                                            <p:strVal val="#ppt_w"/>
                                          </p:val>
                                        </p:tav>
                                      </p:tavLst>
                                    </p:anim>
                                    <p:anim calcmode="lin" valueType="num">
                                      <p:cBhvr>
                                        <p:cTn id="19" dur="250" fill="hold"/>
                                        <p:tgtEl>
                                          <p:spTgt spid="88"/>
                                        </p:tgtEl>
                                        <p:attrNameLst>
                                          <p:attrName>ppt_h</p:attrName>
                                        </p:attrNameLst>
                                      </p:cBhvr>
                                      <p:tavLst>
                                        <p:tav tm="0">
                                          <p:val>
                                            <p:fltVal val="0"/>
                                          </p:val>
                                        </p:tav>
                                        <p:tav tm="100000">
                                          <p:val>
                                            <p:strVal val="#ppt_h"/>
                                          </p:val>
                                        </p:tav>
                                      </p:tavLst>
                                    </p:anim>
                                    <p:animEffect transition="in" filter="fade">
                                      <p:cBhvr>
                                        <p:cTn id="20" dur="250"/>
                                        <p:tgtEl>
                                          <p:spTgt spid="88"/>
                                        </p:tgtEl>
                                      </p:cBhvr>
                                    </p:animEffect>
                                  </p:childTnLst>
                                </p:cTn>
                              </p:par>
                            </p:childTnLst>
                          </p:cTn>
                        </p:par>
                        <p:par>
                          <p:cTn id="21" fill="hold">
                            <p:stCondLst>
                              <p:cond delay="250"/>
                            </p:stCondLst>
                            <p:childTnLst>
                              <p:par>
                                <p:cTn id="22" presetID="22" presetClass="entr" presetSubtype="4" fill="hold" nodeType="afterEffect">
                                  <p:stCondLst>
                                    <p:cond delay="0"/>
                                  </p:stCondLst>
                                  <p:childTnLst>
                                    <p:set>
                                      <p:cBhvr>
                                        <p:cTn id="23" dur="1" fill="hold">
                                          <p:stCondLst>
                                            <p:cond delay="0"/>
                                          </p:stCondLst>
                                        </p:cTn>
                                        <p:tgtEl>
                                          <p:spTgt spid="109"/>
                                        </p:tgtEl>
                                        <p:attrNameLst>
                                          <p:attrName>style.visibility</p:attrName>
                                        </p:attrNameLst>
                                      </p:cBhvr>
                                      <p:to>
                                        <p:strVal val="visible"/>
                                      </p:to>
                                    </p:set>
                                    <p:animEffect transition="in" filter="wipe(down)">
                                      <p:cBhvr>
                                        <p:cTn id="24" dur="250"/>
                                        <p:tgtEl>
                                          <p:spTgt spid="109"/>
                                        </p:tgtEl>
                                      </p:cBhvr>
                                    </p:animEffect>
                                  </p:childTnLst>
                                </p:cTn>
                              </p:par>
                            </p:childTnLst>
                          </p:cTn>
                        </p:par>
                        <p:par>
                          <p:cTn id="25" fill="hold">
                            <p:stCondLst>
                              <p:cond delay="500"/>
                            </p:stCondLst>
                            <p:childTnLst>
                              <p:par>
                                <p:cTn id="26" presetID="16" presetClass="entr" presetSubtype="21" fill="hold" grpId="0" nodeType="afterEffect">
                                  <p:stCondLst>
                                    <p:cond delay="0"/>
                                  </p:stCondLst>
                                  <p:childTnLst>
                                    <p:set>
                                      <p:cBhvr>
                                        <p:cTn id="27" dur="1" fill="hold">
                                          <p:stCondLst>
                                            <p:cond delay="0"/>
                                          </p:stCondLst>
                                        </p:cTn>
                                        <p:tgtEl>
                                          <p:spTgt spid="121"/>
                                        </p:tgtEl>
                                        <p:attrNameLst>
                                          <p:attrName>style.visibility</p:attrName>
                                        </p:attrNameLst>
                                      </p:cBhvr>
                                      <p:to>
                                        <p:strVal val="visible"/>
                                      </p:to>
                                    </p:set>
                                    <p:animEffect transition="in" filter="barn(inVertical)">
                                      <p:cBhvr>
                                        <p:cTn id="28" dur="250"/>
                                        <p:tgtEl>
                                          <p:spTgt spid="121"/>
                                        </p:tgtEl>
                                      </p:cBhvr>
                                    </p:animEffect>
                                  </p:childTnLst>
                                </p:cTn>
                              </p:par>
                            </p:childTnLst>
                          </p:cTn>
                        </p:par>
                      </p:childTnLst>
                    </p:cTn>
                  </p:par>
                  <p:par>
                    <p:cTn id="29" fill="hold">
                      <p:stCondLst>
                        <p:cond delay="indefinite"/>
                      </p:stCondLst>
                      <p:childTnLst>
                        <p:par>
                          <p:cTn id="30" fill="hold">
                            <p:stCondLst>
                              <p:cond delay="0"/>
                            </p:stCondLst>
                            <p:childTnLst>
                              <p:par>
                                <p:cTn id="31" presetID="53" presetClass="entr" presetSubtype="16" fill="hold" grpId="0" nodeType="clickEffect">
                                  <p:stCondLst>
                                    <p:cond delay="0"/>
                                  </p:stCondLst>
                                  <p:childTnLst>
                                    <p:set>
                                      <p:cBhvr>
                                        <p:cTn id="32" dur="1" fill="hold">
                                          <p:stCondLst>
                                            <p:cond delay="0"/>
                                          </p:stCondLst>
                                        </p:cTn>
                                        <p:tgtEl>
                                          <p:spTgt spid="89"/>
                                        </p:tgtEl>
                                        <p:attrNameLst>
                                          <p:attrName>style.visibility</p:attrName>
                                        </p:attrNameLst>
                                      </p:cBhvr>
                                      <p:to>
                                        <p:strVal val="visible"/>
                                      </p:to>
                                    </p:set>
                                    <p:anim calcmode="lin" valueType="num">
                                      <p:cBhvr>
                                        <p:cTn id="33" dur="250" fill="hold"/>
                                        <p:tgtEl>
                                          <p:spTgt spid="89"/>
                                        </p:tgtEl>
                                        <p:attrNameLst>
                                          <p:attrName>ppt_w</p:attrName>
                                        </p:attrNameLst>
                                      </p:cBhvr>
                                      <p:tavLst>
                                        <p:tav tm="0">
                                          <p:val>
                                            <p:fltVal val="0"/>
                                          </p:val>
                                        </p:tav>
                                        <p:tav tm="100000">
                                          <p:val>
                                            <p:strVal val="#ppt_w"/>
                                          </p:val>
                                        </p:tav>
                                      </p:tavLst>
                                    </p:anim>
                                    <p:anim calcmode="lin" valueType="num">
                                      <p:cBhvr>
                                        <p:cTn id="34" dur="250" fill="hold"/>
                                        <p:tgtEl>
                                          <p:spTgt spid="89"/>
                                        </p:tgtEl>
                                        <p:attrNameLst>
                                          <p:attrName>ppt_h</p:attrName>
                                        </p:attrNameLst>
                                      </p:cBhvr>
                                      <p:tavLst>
                                        <p:tav tm="0">
                                          <p:val>
                                            <p:fltVal val="0"/>
                                          </p:val>
                                        </p:tav>
                                        <p:tav tm="100000">
                                          <p:val>
                                            <p:strVal val="#ppt_h"/>
                                          </p:val>
                                        </p:tav>
                                      </p:tavLst>
                                    </p:anim>
                                    <p:animEffect transition="in" filter="fade">
                                      <p:cBhvr>
                                        <p:cTn id="35" dur="250"/>
                                        <p:tgtEl>
                                          <p:spTgt spid="89"/>
                                        </p:tgtEl>
                                      </p:cBhvr>
                                    </p:animEffect>
                                  </p:childTnLst>
                                </p:cTn>
                              </p:par>
                            </p:childTnLst>
                          </p:cTn>
                        </p:par>
                        <p:par>
                          <p:cTn id="36" fill="hold">
                            <p:stCondLst>
                              <p:cond delay="250"/>
                            </p:stCondLst>
                            <p:childTnLst>
                              <p:par>
                                <p:cTn id="37" presetID="22" presetClass="entr" presetSubtype="4" fill="hold" nodeType="afterEffect">
                                  <p:stCondLst>
                                    <p:cond delay="0"/>
                                  </p:stCondLst>
                                  <p:childTnLst>
                                    <p:set>
                                      <p:cBhvr>
                                        <p:cTn id="38" dur="1" fill="hold">
                                          <p:stCondLst>
                                            <p:cond delay="0"/>
                                          </p:stCondLst>
                                        </p:cTn>
                                        <p:tgtEl>
                                          <p:spTgt spid="110"/>
                                        </p:tgtEl>
                                        <p:attrNameLst>
                                          <p:attrName>style.visibility</p:attrName>
                                        </p:attrNameLst>
                                      </p:cBhvr>
                                      <p:to>
                                        <p:strVal val="visible"/>
                                      </p:to>
                                    </p:set>
                                    <p:animEffect transition="in" filter="wipe(down)">
                                      <p:cBhvr>
                                        <p:cTn id="39" dur="250"/>
                                        <p:tgtEl>
                                          <p:spTgt spid="110"/>
                                        </p:tgtEl>
                                      </p:cBhvr>
                                    </p:animEffect>
                                  </p:childTnLst>
                                </p:cTn>
                              </p:par>
                            </p:childTnLst>
                          </p:cTn>
                        </p:par>
                        <p:par>
                          <p:cTn id="40" fill="hold">
                            <p:stCondLst>
                              <p:cond delay="500"/>
                            </p:stCondLst>
                            <p:childTnLst>
                              <p:par>
                                <p:cTn id="41" presetID="16" presetClass="entr" presetSubtype="21" fill="hold" grpId="0" nodeType="afterEffect">
                                  <p:stCondLst>
                                    <p:cond delay="0"/>
                                  </p:stCondLst>
                                  <p:childTnLst>
                                    <p:set>
                                      <p:cBhvr>
                                        <p:cTn id="42" dur="1" fill="hold">
                                          <p:stCondLst>
                                            <p:cond delay="0"/>
                                          </p:stCondLst>
                                        </p:cTn>
                                        <p:tgtEl>
                                          <p:spTgt spid="122"/>
                                        </p:tgtEl>
                                        <p:attrNameLst>
                                          <p:attrName>style.visibility</p:attrName>
                                        </p:attrNameLst>
                                      </p:cBhvr>
                                      <p:to>
                                        <p:strVal val="visible"/>
                                      </p:to>
                                    </p:set>
                                    <p:animEffect transition="in" filter="barn(inVertical)">
                                      <p:cBhvr>
                                        <p:cTn id="43" dur="250"/>
                                        <p:tgtEl>
                                          <p:spTgt spid="122"/>
                                        </p:tgtEl>
                                      </p:cBhvr>
                                    </p:animEffect>
                                  </p:childTnLst>
                                </p:cTn>
                              </p:par>
                            </p:childTnLst>
                          </p:cTn>
                        </p:par>
                      </p:childTnLst>
                    </p:cTn>
                  </p:par>
                  <p:par>
                    <p:cTn id="44" fill="hold">
                      <p:stCondLst>
                        <p:cond delay="indefinite"/>
                      </p:stCondLst>
                      <p:childTnLst>
                        <p:par>
                          <p:cTn id="45" fill="hold">
                            <p:stCondLst>
                              <p:cond delay="0"/>
                            </p:stCondLst>
                            <p:childTnLst>
                              <p:par>
                                <p:cTn id="46" presetID="53" presetClass="entr" presetSubtype="16" fill="hold" grpId="0" nodeType="clickEffect">
                                  <p:stCondLst>
                                    <p:cond delay="0"/>
                                  </p:stCondLst>
                                  <p:childTnLst>
                                    <p:set>
                                      <p:cBhvr>
                                        <p:cTn id="47" dur="1" fill="hold">
                                          <p:stCondLst>
                                            <p:cond delay="0"/>
                                          </p:stCondLst>
                                        </p:cTn>
                                        <p:tgtEl>
                                          <p:spTgt spid="90"/>
                                        </p:tgtEl>
                                        <p:attrNameLst>
                                          <p:attrName>style.visibility</p:attrName>
                                        </p:attrNameLst>
                                      </p:cBhvr>
                                      <p:to>
                                        <p:strVal val="visible"/>
                                      </p:to>
                                    </p:set>
                                    <p:anim calcmode="lin" valueType="num">
                                      <p:cBhvr>
                                        <p:cTn id="48" dur="250" fill="hold"/>
                                        <p:tgtEl>
                                          <p:spTgt spid="90"/>
                                        </p:tgtEl>
                                        <p:attrNameLst>
                                          <p:attrName>ppt_w</p:attrName>
                                        </p:attrNameLst>
                                      </p:cBhvr>
                                      <p:tavLst>
                                        <p:tav tm="0">
                                          <p:val>
                                            <p:fltVal val="0"/>
                                          </p:val>
                                        </p:tav>
                                        <p:tav tm="100000">
                                          <p:val>
                                            <p:strVal val="#ppt_w"/>
                                          </p:val>
                                        </p:tav>
                                      </p:tavLst>
                                    </p:anim>
                                    <p:anim calcmode="lin" valueType="num">
                                      <p:cBhvr>
                                        <p:cTn id="49" dur="250" fill="hold"/>
                                        <p:tgtEl>
                                          <p:spTgt spid="90"/>
                                        </p:tgtEl>
                                        <p:attrNameLst>
                                          <p:attrName>ppt_h</p:attrName>
                                        </p:attrNameLst>
                                      </p:cBhvr>
                                      <p:tavLst>
                                        <p:tav tm="0">
                                          <p:val>
                                            <p:fltVal val="0"/>
                                          </p:val>
                                        </p:tav>
                                        <p:tav tm="100000">
                                          <p:val>
                                            <p:strVal val="#ppt_h"/>
                                          </p:val>
                                        </p:tav>
                                      </p:tavLst>
                                    </p:anim>
                                    <p:animEffect transition="in" filter="fade">
                                      <p:cBhvr>
                                        <p:cTn id="50" dur="250"/>
                                        <p:tgtEl>
                                          <p:spTgt spid="90"/>
                                        </p:tgtEl>
                                      </p:cBhvr>
                                    </p:animEffect>
                                  </p:childTnLst>
                                </p:cTn>
                              </p:par>
                            </p:childTnLst>
                          </p:cTn>
                        </p:par>
                        <p:par>
                          <p:cTn id="51" fill="hold">
                            <p:stCondLst>
                              <p:cond delay="250"/>
                            </p:stCondLst>
                            <p:childTnLst>
                              <p:par>
                                <p:cTn id="52" presetID="22" presetClass="entr" presetSubtype="4" fill="hold" nodeType="afterEffect">
                                  <p:stCondLst>
                                    <p:cond delay="0"/>
                                  </p:stCondLst>
                                  <p:childTnLst>
                                    <p:set>
                                      <p:cBhvr>
                                        <p:cTn id="53" dur="1" fill="hold">
                                          <p:stCondLst>
                                            <p:cond delay="0"/>
                                          </p:stCondLst>
                                        </p:cTn>
                                        <p:tgtEl>
                                          <p:spTgt spid="111"/>
                                        </p:tgtEl>
                                        <p:attrNameLst>
                                          <p:attrName>style.visibility</p:attrName>
                                        </p:attrNameLst>
                                      </p:cBhvr>
                                      <p:to>
                                        <p:strVal val="visible"/>
                                      </p:to>
                                    </p:set>
                                    <p:animEffect transition="in" filter="wipe(down)">
                                      <p:cBhvr>
                                        <p:cTn id="54" dur="250"/>
                                        <p:tgtEl>
                                          <p:spTgt spid="111"/>
                                        </p:tgtEl>
                                      </p:cBhvr>
                                    </p:animEffect>
                                  </p:childTnLst>
                                </p:cTn>
                              </p:par>
                            </p:childTnLst>
                          </p:cTn>
                        </p:par>
                        <p:par>
                          <p:cTn id="55" fill="hold">
                            <p:stCondLst>
                              <p:cond delay="500"/>
                            </p:stCondLst>
                            <p:childTnLst>
                              <p:par>
                                <p:cTn id="56" presetID="16" presetClass="entr" presetSubtype="21" fill="hold" grpId="0" nodeType="afterEffect">
                                  <p:stCondLst>
                                    <p:cond delay="0"/>
                                  </p:stCondLst>
                                  <p:childTnLst>
                                    <p:set>
                                      <p:cBhvr>
                                        <p:cTn id="57" dur="1" fill="hold">
                                          <p:stCondLst>
                                            <p:cond delay="0"/>
                                          </p:stCondLst>
                                        </p:cTn>
                                        <p:tgtEl>
                                          <p:spTgt spid="124"/>
                                        </p:tgtEl>
                                        <p:attrNameLst>
                                          <p:attrName>style.visibility</p:attrName>
                                        </p:attrNameLst>
                                      </p:cBhvr>
                                      <p:to>
                                        <p:strVal val="visible"/>
                                      </p:to>
                                    </p:set>
                                    <p:animEffect transition="in" filter="barn(inVertical)">
                                      <p:cBhvr>
                                        <p:cTn id="58" dur="250"/>
                                        <p:tgtEl>
                                          <p:spTgt spid="124"/>
                                        </p:tgtEl>
                                      </p:cBhvr>
                                    </p:animEffect>
                                  </p:childTnLst>
                                </p:cTn>
                              </p:par>
                            </p:childTnLst>
                          </p:cTn>
                        </p:par>
                      </p:childTnLst>
                    </p:cTn>
                  </p:par>
                  <p:par>
                    <p:cTn id="59" fill="hold">
                      <p:stCondLst>
                        <p:cond delay="indefinite"/>
                      </p:stCondLst>
                      <p:childTnLst>
                        <p:par>
                          <p:cTn id="60" fill="hold">
                            <p:stCondLst>
                              <p:cond delay="0"/>
                            </p:stCondLst>
                            <p:childTnLst>
                              <p:par>
                                <p:cTn id="61" presetID="53" presetClass="entr" presetSubtype="16" fill="hold" grpId="0" nodeType="clickEffect">
                                  <p:stCondLst>
                                    <p:cond delay="0"/>
                                  </p:stCondLst>
                                  <p:childTnLst>
                                    <p:set>
                                      <p:cBhvr>
                                        <p:cTn id="62" dur="1" fill="hold">
                                          <p:stCondLst>
                                            <p:cond delay="0"/>
                                          </p:stCondLst>
                                        </p:cTn>
                                        <p:tgtEl>
                                          <p:spTgt spid="91"/>
                                        </p:tgtEl>
                                        <p:attrNameLst>
                                          <p:attrName>style.visibility</p:attrName>
                                        </p:attrNameLst>
                                      </p:cBhvr>
                                      <p:to>
                                        <p:strVal val="visible"/>
                                      </p:to>
                                    </p:set>
                                    <p:anim calcmode="lin" valueType="num">
                                      <p:cBhvr>
                                        <p:cTn id="63" dur="250" fill="hold"/>
                                        <p:tgtEl>
                                          <p:spTgt spid="91"/>
                                        </p:tgtEl>
                                        <p:attrNameLst>
                                          <p:attrName>ppt_w</p:attrName>
                                        </p:attrNameLst>
                                      </p:cBhvr>
                                      <p:tavLst>
                                        <p:tav tm="0">
                                          <p:val>
                                            <p:fltVal val="0"/>
                                          </p:val>
                                        </p:tav>
                                        <p:tav tm="100000">
                                          <p:val>
                                            <p:strVal val="#ppt_w"/>
                                          </p:val>
                                        </p:tav>
                                      </p:tavLst>
                                    </p:anim>
                                    <p:anim calcmode="lin" valueType="num">
                                      <p:cBhvr>
                                        <p:cTn id="64" dur="250" fill="hold"/>
                                        <p:tgtEl>
                                          <p:spTgt spid="91"/>
                                        </p:tgtEl>
                                        <p:attrNameLst>
                                          <p:attrName>ppt_h</p:attrName>
                                        </p:attrNameLst>
                                      </p:cBhvr>
                                      <p:tavLst>
                                        <p:tav tm="0">
                                          <p:val>
                                            <p:fltVal val="0"/>
                                          </p:val>
                                        </p:tav>
                                        <p:tav tm="100000">
                                          <p:val>
                                            <p:strVal val="#ppt_h"/>
                                          </p:val>
                                        </p:tav>
                                      </p:tavLst>
                                    </p:anim>
                                    <p:animEffect transition="in" filter="fade">
                                      <p:cBhvr>
                                        <p:cTn id="65" dur="250"/>
                                        <p:tgtEl>
                                          <p:spTgt spid="91"/>
                                        </p:tgtEl>
                                      </p:cBhvr>
                                    </p:animEffect>
                                  </p:childTnLst>
                                </p:cTn>
                              </p:par>
                            </p:childTnLst>
                          </p:cTn>
                        </p:par>
                        <p:par>
                          <p:cTn id="66" fill="hold">
                            <p:stCondLst>
                              <p:cond delay="250"/>
                            </p:stCondLst>
                            <p:childTnLst>
                              <p:par>
                                <p:cTn id="67" presetID="22" presetClass="entr" presetSubtype="4" fill="hold" nodeType="afterEffect">
                                  <p:stCondLst>
                                    <p:cond delay="0"/>
                                  </p:stCondLst>
                                  <p:childTnLst>
                                    <p:set>
                                      <p:cBhvr>
                                        <p:cTn id="68" dur="1" fill="hold">
                                          <p:stCondLst>
                                            <p:cond delay="0"/>
                                          </p:stCondLst>
                                        </p:cTn>
                                        <p:tgtEl>
                                          <p:spTgt spid="112"/>
                                        </p:tgtEl>
                                        <p:attrNameLst>
                                          <p:attrName>style.visibility</p:attrName>
                                        </p:attrNameLst>
                                      </p:cBhvr>
                                      <p:to>
                                        <p:strVal val="visible"/>
                                      </p:to>
                                    </p:set>
                                    <p:animEffect transition="in" filter="wipe(down)">
                                      <p:cBhvr>
                                        <p:cTn id="69" dur="250"/>
                                        <p:tgtEl>
                                          <p:spTgt spid="112"/>
                                        </p:tgtEl>
                                      </p:cBhvr>
                                    </p:animEffect>
                                  </p:childTnLst>
                                </p:cTn>
                              </p:par>
                            </p:childTnLst>
                          </p:cTn>
                        </p:par>
                        <p:par>
                          <p:cTn id="70" fill="hold">
                            <p:stCondLst>
                              <p:cond delay="500"/>
                            </p:stCondLst>
                            <p:childTnLst>
                              <p:par>
                                <p:cTn id="71" presetID="16" presetClass="entr" presetSubtype="21" fill="hold" grpId="0" nodeType="afterEffect">
                                  <p:stCondLst>
                                    <p:cond delay="0"/>
                                  </p:stCondLst>
                                  <p:childTnLst>
                                    <p:set>
                                      <p:cBhvr>
                                        <p:cTn id="72" dur="1" fill="hold">
                                          <p:stCondLst>
                                            <p:cond delay="0"/>
                                          </p:stCondLst>
                                        </p:cTn>
                                        <p:tgtEl>
                                          <p:spTgt spid="125"/>
                                        </p:tgtEl>
                                        <p:attrNameLst>
                                          <p:attrName>style.visibility</p:attrName>
                                        </p:attrNameLst>
                                      </p:cBhvr>
                                      <p:to>
                                        <p:strVal val="visible"/>
                                      </p:to>
                                    </p:set>
                                    <p:animEffect transition="in" filter="barn(inVertical)">
                                      <p:cBhvr>
                                        <p:cTn id="73" dur="250"/>
                                        <p:tgtEl>
                                          <p:spTgt spid="125"/>
                                        </p:tgtEl>
                                      </p:cBhvr>
                                    </p:animEffect>
                                  </p:childTnLst>
                                </p:cTn>
                              </p:par>
                            </p:childTnLst>
                          </p:cTn>
                        </p:par>
                      </p:childTnLst>
                    </p:cTn>
                  </p:par>
                  <p:par>
                    <p:cTn id="74" fill="hold">
                      <p:stCondLst>
                        <p:cond delay="indefinite"/>
                      </p:stCondLst>
                      <p:childTnLst>
                        <p:par>
                          <p:cTn id="75" fill="hold">
                            <p:stCondLst>
                              <p:cond delay="0"/>
                            </p:stCondLst>
                            <p:childTnLst>
                              <p:par>
                                <p:cTn id="76" presetID="53" presetClass="entr" presetSubtype="16" fill="hold" grpId="0" nodeType="clickEffect">
                                  <p:stCondLst>
                                    <p:cond delay="0"/>
                                  </p:stCondLst>
                                  <p:childTnLst>
                                    <p:set>
                                      <p:cBhvr>
                                        <p:cTn id="77" dur="1" fill="hold">
                                          <p:stCondLst>
                                            <p:cond delay="0"/>
                                          </p:stCondLst>
                                        </p:cTn>
                                        <p:tgtEl>
                                          <p:spTgt spid="92"/>
                                        </p:tgtEl>
                                        <p:attrNameLst>
                                          <p:attrName>style.visibility</p:attrName>
                                        </p:attrNameLst>
                                      </p:cBhvr>
                                      <p:to>
                                        <p:strVal val="visible"/>
                                      </p:to>
                                    </p:set>
                                    <p:anim calcmode="lin" valueType="num">
                                      <p:cBhvr>
                                        <p:cTn id="78" dur="250" fill="hold"/>
                                        <p:tgtEl>
                                          <p:spTgt spid="92"/>
                                        </p:tgtEl>
                                        <p:attrNameLst>
                                          <p:attrName>ppt_w</p:attrName>
                                        </p:attrNameLst>
                                      </p:cBhvr>
                                      <p:tavLst>
                                        <p:tav tm="0">
                                          <p:val>
                                            <p:fltVal val="0"/>
                                          </p:val>
                                        </p:tav>
                                        <p:tav tm="100000">
                                          <p:val>
                                            <p:strVal val="#ppt_w"/>
                                          </p:val>
                                        </p:tav>
                                      </p:tavLst>
                                    </p:anim>
                                    <p:anim calcmode="lin" valueType="num">
                                      <p:cBhvr>
                                        <p:cTn id="79" dur="250" fill="hold"/>
                                        <p:tgtEl>
                                          <p:spTgt spid="92"/>
                                        </p:tgtEl>
                                        <p:attrNameLst>
                                          <p:attrName>ppt_h</p:attrName>
                                        </p:attrNameLst>
                                      </p:cBhvr>
                                      <p:tavLst>
                                        <p:tav tm="0">
                                          <p:val>
                                            <p:fltVal val="0"/>
                                          </p:val>
                                        </p:tav>
                                        <p:tav tm="100000">
                                          <p:val>
                                            <p:strVal val="#ppt_h"/>
                                          </p:val>
                                        </p:tav>
                                      </p:tavLst>
                                    </p:anim>
                                    <p:animEffect transition="in" filter="fade">
                                      <p:cBhvr>
                                        <p:cTn id="80" dur="250"/>
                                        <p:tgtEl>
                                          <p:spTgt spid="92"/>
                                        </p:tgtEl>
                                      </p:cBhvr>
                                    </p:animEffect>
                                  </p:childTnLst>
                                </p:cTn>
                              </p:par>
                            </p:childTnLst>
                          </p:cTn>
                        </p:par>
                        <p:par>
                          <p:cTn id="81" fill="hold">
                            <p:stCondLst>
                              <p:cond delay="250"/>
                            </p:stCondLst>
                            <p:childTnLst>
                              <p:par>
                                <p:cTn id="82" presetID="22" presetClass="entr" presetSubtype="4" fill="hold" nodeType="afterEffect">
                                  <p:stCondLst>
                                    <p:cond delay="0"/>
                                  </p:stCondLst>
                                  <p:childTnLst>
                                    <p:set>
                                      <p:cBhvr>
                                        <p:cTn id="83" dur="1" fill="hold">
                                          <p:stCondLst>
                                            <p:cond delay="0"/>
                                          </p:stCondLst>
                                        </p:cTn>
                                        <p:tgtEl>
                                          <p:spTgt spid="115"/>
                                        </p:tgtEl>
                                        <p:attrNameLst>
                                          <p:attrName>style.visibility</p:attrName>
                                        </p:attrNameLst>
                                      </p:cBhvr>
                                      <p:to>
                                        <p:strVal val="visible"/>
                                      </p:to>
                                    </p:set>
                                    <p:animEffect transition="in" filter="wipe(down)">
                                      <p:cBhvr>
                                        <p:cTn id="84" dur="250"/>
                                        <p:tgtEl>
                                          <p:spTgt spid="115"/>
                                        </p:tgtEl>
                                      </p:cBhvr>
                                    </p:animEffect>
                                  </p:childTnLst>
                                </p:cTn>
                              </p:par>
                            </p:childTnLst>
                          </p:cTn>
                        </p:par>
                        <p:par>
                          <p:cTn id="85" fill="hold">
                            <p:stCondLst>
                              <p:cond delay="500"/>
                            </p:stCondLst>
                            <p:childTnLst>
                              <p:par>
                                <p:cTn id="86" presetID="16" presetClass="entr" presetSubtype="21" fill="hold" grpId="0" nodeType="afterEffect">
                                  <p:stCondLst>
                                    <p:cond delay="0"/>
                                  </p:stCondLst>
                                  <p:childTnLst>
                                    <p:set>
                                      <p:cBhvr>
                                        <p:cTn id="87" dur="1" fill="hold">
                                          <p:stCondLst>
                                            <p:cond delay="0"/>
                                          </p:stCondLst>
                                        </p:cTn>
                                        <p:tgtEl>
                                          <p:spTgt spid="126"/>
                                        </p:tgtEl>
                                        <p:attrNameLst>
                                          <p:attrName>style.visibility</p:attrName>
                                        </p:attrNameLst>
                                      </p:cBhvr>
                                      <p:to>
                                        <p:strVal val="visible"/>
                                      </p:to>
                                    </p:set>
                                    <p:animEffect transition="in" filter="barn(inVertical)">
                                      <p:cBhvr>
                                        <p:cTn id="88" dur="250"/>
                                        <p:tgtEl>
                                          <p:spTgt spid="126"/>
                                        </p:tgtEl>
                                      </p:cBhvr>
                                    </p:animEffect>
                                  </p:childTnLst>
                                </p:cTn>
                              </p:par>
                            </p:childTnLst>
                          </p:cTn>
                        </p:par>
                      </p:childTnLst>
                    </p:cTn>
                  </p:par>
                  <p:par>
                    <p:cTn id="89" fill="hold">
                      <p:stCondLst>
                        <p:cond delay="indefinite"/>
                      </p:stCondLst>
                      <p:childTnLst>
                        <p:par>
                          <p:cTn id="90" fill="hold">
                            <p:stCondLst>
                              <p:cond delay="0"/>
                            </p:stCondLst>
                            <p:childTnLst>
                              <p:par>
                                <p:cTn id="91" presetID="53" presetClass="entr" presetSubtype="16" fill="hold" grpId="0" nodeType="clickEffect">
                                  <p:stCondLst>
                                    <p:cond delay="0"/>
                                  </p:stCondLst>
                                  <p:childTnLst>
                                    <p:set>
                                      <p:cBhvr>
                                        <p:cTn id="92" dur="1" fill="hold">
                                          <p:stCondLst>
                                            <p:cond delay="0"/>
                                          </p:stCondLst>
                                        </p:cTn>
                                        <p:tgtEl>
                                          <p:spTgt spid="93"/>
                                        </p:tgtEl>
                                        <p:attrNameLst>
                                          <p:attrName>style.visibility</p:attrName>
                                        </p:attrNameLst>
                                      </p:cBhvr>
                                      <p:to>
                                        <p:strVal val="visible"/>
                                      </p:to>
                                    </p:set>
                                    <p:anim calcmode="lin" valueType="num">
                                      <p:cBhvr>
                                        <p:cTn id="93" dur="250" fill="hold"/>
                                        <p:tgtEl>
                                          <p:spTgt spid="93"/>
                                        </p:tgtEl>
                                        <p:attrNameLst>
                                          <p:attrName>ppt_w</p:attrName>
                                        </p:attrNameLst>
                                      </p:cBhvr>
                                      <p:tavLst>
                                        <p:tav tm="0">
                                          <p:val>
                                            <p:fltVal val="0"/>
                                          </p:val>
                                        </p:tav>
                                        <p:tav tm="100000">
                                          <p:val>
                                            <p:strVal val="#ppt_w"/>
                                          </p:val>
                                        </p:tav>
                                      </p:tavLst>
                                    </p:anim>
                                    <p:anim calcmode="lin" valueType="num">
                                      <p:cBhvr>
                                        <p:cTn id="94" dur="250" fill="hold"/>
                                        <p:tgtEl>
                                          <p:spTgt spid="93"/>
                                        </p:tgtEl>
                                        <p:attrNameLst>
                                          <p:attrName>ppt_h</p:attrName>
                                        </p:attrNameLst>
                                      </p:cBhvr>
                                      <p:tavLst>
                                        <p:tav tm="0">
                                          <p:val>
                                            <p:fltVal val="0"/>
                                          </p:val>
                                        </p:tav>
                                        <p:tav tm="100000">
                                          <p:val>
                                            <p:strVal val="#ppt_h"/>
                                          </p:val>
                                        </p:tav>
                                      </p:tavLst>
                                    </p:anim>
                                    <p:animEffect transition="in" filter="fade">
                                      <p:cBhvr>
                                        <p:cTn id="95" dur="250"/>
                                        <p:tgtEl>
                                          <p:spTgt spid="93"/>
                                        </p:tgtEl>
                                      </p:cBhvr>
                                    </p:animEffect>
                                  </p:childTnLst>
                                </p:cTn>
                              </p:par>
                            </p:childTnLst>
                          </p:cTn>
                        </p:par>
                        <p:par>
                          <p:cTn id="96" fill="hold">
                            <p:stCondLst>
                              <p:cond delay="250"/>
                            </p:stCondLst>
                            <p:childTnLst>
                              <p:par>
                                <p:cTn id="97" presetID="22" presetClass="entr" presetSubtype="4" fill="hold" nodeType="afterEffect">
                                  <p:stCondLst>
                                    <p:cond delay="0"/>
                                  </p:stCondLst>
                                  <p:childTnLst>
                                    <p:set>
                                      <p:cBhvr>
                                        <p:cTn id="98" dur="1" fill="hold">
                                          <p:stCondLst>
                                            <p:cond delay="0"/>
                                          </p:stCondLst>
                                        </p:cTn>
                                        <p:tgtEl>
                                          <p:spTgt spid="113"/>
                                        </p:tgtEl>
                                        <p:attrNameLst>
                                          <p:attrName>style.visibility</p:attrName>
                                        </p:attrNameLst>
                                      </p:cBhvr>
                                      <p:to>
                                        <p:strVal val="visible"/>
                                      </p:to>
                                    </p:set>
                                    <p:animEffect transition="in" filter="wipe(down)">
                                      <p:cBhvr>
                                        <p:cTn id="99" dur="250"/>
                                        <p:tgtEl>
                                          <p:spTgt spid="113"/>
                                        </p:tgtEl>
                                      </p:cBhvr>
                                    </p:animEffect>
                                  </p:childTnLst>
                                </p:cTn>
                              </p:par>
                            </p:childTnLst>
                          </p:cTn>
                        </p:par>
                        <p:par>
                          <p:cTn id="100" fill="hold">
                            <p:stCondLst>
                              <p:cond delay="500"/>
                            </p:stCondLst>
                            <p:childTnLst>
                              <p:par>
                                <p:cTn id="101" presetID="16" presetClass="entr" presetSubtype="21" fill="hold" grpId="0" nodeType="afterEffect">
                                  <p:stCondLst>
                                    <p:cond delay="0"/>
                                  </p:stCondLst>
                                  <p:childTnLst>
                                    <p:set>
                                      <p:cBhvr>
                                        <p:cTn id="102" dur="1" fill="hold">
                                          <p:stCondLst>
                                            <p:cond delay="0"/>
                                          </p:stCondLst>
                                        </p:cTn>
                                        <p:tgtEl>
                                          <p:spTgt spid="130"/>
                                        </p:tgtEl>
                                        <p:attrNameLst>
                                          <p:attrName>style.visibility</p:attrName>
                                        </p:attrNameLst>
                                      </p:cBhvr>
                                      <p:to>
                                        <p:strVal val="visible"/>
                                      </p:to>
                                    </p:set>
                                    <p:animEffect transition="in" filter="barn(inVertical)">
                                      <p:cBhvr>
                                        <p:cTn id="103" dur="250"/>
                                        <p:tgtEl>
                                          <p:spTgt spid="130"/>
                                        </p:tgtEl>
                                      </p:cBhvr>
                                    </p:animEffect>
                                  </p:childTnLst>
                                </p:cTn>
                              </p:par>
                            </p:childTnLst>
                          </p:cTn>
                        </p:par>
                      </p:childTnLst>
                    </p:cTn>
                  </p:par>
                  <p:par>
                    <p:cTn id="104" fill="hold">
                      <p:stCondLst>
                        <p:cond delay="indefinite"/>
                      </p:stCondLst>
                      <p:childTnLst>
                        <p:par>
                          <p:cTn id="105" fill="hold">
                            <p:stCondLst>
                              <p:cond delay="0"/>
                            </p:stCondLst>
                            <p:childTnLst>
                              <p:par>
                                <p:cTn id="106" presetID="53" presetClass="entr" presetSubtype="16" fill="hold" grpId="0" nodeType="clickEffect">
                                  <p:stCondLst>
                                    <p:cond delay="0"/>
                                  </p:stCondLst>
                                  <p:childTnLst>
                                    <p:set>
                                      <p:cBhvr>
                                        <p:cTn id="107" dur="1" fill="hold">
                                          <p:stCondLst>
                                            <p:cond delay="0"/>
                                          </p:stCondLst>
                                        </p:cTn>
                                        <p:tgtEl>
                                          <p:spTgt spid="94"/>
                                        </p:tgtEl>
                                        <p:attrNameLst>
                                          <p:attrName>style.visibility</p:attrName>
                                        </p:attrNameLst>
                                      </p:cBhvr>
                                      <p:to>
                                        <p:strVal val="visible"/>
                                      </p:to>
                                    </p:set>
                                    <p:anim calcmode="lin" valueType="num">
                                      <p:cBhvr>
                                        <p:cTn id="108" dur="250" fill="hold"/>
                                        <p:tgtEl>
                                          <p:spTgt spid="94"/>
                                        </p:tgtEl>
                                        <p:attrNameLst>
                                          <p:attrName>ppt_w</p:attrName>
                                        </p:attrNameLst>
                                      </p:cBhvr>
                                      <p:tavLst>
                                        <p:tav tm="0">
                                          <p:val>
                                            <p:fltVal val="0"/>
                                          </p:val>
                                        </p:tav>
                                        <p:tav tm="100000">
                                          <p:val>
                                            <p:strVal val="#ppt_w"/>
                                          </p:val>
                                        </p:tav>
                                      </p:tavLst>
                                    </p:anim>
                                    <p:anim calcmode="lin" valueType="num">
                                      <p:cBhvr>
                                        <p:cTn id="109" dur="250" fill="hold"/>
                                        <p:tgtEl>
                                          <p:spTgt spid="94"/>
                                        </p:tgtEl>
                                        <p:attrNameLst>
                                          <p:attrName>ppt_h</p:attrName>
                                        </p:attrNameLst>
                                      </p:cBhvr>
                                      <p:tavLst>
                                        <p:tav tm="0">
                                          <p:val>
                                            <p:fltVal val="0"/>
                                          </p:val>
                                        </p:tav>
                                        <p:tav tm="100000">
                                          <p:val>
                                            <p:strVal val="#ppt_h"/>
                                          </p:val>
                                        </p:tav>
                                      </p:tavLst>
                                    </p:anim>
                                    <p:animEffect transition="in" filter="fade">
                                      <p:cBhvr>
                                        <p:cTn id="110" dur="250"/>
                                        <p:tgtEl>
                                          <p:spTgt spid="94"/>
                                        </p:tgtEl>
                                      </p:cBhvr>
                                    </p:animEffect>
                                  </p:childTnLst>
                                </p:cTn>
                              </p:par>
                            </p:childTnLst>
                          </p:cTn>
                        </p:par>
                        <p:par>
                          <p:cTn id="111" fill="hold">
                            <p:stCondLst>
                              <p:cond delay="250"/>
                            </p:stCondLst>
                            <p:childTnLst>
                              <p:par>
                                <p:cTn id="112" presetID="22" presetClass="entr" presetSubtype="4" fill="hold" nodeType="afterEffect">
                                  <p:stCondLst>
                                    <p:cond delay="0"/>
                                  </p:stCondLst>
                                  <p:childTnLst>
                                    <p:set>
                                      <p:cBhvr>
                                        <p:cTn id="113" dur="1" fill="hold">
                                          <p:stCondLst>
                                            <p:cond delay="0"/>
                                          </p:stCondLst>
                                        </p:cTn>
                                        <p:tgtEl>
                                          <p:spTgt spid="108"/>
                                        </p:tgtEl>
                                        <p:attrNameLst>
                                          <p:attrName>style.visibility</p:attrName>
                                        </p:attrNameLst>
                                      </p:cBhvr>
                                      <p:to>
                                        <p:strVal val="visible"/>
                                      </p:to>
                                    </p:set>
                                    <p:animEffect transition="in" filter="wipe(down)">
                                      <p:cBhvr>
                                        <p:cTn id="114" dur="250"/>
                                        <p:tgtEl>
                                          <p:spTgt spid="108"/>
                                        </p:tgtEl>
                                      </p:cBhvr>
                                    </p:animEffect>
                                  </p:childTnLst>
                                </p:cTn>
                              </p:par>
                            </p:childTnLst>
                          </p:cTn>
                        </p:par>
                        <p:par>
                          <p:cTn id="115" fill="hold">
                            <p:stCondLst>
                              <p:cond delay="500"/>
                            </p:stCondLst>
                            <p:childTnLst>
                              <p:par>
                                <p:cTn id="116" presetID="16" presetClass="entr" presetSubtype="21" fill="hold" grpId="0" nodeType="afterEffect">
                                  <p:stCondLst>
                                    <p:cond delay="0"/>
                                  </p:stCondLst>
                                  <p:childTnLst>
                                    <p:set>
                                      <p:cBhvr>
                                        <p:cTn id="117" dur="1" fill="hold">
                                          <p:stCondLst>
                                            <p:cond delay="0"/>
                                          </p:stCondLst>
                                        </p:cTn>
                                        <p:tgtEl>
                                          <p:spTgt spid="131"/>
                                        </p:tgtEl>
                                        <p:attrNameLst>
                                          <p:attrName>style.visibility</p:attrName>
                                        </p:attrNameLst>
                                      </p:cBhvr>
                                      <p:to>
                                        <p:strVal val="visible"/>
                                      </p:to>
                                    </p:set>
                                    <p:animEffect transition="in" filter="barn(inVertical)">
                                      <p:cBhvr>
                                        <p:cTn id="118" dur="250"/>
                                        <p:tgtEl>
                                          <p:spTgt spid="131"/>
                                        </p:tgtEl>
                                      </p:cBhvr>
                                    </p:animEffect>
                                  </p:childTnLst>
                                </p:cTn>
                              </p:par>
                            </p:childTnLst>
                          </p:cTn>
                        </p:par>
                      </p:childTnLst>
                    </p:cTn>
                  </p:par>
                  <p:par>
                    <p:cTn id="119" fill="hold">
                      <p:stCondLst>
                        <p:cond delay="indefinite"/>
                      </p:stCondLst>
                      <p:childTnLst>
                        <p:par>
                          <p:cTn id="120" fill="hold">
                            <p:stCondLst>
                              <p:cond delay="0"/>
                            </p:stCondLst>
                            <p:childTnLst>
                              <p:par>
                                <p:cTn id="121" presetID="53" presetClass="entr" presetSubtype="16" fill="hold" grpId="0" nodeType="clickEffect">
                                  <p:stCondLst>
                                    <p:cond delay="0"/>
                                  </p:stCondLst>
                                  <p:childTnLst>
                                    <p:set>
                                      <p:cBhvr>
                                        <p:cTn id="122" dur="1" fill="hold">
                                          <p:stCondLst>
                                            <p:cond delay="0"/>
                                          </p:stCondLst>
                                        </p:cTn>
                                        <p:tgtEl>
                                          <p:spTgt spid="95"/>
                                        </p:tgtEl>
                                        <p:attrNameLst>
                                          <p:attrName>style.visibility</p:attrName>
                                        </p:attrNameLst>
                                      </p:cBhvr>
                                      <p:to>
                                        <p:strVal val="visible"/>
                                      </p:to>
                                    </p:set>
                                    <p:anim calcmode="lin" valueType="num">
                                      <p:cBhvr>
                                        <p:cTn id="123" dur="250" fill="hold"/>
                                        <p:tgtEl>
                                          <p:spTgt spid="95"/>
                                        </p:tgtEl>
                                        <p:attrNameLst>
                                          <p:attrName>ppt_w</p:attrName>
                                        </p:attrNameLst>
                                      </p:cBhvr>
                                      <p:tavLst>
                                        <p:tav tm="0">
                                          <p:val>
                                            <p:fltVal val="0"/>
                                          </p:val>
                                        </p:tav>
                                        <p:tav tm="100000">
                                          <p:val>
                                            <p:strVal val="#ppt_w"/>
                                          </p:val>
                                        </p:tav>
                                      </p:tavLst>
                                    </p:anim>
                                    <p:anim calcmode="lin" valueType="num">
                                      <p:cBhvr>
                                        <p:cTn id="124" dur="250" fill="hold"/>
                                        <p:tgtEl>
                                          <p:spTgt spid="95"/>
                                        </p:tgtEl>
                                        <p:attrNameLst>
                                          <p:attrName>ppt_h</p:attrName>
                                        </p:attrNameLst>
                                      </p:cBhvr>
                                      <p:tavLst>
                                        <p:tav tm="0">
                                          <p:val>
                                            <p:fltVal val="0"/>
                                          </p:val>
                                        </p:tav>
                                        <p:tav tm="100000">
                                          <p:val>
                                            <p:strVal val="#ppt_h"/>
                                          </p:val>
                                        </p:tav>
                                      </p:tavLst>
                                    </p:anim>
                                    <p:animEffect transition="in" filter="fade">
                                      <p:cBhvr>
                                        <p:cTn id="125" dur="250"/>
                                        <p:tgtEl>
                                          <p:spTgt spid="95"/>
                                        </p:tgtEl>
                                      </p:cBhvr>
                                    </p:animEffect>
                                  </p:childTnLst>
                                </p:cTn>
                              </p:par>
                            </p:childTnLst>
                          </p:cTn>
                        </p:par>
                      </p:childTnLst>
                    </p:cTn>
                  </p:par>
                  <p:par>
                    <p:cTn id="126" fill="hold">
                      <p:stCondLst>
                        <p:cond delay="indefinite"/>
                      </p:stCondLst>
                      <p:childTnLst>
                        <p:par>
                          <p:cTn id="127" fill="hold">
                            <p:stCondLst>
                              <p:cond delay="0"/>
                            </p:stCondLst>
                            <p:childTnLst>
                              <p:par>
                                <p:cTn id="128" presetID="2" presetClass="entr" presetSubtype="4" fill="hold" nodeType="clickEffect">
                                  <p:stCondLst>
                                    <p:cond delay="0"/>
                                  </p:stCondLst>
                                  <p:childTnLst>
                                    <p:set>
                                      <p:cBhvr>
                                        <p:cTn id="129" dur="1" fill="hold">
                                          <p:stCondLst>
                                            <p:cond delay="0"/>
                                          </p:stCondLst>
                                        </p:cTn>
                                        <p:tgtEl>
                                          <p:spTgt spid="96"/>
                                        </p:tgtEl>
                                        <p:attrNameLst>
                                          <p:attrName>style.visibility</p:attrName>
                                        </p:attrNameLst>
                                      </p:cBhvr>
                                      <p:to>
                                        <p:strVal val="visible"/>
                                      </p:to>
                                    </p:set>
                                    <p:anim calcmode="lin" valueType="num">
                                      <p:cBhvr additive="base">
                                        <p:cTn id="130" dur="500" fill="hold"/>
                                        <p:tgtEl>
                                          <p:spTgt spid="96"/>
                                        </p:tgtEl>
                                        <p:attrNameLst>
                                          <p:attrName>ppt_x</p:attrName>
                                        </p:attrNameLst>
                                      </p:cBhvr>
                                      <p:tavLst>
                                        <p:tav tm="0">
                                          <p:val>
                                            <p:strVal val="#ppt_x"/>
                                          </p:val>
                                        </p:tav>
                                        <p:tav tm="100000">
                                          <p:val>
                                            <p:strVal val="#ppt_x"/>
                                          </p:val>
                                        </p:tav>
                                      </p:tavLst>
                                    </p:anim>
                                    <p:anim calcmode="lin" valueType="num">
                                      <p:cBhvr additive="base">
                                        <p:cTn id="131" dur="500" fill="hold"/>
                                        <p:tgtEl>
                                          <p:spTgt spid="96"/>
                                        </p:tgtEl>
                                        <p:attrNameLst>
                                          <p:attrName>ppt_y</p:attrName>
                                        </p:attrNameLst>
                                      </p:cBhvr>
                                      <p:tavLst>
                                        <p:tav tm="0">
                                          <p:val>
                                            <p:strVal val="1+#ppt_h/2"/>
                                          </p:val>
                                        </p:tav>
                                        <p:tav tm="100000">
                                          <p:val>
                                            <p:strVal val="#ppt_y"/>
                                          </p:val>
                                        </p:tav>
                                      </p:tavLst>
                                    </p:anim>
                                  </p:childTnLst>
                                </p:cTn>
                              </p:par>
                            </p:childTnLst>
                          </p:cTn>
                        </p:par>
                      </p:childTnLst>
                    </p:cTn>
                  </p:par>
                  <p:par>
                    <p:cTn id="132" fill="hold">
                      <p:stCondLst>
                        <p:cond delay="indefinite"/>
                      </p:stCondLst>
                      <p:childTnLst>
                        <p:par>
                          <p:cTn id="133" fill="hold">
                            <p:stCondLst>
                              <p:cond delay="0"/>
                            </p:stCondLst>
                            <p:childTnLst>
                              <p:par>
                                <p:cTn id="134" presetID="16" presetClass="entr" presetSubtype="21" fill="hold" grpId="0" nodeType="clickEffect">
                                  <p:stCondLst>
                                    <p:cond delay="0"/>
                                  </p:stCondLst>
                                  <p:childTnLst>
                                    <p:set>
                                      <p:cBhvr>
                                        <p:cTn id="135" dur="1" fill="hold">
                                          <p:stCondLst>
                                            <p:cond delay="0"/>
                                          </p:stCondLst>
                                        </p:cTn>
                                        <p:tgtEl>
                                          <p:spTgt spid="120"/>
                                        </p:tgtEl>
                                        <p:attrNameLst>
                                          <p:attrName>style.visibility</p:attrName>
                                        </p:attrNameLst>
                                      </p:cBhvr>
                                      <p:to>
                                        <p:strVal val="visible"/>
                                      </p:to>
                                    </p:set>
                                    <p:animEffect transition="in" filter="barn(inVertical)">
                                      <p:cBhvr>
                                        <p:cTn id="136" dur="500"/>
                                        <p:tgtEl>
                                          <p:spTgt spid="1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7" grpId="0"/>
      <p:bldP spid="88" grpId="0"/>
      <p:bldP spid="89" grpId="0"/>
      <p:bldP spid="90" grpId="0"/>
      <p:bldP spid="91" grpId="0"/>
      <p:bldP spid="92" grpId="0"/>
      <p:bldP spid="93" grpId="0"/>
      <p:bldP spid="94" grpId="0"/>
      <p:bldP spid="95" grpId="0"/>
      <p:bldP spid="121" grpId="0"/>
      <p:bldP spid="122" grpId="0"/>
      <p:bldP spid="124" grpId="0"/>
      <p:bldP spid="125" grpId="0"/>
      <p:bldP spid="126" grpId="0"/>
      <p:bldP spid="130" grpId="0"/>
      <p:bldP spid="131" grpId="0"/>
      <p:bldP spid="120"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77273" y="-5819"/>
            <a:ext cx="12282153" cy="6904309"/>
          </a:xfrm>
        </p:spPr>
      </p:pic>
      <p:sp>
        <p:nvSpPr>
          <p:cNvPr id="11" name="Rectangle 10"/>
          <p:cNvSpPr/>
          <p:nvPr/>
        </p:nvSpPr>
        <p:spPr>
          <a:xfrm>
            <a:off x="3412702" y="3296653"/>
            <a:ext cx="6407833" cy="1304203"/>
          </a:xfrm>
          <a:prstGeom prst="rect">
            <a:avLst/>
          </a:prstGeom>
        </p:spPr>
        <p:txBody>
          <a:bodyPr wrap="square">
            <a:spAutoFit/>
          </a:bodyPr>
          <a:lstStyle/>
          <a:p>
            <a:pPr lvl="0" algn="just" rtl="1">
              <a:lnSpc>
                <a:spcPct val="150000"/>
              </a:lnSpc>
            </a:pPr>
            <a:r>
              <a:rPr lang="ar-SA" dirty="0">
                <a:cs typeface="PT Bold Heading" pitchFamily="2" charset="-78"/>
              </a:rPr>
              <a:t>برنامج بوابة المستقب</a:t>
            </a:r>
            <a:r>
              <a:rPr lang="ar-EG" dirty="0">
                <a:cs typeface="PT Bold Heading" pitchFamily="2" charset="-78"/>
              </a:rPr>
              <a:t>ل:</a:t>
            </a:r>
            <a:r>
              <a:rPr lang="ar-SA" dirty="0">
                <a:cs typeface="PT Bold Heading" pitchFamily="2" charset="-78"/>
              </a:rPr>
              <a:t> </a:t>
            </a:r>
            <a:r>
              <a:rPr lang="ar-EG" dirty="0">
                <a:cs typeface="PT Bold Heading" pitchFamily="2" charset="-78"/>
              </a:rPr>
              <a:t>برنامج أطلقته وزارة التربية والتعليم وتنفذه شركة </a:t>
            </a:r>
            <a:r>
              <a:rPr lang="en-US" dirty="0">
                <a:cs typeface="PT Bold Heading" pitchFamily="2" charset="-78"/>
              </a:rPr>
              <a:t>TETCOSA </a:t>
            </a:r>
            <a:r>
              <a:rPr lang="ar-EG" dirty="0">
                <a:cs typeface="PT Bold Heading" pitchFamily="2" charset="-78"/>
              </a:rPr>
              <a:t>وشركة </a:t>
            </a:r>
            <a:r>
              <a:rPr lang="en-US" dirty="0">
                <a:cs typeface="PT Bold Heading" pitchFamily="2" charset="-78"/>
              </a:rPr>
              <a:t>CLASSERA </a:t>
            </a:r>
            <a:r>
              <a:rPr lang="ar-EG" dirty="0">
                <a:cs typeface="PT Bold Heading" pitchFamily="2" charset="-78"/>
              </a:rPr>
              <a:t>للتحوّل نحو التعليم الرقمي يهدف لتفعيل دور التقنية في العملية التعليمية لرفع فاعليتها وكفاءتها</a:t>
            </a:r>
            <a:r>
              <a:rPr lang="ar-SA" dirty="0">
                <a:cs typeface="PT Bold Heading" pitchFamily="2" charset="-78"/>
              </a:rPr>
              <a:t>.</a:t>
            </a:r>
            <a:endParaRPr lang="en-US" dirty="0">
              <a:cs typeface="PT Bold Heading" pitchFamily="2" charset="-78"/>
            </a:endParaRPr>
          </a:p>
        </p:txBody>
      </p:sp>
      <p:pic>
        <p:nvPicPr>
          <p:cNvPr id="12" name="Picture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64637" y="1573440"/>
            <a:ext cx="10058400" cy="4241003"/>
          </a:xfrm>
          <a:prstGeom prst="rect">
            <a:avLst/>
          </a:prstGeom>
        </p:spPr>
      </p:pic>
      <p:sp>
        <p:nvSpPr>
          <p:cNvPr id="5" name="Rectangle 4"/>
          <p:cNvSpPr/>
          <p:nvPr/>
        </p:nvSpPr>
        <p:spPr>
          <a:xfrm>
            <a:off x="1643605" y="1913375"/>
            <a:ext cx="7546693" cy="3416320"/>
          </a:xfrm>
          <a:prstGeom prst="rect">
            <a:avLst/>
          </a:prstGeom>
        </p:spPr>
        <p:txBody>
          <a:bodyPr wrap="square">
            <a:spAutoFit/>
          </a:bodyPr>
          <a:lstStyle/>
          <a:p>
            <a:pPr marL="285750" indent="-285750" algn="ctr" rtl="1">
              <a:lnSpc>
                <a:spcPct val="150000"/>
              </a:lnSpc>
              <a:buFont typeface="Arial" pitchFamily="34" charset="0"/>
              <a:buChar char="•"/>
            </a:pPr>
            <a:r>
              <a:rPr lang="ar-EG" dirty="0">
                <a:solidFill>
                  <a:srgbClr val="FF0000"/>
                </a:solidFill>
                <a:cs typeface="PT Bold Heading" pitchFamily="2" charset="-78"/>
              </a:rPr>
              <a:t>برامج  البدائل التعليمية  </a:t>
            </a:r>
            <a:r>
              <a:rPr lang="ar-EG" dirty="0">
                <a:cs typeface="PT Bold Heading" pitchFamily="2" charset="-78"/>
              </a:rPr>
              <a:t>: هي برامج تعويضية صممت لطلبة الحد الجنوبي. بسبب ظروف استثنائية تعيشها مدارس المنطقة منذ بدء عاصفة الحزم.</a:t>
            </a:r>
          </a:p>
          <a:p>
            <a:pPr algn="ctr" rtl="1">
              <a:lnSpc>
                <a:spcPct val="150000"/>
              </a:lnSpc>
            </a:pPr>
            <a:endParaRPr lang="ar-EG" dirty="0">
              <a:cs typeface="PT Bold Heading" pitchFamily="2" charset="-78"/>
            </a:endParaRPr>
          </a:p>
          <a:p>
            <a:pPr marL="285750" indent="-285750" algn="ctr" rtl="1">
              <a:lnSpc>
                <a:spcPct val="150000"/>
              </a:lnSpc>
              <a:buFont typeface="Arial" pitchFamily="34" charset="0"/>
              <a:buChar char="•"/>
            </a:pPr>
            <a:r>
              <a:rPr lang="ar-EG" dirty="0">
                <a:solidFill>
                  <a:srgbClr val="FF0000"/>
                </a:solidFill>
                <a:cs typeface="PT Bold Heading" pitchFamily="2" charset="-78"/>
              </a:rPr>
              <a:t>برنامج بوابة المستقبل</a:t>
            </a:r>
            <a:r>
              <a:rPr lang="ar-EG" dirty="0">
                <a:cs typeface="PT Bold Heading" pitchFamily="2" charset="-78"/>
              </a:rPr>
              <a:t>:برنامج أطلقته وزارة التربية والتعليم وتنفذه شركة </a:t>
            </a:r>
            <a:r>
              <a:rPr lang="en-US" b="1" dirty="0">
                <a:solidFill>
                  <a:srgbClr val="FF0000"/>
                </a:solidFill>
                <a:cs typeface="PT Bold Heading" pitchFamily="2" charset="-78"/>
              </a:rPr>
              <a:t>TETCOSA</a:t>
            </a:r>
            <a:r>
              <a:rPr lang="en-US" dirty="0">
                <a:cs typeface="PT Bold Heading" pitchFamily="2" charset="-78"/>
              </a:rPr>
              <a:t> </a:t>
            </a:r>
            <a:r>
              <a:rPr lang="ar-EG" dirty="0">
                <a:cs typeface="PT Bold Heading" pitchFamily="2" charset="-78"/>
              </a:rPr>
              <a:t> وشركة </a:t>
            </a:r>
            <a:r>
              <a:rPr lang="en-US" b="1" dirty="0">
                <a:solidFill>
                  <a:srgbClr val="FF0000"/>
                </a:solidFill>
                <a:cs typeface="PT Bold Heading" pitchFamily="2" charset="-78"/>
              </a:rPr>
              <a:t>CLASSERA</a:t>
            </a:r>
            <a:r>
              <a:rPr lang="en-US" dirty="0">
                <a:solidFill>
                  <a:srgbClr val="FF0000"/>
                </a:solidFill>
                <a:cs typeface="PT Bold Heading" pitchFamily="2" charset="-78"/>
              </a:rPr>
              <a:t> </a:t>
            </a:r>
            <a:r>
              <a:rPr lang="ar-EG" dirty="0">
                <a:cs typeface="PT Bold Heading" pitchFamily="2" charset="-78"/>
              </a:rPr>
              <a:t>للتحوّل نحو التعليم الرقمي يهدف لتفعيل دور التقنية في العملية التعليمية لرفع فاعليتها وكفاءتها وجودتها.وجعل التعلم متعة وبهجة للطالب وتحفيز الاستخدام الإيجابي للتقنية لدى الطلاب كما أنها تدعم تطوير قدرات المعلمين العلميةوالتربوية.</a:t>
            </a:r>
          </a:p>
        </p:txBody>
      </p:sp>
      <p:sp>
        <p:nvSpPr>
          <p:cNvPr id="8" name="Rectangle 7"/>
          <p:cNvSpPr/>
          <p:nvPr/>
        </p:nvSpPr>
        <p:spPr>
          <a:xfrm>
            <a:off x="9444939" y="2035203"/>
            <a:ext cx="1788198" cy="3054682"/>
          </a:xfrm>
          <a:prstGeom prst="rect">
            <a:avLst/>
          </a:prstGeom>
        </p:spPr>
        <p:txBody>
          <a:bodyPr wrap="square">
            <a:spAutoFit/>
          </a:bodyPr>
          <a:lstStyle/>
          <a:p>
            <a:pPr algn="ctr" rtl="1">
              <a:lnSpc>
                <a:spcPct val="250000"/>
              </a:lnSpc>
            </a:pPr>
            <a:r>
              <a:rPr lang="ar-EG" sz="2000" dirty="0">
                <a:solidFill>
                  <a:schemeClr val="bg1"/>
                </a:solidFill>
                <a:cs typeface="PT Bold Heading" panose="02010400000000000000" pitchFamily="2" charset="-78"/>
              </a:rPr>
              <a:t>أهم </a:t>
            </a:r>
            <a:r>
              <a:rPr lang="ar-SA" sz="2000" dirty="0">
                <a:solidFill>
                  <a:schemeClr val="bg1"/>
                </a:solidFill>
                <a:cs typeface="PT Bold Heading" panose="02010400000000000000" pitchFamily="2" charset="-78"/>
              </a:rPr>
              <a:t>مشاريع التحول للتعليم الرقمي</a:t>
            </a:r>
            <a:r>
              <a:rPr lang="ar-EG" sz="2000" dirty="0">
                <a:solidFill>
                  <a:schemeClr val="bg1"/>
                </a:solidFill>
                <a:cs typeface="PT Bold Heading" panose="02010400000000000000" pitchFamily="2" charset="-78"/>
              </a:rPr>
              <a:t> في ضوء الرؤية 2030 </a:t>
            </a:r>
            <a:endParaRPr lang="en-US" sz="2000" dirty="0">
              <a:solidFill>
                <a:schemeClr val="bg1"/>
              </a:solidFill>
              <a:cs typeface="PT Bold Heading" panose="02010400000000000000" pitchFamily="2" charset="-78"/>
            </a:endParaRPr>
          </a:p>
        </p:txBody>
      </p:sp>
      <p:sp>
        <p:nvSpPr>
          <p:cNvPr id="13" name="TextBox 12"/>
          <p:cNvSpPr txBox="1"/>
          <p:nvPr/>
        </p:nvSpPr>
        <p:spPr>
          <a:xfrm>
            <a:off x="1204576" y="6548313"/>
            <a:ext cx="8558077" cy="307777"/>
          </a:xfrm>
          <a:prstGeom prst="rect">
            <a:avLst/>
          </a:prstGeom>
          <a:noFill/>
        </p:spPr>
        <p:txBody>
          <a:bodyPr wrap="square" rtlCol="0">
            <a:spAutoFit/>
          </a:bodyPr>
          <a:lstStyle/>
          <a:p>
            <a:pPr algn="ctr"/>
            <a:r>
              <a:rPr lang="ar-EG" sz="1400" dirty="0">
                <a:cs typeface="PT Bold Heading" pitchFamily="2" charset="-78"/>
              </a:rPr>
              <a:t>المؤتمر الدولي الأول : التعليم الرقمي في الوطن العربي-تحديات الحاضر ورؤى المستقبل</a:t>
            </a:r>
            <a:endParaRPr lang="en-US" sz="1400" dirty="0">
              <a:cs typeface="PT Bold Heading" pitchFamily="2" charset="-78"/>
            </a:endParaRPr>
          </a:p>
        </p:txBody>
      </p:sp>
    </p:spTree>
    <p:extLst>
      <p:ext uri="{BB962C8B-B14F-4D97-AF65-F5344CB8AC3E}">
        <p14:creationId xmlns:p14="http://schemas.microsoft.com/office/powerpoint/2010/main" val="9622293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1000"/>
                                        <p:tgtEl>
                                          <p:spTgt spid="5"/>
                                        </p:tgtEl>
                                      </p:cBhvr>
                                    </p:animEffect>
                                    <p:anim calcmode="lin" valueType="num">
                                      <p:cBhvr>
                                        <p:cTn id="13" dur="1000" fill="hold"/>
                                        <p:tgtEl>
                                          <p:spTgt spid="5"/>
                                        </p:tgtEl>
                                        <p:attrNameLst>
                                          <p:attrName>ppt_x</p:attrName>
                                        </p:attrNameLst>
                                      </p:cBhvr>
                                      <p:tavLst>
                                        <p:tav tm="0">
                                          <p:val>
                                            <p:strVal val="#ppt_x"/>
                                          </p:val>
                                        </p:tav>
                                        <p:tav tm="100000">
                                          <p:val>
                                            <p:strVal val="#ppt_x"/>
                                          </p:val>
                                        </p:tav>
                                      </p:tavLst>
                                    </p:anim>
                                    <p:anim calcmode="lin" valueType="num">
                                      <p:cBhvr>
                                        <p:cTn id="14"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8"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77273" y="-5819"/>
            <a:ext cx="12282153" cy="6904309"/>
          </a:xfrm>
        </p:spPr>
      </p:pic>
      <p:pic>
        <p:nvPicPr>
          <p:cNvPr id="11" name="Picture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02825" y="1839658"/>
            <a:ext cx="10353995" cy="4241003"/>
          </a:xfrm>
          <a:prstGeom prst="rect">
            <a:avLst/>
          </a:prstGeom>
        </p:spPr>
      </p:pic>
      <p:sp>
        <p:nvSpPr>
          <p:cNvPr id="7" name="Content Placeholder 2"/>
          <p:cNvSpPr txBox="1">
            <a:spLocks/>
          </p:cNvSpPr>
          <p:nvPr/>
        </p:nvSpPr>
        <p:spPr>
          <a:xfrm>
            <a:off x="1423687" y="2080778"/>
            <a:ext cx="7510990" cy="3758762"/>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rtl="1">
              <a:lnSpc>
                <a:spcPct val="150000"/>
              </a:lnSpc>
            </a:pPr>
            <a:r>
              <a:rPr lang="ar-SA" sz="1600" dirty="0">
                <a:cs typeface="PT Bold Heading" pitchFamily="2" charset="-78"/>
              </a:rPr>
              <a:t>طبقت وزارة التعليم برامج "البدائل التعليمية"  ابتداءً  من يوم الأحد الموافق </a:t>
            </a:r>
            <a:r>
              <a:rPr lang="ar-EG" sz="1600" dirty="0">
                <a:solidFill>
                  <a:srgbClr val="FF0000"/>
                </a:solidFill>
                <a:cs typeface="PT Bold Heading" pitchFamily="2" charset="-78"/>
              </a:rPr>
              <a:t>2016/10/4</a:t>
            </a:r>
            <a:r>
              <a:rPr lang="ar-SA" sz="1600" dirty="0">
                <a:solidFill>
                  <a:srgbClr val="FF0000"/>
                </a:solidFill>
                <a:cs typeface="PT Bold Heading" pitchFamily="2" charset="-78"/>
              </a:rPr>
              <a:t> </a:t>
            </a:r>
            <a:r>
              <a:rPr lang="ar-SA" sz="1600" dirty="0">
                <a:cs typeface="PT Bold Heading" pitchFamily="2" charset="-78"/>
              </a:rPr>
              <a:t>حتى الأن على (</a:t>
            </a:r>
            <a:r>
              <a:rPr lang="ar-SA" sz="1600" dirty="0">
                <a:solidFill>
                  <a:srgbClr val="FF0000"/>
                </a:solidFill>
                <a:cs typeface="PT Bold Heading" pitchFamily="2" charset="-78"/>
              </a:rPr>
              <a:t>200,000</a:t>
            </a:r>
            <a:r>
              <a:rPr lang="ar-SA" sz="1600" dirty="0">
                <a:cs typeface="PT Bold Heading" pitchFamily="2" charset="-78"/>
              </a:rPr>
              <a:t> ) طالب وطالبة بالتعليم العام في مناطق ومحافظات الحد الجنوبي</a:t>
            </a:r>
            <a:r>
              <a:rPr lang="ar-EG" sz="1600" dirty="0">
                <a:cs typeface="PT Bold Heading" pitchFamily="2" charset="-78"/>
              </a:rPr>
              <a:t>.</a:t>
            </a:r>
            <a:r>
              <a:rPr lang="ar-SA" sz="1600" dirty="0">
                <a:cs typeface="PT Bold Heading" pitchFamily="2" charset="-78"/>
              </a:rPr>
              <a:t> حيث يبقى الطالب في منزله ويتلقى تعليمه من خلال البدائل ال</a:t>
            </a:r>
            <a:r>
              <a:rPr lang="ar-EG" sz="1600" dirty="0">
                <a:cs typeface="PT Bold Heading" pitchFamily="2" charset="-78"/>
              </a:rPr>
              <a:t>إ</a:t>
            </a:r>
            <a:r>
              <a:rPr lang="ar-SA" sz="1600" dirty="0">
                <a:cs typeface="PT Bold Heading" pitchFamily="2" charset="-78"/>
              </a:rPr>
              <a:t>لكترونية ، ويحضر الطلاب للمدارس في نهاية الفصل لأداء الاختبارات فقط.</a:t>
            </a:r>
            <a:endParaRPr lang="ar-EG" sz="1600" dirty="0">
              <a:cs typeface="PT Bold Heading" pitchFamily="2" charset="-78"/>
            </a:endParaRPr>
          </a:p>
          <a:p>
            <a:pPr algn="just" rtl="1">
              <a:lnSpc>
                <a:spcPct val="150000"/>
              </a:lnSpc>
            </a:pPr>
            <a:r>
              <a:rPr lang="ar-EG" sz="1600" dirty="0">
                <a:cs typeface="PT Bold Heading" pitchFamily="2" charset="-78"/>
              </a:rPr>
              <a:t>تم  تدريب </a:t>
            </a:r>
            <a:r>
              <a:rPr lang="ar-EG" sz="1600" dirty="0">
                <a:solidFill>
                  <a:srgbClr val="FF0000"/>
                </a:solidFill>
                <a:cs typeface="PT Bold Heading" pitchFamily="2" charset="-78"/>
              </a:rPr>
              <a:t>200</a:t>
            </a:r>
            <a:r>
              <a:rPr lang="ar-EG" sz="1600" dirty="0">
                <a:cs typeface="PT Bold Heading" pitchFamily="2" charset="-78"/>
              </a:rPr>
              <a:t> مشرفًا ومشرفة تربويا و</a:t>
            </a:r>
            <a:r>
              <a:rPr lang="ar-EG" sz="1600" dirty="0">
                <a:solidFill>
                  <a:srgbClr val="FF0000"/>
                </a:solidFill>
                <a:cs typeface="PT Bold Heading" pitchFamily="2" charset="-78"/>
              </a:rPr>
              <a:t>250</a:t>
            </a:r>
            <a:r>
              <a:rPr lang="ar-EG" sz="1600" dirty="0">
                <a:cs typeface="PT Bold Heading" pitchFamily="2" charset="-78"/>
              </a:rPr>
              <a:t> قائدا وقائدة للمدارس و</a:t>
            </a:r>
            <a:r>
              <a:rPr lang="ar-EG" sz="1600" dirty="0">
                <a:solidFill>
                  <a:srgbClr val="FF0000"/>
                </a:solidFill>
                <a:cs typeface="PT Bold Heading" pitchFamily="2" charset="-78"/>
              </a:rPr>
              <a:t>7000</a:t>
            </a:r>
            <a:r>
              <a:rPr lang="ar-EG" sz="1600" dirty="0">
                <a:cs typeface="PT Bold Heading" pitchFamily="2" charset="-78"/>
              </a:rPr>
              <a:t> معلمًا ومعلمة , على برنامج التعلم الإلكتروني"مدرسة عين الافتراضية".</a:t>
            </a:r>
          </a:p>
          <a:p>
            <a:pPr algn="just" rtl="1">
              <a:lnSpc>
                <a:spcPct val="150000"/>
              </a:lnSpc>
            </a:pPr>
            <a:r>
              <a:rPr lang="ar-SA" sz="1600" dirty="0">
                <a:cs typeface="PT Bold Heading" pitchFamily="2" charset="-78"/>
              </a:rPr>
              <a:t>نجحت الوزارة بإقامة شراكة قوية بين مدارس القطاع الخاص والعام واستطاع الطلاب الاستفادة من جهود المعلمين </a:t>
            </a:r>
            <a:r>
              <a:rPr lang="ar-EG" sz="1600" dirty="0">
                <a:cs typeface="PT Bold Heading" pitchFamily="2" charset="-78"/>
              </a:rPr>
              <a:t>إ</a:t>
            </a:r>
            <a:r>
              <a:rPr lang="ar-SA" sz="1600" dirty="0">
                <a:cs typeface="PT Bold Heading" pitchFamily="2" charset="-78"/>
              </a:rPr>
              <a:t>لكترونيا حيث كان البث ال</a:t>
            </a:r>
            <a:r>
              <a:rPr lang="ar-EG" sz="1600" dirty="0">
                <a:cs typeface="PT Bold Heading" pitchFamily="2" charset="-78"/>
              </a:rPr>
              <a:t>إ</a:t>
            </a:r>
            <a:r>
              <a:rPr lang="ar-SA" sz="1600" dirty="0">
                <a:cs typeface="PT Bold Heading" pitchFamily="2" charset="-78"/>
              </a:rPr>
              <a:t>لكتروني للدروس من كافة مناطق المملكة وتمكن الطلاب من التفاعل مع المعلمين وطرح الأسئلة و المشاركات من خلال القنوات المخصصة للمشروع. </a:t>
            </a:r>
            <a:endParaRPr lang="en-US" sz="1600" dirty="0">
              <a:cs typeface="PT Bold Heading" pitchFamily="2" charset="-78"/>
            </a:endParaRPr>
          </a:p>
        </p:txBody>
      </p:sp>
      <p:sp>
        <p:nvSpPr>
          <p:cNvPr id="8" name="Rectangle 7"/>
          <p:cNvSpPr/>
          <p:nvPr/>
        </p:nvSpPr>
        <p:spPr>
          <a:xfrm>
            <a:off x="9113243" y="2578494"/>
            <a:ext cx="1823453" cy="2554545"/>
          </a:xfrm>
          <a:prstGeom prst="rect">
            <a:avLst/>
          </a:prstGeom>
        </p:spPr>
        <p:txBody>
          <a:bodyPr wrap="square">
            <a:spAutoFit/>
          </a:bodyPr>
          <a:lstStyle/>
          <a:p>
            <a:pPr algn="ctr" rtl="1">
              <a:lnSpc>
                <a:spcPct val="200000"/>
              </a:lnSpc>
            </a:pPr>
            <a:r>
              <a:rPr lang="ar-EG" sz="2000" dirty="0">
                <a:solidFill>
                  <a:schemeClr val="bg1"/>
                </a:solidFill>
                <a:cs typeface="PT Bold Heading" panose="02010400000000000000" pitchFamily="2" charset="-78"/>
              </a:rPr>
              <a:t>أهم </a:t>
            </a:r>
            <a:r>
              <a:rPr lang="ar-SA" sz="2000" dirty="0">
                <a:solidFill>
                  <a:schemeClr val="bg1"/>
                </a:solidFill>
                <a:cs typeface="PT Bold Heading" panose="02010400000000000000" pitchFamily="2" charset="-78"/>
              </a:rPr>
              <a:t>مشاريع التحول للتعليم الرقمي</a:t>
            </a:r>
            <a:r>
              <a:rPr lang="ar-EG" sz="2000" dirty="0">
                <a:solidFill>
                  <a:schemeClr val="bg1"/>
                </a:solidFill>
                <a:cs typeface="PT Bold Heading" panose="02010400000000000000" pitchFamily="2" charset="-78"/>
              </a:rPr>
              <a:t> في ضوء الرؤية </a:t>
            </a:r>
            <a:r>
              <a:rPr lang="en-US" sz="2000" dirty="0">
                <a:solidFill>
                  <a:schemeClr val="bg1"/>
                </a:solidFill>
                <a:cs typeface="PT Bold Heading" panose="02010400000000000000" pitchFamily="2" charset="-78"/>
              </a:rPr>
              <a:t> </a:t>
            </a:r>
            <a:r>
              <a:rPr lang="ar-EG" sz="2000" dirty="0">
                <a:solidFill>
                  <a:schemeClr val="bg1"/>
                </a:solidFill>
                <a:cs typeface="PT Bold Heading" panose="02010400000000000000" pitchFamily="2" charset="-78"/>
              </a:rPr>
              <a:t>2030</a:t>
            </a:r>
            <a:endParaRPr lang="en-US" sz="2000" dirty="0">
              <a:solidFill>
                <a:schemeClr val="bg1"/>
              </a:solidFill>
              <a:cs typeface="PT Bold Heading" panose="02010400000000000000" pitchFamily="2" charset="-78"/>
            </a:endParaRPr>
          </a:p>
        </p:txBody>
      </p:sp>
      <p:pic>
        <p:nvPicPr>
          <p:cNvPr id="12" name="Picture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330637" y="725149"/>
            <a:ext cx="5350376" cy="1138793"/>
          </a:xfrm>
          <a:prstGeom prst="rect">
            <a:avLst/>
          </a:prstGeom>
        </p:spPr>
      </p:pic>
      <p:sp>
        <p:nvSpPr>
          <p:cNvPr id="5" name="Rectangle 4"/>
          <p:cNvSpPr/>
          <p:nvPr/>
        </p:nvSpPr>
        <p:spPr>
          <a:xfrm>
            <a:off x="4083881" y="1012329"/>
            <a:ext cx="3453225" cy="461665"/>
          </a:xfrm>
          <a:prstGeom prst="rect">
            <a:avLst/>
          </a:prstGeom>
        </p:spPr>
        <p:txBody>
          <a:bodyPr wrap="square">
            <a:spAutoFit/>
          </a:bodyPr>
          <a:lstStyle/>
          <a:p>
            <a:pPr algn="just" rtl="1"/>
            <a:r>
              <a:rPr lang="ar-SA" sz="2400" dirty="0">
                <a:cs typeface="PT Bold Heading" pitchFamily="2" charset="-78"/>
              </a:rPr>
              <a:t>1- </a:t>
            </a:r>
            <a:r>
              <a:rPr lang="ar-EG" sz="2400" dirty="0">
                <a:cs typeface="PT Bold Heading" pitchFamily="2" charset="-78"/>
              </a:rPr>
              <a:t>برامج البدائل التعليمية</a:t>
            </a:r>
            <a:endParaRPr lang="ar-SA" sz="2400" dirty="0">
              <a:cs typeface="PT Bold Heading" pitchFamily="2" charset="-78"/>
            </a:endParaRPr>
          </a:p>
        </p:txBody>
      </p:sp>
      <p:sp>
        <p:nvSpPr>
          <p:cNvPr id="13" name="TextBox 12"/>
          <p:cNvSpPr txBox="1"/>
          <p:nvPr/>
        </p:nvSpPr>
        <p:spPr>
          <a:xfrm>
            <a:off x="1204576" y="6548313"/>
            <a:ext cx="8558077" cy="307777"/>
          </a:xfrm>
          <a:prstGeom prst="rect">
            <a:avLst/>
          </a:prstGeom>
          <a:noFill/>
        </p:spPr>
        <p:txBody>
          <a:bodyPr wrap="square" rtlCol="0">
            <a:spAutoFit/>
          </a:bodyPr>
          <a:lstStyle/>
          <a:p>
            <a:pPr algn="ctr"/>
            <a:r>
              <a:rPr lang="ar-EG" sz="1400" dirty="0">
                <a:cs typeface="PT Bold Heading" pitchFamily="2" charset="-78"/>
              </a:rPr>
              <a:t>المؤتمر الدولي الأول : التعليم الرقمي في الوطن العربي-تحديات الحاضر ورؤى المستقبل</a:t>
            </a:r>
            <a:endParaRPr lang="en-US" sz="1400" dirty="0">
              <a:cs typeface="PT Bold Heading" pitchFamily="2" charset="-78"/>
            </a:endParaRPr>
          </a:p>
        </p:txBody>
      </p:sp>
    </p:spTree>
    <p:extLst>
      <p:ext uri="{BB962C8B-B14F-4D97-AF65-F5344CB8AC3E}">
        <p14:creationId xmlns:p14="http://schemas.microsoft.com/office/powerpoint/2010/main" val="3918836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77273" y="-5819"/>
            <a:ext cx="12282153" cy="6904309"/>
          </a:xfrm>
        </p:spPr>
      </p:pic>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98420" y="1839658"/>
            <a:ext cx="10058400" cy="4241003"/>
          </a:xfrm>
          <a:prstGeom prst="rect">
            <a:avLst/>
          </a:prstGeom>
        </p:spPr>
      </p:pic>
      <p:sp>
        <p:nvSpPr>
          <p:cNvPr id="7" name="Content Placeholder 2"/>
          <p:cNvSpPr txBox="1">
            <a:spLocks/>
          </p:cNvSpPr>
          <p:nvPr/>
        </p:nvSpPr>
        <p:spPr>
          <a:xfrm>
            <a:off x="1458410" y="2580934"/>
            <a:ext cx="7418140" cy="26739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rtl="1">
              <a:lnSpc>
                <a:spcPct val="150000"/>
              </a:lnSpc>
              <a:buNone/>
            </a:pPr>
            <a:r>
              <a:rPr lang="ar-SA" sz="1800" dirty="0">
                <a:cs typeface="PT Bold Heading" pitchFamily="2" charset="-78"/>
              </a:rPr>
              <a:t>توافقا مع رؤية المملكة </a:t>
            </a:r>
            <a:r>
              <a:rPr lang="ar-SA" sz="1800" dirty="0">
                <a:solidFill>
                  <a:srgbClr val="FF0000"/>
                </a:solidFill>
                <a:cs typeface="PT Bold Heading" pitchFamily="2" charset="-78"/>
              </a:rPr>
              <a:t>2030</a:t>
            </a:r>
            <a:r>
              <a:rPr lang="ar-SA" sz="1800" dirty="0">
                <a:cs typeface="PT Bold Heading" pitchFamily="2" charset="-78"/>
              </a:rPr>
              <a:t> دشن وزير التعليم الدكتور أحمد العيسى برنامج بوابة المستقبل، كإحدى مبادرات التحول الوطني </a:t>
            </a:r>
            <a:r>
              <a:rPr lang="ar-SA" sz="1800" dirty="0">
                <a:solidFill>
                  <a:srgbClr val="FF0000"/>
                </a:solidFill>
                <a:cs typeface="PT Bold Heading" pitchFamily="2" charset="-78"/>
              </a:rPr>
              <a:t>2020</a:t>
            </a:r>
            <a:r>
              <a:rPr lang="ar-SA" sz="1800" dirty="0">
                <a:cs typeface="PT Bold Heading" pitchFamily="2" charset="-78"/>
              </a:rPr>
              <a:t> المعنية بالتحول نحو التعليم الرقمي حيث شمل البرنامج </a:t>
            </a:r>
            <a:r>
              <a:rPr lang="ar-SA" sz="1800" dirty="0">
                <a:solidFill>
                  <a:srgbClr val="FF0000"/>
                </a:solidFill>
                <a:cs typeface="PT Bold Heading" pitchFamily="2" charset="-78"/>
              </a:rPr>
              <a:t>150</a:t>
            </a:r>
            <a:r>
              <a:rPr lang="ar-SA" sz="1800" dirty="0">
                <a:cs typeface="PT Bold Heading" pitchFamily="2" charset="-78"/>
              </a:rPr>
              <a:t> مدرسة للعام الدراسي الحالي </a:t>
            </a:r>
            <a:r>
              <a:rPr lang="ar-SA" sz="1800" dirty="0">
                <a:solidFill>
                  <a:srgbClr val="FF0000"/>
                </a:solidFill>
                <a:cs typeface="PT Bold Heading" pitchFamily="2" charset="-78"/>
              </a:rPr>
              <a:t>1439-1440 </a:t>
            </a:r>
            <a:r>
              <a:rPr lang="ar-SA" sz="1800" dirty="0">
                <a:cs typeface="PT Bold Heading" pitchFamily="2" charset="-78"/>
              </a:rPr>
              <a:t>في ثلاث مناطق (الرياض ، جدة ، المنطقة الشرقية). ليطبق في العام الدراسي القادم في </a:t>
            </a:r>
            <a:r>
              <a:rPr lang="ar-SA" sz="1800" dirty="0">
                <a:solidFill>
                  <a:srgbClr val="FF0000"/>
                </a:solidFill>
                <a:cs typeface="PT Bold Heading" pitchFamily="2" charset="-78"/>
              </a:rPr>
              <a:t>1500 </a:t>
            </a:r>
            <a:r>
              <a:rPr lang="ar-SA" sz="1800" dirty="0">
                <a:cs typeface="PT Bold Heading" pitchFamily="2" charset="-78"/>
              </a:rPr>
              <a:t>مدرسة. لتعميم المشروع على كافة مدارس المملكة بعد التقييم وقياس المخرجات و</a:t>
            </a:r>
            <a:r>
              <a:rPr lang="ar-EG" sz="1800" dirty="0">
                <a:cs typeface="PT Bold Heading" pitchFamily="2" charset="-78"/>
              </a:rPr>
              <a:t>إ</a:t>
            </a:r>
            <a:r>
              <a:rPr lang="ar-SA" sz="1800" dirty="0">
                <a:cs typeface="PT Bold Heading" pitchFamily="2" charset="-78"/>
              </a:rPr>
              <a:t>جراء التعديلات.</a:t>
            </a:r>
            <a:endParaRPr lang="en-US" sz="1800" dirty="0">
              <a:cs typeface="PT Bold Heading" pitchFamily="2" charset="-78"/>
            </a:endParaRPr>
          </a:p>
        </p:txBody>
      </p:sp>
      <p:sp>
        <p:nvSpPr>
          <p:cNvPr id="8" name="Rectangle 7"/>
          <p:cNvSpPr/>
          <p:nvPr/>
        </p:nvSpPr>
        <p:spPr>
          <a:xfrm>
            <a:off x="9167145" y="2471148"/>
            <a:ext cx="1769693" cy="2554545"/>
          </a:xfrm>
          <a:prstGeom prst="rect">
            <a:avLst/>
          </a:prstGeom>
        </p:spPr>
        <p:txBody>
          <a:bodyPr wrap="square">
            <a:spAutoFit/>
          </a:bodyPr>
          <a:lstStyle/>
          <a:p>
            <a:pPr algn="ctr" rtl="1">
              <a:lnSpc>
                <a:spcPct val="200000"/>
              </a:lnSpc>
            </a:pPr>
            <a:r>
              <a:rPr lang="ar-EG" sz="2000" dirty="0">
                <a:solidFill>
                  <a:schemeClr val="bg1"/>
                </a:solidFill>
                <a:cs typeface="PT Bold Heading" panose="02010400000000000000" pitchFamily="2" charset="-78"/>
              </a:rPr>
              <a:t>أهم </a:t>
            </a:r>
            <a:r>
              <a:rPr lang="ar-SA" sz="2000" dirty="0">
                <a:solidFill>
                  <a:schemeClr val="bg1"/>
                </a:solidFill>
                <a:cs typeface="PT Bold Heading" panose="02010400000000000000" pitchFamily="2" charset="-78"/>
              </a:rPr>
              <a:t>مشاريع التحول للتعليم الرقمي</a:t>
            </a:r>
            <a:r>
              <a:rPr lang="ar-EG" sz="2000" dirty="0">
                <a:solidFill>
                  <a:schemeClr val="bg1"/>
                </a:solidFill>
                <a:cs typeface="PT Bold Heading" panose="02010400000000000000" pitchFamily="2" charset="-78"/>
              </a:rPr>
              <a:t> في ضوء الرؤية 2030</a:t>
            </a:r>
            <a:r>
              <a:rPr lang="ar-SA" sz="2000" dirty="0">
                <a:solidFill>
                  <a:schemeClr val="bg1"/>
                </a:solidFill>
                <a:cs typeface="PT Bold Heading" panose="02010400000000000000" pitchFamily="2" charset="-78"/>
              </a:rPr>
              <a:t>:</a:t>
            </a:r>
            <a:endParaRPr lang="en-US" sz="2000" dirty="0">
              <a:solidFill>
                <a:schemeClr val="bg1"/>
              </a:solidFill>
              <a:cs typeface="PT Bold Heading" panose="02010400000000000000" pitchFamily="2" charset="-78"/>
            </a:endParaRPr>
          </a:p>
        </p:txBody>
      </p:sp>
      <p:pic>
        <p:nvPicPr>
          <p:cNvPr id="11" name="Picture 1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330637" y="725149"/>
            <a:ext cx="4969965" cy="1138793"/>
          </a:xfrm>
          <a:prstGeom prst="rect">
            <a:avLst/>
          </a:prstGeom>
        </p:spPr>
      </p:pic>
      <p:sp>
        <p:nvSpPr>
          <p:cNvPr id="5" name="Rectangle 4"/>
          <p:cNvSpPr/>
          <p:nvPr/>
        </p:nvSpPr>
        <p:spPr>
          <a:xfrm>
            <a:off x="4027990" y="1040564"/>
            <a:ext cx="3158934" cy="461665"/>
          </a:xfrm>
          <a:prstGeom prst="rect">
            <a:avLst/>
          </a:prstGeom>
        </p:spPr>
        <p:txBody>
          <a:bodyPr wrap="square">
            <a:spAutoFit/>
          </a:bodyPr>
          <a:lstStyle/>
          <a:p>
            <a:pPr algn="just" rtl="1"/>
            <a:r>
              <a:rPr lang="ar-EG" sz="2400" dirty="0">
                <a:cs typeface="PT Bold Heading" pitchFamily="2" charset="-78"/>
              </a:rPr>
              <a:t>2- </a:t>
            </a:r>
            <a:r>
              <a:rPr lang="ar-SA" sz="2400" dirty="0">
                <a:cs typeface="PT Bold Heading" pitchFamily="2" charset="-78"/>
              </a:rPr>
              <a:t>برنامج بوابة المستقبل</a:t>
            </a:r>
          </a:p>
        </p:txBody>
      </p:sp>
      <p:sp>
        <p:nvSpPr>
          <p:cNvPr id="12" name="TextBox 11"/>
          <p:cNvSpPr txBox="1"/>
          <p:nvPr/>
        </p:nvSpPr>
        <p:spPr>
          <a:xfrm>
            <a:off x="1204576" y="6548313"/>
            <a:ext cx="8558077" cy="307777"/>
          </a:xfrm>
          <a:prstGeom prst="rect">
            <a:avLst/>
          </a:prstGeom>
          <a:noFill/>
        </p:spPr>
        <p:txBody>
          <a:bodyPr wrap="square" rtlCol="0">
            <a:spAutoFit/>
          </a:bodyPr>
          <a:lstStyle/>
          <a:p>
            <a:pPr algn="ctr"/>
            <a:r>
              <a:rPr lang="ar-EG" sz="1400" dirty="0">
                <a:cs typeface="PT Bold Heading" pitchFamily="2" charset="-78"/>
              </a:rPr>
              <a:t>المؤتمر الدولي الأول : التعليم الرقمي في الوطن العربي-تحديات الحاضر ورؤى المستقبل</a:t>
            </a:r>
            <a:endParaRPr lang="en-US" sz="1400" dirty="0">
              <a:cs typeface="PT Bold Heading" pitchFamily="2" charset="-78"/>
            </a:endParaRPr>
          </a:p>
        </p:txBody>
      </p:sp>
    </p:spTree>
    <p:extLst>
      <p:ext uri="{BB962C8B-B14F-4D97-AF65-F5344CB8AC3E}">
        <p14:creationId xmlns:p14="http://schemas.microsoft.com/office/powerpoint/2010/main" val="41419362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73391" y="0"/>
            <a:ext cx="12282153" cy="6904309"/>
          </a:xfrm>
        </p:spPr>
      </p:pic>
      <p:grpSp>
        <p:nvGrpSpPr>
          <p:cNvPr id="9" name="Group 8"/>
          <p:cNvGrpSpPr/>
          <p:nvPr/>
        </p:nvGrpSpPr>
        <p:grpSpPr>
          <a:xfrm>
            <a:off x="1377387" y="1956840"/>
            <a:ext cx="8867583" cy="4058964"/>
            <a:chOff x="2678125" y="2020466"/>
            <a:chExt cx="6840760" cy="4556315"/>
          </a:xfrm>
        </p:grpSpPr>
        <p:sp>
          <p:nvSpPr>
            <p:cNvPr id="11" name="Oval 65"/>
            <p:cNvSpPr>
              <a:spLocks noChangeArrowheads="1"/>
            </p:cNvSpPr>
            <p:nvPr/>
          </p:nvSpPr>
          <p:spPr bwMode="auto">
            <a:xfrm>
              <a:off x="4872215" y="6105110"/>
              <a:ext cx="2324121" cy="471671"/>
            </a:xfrm>
            <a:prstGeom prst="ellipse">
              <a:avLst/>
            </a:prstGeom>
            <a:gradFill rotWithShape="1">
              <a:gsLst>
                <a:gs pos="0">
                  <a:sysClr val="windowText" lastClr="000000">
                    <a:lumMod val="75000"/>
                    <a:lumOff val="25000"/>
                  </a:sysClr>
                </a:gs>
                <a:gs pos="100000">
                  <a:srgbClr val="EEECE1">
                    <a:alpha val="0"/>
                  </a:srgbClr>
                </a:gs>
              </a:gsLst>
              <a:path path="shape">
                <a:fillToRect l="50000" t="50000" r="50000" b="50000"/>
              </a:path>
            </a:gradFill>
            <a:ln w="9525">
              <a:noFill/>
              <a:round/>
              <a:headEnd/>
              <a:tailEnd/>
            </a:ln>
            <a:effectLst/>
          </p:spPr>
          <p:txBody>
            <a:bodyPr wrap="none"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schemeClr val="bg1"/>
                </a:solidFill>
                <a:effectLst/>
                <a:uLnTx/>
                <a:uFillTx/>
                <a:latin typeface="Arial" pitchFamily="34" charset="0"/>
                <a:ea typeface="宋体"/>
              </a:endParaRPr>
            </a:p>
          </p:txBody>
        </p:sp>
        <p:grpSp>
          <p:nvGrpSpPr>
            <p:cNvPr id="12" name="组合 27"/>
            <p:cNvGrpSpPr/>
            <p:nvPr/>
          </p:nvGrpSpPr>
          <p:grpSpPr>
            <a:xfrm>
              <a:off x="5846477" y="2020466"/>
              <a:ext cx="3672408" cy="1673425"/>
              <a:chOff x="3491880" y="2420888"/>
              <a:chExt cx="5794246" cy="2160240"/>
            </a:xfrm>
          </p:grpSpPr>
          <p:sp>
            <p:nvSpPr>
              <p:cNvPr id="18" name="上弧形箭头 28"/>
              <p:cNvSpPr/>
              <p:nvPr/>
            </p:nvSpPr>
            <p:spPr>
              <a:xfrm>
                <a:off x="3605493" y="2420888"/>
                <a:ext cx="5680633" cy="2160240"/>
              </a:xfrm>
              <a:prstGeom prst="curvedDownArrow">
                <a:avLst/>
              </a:prstGeom>
              <a:gradFill flip="none" rotWithShape="1">
                <a:gsLst>
                  <a:gs pos="0">
                    <a:schemeClr val="accent5">
                      <a:lumMod val="50000"/>
                    </a:schemeClr>
                  </a:gs>
                  <a:gs pos="50000">
                    <a:schemeClr val="accent5">
                      <a:lumMod val="75000"/>
                    </a:schemeClr>
                  </a:gs>
                  <a:gs pos="100000">
                    <a:schemeClr val="accent5"/>
                  </a:gs>
                </a:gsLst>
                <a:lin ang="16200000" scaled="1"/>
                <a:tileRect/>
              </a:gradFill>
              <a:ln w="25400" cap="flat" cmpd="sng" algn="ctr">
                <a:solidFill>
                  <a:schemeClr val="accent5"/>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schemeClr val="bg1"/>
                  </a:solidFill>
                  <a:effectLst/>
                  <a:uLnTx/>
                  <a:uFillTx/>
                  <a:latin typeface="Calibri"/>
                  <a:ea typeface="宋体"/>
                  <a:cs typeface="+mn-cs"/>
                </a:endParaRPr>
              </a:p>
            </p:txBody>
          </p:sp>
          <p:sp>
            <p:nvSpPr>
              <p:cNvPr id="19" name="上弧形箭头 29"/>
              <p:cNvSpPr/>
              <p:nvPr/>
            </p:nvSpPr>
            <p:spPr>
              <a:xfrm>
                <a:off x="3491880" y="2420888"/>
                <a:ext cx="4317280" cy="2160240"/>
              </a:xfrm>
              <a:prstGeom prst="curvedDownArrow">
                <a:avLst/>
              </a:prstGeom>
              <a:gradFill flip="none" rotWithShape="1">
                <a:gsLst>
                  <a:gs pos="0">
                    <a:schemeClr val="accent3">
                      <a:lumMod val="50000"/>
                    </a:schemeClr>
                  </a:gs>
                  <a:gs pos="50000">
                    <a:schemeClr val="accent3">
                      <a:lumMod val="75000"/>
                    </a:schemeClr>
                  </a:gs>
                  <a:gs pos="100000">
                    <a:schemeClr val="accent3"/>
                  </a:gs>
                </a:gsLst>
                <a:lin ang="16200000" scaled="1"/>
                <a:tileRect/>
              </a:gradFill>
              <a:ln w="25400" cap="flat" cmpd="sng" algn="ctr">
                <a:solidFill>
                  <a:schemeClr val="accent3"/>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schemeClr val="bg1"/>
                  </a:solidFill>
                  <a:effectLst/>
                  <a:uLnTx/>
                  <a:uFillTx/>
                  <a:latin typeface="Calibri"/>
                  <a:ea typeface="宋体"/>
                  <a:cs typeface="+mn-cs"/>
                </a:endParaRPr>
              </a:p>
            </p:txBody>
          </p:sp>
          <p:sp>
            <p:nvSpPr>
              <p:cNvPr id="20" name="上弧形箭头 30"/>
              <p:cNvSpPr/>
              <p:nvPr/>
            </p:nvSpPr>
            <p:spPr>
              <a:xfrm>
                <a:off x="3491880" y="2420888"/>
                <a:ext cx="2808312" cy="2160240"/>
              </a:xfrm>
              <a:prstGeom prst="curvedDownArrow">
                <a:avLst/>
              </a:prstGeom>
              <a:gradFill flip="none" rotWithShape="1">
                <a:gsLst>
                  <a:gs pos="0">
                    <a:schemeClr val="accent1">
                      <a:lumMod val="50000"/>
                    </a:schemeClr>
                  </a:gs>
                  <a:gs pos="50000">
                    <a:schemeClr val="accent1">
                      <a:lumMod val="75000"/>
                    </a:schemeClr>
                  </a:gs>
                  <a:gs pos="100000">
                    <a:schemeClr val="accent1"/>
                  </a:gs>
                </a:gsLst>
                <a:lin ang="16200000" scaled="1"/>
                <a:tileRect/>
              </a:gradFill>
              <a:ln w="25400" cap="flat" cmpd="sng" algn="ctr">
                <a:solidFill>
                  <a:schemeClr val="accent1"/>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schemeClr val="bg1"/>
                  </a:solidFill>
                  <a:effectLst/>
                  <a:uLnTx/>
                  <a:uFillTx/>
                  <a:latin typeface="Calibri"/>
                  <a:ea typeface="宋体"/>
                  <a:cs typeface="+mn-cs"/>
                </a:endParaRPr>
              </a:p>
            </p:txBody>
          </p:sp>
        </p:grpSp>
        <p:grpSp>
          <p:nvGrpSpPr>
            <p:cNvPr id="13" name="组合 31"/>
            <p:cNvGrpSpPr/>
            <p:nvPr/>
          </p:nvGrpSpPr>
          <p:grpSpPr>
            <a:xfrm flipH="1">
              <a:off x="2678125" y="2020466"/>
              <a:ext cx="3672408" cy="1673425"/>
              <a:chOff x="3491880" y="2420888"/>
              <a:chExt cx="5794246" cy="2160240"/>
            </a:xfrm>
          </p:grpSpPr>
          <p:sp>
            <p:nvSpPr>
              <p:cNvPr id="15" name="上弧形箭头 32"/>
              <p:cNvSpPr/>
              <p:nvPr/>
            </p:nvSpPr>
            <p:spPr>
              <a:xfrm>
                <a:off x="3605493" y="2420888"/>
                <a:ext cx="5680633" cy="2160240"/>
              </a:xfrm>
              <a:prstGeom prst="curvedDownArrow">
                <a:avLst/>
              </a:prstGeom>
              <a:gradFill flip="none" rotWithShape="1">
                <a:gsLst>
                  <a:gs pos="0">
                    <a:schemeClr val="accent6">
                      <a:lumMod val="50000"/>
                    </a:schemeClr>
                  </a:gs>
                  <a:gs pos="50000">
                    <a:schemeClr val="accent6">
                      <a:lumMod val="75000"/>
                    </a:schemeClr>
                  </a:gs>
                  <a:gs pos="100000">
                    <a:schemeClr val="accent6"/>
                  </a:gs>
                </a:gsLst>
                <a:lin ang="16200000" scaled="1"/>
                <a:tileRect/>
              </a:gradFill>
              <a:ln w="25400" cap="flat" cmpd="sng" algn="ctr">
                <a:solidFill>
                  <a:schemeClr val="accent6"/>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schemeClr val="bg1"/>
                  </a:solidFill>
                  <a:effectLst/>
                  <a:uLnTx/>
                  <a:uFillTx/>
                  <a:latin typeface="Calibri"/>
                  <a:ea typeface="宋体"/>
                  <a:cs typeface="+mn-cs"/>
                </a:endParaRPr>
              </a:p>
            </p:txBody>
          </p:sp>
          <p:sp>
            <p:nvSpPr>
              <p:cNvPr id="16" name="上弧形箭头 33"/>
              <p:cNvSpPr/>
              <p:nvPr/>
            </p:nvSpPr>
            <p:spPr>
              <a:xfrm>
                <a:off x="3491880" y="2420888"/>
                <a:ext cx="4317280" cy="2160240"/>
              </a:xfrm>
              <a:prstGeom prst="curvedDownArrow">
                <a:avLst/>
              </a:prstGeom>
              <a:gradFill flip="none" rotWithShape="1">
                <a:gsLst>
                  <a:gs pos="0">
                    <a:schemeClr val="accent4">
                      <a:lumMod val="50000"/>
                    </a:schemeClr>
                  </a:gs>
                  <a:gs pos="50000">
                    <a:schemeClr val="accent4">
                      <a:lumMod val="75000"/>
                    </a:schemeClr>
                  </a:gs>
                  <a:gs pos="100000">
                    <a:schemeClr val="accent4"/>
                  </a:gs>
                </a:gsLst>
                <a:lin ang="16200000" scaled="1"/>
                <a:tileRect/>
              </a:gradFill>
              <a:ln w="25400" cap="flat" cmpd="sng" algn="ctr">
                <a:solidFill>
                  <a:schemeClr val="accent4"/>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schemeClr val="bg1"/>
                  </a:solidFill>
                  <a:effectLst/>
                  <a:uLnTx/>
                  <a:uFillTx/>
                  <a:latin typeface="Calibri"/>
                  <a:ea typeface="宋体"/>
                  <a:cs typeface="+mn-cs"/>
                </a:endParaRPr>
              </a:p>
            </p:txBody>
          </p:sp>
          <p:sp>
            <p:nvSpPr>
              <p:cNvPr id="17" name="上弧形箭头 34"/>
              <p:cNvSpPr/>
              <p:nvPr/>
            </p:nvSpPr>
            <p:spPr>
              <a:xfrm>
                <a:off x="3491880" y="2420888"/>
                <a:ext cx="2808312" cy="2160240"/>
              </a:xfrm>
              <a:prstGeom prst="curvedDownArrow">
                <a:avLst/>
              </a:prstGeom>
              <a:gradFill flip="none" rotWithShape="1">
                <a:gsLst>
                  <a:gs pos="0">
                    <a:schemeClr val="accent2">
                      <a:lumMod val="50000"/>
                    </a:schemeClr>
                  </a:gs>
                  <a:gs pos="50000">
                    <a:schemeClr val="accent2">
                      <a:lumMod val="75000"/>
                    </a:schemeClr>
                  </a:gs>
                  <a:gs pos="100000">
                    <a:schemeClr val="accent2"/>
                  </a:gs>
                </a:gsLst>
                <a:lin ang="16200000" scaled="1"/>
                <a:tileRect/>
              </a:gradFill>
              <a:ln w="25400" cap="flat" cmpd="sng" algn="ctr">
                <a:solidFill>
                  <a:schemeClr val="accent2"/>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schemeClr val="bg1"/>
                  </a:solidFill>
                  <a:effectLst/>
                  <a:uLnTx/>
                  <a:uFillTx/>
                  <a:latin typeface="Calibri"/>
                  <a:ea typeface="宋体"/>
                  <a:cs typeface="+mn-cs"/>
                </a:endParaRPr>
              </a:p>
            </p:txBody>
          </p:sp>
        </p:grpSp>
        <p:sp>
          <p:nvSpPr>
            <p:cNvPr id="14" name="圆柱形 35"/>
            <p:cNvSpPr/>
            <p:nvPr/>
          </p:nvSpPr>
          <p:spPr>
            <a:xfrm>
              <a:off x="5806298" y="3682168"/>
              <a:ext cx="579404" cy="2647055"/>
            </a:xfrm>
            <a:prstGeom prst="can">
              <a:avLst>
                <a:gd name="adj" fmla="val 2705"/>
              </a:avLst>
            </a:prstGeom>
            <a:gradFill flip="none" rotWithShape="1">
              <a:gsLst>
                <a:gs pos="2500">
                  <a:sysClr val="windowText" lastClr="000000">
                    <a:lumMod val="50000"/>
                    <a:lumOff val="50000"/>
                  </a:sysClr>
                </a:gs>
                <a:gs pos="9000">
                  <a:sysClr val="windowText" lastClr="000000">
                    <a:lumMod val="85000"/>
                    <a:lumOff val="15000"/>
                  </a:sysClr>
                </a:gs>
                <a:gs pos="75000">
                  <a:sysClr val="windowText" lastClr="000000">
                    <a:lumMod val="50000"/>
                    <a:lumOff val="50000"/>
                  </a:sysClr>
                </a:gs>
                <a:gs pos="65000">
                  <a:sysClr val="windowText" lastClr="000000">
                    <a:lumMod val="50000"/>
                    <a:lumOff val="50000"/>
                  </a:sysClr>
                </a:gs>
                <a:gs pos="42000">
                  <a:sysClr val="window" lastClr="FFFFFF"/>
                </a:gs>
                <a:gs pos="40000">
                  <a:sysClr val="window" lastClr="FFFFFF">
                    <a:lumMod val="85000"/>
                  </a:sysClr>
                </a:gs>
                <a:gs pos="100000">
                  <a:sysClr val="windowText" lastClr="000000">
                    <a:lumMod val="75000"/>
                    <a:lumOff val="25000"/>
                  </a:sysClr>
                </a:gs>
              </a:gsLst>
              <a:lin ang="0" scaled="1"/>
              <a:tileRect/>
            </a:gradFill>
            <a:ln w="25400" cap="flat" cmpd="sng" algn="ctr">
              <a:noFill/>
              <a:prstDash val="solid"/>
            </a:ln>
            <a:effectLst>
              <a:outerShdw blurRad="50800" dist="38100" dir="5400000" algn="t" rotWithShape="0">
                <a:prstClr val="black">
                  <a:alpha val="40000"/>
                </a:prstClr>
              </a:outerShdw>
              <a:reflection blurRad="6350" stA="52000" endA="300" endPos="35000" dir="5400000" sy="-100000" algn="bl" rotWithShape="0"/>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schemeClr val="bg1"/>
                </a:solidFill>
                <a:effectLst/>
                <a:uLnTx/>
                <a:uFillTx/>
                <a:latin typeface="Calibri"/>
                <a:ea typeface="宋体"/>
                <a:cs typeface="+mn-cs"/>
              </a:endParaRPr>
            </a:p>
          </p:txBody>
        </p:sp>
      </p:grpSp>
      <p:sp>
        <p:nvSpPr>
          <p:cNvPr id="22" name="Slide Number Placeholder 2"/>
          <p:cNvSpPr txBox="1">
            <a:spLocks/>
          </p:cNvSpPr>
          <p:nvPr/>
        </p:nvSpPr>
        <p:spPr>
          <a:xfrm>
            <a:off x="8438903" y="3806787"/>
            <a:ext cx="614217" cy="46534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ar-SA" sz="2800" b="1" dirty="0">
                <a:solidFill>
                  <a:schemeClr val="bg1"/>
                </a:solidFill>
              </a:rPr>
              <a:t>1</a:t>
            </a:r>
            <a:endParaRPr lang="en-US" sz="2800" b="1" dirty="0">
              <a:solidFill>
                <a:schemeClr val="bg1"/>
              </a:solidFill>
            </a:endParaRPr>
          </a:p>
        </p:txBody>
      </p:sp>
      <p:sp>
        <p:nvSpPr>
          <p:cNvPr id="23" name="Slide Number Placeholder 2"/>
          <p:cNvSpPr txBox="1">
            <a:spLocks/>
          </p:cNvSpPr>
          <p:nvPr/>
        </p:nvSpPr>
        <p:spPr>
          <a:xfrm>
            <a:off x="9639349" y="2940903"/>
            <a:ext cx="365411" cy="450167"/>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ar-SA" sz="2800" b="1" dirty="0">
                <a:solidFill>
                  <a:schemeClr val="bg1"/>
                </a:solidFill>
              </a:rPr>
              <a:t>1</a:t>
            </a:r>
            <a:endParaRPr lang="en-US" sz="2800" b="1" dirty="0">
              <a:solidFill>
                <a:schemeClr val="bg1"/>
              </a:solidFill>
            </a:endParaRPr>
          </a:p>
        </p:txBody>
      </p:sp>
      <p:sp>
        <p:nvSpPr>
          <p:cNvPr id="24" name="Slide Number Placeholder 2"/>
          <p:cNvSpPr txBox="1">
            <a:spLocks/>
          </p:cNvSpPr>
          <p:nvPr/>
        </p:nvSpPr>
        <p:spPr>
          <a:xfrm>
            <a:off x="8424506" y="2930259"/>
            <a:ext cx="365411" cy="450167"/>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ar-SA" sz="2800" b="1" dirty="0">
                <a:solidFill>
                  <a:schemeClr val="bg1"/>
                </a:solidFill>
              </a:rPr>
              <a:t>2</a:t>
            </a:r>
            <a:endParaRPr lang="en-US" sz="2800" b="1" dirty="0">
              <a:solidFill>
                <a:schemeClr val="bg1"/>
              </a:solidFill>
            </a:endParaRPr>
          </a:p>
        </p:txBody>
      </p:sp>
      <p:sp>
        <p:nvSpPr>
          <p:cNvPr id="36" name="Slide Number Placeholder 2"/>
          <p:cNvSpPr txBox="1">
            <a:spLocks/>
          </p:cNvSpPr>
          <p:nvPr/>
        </p:nvSpPr>
        <p:spPr>
          <a:xfrm>
            <a:off x="7211132" y="2979553"/>
            <a:ext cx="365411" cy="450167"/>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ar-SA" sz="2800" b="1" dirty="0">
                <a:solidFill>
                  <a:schemeClr val="bg1"/>
                </a:solidFill>
              </a:rPr>
              <a:t>3</a:t>
            </a:r>
            <a:endParaRPr lang="en-US" sz="2800" b="1" dirty="0">
              <a:solidFill>
                <a:schemeClr val="bg1"/>
              </a:solidFill>
            </a:endParaRPr>
          </a:p>
        </p:txBody>
      </p:sp>
      <p:sp>
        <p:nvSpPr>
          <p:cNvPr id="37" name="Slide Number Placeholder 2"/>
          <p:cNvSpPr txBox="1">
            <a:spLocks/>
          </p:cNvSpPr>
          <p:nvPr/>
        </p:nvSpPr>
        <p:spPr>
          <a:xfrm>
            <a:off x="6272992" y="2871961"/>
            <a:ext cx="365411" cy="450167"/>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ar-SA" sz="2800" b="1" dirty="0">
                <a:solidFill>
                  <a:schemeClr val="bg1"/>
                </a:solidFill>
              </a:rPr>
              <a:t>4</a:t>
            </a:r>
            <a:endParaRPr lang="en-US" sz="2800" b="1" dirty="0">
              <a:solidFill>
                <a:schemeClr val="bg1"/>
              </a:solidFill>
            </a:endParaRPr>
          </a:p>
        </p:txBody>
      </p:sp>
      <p:sp>
        <p:nvSpPr>
          <p:cNvPr id="38" name="Slide Number Placeholder 2"/>
          <p:cNvSpPr txBox="1">
            <a:spLocks/>
          </p:cNvSpPr>
          <p:nvPr/>
        </p:nvSpPr>
        <p:spPr>
          <a:xfrm>
            <a:off x="4043487" y="2951133"/>
            <a:ext cx="365411" cy="450167"/>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ar-EG" sz="2800" b="1" dirty="0">
                <a:solidFill>
                  <a:schemeClr val="bg1"/>
                </a:solidFill>
              </a:rPr>
              <a:t>4</a:t>
            </a:r>
            <a:endParaRPr lang="en-US" sz="2800" b="1" dirty="0">
              <a:solidFill>
                <a:schemeClr val="bg1"/>
              </a:solidFill>
            </a:endParaRPr>
          </a:p>
        </p:txBody>
      </p:sp>
      <p:sp>
        <p:nvSpPr>
          <p:cNvPr id="39" name="Slide Number Placeholder 2"/>
          <p:cNvSpPr txBox="1">
            <a:spLocks/>
          </p:cNvSpPr>
          <p:nvPr/>
        </p:nvSpPr>
        <p:spPr>
          <a:xfrm>
            <a:off x="2804500" y="2968961"/>
            <a:ext cx="365411" cy="450167"/>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ar-EG" sz="2800" b="1" dirty="0">
                <a:solidFill>
                  <a:schemeClr val="bg1"/>
                </a:solidFill>
              </a:rPr>
              <a:t>5</a:t>
            </a:r>
            <a:endParaRPr lang="en-US" sz="2800" b="1" dirty="0">
              <a:solidFill>
                <a:schemeClr val="bg1"/>
              </a:solidFill>
            </a:endParaRPr>
          </a:p>
        </p:txBody>
      </p:sp>
      <p:sp>
        <p:nvSpPr>
          <p:cNvPr id="40" name="TextBox 39"/>
          <p:cNvSpPr txBox="1"/>
          <p:nvPr/>
        </p:nvSpPr>
        <p:spPr>
          <a:xfrm>
            <a:off x="9211595" y="3329558"/>
            <a:ext cx="1547372" cy="2308324"/>
          </a:xfrm>
          <a:prstGeom prst="rect">
            <a:avLst/>
          </a:prstGeom>
          <a:noFill/>
        </p:spPr>
        <p:txBody>
          <a:bodyPr wrap="square" rtlCol="0">
            <a:spAutoFit/>
          </a:bodyPr>
          <a:lstStyle/>
          <a:p>
            <a:pPr lvl="0" algn="ctr" rtl="1">
              <a:lnSpc>
                <a:spcPct val="150000"/>
              </a:lnSpc>
            </a:pPr>
            <a:r>
              <a:rPr lang="ar-SA" sz="1600" dirty="0">
                <a:cs typeface="PT Bold Heading" pitchFamily="2" charset="-78"/>
              </a:rPr>
              <a:t>ضمان جودة  العملية التعليمة من خلال تفعيل دور التقنية في العملية التعليمية.</a:t>
            </a:r>
            <a:endParaRPr lang="en-US" sz="1600" dirty="0">
              <a:cs typeface="PT Bold Heading" pitchFamily="2" charset="-78"/>
            </a:endParaRPr>
          </a:p>
        </p:txBody>
      </p:sp>
      <p:sp>
        <p:nvSpPr>
          <p:cNvPr id="41" name="TextBox 40"/>
          <p:cNvSpPr txBox="1"/>
          <p:nvPr/>
        </p:nvSpPr>
        <p:spPr>
          <a:xfrm>
            <a:off x="8128365" y="3323704"/>
            <a:ext cx="1165841" cy="1938992"/>
          </a:xfrm>
          <a:prstGeom prst="rect">
            <a:avLst/>
          </a:prstGeom>
          <a:noFill/>
        </p:spPr>
        <p:txBody>
          <a:bodyPr wrap="square" rtlCol="0">
            <a:spAutoFit/>
          </a:bodyPr>
          <a:lstStyle/>
          <a:p>
            <a:pPr algn="ctr" rtl="1">
              <a:lnSpc>
                <a:spcPct val="150000"/>
              </a:lnSpc>
            </a:pPr>
            <a:r>
              <a:rPr lang="ar-SA" sz="1600" dirty="0">
                <a:cs typeface="PT Bold Heading" pitchFamily="2" charset="-78"/>
              </a:rPr>
              <a:t>دعم تطوير قدرات المعلمين العلمية والتربوية</a:t>
            </a:r>
            <a:endParaRPr lang="en-US" sz="1600" dirty="0">
              <a:cs typeface="PT Bold Heading" pitchFamily="2" charset="-78"/>
            </a:endParaRPr>
          </a:p>
        </p:txBody>
      </p:sp>
      <p:sp>
        <p:nvSpPr>
          <p:cNvPr id="42" name="TextBox 41"/>
          <p:cNvSpPr txBox="1"/>
          <p:nvPr/>
        </p:nvSpPr>
        <p:spPr>
          <a:xfrm>
            <a:off x="6779193" y="3331505"/>
            <a:ext cx="1298738" cy="2677656"/>
          </a:xfrm>
          <a:prstGeom prst="rect">
            <a:avLst/>
          </a:prstGeom>
          <a:noFill/>
        </p:spPr>
        <p:txBody>
          <a:bodyPr wrap="square" rtlCol="0">
            <a:spAutoFit/>
          </a:bodyPr>
          <a:lstStyle/>
          <a:p>
            <a:pPr lvl="0" algn="ctr" rtl="1">
              <a:lnSpc>
                <a:spcPct val="150000"/>
              </a:lnSpc>
            </a:pPr>
            <a:r>
              <a:rPr lang="ar-SA" sz="1600" dirty="0">
                <a:cs typeface="PT Bold Heading" pitchFamily="2" charset="-78"/>
              </a:rPr>
              <a:t>توفير الوقت والمال والجهد في تحضير وتنفيذ الدروس والوسائل التعليمية.</a:t>
            </a:r>
            <a:endParaRPr lang="en-US" sz="1600" dirty="0">
              <a:cs typeface="PT Bold Heading" pitchFamily="2" charset="-78"/>
            </a:endParaRPr>
          </a:p>
        </p:txBody>
      </p:sp>
      <p:sp>
        <p:nvSpPr>
          <p:cNvPr id="43" name="TextBox 42"/>
          <p:cNvSpPr txBox="1"/>
          <p:nvPr/>
        </p:nvSpPr>
        <p:spPr>
          <a:xfrm>
            <a:off x="3612120" y="3341590"/>
            <a:ext cx="1149421" cy="2677656"/>
          </a:xfrm>
          <a:prstGeom prst="rect">
            <a:avLst/>
          </a:prstGeom>
          <a:noFill/>
        </p:spPr>
        <p:txBody>
          <a:bodyPr wrap="square" rtlCol="0">
            <a:spAutoFit/>
          </a:bodyPr>
          <a:lstStyle/>
          <a:p>
            <a:pPr lvl="0" algn="ctr" rtl="1">
              <a:lnSpc>
                <a:spcPct val="150000"/>
              </a:lnSpc>
            </a:pPr>
            <a:r>
              <a:rPr lang="ar-SA" sz="1600" dirty="0">
                <a:cs typeface="PT Bold Heading" pitchFamily="2" charset="-78"/>
              </a:rPr>
              <a:t>جعل التعلم متعة وبهجة للطالب وتحفيز الاستخدام الإيجابي للتقنية</a:t>
            </a:r>
            <a:endParaRPr lang="en-US" sz="1600" dirty="0">
              <a:cs typeface="PT Bold Heading" pitchFamily="2" charset="-78"/>
            </a:endParaRPr>
          </a:p>
        </p:txBody>
      </p:sp>
      <p:sp>
        <p:nvSpPr>
          <p:cNvPr id="44" name="TextBox 43"/>
          <p:cNvSpPr txBox="1"/>
          <p:nvPr/>
        </p:nvSpPr>
        <p:spPr>
          <a:xfrm>
            <a:off x="2357695" y="3288902"/>
            <a:ext cx="1318541" cy="3046988"/>
          </a:xfrm>
          <a:prstGeom prst="rect">
            <a:avLst/>
          </a:prstGeom>
          <a:noFill/>
        </p:spPr>
        <p:txBody>
          <a:bodyPr wrap="square" rtlCol="0">
            <a:spAutoFit/>
          </a:bodyPr>
          <a:lstStyle/>
          <a:p>
            <a:pPr lvl="0" algn="ctr" rtl="1">
              <a:lnSpc>
                <a:spcPct val="150000"/>
              </a:lnSpc>
            </a:pPr>
            <a:r>
              <a:rPr lang="ar-SA" sz="1600" dirty="0">
                <a:cs typeface="PT Bold Heading" pitchFamily="2" charset="-78"/>
              </a:rPr>
              <a:t>تعدد مصادر التعلم وأساليب عرض المعلومة لتسهيل متابعة العملية التعليمية .</a:t>
            </a:r>
            <a:endParaRPr lang="en-US" sz="1600" dirty="0">
              <a:cs typeface="PT Bold Heading" pitchFamily="2" charset="-78"/>
            </a:endParaRPr>
          </a:p>
        </p:txBody>
      </p:sp>
      <p:sp>
        <p:nvSpPr>
          <p:cNvPr id="46" name="TextBox 45"/>
          <p:cNvSpPr txBox="1"/>
          <p:nvPr/>
        </p:nvSpPr>
        <p:spPr>
          <a:xfrm>
            <a:off x="497733" y="3358963"/>
            <a:ext cx="2078214" cy="2308324"/>
          </a:xfrm>
          <a:prstGeom prst="rect">
            <a:avLst/>
          </a:prstGeom>
          <a:noFill/>
        </p:spPr>
        <p:txBody>
          <a:bodyPr wrap="square" rtlCol="0">
            <a:spAutoFit/>
          </a:bodyPr>
          <a:lstStyle/>
          <a:p>
            <a:pPr lvl="0" algn="ctr" rtl="1">
              <a:lnSpc>
                <a:spcPct val="150000"/>
              </a:lnSpc>
            </a:pPr>
            <a:r>
              <a:rPr lang="ar-SA" sz="1600" dirty="0">
                <a:cs typeface="PT Bold Heading" pitchFamily="2" charset="-78"/>
              </a:rPr>
              <a:t>تسهيل إدارة العملية التعليمية والإشراف عليها وتطويرها وإشراك ولي الأمر في مراقبة سلوك وأداء الطالب.</a:t>
            </a:r>
            <a:endParaRPr lang="en-US" sz="1600" dirty="0">
              <a:cs typeface="PT Bold Heading" pitchFamily="2" charset="-78"/>
            </a:endParaRPr>
          </a:p>
          <a:p>
            <a:pPr algn="r" rtl="1">
              <a:lnSpc>
                <a:spcPct val="150000"/>
              </a:lnSpc>
            </a:pPr>
            <a:endParaRPr lang="en-US" sz="1600" dirty="0">
              <a:cs typeface="PT Bold Heading" pitchFamily="2" charset="-78"/>
            </a:endParaRPr>
          </a:p>
        </p:txBody>
      </p:sp>
      <p:sp>
        <p:nvSpPr>
          <p:cNvPr id="31" name="Slide Number Placeholder 2"/>
          <p:cNvSpPr txBox="1">
            <a:spLocks/>
          </p:cNvSpPr>
          <p:nvPr/>
        </p:nvSpPr>
        <p:spPr>
          <a:xfrm>
            <a:off x="1594715" y="2945811"/>
            <a:ext cx="365411" cy="450167"/>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ar-EG" sz="2800" b="1" dirty="0">
                <a:solidFill>
                  <a:schemeClr val="bg1"/>
                </a:solidFill>
              </a:rPr>
              <a:t>6</a:t>
            </a:r>
            <a:endParaRPr lang="en-US" sz="2800" b="1" dirty="0">
              <a:solidFill>
                <a:schemeClr val="bg1"/>
              </a:solidFill>
            </a:endParaRPr>
          </a:p>
        </p:txBody>
      </p:sp>
      <p:pic>
        <p:nvPicPr>
          <p:cNvPr id="32" name="Picture 3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353786" y="725151"/>
            <a:ext cx="4969965" cy="1138793"/>
          </a:xfrm>
          <a:prstGeom prst="rect">
            <a:avLst/>
          </a:prstGeom>
        </p:spPr>
      </p:pic>
      <p:sp>
        <p:nvSpPr>
          <p:cNvPr id="21" name="TextBox 20"/>
          <p:cNvSpPr txBox="1"/>
          <p:nvPr/>
        </p:nvSpPr>
        <p:spPr>
          <a:xfrm>
            <a:off x="3535002" y="1082917"/>
            <a:ext cx="4595230" cy="400110"/>
          </a:xfrm>
          <a:prstGeom prst="rect">
            <a:avLst/>
          </a:prstGeom>
          <a:noFill/>
        </p:spPr>
        <p:txBody>
          <a:bodyPr wrap="square" rtlCol="0">
            <a:spAutoFit/>
          </a:bodyPr>
          <a:lstStyle/>
          <a:p>
            <a:pPr algn="ctr" rtl="1"/>
            <a:r>
              <a:rPr lang="ar-SA" sz="2000" dirty="0">
                <a:cs typeface="PT Bold Heading" panose="02010400000000000000" pitchFamily="2" charset="-78"/>
              </a:rPr>
              <a:t>أهم أهداف برنامج بوابة المستقبل</a:t>
            </a:r>
            <a:endParaRPr lang="en-US" sz="2000" b="1" dirty="0">
              <a:cs typeface="PT Bold Heading" panose="02010400000000000000" pitchFamily="2" charset="-78"/>
            </a:endParaRPr>
          </a:p>
        </p:txBody>
      </p:sp>
      <p:sp>
        <p:nvSpPr>
          <p:cNvPr id="33" name="TextBox 32"/>
          <p:cNvSpPr txBox="1"/>
          <p:nvPr/>
        </p:nvSpPr>
        <p:spPr>
          <a:xfrm>
            <a:off x="1204576" y="6548313"/>
            <a:ext cx="8558077" cy="307777"/>
          </a:xfrm>
          <a:prstGeom prst="rect">
            <a:avLst/>
          </a:prstGeom>
          <a:noFill/>
        </p:spPr>
        <p:txBody>
          <a:bodyPr wrap="square" rtlCol="0">
            <a:spAutoFit/>
          </a:bodyPr>
          <a:lstStyle/>
          <a:p>
            <a:pPr algn="ctr"/>
            <a:r>
              <a:rPr lang="ar-EG" sz="1400" dirty="0">
                <a:cs typeface="PT Bold Heading" pitchFamily="2" charset="-78"/>
              </a:rPr>
              <a:t>المؤتمر الدولي الأول : التعليم الرقمي في الوطن العربي-تحديات الحاضر ورؤى المستقبل</a:t>
            </a:r>
            <a:endParaRPr lang="en-US" sz="1400" dirty="0">
              <a:cs typeface="PT Bold Heading" pitchFamily="2" charset="-78"/>
            </a:endParaRPr>
          </a:p>
        </p:txBody>
      </p:sp>
    </p:spTree>
    <p:extLst>
      <p:ext uri="{BB962C8B-B14F-4D97-AF65-F5344CB8AC3E}">
        <p14:creationId xmlns:p14="http://schemas.microsoft.com/office/powerpoint/2010/main" val="22216791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3"/>
                                        </p:tgtEl>
                                        <p:attrNameLst>
                                          <p:attrName>style.visibility</p:attrName>
                                        </p:attrNameLst>
                                      </p:cBhvr>
                                      <p:to>
                                        <p:strVal val="visible"/>
                                      </p:to>
                                    </p:set>
                                    <p:animEffect transition="in" filter="fade">
                                      <p:cBhvr>
                                        <p:cTn id="12" dur="500"/>
                                        <p:tgtEl>
                                          <p:spTgt spid="23"/>
                                        </p:tgtEl>
                                      </p:cBhvr>
                                    </p:animEffect>
                                  </p:childTnLst>
                                </p:cTn>
                              </p:par>
                            </p:childTnLst>
                          </p:cTn>
                        </p:par>
                        <p:par>
                          <p:cTn id="13" fill="hold">
                            <p:stCondLst>
                              <p:cond delay="500"/>
                            </p:stCondLst>
                            <p:childTnLst>
                              <p:par>
                                <p:cTn id="14" presetID="10" presetClass="entr" presetSubtype="0" fill="hold" grpId="0" nodeType="afterEffect">
                                  <p:stCondLst>
                                    <p:cond delay="0"/>
                                  </p:stCondLst>
                                  <p:childTnLst>
                                    <p:set>
                                      <p:cBhvr>
                                        <p:cTn id="15" dur="1" fill="hold">
                                          <p:stCondLst>
                                            <p:cond delay="0"/>
                                          </p:stCondLst>
                                        </p:cTn>
                                        <p:tgtEl>
                                          <p:spTgt spid="40"/>
                                        </p:tgtEl>
                                        <p:attrNameLst>
                                          <p:attrName>style.visibility</p:attrName>
                                        </p:attrNameLst>
                                      </p:cBhvr>
                                      <p:to>
                                        <p:strVal val="visible"/>
                                      </p:to>
                                    </p:set>
                                    <p:animEffect transition="in" filter="fade">
                                      <p:cBhvr>
                                        <p:cTn id="16" dur="500"/>
                                        <p:tgtEl>
                                          <p:spTgt spid="40"/>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24"/>
                                        </p:tgtEl>
                                        <p:attrNameLst>
                                          <p:attrName>style.visibility</p:attrName>
                                        </p:attrNameLst>
                                      </p:cBhvr>
                                      <p:to>
                                        <p:strVal val="visible"/>
                                      </p:to>
                                    </p:set>
                                    <p:animEffect transition="in" filter="fade">
                                      <p:cBhvr>
                                        <p:cTn id="21" dur="500"/>
                                        <p:tgtEl>
                                          <p:spTgt spid="24"/>
                                        </p:tgtEl>
                                      </p:cBhvr>
                                    </p:animEffect>
                                  </p:childTnLst>
                                </p:cTn>
                              </p:par>
                            </p:childTnLst>
                          </p:cTn>
                        </p:par>
                        <p:par>
                          <p:cTn id="22" fill="hold">
                            <p:stCondLst>
                              <p:cond delay="500"/>
                            </p:stCondLst>
                            <p:childTnLst>
                              <p:par>
                                <p:cTn id="23" presetID="10" presetClass="entr" presetSubtype="0" fill="hold" grpId="0" nodeType="afterEffect">
                                  <p:stCondLst>
                                    <p:cond delay="0"/>
                                  </p:stCondLst>
                                  <p:childTnLst>
                                    <p:set>
                                      <p:cBhvr>
                                        <p:cTn id="24" dur="1" fill="hold">
                                          <p:stCondLst>
                                            <p:cond delay="0"/>
                                          </p:stCondLst>
                                        </p:cTn>
                                        <p:tgtEl>
                                          <p:spTgt spid="41"/>
                                        </p:tgtEl>
                                        <p:attrNameLst>
                                          <p:attrName>style.visibility</p:attrName>
                                        </p:attrNameLst>
                                      </p:cBhvr>
                                      <p:to>
                                        <p:strVal val="visible"/>
                                      </p:to>
                                    </p:set>
                                    <p:animEffect transition="in" filter="fade">
                                      <p:cBhvr>
                                        <p:cTn id="25" dur="500"/>
                                        <p:tgtEl>
                                          <p:spTgt spid="41"/>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36"/>
                                        </p:tgtEl>
                                        <p:attrNameLst>
                                          <p:attrName>style.visibility</p:attrName>
                                        </p:attrNameLst>
                                      </p:cBhvr>
                                      <p:to>
                                        <p:strVal val="visible"/>
                                      </p:to>
                                    </p:set>
                                    <p:animEffect transition="in" filter="fade">
                                      <p:cBhvr>
                                        <p:cTn id="30" dur="500"/>
                                        <p:tgtEl>
                                          <p:spTgt spid="36"/>
                                        </p:tgtEl>
                                      </p:cBhvr>
                                    </p:animEffect>
                                  </p:childTnLst>
                                </p:cTn>
                              </p:par>
                            </p:childTnLst>
                          </p:cTn>
                        </p:par>
                        <p:par>
                          <p:cTn id="31" fill="hold">
                            <p:stCondLst>
                              <p:cond delay="500"/>
                            </p:stCondLst>
                            <p:childTnLst>
                              <p:par>
                                <p:cTn id="32" presetID="10" presetClass="entr" presetSubtype="0" fill="hold" grpId="0" nodeType="afterEffect">
                                  <p:stCondLst>
                                    <p:cond delay="0"/>
                                  </p:stCondLst>
                                  <p:childTnLst>
                                    <p:set>
                                      <p:cBhvr>
                                        <p:cTn id="33" dur="1" fill="hold">
                                          <p:stCondLst>
                                            <p:cond delay="0"/>
                                          </p:stCondLst>
                                        </p:cTn>
                                        <p:tgtEl>
                                          <p:spTgt spid="42"/>
                                        </p:tgtEl>
                                        <p:attrNameLst>
                                          <p:attrName>style.visibility</p:attrName>
                                        </p:attrNameLst>
                                      </p:cBhvr>
                                      <p:to>
                                        <p:strVal val="visible"/>
                                      </p:to>
                                    </p:set>
                                    <p:animEffect transition="in" filter="fade">
                                      <p:cBhvr>
                                        <p:cTn id="34" dur="500"/>
                                        <p:tgtEl>
                                          <p:spTgt spid="42"/>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38"/>
                                        </p:tgtEl>
                                        <p:attrNameLst>
                                          <p:attrName>style.visibility</p:attrName>
                                        </p:attrNameLst>
                                      </p:cBhvr>
                                      <p:to>
                                        <p:strVal val="visible"/>
                                      </p:to>
                                    </p:set>
                                    <p:animEffect transition="in" filter="fade">
                                      <p:cBhvr>
                                        <p:cTn id="39" dur="500"/>
                                        <p:tgtEl>
                                          <p:spTgt spid="38"/>
                                        </p:tgtEl>
                                      </p:cBhvr>
                                    </p:animEffect>
                                  </p:childTnLst>
                                </p:cTn>
                              </p:par>
                            </p:childTnLst>
                          </p:cTn>
                        </p:par>
                        <p:par>
                          <p:cTn id="40" fill="hold">
                            <p:stCondLst>
                              <p:cond delay="500"/>
                            </p:stCondLst>
                            <p:childTnLst>
                              <p:par>
                                <p:cTn id="41" presetID="10" presetClass="entr" presetSubtype="0" fill="hold" grpId="0" nodeType="afterEffect">
                                  <p:stCondLst>
                                    <p:cond delay="0"/>
                                  </p:stCondLst>
                                  <p:childTnLst>
                                    <p:set>
                                      <p:cBhvr>
                                        <p:cTn id="42" dur="1" fill="hold">
                                          <p:stCondLst>
                                            <p:cond delay="0"/>
                                          </p:stCondLst>
                                        </p:cTn>
                                        <p:tgtEl>
                                          <p:spTgt spid="43"/>
                                        </p:tgtEl>
                                        <p:attrNameLst>
                                          <p:attrName>style.visibility</p:attrName>
                                        </p:attrNameLst>
                                      </p:cBhvr>
                                      <p:to>
                                        <p:strVal val="visible"/>
                                      </p:to>
                                    </p:set>
                                    <p:animEffect transition="in" filter="fade">
                                      <p:cBhvr>
                                        <p:cTn id="43" dur="500"/>
                                        <p:tgtEl>
                                          <p:spTgt spid="43"/>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grpId="0" nodeType="clickEffect">
                                  <p:stCondLst>
                                    <p:cond delay="0"/>
                                  </p:stCondLst>
                                  <p:childTnLst>
                                    <p:set>
                                      <p:cBhvr>
                                        <p:cTn id="47" dur="1" fill="hold">
                                          <p:stCondLst>
                                            <p:cond delay="0"/>
                                          </p:stCondLst>
                                        </p:cTn>
                                        <p:tgtEl>
                                          <p:spTgt spid="39"/>
                                        </p:tgtEl>
                                        <p:attrNameLst>
                                          <p:attrName>style.visibility</p:attrName>
                                        </p:attrNameLst>
                                      </p:cBhvr>
                                      <p:to>
                                        <p:strVal val="visible"/>
                                      </p:to>
                                    </p:set>
                                    <p:animEffect transition="in" filter="fade">
                                      <p:cBhvr>
                                        <p:cTn id="48" dur="500"/>
                                        <p:tgtEl>
                                          <p:spTgt spid="39"/>
                                        </p:tgtEl>
                                      </p:cBhvr>
                                    </p:animEffect>
                                  </p:childTnLst>
                                </p:cTn>
                              </p:par>
                            </p:childTnLst>
                          </p:cTn>
                        </p:par>
                        <p:par>
                          <p:cTn id="49" fill="hold">
                            <p:stCondLst>
                              <p:cond delay="500"/>
                            </p:stCondLst>
                            <p:childTnLst>
                              <p:par>
                                <p:cTn id="50" presetID="10" presetClass="entr" presetSubtype="0" fill="hold" grpId="0" nodeType="afterEffect">
                                  <p:stCondLst>
                                    <p:cond delay="0"/>
                                  </p:stCondLst>
                                  <p:childTnLst>
                                    <p:set>
                                      <p:cBhvr>
                                        <p:cTn id="51" dur="1" fill="hold">
                                          <p:stCondLst>
                                            <p:cond delay="0"/>
                                          </p:stCondLst>
                                        </p:cTn>
                                        <p:tgtEl>
                                          <p:spTgt spid="44"/>
                                        </p:tgtEl>
                                        <p:attrNameLst>
                                          <p:attrName>style.visibility</p:attrName>
                                        </p:attrNameLst>
                                      </p:cBhvr>
                                      <p:to>
                                        <p:strVal val="visible"/>
                                      </p:to>
                                    </p:set>
                                    <p:animEffect transition="in" filter="fade">
                                      <p:cBhvr>
                                        <p:cTn id="52" dur="500"/>
                                        <p:tgtEl>
                                          <p:spTgt spid="44"/>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31"/>
                                        </p:tgtEl>
                                        <p:attrNameLst>
                                          <p:attrName>style.visibility</p:attrName>
                                        </p:attrNameLst>
                                      </p:cBhvr>
                                      <p:to>
                                        <p:strVal val="visible"/>
                                      </p:to>
                                    </p:set>
                                    <p:animEffect transition="in" filter="fade">
                                      <p:cBhvr>
                                        <p:cTn id="57" dur="500"/>
                                        <p:tgtEl>
                                          <p:spTgt spid="31"/>
                                        </p:tgtEl>
                                      </p:cBhvr>
                                    </p:animEffect>
                                  </p:childTnLst>
                                </p:cTn>
                              </p:par>
                            </p:childTnLst>
                          </p:cTn>
                        </p:par>
                        <p:par>
                          <p:cTn id="58" fill="hold">
                            <p:stCondLst>
                              <p:cond delay="500"/>
                            </p:stCondLst>
                            <p:childTnLst>
                              <p:par>
                                <p:cTn id="59" presetID="10" presetClass="entr" presetSubtype="0" fill="hold" grpId="0" nodeType="afterEffect">
                                  <p:stCondLst>
                                    <p:cond delay="0"/>
                                  </p:stCondLst>
                                  <p:childTnLst>
                                    <p:set>
                                      <p:cBhvr>
                                        <p:cTn id="60" dur="1" fill="hold">
                                          <p:stCondLst>
                                            <p:cond delay="0"/>
                                          </p:stCondLst>
                                        </p:cTn>
                                        <p:tgtEl>
                                          <p:spTgt spid="46"/>
                                        </p:tgtEl>
                                        <p:attrNameLst>
                                          <p:attrName>style.visibility</p:attrName>
                                        </p:attrNameLst>
                                      </p:cBhvr>
                                      <p:to>
                                        <p:strVal val="visible"/>
                                      </p:to>
                                    </p:set>
                                    <p:animEffect transition="in" filter="fade">
                                      <p:cBhvr>
                                        <p:cTn id="61" dur="500"/>
                                        <p:tgtEl>
                                          <p:spTgt spid="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P spid="24" grpId="0"/>
      <p:bldP spid="36" grpId="0"/>
      <p:bldP spid="38" grpId="0"/>
      <p:bldP spid="39" grpId="0"/>
      <p:bldP spid="40" grpId="0"/>
      <p:bldP spid="41" grpId="0"/>
      <p:bldP spid="42" grpId="0"/>
      <p:bldP spid="43" grpId="0"/>
      <p:bldP spid="44" grpId="0"/>
      <p:bldP spid="46" grpId="0"/>
      <p:bldP spid="31"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77273" y="-5819"/>
            <a:ext cx="12282153" cy="6904309"/>
          </a:xfrm>
        </p:spPr>
      </p:pic>
      <p:grpSp>
        <p:nvGrpSpPr>
          <p:cNvPr id="20" name="Group 19"/>
          <p:cNvGrpSpPr/>
          <p:nvPr/>
        </p:nvGrpSpPr>
        <p:grpSpPr>
          <a:xfrm>
            <a:off x="6782766" y="2127490"/>
            <a:ext cx="4964988" cy="1752114"/>
            <a:chOff x="883283" y="2215990"/>
            <a:chExt cx="4793277" cy="1177955"/>
          </a:xfrm>
          <a:solidFill>
            <a:srgbClr val="00B050"/>
          </a:solidFill>
        </p:grpSpPr>
        <p:sp>
          <p:nvSpPr>
            <p:cNvPr id="21" name="圆角矩形 6"/>
            <p:cNvSpPr/>
            <p:nvPr/>
          </p:nvSpPr>
          <p:spPr>
            <a:xfrm>
              <a:off x="883283" y="2215990"/>
              <a:ext cx="4793277" cy="1177955"/>
            </a:xfrm>
            <a:custGeom>
              <a:avLst/>
              <a:gdLst>
                <a:gd name="connsiteX0" fmla="*/ 1289248 w 5969768"/>
                <a:gd name="connsiteY0" fmla="*/ 0 h 1872208"/>
                <a:gd name="connsiteX1" fmla="*/ 5346173 w 5969768"/>
                <a:gd name="connsiteY1" fmla="*/ 0 h 1872208"/>
                <a:gd name="connsiteX2" fmla="*/ 5969768 w 5969768"/>
                <a:gd name="connsiteY2" fmla="*/ 623595 h 1872208"/>
                <a:gd name="connsiteX3" fmla="*/ 5969768 w 5969768"/>
                <a:gd name="connsiteY3" fmla="*/ 1248613 h 1872208"/>
                <a:gd name="connsiteX4" fmla="*/ 5346173 w 5969768"/>
                <a:gd name="connsiteY4" fmla="*/ 1872208 h 1872208"/>
                <a:gd name="connsiteX5" fmla="*/ 1368152 w 5969768"/>
                <a:gd name="connsiteY5" fmla="*/ 1872208 h 1872208"/>
                <a:gd name="connsiteX6" fmla="*/ 1289248 w 5969768"/>
                <a:gd name="connsiteY6" fmla="*/ 1872208 h 1872208"/>
                <a:gd name="connsiteX7" fmla="*/ 407735 w 5969768"/>
                <a:gd name="connsiteY7" fmla="*/ 1872208 h 1872208"/>
                <a:gd name="connsiteX8" fmla="*/ 0 w 5969768"/>
                <a:gd name="connsiteY8" fmla="*/ 1464473 h 1872208"/>
                <a:gd name="connsiteX9" fmla="*/ 0 w 5969768"/>
                <a:gd name="connsiteY9" fmla="*/ 1055807 h 1872208"/>
                <a:gd name="connsiteX10" fmla="*/ 407735 w 5969768"/>
                <a:gd name="connsiteY10" fmla="*/ 648072 h 1872208"/>
                <a:gd name="connsiteX11" fmla="*/ 1368152 w 5969768"/>
                <a:gd name="connsiteY11" fmla="*/ 648072 h 1872208"/>
                <a:gd name="connsiteX12" fmla="*/ 1368152 w 5969768"/>
                <a:gd name="connsiteY12" fmla="*/ 850487 h 1872208"/>
                <a:gd name="connsiteX13" fmla="*/ 488918 w 5969768"/>
                <a:gd name="connsiteY13" fmla="*/ 850487 h 1872208"/>
                <a:gd name="connsiteX14" fmla="*/ 216024 w 5969768"/>
                <a:gd name="connsiteY14" fmla="*/ 1123381 h 1872208"/>
                <a:gd name="connsiteX15" fmla="*/ 216024 w 5969768"/>
                <a:gd name="connsiteY15" fmla="*/ 1396898 h 1872208"/>
                <a:gd name="connsiteX16" fmla="*/ 488918 w 5969768"/>
                <a:gd name="connsiteY16" fmla="*/ 1669792 h 1872208"/>
                <a:gd name="connsiteX17" fmla="*/ 1368152 w 5969768"/>
                <a:gd name="connsiteY17" fmla="*/ 1669792 h 1872208"/>
                <a:gd name="connsiteX18" fmla="*/ 1368152 w 5969768"/>
                <a:gd name="connsiteY18" fmla="*/ 1670095 h 1872208"/>
                <a:gd name="connsiteX19" fmla="*/ 5264789 w 5969768"/>
                <a:gd name="connsiteY19" fmla="*/ 1670095 h 1872208"/>
                <a:gd name="connsiteX20" fmla="*/ 5753744 w 5969768"/>
                <a:gd name="connsiteY20" fmla="*/ 1181140 h 1872208"/>
                <a:gd name="connsiteX21" fmla="*/ 5753744 w 5969768"/>
                <a:gd name="connsiteY21" fmla="*/ 691068 h 1872208"/>
                <a:gd name="connsiteX22" fmla="*/ 5264789 w 5969768"/>
                <a:gd name="connsiteY22" fmla="*/ 202113 h 1872208"/>
                <a:gd name="connsiteX23" fmla="*/ 1289248 w 5969768"/>
                <a:gd name="connsiteY23" fmla="*/ 202113 h 1872208"/>
                <a:gd name="connsiteX24" fmla="*/ 1288082 w 5969768"/>
                <a:gd name="connsiteY24" fmla="*/ 80739 h 1872208"/>
                <a:gd name="connsiteX25" fmla="*/ 1289248 w 5969768"/>
                <a:gd name="connsiteY25" fmla="*/ 0 h 1872208"/>
                <a:gd name="connsiteX0" fmla="*/ 1289248 w 5969768"/>
                <a:gd name="connsiteY0" fmla="*/ 0 h 1872208"/>
                <a:gd name="connsiteX1" fmla="*/ 5346173 w 5969768"/>
                <a:gd name="connsiteY1" fmla="*/ 0 h 1872208"/>
                <a:gd name="connsiteX2" fmla="*/ 5969768 w 5969768"/>
                <a:gd name="connsiteY2" fmla="*/ 623595 h 1872208"/>
                <a:gd name="connsiteX3" fmla="*/ 5969768 w 5969768"/>
                <a:gd name="connsiteY3" fmla="*/ 1248613 h 1872208"/>
                <a:gd name="connsiteX4" fmla="*/ 5346173 w 5969768"/>
                <a:gd name="connsiteY4" fmla="*/ 1872208 h 1872208"/>
                <a:gd name="connsiteX5" fmla="*/ 1368152 w 5969768"/>
                <a:gd name="connsiteY5" fmla="*/ 1872208 h 1872208"/>
                <a:gd name="connsiteX6" fmla="*/ 1289248 w 5969768"/>
                <a:gd name="connsiteY6" fmla="*/ 1872208 h 1872208"/>
                <a:gd name="connsiteX7" fmla="*/ 407735 w 5969768"/>
                <a:gd name="connsiteY7" fmla="*/ 1872208 h 1872208"/>
                <a:gd name="connsiteX8" fmla="*/ 0 w 5969768"/>
                <a:gd name="connsiteY8" fmla="*/ 1464473 h 1872208"/>
                <a:gd name="connsiteX9" fmla="*/ 0 w 5969768"/>
                <a:gd name="connsiteY9" fmla="*/ 1055807 h 1872208"/>
                <a:gd name="connsiteX10" fmla="*/ 407735 w 5969768"/>
                <a:gd name="connsiteY10" fmla="*/ 648072 h 1872208"/>
                <a:gd name="connsiteX11" fmla="*/ 1368152 w 5969768"/>
                <a:gd name="connsiteY11" fmla="*/ 648072 h 1872208"/>
                <a:gd name="connsiteX12" fmla="*/ 1368152 w 5969768"/>
                <a:gd name="connsiteY12" fmla="*/ 850487 h 1872208"/>
                <a:gd name="connsiteX13" fmla="*/ 488918 w 5969768"/>
                <a:gd name="connsiteY13" fmla="*/ 850487 h 1872208"/>
                <a:gd name="connsiteX14" fmla="*/ 216024 w 5969768"/>
                <a:gd name="connsiteY14" fmla="*/ 1123381 h 1872208"/>
                <a:gd name="connsiteX15" fmla="*/ 216024 w 5969768"/>
                <a:gd name="connsiteY15" fmla="*/ 1396898 h 1872208"/>
                <a:gd name="connsiteX16" fmla="*/ 488918 w 5969768"/>
                <a:gd name="connsiteY16" fmla="*/ 1669792 h 1872208"/>
                <a:gd name="connsiteX17" fmla="*/ 1368152 w 5969768"/>
                <a:gd name="connsiteY17" fmla="*/ 1669792 h 1872208"/>
                <a:gd name="connsiteX18" fmla="*/ 1368152 w 5969768"/>
                <a:gd name="connsiteY18" fmla="*/ 1670095 h 1872208"/>
                <a:gd name="connsiteX19" fmla="*/ 5264789 w 5969768"/>
                <a:gd name="connsiteY19" fmla="*/ 1670095 h 1872208"/>
                <a:gd name="connsiteX20" fmla="*/ 5753744 w 5969768"/>
                <a:gd name="connsiteY20" fmla="*/ 1181140 h 1872208"/>
                <a:gd name="connsiteX21" fmla="*/ 5753744 w 5969768"/>
                <a:gd name="connsiteY21" fmla="*/ 691068 h 1872208"/>
                <a:gd name="connsiteX22" fmla="*/ 5264789 w 5969768"/>
                <a:gd name="connsiteY22" fmla="*/ 202113 h 1872208"/>
                <a:gd name="connsiteX23" fmla="*/ 1289248 w 5969768"/>
                <a:gd name="connsiteY23" fmla="*/ 202113 h 1872208"/>
                <a:gd name="connsiteX24" fmla="*/ 1421432 w 5969768"/>
                <a:gd name="connsiteY24" fmla="*/ 109314 h 1872208"/>
                <a:gd name="connsiteX25" fmla="*/ 1289248 w 5969768"/>
                <a:gd name="connsiteY25" fmla="*/ 0 h 18722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5969768" h="1872208">
                  <a:moveTo>
                    <a:pt x="1289248" y="0"/>
                  </a:moveTo>
                  <a:lnTo>
                    <a:pt x="5346173" y="0"/>
                  </a:lnTo>
                  <a:cubicBezTo>
                    <a:pt x="5690575" y="0"/>
                    <a:pt x="5969768" y="279193"/>
                    <a:pt x="5969768" y="623595"/>
                  </a:cubicBezTo>
                  <a:lnTo>
                    <a:pt x="5969768" y="1248613"/>
                  </a:lnTo>
                  <a:cubicBezTo>
                    <a:pt x="5969768" y="1593015"/>
                    <a:pt x="5690575" y="1872208"/>
                    <a:pt x="5346173" y="1872208"/>
                  </a:cubicBezTo>
                  <a:lnTo>
                    <a:pt x="1368152" y="1872208"/>
                  </a:lnTo>
                  <a:lnTo>
                    <a:pt x="1289248" y="1872208"/>
                  </a:lnTo>
                  <a:lnTo>
                    <a:pt x="407735" y="1872208"/>
                  </a:lnTo>
                  <a:cubicBezTo>
                    <a:pt x="182549" y="1872208"/>
                    <a:pt x="0" y="1689659"/>
                    <a:pt x="0" y="1464473"/>
                  </a:cubicBezTo>
                  <a:lnTo>
                    <a:pt x="0" y="1055807"/>
                  </a:lnTo>
                  <a:cubicBezTo>
                    <a:pt x="0" y="830621"/>
                    <a:pt x="182549" y="648072"/>
                    <a:pt x="407735" y="648072"/>
                  </a:cubicBezTo>
                  <a:lnTo>
                    <a:pt x="1368152" y="648072"/>
                  </a:lnTo>
                  <a:lnTo>
                    <a:pt x="1368152" y="850487"/>
                  </a:lnTo>
                  <a:lnTo>
                    <a:pt x="488918" y="850487"/>
                  </a:lnTo>
                  <a:cubicBezTo>
                    <a:pt x="338203" y="850487"/>
                    <a:pt x="216024" y="972666"/>
                    <a:pt x="216024" y="1123381"/>
                  </a:cubicBezTo>
                  <a:lnTo>
                    <a:pt x="216024" y="1396898"/>
                  </a:lnTo>
                  <a:cubicBezTo>
                    <a:pt x="216024" y="1547613"/>
                    <a:pt x="338203" y="1669792"/>
                    <a:pt x="488918" y="1669792"/>
                  </a:cubicBezTo>
                  <a:lnTo>
                    <a:pt x="1368152" y="1669792"/>
                  </a:lnTo>
                  <a:lnTo>
                    <a:pt x="1368152" y="1670095"/>
                  </a:lnTo>
                  <a:lnTo>
                    <a:pt x="5264789" y="1670095"/>
                  </a:lnTo>
                  <a:cubicBezTo>
                    <a:pt x="5534831" y="1670095"/>
                    <a:pt x="5753744" y="1451182"/>
                    <a:pt x="5753744" y="1181140"/>
                  </a:cubicBezTo>
                  <a:lnTo>
                    <a:pt x="5753744" y="691068"/>
                  </a:lnTo>
                  <a:cubicBezTo>
                    <a:pt x="5753744" y="421026"/>
                    <a:pt x="5534831" y="202113"/>
                    <a:pt x="5264789" y="202113"/>
                  </a:cubicBezTo>
                  <a:lnTo>
                    <a:pt x="1289248" y="202113"/>
                  </a:lnTo>
                  <a:cubicBezTo>
                    <a:pt x="1288859" y="161655"/>
                    <a:pt x="1421821" y="149772"/>
                    <a:pt x="1421432" y="109314"/>
                  </a:cubicBezTo>
                  <a:cubicBezTo>
                    <a:pt x="1421821" y="82401"/>
                    <a:pt x="1288859" y="26913"/>
                    <a:pt x="1289248" y="0"/>
                  </a:cubicBezTo>
                  <a:close/>
                </a:path>
              </a:pathLst>
            </a:custGeom>
            <a:grpFill/>
            <a:ln w="28575" cap="flat" cmpd="sng" algn="ctr">
              <a:solidFill>
                <a:schemeClr val="bg1"/>
              </a:solidFill>
              <a:prstDash val="solid"/>
            </a:ln>
            <a:effectLst>
              <a:outerShdw dist="38100" dir="2700000" algn="tl" rotWithShape="0">
                <a:prstClr val="black">
                  <a:alpha val="2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sysClr val="window" lastClr="FFFFFF"/>
                </a:solidFill>
                <a:effectLst/>
                <a:uLnTx/>
                <a:uFillTx/>
                <a:latin typeface="Calibri"/>
                <a:ea typeface="宋体"/>
                <a:cs typeface="+mn-cs"/>
              </a:endParaRPr>
            </a:p>
          </p:txBody>
        </p:sp>
        <p:sp>
          <p:nvSpPr>
            <p:cNvPr id="22" name="燕尾形 31"/>
            <p:cNvSpPr/>
            <p:nvPr/>
          </p:nvSpPr>
          <p:spPr>
            <a:xfrm>
              <a:off x="1841994" y="2575817"/>
              <a:ext cx="277135" cy="217166"/>
            </a:xfrm>
            <a:prstGeom prst="chevron">
              <a:avLst/>
            </a:prstGeom>
            <a:grpFill/>
            <a:ln w="28575" cap="flat" cmpd="sng" algn="ctr">
              <a:solidFill>
                <a:sysClr val="window" lastClr="FFFFFF"/>
              </a:solidFill>
              <a:prstDash val="solid"/>
            </a:ln>
            <a:effectLst>
              <a:outerShdw dist="38100" dir="2700000" algn="tl" rotWithShape="0">
                <a:prstClr val="black">
                  <a:alpha val="2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sysClr val="window" lastClr="FFFFFF"/>
                </a:solidFill>
                <a:effectLst/>
                <a:uLnTx/>
                <a:uFillTx/>
                <a:latin typeface="Calibri"/>
                <a:ea typeface="宋体"/>
                <a:cs typeface="+mn-cs"/>
              </a:endParaRPr>
            </a:p>
          </p:txBody>
        </p:sp>
        <p:sp>
          <p:nvSpPr>
            <p:cNvPr id="23" name="燕尾形 32"/>
            <p:cNvSpPr/>
            <p:nvPr/>
          </p:nvSpPr>
          <p:spPr>
            <a:xfrm>
              <a:off x="2052161" y="2575817"/>
              <a:ext cx="277135" cy="217166"/>
            </a:xfrm>
            <a:prstGeom prst="chevron">
              <a:avLst/>
            </a:prstGeom>
            <a:solidFill>
              <a:srgbClr val="0070C0"/>
            </a:solidFill>
            <a:ln w="28575" cap="flat" cmpd="sng" algn="ctr">
              <a:solidFill>
                <a:sysClr val="window" lastClr="FFFFFF"/>
              </a:solidFill>
              <a:prstDash val="solid"/>
            </a:ln>
            <a:effectLst>
              <a:outerShdw dist="38100" dir="2700000" algn="tl" rotWithShape="0">
                <a:prstClr val="black">
                  <a:alpha val="2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sysClr val="window" lastClr="FFFFFF"/>
                </a:solidFill>
                <a:effectLst/>
                <a:uLnTx/>
                <a:uFillTx/>
                <a:latin typeface="Calibri"/>
                <a:ea typeface="宋体"/>
                <a:cs typeface="+mn-cs"/>
              </a:endParaRPr>
            </a:p>
          </p:txBody>
        </p:sp>
      </p:grpSp>
      <p:grpSp>
        <p:nvGrpSpPr>
          <p:cNvPr id="24" name="Group 23"/>
          <p:cNvGrpSpPr/>
          <p:nvPr/>
        </p:nvGrpSpPr>
        <p:grpSpPr>
          <a:xfrm>
            <a:off x="358820" y="2076100"/>
            <a:ext cx="4796659" cy="1671914"/>
            <a:chOff x="226779" y="2059266"/>
            <a:chExt cx="5609728" cy="1378600"/>
          </a:xfrm>
        </p:grpSpPr>
        <p:sp>
          <p:nvSpPr>
            <p:cNvPr id="25" name="圆角矩形 6"/>
            <p:cNvSpPr/>
            <p:nvPr/>
          </p:nvSpPr>
          <p:spPr>
            <a:xfrm>
              <a:off x="226779" y="2059266"/>
              <a:ext cx="5609728" cy="1378600"/>
            </a:xfrm>
            <a:custGeom>
              <a:avLst/>
              <a:gdLst>
                <a:gd name="connsiteX0" fmla="*/ 1289248 w 5969768"/>
                <a:gd name="connsiteY0" fmla="*/ 0 h 1872208"/>
                <a:gd name="connsiteX1" fmla="*/ 5346173 w 5969768"/>
                <a:gd name="connsiteY1" fmla="*/ 0 h 1872208"/>
                <a:gd name="connsiteX2" fmla="*/ 5969768 w 5969768"/>
                <a:gd name="connsiteY2" fmla="*/ 623595 h 1872208"/>
                <a:gd name="connsiteX3" fmla="*/ 5969768 w 5969768"/>
                <a:gd name="connsiteY3" fmla="*/ 1248613 h 1872208"/>
                <a:gd name="connsiteX4" fmla="*/ 5346173 w 5969768"/>
                <a:gd name="connsiteY4" fmla="*/ 1872208 h 1872208"/>
                <a:gd name="connsiteX5" fmla="*/ 1368152 w 5969768"/>
                <a:gd name="connsiteY5" fmla="*/ 1872208 h 1872208"/>
                <a:gd name="connsiteX6" fmla="*/ 1289248 w 5969768"/>
                <a:gd name="connsiteY6" fmla="*/ 1872208 h 1872208"/>
                <a:gd name="connsiteX7" fmla="*/ 407735 w 5969768"/>
                <a:gd name="connsiteY7" fmla="*/ 1872208 h 1872208"/>
                <a:gd name="connsiteX8" fmla="*/ 0 w 5969768"/>
                <a:gd name="connsiteY8" fmla="*/ 1464473 h 1872208"/>
                <a:gd name="connsiteX9" fmla="*/ 0 w 5969768"/>
                <a:gd name="connsiteY9" fmla="*/ 1055807 h 1872208"/>
                <a:gd name="connsiteX10" fmla="*/ 407735 w 5969768"/>
                <a:gd name="connsiteY10" fmla="*/ 648072 h 1872208"/>
                <a:gd name="connsiteX11" fmla="*/ 1368152 w 5969768"/>
                <a:gd name="connsiteY11" fmla="*/ 648072 h 1872208"/>
                <a:gd name="connsiteX12" fmla="*/ 1368152 w 5969768"/>
                <a:gd name="connsiteY12" fmla="*/ 850487 h 1872208"/>
                <a:gd name="connsiteX13" fmla="*/ 488918 w 5969768"/>
                <a:gd name="connsiteY13" fmla="*/ 850487 h 1872208"/>
                <a:gd name="connsiteX14" fmla="*/ 216024 w 5969768"/>
                <a:gd name="connsiteY14" fmla="*/ 1123381 h 1872208"/>
                <a:gd name="connsiteX15" fmla="*/ 216024 w 5969768"/>
                <a:gd name="connsiteY15" fmla="*/ 1396898 h 1872208"/>
                <a:gd name="connsiteX16" fmla="*/ 488918 w 5969768"/>
                <a:gd name="connsiteY16" fmla="*/ 1669792 h 1872208"/>
                <a:gd name="connsiteX17" fmla="*/ 1368152 w 5969768"/>
                <a:gd name="connsiteY17" fmla="*/ 1669792 h 1872208"/>
                <a:gd name="connsiteX18" fmla="*/ 1368152 w 5969768"/>
                <a:gd name="connsiteY18" fmla="*/ 1670095 h 1872208"/>
                <a:gd name="connsiteX19" fmla="*/ 5264789 w 5969768"/>
                <a:gd name="connsiteY19" fmla="*/ 1670095 h 1872208"/>
                <a:gd name="connsiteX20" fmla="*/ 5753744 w 5969768"/>
                <a:gd name="connsiteY20" fmla="*/ 1181140 h 1872208"/>
                <a:gd name="connsiteX21" fmla="*/ 5753744 w 5969768"/>
                <a:gd name="connsiteY21" fmla="*/ 691068 h 1872208"/>
                <a:gd name="connsiteX22" fmla="*/ 5264789 w 5969768"/>
                <a:gd name="connsiteY22" fmla="*/ 202113 h 1872208"/>
                <a:gd name="connsiteX23" fmla="*/ 1289248 w 5969768"/>
                <a:gd name="connsiteY23" fmla="*/ 202113 h 1872208"/>
                <a:gd name="connsiteX24" fmla="*/ 1288082 w 5969768"/>
                <a:gd name="connsiteY24" fmla="*/ 80739 h 1872208"/>
                <a:gd name="connsiteX25" fmla="*/ 1289248 w 5969768"/>
                <a:gd name="connsiteY25" fmla="*/ 0 h 1872208"/>
                <a:gd name="connsiteX0" fmla="*/ 1289248 w 5969768"/>
                <a:gd name="connsiteY0" fmla="*/ 0 h 1872208"/>
                <a:gd name="connsiteX1" fmla="*/ 5346173 w 5969768"/>
                <a:gd name="connsiteY1" fmla="*/ 0 h 1872208"/>
                <a:gd name="connsiteX2" fmla="*/ 5969768 w 5969768"/>
                <a:gd name="connsiteY2" fmla="*/ 623595 h 1872208"/>
                <a:gd name="connsiteX3" fmla="*/ 5969768 w 5969768"/>
                <a:gd name="connsiteY3" fmla="*/ 1248613 h 1872208"/>
                <a:gd name="connsiteX4" fmla="*/ 5346173 w 5969768"/>
                <a:gd name="connsiteY4" fmla="*/ 1872208 h 1872208"/>
                <a:gd name="connsiteX5" fmla="*/ 1368152 w 5969768"/>
                <a:gd name="connsiteY5" fmla="*/ 1872208 h 1872208"/>
                <a:gd name="connsiteX6" fmla="*/ 1289248 w 5969768"/>
                <a:gd name="connsiteY6" fmla="*/ 1872208 h 1872208"/>
                <a:gd name="connsiteX7" fmla="*/ 407735 w 5969768"/>
                <a:gd name="connsiteY7" fmla="*/ 1872208 h 1872208"/>
                <a:gd name="connsiteX8" fmla="*/ 0 w 5969768"/>
                <a:gd name="connsiteY8" fmla="*/ 1464473 h 1872208"/>
                <a:gd name="connsiteX9" fmla="*/ 0 w 5969768"/>
                <a:gd name="connsiteY9" fmla="*/ 1055807 h 1872208"/>
                <a:gd name="connsiteX10" fmla="*/ 407735 w 5969768"/>
                <a:gd name="connsiteY10" fmla="*/ 648072 h 1872208"/>
                <a:gd name="connsiteX11" fmla="*/ 1368152 w 5969768"/>
                <a:gd name="connsiteY11" fmla="*/ 648072 h 1872208"/>
                <a:gd name="connsiteX12" fmla="*/ 1368152 w 5969768"/>
                <a:gd name="connsiteY12" fmla="*/ 850487 h 1872208"/>
                <a:gd name="connsiteX13" fmla="*/ 488918 w 5969768"/>
                <a:gd name="connsiteY13" fmla="*/ 850487 h 1872208"/>
                <a:gd name="connsiteX14" fmla="*/ 216024 w 5969768"/>
                <a:gd name="connsiteY14" fmla="*/ 1123381 h 1872208"/>
                <a:gd name="connsiteX15" fmla="*/ 216024 w 5969768"/>
                <a:gd name="connsiteY15" fmla="*/ 1396898 h 1872208"/>
                <a:gd name="connsiteX16" fmla="*/ 488918 w 5969768"/>
                <a:gd name="connsiteY16" fmla="*/ 1669792 h 1872208"/>
                <a:gd name="connsiteX17" fmla="*/ 1368152 w 5969768"/>
                <a:gd name="connsiteY17" fmla="*/ 1669792 h 1872208"/>
                <a:gd name="connsiteX18" fmla="*/ 1368152 w 5969768"/>
                <a:gd name="connsiteY18" fmla="*/ 1670095 h 1872208"/>
                <a:gd name="connsiteX19" fmla="*/ 5264789 w 5969768"/>
                <a:gd name="connsiteY19" fmla="*/ 1670095 h 1872208"/>
                <a:gd name="connsiteX20" fmla="*/ 5753744 w 5969768"/>
                <a:gd name="connsiteY20" fmla="*/ 1181140 h 1872208"/>
                <a:gd name="connsiteX21" fmla="*/ 5753744 w 5969768"/>
                <a:gd name="connsiteY21" fmla="*/ 691068 h 1872208"/>
                <a:gd name="connsiteX22" fmla="*/ 5264789 w 5969768"/>
                <a:gd name="connsiteY22" fmla="*/ 202113 h 1872208"/>
                <a:gd name="connsiteX23" fmla="*/ 1289248 w 5969768"/>
                <a:gd name="connsiteY23" fmla="*/ 202113 h 1872208"/>
                <a:gd name="connsiteX24" fmla="*/ 1421432 w 5969768"/>
                <a:gd name="connsiteY24" fmla="*/ 109314 h 1872208"/>
                <a:gd name="connsiteX25" fmla="*/ 1289248 w 5969768"/>
                <a:gd name="connsiteY25" fmla="*/ 0 h 18722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5969768" h="1872208">
                  <a:moveTo>
                    <a:pt x="1289248" y="0"/>
                  </a:moveTo>
                  <a:lnTo>
                    <a:pt x="5346173" y="0"/>
                  </a:lnTo>
                  <a:cubicBezTo>
                    <a:pt x="5690575" y="0"/>
                    <a:pt x="5969768" y="279193"/>
                    <a:pt x="5969768" y="623595"/>
                  </a:cubicBezTo>
                  <a:lnTo>
                    <a:pt x="5969768" y="1248613"/>
                  </a:lnTo>
                  <a:cubicBezTo>
                    <a:pt x="5969768" y="1593015"/>
                    <a:pt x="5690575" y="1872208"/>
                    <a:pt x="5346173" y="1872208"/>
                  </a:cubicBezTo>
                  <a:lnTo>
                    <a:pt x="1368152" y="1872208"/>
                  </a:lnTo>
                  <a:lnTo>
                    <a:pt x="1289248" y="1872208"/>
                  </a:lnTo>
                  <a:lnTo>
                    <a:pt x="407735" y="1872208"/>
                  </a:lnTo>
                  <a:cubicBezTo>
                    <a:pt x="182549" y="1872208"/>
                    <a:pt x="0" y="1689659"/>
                    <a:pt x="0" y="1464473"/>
                  </a:cubicBezTo>
                  <a:lnTo>
                    <a:pt x="0" y="1055807"/>
                  </a:lnTo>
                  <a:cubicBezTo>
                    <a:pt x="0" y="830621"/>
                    <a:pt x="182549" y="648072"/>
                    <a:pt x="407735" y="648072"/>
                  </a:cubicBezTo>
                  <a:lnTo>
                    <a:pt x="1368152" y="648072"/>
                  </a:lnTo>
                  <a:lnTo>
                    <a:pt x="1368152" y="850487"/>
                  </a:lnTo>
                  <a:lnTo>
                    <a:pt x="488918" y="850487"/>
                  </a:lnTo>
                  <a:cubicBezTo>
                    <a:pt x="338203" y="850487"/>
                    <a:pt x="216024" y="972666"/>
                    <a:pt x="216024" y="1123381"/>
                  </a:cubicBezTo>
                  <a:lnTo>
                    <a:pt x="216024" y="1396898"/>
                  </a:lnTo>
                  <a:cubicBezTo>
                    <a:pt x="216024" y="1547613"/>
                    <a:pt x="338203" y="1669792"/>
                    <a:pt x="488918" y="1669792"/>
                  </a:cubicBezTo>
                  <a:lnTo>
                    <a:pt x="1368152" y="1669792"/>
                  </a:lnTo>
                  <a:lnTo>
                    <a:pt x="1368152" y="1670095"/>
                  </a:lnTo>
                  <a:lnTo>
                    <a:pt x="5264789" y="1670095"/>
                  </a:lnTo>
                  <a:cubicBezTo>
                    <a:pt x="5534831" y="1670095"/>
                    <a:pt x="5753744" y="1451182"/>
                    <a:pt x="5753744" y="1181140"/>
                  </a:cubicBezTo>
                  <a:lnTo>
                    <a:pt x="5753744" y="691068"/>
                  </a:lnTo>
                  <a:cubicBezTo>
                    <a:pt x="5753744" y="421026"/>
                    <a:pt x="5534831" y="202113"/>
                    <a:pt x="5264789" y="202113"/>
                  </a:cubicBezTo>
                  <a:lnTo>
                    <a:pt x="1289248" y="202113"/>
                  </a:lnTo>
                  <a:cubicBezTo>
                    <a:pt x="1288859" y="161655"/>
                    <a:pt x="1421821" y="149772"/>
                    <a:pt x="1421432" y="109314"/>
                  </a:cubicBezTo>
                  <a:cubicBezTo>
                    <a:pt x="1421821" y="82401"/>
                    <a:pt x="1288859" y="26913"/>
                    <a:pt x="1289248" y="0"/>
                  </a:cubicBezTo>
                  <a:close/>
                </a:path>
              </a:pathLst>
            </a:custGeom>
            <a:solidFill>
              <a:schemeClr val="accent4"/>
            </a:solidFill>
            <a:ln w="28575" cap="flat" cmpd="sng" algn="ctr">
              <a:solidFill>
                <a:sysClr val="window" lastClr="FFFFFF"/>
              </a:solidFill>
              <a:prstDash val="solid"/>
            </a:ln>
            <a:effectLst>
              <a:outerShdw dist="38100" dir="2700000" algn="tl" rotWithShape="0">
                <a:prstClr val="black">
                  <a:alpha val="2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sysClr val="window" lastClr="FFFFFF"/>
                </a:solidFill>
                <a:effectLst/>
                <a:uLnTx/>
                <a:uFillTx/>
                <a:latin typeface="Calibri"/>
                <a:ea typeface="宋体"/>
                <a:cs typeface="+mn-cs"/>
              </a:endParaRPr>
            </a:p>
          </p:txBody>
        </p:sp>
        <p:sp>
          <p:nvSpPr>
            <p:cNvPr id="26" name="燕尾形 31"/>
            <p:cNvSpPr/>
            <p:nvPr/>
          </p:nvSpPr>
          <p:spPr>
            <a:xfrm>
              <a:off x="1348790" y="2480382"/>
              <a:ext cx="324340" cy="254156"/>
            </a:xfrm>
            <a:prstGeom prst="chevron">
              <a:avLst/>
            </a:prstGeom>
            <a:solidFill>
              <a:srgbClr val="50D0B8"/>
            </a:solidFill>
            <a:ln w="28575" cap="flat" cmpd="sng" algn="ctr">
              <a:solidFill>
                <a:sysClr val="window" lastClr="FFFFFF"/>
              </a:solidFill>
              <a:prstDash val="solid"/>
            </a:ln>
            <a:effectLst>
              <a:outerShdw dist="38100" dir="2700000" algn="tl" rotWithShape="0">
                <a:prstClr val="black">
                  <a:alpha val="2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sysClr val="window" lastClr="FFFFFF"/>
                </a:solidFill>
                <a:effectLst/>
                <a:uLnTx/>
                <a:uFillTx/>
                <a:latin typeface="Calibri"/>
                <a:ea typeface="宋体"/>
                <a:cs typeface="+mn-cs"/>
              </a:endParaRPr>
            </a:p>
          </p:txBody>
        </p:sp>
        <p:sp>
          <p:nvSpPr>
            <p:cNvPr id="27" name="燕尾形 32"/>
            <p:cNvSpPr/>
            <p:nvPr/>
          </p:nvSpPr>
          <p:spPr>
            <a:xfrm>
              <a:off x="1594754" y="2480382"/>
              <a:ext cx="324340" cy="254156"/>
            </a:xfrm>
            <a:prstGeom prst="chevron">
              <a:avLst/>
            </a:prstGeom>
            <a:solidFill>
              <a:schemeClr val="accent1"/>
            </a:solidFill>
            <a:ln w="28575" cap="flat" cmpd="sng" algn="ctr">
              <a:solidFill>
                <a:sysClr val="window" lastClr="FFFFFF"/>
              </a:solidFill>
              <a:prstDash val="solid"/>
            </a:ln>
            <a:effectLst>
              <a:outerShdw dist="38100" dir="2700000" algn="tl" rotWithShape="0">
                <a:prstClr val="black">
                  <a:alpha val="2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sysClr val="window" lastClr="FFFFFF"/>
                </a:solidFill>
                <a:effectLst/>
                <a:uLnTx/>
                <a:uFillTx/>
                <a:latin typeface="Calibri"/>
                <a:ea typeface="宋体"/>
                <a:cs typeface="+mn-cs"/>
              </a:endParaRPr>
            </a:p>
          </p:txBody>
        </p:sp>
      </p:grpSp>
      <p:grpSp>
        <p:nvGrpSpPr>
          <p:cNvPr id="28" name="Group 27"/>
          <p:cNvGrpSpPr/>
          <p:nvPr/>
        </p:nvGrpSpPr>
        <p:grpSpPr>
          <a:xfrm>
            <a:off x="6782767" y="4150141"/>
            <a:ext cx="4964986" cy="1814733"/>
            <a:chOff x="6442604" y="2215617"/>
            <a:chExt cx="4793277" cy="1177956"/>
          </a:xfrm>
        </p:grpSpPr>
        <p:sp>
          <p:nvSpPr>
            <p:cNvPr id="29" name="圆角矩形 6"/>
            <p:cNvSpPr/>
            <p:nvPr/>
          </p:nvSpPr>
          <p:spPr>
            <a:xfrm>
              <a:off x="6442604" y="2215617"/>
              <a:ext cx="4793277" cy="1177956"/>
            </a:xfrm>
            <a:custGeom>
              <a:avLst/>
              <a:gdLst>
                <a:gd name="connsiteX0" fmla="*/ 1289248 w 5969768"/>
                <a:gd name="connsiteY0" fmla="*/ 0 h 1872208"/>
                <a:gd name="connsiteX1" fmla="*/ 5346173 w 5969768"/>
                <a:gd name="connsiteY1" fmla="*/ 0 h 1872208"/>
                <a:gd name="connsiteX2" fmla="*/ 5969768 w 5969768"/>
                <a:gd name="connsiteY2" fmla="*/ 623595 h 1872208"/>
                <a:gd name="connsiteX3" fmla="*/ 5969768 w 5969768"/>
                <a:gd name="connsiteY3" fmla="*/ 1248613 h 1872208"/>
                <a:gd name="connsiteX4" fmla="*/ 5346173 w 5969768"/>
                <a:gd name="connsiteY4" fmla="*/ 1872208 h 1872208"/>
                <a:gd name="connsiteX5" fmla="*/ 1368152 w 5969768"/>
                <a:gd name="connsiteY5" fmla="*/ 1872208 h 1872208"/>
                <a:gd name="connsiteX6" fmla="*/ 1289248 w 5969768"/>
                <a:gd name="connsiteY6" fmla="*/ 1872208 h 1872208"/>
                <a:gd name="connsiteX7" fmla="*/ 407735 w 5969768"/>
                <a:gd name="connsiteY7" fmla="*/ 1872208 h 1872208"/>
                <a:gd name="connsiteX8" fmla="*/ 0 w 5969768"/>
                <a:gd name="connsiteY8" fmla="*/ 1464473 h 1872208"/>
                <a:gd name="connsiteX9" fmla="*/ 0 w 5969768"/>
                <a:gd name="connsiteY9" fmla="*/ 1055807 h 1872208"/>
                <a:gd name="connsiteX10" fmla="*/ 407735 w 5969768"/>
                <a:gd name="connsiteY10" fmla="*/ 648072 h 1872208"/>
                <a:gd name="connsiteX11" fmla="*/ 1368152 w 5969768"/>
                <a:gd name="connsiteY11" fmla="*/ 648072 h 1872208"/>
                <a:gd name="connsiteX12" fmla="*/ 1368152 w 5969768"/>
                <a:gd name="connsiteY12" fmla="*/ 850487 h 1872208"/>
                <a:gd name="connsiteX13" fmla="*/ 488918 w 5969768"/>
                <a:gd name="connsiteY13" fmla="*/ 850487 h 1872208"/>
                <a:gd name="connsiteX14" fmla="*/ 216024 w 5969768"/>
                <a:gd name="connsiteY14" fmla="*/ 1123381 h 1872208"/>
                <a:gd name="connsiteX15" fmla="*/ 216024 w 5969768"/>
                <a:gd name="connsiteY15" fmla="*/ 1396898 h 1872208"/>
                <a:gd name="connsiteX16" fmla="*/ 488918 w 5969768"/>
                <a:gd name="connsiteY16" fmla="*/ 1669792 h 1872208"/>
                <a:gd name="connsiteX17" fmla="*/ 1368152 w 5969768"/>
                <a:gd name="connsiteY17" fmla="*/ 1669792 h 1872208"/>
                <a:gd name="connsiteX18" fmla="*/ 1368152 w 5969768"/>
                <a:gd name="connsiteY18" fmla="*/ 1670095 h 1872208"/>
                <a:gd name="connsiteX19" fmla="*/ 5264789 w 5969768"/>
                <a:gd name="connsiteY19" fmla="*/ 1670095 h 1872208"/>
                <a:gd name="connsiteX20" fmla="*/ 5753744 w 5969768"/>
                <a:gd name="connsiteY20" fmla="*/ 1181140 h 1872208"/>
                <a:gd name="connsiteX21" fmla="*/ 5753744 w 5969768"/>
                <a:gd name="connsiteY21" fmla="*/ 691068 h 1872208"/>
                <a:gd name="connsiteX22" fmla="*/ 5264789 w 5969768"/>
                <a:gd name="connsiteY22" fmla="*/ 202113 h 1872208"/>
                <a:gd name="connsiteX23" fmla="*/ 1289248 w 5969768"/>
                <a:gd name="connsiteY23" fmla="*/ 202113 h 1872208"/>
                <a:gd name="connsiteX24" fmla="*/ 1288082 w 5969768"/>
                <a:gd name="connsiteY24" fmla="*/ 80739 h 1872208"/>
                <a:gd name="connsiteX25" fmla="*/ 1289248 w 5969768"/>
                <a:gd name="connsiteY25" fmla="*/ 0 h 1872208"/>
                <a:gd name="connsiteX0" fmla="*/ 1289248 w 5969768"/>
                <a:gd name="connsiteY0" fmla="*/ 0 h 1872208"/>
                <a:gd name="connsiteX1" fmla="*/ 5346173 w 5969768"/>
                <a:gd name="connsiteY1" fmla="*/ 0 h 1872208"/>
                <a:gd name="connsiteX2" fmla="*/ 5969768 w 5969768"/>
                <a:gd name="connsiteY2" fmla="*/ 623595 h 1872208"/>
                <a:gd name="connsiteX3" fmla="*/ 5969768 w 5969768"/>
                <a:gd name="connsiteY3" fmla="*/ 1248613 h 1872208"/>
                <a:gd name="connsiteX4" fmla="*/ 5346173 w 5969768"/>
                <a:gd name="connsiteY4" fmla="*/ 1872208 h 1872208"/>
                <a:gd name="connsiteX5" fmla="*/ 1368152 w 5969768"/>
                <a:gd name="connsiteY5" fmla="*/ 1872208 h 1872208"/>
                <a:gd name="connsiteX6" fmla="*/ 1289248 w 5969768"/>
                <a:gd name="connsiteY6" fmla="*/ 1872208 h 1872208"/>
                <a:gd name="connsiteX7" fmla="*/ 407735 w 5969768"/>
                <a:gd name="connsiteY7" fmla="*/ 1872208 h 1872208"/>
                <a:gd name="connsiteX8" fmla="*/ 0 w 5969768"/>
                <a:gd name="connsiteY8" fmla="*/ 1464473 h 1872208"/>
                <a:gd name="connsiteX9" fmla="*/ 0 w 5969768"/>
                <a:gd name="connsiteY9" fmla="*/ 1055807 h 1872208"/>
                <a:gd name="connsiteX10" fmla="*/ 407735 w 5969768"/>
                <a:gd name="connsiteY10" fmla="*/ 648072 h 1872208"/>
                <a:gd name="connsiteX11" fmla="*/ 1368152 w 5969768"/>
                <a:gd name="connsiteY11" fmla="*/ 648072 h 1872208"/>
                <a:gd name="connsiteX12" fmla="*/ 1368152 w 5969768"/>
                <a:gd name="connsiteY12" fmla="*/ 850487 h 1872208"/>
                <a:gd name="connsiteX13" fmla="*/ 488918 w 5969768"/>
                <a:gd name="connsiteY13" fmla="*/ 850487 h 1872208"/>
                <a:gd name="connsiteX14" fmla="*/ 216024 w 5969768"/>
                <a:gd name="connsiteY14" fmla="*/ 1123381 h 1872208"/>
                <a:gd name="connsiteX15" fmla="*/ 216024 w 5969768"/>
                <a:gd name="connsiteY15" fmla="*/ 1396898 h 1872208"/>
                <a:gd name="connsiteX16" fmla="*/ 488918 w 5969768"/>
                <a:gd name="connsiteY16" fmla="*/ 1669792 h 1872208"/>
                <a:gd name="connsiteX17" fmla="*/ 1368152 w 5969768"/>
                <a:gd name="connsiteY17" fmla="*/ 1669792 h 1872208"/>
                <a:gd name="connsiteX18" fmla="*/ 1368152 w 5969768"/>
                <a:gd name="connsiteY18" fmla="*/ 1670095 h 1872208"/>
                <a:gd name="connsiteX19" fmla="*/ 5264789 w 5969768"/>
                <a:gd name="connsiteY19" fmla="*/ 1670095 h 1872208"/>
                <a:gd name="connsiteX20" fmla="*/ 5753744 w 5969768"/>
                <a:gd name="connsiteY20" fmla="*/ 1181140 h 1872208"/>
                <a:gd name="connsiteX21" fmla="*/ 5753744 w 5969768"/>
                <a:gd name="connsiteY21" fmla="*/ 691068 h 1872208"/>
                <a:gd name="connsiteX22" fmla="*/ 5264789 w 5969768"/>
                <a:gd name="connsiteY22" fmla="*/ 202113 h 1872208"/>
                <a:gd name="connsiteX23" fmla="*/ 1289248 w 5969768"/>
                <a:gd name="connsiteY23" fmla="*/ 202113 h 1872208"/>
                <a:gd name="connsiteX24" fmla="*/ 1421432 w 5969768"/>
                <a:gd name="connsiteY24" fmla="*/ 109314 h 1872208"/>
                <a:gd name="connsiteX25" fmla="*/ 1289248 w 5969768"/>
                <a:gd name="connsiteY25" fmla="*/ 0 h 18722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5969768" h="1872208">
                  <a:moveTo>
                    <a:pt x="1289248" y="0"/>
                  </a:moveTo>
                  <a:lnTo>
                    <a:pt x="5346173" y="0"/>
                  </a:lnTo>
                  <a:cubicBezTo>
                    <a:pt x="5690575" y="0"/>
                    <a:pt x="5969768" y="279193"/>
                    <a:pt x="5969768" y="623595"/>
                  </a:cubicBezTo>
                  <a:lnTo>
                    <a:pt x="5969768" y="1248613"/>
                  </a:lnTo>
                  <a:cubicBezTo>
                    <a:pt x="5969768" y="1593015"/>
                    <a:pt x="5690575" y="1872208"/>
                    <a:pt x="5346173" y="1872208"/>
                  </a:cubicBezTo>
                  <a:lnTo>
                    <a:pt x="1368152" y="1872208"/>
                  </a:lnTo>
                  <a:lnTo>
                    <a:pt x="1289248" y="1872208"/>
                  </a:lnTo>
                  <a:lnTo>
                    <a:pt x="407735" y="1872208"/>
                  </a:lnTo>
                  <a:cubicBezTo>
                    <a:pt x="182549" y="1872208"/>
                    <a:pt x="0" y="1689659"/>
                    <a:pt x="0" y="1464473"/>
                  </a:cubicBezTo>
                  <a:lnTo>
                    <a:pt x="0" y="1055807"/>
                  </a:lnTo>
                  <a:cubicBezTo>
                    <a:pt x="0" y="830621"/>
                    <a:pt x="182549" y="648072"/>
                    <a:pt x="407735" y="648072"/>
                  </a:cubicBezTo>
                  <a:lnTo>
                    <a:pt x="1368152" y="648072"/>
                  </a:lnTo>
                  <a:lnTo>
                    <a:pt x="1368152" y="850487"/>
                  </a:lnTo>
                  <a:lnTo>
                    <a:pt x="488918" y="850487"/>
                  </a:lnTo>
                  <a:cubicBezTo>
                    <a:pt x="338203" y="850487"/>
                    <a:pt x="216024" y="972666"/>
                    <a:pt x="216024" y="1123381"/>
                  </a:cubicBezTo>
                  <a:lnTo>
                    <a:pt x="216024" y="1396898"/>
                  </a:lnTo>
                  <a:cubicBezTo>
                    <a:pt x="216024" y="1547613"/>
                    <a:pt x="338203" y="1669792"/>
                    <a:pt x="488918" y="1669792"/>
                  </a:cubicBezTo>
                  <a:lnTo>
                    <a:pt x="1368152" y="1669792"/>
                  </a:lnTo>
                  <a:lnTo>
                    <a:pt x="1368152" y="1670095"/>
                  </a:lnTo>
                  <a:lnTo>
                    <a:pt x="5264789" y="1670095"/>
                  </a:lnTo>
                  <a:cubicBezTo>
                    <a:pt x="5534831" y="1670095"/>
                    <a:pt x="5753744" y="1451182"/>
                    <a:pt x="5753744" y="1181140"/>
                  </a:cubicBezTo>
                  <a:lnTo>
                    <a:pt x="5753744" y="691068"/>
                  </a:lnTo>
                  <a:cubicBezTo>
                    <a:pt x="5753744" y="421026"/>
                    <a:pt x="5534831" y="202113"/>
                    <a:pt x="5264789" y="202113"/>
                  </a:cubicBezTo>
                  <a:lnTo>
                    <a:pt x="1289248" y="202113"/>
                  </a:lnTo>
                  <a:cubicBezTo>
                    <a:pt x="1288859" y="161655"/>
                    <a:pt x="1421821" y="149772"/>
                    <a:pt x="1421432" y="109314"/>
                  </a:cubicBezTo>
                  <a:cubicBezTo>
                    <a:pt x="1421821" y="82401"/>
                    <a:pt x="1288859" y="26913"/>
                    <a:pt x="1289248" y="0"/>
                  </a:cubicBezTo>
                  <a:close/>
                </a:path>
              </a:pathLst>
            </a:custGeom>
            <a:solidFill>
              <a:schemeClr val="accent2"/>
            </a:solidFill>
            <a:ln w="28575" cap="flat" cmpd="sng" algn="ctr">
              <a:solidFill>
                <a:sysClr val="window" lastClr="FFFFFF"/>
              </a:solidFill>
              <a:prstDash val="solid"/>
            </a:ln>
            <a:effectLst>
              <a:outerShdw dist="38100" dir="2700000" algn="tl" rotWithShape="0">
                <a:prstClr val="black">
                  <a:alpha val="2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sysClr val="window" lastClr="FFFFFF"/>
                </a:solidFill>
                <a:effectLst/>
                <a:uLnTx/>
                <a:uFillTx/>
                <a:latin typeface="Calibri"/>
                <a:ea typeface="宋体"/>
                <a:cs typeface="+mn-cs"/>
              </a:endParaRPr>
            </a:p>
          </p:txBody>
        </p:sp>
        <p:sp>
          <p:nvSpPr>
            <p:cNvPr id="30" name="燕尾形 31"/>
            <p:cNvSpPr/>
            <p:nvPr/>
          </p:nvSpPr>
          <p:spPr>
            <a:xfrm>
              <a:off x="7401315" y="2575443"/>
              <a:ext cx="277135" cy="217166"/>
            </a:xfrm>
            <a:prstGeom prst="chevron">
              <a:avLst/>
            </a:prstGeom>
            <a:solidFill>
              <a:srgbClr val="50D0B8"/>
            </a:solidFill>
            <a:ln w="28575" cap="flat" cmpd="sng" algn="ctr">
              <a:solidFill>
                <a:sysClr val="window" lastClr="FFFFFF"/>
              </a:solidFill>
              <a:prstDash val="solid"/>
            </a:ln>
            <a:effectLst>
              <a:outerShdw dist="38100" dir="2700000" algn="tl" rotWithShape="0">
                <a:prstClr val="black">
                  <a:alpha val="2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sysClr val="window" lastClr="FFFFFF"/>
                </a:solidFill>
                <a:effectLst/>
                <a:uLnTx/>
                <a:uFillTx/>
                <a:latin typeface="Calibri"/>
                <a:ea typeface="宋体"/>
                <a:cs typeface="+mn-cs"/>
              </a:endParaRPr>
            </a:p>
          </p:txBody>
        </p:sp>
        <p:sp>
          <p:nvSpPr>
            <p:cNvPr id="31" name="燕尾形 32"/>
            <p:cNvSpPr/>
            <p:nvPr/>
          </p:nvSpPr>
          <p:spPr>
            <a:xfrm>
              <a:off x="7611481" y="2575443"/>
              <a:ext cx="277135" cy="217166"/>
            </a:xfrm>
            <a:prstGeom prst="chevron">
              <a:avLst/>
            </a:prstGeom>
            <a:solidFill>
              <a:schemeClr val="accent4"/>
            </a:solidFill>
            <a:ln w="28575" cap="flat" cmpd="sng" algn="ctr">
              <a:solidFill>
                <a:sysClr val="window" lastClr="FFFFFF"/>
              </a:solidFill>
              <a:prstDash val="solid"/>
            </a:ln>
            <a:effectLst>
              <a:outerShdw dist="38100" dir="2700000" algn="tl" rotWithShape="0">
                <a:prstClr val="black">
                  <a:alpha val="2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sysClr val="window" lastClr="FFFFFF"/>
                </a:solidFill>
                <a:effectLst/>
                <a:uLnTx/>
                <a:uFillTx/>
                <a:latin typeface="Calibri"/>
                <a:ea typeface="宋体"/>
                <a:cs typeface="+mn-cs"/>
              </a:endParaRPr>
            </a:p>
          </p:txBody>
        </p:sp>
      </p:grpSp>
      <p:grpSp>
        <p:nvGrpSpPr>
          <p:cNvPr id="32" name="Group 31"/>
          <p:cNvGrpSpPr/>
          <p:nvPr/>
        </p:nvGrpSpPr>
        <p:grpSpPr>
          <a:xfrm>
            <a:off x="358821" y="4029720"/>
            <a:ext cx="4796658" cy="1911325"/>
            <a:chOff x="883283" y="2215990"/>
            <a:chExt cx="4793277" cy="1177955"/>
          </a:xfrm>
          <a:solidFill>
            <a:srgbClr val="00B0F0"/>
          </a:solidFill>
        </p:grpSpPr>
        <p:sp>
          <p:nvSpPr>
            <p:cNvPr id="33" name="圆角矩形 6"/>
            <p:cNvSpPr/>
            <p:nvPr/>
          </p:nvSpPr>
          <p:spPr>
            <a:xfrm>
              <a:off x="883283" y="2215990"/>
              <a:ext cx="4793277" cy="1177955"/>
            </a:xfrm>
            <a:custGeom>
              <a:avLst/>
              <a:gdLst>
                <a:gd name="connsiteX0" fmla="*/ 1289248 w 5969768"/>
                <a:gd name="connsiteY0" fmla="*/ 0 h 1872208"/>
                <a:gd name="connsiteX1" fmla="*/ 5346173 w 5969768"/>
                <a:gd name="connsiteY1" fmla="*/ 0 h 1872208"/>
                <a:gd name="connsiteX2" fmla="*/ 5969768 w 5969768"/>
                <a:gd name="connsiteY2" fmla="*/ 623595 h 1872208"/>
                <a:gd name="connsiteX3" fmla="*/ 5969768 w 5969768"/>
                <a:gd name="connsiteY3" fmla="*/ 1248613 h 1872208"/>
                <a:gd name="connsiteX4" fmla="*/ 5346173 w 5969768"/>
                <a:gd name="connsiteY4" fmla="*/ 1872208 h 1872208"/>
                <a:gd name="connsiteX5" fmla="*/ 1368152 w 5969768"/>
                <a:gd name="connsiteY5" fmla="*/ 1872208 h 1872208"/>
                <a:gd name="connsiteX6" fmla="*/ 1289248 w 5969768"/>
                <a:gd name="connsiteY6" fmla="*/ 1872208 h 1872208"/>
                <a:gd name="connsiteX7" fmla="*/ 407735 w 5969768"/>
                <a:gd name="connsiteY7" fmla="*/ 1872208 h 1872208"/>
                <a:gd name="connsiteX8" fmla="*/ 0 w 5969768"/>
                <a:gd name="connsiteY8" fmla="*/ 1464473 h 1872208"/>
                <a:gd name="connsiteX9" fmla="*/ 0 w 5969768"/>
                <a:gd name="connsiteY9" fmla="*/ 1055807 h 1872208"/>
                <a:gd name="connsiteX10" fmla="*/ 407735 w 5969768"/>
                <a:gd name="connsiteY10" fmla="*/ 648072 h 1872208"/>
                <a:gd name="connsiteX11" fmla="*/ 1368152 w 5969768"/>
                <a:gd name="connsiteY11" fmla="*/ 648072 h 1872208"/>
                <a:gd name="connsiteX12" fmla="*/ 1368152 w 5969768"/>
                <a:gd name="connsiteY12" fmla="*/ 850487 h 1872208"/>
                <a:gd name="connsiteX13" fmla="*/ 488918 w 5969768"/>
                <a:gd name="connsiteY13" fmla="*/ 850487 h 1872208"/>
                <a:gd name="connsiteX14" fmla="*/ 216024 w 5969768"/>
                <a:gd name="connsiteY14" fmla="*/ 1123381 h 1872208"/>
                <a:gd name="connsiteX15" fmla="*/ 216024 w 5969768"/>
                <a:gd name="connsiteY15" fmla="*/ 1396898 h 1872208"/>
                <a:gd name="connsiteX16" fmla="*/ 488918 w 5969768"/>
                <a:gd name="connsiteY16" fmla="*/ 1669792 h 1872208"/>
                <a:gd name="connsiteX17" fmla="*/ 1368152 w 5969768"/>
                <a:gd name="connsiteY17" fmla="*/ 1669792 h 1872208"/>
                <a:gd name="connsiteX18" fmla="*/ 1368152 w 5969768"/>
                <a:gd name="connsiteY18" fmla="*/ 1670095 h 1872208"/>
                <a:gd name="connsiteX19" fmla="*/ 5264789 w 5969768"/>
                <a:gd name="connsiteY19" fmla="*/ 1670095 h 1872208"/>
                <a:gd name="connsiteX20" fmla="*/ 5753744 w 5969768"/>
                <a:gd name="connsiteY20" fmla="*/ 1181140 h 1872208"/>
                <a:gd name="connsiteX21" fmla="*/ 5753744 w 5969768"/>
                <a:gd name="connsiteY21" fmla="*/ 691068 h 1872208"/>
                <a:gd name="connsiteX22" fmla="*/ 5264789 w 5969768"/>
                <a:gd name="connsiteY22" fmla="*/ 202113 h 1872208"/>
                <a:gd name="connsiteX23" fmla="*/ 1289248 w 5969768"/>
                <a:gd name="connsiteY23" fmla="*/ 202113 h 1872208"/>
                <a:gd name="connsiteX24" fmla="*/ 1288082 w 5969768"/>
                <a:gd name="connsiteY24" fmla="*/ 80739 h 1872208"/>
                <a:gd name="connsiteX25" fmla="*/ 1289248 w 5969768"/>
                <a:gd name="connsiteY25" fmla="*/ 0 h 1872208"/>
                <a:gd name="connsiteX0" fmla="*/ 1289248 w 5969768"/>
                <a:gd name="connsiteY0" fmla="*/ 0 h 1872208"/>
                <a:gd name="connsiteX1" fmla="*/ 5346173 w 5969768"/>
                <a:gd name="connsiteY1" fmla="*/ 0 h 1872208"/>
                <a:gd name="connsiteX2" fmla="*/ 5969768 w 5969768"/>
                <a:gd name="connsiteY2" fmla="*/ 623595 h 1872208"/>
                <a:gd name="connsiteX3" fmla="*/ 5969768 w 5969768"/>
                <a:gd name="connsiteY3" fmla="*/ 1248613 h 1872208"/>
                <a:gd name="connsiteX4" fmla="*/ 5346173 w 5969768"/>
                <a:gd name="connsiteY4" fmla="*/ 1872208 h 1872208"/>
                <a:gd name="connsiteX5" fmla="*/ 1368152 w 5969768"/>
                <a:gd name="connsiteY5" fmla="*/ 1872208 h 1872208"/>
                <a:gd name="connsiteX6" fmla="*/ 1289248 w 5969768"/>
                <a:gd name="connsiteY6" fmla="*/ 1872208 h 1872208"/>
                <a:gd name="connsiteX7" fmla="*/ 407735 w 5969768"/>
                <a:gd name="connsiteY7" fmla="*/ 1872208 h 1872208"/>
                <a:gd name="connsiteX8" fmla="*/ 0 w 5969768"/>
                <a:gd name="connsiteY8" fmla="*/ 1464473 h 1872208"/>
                <a:gd name="connsiteX9" fmla="*/ 0 w 5969768"/>
                <a:gd name="connsiteY9" fmla="*/ 1055807 h 1872208"/>
                <a:gd name="connsiteX10" fmla="*/ 407735 w 5969768"/>
                <a:gd name="connsiteY10" fmla="*/ 648072 h 1872208"/>
                <a:gd name="connsiteX11" fmla="*/ 1368152 w 5969768"/>
                <a:gd name="connsiteY11" fmla="*/ 648072 h 1872208"/>
                <a:gd name="connsiteX12" fmla="*/ 1368152 w 5969768"/>
                <a:gd name="connsiteY12" fmla="*/ 850487 h 1872208"/>
                <a:gd name="connsiteX13" fmla="*/ 488918 w 5969768"/>
                <a:gd name="connsiteY13" fmla="*/ 850487 h 1872208"/>
                <a:gd name="connsiteX14" fmla="*/ 216024 w 5969768"/>
                <a:gd name="connsiteY14" fmla="*/ 1123381 h 1872208"/>
                <a:gd name="connsiteX15" fmla="*/ 216024 w 5969768"/>
                <a:gd name="connsiteY15" fmla="*/ 1396898 h 1872208"/>
                <a:gd name="connsiteX16" fmla="*/ 488918 w 5969768"/>
                <a:gd name="connsiteY16" fmla="*/ 1669792 h 1872208"/>
                <a:gd name="connsiteX17" fmla="*/ 1368152 w 5969768"/>
                <a:gd name="connsiteY17" fmla="*/ 1669792 h 1872208"/>
                <a:gd name="connsiteX18" fmla="*/ 1368152 w 5969768"/>
                <a:gd name="connsiteY18" fmla="*/ 1670095 h 1872208"/>
                <a:gd name="connsiteX19" fmla="*/ 5264789 w 5969768"/>
                <a:gd name="connsiteY19" fmla="*/ 1670095 h 1872208"/>
                <a:gd name="connsiteX20" fmla="*/ 5753744 w 5969768"/>
                <a:gd name="connsiteY20" fmla="*/ 1181140 h 1872208"/>
                <a:gd name="connsiteX21" fmla="*/ 5753744 w 5969768"/>
                <a:gd name="connsiteY21" fmla="*/ 691068 h 1872208"/>
                <a:gd name="connsiteX22" fmla="*/ 5264789 w 5969768"/>
                <a:gd name="connsiteY22" fmla="*/ 202113 h 1872208"/>
                <a:gd name="connsiteX23" fmla="*/ 1289248 w 5969768"/>
                <a:gd name="connsiteY23" fmla="*/ 202113 h 1872208"/>
                <a:gd name="connsiteX24" fmla="*/ 1421432 w 5969768"/>
                <a:gd name="connsiteY24" fmla="*/ 109314 h 1872208"/>
                <a:gd name="connsiteX25" fmla="*/ 1289248 w 5969768"/>
                <a:gd name="connsiteY25" fmla="*/ 0 h 18722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5969768" h="1872208">
                  <a:moveTo>
                    <a:pt x="1289248" y="0"/>
                  </a:moveTo>
                  <a:lnTo>
                    <a:pt x="5346173" y="0"/>
                  </a:lnTo>
                  <a:cubicBezTo>
                    <a:pt x="5690575" y="0"/>
                    <a:pt x="5969768" y="279193"/>
                    <a:pt x="5969768" y="623595"/>
                  </a:cubicBezTo>
                  <a:lnTo>
                    <a:pt x="5969768" y="1248613"/>
                  </a:lnTo>
                  <a:cubicBezTo>
                    <a:pt x="5969768" y="1593015"/>
                    <a:pt x="5690575" y="1872208"/>
                    <a:pt x="5346173" y="1872208"/>
                  </a:cubicBezTo>
                  <a:lnTo>
                    <a:pt x="1368152" y="1872208"/>
                  </a:lnTo>
                  <a:lnTo>
                    <a:pt x="1289248" y="1872208"/>
                  </a:lnTo>
                  <a:lnTo>
                    <a:pt x="407735" y="1872208"/>
                  </a:lnTo>
                  <a:cubicBezTo>
                    <a:pt x="182549" y="1872208"/>
                    <a:pt x="0" y="1689659"/>
                    <a:pt x="0" y="1464473"/>
                  </a:cubicBezTo>
                  <a:lnTo>
                    <a:pt x="0" y="1055807"/>
                  </a:lnTo>
                  <a:cubicBezTo>
                    <a:pt x="0" y="830621"/>
                    <a:pt x="182549" y="648072"/>
                    <a:pt x="407735" y="648072"/>
                  </a:cubicBezTo>
                  <a:lnTo>
                    <a:pt x="1368152" y="648072"/>
                  </a:lnTo>
                  <a:lnTo>
                    <a:pt x="1368152" y="850487"/>
                  </a:lnTo>
                  <a:lnTo>
                    <a:pt x="488918" y="850487"/>
                  </a:lnTo>
                  <a:cubicBezTo>
                    <a:pt x="338203" y="850487"/>
                    <a:pt x="216024" y="972666"/>
                    <a:pt x="216024" y="1123381"/>
                  </a:cubicBezTo>
                  <a:lnTo>
                    <a:pt x="216024" y="1396898"/>
                  </a:lnTo>
                  <a:cubicBezTo>
                    <a:pt x="216024" y="1547613"/>
                    <a:pt x="338203" y="1669792"/>
                    <a:pt x="488918" y="1669792"/>
                  </a:cubicBezTo>
                  <a:lnTo>
                    <a:pt x="1368152" y="1669792"/>
                  </a:lnTo>
                  <a:lnTo>
                    <a:pt x="1368152" y="1670095"/>
                  </a:lnTo>
                  <a:lnTo>
                    <a:pt x="5264789" y="1670095"/>
                  </a:lnTo>
                  <a:cubicBezTo>
                    <a:pt x="5534831" y="1670095"/>
                    <a:pt x="5753744" y="1451182"/>
                    <a:pt x="5753744" y="1181140"/>
                  </a:cubicBezTo>
                  <a:lnTo>
                    <a:pt x="5753744" y="691068"/>
                  </a:lnTo>
                  <a:cubicBezTo>
                    <a:pt x="5753744" y="421026"/>
                    <a:pt x="5534831" y="202113"/>
                    <a:pt x="5264789" y="202113"/>
                  </a:cubicBezTo>
                  <a:lnTo>
                    <a:pt x="1289248" y="202113"/>
                  </a:lnTo>
                  <a:cubicBezTo>
                    <a:pt x="1288859" y="161655"/>
                    <a:pt x="1421821" y="149772"/>
                    <a:pt x="1421432" y="109314"/>
                  </a:cubicBezTo>
                  <a:cubicBezTo>
                    <a:pt x="1421821" y="82401"/>
                    <a:pt x="1288859" y="26913"/>
                    <a:pt x="1289248" y="0"/>
                  </a:cubicBezTo>
                  <a:close/>
                </a:path>
              </a:pathLst>
            </a:custGeom>
            <a:grpFill/>
            <a:ln w="28575" cap="flat" cmpd="sng" algn="ctr">
              <a:solidFill>
                <a:schemeClr val="bg1"/>
              </a:solidFill>
              <a:prstDash val="solid"/>
            </a:ln>
            <a:effectLst>
              <a:outerShdw dist="38100" dir="2700000" algn="tl" rotWithShape="0">
                <a:prstClr val="black">
                  <a:alpha val="2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sysClr val="window" lastClr="FFFFFF"/>
                </a:solidFill>
                <a:effectLst/>
                <a:uLnTx/>
                <a:uFillTx/>
                <a:latin typeface="Calibri"/>
                <a:ea typeface="宋体"/>
                <a:cs typeface="+mn-cs"/>
              </a:endParaRPr>
            </a:p>
          </p:txBody>
        </p:sp>
        <p:sp>
          <p:nvSpPr>
            <p:cNvPr id="34" name="燕尾形 31"/>
            <p:cNvSpPr/>
            <p:nvPr/>
          </p:nvSpPr>
          <p:spPr>
            <a:xfrm>
              <a:off x="1841994" y="2575817"/>
              <a:ext cx="277135" cy="217166"/>
            </a:xfrm>
            <a:prstGeom prst="chevron">
              <a:avLst/>
            </a:prstGeom>
            <a:grpFill/>
            <a:ln w="28575" cap="flat" cmpd="sng" algn="ctr">
              <a:solidFill>
                <a:sysClr val="window" lastClr="FFFFFF"/>
              </a:solidFill>
              <a:prstDash val="solid"/>
            </a:ln>
            <a:effectLst>
              <a:outerShdw dist="38100" dir="2700000" algn="tl" rotWithShape="0">
                <a:prstClr val="black">
                  <a:alpha val="2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sysClr val="window" lastClr="FFFFFF"/>
                </a:solidFill>
                <a:effectLst/>
                <a:uLnTx/>
                <a:uFillTx/>
                <a:latin typeface="Calibri"/>
                <a:ea typeface="宋体"/>
                <a:cs typeface="+mn-cs"/>
              </a:endParaRPr>
            </a:p>
          </p:txBody>
        </p:sp>
        <p:sp>
          <p:nvSpPr>
            <p:cNvPr id="35" name="燕尾形 32"/>
            <p:cNvSpPr/>
            <p:nvPr/>
          </p:nvSpPr>
          <p:spPr>
            <a:xfrm>
              <a:off x="2052161" y="2575817"/>
              <a:ext cx="277135" cy="217166"/>
            </a:xfrm>
            <a:prstGeom prst="chevron">
              <a:avLst/>
            </a:prstGeom>
            <a:solidFill>
              <a:srgbClr val="FF0000"/>
            </a:solidFill>
            <a:ln w="28575" cap="flat" cmpd="sng" algn="ctr">
              <a:solidFill>
                <a:sysClr val="window" lastClr="FFFFFF"/>
              </a:solidFill>
              <a:prstDash val="solid"/>
            </a:ln>
            <a:effectLst>
              <a:outerShdw dist="38100" dir="2700000" algn="tl" rotWithShape="0">
                <a:prstClr val="black">
                  <a:alpha val="2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sysClr val="window" lastClr="FFFFFF"/>
                </a:solidFill>
                <a:effectLst/>
                <a:uLnTx/>
                <a:uFillTx/>
                <a:latin typeface="Calibri"/>
                <a:ea typeface="宋体"/>
                <a:cs typeface="+mn-cs"/>
              </a:endParaRPr>
            </a:p>
          </p:txBody>
        </p:sp>
      </p:grpSp>
      <p:sp>
        <p:nvSpPr>
          <p:cNvPr id="3" name="Rectangle 2"/>
          <p:cNvSpPr/>
          <p:nvPr/>
        </p:nvSpPr>
        <p:spPr>
          <a:xfrm>
            <a:off x="8323751" y="2457448"/>
            <a:ext cx="3105974" cy="1200329"/>
          </a:xfrm>
          <a:prstGeom prst="rect">
            <a:avLst/>
          </a:prstGeom>
        </p:spPr>
        <p:txBody>
          <a:bodyPr wrap="square">
            <a:spAutoFit/>
          </a:bodyPr>
          <a:lstStyle/>
          <a:p>
            <a:pPr lvl="0" algn="just" rtl="1">
              <a:lnSpc>
                <a:spcPct val="150000"/>
              </a:lnSpc>
            </a:pPr>
            <a:r>
              <a:rPr lang="ar-SA" sz="1600" dirty="0">
                <a:cs typeface="PT Bold Heading" pitchFamily="2" charset="-78"/>
              </a:rPr>
              <a:t>خلق بيئة دراسية تفاعلية محفزة للطالب يتم من خلالها تقديم محتوى </a:t>
            </a:r>
            <a:r>
              <a:rPr lang="ar-EG" sz="1600" dirty="0">
                <a:cs typeface="PT Bold Heading" pitchFamily="2" charset="-78"/>
              </a:rPr>
              <a:t>إ</a:t>
            </a:r>
            <a:r>
              <a:rPr lang="ar-SA" sz="1600" dirty="0">
                <a:cs typeface="PT Bold Heading" pitchFamily="2" charset="-78"/>
              </a:rPr>
              <a:t>لكتروني.</a:t>
            </a:r>
            <a:endParaRPr lang="en-US" sz="1600" dirty="0">
              <a:cs typeface="PT Bold Heading" pitchFamily="2" charset="-78"/>
            </a:endParaRPr>
          </a:p>
        </p:txBody>
      </p:sp>
      <p:sp>
        <p:nvSpPr>
          <p:cNvPr id="6" name="Rectangle 5"/>
          <p:cNvSpPr/>
          <p:nvPr/>
        </p:nvSpPr>
        <p:spPr>
          <a:xfrm>
            <a:off x="1852153" y="2416006"/>
            <a:ext cx="2994505" cy="1200329"/>
          </a:xfrm>
          <a:prstGeom prst="rect">
            <a:avLst/>
          </a:prstGeom>
        </p:spPr>
        <p:txBody>
          <a:bodyPr wrap="square">
            <a:spAutoFit/>
          </a:bodyPr>
          <a:lstStyle/>
          <a:p>
            <a:pPr algn="justLow" rtl="1">
              <a:lnSpc>
                <a:spcPct val="150000"/>
              </a:lnSpc>
            </a:pPr>
            <a:r>
              <a:rPr lang="ar-SA" sz="1600" dirty="0">
                <a:cs typeface="PT Bold Heading" pitchFamily="2" charset="-78"/>
              </a:rPr>
              <a:t>ترسيخ المعلومات في الذاكرة من خلال استخدام الصور، والإنفوجرافيك، والفيديو.</a:t>
            </a:r>
            <a:endParaRPr lang="en-US" sz="1600" dirty="0">
              <a:cs typeface="PT Bold Heading" pitchFamily="2" charset="-78"/>
            </a:endParaRPr>
          </a:p>
        </p:txBody>
      </p:sp>
      <p:sp>
        <p:nvSpPr>
          <p:cNvPr id="40" name="Rectangle 39"/>
          <p:cNvSpPr/>
          <p:nvPr/>
        </p:nvSpPr>
        <p:spPr>
          <a:xfrm>
            <a:off x="1817427" y="4401561"/>
            <a:ext cx="2994504" cy="1200329"/>
          </a:xfrm>
          <a:prstGeom prst="rect">
            <a:avLst/>
          </a:prstGeom>
        </p:spPr>
        <p:txBody>
          <a:bodyPr wrap="square">
            <a:spAutoFit/>
          </a:bodyPr>
          <a:lstStyle/>
          <a:p>
            <a:pPr algn="just" rtl="1">
              <a:lnSpc>
                <a:spcPct val="150000"/>
              </a:lnSpc>
            </a:pPr>
            <a:r>
              <a:rPr lang="ar-SA" sz="1600" dirty="0">
                <a:cs typeface="PT Bold Heading" pitchFamily="2" charset="-78"/>
              </a:rPr>
              <a:t>تسهيل استرجاع المعلومات على الطالب في المستقبل، وتنمية المهارات العقلية والمهارات اللازمة.</a:t>
            </a:r>
            <a:endParaRPr lang="en-US" sz="1600" dirty="0">
              <a:cs typeface="PT Bold Heading" pitchFamily="2" charset="-78"/>
            </a:endParaRPr>
          </a:p>
        </p:txBody>
      </p:sp>
      <p:sp>
        <p:nvSpPr>
          <p:cNvPr id="41" name="Rectangle 40"/>
          <p:cNvSpPr/>
          <p:nvPr/>
        </p:nvSpPr>
        <p:spPr>
          <a:xfrm>
            <a:off x="8062884" y="4479015"/>
            <a:ext cx="3366841" cy="1200329"/>
          </a:xfrm>
          <a:prstGeom prst="rect">
            <a:avLst/>
          </a:prstGeom>
        </p:spPr>
        <p:txBody>
          <a:bodyPr wrap="square">
            <a:spAutoFit/>
          </a:bodyPr>
          <a:lstStyle/>
          <a:p>
            <a:pPr algn="r" rtl="1">
              <a:lnSpc>
                <a:spcPct val="150000"/>
              </a:lnSpc>
            </a:pPr>
            <a:r>
              <a:rPr lang="ar-SA" sz="1600" dirty="0">
                <a:cs typeface="PT Bold Heading" pitchFamily="2" charset="-78"/>
              </a:rPr>
              <a:t>تعويض الدروس للطالب في حال غيابه لأي سبب كان  أو في حال تعليق الدراسة، من خلال (الفصول الافتراضية).</a:t>
            </a:r>
            <a:endParaRPr lang="en-US" sz="1600" dirty="0">
              <a:cs typeface="PT Bold Heading" pitchFamily="2" charset="-78"/>
            </a:endParaRPr>
          </a:p>
        </p:txBody>
      </p:sp>
      <p:grpSp>
        <p:nvGrpSpPr>
          <p:cNvPr id="42" name="Group 41"/>
          <p:cNvGrpSpPr/>
          <p:nvPr/>
        </p:nvGrpSpPr>
        <p:grpSpPr>
          <a:xfrm>
            <a:off x="7120713" y="3016171"/>
            <a:ext cx="488720" cy="488720"/>
            <a:chOff x="6993318" y="3588987"/>
            <a:chExt cx="488720" cy="488720"/>
          </a:xfrm>
        </p:grpSpPr>
        <p:sp>
          <p:nvSpPr>
            <p:cNvPr id="43" name="Oval 42"/>
            <p:cNvSpPr/>
            <p:nvPr/>
          </p:nvSpPr>
          <p:spPr>
            <a:xfrm rot="10800000">
              <a:off x="6993318" y="3588987"/>
              <a:ext cx="488720" cy="488720"/>
            </a:xfrm>
            <a:prstGeom prst="ellipse">
              <a:avLst/>
            </a:prstGeom>
            <a:solidFill>
              <a:schemeClr val="accent1"/>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sz="2400" dirty="0">
                <a:latin typeface="+mj-lt"/>
              </a:endParaRPr>
            </a:p>
          </p:txBody>
        </p:sp>
        <p:sp>
          <p:nvSpPr>
            <p:cNvPr id="44" name="TextBox 43"/>
            <p:cNvSpPr txBox="1"/>
            <p:nvPr/>
          </p:nvSpPr>
          <p:spPr>
            <a:xfrm>
              <a:off x="7053349" y="3678016"/>
              <a:ext cx="391200" cy="271317"/>
            </a:xfrm>
            <a:prstGeom prst="rect">
              <a:avLst/>
            </a:prstGeom>
            <a:noFill/>
          </p:spPr>
          <p:txBody>
            <a:bodyPr wrap="square" lIns="0" tIns="0" rIns="0" bIns="0" rtlCol="1" anchor="t" anchorCtr="0">
              <a:noAutofit/>
            </a:bodyPr>
            <a:lstStyle/>
            <a:p>
              <a:pPr algn="ctr" rtl="0"/>
              <a:r>
                <a:rPr lang="ar-SA" sz="2800" dirty="0">
                  <a:solidFill>
                    <a:schemeClr val="bg1"/>
                  </a:solidFill>
                  <a:latin typeface="+mj-lt"/>
                  <a:ea typeface="Open Sans" pitchFamily="34" charset="0"/>
                  <a:cs typeface="Open Sans" pitchFamily="34" charset="0"/>
                </a:rPr>
                <a:t>1</a:t>
              </a:r>
              <a:endParaRPr lang="ar-SA" sz="2800" dirty="0">
                <a:solidFill>
                  <a:schemeClr val="bg1"/>
                </a:solidFill>
                <a:latin typeface="+mj-lt"/>
                <a:ea typeface="Open Sans" pitchFamily="34" charset="0"/>
              </a:endParaRPr>
            </a:p>
          </p:txBody>
        </p:sp>
      </p:grpSp>
      <p:grpSp>
        <p:nvGrpSpPr>
          <p:cNvPr id="45" name="Group 44"/>
          <p:cNvGrpSpPr/>
          <p:nvPr/>
        </p:nvGrpSpPr>
        <p:grpSpPr>
          <a:xfrm rot="10800000" flipV="1">
            <a:off x="7112848" y="5096235"/>
            <a:ext cx="488720" cy="537451"/>
            <a:chOff x="6993318" y="3588987"/>
            <a:chExt cx="488720" cy="488720"/>
          </a:xfrm>
        </p:grpSpPr>
        <p:sp>
          <p:nvSpPr>
            <p:cNvPr id="46" name="Oval 45"/>
            <p:cNvSpPr/>
            <p:nvPr/>
          </p:nvSpPr>
          <p:spPr>
            <a:xfrm rot="10800000">
              <a:off x="6993318" y="3588987"/>
              <a:ext cx="488720" cy="488720"/>
            </a:xfrm>
            <a:prstGeom prst="ellipse">
              <a:avLst/>
            </a:prstGeom>
            <a:solidFill>
              <a:schemeClr val="accent1"/>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sz="2400" dirty="0">
                <a:latin typeface="+mj-lt"/>
              </a:endParaRPr>
            </a:p>
          </p:txBody>
        </p:sp>
        <p:sp>
          <p:nvSpPr>
            <p:cNvPr id="47" name="TextBox 46"/>
            <p:cNvSpPr txBox="1"/>
            <p:nvPr/>
          </p:nvSpPr>
          <p:spPr>
            <a:xfrm>
              <a:off x="7053349" y="3678016"/>
              <a:ext cx="391200" cy="271317"/>
            </a:xfrm>
            <a:prstGeom prst="rect">
              <a:avLst/>
            </a:prstGeom>
            <a:noFill/>
          </p:spPr>
          <p:txBody>
            <a:bodyPr wrap="square" lIns="0" tIns="0" rIns="0" bIns="0" rtlCol="1" anchor="t" anchorCtr="0">
              <a:noAutofit/>
            </a:bodyPr>
            <a:lstStyle/>
            <a:p>
              <a:pPr algn="ctr" rtl="0"/>
              <a:r>
                <a:rPr lang="ar-SA" sz="2800" dirty="0">
                  <a:solidFill>
                    <a:schemeClr val="bg1"/>
                  </a:solidFill>
                  <a:latin typeface="+mj-lt"/>
                  <a:ea typeface="Open Sans" pitchFamily="34" charset="0"/>
                  <a:cs typeface="Open Sans" pitchFamily="34" charset="0"/>
                </a:rPr>
                <a:t>3</a:t>
              </a:r>
              <a:endParaRPr lang="ar-SA" sz="2800" dirty="0">
                <a:solidFill>
                  <a:schemeClr val="bg1"/>
                </a:solidFill>
                <a:latin typeface="+mj-lt"/>
                <a:ea typeface="Open Sans" pitchFamily="34" charset="0"/>
              </a:endParaRPr>
            </a:p>
          </p:txBody>
        </p:sp>
      </p:grpSp>
      <p:grpSp>
        <p:nvGrpSpPr>
          <p:cNvPr id="48" name="Group 47"/>
          <p:cNvGrpSpPr/>
          <p:nvPr/>
        </p:nvGrpSpPr>
        <p:grpSpPr>
          <a:xfrm>
            <a:off x="612731" y="2945701"/>
            <a:ext cx="488720" cy="488720"/>
            <a:chOff x="6993318" y="3588987"/>
            <a:chExt cx="488720" cy="488720"/>
          </a:xfrm>
        </p:grpSpPr>
        <p:sp>
          <p:nvSpPr>
            <p:cNvPr id="49" name="Oval 48"/>
            <p:cNvSpPr/>
            <p:nvPr/>
          </p:nvSpPr>
          <p:spPr>
            <a:xfrm rot="10800000">
              <a:off x="6993318" y="3588987"/>
              <a:ext cx="488720" cy="488720"/>
            </a:xfrm>
            <a:prstGeom prst="ellipse">
              <a:avLst/>
            </a:prstGeom>
            <a:solidFill>
              <a:schemeClr val="accent1"/>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sz="2400" dirty="0">
                <a:latin typeface="+mj-lt"/>
              </a:endParaRPr>
            </a:p>
          </p:txBody>
        </p:sp>
        <p:sp>
          <p:nvSpPr>
            <p:cNvPr id="50" name="TextBox 49"/>
            <p:cNvSpPr txBox="1"/>
            <p:nvPr/>
          </p:nvSpPr>
          <p:spPr>
            <a:xfrm>
              <a:off x="7053349" y="3678016"/>
              <a:ext cx="391200" cy="271317"/>
            </a:xfrm>
            <a:prstGeom prst="rect">
              <a:avLst/>
            </a:prstGeom>
            <a:noFill/>
          </p:spPr>
          <p:txBody>
            <a:bodyPr wrap="square" lIns="0" tIns="0" rIns="0" bIns="0" rtlCol="1" anchor="t" anchorCtr="0">
              <a:noAutofit/>
            </a:bodyPr>
            <a:lstStyle/>
            <a:p>
              <a:pPr algn="ctr" rtl="0"/>
              <a:r>
                <a:rPr lang="ar-SA" sz="2800" dirty="0">
                  <a:solidFill>
                    <a:schemeClr val="bg1"/>
                  </a:solidFill>
                  <a:latin typeface="+mj-lt"/>
                  <a:ea typeface="Open Sans" pitchFamily="34" charset="0"/>
                  <a:cs typeface="Open Sans" pitchFamily="34" charset="0"/>
                </a:rPr>
                <a:t>2</a:t>
              </a:r>
              <a:endParaRPr lang="ar-SA" sz="2800" dirty="0">
                <a:solidFill>
                  <a:schemeClr val="bg1"/>
                </a:solidFill>
                <a:latin typeface="+mj-lt"/>
                <a:ea typeface="Open Sans" pitchFamily="34" charset="0"/>
              </a:endParaRPr>
            </a:p>
          </p:txBody>
        </p:sp>
      </p:grpSp>
      <p:grpSp>
        <p:nvGrpSpPr>
          <p:cNvPr id="51" name="Group 50"/>
          <p:cNvGrpSpPr/>
          <p:nvPr/>
        </p:nvGrpSpPr>
        <p:grpSpPr>
          <a:xfrm>
            <a:off x="631845" y="5040131"/>
            <a:ext cx="488720" cy="488720"/>
            <a:chOff x="6993318" y="3588987"/>
            <a:chExt cx="488720" cy="488720"/>
          </a:xfrm>
        </p:grpSpPr>
        <p:sp>
          <p:nvSpPr>
            <p:cNvPr id="52" name="Oval 51"/>
            <p:cNvSpPr/>
            <p:nvPr/>
          </p:nvSpPr>
          <p:spPr>
            <a:xfrm rot="10800000">
              <a:off x="6993318" y="3588987"/>
              <a:ext cx="488720" cy="488720"/>
            </a:xfrm>
            <a:prstGeom prst="ellipse">
              <a:avLst/>
            </a:prstGeom>
            <a:solidFill>
              <a:schemeClr val="accent1"/>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sz="2400" dirty="0">
                <a:latin typeface="+mj-lt"/>
              </a:endParaRPr>
            </a:p>
          </p:txBody>
        </p:sp>
        <p:sp>
          <p:nvSpPr>
            <p:cNvPr id="53" name="TextBox 52"/>
            <p:cNvSpPr txBox="1"/>
            <p:nvPr/>
          </p:nvSpPr>
          <p:spPr>
            <a:xfrm>
              <a:off x="7053349" y="3678016"/>
              <a:ext cx="391200" cy="271317"/>
            </a:xfrm>
            <a:prstGeom prst="rect">
              <a:avLst/>
            </a:prstGeom>
            <a:noFill/>
          </p:spPr>
          <p:txBody>
            <a:bodyPr wrap="square" lIns="0" tIns="0" rIns="0" bIns="0" rtlCol="1" anchor="t" anchorCtr="0">
              <a:noAutofit/>
            </a:bodyPr>
            <a:lstStyle/>
            <a:p>
              <a:pPr algn="ctr" rtl="0"/>
              <a:r>
                <a:rPr lang="ar-SA" sz="2800" dirty="0">
                  <a:solidFill>
                    <a:schemeClr val="bg1"/>
                  </a:solidFill>
                  <a:latin typeface="+mj-lt"/>
                  <a:ea typeface="Open Sans" pitchFamily="34" charset="0"/>
                  <a:cs typeface="Open Sans" pitchFamily="34" charset="0"/>
                </a:rPr>
                <a:t>4</a:t>
              </a:r>
              <a:endParaRPr lang="ar-SA" sz="2800" dirty="0">
                <a:solidFill>
                  <a:schemeClr val="bg1"/>
                </a:solidFill>
                <a:latin typeface="+mj-lt"/>
                <a:ea typeface="Open Sans" pitchFamily="34" charset="0"/>
              </a:endParaRPr>
            </a:p>
          </p:txBody>
        </p:sp>
      </p:grpSp>
      <p:pic>
        <p:nvPicPr>
          <p:cNvPr id="55" name="Picture 5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353786" y="725151"/>
            <a:ext cx="4969965" cy="1138793"/>
          </a:xfrm>
          <a:prstGeom prst="rect">
            <a:avLst/>
          </a:prstGeom>
        </p:spPr>
      </p:pic>
      <p:sp>
        <p:nvSpPr>
          <p:cNvPr id="2" name="Rectangle 1"/>
          <p:cNvSpPr/>
          <p:nvPr/>
        </p:nvSpPr>
        <p:spPr>
          <a:xfrm>
            <a:off x="2995969" y="959673"/>
            <a:ext cx="5787506" cy="553998"/>
          </a:xfrm>
          <a:prstGeom prst="rect">
            <a:avLst/>
          </a:prstGeom>
        </p:spPr>
        <p:txBody>
          <a:bodyPr wrap="square">
            <a:spAutoFit/>
          </a:bodyPr>
          <a:lstStyle/>
          <a:p>
            <a:pPr algn="ctr" rtl="1">
              <a:lnSpc>
                <a:spcPct val="150000"/>
              </a:lnSpc>
            </a:pPr>
            <a:r>
              <a:rPr lang="ar-SA" sz="2000" b="1" dirty="0">
                <a:cs typeface="PT Bold Heading" panose="02010400000000000000" pitchFamily="2" charset="-78"/>
              </a:rPr>
              <a:t>مميزات بوابة المستقبل : أ- الطالب</a:t>
            </a:r>
          </a:p>
        </p:txBody>
      </p:sp>
      <p:sp>
        <p:nvSpPr>
          <p:cNvPr id="56" name="TextBox 55"/>
          <p:cNvSpPr txBox="1"/>
          <p:nvPr/>
        </p:nvSpPr>
        <p:spPr>
          <a:xfrm>
            <a:off x="1204576" y="6548313"/>
            <a:ext cx="8558077" cy="307777"/>
          </a:xfrm>
          <a:prstGeom prst="rect">
            <a:avLst/>
          </a:prstGeom>
          <a:noFill/>
        </p:spPr>
        <p:txBody>
          <a:bodyPr wrap="square" rtlCol="0">
            <a:spAutoFit/>
          </a:bodyPr>
          <a:lstStyle/>
          <a:p>
            <a:pPr algn="ctr"/>
            <a:r>
              <a:rPr lang="ar-EG" sz="1400" dirty="0">
                <a:cs typeface="PT Bold Heading" pitchFamily="2" charset="-78"/>
              </a:rPr>
              <a:t>المؤتمر الدولي الأول : التعليم الرقمي في الوطن العربي-تحديات الحاضر ورؤى المستقبل</a:t>
            </a:r>
            <a:endParaRPr lang="en-US" sz="1400" dirty="0">
              <a:cs typeface="PT Bold Heading" pitchFamily="2" charset="-78"/>
            </a:endParaRPr>
          </a:p>
        </p:txBody>
      </p:sp>
    </p:spTree>
    <p:extLst>
      <p:ext uri="{BB962C8B-B14F-4D97-AF65-F5344CB8AC3E}">
        <p14:creationId xmlns:p14="http://schemas.microsoft.com/office/powerpoint/2010/main" val="861656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wipe(left)">
                                      <p:cBhvr>
                                        <p:cTn id="7" dur="500"/>
                                        <p:tgtEl>
                                          <p:spTgt spid="20"/>
                                        </p:tgtEl>
                                      </p:cBhvr>
                                    </p:animEffect>
                                  </p:childTnLst>
                                </p:cTn>
                              </p:par>
                              <p:par>
                                <p:cTn id="8" presetID="10" presetClass="entr" presetSubtype="0" fill="hold" nodeType="withEffect">
                                  <p:stCondLst>
                                    <p:cond delay="0"/>
                                  </p:stCondLst>
                                  <p:childTnLst>
                                    <p:set>
                                      <p:cBhvr>
                                        <p:cTn id="9" dur="1" fill="hold">
                                          <p:stCondLst>
                                            <p:cond delay="0"/>
                                          </p:stCondLst>
                                        </p:cTn>
                                        <p:tgtEl>
                                          <p:spTgt spid="42"/>
                                        </p:tgtEl>
                                        <p:attrNameLst>
                                          <p:attrName>style.visibility</p:attrName>
                                        </p:attrNameLst>
                                      </p:cBhvr>
                                      <p:to>
                                        <p:strVal val="visible"/>
                                      </p:to>
                                    </p:set>
                                    <p:animEffect transition="in" filter="fade">
                                      <p:cBhvr>
                                        <p:cTn id="10" dur="500"/>
                                        <p:tgtEl>
                                          <p:spTgt spid="42"/>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fade">
                                      <p:cBhvr>
                                        <p:cTn id="13" dur="500"/>
                                        <p:tgtEl>
                                          <p:spTgt spid="3"/>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8" fill="hold" nodeType="clickEffect">
                                  <p:stCondLst>
                                    <p:cond delay="0"/>
                                  </p:stCondLst>
                                  <p:childTnLst>
                                    <p:set>
                                      <p:cBhvr>
                                        <p:cTn id="17" dur="1" fill="hold">
                                          <p:stCondLst>
                                            <p:cond delay="0"/>
                                          </p:stCondLst>
                                        </p:cTn>
                                        <p:tgtEl>
                                          <p:spTgt spid="24"/>
                                        </p:tgtEl>
                                        <p:attrNameLst>
                                          <p:attrName>style.visibility</p:attrName>
                                        </p:attrNameLst>
                                      </p:cBhvr>
                                      <p:to>
                                        <p:strVal val="visible"/>
                                      </p:to>
                                    </p:set>
                                    <p:animEffect transition="in" filter="wipe(left)">
                                      <p:cBhvr>
                                        <p:cTn id="18" dur="500"/>
                                        <p:tgtEl>
                                          <p:spTgt spid="24"/>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48"/>
                                        </p:tgtEl>
                                        <p:attrNameLst>
                                          <p:attrName>style.visibility</p:attrName>
                                        </p:attrNameLst>
                                      </p:cBhvr>
                                      <p:to>
                                        <p:strVal val="visible"/>
                                      </p:to>
                                    </p:set>
                                    <p:animEffect transition="in" filter="fade">
                                      <p:cBhvr>
                                        <p:cTn id="23" dur="500"/>
                                        <p:tgtEl>
                                          <p:spTgt spid="48"/>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6"/>
                                        </p:tgtEl>
                                        <p:attrNameLst>
                                          <p:attrName>style.visibility</p:attrName>
                                        </p:attrNameLst>
                                      </p:cBhvr>
                                      <p:to>
                                        <p:strVal val="visible"/>
                                      </p:to>
                                    </p:set>
                                    <p:animEffect transition="in" filter="fade">
                                      <p:cBhvr>
                                        <p:cTn id="26" dur="500"/>
                                        <p:tgtEl>
                                          <p:spTgt spid="6"/>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nodeType="clickEffect">
                                  <p:stCondLst>
                                    <p:cond delay="0"/>
                                  </p:stCondLst>
                                  <p:childTnLst>
                                    <p:set>
                                      <p:cBhvr>
                                        <p:cTn id="30" dur="1" fill="hold">
                                          <p:stCondLst>
                                            <p:cond delay="0"/>
                                          </p:stCondLst>
                                        </p:cTn>
                                        <p:tgtEl>
                                          <p:spTgt spid="28"/>
                                        </p:tgtEl>
                                        <p:attrNameLst>
                                          <p:attrName>style.visibility</p:attrName>
                                        </p:attrNameLst>
                                      </p:cBhvr>
                                      <p:to>
                                        <p:strVal val="visible"/>
                                      </p:to>
                                    </p:set>
                                    <p:animEffect transition="in" filter="wipe(left)">
                                      <p:cBhvr>
                                        <p:cTn id="31" dur="500"/>
                                        <p:tgtEl>
                                          <p:spTgt spid="28"/>
                                        </p:tgtEl>
                                      </p:cBhvr>
                                    </p:animEffect>
                                  </p:childTnLst>
                                </p:cTn>
                              </p:par>
                              <p:par>
                                <p:cTn id="32" presetID="45" presetClass="entr" presetSubtype="0" fill="hold" nodeType="withEffect">
                                  <p:stCondLst>
                                    <p:cond delay="0"/>
                                  </p:stCondLst>
                                  <p:childTnLst>
                                    <p:set>
                                      <p:cBhvr>
                                        <p:cTn id="33" dur="1" fill="hold">
                                          <p:stCondLst>
                                            <p:cond delay="0"/>
                                          </p:stCondLst>
                                        </p:cTn>
                                        <p:tgtEl>
                                          <p:spTgt spid="45"/>
                                        </p:tgtEl>
                                        <p:attrNameLst>
                                          <p:attrName>style.visibility</p:attrName>
                                        </p:attrNameLst>
                                      </p:cBhvr>
                                      <p:to>
                                        <p:strVal val="visible"/>
                                      </p:to>
                                    </p:set>
                                    <p:animEffect transition="in" filter="fade">
                                      <p:cBhvr>
                                        <p:cTn id="34" dur="2000"/>
                                        <p:tgtEl>
                                          <p:spTgt spid="45"/>
                                        </p:tgtEl>
                                      </p:cBhvr>
                                    </p:animEffect>
                                    <p:anim calcmode="lin" valueType="num">
                                      <p:cBhvr>
                                        <p:cTn id="35" dur="2000" fill="hold"/>
                                        <p:tgtEl>
                                          <p:spTgt spid="45"/>
                                        </p:tgtEl>
                                        <p:attrNameLst>
                                          <p:attrName>ppt_w</p:attrName>
                                        </p:attrNameLst>
                                      </p:cBhvr>
                                      <p:tavLst>
                                        <p:tav tm="0" fmla="#ppt_w*sin(2.5*pi*$)">
                                          <p:val>
                                            <p:fltVal val="0"/>
                                          </p:val>
                                        </p:tav>
                                        <p:tav tm="100000">
                                          <p:val>
                                            <p:fltVal val="1"/>
                                          </p:val>
                                        </p:tav>
                                      </p:tavLst>
                                    </p:anim>
                                    <p:anim calcmode="lin" valueType="num">
                                      <p:cBhvr>
                                        <p:cTn id="36" dur="2000" fill="hold"/>
                                        <p:tgtEl>
                                          <p:spTgt spid="45"/>
                                        </p:tgtEl>
                                        <p:attrNameLst>
                                          <p:attrName>ppt_h</p:attrName>
                                        </p:attrNameLst>
                                      </p:cBhvr>
                                      <p:tavLst>
                                        <p:tav tm="0">
                                          <p:val>
                                            <p:strVal val="#ppt_h"/>
                                          </p:val>
                                        </p:tav>
                                        <p:tav tm="100000">
                                          <p:val>
                                            <p:strVal val="#ppt_h"/>
                                          </p:val>
                                        </p:tav>
                                      </p:tavLst>
                                    </p:anim>
                                  </p:childTnLst>
                                </p:cTn>
                              </p:par>
                              <p:par>
                                <p:cTn id="37" presetID="10" presetClass="entr" presetSubtype="0" fill="hold" grpId="0" nodeType="withEffect">
                                  <p:stCondLst>
                                    <p:cond delay="0"/>
                                  </p:stCondLst>
                                  <p:childTnLst>
                                    <p:set>
                                      <p:cBhvr>
                                        <p:cTn id="38" dur="1" fill="hold">
                                          <p:stCondLst>
                                            <p:cond delay="0"/>
                                          </p:stCondLst>
                                        </p:cTn>
                                        <p:tgtEl>
                                          <p:spTgt spid="41"/>
                                        </p:tgtEl>
                                        <p:attrNameLst>
                                          <p:attrName>style.visibility</p:attrName>
                                        </p:attrNameLst>
                                      </p:cBhvr>
                                      <p:to>
                                        <p:strVal val="visible"/>
                                      </p:to>
                                    </p:set>
                                    <p:animEffect transition="in" filter="fade">
                                      <p:cBhvr>
                                        <p:cTn id="39" dur="500"/>
                                        <p:tgtEl>
                                          <p:spTgt spid="41"/>
                                        </p:tgtEl>
                                      </p:cBhvr>
                                    </p:animEffect>
                                  </p:childTnLst>
                                </p:cTn>
                              </p:par>
                            </p:childTnLst>
                          </p:cTn>
                        </p:par>
                      </p:childTnLst>
                    </p:cTn>
                  </p:par>
                  <p:par>
                    <p:cTn id="40" fill="hold">
                      <p:stCondLst>
                        <p:cond delay="indefinite"/>
                      </p:stCondLst>
                      <p:childTnLst>
                        <p:par>
                          <p:cTn id="41" fill="hold">
                            <p:stCondLst>
                              <p:cond delay="0"/>
                            </p:stCondLst>
                            <p:childTnLst>
                              <p:par>
                                <p:cTn id="42" presetID="22" presetClass="entr" presetSubtype="8" fill="hold" nodeType="clickEffect">
                                  <p:stCondLst>
                                    <p:cond delay="0"/>
                                  </p:stCondLst>
                                  <p:childTnLst>
                                    <p:set>
                                      <p:cBhvr>
                                        <p:cTn id="43" dur="1" fill="hold">
                                          <p:stCondLst>
                                            <p:cond delay="0"/>
                                          </p:stCondLst>
                                        </p:cTn>
                                        <p:tgtEl>
                                          <p:spTgt spid="32"/>
                                        </p:tgtEl>
                                        <p:attrNameLst>
                                          <p:attrName>style.visibility</p:attrName>
                                        </p:attrNameLst>
                                      </p:cBhvr>
                                      <p:to>
                                        <p:strVal val="visible"/>
                                      </p:to>
                                    </p:set>
                                    <p:animEffect transition="in" filter="wipe(left)">
                                      <p:cBhvr>
                                        <p:cTn id="44" dur="500"/>
                                        <p:tgtEl>
                                          <p:spTgt spid="32"/>
                                        </p:tgtEl>
                                      </p:cBhvr>
                                    </p:animEffect>
                                  </p:childTnLst>
                                </p:cTn>
                              </p:par>
                              <p:par>
                                <p:cTn id="45" presetID="45" presetClass="entr" presetSubtype="0" fill="hold" nodeType="withEffect">
                                  <p:stCondLst>
                                    <p:cond delay="0"/>
                                  </p:stCondLst>
                                  <p:childTnLst>
                                    <p:set>
                                      <p:cBhvr>
                                        <p:cTn id="46" dur="1" fill="hold">
                                          <p:stCondLst>
                                            <p:cond delay="0"/>
                                          </p:stCondLst>
                                        </p:cTn>
                                        <p:tgtEl>
                                          <p:spTgt spid="51"/>
                                        </p:tgtEl>
                                        <p:attrNameLst>
                                          <p:attrName>style.visibility</p:attrName>
                                        </p:attrNameLst>
                                      </p:cBhvr>
                                      <p:to>
                                        <p:strVal val="visible"/>
                                      </p:to>
                                    </p:set>
                                    <p:animEffect transition="in" filter="fade">
                                      <p:cBhvr>
                                        <p:cTn id="47" dur="2000"/>
                                        <p:tgtEl>
                                          <p:spTgt spid="51"/>
                                        </p:tgtEl>
                                      </p:cBhvr>
                                    </p:animEffect>
                                    <p:anim calcmode="lin" valueType="num">
                                      <p:cBhvr>
                                        <p:cTn id="48" dur="2000" fill="hold"/>
                                        <p:tgtEl>
                                          <p:spTgt spid="51"/>
                                        </p:tgtEl>
                                        <p:attrNameLst>
                                          <p:attrName>ppt_w</p:attrName>
                                        </p:attrNameLst>
                                      </p:cBhvr>
                                      <p:tavLst>
                                        <p:tav tm="0" fmla="#ppt_w*sin(2.5*pi*$)">
                                          <p:val>
                                            <p:fltVal val="0"/>
                                          </p:val>
                                        </p:tav>
                                        <p:tav tm="100000">
                                          <p:val>
                                            <p:fltVal val="1"/>
                                          </p:val>
                                        </p:tav>
                                      </p:tavLst>
                                    </p:anim>
                                    <p:anim calcmode="lin" valueType="num">
                                      <p:cBhvr>
                                        <p:cTn id="49" dur="2000" fill="hold"/>
                                        <p:tgtEl>
                                          <p:spTgt spid="51"/>
                                        </p:tgtEl>
                                        <p:attrNameLst>
                                          <p:attrName>ppt_h</p:attrName>
                                        </p:attrNameLst>
                                      </p:cBhvr>
                                      <p:tavLst>
                                        <p:tav tm="0">
                                          <p:val>
                                            <p:strVal val="#ppt_h"/>
                                          </p:val>
                                        </p:tav>
                                        <p:tav tm="100000">
                                          <p:val>
                                            <p:strVal val="#ppt_h"/>
                                          </p:val>
                                        </p:tav>
                                      </p:tavLst>
                                    </p:anim>
                                  </p:childTnLst>
                                </p:cTn>
                              </p:par>
                              <p:par>
                                <p:cTn id="50" presetID="10" presetClass="entr" presetSubtype="0" fill="hold" grpId="0" nodeType="withEffect">
                                  <p:stCondLst>
                                    <p:cond delay="0"/>
                                  </p:stCondLst>
                                  <p:childTnLst>
                                    <p:set>
                                      <p:cBhvr>
                                        <p:cTn id="51" dur="1" fill="hold">
                                          <p:stCondLst>
                                            <p:cond delay="0"/>
                                          </p:stCondLst>
                                        </p:cTn>
                                        <p:tgtEl>
                                          <p:spTgt spid="40"/>
                                        </p:tgtEl>
                                        <p:attrNameLst>
                                          <p:attrName>style.visibility</p:attrName>
                                        </p:attrNameLst>
                                      </p:cBhvr>
                                      <p:to>
                                        <p:strVal val="visible"/>
                                      </p:to>
                                    </p:set>
                                    <p:animEffect transition="in" filter="fade">
                                      <p:cBhvr>
                                        <p:cTn id="52" dur="500"/>
                                        <p:tgtEl>
                                          <p:spTgt spid="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P spid="40" grpId="0"/>
      <p:bldP spid="41"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
            <a:ext cx="12191999" cy="5521125"/>
          </a:xfrm>
          <a:prstGeom prst="rect">
            <a:avLst/>
          </a:prstGeom>
        </p:spPr>
      </p:pic>
      <p:sp>
        <p:nvSpPr>
          <p:cNvPr id="5" name="TextBox 4"/>
          <p:cNvSpPr txBox="1"/>
          <p:nvPr/>
        </p:nvSpPr>
        <p:spPr>
          <a:xfrm>
            <a:off x="4085864" y="5599185"/>
            <a:ext cx="3842795" cy="461665"/>
          </a:xfrm>
          <a:prstGeom prst="rect">
            <a:avLst/>
          </a:prstGeom>
          <a:noFill/>
        </p:spPr>
        <p:txBody>
          <a:bodyPr wrap="square" rtlCol="0">
            <a:spAutoFit/>
          </a:bodyPr>
          <a:lstStyle/>
          <a:p>
            <a:pPr algn="ctr"/>
            <a:r>
              <a:rPr lang="ar-SA" sz="2400" dirty="0">
                <a:cs typeface="PT Bold Heading" pitchFamily="2" charset="-78"/>
              </a:rPr>
              <a:t>شرعاء بنت علي الشمراني</a:t>
            </a:r>
            <a:endParaRPr lang="en-US" sz="2400" dirty="0">
              <a:cs typeface="PT Bold Heading" pitchFamily="2" charset="-78"/>
            </a:endParaRPr>
          </a:p>
        </p:txBody>
      </p:sp>
      <p:sp>
        <p:nvSpPr>
          <p:cNvPr id="8" name="TextBox 7"/>
          <p:cNvSpPr txBox="1"/>
          <p:nvPr/>
        </p:nvSpPr>
        <p:spPr>
          <a:xfrm>
            <a:off x="1307939" y="4222733"/>
            <a:ext cx="9097702" cy="784830"/>
          </a:xfrm>
          <a:prstGeom prst="rect">
            <a:avLst/>
          </a:prstGeom>
          <a:noFill/>
        </p:spPr>
        <p:txBody>
          <a:bodyPr wrap="square" rtlCol="1">
            <a:spAutoFit/>
          </a:bodyPr>
          <a:lstStyle/>
          <a:p>
            <a:pPr algn="ctr" rtl="1">
              <a:lnSpc>
                <a:spcPct val="150000"/>
              </a:lnSpc>
            </a:pPr>
            <a:r>
              <a:rPr lang="ar-EG" sz="3000" dirty="0">
                <a:solidFill>
                  <a:srgbClr val="AF2011"/>
                </a:solidFill>
                <a:cs typeface="PT Bold Heading" panose="02010400000000000000" pitchFamily="2" charset="-78"/>
              </a:rPr>
              <a:t>التعليم الرقمي في ضوء رؤية المملكة العربية السعودية 2030 </a:t>
            </a:r>
            <a:endParaRPr lang="en-US" sz="3000" dirty="0">
              <a:solidFill>
                <a:srgbClr val="AF2011"/>
              </a:solidFill>
              <a:cs typeface="PT Bold Heading" panose="02010400000000000000" pitchFamily="2" charset="-78"/>
            </a:endParaRPr>
          </a:p>
        </p:txBody>
      </p:sp>
      <p:sp>
        <p:nvSpPr>
          <p:cNvPr id="6" name="TextBox 7"/>
          <p:cNvSpPr txBox="1"/>
          <p:nvPr/>
        </p:nvSpPr>
        <p:spPr>
          <a:xfrm>
            <a:off x="3727048" y="4895993"/>
            <a:ext cx="4409955" cy="784830"/>
          </a:xfrm>
          <a:prstGeom prst="rect">
            <a:avLst/>
          </a:prstGeom>
          <a:noFill/>
        </p:spPr>
        <p:txBody>
          <a:bodyPr wrap="square" rtlCol="1">
            <a:spAutoFit/>
          </a:bodyPr>
          <a:lstStyle/>
          <a:p>
            <a:pPr algn="ctr" rtl="1">
              <a:lnSpc>
                <a:spcPct val="150000"/>
              </a:lnSpc>
            </a:pPr>
            <a:r>
              <a:rPr lang="ar-SA" sz="3000" dirty="0">
                <a:solidFill>
                  <a:schemeClr val="accent6">
                    <a:lumMod val="75000"/>
                  </a:schemeClr>
                </a:solidFill>
                <a:cs typeface="PT Bold Heading" panose="02010400000000000000" pitchFamily="2" charset="-78"/>
              </a:rPr>
              <a:t>تقديم المشرفة التربوية</a:t>
            </a:r>
            <a:endParaRPr lang="en-US" sz="3000" dirty="0">
              <a:solidFill>
                <a:schemeClr val="accent6">
                  <a:lumMod val="75000"/>
                </a:schemeClr>
              </a:solidFill>
              <a:cs typeface="PT Bold Heading" panose="02010400000000000000" pitchFamily="2" charset="-78"/>
            </a:endParaRPr>
          </a:p>
        </p:txBody>
      </p:sp>
    </p:spTree>
    <p:extLst>
      <p:ext uri="{BB962C8B-B14F-4D97-AF65-F5344CB8AC3E}">
        <p14:creationId xmlns:p14="http://schemas.microsoft.com/office/powerpoint/2010/main" val="22494687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77273" y="-5819"/>
            <a:ext cx="12282153" cy="6904309"/>
          </a:xfrm>
        </p:spPr>
      </p:pic>
      <p:grpSp>
        <p:nvGrpSpPr>
          <p:cNvPr id="20" name="Group 19"/>
          <p:cNvGrpSpPr/>
          <p:nvPr/>
        </p:nvGrpSpPr>
        <p:grpSpPr>
          <a:xfrm>
            <a:off x="6313275" y="2152885"/>
            <a:ext cx="5074452" cy="1646112"/>
            <a:chOff x="883283" y="2215990"/>
            <a:chExt cx="4793277" cy="1177955"/>
          </a:xfrm>
          <a:solidFill>
            <a:srgbClr val="00B050"/>
          </a:solidFill>
        </p:grpSpPr>
        <p:sp>
          <p:nvSpPr>
            <p:cNvPr id="21" name="圆角矩形 6"/>
            <p:cNvSpPr/>
            <p:nvPr/>
          </p:nvSpPr>
          <p:spPr>
            <a:xfrm>
              <a:off x="883283" y="2215990"/>
              <a:ext cx="4793277" cy="1177955"/>
            </a:xfrm>
            <a:custGeom>
              <a:avLst/>
              <a:gdLst>
                <a:gd name="connsiteX0" fmla="*/ 1289248 w 5969768"/>
                <a:gd name="connsiteY0" fmla="*/ 0 h 1872208"/>
                <a:gd name="connsiteX1" fmla="*/ 5346173 w 5969768"/>
                <a:gd name="connsiteY1" fmla="*/ 0 h 1872208"/>
                <a:gd name="connsiteX2" fmla="*/ 5969768 w 5969768"/>
                <a:gd name="connsiteY2" fmla="*/ 623595 h 1872208"/>
                <a:gd name="connsiteX3" fmla="*/ 5969768 w 5969768"/>
                <a:gd name="connsiteY3" fmla="*/ 1248613 h 1872208"/>
                <a:gd name="connsiteX4" fmla="*/ 5346173 w 5969768"/>
                <a:gd name="connsiteY4" fmla="*/ 1872208 h 1872208"/>
                <a:gd name="connsiteX5" fmla="*/ 1368152 w 5969768"/>
                <a:gd name="connsiteY5" fmla="*/ 1872208 h 1872208"/>
                <a:gd name="connsiteX6" fmla="*/ 1289248 w 5969768"/>
                <a:gd name="connsiteY6" fmla="*/ 1872208 h 1872208"/>
                <a:gd name="connsiteX7" fmla="*/ 407735 w 5969768"/>
                <a:gd name="connsiteY7" fmla="*/ 1872208 h 1872208"/>
                <a:gd name="connsiteX8" fmla="*/ 0 w 5969768"/>
                <a:gd name="connsiteY8" fmla="*/ 1464473 h 1872208"/>
                <a:gd name="connsiteX9" fmla="*/ 0 w 5969768"/>
                <a:gd name="connsiteY9" fmla="*/ 1055807 h 1872208"/>
                <a:gd name="connsiteX10" fmla="*/ 407735 w 5969768"/>
                <a:gd name="connsiteY10" fmla="*/ 648072 h 1872208"/>
                <a:gd name="connsiteX11" fmla="*/ 1368152 w 5969768"/>
                <a:gd name="connsiteY11" fmla="*/ 648072 h 1872208"/>
                <a:gd name="connsiteX12" fmla="*/ 1368152 w 5969768"/>
                <a:gd name="connsiteY12" fmla="*/ 850487 h 1872208"/>
                <a:gd name="connsiteX13" fmla="*/ 488918 w 5969768"/>
                <a:gd name="connsiteY13" fmla="*/ 850487 h 1872208"/>
                <a:gd name="connsiteX14" fmla="*/ 216024 w 5969768"/>
                <a:gd name="connsiteY14" fmla="*/ 1123381 h 1872208"/>
                <a:gd name="connsiteX15" fmla="*/ 216024 w 5969768"/>
                <a:gd name="connsiteY15" fmla="*/ 1396898 h 1872208"/>
                <a:gd name="connsiteX16" fmla="*/ 488918 w 5969768"/>
                <a:gd name="connsiteY16" fmla="*/ 1669792 h 1872208"/>
                <a:gd name="connsiteX17" fmla="*/ 1368152 w 5969768"/>
                <a:gd name="connsiteY17" fmla="*/ 1669792 h 1872208"/>
                <a:gd name="connsiteX18" fmla="*/ 1368152 w 5969768"/>
                <a:gd name="connsiteY18" fmla="*/ 1670095 h 1872208"/>
                <a:gd name="connsiteX19" fmla="*/ 5264789 w 5969768"/>
                <a:gd name="connsiteY19" fmla="*/ 1670095 h 1872208"/>
                <a:gd name="connsiteX20" fmla="*/ 5753744 w 5969768"/>
                <a:gd name="connsiteY20" fmla="*/ 1181140 h 1872208"/>
                <a:gd name="connsiteX21" fmla="*/ 5753744 w 5969768"/>
                <a:gd name="connsiteY21" fmla="*/ 691068 h 1872208"/>
                <a:gd name="connsiteX22" fmla="*/ 5264789 w 5969768"/>
                <a:gd name="connsiteY22" fmla="*/ 202113 h 1872208"/>
                <a:gd name="connsiteX23" fmla="*/ 1289248 w 5969768"/>
                <a:gd name="connsiteY23" fmla="*/ 202113 h 1872208"/>
                <a:gd name="connsiteX24" fmla="*/ 1288082 w 5969768"/>
                <a:gd name="connsiteY24" fmla="*/ 80739 h 1872208"/>
                <a:gd name="connsiteX25" fmla="*/ 1289248 w 5969768"/>
                <a:gd name="connsiteY25" fmla="*/ 0 h 1872208"/>
                <a:gd name="connsiteX0" fmla="*/ 1289248 w 5969768"/>
                <a:gd name="connsiteY0" fmla="*/ 0 h 1872208"/>
                <a:gd name="connsiteX1" fmla="*/ 5346173 w 5969768"/>
                <a:gd name="connsiteY1" fmla="*/ 0 h 1872208"/>
                <a:gd name="connsiteX2" fmla="*/ 5969768 w 5969768"/>
                <a:gd name="connsiteY2" fmla="*/ 623595 h 1872208"/>
                <a:gd name="connsiteX3" fmla="*/ 5969768 w 5969768"/>
                <a:gd name="connsiteY3" fmla="*/ 1248613 h 1872208"/>
                <a:gd name="connsiteX4" fmla="*/ 5346173 w 5969768"/>
                <a:gd name="connsiteY4" fmla="*/ 1872208 h 1872208"/>
                <a:gd name="connsiteX5" fmla="*/ 1368152 w 5969768"/>
                <a:gd name="connsiteY5" fmla="*/ 1872208 h 1872208"/>
                <a:gd name="connsiteX6" fmla="*/ 1289248 w 5969768"/>
                <a:gd name="connsiteY6" fmla="*/ 1872208 h 1872208"/>
                <a:gd name="connsiteX7" fmla="*/ 407735 w 5969768"/>
                <a:gd name="connsiteY7" fmla="*/ 1872208 h 1872208"/>
                <a:gd name="connsiteX8" fmla="*/ 0 w 5969768"/>
                <a:gd name="connsiteY8" fmla="*/ 1464473 h 1872208"/>
                <a:gd name="connsiteX9" fmla="*/ 0 w 5969768"/>
                <a:gd name="connsiteY9" fmla="*/ 1055807 h 1872208"/>
                <a:gd name="connsiteX10" fmla="*/ 407735 w 5969768"/>
                <a:gd name="connsiteY10" fmla="*/ 648072 h 1872208"/>
                <a:gd name="connsiteX11" fmla="*/ 1368152 w 5969768"/>
                <a:gd name="connsiteY11" fmla="*/ 648072 h 1872208"/>
                <a:gd name="connsiteX12" fmla="*/ 1368152 w 5969768"/>
                <a:gd name="connsiteY12" fmla="*/ 850487 h 1872208"/>
                <a:gd name="connsiteX13" fmla="*/ 488918 w 5969768"/>
                <a:gd name="connsiteY13" fmla="*/ 850487 h 1872208"/>
                <a:gd name="connsiteX14" fmla="*/ 216024 w 5969768"/>
                <a:gd name="connsiteY14" fmla="*/ 1123381 h 1872208"/>
                <a:gd name="connsiteX15" fmla="*/ 216024 w 5969768"/>
                <a:gd name="connsiteY15" fmla="*/ 1396898 h 1872208"/>
                <a:gd name="connsiteX16" fmla="*/ 488918 w 5969768"/>
                <a:gd name="connsiteY16" fmla="*/ 1669792 h 1872208"/>
                <a:gd name="connsiteX17" fmla="*/ 1368152 w 5969768"/>
                <a:gd name="connsiteY17" fmla="*/ 1669792 h 1872208"/>
                <a:gd name="connsiteX18" fmla="*/ 1368152 w 5969768"/>
                <a:gd name="connsiteY18" fmla="*/ 1670095 h 1872208"/>
                <a:gd name="connsiteX19" fmla="*/ 5264789 w 5969768"/>
                <a:gd name="connsiteY19" fmla="*/ 1670095 h 1872208"/>
                <a:gd name="connsiteX20" fmla="*/ 5753744 w 5969768"/>
                <a:gd name="connsiteY20" fmla="*/ 1181140 h 1872208"/>
                <a:gd name="connsiteX21" fmla="*/ 5753744 w 5969768"/>
                <a:gd name="connsiteY21" fmla="*/ 691068 h 1872208"/>
                <a:gd name="connsiteX22" fmla="*/ 5264789 w 5969768"/>
                <a:gd name="connsiteY22" fmla="*/ 202113 h 1872208"/>
                <a:gd name="connsiteX23" fmla="*/ 1289248 w 5969768"/>
                <a:gd name="connsiteY23" fmla="*/ 202113 h 1872208"/>
                <a:gd name="connsiteX24" fmla="*/ 1421432 w 5969768"/>
                <a:gd name="connsiteY24" fmla="*/ 109314 h 1872208"/>
                <a:gd name="connsiteX25" fmla="*/ 1289248 w 5969768"/>
                <a:gd name="connsiteY25" fmla="*/ 0 h 18722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5969768" h="1872208">
                  <a:moveTo>
                    <a:pt x="1289248" y="0"/>
                  </a:moveTo>
                  <a:lnTo>
                    <a:pt x="5346173" y="0"/>
                  </a:lnTo>
                  <a:cubicBezTo>
                    <a:pt x="5690575" y="0"/>
                    <a:pt x="5969768" y="279193"/>
                    <a:pt x="5969768" y="623595"/>
                  </a:cubicBezTo>
                  <a:lnTo>
                    <a:pt x="5969768" y="1248613"/>
                  </a:lnTo>
                  <a:cubicBezTo>
                    <a:pt x="5969768" y="1593015"/>
                    <a:pt x="5690575" y="1872208"/>
                    <a:pt x="5346173" y="1872208"/>
                  </a:cubicBezTo>
                  <a:lnTo>
                    <a:pt x="1368152" y="1872208"/>
                  </a:lnTo>
                  <a:lnTo>
                    <a:pt x="1289248" y="1872208"/>
                  </a:lnTo>
                  <a:lnTo>
                    <a:pt x="407735" y="1872208"/>
                  </a:lnTo>
                  <a:cubicBezTo>
                    <a:pt x="182549" y="1872208"/>
                    <a:pt x="0" y="1689659"/>
                    <a:pt x="0" y="1464473"/>
                  </a:cubicBezTo>
                  <a:lnTo>
                    <a:pt x="0" y="1055807"/>
                  </a:lnTo>
                  <a:cubicBezTo>
                    <a:pt x="0" y="830621"/>
                    <a:pt x="182549" y="648072"/>
                    <a:pt x="407735" y="648072"/>
                  </a:cubicBezTo>
                  <a:lnTo>
                    <a:pt x="1368152" y="648072"/>
                  </a:lnTo>
                  <a:lnTo>
                    <a:pt x="1368152" y="850487"/>
                  </a:lnTo>
                  <a:lnTo>
                    <a:pt x="488918" y="850487"/>
                  </a:lnTo>
                  <a:cubicBezTo>
                    <a:pt x="338203" y="850487"/>
                    <a:pt x="216024" y="972666"/>
                    <a:pt x="216024" y="1123381"/>
                  </a:cubicBezTo>
                  <a:lnTo>
                    <a:pt x="216024" y="1396898"/>
                  </a:lnTo>
                  <a:cubicBezTo>
                    <a:pt x="216024" y="1547613"/>
                    <a:pt x="338203" y="1669792"/>
                    <a:pt x="488918" y="1669792"/>
                  </a:cubicBezTo>
                  <a:lnTo>
                    <a:pt x="1368152" y="1669792"/>
                  </a:lnTo>
                  <a:lnTo>
                    <a:pt x="1368152" y="1670095"/>
                  </a:lnTo>
                  <a:lnTo>
                    <a:pt x="5264789" y="1670095"/>
                  </a:lnTo>
                  <a:cubicBezTo>
                    <a:pt x="5534831" y="1670095"/>
                    <a:pt x="5753744" y="1451182"/>
                    <a:pt x="5753744" y="1181140"/>
                  </a:cubicBezTo>
                  <a:lnTo>
                    <a:pt x="5753744" y="691068"/>
                  </a:lnTo>
                  <a:cubicBezTo>
                    <a:pt x="5753744" y="421026"/>
                    <a:pt x="5534831" y="202113"/>
                    <a:pt x="5264789" y="202113"/>
                  </a:cubicBezTo>
                  <a:lnTo>
                    <a:pt x="1289248" y="202113"/>
                  </a:lnTo>
                  <a:cubicBezTo>
                    <a:pt x="1288859" y="161655"/>
                    <a:pt x="1421821" y="149772"/>
                    <a:pt x="1421432" y="109314"/>
                  </a:cubicBezTo>
                  <a:cubicBezTo>
                    <a:pt x="1421821" y="82401"/>
                    <a:pt x="1288859" y="26913"/>
                    <a:pt x="1289248" y="0"/>
                  </a:cubicBezTo>
                  <a:close/>
                </a:path>
              </a:pathLst>
            </a:custGeom>
            <a:grpFill/>
            <a:ln w="28575" cap="flat" cmpd="sng" algn="ctr">
              <a:solidFill>
                <a:schemeClr val="bg1"/>
              </a:solidFill>
              <a:prstDash val="solid"/>
            </a:ln>
            <a:effectLst>
              <a:outerShdw dist="38100" dir="2700000" algn="tl" rotWithShape="0">
                <a:prstClr val="black">
                  <a:alpha val="2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sysClr val="window" lastClr="FFFFFF"/>
                </a:solidFill>
                <a:effectLst/>
                <a:uLnTx/>
                <a:uFillTx/>
                <a:latin typeface="Calibri"/>
                <a:ea typeface="宋体"/>
                <a:cs typeface="+mn-cs"/>
              </a:endParaRPr>
            </a:p>
          </p:txBody>
        </p:sp>
        <p:sp>
          <p:nvSpPr>
            <p:cNvPr id="22" name="燕尾形 31"/>
            <p:cNvSpPr/>
            <p:nvPr/>
          </p:nvSpPr>
          <p:spPr>
            <a:xfrm>
              <a:off x="1841994" y="2575817"/>
              <a:ext cx="277135" cy="217166"/>
            </a:xfrm>
            <a:prstGeom prst="chevron">
              <a:avLst/>
            </a:prstGeom>
            <a:grpFill/>
            <a:ln w="28575" cap="flat" cmpd="sng" algn="ctr">
              <a:solidFill>
                <a:sysClr val="window" lastClr="FFFFFF"/>
              </a:solidFill>
              <a:prstDash val="solid"/>
            </a:ln>
            <a:effectLst>
              <a:outerShdw dist="38100" dir="2700000" algn="tl" rotWithShape="0">
                <a:prstClr val="black">
                  <a:alpha val="2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sysClr val="window" lastClr="FFFFFF"/>
                </a:solidFill>
                <a:effectLst/>
                <a:uLnTx/>
                <a:uFillTx/>
                <a:latin typeface="Calibri"/>
                <a:ea typeface="宋体"/>
                <a:cs typeface="+mn-cs"/>
              </a:endParaRPr>
            </a:p>
          </p:txBody>
        </p:sp>
        <p:sp>
          <p:nvSpPr>
            <p:cNvPr id="23" name="燕尾形 32"/>
            <p:cNvSpPr/>
            <p:nvPr/>
          </p:nvSpPr>
          <p:spPr>
            <a:xfrm>
              <a:off x="2052161" y="2575817"/>
              <a:ext cx="277135" cy="217166"/>
            </a:xfrm>
            <a:prstGeom prst="chevron">
              <a:avLst/>
            </a:prstGeom>
            <a:solidFill>
              <a:srgbClr val="0070C0"/>
            </a:solidFill>
            <a:ln w="28575" cap="flat" cmpd="sng" algn="ctr">
              <a:solidFill>
                <a:sysClr val="window" lastClr="FFFFFF"/>
              </a:solidFill>
              <a:prstDash val="solid"/>
            </a:ln>
            <a:effectLst>
              <a:outerShdw dist="38100" dir="2700000" algn="tl" rotWithShape="0">
                <a:prstClr val="black">
                  <a:alpha val="2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sysClr val="window" lastClr="FFFFFF"/>
                </a:solidFill>
                <a:effectLst/>
                <a:uLnTx/>
                <a:uFillTx/>
                <a:latin typeface="Calibri"/>
                <a:ea typeface="宋体"/>
                <a:cs typeface="+mn-cs"/>
              </a:endParaRPr>
            </a:p>
          </p:txBody>
        </p:sp>
      </p:grpSp>
      <p:grpSp>
        <p:nvGrpSpPr>
          <p:cNvPr id="24" name="Group 23"/>
          <p:cNvGrpSpPr/>
          <p:nvPr/>
        </p:nvGrpSpPr>
        <p:grpSpPr>
          <a:xfrm>
            <a:off x="324091" y="2152885"/>
            <a:ext cx="4745620" cy="1542762"/>
            <a:chOff x="226779" y="2059266"/>
            <a:chExt cx="5609728" cy="1378600"/>
          </a:xfrm>
        </p:grpSpPr>
        <p:sp>
          <p:nvSpPr>
            <p:cNvPr id="25" name="圆角矩形 6"/>
            <p:cNvSpPr/>
            <p:nvPr/>
          </p:nvSpPr>
          <p:spPr>
            <a:xfrm>
              <a:off x="226779" y="2059266"/>
              <a:ext cx="5609728" cy="1378600"/>
            </a:xfrm>
            <a:custGeom>
              <a:avLst/>
              <a:gdLst>
                <a:gd name="connsiteX0" fmla="*/ 1289248 w 5969768"/>
                <a:gd name="connsiteY0" fmla="*/ 0 h 1872208"/>
                <a:gd name="connsiteX1" fmla="*/ 5346173 w 5969768"/>
                <a:gd name="connsiteY1" fmla="*/ 0 h 1872208"/>
                <a:gd name="connsiteX2" fmla="*/ 5969768 w 5969768"/>
                <a:gd name="connsiteY2" fmla="*/ 623595 h 1872208"/>
                <a:gd name="connsiteX3" fmla="*/ 5969768 w 5969768"/>
                <a:gd name="connsiteY3" fmla="*/ 1248613 h 1872208"/>
                <a:gd name="connsiteX4" fmla="*/ 5346173 w 5969768"/>
                <a:gd name="connsiteY4" fmla="*/ 1872208 h 1872208"/>
                <a:gd name="connsiteX5" fmla="*/ 1368152 w 5969768"/>
                <a:gd name="connsiteY5" fmla="*/ 1872208 h 1872208"/>
                <a:gd name="connsiteX6" fmla="*/ 1289248 w 5969768"/>
                <a:gd name="connsiteY6" fmla="*/ 1872208 h 1872208"/>
                <a:gd name="connsiteX7" fmla="*/ 407735 w 5969768"/>
                <a:gd name="connsiteY7" fmla="*/ 1872208 h 1872208"/>
                <a:gd name="connsiteX8" fmla="*/ 0 w 5969768"/>
                <a:gd name="connsiteY8" fmla="*/ 1464473 h 1872208"/>
                <a:gd name="connsiteX9" fmla="*/ 0 w 5969768"/>
                <a:gd name="connsiteY9" fmla="*/ 1055807 h 1872208"/>
                <a:gd name="connsiteX10" fmla="*/ 407735 w 5969768"/>
                <a:gd name="connsiteY10" fmla="*/ 648072 h 1872208"/>
                <a:gd name="connsiteX11" fmla="*/ 1368152 w 5969768"/>
                <a:gd name="connsiteY11" fmla="*/ 648072 h 1872208"/>
                <a:gd name="connsiteX12" fmla="*/ 1368152 w 5969768"/>
                <a:gd name="connsiteY12" fmla="*/ 850487 h 1872208"/>
                <a:gd name="connsiteX13" fmla="*/ 488918 w 5969768"/>
                <a:gd name="connsiteY13" fmla="*/ 850487 h 1872208"/>
                <a:gd name="connsiteX14" fmla="*/ 216024 w 5969768"/>
                <a:gd name="connsiteY14" fmla="*/ 1123381 h 1872208"/>
                <a:gd name="connsiteX15" fmla="*/ 216024 w 5969768"/>
                <a:gd name="connsiteY15" fmla="*/ 1396898 h 1872208"/>
                <a:gd name="connsiteX16" fmla="*/ 488918 w 5969768"/>
                <a:gd name="connsiteY16" fmla="*/ 1669792 h 1872208"/>
                <a:gd name="connsiteX17" fmla="*/ 1368152 w 5969768"/>
                <a:gd name="connsiteY17" fmla="*/ 1669792 h 1872208"/>
                <a:gd name="connsiteX18" fmla="*/ 1368152 w 5969768"/>
                <a:gd name="connsiteY18" fmla="*/ 1670095 h 1872208"/>
                <a:gd name="connsiteX19" fmla="*/ 5264789 w 5969768"/>
                <a:gd name="connsiteY19" fmla="*/ 1670095 h 1872208"/>
                <a:gd name="connsiteX20" fmla="*/ 5753744 w 5969768"/>
                <a:gd name="connsiteY20" fmla="*/ 1181140 h 1872208"/>
                <a:gd name="connsiteX21" fmla="*/ 5753744 w 5969768"/>
                <a:gd name="connsiteY21" fmla="*/ 691068 h 1872208"/>
                <a:gd name="connsiteX22" fmla="*/ 5264789 w 5969768"/>
                <a:gd name="connsiteY22" fmla="*/ 202113 h 1872208"/>
                <a:gd name="connsiteX23" fmla="*/ 1289248 w 5969768"/>
                <a:gd name="connsiteY23" fmla="*/ 202113 h 1872208"/>
                <a:gd name="connsiteX24" fmla="*/ 1288082 w 5969768"/>
                <a:gd name="connsiteY24" fmla="*/ 80739 h 1872208"/>
                <a:gd name="connsiteX25" fmla="*/ 1289248 w 5969768"/>
                <a:gd name="connsiteY25" fmla="*/ 0 h 1872208"/>
                <a:gd name="connsiteX0" fmla="*/ 1289248 w 5969768"/>
                <a:gd name="connsiteY0" fmla="*/ 0 h 1872208"/>
                <a:gd name="connsiteX1" fmla="*/ 5346173 w 5969768"/>
                <a:gd name="connsiteY1" fmla="*/ 0 h 1872208"/>
                <a:gd name="connsiteX2" fmla="*/ 5969768 w 5969768"/>
                <a:gd name="connsiteY2" fmla="*/ 623595 h 1872208"/>
                <a:gd name="connsiteX3" fmla="*/ 5969768 w 5969768"/>
                <a:gd name="connsiteY3" fmla="*/ 1248613 h 1872208"/>
                <a:gd name="connsiteX4" fmla="*/ 5346173 w 5969768"/>
                <a:gd name="connsiteY4" fmla="*/ 1872208 h 1872208"/>
                <a:gd name="connsiteX5" fmla="*/ 1368152 w 5969768"/>
                <a:gd name="connsiteY5" fmla="*/ 1872208 h 1872208"/>
                <a:gd name="connsiteX6" fmla="*/ 1289248 w 5969768"/>
                <a:gd name="connsiteY6" fmla="*/ 1872208 h 1872208"/>
                <a:gd name="connsiteX7" fmla="*/ 407735 w 5969768"/>
                <a:gd name="connsiteY7" fmla="*/ 1872208 h 1872208"/>
                <a:gd name="connsiteX8" fmla="*/ 0 w 5969768"/>
                <a:gd name="connsiteY8" fmla="*/ 1464473 h 1872208"/>
                <a:gd name="connsiteX9" fmla="*/ 0 w 5969768"/>
                <a:gd name="connsiteY9" fmla="*/ 1055807 h 1872208"/>
                <a:gd name="connsiteX10" fmla="*/ 407735 w 5969768"/>
                <a:gd name="connsiteY10" fmla="*/ 648072 h 1872208"/>
                <a:gd name="connsiteX11" fmla="*/ 1368152 w 5969768"/>
                <a:gd name="connsiteY11" fmla="*/ 648072 h 1872208"/>
                <a:gd name="connsiteX12" fmla="*/ 1368152 w 5969768"/>
                <a:gd name="connsiteY12" fmla="*/ 850487 h 1872208"/>
                <a:gd name="connsiteX13" fmla="*/ 488918 w 5969768"/>
                <a:gd name="connsiteY13" fmla="*/ 850487 h 1872208"/>
                <a:gd name="connsiteX14" fmla="*/ 216024 w 5969768"/>
                <a:gd name="connsiteY14" fmla="*/ 1123381 h 1872208"/>
                <a:gd name="connsiteX15" fmla="*/ 216024 w 5969768"/>
                <a:gd name="connsiteY15" fmla="*/ 1396898 h 1872208"/>
                <a:gd name="connsiteX16" fmla="*/ 488918 w 5969768"/>
                <a:gd name="connsiteY16" fmla="*/ 1669792 h 1872208"/>
                <a:gd name="connsiteX17" fmla="*/ 1368152 w 5969768"/>
                <a:gd name="connsiteY17" fmla="*/ 1669792 h 1872208"/>
                <a:gd name="connsiteX18" fmla="*/ 1368152 w 5969768"/>
                <a:gd name="connsiteY18" fmla="*/ 1670095 h 1872208"/>
                <a:gd name="connsiteX19" fmla="*/ 5264789 w 5969768"/>
                <a:gd name="connsiteY19" fmla="*/ 1670095 h 1872208"/>
                <a:gd name="connsiteX20" fmla="*/ 5753744 w 5969768"/>
                <a:gd name="connsiteY20" fmla="*/ 1181140 h 1872208"/>
                <a:gd name="connsiteX21" fmla="*/ 5753744 w 5969768"/>
                <a:gd name="connsiteY21" fmla="*/ 691068 h 1872208"/>
                <a:gd name="connsiteX22" fmla="*/ 5264789 w 5969768"/>
                <a:gd name="connsiteY22" fmla="*/ 202113 h 1872208"/>
                <a:gd name="connsiteX23" fmla="*/ 1289248 w 5969768"/>
                <a:gd name="connsiteY23" fmla="*/ 202113 h 1872208"/>
                <a:gd name="connsiteX24" fmla="*/ 1421432 w 5969768"/>
                <a:gd name="connsiteY24" fmla="*/ 109314 h 1872208"/>
                <a:gd name="connsiteX25" fmla="*/ 1289248 w 5969768"/>
                <a:gd name="connsiteY25" fmla="*/ 0 h 18722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5969768" h="1872208">
                  <a:moveTo>
                    <a:pt x="1289248" y="0"/>
                  </a:moveTo>
                  <a:lnTo>
                    <a:pt x="5346173" y="0"/>
                  </a:lnTo>
                  <a:cubicBezTo>
                    <a:pt x="5690575" y="0"/>
                    <a:pt x="5969768" y="279193"/>
                    <a:pt x="5969768" y="623595"/>
                  </a:cubicBezTo>
                  <a:lnTo>
                    <a:pt x="5969768" y="1248613"/>
                  </a:lnTo>
                  <a:cubicBezTo>
                    <a:pt x="5969768" y="1593015"/>
                    <a:pt x="5690575" y="1872208"/>
                    <a:pt x="5346173" y="1872208"/>
                  </a:cubicBezTo>
                  <a:lnTo>
                    <a:pt x="1368152" y="1872208"/>
                  </a:lnTo>
                  <a:lnTo>
                    <a:pt x="1289248" y="1872208"/>
                  </a:lnTo>
                  <a:lnTo>
                    <a:pt x="407735" y="1872208"/>
                  </a:lnTo>
                  <a:cubicBezTo>
                    <a:pt x="182549" y="1872208"/>
                    <a:pt x="0" y="1689659"/>
                    <a:pt x="0" y="1464473"/>
                  </a:cubicBezTo>
                  <a:lnTo>
                    <a:pt x="0" y="1055807"/>
                  </a:lnTo>
                  <a:cubicBezTo>
                    <a:pt x="0" y="830621"/>
                    <a:pt x="182549" y="648072"/>
                    <a:pt x="407735" y="648072"/>
                  </a:cubicBezTo>
                  <a:lnTo>
                    <a:pt x="1368152" y="648072"/>
                  </a:lnTo>
                  <a:lnTo>
                    <a:pt x="1368152" y="850487"/>
                  </a:lnTo>
                  <a:lnTo>
                    <a:pt x="488918" y="850487"/>
                  </a:lnTo>
                  <a:cubicBezTo>
                    <a:pt x="338203" y="850487"/>
                    <a:pt x="216024" y="972666"/>
                    <a:pt x="216024" y="1123381"/>
                  </a:cubicBezTo>
                  <a:lnTo>
                    <a:pt x="216024" y="1396898"/>
                  </a:lnTo>
                  <a:cubicBezTo>
                    <a:pt x="216024" y="1547613"/>
                    <a:pt x="338203" y="1669792"/>
                    <a:pt x="488918" y="1669792"/>
                  </a:cubicBezTo>
                  <a:lnTo>
                    <a:pt x="1368152" y="1669792"/>
                  </a:lnTo>
                  <a:lnTo>
                    <a:pt x="1368152" y="1670095"/>
                  </a:lnTo>
                  <a:lnTo>
                    <a:pt x="5264789" y="1670095"/>
                  </a:lnTo>
                  <a:cubicBezTo>
                    <a:pt x="5534831" y="1670095"/>
                    <a:pt x="5753744" y="1451182"/>
                    <a:pt x="5753744" y="1181140"/>
                  </a:cubicBezTo>
                  <a:lnTo>
                    <a:pt x="5753744" y="691068"/>
                  </a:lnTo>
                  <a:cubicBezTo>
                    <a:pt x="5753744" y="421026"/>
                    <a:pt x="5534831" y="202113"/>
                    <a:pt x="5264789" y="202113"/>
                  </a:cubicBezTo>
                  <a:lnTo>
                    <a:pt x="1289248" y="202113"/>
                  </a:lnTo>
                  <a:cubicBezTo>
                    <a:pt x="1288859" y="161655"/>
                    <a:pt x="1421821" y="149772"/>
                    <a:pt x="1421432" y="109314"/>
                  </a:cubicBezTo>
                  <a:cubicBezTo>
                    <a:pt x="1421821" y="82401"/>
                    <a:pt x="1288859" y="26913"/>
                    <a:pt x="1289248" y="0"/>
                  </a:cubicBezTo>
                  <a:close/>
                </a:path>
              </a:pathLst>
            </a:custGeom>
            <a:solidFill>
              <a:schemeClr val="accent4"/>
            </a:solidFill>
            <a:ln w="28575" cap="flat" cmpd="sng" algn="ctr">
              <a:solidFill>
                <a:sysClr val="window" lastClr="FFFFFF"/>
              </a:solidFill>
              <a:prstDash val="solid"/>
            </a:ln>
            <a:effectLst>
              <a:outerShdw dist="38100" dir="2700000" algn="tl" rotWithShape="0">
                <a:prstClr val="black">
                  <a:alpha val="2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sysClr val="window" lastClr="FFFFFF"/>
                </a:solidFill>
                <a:effectLst/>
                <a:uLnTx/>
                <a:uFillTx/>
                <a:latin typeface="Calibri"/>
                <a:ea typeface="宋体"/>
                <a:cs typeface="+mn-cs"/>
              </a:endParaRPr>
            </a:p>
          </p:txBody>
        </p:sp>
        <p:sp>
          <p:nvSpPr>
            <p:cNvPr id="26" name="燕尾形 31"/>
            <p:cNvSpPr/>
            <p:nvPr/>
          </p:nvSpPr>
          <p:spPr>
            <a:xfrm>
              <a:off x="1348790" y="2480382"/>
              <a:ext cx="324340" cy="254156"/>
            </a:xfrm>
            <a:prstGeom prst="chevron">
              <a:avLst/>
            </a:prstGeom>
            <a:solidFill>
              <a:srgbClr val="50D0B8"/>
            </a:solidFill>
            <a:ln w="28575" cap="flat" cmpd="sng" algn="ctr">
              <a:solidFill>
                <a:sysClr val="window" lastClr="FFFFFF"/>
              </a:solidFill>
              <a:prstDash val="solid"/>
            </a:ln>
            <a:effectLst>
              <a:outerShdw dist="38100" dir="2700000" algn="tl" rotWithShape="0">
                <a:prstClr val="black">
                  <a:alpha val="2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sysClr val="window" lastClr="FFFFFF"/>
                </a:solidFill>
                <a:effectLst/>
                <a:uLnTx/>
                <a:uFillTx/>
                <a:latin typeface="Calibri"/>
                <a:ea typeface="宋体"/>
                <a:cs typeface="+mn-cs"/>
              </a:endParaRPr>
            </a:p>
          </p:txBody>
        </p:sp>
        <p:sp>
          <p:nvSpPr>
            <p:cNvPr id="27" name="燕尾形 32"/>
            <p:cNvSpPr/>
            <p:nvPr/>
          </p:nvSpPr>
          <p:spPr>
            <a:xfrm>
              <a:off x="1594754" y="2480382"/>
              <a:ext cx="324340" cy="254156"/>
            </a:xfrm>
            <a:prstGeom prst="chevron">
              <a:avLst/>
            </a:prstGeom>
            <a:solidFill>
              <a:schemeClr val="accent1"/>
            </a:solidFill>
            <a:ln w="28575" cap="flat" cmpd="sng" algn="ctr">
              <a:solidFill>
                <a:sysClr val="window" lastClr="FFFFFF"/>
              </a:solidFill>
              <a:prstDash val="solid"/>
            </a:ln>
            <a:effectLst>
              <a:outerShdw dist="38100" dir="2700000" algn="tl" rotWithShape="0">
                <a:prstClr val="black">
                  <a:alpha val="2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sysClr val="window" lastClr="FFFFFF"/>
                </a:solidFill>
                <a:effectLst/>
                <a:uLnTx/>
                <a:uFillTx/>
                <a:latin typeface="Calibri"/>
                <a:ea typeface="宋体"/>
                <a:cs typeface="+mn-cs"/>
              </a:endParaRPr>
            </a:p>
          </p:txBody>
        </p:sp>
      </p:grpSp>
      <p:grpSp>
        <p:nvGrpSpPr>
          <p:cNvPr id="28" name="Group 27"/>
          <p:cNvGrpSpPr/>
          <p:nvPr/>
        </p:nvGrpSpPr>
        <p:grpSpPr>
          <a:xfrm>
            <a:off x="2210765" y="4085863"/>
            <a:ext cx="7271260" cy="1969945"/>
            <a:chOff x="6442604" y="2215617"/>
            <a:chExt cx="4793277" cy="1177956"/>
          </a:xfrm>
        </p:grpSpPr>
        <p:sp>
          <p:nvSpPr>
            <p:cNvPr id="29" name="圆角矩形 6"/>
            <p:cNvSpPr/>
            <p:nvPr/>
          </p:nvSpPr>
          <p:spPr>
            <a:xfrm>
              <a:off x="6442604" y="2215617"/>
              <a:ext cx="4793277" cy="1177956"/>
            </a:xfrm>
            <a:custGeom>
              <a:avLst/>
              <a:gdLst>
                <a:gd name="connsiteX0" fmla="*/ 1289248 w 5969768"/>
                <a:gd name="connsiteY0" fmla="*/ 0 h 1872208"/>
                <a:gd name="connsiteX1" fmla="*/ 5346173 w 5969768"/>
                <a:gd name="connsiteY1" fmla="*/ 0 h 1872208"/>
                <a:gd name="connsiteX2" fmla="*/ 5969768 w 5969768"/>
                <a:gd name="connsiteY2" fmla="*/ 623595 h 1872208"/>
                <a:gd name="connsiteX3" fmla="*/ 5969768 w 5969768"/>
                <a:gd name="connsiteY3" fmla="*/ 1248613 h 1872208"/>
                <a:gd name="connsiteX4" fmla="*/ 5346173 w 5969768"/>
                <a:gd name="connsiteY4" fmla="*/ 1872208 h 1872208"/>
                <a:gd name="connsiteX5" fmla="*/ 1368152 w 5969768"/>
                <a:gd name="connsiteY5" fmla="*/ 1872208 h 1872208"/>
                <a:gd name="connsiteX6" fmla="*/ 1289248 w 5969768"/>
                <a:gd name="connsiteY6" fmla="*/ 1872208 h 1872208"/>
                <a:gd name="connsiteX7" fmla="*/ 407735 w 5969768"/>
                <a:gd name="connsiteY7" fmla="*/ 1872208 h 1872208"/>
                <a:gd name="connsiteX8" fmla="*/ 0 w 5969768"/>
                <a:gd name="connsiteY8" fmla="*/ 1464473 h 1872208"/>
                <a:gd name="connsiteX9" fmla="*/ 0 w 5969768"/>
                <a:gd name="connsiteY9" fmla="*/ 1055807 h 1872208"/>
                <a:gd name="connsiteX10" fmla="*/ 407735 w 5969768"/>
                <a:gd name="connsiteY10" fmla="*/ 648072 h 1872208"/>
                <a:gd name="connsiteX11" fmla="*/ 1368152 w 5969768"/>
                <a:gd name="connsiteY11" fmla="*/ 648072 h 1872208"/>
                <a:gd name="connsiteX12" fmla="*/ 1368152 w 5969768"/>
                <a:gd name="connsiteY12" fmla="*/ 850487 h 1872208"/>
                <a:gd name="connsiteX13" fmla="*/ 488918 w 5969768"/>
                <a:gd name="connsiteY13" fmla="*/ 850487 h 1872208"/>
                <a:gd name="connsiteX14" fmla="*/ 216024 w 5969768"/>
                <a:gd name="connsiteY14" fmla="*/ 1123381 h 1872208"/>
                <a:gd name="connsiteX15" fmla="*/ 216024 w 5969768"/>
                <a:gd name="connsiteY15" fmla="*/ 1396898 h 1872208"/>
                <a:gd name="connsiteX16" fmla="*/ 488918 w 5969768"/>
                <a:gd name="connsiteY16" fmla="*/ 1669792 h 1872208"/>
                <a:gd name="connsiteX17" fmla="*/ 1368152 w 5969768"/>
                <a:gd name="connsiteY17" fmla="*/ 1669792 h 1872208"/>
                <a:gd name="connsiteX18" fmla="*/ 1368152 w 5969768"/>
                <a:gd name="connsiteY18" fmla="*/ 1670095 h 1872208"/>
                <a:gd name="connsiteX19" fmla="*/ 5264789 w 5969768"/>
                <a:gd name="connsiteY19" fmla="*/ 1670095 h 1872208"/>
                <a:gd name="connsiteX20" fmla="*/ 5753744 w 5969768"/>
                <a:gd name="connsiteY20" fmla="*/ 1181140 h 1872208"/>
                <a:gd name="connsiteX21" fmla="*/ 5753744 w 5969768"/>
                <a:gd name="connsiteY21" fmla="*/ 691068 h 1872208"/>
                <a:gd name="connsiteX22" fmla="*/ 5264789 w 5969768"/>
                <a:gd name="connsiteY22" fmla="*/ 202113 h 1872208"/>
                <a:gd name="connsiteX23" fmla="*/ 1289248 w 5969768"/>
                <a:gd name="connsiteY23" fmla="*/ 202113 h 1872208"/>
                <a:gd name="connsiteX24" fmla="*/ 1288082 w 5969768"/>
                <a:gd name="connsiteY24" fmla="*/ 80739 h 1872208"/>
                <a:gd name="connsiteX25" fmla="*/ 1289248 w 5969768"/>
                <a:gd name="connsiteY25" fmla="*/ 0 h 1872208"/>
                <a:gd name="connsiteX0" fmla="*/ 1289248 w 5969768"/>
                <a:gd name="connsiteY0" fmla="*/ 0 h 1872208"/>
                <a:gd name="connsiteX1" fmla="*/ 5346173 w 5969768"/>
                <a:gd name="connsiteY1" fmla="*/ 0 h 1872208"/>
                <a:gd name="connsiteX2" fmla="*/ 5969768 w 5969768"/>
                <a:gd name="connsiteY2" fmla="*/ 623595 h 1872208"/>
                <a:gd name="connsiteX3" fmla="*/ 5969768 w 5969768"/>
                <a:gd name="connsiteY3" fmla="*/ 1248613 h 1872208"/>
                <a:gd name="connsiteX4" fmla="*/ 5346173 w 5969768"/>
                <a:gd name="connsiteY4" fmla="*/ 1872208 h 1872208"/>
                <a:gd name="connsiteX5" fmla="*/ 1368152 w 5969768"/>
                <a:gd name="connsiteY5" fmla="*/ 1872208 h 1872208"/>
                <a:gd name="connsiteX6" fmla="*/ 1289248 w 5969768"/>
                <a:gd name="connsiteY6" fmla="*/ 1872208 h 1872208"/>
                <a:gd name="connsiteX7" fmla="*/ 407735 w 5969768"/>
                <a:gd name="connsiteY7" fmla="*/ 1872208 h 1872208"/>
                <a:gd name="connsiteX8" fmla="*/ 0 w 5969768"/>
                <a:gd name="connsiteY8" fmla="*/ 1464473 h 1872208"/>
                <a:gd name="connsiteX9" fmla="*/ 0 w 5969768"/>
                <a:gd name="connsiteY9" fmla="*/ 1055807 h 1872208"/>
                <a:gd name="connsiteX10" fmla="*/ 407735 w 5969768"/>
                <a:gd name="connsiteY10" fmla="*/ 648072 h 1872208"/>
                <a:gd name="connsiteX11" fmla="*/ 1368152 w 5969768"/>
                <a:gd name="connsiteY11" fmla="*/ 648072 h 1872208"/>
                <a:gd name="connsiteX12" fmla="*/ 1368152 w 5969768"/>
                <a:gd name="connsiteY12" fmla="*/ 850487 h 1872208"/>
                <a:gd name="connsiteX13" fmla="*/ 488918 w 5969768"/>
                <a:gd name="connsiteY13" fmla="*/ 850487 h 1872208"/>
                <a:gd name="connsiteX14" fmla="*/ 216024 w 5969768"/>
                <a:gd name="connsiteY14" fmla="*/ 1123381 h 1872208"/>
                <a:gd name="connsiteX15" fmla="*/ 216024 w 5969768"/>
                <a:gd name="connsiteY15" fmla="*/ 1396898 h 1872208"/>
                <a:gd name="connsiteX16" fmla="*/ 488918 w 5969768"/>
                <a:gd name="connsiteY16" fmla="*/ 1669792 h 1872208"/>
                <a:gd name="connsiteX17" fmla="*/ 1368152 w 5969768"/>
                <a:gd name="connsiteY17" fmla="*/ 1669792 h 1872208"/>
                <a:gd name="connsiteX18" fmla="*/ 1368152 w 5969768"/>
                <a:gd name="connsiteY18" fmla="*/ 1670095 h 1872208"/>
                <a:gd name="connsiteX19" fmla="*/ 5264789 w 5969768"/>
                <a:gd name="connsiteY19" fmla="*/ 1670095 h 1872208"/>
                <a:gd name="connsiteX20" fmla="*/ 5753744 w 5969768"/>
                <a:gd name="connsiteY20" fmla="*/ 1181140 h 1872208"/>
                <a:gd name="connsiteX21" fmla="*/ 5753744 w 5969768"/>
                <a:gd name="connsiteY21" fmla="*/ 691068 h 1872208"/>
                <a:gd name="connsiteX22" fmla="*/ 5264789 w 5969768"/>
                <a:gd name="connsiteY22" fmla="*/ 202113 h 1872208"/>
                <a:gd name="connsiteX23" fmla="*/ 1289248 w 5969768"/>
                <a:gd name="connsiteY23" fmla="*/ 202113 h 1872208"/>
                <a:gd name="connsiteX24" fmla="*/ 1421432 w 5969768"/>
                <a:gd name="connsiteY24" fmla="*/ 109314 h 1872208"/>
                <a:gd name="connsiteX25" fmla="*/ 1289248 w 5969768"/>
                <a:gd name="connsiteY25" fmla="*/ 0 h 18722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5969768" h="1872208">
                  <a:moveTo>
                    <a:pt x="1289248" y="0"/>
                  </a:moveTo>
                  <a:lnTo>
                    <a:pt x="5346173" y="0"/>
                  </a:lnTo>
                  <a:cubicBezTo>
                    <a:pt x="5690575" y="0"/>
                    <a:pt x="5969768" y="279193"/>
                    <a:pt x="5969768" y="623595"/>
                  </a:cubicBezTo>
                  <a:lnTo>
                    <a:pt x="5969768" y="1248613"/>
                  </a:lnTo>
                  <a:cubicBezTo>
                    <a:pt x="5969768" y="1593015"/>
                    <a:pt x="5690575" y="1872208"/>
                    <a:pt x="5346173" y="1872208"/>
                  </a:cubicBezTo>
                  <a:lnTo>
                    <a:pt x="1368152" y="1872208"/>
                  </a:lnTo>
                  <a:lnTo>
                    <a:pt x="1289248" y="1872208"/>
                  </a:lnTo>
                  <a:lnTo>
                    <a:pt x="407735" y="1872208"/>
                  </a:lnTo>
                  <a:cubicBezTo>
                    <a:pt x="182549" y="1872208"/>
                    <a:pt x="0" y="1689659"/>
                    <a:pt x="0" y="1464473"/>
                  </a:cubicBezTo>
                  <a:lnTo>
                    <a:pt x="0" y="1055807"/>
                  </a:lnTo>
                  <a:cubicBezTo>
                    <a:pt x="0" y="830621"/>
                    <a:pt x="182549" y="648072"/>
                    <a:pt x="407735" y="648072"/>
                  </a:cubicBezTo>
                  <a:lnTo>
                    <a:pt x="1368152" y="648072"/>
                  </a:lnTo>
                  <a:lnTo>
                    <a:pt x="1368152" y="850487"/>
                  </a:lnTo>
                  <a:lnTo>
                    <a:pt x="488918" y="850487"/>
                  </a:lnTo>
                  <a:cubicBezTo>
                    <a:pt x="338203" y="850487"/>
                    <a:pt x="216024" y="972666"/>
                    <a:pt x="216024" y="1123381"/>
                  </a:cubicBezTo>
                  <a:lnTo>
                    <a:pt x="216024" y="1396898"/>
                  </a:lnTo>
                  <a:cubicBezTo>
                    <a:pt x="216024" y="1547613"/>
                    <a:pt x="338203" y="1669792"/>
                    <a:pt x="488918" y="1669792"/>
                  </a:cubicBezTo>
                  <a:lnTo>
                    <a:pt x="1368152" y="1669792"/>
                  </a:lnTo>
                  <a:lnTo>
                    <a:pt x="1368152" y="1670095"/>
                  </a:lnTo>
                  <a:lnTo>
                    <a:pt x="5264789" y="1670095"/>
                  </a:lnTo>
                  <a:cubicBezTo>
                    <a:pt x="5534831" y="1670095"/>
                    <a:pt x="5753744" y="1451182"/>
                    <a:pt x="5753744" y="1181140"/>
                  </a:cubicBezTo>
                  <a:lnTo>
                    <a:pt x="5753744" y="691068"/>
                  </a:lnTo>
                  <a:cubicBezTo>
                    <a:pt x="5753744" y="421026"/>
                    <a:pt x="5534831" y="202113"/>
                    <a:pt x="5264789" y="202113"/>
                  </a:cubicBezTo>
                  <a:lnTo>
                    <a:pt x="1289248" y="202113"/>
                  </a:lnTo>
                  <a:cubicBezTo>
                    <a:pt x="1288859" y="161655"/>
                    <a:pt x="1421821" y="149772"/>
                    <a:pt x="1421432" y="109314"/>
                  </a:cubicBezTo>
                  <a:cubicBezTo>
                    <a:pt x="1421821" y="82401"/>
                    <a:pt x="1288859" y="26913"/>
                    <a:pt x="1289248" y="0"/>
                  </a:cubicBezTo>
                  <a:close/>
                </a:path>
              </a:pathLst>
            </a:custGeom>
            <a:solidFill>
              <a:schemeClr val="accent2"/>
            </a:solidFill>
            <a:ln w="28575" cap="flat" cmpd="sng" algn="ctr">
              <a:solidFill>
                <a:sysClr val="window" lastClr="FFFFFF"/>
              </a:solidFill>
              <a:prstDash val="solid"/>
            </a:ln>
            <a:effectLst>
              <a:outerShdw dist="38100" dir="2700000" algn="tl" rotWithShape="0">
                <a:prstClr val="black">
                  <a:alpha val="2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sysClr val="window" lastClr="FFFFFF"/>
                </a:solidFill>
                <a:effectLst/>
                <a:uLnTx/>
                <a:uFillTx/>
                <a:latin typeface="Calibri"/>
                <a:ea typeface="宋体"/>
                <a:cs typeface="+mn-cs"/>
              </a:endParaRPr>
            </a:p>
          </p:txBody>
        </p:sp>
        <p:sp>
          <p:nvSpPr>
            <p:cNvPr id="30" name="燕尾形 31"/>
            <p:cNvSpPr/>
            <p:nvPr/>
          </p:nvSpPr>
          <p:spPr>
            <a:xfrm>
              <a:off x="7401315" y="2575443"/>
              <a:ext cx="277135" cy="217166"/>
            </a:xfrm>
            <a:prstGeom prst="chevron">
              <a:avLst/>
            </a:prstGeom>
            <a:solidFill>
              <a:srgbClr val="50D0B8"/>
            </a:solidFill>
            <a:ln w="28575" cap="flat" cmpd="sng" algn="ctr">
              <a:solidFill>
                <a:sysClr val="window" lastClr="FFFFFF"/>
              </a:solidFill>
              <a:prstDash val="solid"/>
            </a:ln>
            <a:effectLst>
              <a:outerShdw dist="38100" dir="2700000" algn="tl" rotWithShape="0">
                <a:prstClr val="black">
                  <a:alpha val="2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sysClr val="window" lastClr="FFFFFF"/>
                </a:solidFill>
                <a:effectLst/>
                <a:uLnTx/>
                <a:uFillTx/>
                <a:latin typeface="Calibri"/>
                <a:ea typeface="宋体"/>
                <a:cs typeface="+mn-cs"/>
              </a:endParaRPr>
            </a:p>
          </p:txBody>
        </p:sp>
        <p:sp>
          <p:nvSpPr>
            <p:cNvPr id="31" name="燕尾形 32"/>
            <p:cNvSpPr/>
            <p:nvPr/>
          </p:nvSpPr>
          <p:spPr>
            <a:xfrm>
              <a:off x="7611481" y="2575443"/>
              <a:ext cx="277135" cy="217166"/>
            </a:xfrm>
            <a:prstGeom prst="chevron">
              <a:avLst/>
            </a:prstGeom>
            <a:solidFill>
              <a:schemeClr val="accent4"/>
            </a:solidFill>
            <a:ln w="28575" cap="flat" cmpd="sng" algn="ctr">
              <a:solidFill>
                <a:sysClr val="window" lastClr="FFFFFF"/>
              </a:solidFill>
              <a:prstDash val="solid"/>
            </a:ln>
            <a:effectLst>
              <a:outerShdw dist="38100" dir="2700000" algn="tl" rotWithShape="0">
                <a:prstClr val="black">
                  <a:alpha val="2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sysClr val="window" lastClr="FFFFFF"/>
                </a:solidFill>
                <a:effectLst/>
                <a:uLnTx/>
                <a:uFillTx/>
                <a:latin typeface="Calibri"/>
                <a:ea typeface="宋体"/>
                <a:cs typeface="+mn-cs"/>
              </a:endParaRPr>
            </a:p>
          </p:txBody>
        </p:sp>
      </p:grpSp>
      <p:sp>
        <p:nvSpPr>
          <p:cNvPr id="3" name="Rectangle 2"/>
          <p:cNvSpPr/>
          <p:nvPr/>
        </p:nvSpPr>
        <p:spPr>
          <a:xfrm>
            <a:off x="7928654" y="2542929"/>
            <a:ext cx="3083590" cy="830997"/>
          </a:xfrm>
          <a:prstGeom prst="rect">
            <a:avLst/>
          </a:prstGeom>
        </p:spPr>
        <p:txBody>
          <a:bodyPr wrap="square">
            <a:spAutoFit/>
          </a:bodyPr>
          <a:lstStyle/>
          <a:p>
            <a:pPr lvl="0" algn="just" rtl="1">
              <a:lnSpc>
                <a:spcPct val="150000"/>
              </a:lnSpc>
            </a:pPr>
            <a:r>
              <a:rPr lang="ar-SA" sz="1600" dirty="0">
                <a:cs typeface="PT Bold Heading" pitchFamily="2" charset="-78"/>
              </a:rPr>
              <a:t>توفير وقته وجهده وحفظ تحاضير الدروس</a:t>
            </a:r>
            <a:r>
              <a:rPr lang="ar-EG" sz="1600" dirty="0">
                <a:cs typeface="PT Bold Heading" pitchFamily="2" charset="-78"/>
              </a:rPr>
              <a:t> </a:t>
            </a:r>
            <a:r>
              <a:rPr lang="ar-SA" sz="1600" dirty="0">
                <a:cs typeface="PT Bold Heading" pitchFamily="2" charset="-78"/>
              </a:rPr>
              <a:t>ال</a:t>
            </a:r>
            <a:r>
              <a:rPr lang="ar-EG" sz="1600" dirty="0">
                <a:cs typeface="PT Bold Heading" pitchFamily="2" charset="-78"/>
              </a:rPr>
              <a:t>إ</a:t>
            </a:r>
            <a:r>
              <a:rPr lang="ar-SA" sz="1600" dirty="0">
                <a:cs typeface="PT Bold Heading" pitchFamily="2" charset="-78"/>
              </a:rPr>
              <a:t>لكترونية للأعوام القادمة.</a:t>
            </a:r>
            <a:endParaRPr lang="en-US" sz="1600" dirty="0">
              <a:cs typeface="PT Bold Heading" pitchFamily="2" charset="-78"/>
            </a:endParaRPr>
          </a:p>
        </p:txBody>
      </p:sp>
      <p:sp>
        <p:nvSpPr>
          <p:cNvPr id="6" name="Rectangle 5"/>
          <p:cNvSpPr/>
          <p:nvPr/>
        </p:nvSpPr>
        <p:spPr>
          <a:xfrm>
            <a:off x="1925310" y="2496629"/>
            <a:ext cx="2521126" cy="830997"/>
          </a:xfrm>
          <a:prstGeom prst="rect">
            <a:avLst/>
          </a:prstGeom>
        </p:spPr>
        <p:txBody>
          <a:bodyPr wrap="square">
            <a:spAutoFit/>
          </a:bodyPr>
          <a:lstStyle/>
          <a:p>
            <a:pPr algn="just" rtl="1">
              <a:lnSpc>
                <a:spcPct val="150000"/>
              </a:lnSpc>
            </a:pPr>
            <a:r>
              <a:rPr lang="ar-SA" sz="1600" dirty="0">
                <a:cs typeface="PT Bold Heading" pitchFamily="2" charset="-78"/>
              </a:rPr>
              <a:t>تطوير قدراته وتبادل الخبرات</a:t>
            </a:r>
            <a:endParaRPr lang="ar-EG" sz="1600" dirty="0">
              <a:cs typeface="PT Bold Heading" pitchFamily="2" charset="-78"/>
            </a:endParaRPr>
          </a:p>
          <a:p>
            <a:pPr algn="just" rtl="1">
              <a:lnSpc>
                <a:spcPct val="150000"/>
              </a:lnSpc>
            </a:pPr>
            <a:r>
              <a:rPr lang="ar-SA" sz="1600" dirty="0">
                <a:cs typeface="PT Bold Heading" pitchFamily="2" charset="-78"/>
              </a:rPr>
              <a:t> مع معلمين في مدارس أخرى.</a:t>
            </a:r>
            <a:endParaRPr lang="en-US" sz="1600" dirty="0">
              <a:cs typeface="PT Bold Heading" pitchFamily="2" charset="-78"/>
            </a:endParaRPr>
          </a:p>
        </p:txBody>
      </p:sp>
      <p:sp>
        <p:nvSpPr>
          <p:cNvPr id="41" name="Rectangle 40"/>
          <p:cNvSpPr/>
          <p:nvPr/>
        </p:nvSpPr>
        <p:spPr>
          <a:xfrm>
            <a:off x="4370304" y="4306347"/>
            <a:ext cx="4715823" cy="1569660"/>
          </a:xfrm>
          <a:prstGeom prst="rect">
            <a:avLst/>
          </a:prstGeom>
        </p:spPr>
        <p:txBody>
          <a:bodyPr wrap="square">
            <a:spAutoFit/>
          </a:bodyPr>
          <a:lstStyle/>
          <a:p>
            <a:pPr lvl="0" algn="just" rtl="1">
              <a:lnSpc>
                <a:spcPct val="150000"/>
              </a:lnSpc>
            </a:pPr>
            <a:r>
              <a:rPr lang="ar-SA" sz="1600" dirty="0">
                <a:cs typeface="PT Bold Heading" pitchFamily="2" charset="-78"/>
              </a:rPr>
              <a:t>تمكين المعلم من الاطلاع على المحتويات الدراسية مع جميع المعلمين في نفس المادة الدراسية، ليتم التصويت لأفضل محتوى وأفضل شرح، وبالتالي مشاركة جميع طلاب المملكة بنفس الفائدة.</a:t>
            </a:r>
            <a:endParaRPr lang="en-US" sz="1600" dirty="0">
              <a:cs typeface="PT Bold Heading" pitchFamily="2" charset="-78"/>
            </a:endParaRPr>
          </a:p>
        </p:txBody>
      </p:sp>
      <p:grpSp>
        <p:nvGrpSpPr>
          <p:cNvPr id="42" name="Group 41"/>
          <p:cNvGrpSpPr/>
          <p:nvPr/>
        </p:nvGrpSpPr>
        <p:grpSpPr>
          <a:xfrm>
            <a:off x="6630611" y="3014434"/>
            <a:ext cx="488720" cy="488720"/>
            <a:chOff x="6993318" y="3588987"/>
            <a:chExt cx="488720" cy="488720"/>
          </a:xfrm>
        </p:grpSpPr>
        <p:sp>
          <p:nvSpPr>
            <p:cNvPr id="43" name="Oval 42"/>
            <p:cNvSpPr/>
            <p:nvPr/>
          </p:nvSpPr>
          <p:spPr>
            <a:xfrm rot="10800000">
              <a:off x="6993318" y="3588987"/>
              <a:ext cx="488720" cy="488720"/>
            </a:xfrm>
            <a:prstGeom prst="ellipse">
              <a:avLst/>
            </a:prstGeom>
            <a:solidFill>
              <a:schemeClr val="accent1"/>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sz="2400" dirty="0">
                <a:latin typeface="+mj-lt"/>
              </a:endParaRPr>
            </a:p>
          </p:txBody>
        </p:sp>
        <p:sp>
          <p:nvSpPr>
            <p:cNvPr id="44" name="TextBox 43"/>
            <p:cNvSpPr txBox="1"/>
            <p:nvPr/>
          </p:nvSpPr>
          <p:spPr>
            <a:xfrm>
              <a:off x="7053349" y="3678016"/>
              <a:ext cx="391200" cy="271317"/>
            </a:xfrm>
            <a:prstGeom prst="rect">
              <a:avLst/>
            </a:prstGeom>
            <a:noFill/>
          </p:spPr>
          <p:txBody>
            <a:bodyPr wrap="square" lIns="0" tIns="0" rIns="0" bIns="0" rtlCol="1" anchor="t" anchorCtr="0">
              <a:noAutofit/>
            </a:bodyPr>
            <a:lstStyle/>
            <a:p>
              <a:pPr algn="ctr" rtl="0"/>
              <a:r>
                <a:rPr lang="ar-SA" sz="2800" dirty="0">
                  <a:solidFill>
                    <a:schemeClr val="bg1"/>
                  </a:solidFill>
                  <a:latin typeface="+mj-lt"/>
                  <a:ea typeface="Open Sans" pitchFamily="34" charset="0"/>
                  <a:cs typeface="Open Sans" pitchFamily="34" charset="0"/>
                </a:rPr>
                <a:t>1</a:t>
              </a:r>
              <a:endParaRPr lang="ar-SA" sz="2800" dirty="0">
                <a:solidFill>
                  <a:schemeClr val="bg1"/>
                </a:solidFill>
                <a:latin typeface="+mj-lt"/>
                <a:ea typeface="Open Sans" pitchFamily="34" charset="0"/>
              </a:endParaRPr>
            </a:p>
          </p:txBody>
        </p:sp>
      </p:grpSp>
      <p:grpSp>
        <p:nvGrpSpPr>
          <p:cNvPr id="45" name="Group 44"/>
          <p:cNvGrpSpPr/>
          <p:nvPr/>
        </p:nvGrpSpPr>
        <p:grpSpPr>
          <a:xfrm rot="10800000" flipV="1">
            <a:off x="2696901" y="5117135"/>
            <a:ext cx="488720" cy="555435"/>
            <a:chOff x="6993318" y="3588987"/>
            <a:chExt cx="488720" cy="488720"/>
          </a:xfrm>
        </p:grpSpPr>
        <p:sp>
          <p:nvSpPr>
            <p:cNvPr id="46" name="Oval 45"/>
            <p:cNvSpPr/>
            <p:nvPr/>
          </p:nvSpPr>
          <p:spPr>
            <a:xfrm rot="10800000">
              <a:off x="6993318" y="3588987"/>
              <a:ext cx="488720" cy="488720"/>
            </a:xfrm>
            <a:prstGeom prst="ellipse">
              <a:avLst/>
            </a:prstGeom>
            <a:solidFill>
              <a:schemeClr val="accent1"/>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sz="2400" dirty="0">
                <a:latin typeface="+mj-lt"/>
              </a:endParaRPr>
            </a:p>
          </p:txBody>
        </p:sp>
        <p:sp>
          <p:nvSpPr>
            <p:cNvPr id="47" name="TextBox 46"/>
            <p:cNvSpPr txBox="1"/>
            <p:nvPr/>
          </p:nvSpPr>
          <p:spPr>
            <a:xfrm>
              <a:off x="7053349" y="3678016"/>
              <a:ext cx="391200" cy="271317"/>
            </a:xfrm>
            <a:prstGeom prst="rect">
              <a:avLst/>
            </a:prstGeom>
            <a:noFill/>
          </p:spPr>
          <p:txBody>
            <a:bodyPr wrap="square" lIns="0" tIns="0" rIns="0" bIns="0" rtlCol="1" anchor="t" anchorCtr="0">
              <a:noAutofit/>
            </a:bodyPr>
            <a:lstStyle/>
            <a:p>
              <a:pPr algn="ctr" rtl="0"/>
              <a:r>
                <a:rPr lang="ar-SA" sz="2800" dirty="0">
                  <a:solidFill>
                    <a:schemeClr val="bg1"/>
                  </a:solidFill>
                  <a:latin typeface="+mj-lt"/>
                  <a:ea typeface="Open Sans" pitchFamily="34" charset="0"/>
                  <a:cs typeface="Open Sans" pitchFamily="34" charset="0"/>
                </a:rPr>
                <a:t>3</a:t>
              </a:r>
              <a:endParaRPr lang="ar-SA" sz="2800" dirty="0">
                <a:solidFill>
                  <a:schemeClr val="bg1"/>
                </a:solidFill>
                <a:latin typeface="+mj-lt"/>
                <a:ea typeface="Open Sans" pitchFamily="34" charset="0"/>
              </a:endParaRPr>
            </a:p>
          </p:txBody>
        </p:sp>
      </p:grpSp>
      <p:grpSp>
        <p:nvGrpSpPr>
          <p:cNvPr id="48" name="Group 47"/>
          <p:cNvGrpSpPr/>
          <p:nvPr/>
        </p:nvGrpSpPr>
        <p:grpSpPr>
          <a:xfrm>
            <a:off x="628427" y="2939405"/>
            <a:ext cx="488720" cy="488720"/>
            <a:chOff x="6993318" y="3588987"/>
            <a:chExt cx="488720" cy="488720"/>
          </a:xfrm>
        </p:grpSpPr>
        <p:sp>
          <p:nvSpPr>
            <p:cNvPr id="49" name="Oval 48"/>
            <p:cNvSpPr/>
            <p:nvPr/>
          </p:nvSpPr>
          <p:spPr>
            <a:xfrm rot="10800000">
              <a:off x="6993318" y="3588987"/>
              <a:ext cx="488720" cy="488720"/>
            </a:xfrm>
            <a:prstGeom prst="ellipse">
              <a:avLst/>
            </a:prstGeom>
            <a:solidFill>
              <a:schemeClr val="accent1"/>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sz="2400" dirty="0">
                <a:latin typeface="+mj-lt"/>
              </a:endParaRPr>
            </a:p>
          </p:txBody>
        </p:sp>
        <p:sp>
          <p:nvSpPr>
            <p:cNvPr id="50" name="TextBox 49"/>
            <p:cNvSpPr txBox="1"/>
            <p:nvPr/>
          </p:nvSpPr>
          <p:spPr>
            <a:xfrm>
              <a:off x="7053349" y="3678016"/>
              <a:ext cx="391200" cy="271317"/>
            </a:xfrm>
            <a:prstGeom prst="rect">
              <a:avLst/>
            </a:prstGeom>
            <a:noFill/>
          </p:spPr>
          <p:txBody>
            <a:bodyPr wrap="square" lIns="0" tIns="0" rIns="0" bIns="0" rtlCol="1" anchor="t" anchorCtr="0">
              <a:noAutofit/>
            </a:bodyPr>
            <a:lstStyle/>
            <a:p>
              <a:pPr algn="ctr" rtl="0"/>
              <a:r>
                <a:rPr lang="ar-SA" sz="2800" dirty="0">
                  <a:solidFill>
                    <a:schemeClr val="bg1"/>
                  </a:solidFill>
                  <a:latin typeface="+mj-lt"/>
                  <a:ea typeface="Open Sans" pitchFamily="34" charset="0"/>
                  <a:cs typeface="Open Sans" pitchFamily="34" charset="0"/>
                </a:rPr>
                <a:t>2</a:t>
              </a:r>
              <a:endParaRPr lang="ar-SA" sz="2800" dirty="0">
                <a:solidFill>
                  <a:schemeClr val="bg1"/>
                </a:solidFill>
                <a:latin typeface="+mj-lt"/>
                <a:ea typeface="Open Sans" pitchFamily="34" charset="0"/>
              </a:endParaRPr>
            </a:p>
          </p:txBody>
        </p:sp>
      </p:gr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353786" y="725151"/>
            <a:ext cx="4969965" cy="1138793"/>
          </a:xfrm>
          <a:prstGeom prst="rect">
            <a:avLst/>
          </a:prstGeom>
        </p:spPr>
      </p:pic>
      <p:sp>
        <p:nvSpPr>
          <p:cNvPr id="2" name="Rectangle 1"/>
          <p:cNvSpPr/>
          <p:nvPr/>
        </p:nvSpPr>
        <p:spPr>
          <a:xfrm>
            <a:off x="3253830" y="940965"/>
            <a:ext cx="5364654" cy="515206"/>
          </a:xfrm>
          <a:prstGeom prst="rect">
            <a:avLst/>
          </a:prstGeom>
        </p:spPr>
        <p:txBody>
          <a:bodyPr wrap="square">
            <a:spAutoFit/>
          </a:bodyPr>
          <a:lstStyle/>
          <a:p>
            <a:pPr algn="ctr" rtl="1">
              <a:lnSpc>
                <a:spcPct val="150000"/>
              </a:lnSpc>
            </a:pPr>
            <a:r>
              <a:rPr lang="ar-SA" sz="2000" b="1" dirty="0">
                <a:cs typeface="PT Bold Heading" panose="02010400000000000000" pitchFamily="2" charset="-78"/>
              </a:rPr>
              <a:t>مميزات بوابة المستقبل : ب- المعلم</a:t>
            </a:r>
          </a:p>
        </p:txBody>
      </p:sp>
      <p:sp>
        <p:nvSpPr>
          <p:cNvPr id="36" name="TextBox 35"/>
          <p:cNvSpPr txBox="1"/>
          <p:nvPr/>
        </p:nvSpPr>
        <p:spPr>
          <a:xfrm>
            <a:off x="1204576" y="6548313"/>
            <a:ext cx="8558077" cy="307777"/>
          </a:xfrm>
          <a:prstGeom prst="rect">
            <a:avLst/>
          </a:prstGeom>
          <a:noFill/>
        </p:spPr>
        <p:txBody>
          <a:bodyPr wrap="square" rtlCol="0">
            <a:spAutoFit/>
          </a:bodyPr>
          <a:lstStyle/>
          <a:p>
            <a:pPr algn="ctr"/>
            <a:r>
              <a:rPr lang="ar-EG" sz="1400" dirty="0">
                <a:cs typeface="PT Bold Heading" pitchFamily="2" charset="-78"/>
              </a:rPr>
              <a:t>المؤتمر الدولي الأول : التعليم الرقمي في الوطن العربي-تحديات الحاضر ورؤى المستقبل</a:t>
            </a:r>
            <a:endParaRPr lang="en-US" sz="1400" dirty="0">
              <a:cs typeface="PT Bold Heading" pitchFamily="2" charset="-78"/>
            </a:endParaRPr>
          </a:p>
        </p:txBody>
      </p:sp>
    </p:spTree>
    <p:extLst>
      <p:ext uri="{BB962C8B-B14F-4D97-AF65-F5344CB8AC3E}">
        <p14:creationId xmlns:p14="http://schemas.microsoft.com/office/powerpoint/2010/main" val="22730536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wipe(left)">
                                      <p:cBhvr>
                                        <p:cTn id="7" dur="500"/>
                                        <p:tgtEl>
                                          <p:spTgt spid="20"/>
                                        </p:tgtEl>
                                      </p:cBhvr>
                                    </p:animEffect>
                                  </p:childTnLst>
                                </p:cTn>
                              </p:par>
                              <p:par>
                                <p:cTn id="8" presetID="10" presetClass="entr" presetSubtype="0" fill="hold" nodeType="withEffect">
                                  <p:stCondLst>
                                    <p:cond delay="0"/>
                                  </p:stCondLst>
                                  <p:childTnLst>
                                    <p:set>
                                      <p:cBhvr>
                                        <p:cTn id="9" dur="1" fill="hold">
                                          <p:stCondLst>
                                            <p:cond delay="0"/>
                                          </p:stCondLst>
                                        </p:cTn>
                                        <p:tgtEl>
                                          <p:spTgt spid="42"/>
                                        </p:tgtEl>
                                        <p:attrNameLst>
                                          <p:attrName>style.visibility</p:attrName>
                                        </p:attrNameLst>
                                      </p:cBhvr>
                                      <p:to>
                                        <p:strVal val="visible"/>
                                      </p:to>
                                    </p:set>
                                    <p:animEffect transition="in" filter="fade">
                                      <p:cBhvr>
                                        <p:cTn id="10" dur="500"/>
                                        <p:tgtEl>
                                          <p:spTgt spid="42"/>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fade">
                                      <p:cBhvr>
                                        <p:cTn id="13" dur="500"/>
                                        <p:tgtEl>
                                          <p:spTgt spid="3"/>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8" fill="hold" nodeType="clickEffect">
                                  <p:stCondLst>
                                    <p:cond delay="0"/>
                                  </p:stCondLst>
                                  <p:childTnLst>
                                    <p:set>
                                      <p:cBhvr>
                                        <p:cTn id="17" dur="1" fill="hold">
                                          <p:stCondLst>
                                            <p:cond delay="0"/>
                                          </p:stCondLst>
                                        </p:cTn>
                                        <p:tgtEl>
                                          <p:spTgt spid="24"/>
                                        </p:tgtEl>
                                        <p:attrNameLst>
                                          <p:attrName>style.visibility</p:attrName>
                                        </p:attrNameLst>
                                      </p:cBhvr>
                                      <p:to>
                                        <p:strVal val="visible"/>
                                      </p:to>
                                    </p:set>
                                    <p:animEffect transition="in" filter="wipe(left)">
                                      <p:cBhvr>
                                        <p:cTn id="18" dur="500"/>
                                        <p:tgtEl>
                                          <p:spTgt spid="24"/>
                                        </p:tgtEl>
                                      </p:cBhvr>
                                    </p:animEffect>
                                  </p:childTnLst>
                                </p:cTn>
                              </p:par>
                              <p:par>
                                <p:cTn id="19" presetID="10" presetClass="entr" presetSubtype="0" fill="hold" nodeType="withEffect">
                                  <p:stCondLst>
                                    <p:cond delay="0"/>
                                  </p:stCondLst>
                                  <p:childTnLst>
                                    <p:set>
                                      <p:cBhvr>
                                        <p:cTn id="20" dur="1" fill="hold">
                                          <p:stCondLst>
                                            <p:cond delay="0"/>
                                          </p:stCondLst>
                                        </p:cTn>
                                        <p:tgtEl>
                                          <p:spTgt spid="48"/>
                                        </p:tgtEl>
                                        <p:attrNameLst>
                                          <p:attrName>style.visibility</p:attrName>
                                        </p:attrNameLst>
                                      </p:cBhvr>
                                      <p:to>
                                        <p:strVal val="visible"/>
                                      </p:to>
                                    </p:set>
                                    <p:animEffect transition="in" filter="fade">
                                      <p:cBhvr>
                                        <p:cTn id="21" dur="500"/>
                                        <p:tgtEl>
                                          <p:spTgt spid="48"/>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6"/>
                                        </p:tgtEl>
                                        <p:attrNameLst>
                                          <p:attrName>style.visibility</p:attrName>
                                        </p:attrNameLst>
                                      </p:cBhvr>
                                      <p:to>
                                        <p:strVal val="visible"/>
                                      </p:to>
                                    </p:set>
                                    <p:animEffect transition="in" filter="fade">
                                      <p:cBhvr>
                                        <p:cTn id="24" dur="500"/>
                                        <p:tgtEl>
                                          <p:spTgt spid="6"/>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8" fill="hold" nodeType="clickEffect">
                                  <p:stCondLst>
                                    <p:cond delay="0"/>
                                  </p:stCondLst>
                                  <p:childTnLst>
                                    <p:set>
                                      <p:cBhvr>
                                        <p:cTn id="28" dur="1" fill="hold">
                                          <p:stCondLst>
                                            <p:cond delay="0"/>
                                          </p:stCondLst>
                                        </p:cTn>
                                        <p:tgtEl>
                                          <p:spTgt spid="28"/>
                                        </p:tgtEl>
                                        <p:attrNameLst>
                                          <p:attrName>style.visibility</p:attrName>
                                        </p:attrNameLst>
                                      </p:cBhvr>
                                      <p:to>
                                        <p:strVal val="visible"/>
                                      </p:to>
                                    </p:set>
                                    <p:animEffect transition="in" filter="wipe(left)">
                                      <p:cBhvr>
                                        <p:cTn id="29" dur="500"/>
                                        <p:tgtEl>
                                          <p:spTgt spid="28"/>
                                        </p:tgtEl>
                                      </p:cBhvr>
                                    </p:animEffect>
                                  </p:childTnLst>
                                </p:cTn>
                              </p:par>
                              <p:par>
                                <p:cTn id="30" presetID="10" presetClass="entr" presetSubtype="0" fill="hold" nodeType="withEffect">
                                  <p:stCondLst>
                                    <p:cond delay="0"/>
                                  </p:stCondLst>
                                  <p:childTnLst>
                                    <p:set>
                                      <p:cBhvr>
                                        <p:cTn id="31" dur="1" fill="hold">
                                          <p:stCondLst>
                                            <p:cond delay="0"/>
                                          </p:stCondLst>
                                        </p:cTn>
                                        <p:tgtEl>
                                          <p:spTgt spid="45"/>
                                        </p:tgtEl>
                                        <p:attrNameLst>
                                          <p:attrName>style.visibility</p:attrName>
                                        </p:attrNameLst>
                                      </p:cBhvr>
                                      <p:to>
                                        <p:strVal val="visible"/>
                                      </p:to>
                                    </p:set>
                                    <p:animEffect transition="in" filter="fade">
                                      <p:cBhvr>
                                        <p:cTn id="32" dur="500"/>
                                        <p:tgtEl>
                                          <p:spTgt spid="45"/>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41"/>
                                        </p:tgtEl>
                                        <p:attrNameLst>
                                          <p:attrName>style.visibility</p:attrName>
                                        </p:attrNameLst>
                                      </p:cBhvr>
                                      <p:to>
                                        <p:strVal val="visible"/>
                                      </p:to>
                                    </p:set>
                                    <p:animEffect transition="in" filter="fade">
                                      <p:cBhvr>
                                        <p:cTn id="35" dur="500"/>
                                        <p:tgtEl>
                                          <p:spTgt spid="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P spid="41"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77273" y="-5819"/>
            <a:ext cx="12282153" cy="6904309"/>
          </a:xfrm>
        </p:spPr>
      </p:pic>
      <p:grpSp>
        <p:nvGrpSpPr>
          <p:cNvPr id="20" name="Group 19"/>
          <p:cNvGrpSpPr/>
          <p:nvPr/>
        </p:nvGrpSpPr>
        <p:grpSpPr>
          <a:xfrm>
            <a:off x="6331349" y="2974694"/>
            <a:ext cx="5625379" cy="2267788"/>
            <a:chOff x="883283" y="2215990"/>
            <a:chExt cx="4793277" cy="1177955"/>
          </a:xfrm>
          <a:solidFill>
            <a:srgbClr val="00B050"/>
          </a:solidFill>
        </p:grpSpPr>
        <p:sp>
          <p:nvSpPr>
            <p:cNvPr id="21" name="圆角矩形 6"/>
            <p:cNvSpPr/>
            <p:nvPr/>
          </p:nvSpPr>
          <p:spPr>
            <a:xfrm>
              <a:off x="883283" y="2215990"/>
              <a:ext cx="4793277" cy="1177955"/>
            </a:xfrm>
            <a:custGeom>
              <a:avLst/>
              <a:gdLst>
                <a:gd name="connsiteX0" fmla="*/ 1289248 w 5969768"/>
                <a:gd name="connsiteY0" fmla="*/ 0 h 1872208"/>
                <a:gd name="connsiteX1" fmla="*/ 5346173 w 5969768"/>
                <a:gd name="connsiteY1" fmla="*/ 0 h 1872208"/>
                <a:gd name="connsiteX2" fmla="*/ 5969768 w 5969768"/>
                <a:gd name="connsiteY2" fmla="*/ 623595 h 1872208"/>
                <a:gd name="connsiteX3" fmla="*/ 5969768 w 5969768"/>
                <a:gd name="connsiteY3" fmla="*/ 1248613 h 1872208"/>
                <a:gd name="connsiteX4" fmla="*/ 5346173 w 5969768"/>
                <a:gd name="connsiteY4" fmla="*/ 1872208 h 1872208"/>
                <a:gd name="connsiteX5" fmla="*/ 1368152 w 5969768"/>
                <a:gd name="connsiteY5" fmla="*/ 1872208 h 1872208"/>
                <a:gd name="connsiteX6" fmla="*/ 1289248 w 5969768"/>
                <a:gd name="connsiteY6" fmla="*/ 1872208 h 1872208"/>
                <a:gd name="connsiteX7" fmla="*/ 407735 w 5969768"/>
                <a:gd name="connsiteY7" fmla="*/ 1872208 h 1872208"/>
                <a:gd name="connsiteX8" fmla="*/ 0 w 5969768"/>
                <a:gd name="connsiteY8" fmla="*/ 1464473 h 1872208"/>
                <a:gd name="connsiteX9" fmla="*/ 0 w 5969768"/>
                <a:gd name="connsiteY9" fmla="*/ 1055807 h 1872208"/>
                <a:gd name="connsiteX10" fmla="*/ 407735 w 5969768"/>
                <a:gd name="connsiteY10" fmla="*/ 648072 h 1872208"/>
                <a:gd name="connsiteX11" fmla="*/ 1368152 w 5969768"/>
                <a:gd name="connsiteY11" fmla="*/ 648072 h 1872208"/>
                <a:gd name="connsiteX12" fmla="*/ 1368152 w 5969768"/>
                <a:gd name="connsiteY12" fmla="*/ 850487 h 1872208"/>
                <a:gd name="connsiteX13" fmla="*/ 488918 w 5969768"/>
                <a:gd name="connsiteY13" fmla="*/ 850487 h 1872208"/>
                <a:gd name="connsiteX14" fmla="*/ 216024 w 5969768"/>
                <a:gd name="connsiteY14" fmla="*/ 1123381 h 1872208"/>
                <a:gd name="connsiteX15" fmla="*/ 216024 w 5969768"/>
                <a:gd name="connsiteY15" fmla="*/ 1396898 h 1872208"/>
                <a:gd name="connsiteX16" fmla="*/ 488918 w 5969768"/>
                <a:gd name="connsiteY16" fmla="*/ 1669792 h 1872208"/>
                <a:gd name="connsiteX17" fmla="*/ 1368152 w 5969768"/>
                <a:gd name="connsiteY17" fmla="*/ 1669792 h 1872208"/>
                <a:gd name="connsiteX18" fmla="*/ 1368152 w 5969768"/>
                <a:gd name="connsiteY18" fmla="*/ 1670095 h 1872208"/>
                <a:gd name="connsiteX19" fmla="*/ 5264789 w 5969768"/>
                <a:gd name="connsiteY19" fmla="*/ 1670095 h 1872208"/>
                <a:gd name="connsiteX20" fmla="*/ 5753744 w 5969768"/>
                <a:gd name="connsiteY20" fmla="*/ 1181140 h 1872208"/>
                <a:gd name="connsiteX21" fmla="*/ 5753744 w 5969768"/>
                <a:gd name="connsiteY21" fmla="*/ 691068 h 1872208"/>
                <a:gd name="connsiteX22" fmla="*/ 5264789 w 5969768"/>
                <a:gd name="connsiteY22" fmla="*/ 202113 h 1872208"/>
                <a:gd name="connsiteX23" fmla="*/ 1289248 w 5969768"/>
                <a:gd name="connsiteY23" fmla="*/ 202113 h 1872208"/>
                <a:gd name="connsiteX24" fmla="*/ 1288082 w 5969768"/>
                <a:gd name="connsiteY24" fmla="*/ 80739 h 1872208"/>
                <a:gd name="connsiteX25" fmla="*/ 1289248 w 5969768"/>
                <a:gd name="connsiteY25" fmla="*/ 0 h 1872208"/>
                <a:gd name="connsiteX0" fmla="*/ 1289248 w 5969768"/>
                <a:gd name="connsiteY0" fmla="*/ 0 h 1872208"/>
                <a:gd name="connsiteX1" fmla="*/ 5346173 w 5969768"/>
                <a:gd name="connsiteY1" fmla="*/ 0 h 1872208"/>
                <a:gd name="connsiteX2" fmla="*/ 5969768 w 5969768"/>
                <a:gd name="connsiteY2" fmla="*/ 623595 h 1872208"/>
                <a:gd name="connsiteX3" fmla="*/ 5969768 w 5969768"/>
                <a:gd name="connsiteY3" fmla="*/ 1248613 h 1872208"/>
                <a:gd name="connsiteX4" fmla="*/ 5346173 w 5969768"/>
                <a:gd name="connsiteY4" fmla="*/ 1872208 h 1872208"/>
                <a:gd name="connsiteX5" fmla="*/ 1368152 w 5969768"/>
                <a:gd name="connsiteY5" fmla="*/ 1872208 h 1872208"/>
                <a:gd name="connsiteX6" fmla="*/ 1289248 w 5969768"/>
                <a:gd name="connsiteY6" fmla="*/ 1872208 h 1872208"/>
                <a:gd name="connsiteX7" fmla="*/ 407735 w 5969768"/>
                <a:gd name="connsiteY7" fmla="*/ 1872208 h 1872208"/>
                <a:gd name="connsiteX8" fmla="*/ 0 w 5969768"/>
                <a:gd name="connsiteY8" fmla="*/ 1464473 h 1872208"/>
                <a:gd name="connsiteX9" fmla="*/ 0 w 5969768"/>
                <a:gd name="connsiteY9" fmla="*/ 1055807 h 1872208"/>
                <a:gd name="connsiteX10" fmla="*/ 407735 w 5969768"/>
                <a:gd name="connsiteY10" fmla="*/ 648072 h 1872208"/>
                <a:gd name="connsiteX11" fmla="*/ 1368152 w 5969768"/>
                <a:gd name="connsiteY11" fmla="*/ 648072 h 1872208"/>
                <a:gd name="connsiteX12" fmla="*/ 1368152 w 5969768"/>
                <a:gd name="connsiteY12" fmla="*/ 850487 h 1872208"/>
                <a:gd name="connsiteX13" fmla="*/ 488918 w 5969768"/>
                <a:gd name="connsiteY13" fmla="*/ 850487 h 1872208"/>
                <a:gd name="connsiteX14" fmla="*/ 216024 w 5969768"/>
                <a:gd name="connsiteY14" fmla="*/ 1123381 h 1872208"/>
                <a:gd name="connsiteX15" fmla="*/ 216024 w 5969768"/>
                <a:gd name="connsiteY15" fmla="*/ 1396898 h 1872208"/>
                <a:gd name="connsiteX16" fmla="*/ 488918 w 5969768"/>
                <a:gd name="connsiteY16" fmla="*/ 1669792 h 1872208"/>
                <a:gd name="connsiteX17" fmla="*/ 1368152 w 5969768"/>
                <a:gd name="connsiteY17" fmla="*/ 1669792 h 1872208"/>
                <a:gd name="connsiteX18" fmla="*/ 1368152 w 5969768"/>
                <a:gd name="connsiteY18" fmla="*/ 1670095 h 1872208"/>
                <a:gd name="connsiteX19" fmla="*/ 5264789 w 5969768"/>
                <a:gd name="connsiteY19" fmla="*/ 1670095 h 1872208"/>
                <a:gd name="connsiteX20" fmla="*/ 5753744 w 5969768"/>
                <a:gd name="connsiteY20" fmla="*/ 1181140 h 1872208"/>
                <a:gd name="connsiteX21" fmla="*/ 5753744 w 5969768"/>
                <a:gd name="connsiteY21" fmla="*/ 691068 h 1872208"/>
                <a:gd name="connsiteX22" fmla="*/ 5264789 w 5969768"/>
                <a:gd name="connsiteY22" fmla="*/ 202113 h 1872208"/>
                <a:gd name="connsiteX23" fmla="*/ 1289248 w 5969768"/>
                <a:gd name="connsiteY23" fmla="*/ 202113 h 1872208"/>
                <a:gd name="connsiteX24" fmla="*/ 1421432 w 5969768"/>
                <a:gd name="connsiteY24" fmla="*/ 109314 h 1872208"/>
                <a:gd name="connsiteX25" fmla="*/ 1289248 w 5969768"/>
                <a:gd name="connsiteY25" fmla="*/ 0 h 18722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5969768" h="1872208">
                  <a:moveTo>
                    <a:pt x="1289248" y="0"/>
                  </a:moveTo>
                  <a:lnTo>
                    <a:pt x="5346173" y="0"/>
                  </a:lnTo>
                  <a:cubicBezTo>
                    <a:pt x="5690575" y="0"/>
                    <a:pt x="5969768" y="279193"/>
                    <a:pt x="5969768" y="623595"/>
                  </a:cubicBezTo>
                  <a:lnTo>
                    <a:pt x="5969768" y="1248613"/>
                  </a:lnTo>
                  <a:cubicBezTo>
                    <a:pt x="5969768" y="1593015"/>
                    <a:pt x="5690575" y="1872208"/>
                    <a:pt x="5346173" y="1872208"/>
                  </a:cubicBezTo>
                  <a:lnTo>
                    <a:pt x="1368152" y="1872208"/>
                  </a:lnTo>
                  <a:lnTo>
                    <a:pt x="1289248" y="1872208"/>
                  </a:lnTo>
                  <a:lnTo>
                    <a:pt x="407735" y="1872208"/>
                  </a:lnTo>
                  <a:cubicBezTo>
                    <a:pt x="182549" y="1872208"/>
                    <a:pt x="0" y="1689659"/>
                    <a:pt x="0" y="1464473"/>
                  </a:cubicBezTo>
                  <a:lnTo>
                    <a:pt x="0" y="1055807"/>
                  </a:lnTo>
                  <a:cubicBezTo>
                    <a:pt x="0" y="830621"/>
                    <a:pt x="182549" y="648072"/>
                    <a:pt x="407735" y="648072"/>
                  </a:cubicBezTo>
                  <a:lnTo>
                    <a:pt x="1368152" y="648072"/>
                  </a:lnTo>
                  <a:lnTo>
                    <a:pt x="1368152" y="850487"/>
                  </a:lnTo>
                  <a:lnTo>
                    <a:pt x="488918" y="850487"/>
                  </a:lnTo>
                  <a:cubicBezTo>
                    <a:pt x="338203" y="850487"/>
                    <a:pt x="216024" y="972666"/>
                    <a:pt x="216024" y="1123381"/>
                  </a:cubicBezTo>
                  <a:lnTo>
                    <a:pt x="216024" y="1396898"/>
                  </a:lnTo>
                  <a:cubicBezTo>
                    <a:pt x="216024" y="1547613"/>
                    <a:pt x="338203" y="1669792"/>
                    <a:pt x="488918" y="1669792"/>
                  </a:cubicBezTo>
                  <a:lnTo>
                    <a:pt x="1368152" y="1669792"/>
                  </a:lnTo>
                  <a:lnTo>
                    <a:pt x="1368152" y="1670095"/>
                  </a:lnTo>
                  <a:lnTo>
                    <a:pt x="5264789" y="1670095"/>
                  </a:lnTo>
                  <a:cubicBezTo>
                    <a:pt x="5534831" y="1670095"/>
                    <a:pt x="5753744" y="1451182"/>
                    <a:pt x="5753744" y="1181140"/>
                  </a:cubicBezTo>
                  <a:lnTo>
                    <a:pt x="5753744" y="691068"/>
                  </a:lnTo>
                  <a:cubicBezTo>
                    <a:pt x="5753744" y="421026"/>
                    <a:pt x="5534831" y="202113"/>
                    <a:pt x="5264789" y="202113"/>
                  </a:cubicBezTo>
                  <a:lnTo>
                    <a:pt x="1289248" y="202113"/>
                  </a:lnTo>
                  <a:cubicBezTo>
                    <a:pt x="1288859" y="161655"/>
                    <a:pt x="1421821" y="149772"/>
                    <a:pt x="1421432" y="109314"/>
                  </a:cubicBezTo>
                  <a:cubicBezTo>
                    <a:pt x="1421821" y="82401"/>
                    <a:pt x="1288859" y="26913"/>
                    <a:pt x="1289248" y="0"/>
                  </a:cubicBezTo>
                  <a:close/>
                </a:path>
              </a:pathLst>
            </a:custGeom>
            <a:grpFill/>
            <a:ln w="28575" cap="flat" cmpd="sng" algn="ctr">
              <a:solidFill>
                <a:schemeClr val="bg1"/>
              </a:solidFill>
              <a:prstDash val="solid"/>
            </a:ln>
            <a:effectLst>
              <a:outerShdw dist="38100" dir="2700000" algn="tl" rotWithShape="0">
                <a:prstClr val="black">
                  <a:alpha val="2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sysClr val="window" lastClr="FFFFFF"/>
                </a:solidFill>
                <a:effectLst/>
                <a:uLnTx/>
                <a:uFillTx/>
                <a:latin typeface="Calibri"/>
                <a:ea typeface="宋体"/>
                <a:cs typeface="+mn-cs"/>
              </a:endParaRPr>
            </a:p>
          </p:txBody>
        </p:sp>
        <p:sp>
          <p:nvSpPr>
            <p:cNvPr id="22" name="燕尾形 31"/>
            <p:cNvSpPr/>
            <p:nvPr/>
          </p:nvSpPr>
          <p:spPr>
            <a:xfrm>
              <a:off x="1841994" y="2575817"/>
              <a:ext cx="277135" cy="217166"/>
            </a:xfrm>
            <a:prstGeom prst="chevron">
              <a:avLst/>
            </a:prstGeom>
            <a:grpFill/>
            <a:ln w="28575" cap="flat" cmpd="sng" algn="ctr">
              <a:solidFill>
                <a:sysClr val="window" lastClr="FFFFFF"/>
              </a:solidFill>
              <a:prstDash val="solid"/>
            </a:ln>
            <a:effectLst>
              <a:outerShdw dist="38100" dir="2700000" algn="tl" rotWithShape="0">
                <a:prstClr val="black">
                  <a:alpha val="2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sysClr val="window" lastClr="FFFFFF"/>
                </a:solidFill>
                <a:effectLst/>
                <a:uLnTx/>
                <a:uFillTx/>
                <a:latin typeface="Calibri"/>
                <a:ea typeface="宋体"/>
                <a:cs typeface="+mn-cs"/>
              </a:endParaRPr>
            </a:p>
          </p:txBody>
        </p:sp>
        <p:sp>
          <p:nvSpPr>
            <p:cNvPr id="23" name="燕尾形 32"/>
            <p:cNvSpPr/>
            <p:nvPr/>
          </p:nvSpPr>
          <p:spPr>
            <a:xfrm>
              <a:off x="2052161" y="2575817"/>
              <a:ext cx="277135" cy="217166"/>
            </a:xfrm>
            <a:prstGeom prst="chevron">
              <a:avLst/>
            </a:prstGeom>
            <a:solidFill>
              <a:srgbClr val="0070C0"/>
            </a:solidFill>
            <a:ln w="28575" cap="flat" cmpd="sng" algn="ctr">
              <a:solidFill>
                <a:sysClr val="window" lastClr="FFFFFF"/>
              </a:solidFill>
              <a:prstDash val="solid"/>
            </a:ln>
            <a:effectLst>
              <a:outerShdw dist="38100" dir="2700000" algn="tl" rotWithShape="0">
                <a:prstClr val="black">
                  <a:alpha val="2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sysClr val="window" lastClr="FFFFFF"/>
                </a:solidFill>
                <a:effectLst/>
                <a:uLnTx/>
                <a:uFillTx/>
                <a:latin typeface="Calibri"/>
                <a:ea typeface="宋体"/>
                <a:cs typeface="+mn-cs"/>
              </a:endParaRPr>
            </a:p>
          </p:txBody>
        </p:sp>
      </p:grpSp>
      <p:grpSp>
        <p:nvGrpSpPr>
          <p:cNvPr id="24" name="Group 23"/>
          <p:cNvGrpSpPr/>
          <p:nvPr/>
        </p:nvGrpSpPr>
        <p:grpSpPr>
          <a:xfrm>
            <a:off x="193344" y="3148314"/>
            <a:ext cx="5732894" cy="1964192"/>
            <a:chOff x="226779" y="2059266"/>
            <a:chExt cx="5609728" cy="1378600"/>
          </a:xfrm>
        </p:grpSpPr>
        <p:sp>
          <p:nvSpPr>
            <p:cNvPr id="25" name="圆角矩形 6"/>
            <p:cNvSpPr/>
            <p:nvPr/>
          </p:nvSpPr>
          <p:spPr>
            <a:xfrm>
              <a:off x="226779" y="2059266"/>
              <a:ext cx="5609728" cy="1378600"/>
            </a:xfrm>
            <a:custGeom>
              <a:avLst/>
              <a:gdLst>
                <a:gd name="connsiteX0" fmla="*/ 1289248 w 5969768"/>
                <a:gd name="connsiteY0" fmla="*/ 0 h 1872208"/>
                <a:gd name="connsiteX1" fmla="*/ 5346173 w 5969768"/>
                <a:gd name="connsiteY1" fmla="*/ 0 h 1872208"/>
                <a:gd name="connsiteX2" fmla="*/ 5969768 w 5969768"/>
                <a:gd name="connsiteY2" fmla="*/ 623595 h 1872208"/>
                <a:gd name="connsiteX3" fmla="*/ 5969768 w 5969768"/>
                <a:gd name="connsiteY3" fmla="*/ 1248613 h 1872208"/>
                <a:gd name="connsiteX4" fmla="*/ 5346173 w 5969768"/>
                <a:gd name="connsiteY4" fmla="*/ 1872208 h 1872208"/>
                <a:gd name="connsiteX5" fmla="*/ 1368152 w 5969768"/>
                <a:gd name="connsiteY5" fmla="*/ 1872208 h 1872208"/>
                <a:gd name="connsiteX6" fmla="*/ 1289248 w 5969768"/>
                <a:gd name="connsiteY6" fmla="*/ 1872208 h 1872208"/>
                <a:gd name="connsiteX7" fmla="*/ 407735 w 5969768"/>
                <a:gd name="connsiteY7" fmla="*/ 1872208 h 1872208"/>
                <a:gd name="connsiteX8" fmla="*/ 0 w 5969768"/>
                <a:gd name="connsiteY8" fmla="*/ 1464473 h 1872208"/>
                <a:gd name="connsiteX9" fmla="*/ 0 w 5969768"/>
                <a:gd name="connsiteY9" fmla="*/ 1055807 h 1872208"/>
                <a:gd name="connsiteX10" fmla="*/ 407735 w 5969768"/>
                <a:gd name="connsiteY10" fmla="*/ 648072 h 1872208"/>
                <a:gd name="connsiteX11" fmla="*/ 1368152 w 5969768"/>
                <a:gd name="connsiteY11" fmla="*/ 648072 h 1872208"/>
                <a:gd name="connsiteX12" fmla="*/ 1368152 w 5969768"/>
                <a:gd name="connsiteY12" fmla="*/ 850487 h 1872208"/>
                <a:gd name="connsiteX13" fmla="*/ 488918 w 5969768"/>
                <a:gd name="connsiteY13" fmla="*/ 850487 h 1872208"/>
                <a:gd name="connsiteX14" fmla="*/ 216024 w 5969768"/>
                <a:gd name="connsiteY14" fmla="*/ 1123381 h 1872208"/>
                <a:gd name="connsiteX15" fmla="*/ 216024 w 5969768"/>
                <a:gd name="connsiteY15" fmla="*/ 1396898 h 1872208"/>
                <a:gd name="connsiteX16" fmla="*/ 488918 w 5969768"/>
                <a:gd name="connsiteY16" fmla="*/ 1669792 h 1872208"/>
                <a:gd name="connsiteX17" fmla="*/ 1368152 w 5969768"/>
                <a:gd name="connsiteY17" fmla="*/ 1669792 h 1872208"/>
                <a:gd name="connsiteX18" fmla="*/ 1368152 w 5969768"/>
                <a:gd name="connsiteY18" fmla="*/ 1670095 h 1872208"/>
                <a:gd name="connsiteX19" fmla="*/ 5264789 w 5969768"/>
                <a:gd name="connsiteY19" fmla="*/ 1670095 h 1872208"/>
                <a:gd name="connsiteX20" fmla="*/ 5753744 w 5969768"/>
                <a:gd name="connsiteY20" fmla="*/ 1181140 h 1872208"/>
                <a:gd name="connsiteX21" fmla="*/ 5753744 w 5969768"/>
                <a:gd name="connsiteY21" fmla="*/ 691068 h 1872208"/>
                <a:gd name="connsiteX22" fmla="*/ 5264789 w 5969768"/>
                <a:gd name="connsiteY22" fmla="*/ 202113 h 1872208"/>
                <a:gd name="connsiteX23" fmla="*/ 1289248 w 5969768"/>
                <a:gd name="connsiteY23" fmla="*/ 202113 h 1872208"/>
                <a:gd name="connsiteX24" fmla="*/ 1288082 w 5969768"/>
                <a:gd name="connsiteY24" fmla="*/ 80739 h 1872208"/>
                <a:gd name="connsiteX25" fmla="*/ 1289248 w 5969768"/>
                <a:gd name="connsiteY25" fmla="*/ 0 h 1872208"/>
                <a:gd name="connsiteX0" fmla="*/ 1289248 w 5969768"/>
                <a:gd name="connsiteY0" fmla="*/ 0 h 1872208"/>
                <a:gd name="connsiteX1" fmla="*/ 5346173 w 5969768"/>
                <a:gd name="connsiteY1" fmla="*/ 0 h 1872208"/>
                <a:gd name="connsiteX2" fmla="*/ 5969768 w 5969768"/>
                <a:gd name="connsiteY2" fmla="*/ 623595 h 1872208"/>
                <a:gd name="connsiteX3" fmla="*/ 5969768 w 5969768"/>
                <a:gd name="connsiteY3" fmla="*/ 1248613 h 1872208"/>
                <a:gd name="connsiteX4" fmla="*/ 5346173 w 5969768"/>
                <a:gd name="connsiteY4" fmla="*/ 1872208 h 1872208"/>
                <a:gd name="connsiteX5" fmla="*/ 1368152 w 5969768"/>
                <a:gd name="connsiteY5" fmla="*/ 1872208 h 1872208"/>
                <a:gd name="connsiteX6" fmla="*/ 1289248 w 5969768"/>
                <a:gd name="connsiteY6" fmla="*/ 1872208 h 1872208"/>
                <a:gd name="connsiteX7" fmla="*/ 407735 w 5969768"/>
                <a:gd name="connsiteY7" fmla="*/ 1872208 h 1872208"/>
                <a:gd name="connsiteX8" fmla="*/ 0 w 5969768"/>
                <a:gd name="connsiteY8" fmla="*/ 1464473 h 1872208"/>
                <a:gd name="connsiteX9" fmla="*/ 0 w 5969768"/>
                <a:gd name="connsiteY9" fmla="*/ 1055807 h 1872208"/>
                <a:gd name="connsiteX10" fmla="*/ 407735 w 5969768"/>
                <a:gd name="connsiteY10" fmla="*/ 648072 h 1872208"/>
                <a:gd name="connsiteX11" fmla="*/ 1368152 w 5969768"/>
                <a:gd name="connsiteY11" fmla="*/ 648072 h 1872208"/>
                <a:gd name="connsiteX12" fmla="*/ 1368152 w 5969768"/>
                <a:gd name="connsiteY12" fmla="*/ 850487 h 1872208"/>
                <a:gd name="connsiteX13" fmla="*/ 488918 w 5969768"/>
                <a:gd name="connsiteY13" fmla="*/ 850487 h 1872208"/>
                <a:gd name="connsiteX14" fmla="*/ 216024 w 5969768"/>
                <a:gd name="connsiteY14" fmla="*/ 1123381 h 1872208"/>
                <a:gd name="connsiteX15" fmla="*/ 216024 w 5969768"/>
                <a:gd name="connsiteY15" fmla="*/ 1396898 h 1872208"/>
                <a:gd name="connsiteX16" fmla="*/ 488918 w 5969768"/>
                <a:gd name="connsiteY16" fmla="*/ 1669792 h 1872208"/>
                <a:gd name="connsiteX17" fmla="*/ 1368152 w 5969768"/>
                <a:gd name="connsiteY17" fmla="*/ 1669792 h 1872208"/>
                <a:gd name="connsiteX18" fmla="*/ 1368152 w 5969768"/>
                <a:gd name="connsiteY18" fmla="*/ 1670095 h 1872208"/>
                <a:gd name="connsiteX19" fmla="*/ 5264789 w 5969768"/>
                <a:gd name="connsiteY19" fmla="*/ 1670095 h 1872208"/>
                <a:gd name="connsiteX20" fmla="*/ 5753744 w 5969768"/>
                <a:gd name="connsiteY20" fmla="*/ 1181140 h 1872208"/>
                <a:gd name="connsiteX21" fmla="*/ 5753744 w 5969768"/>
                <a:gd name="connsiteY21" fmla="*/ 691068 h 1872208"/>
                <a:gd name="connsiteX22" fmla="*/ 5264789 w 5969768"/>
                <a:gd name="connsiteY22" fmla="*/ 202113 h 1872208"/>
                <a:gd name="connsiteX23" fmla="*/ 1289248 w 5969768"/>
                <a:gd name="connsiteY23" fmla="*/ 202113 h 1872208"/>
                <a:gd name="connsiteX24" fmla="*/ 1421432 w 5969768"/>
                <a:gd name="connsiteY24" fmla="*/ 109314 h 1872208"/>
                <a:gd name="connsiteX25" fmla="*/ 1289248 w 5969768"/>
                <a:gd name="connsiteY25" fmla="*/ 0 h 18722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5969768" h="1872208">
                  <a:moveTo>
                    <a:pt x="1289248" y="0"/>
                  </a:moveTo>
                  <a:lnTo>
                    <a:pt x="5346173" y="0"/>
                  </a:lnTo>
                  <a:cubicBezTo>
                    <a:pt x="5690575" y="0"/>
                    <a:pt x="5969768" y="279193"/>
                    <a:pt x="5969768" y="623595"/>
                  </a:cubicBezTo>
                  <a:lnTo>
                    <a:pt x="5969768" y="1248613"/>
                  </a:lnTo>
                  <a:cubicBezTo>
                    <a:pt x="5969768" y="1593015"/>
                    <a:pt x="5690575" y="1872208"/>
                    <a:pt x="5346173" y="1872208"/>
                  </a:cubicBezTo>
                  <a:lnTo>
                    <a:pt x="1368152" y="1872208"/>
                  </a:lnTo>
                  <a:lnTo>
                    <a:pt x="1289248" y="1872208"/>
                  </a:lnTo>
                  <a:lnTo>
                    <a:pt x="407735" y="1872208"/>
                  </a:lnTo>
                  <a:cubicBezTo>
                    <a:pt x="182549" y="1872208"/>
                    <a:pt x="0" y="1689659"/>
                    <a:pt x="0" y="1464473"/>
                  </a:cubicBezTo>
                  <a:lnTo>
                    <a:pt x="0" y="1055807"/>
                  </a:lnTo>
                  <a:cubicBezTo>
                    <a:pt x="0" y="830621"/>
                    <a:pt x="182549" y="648072"/>
                    <a:pt x="407735" y="648072"/>
                  </a:cubicBezTo>
                  <a:lnTo>
                    <a:pt x="1368152" y="648072"/>
                  </a:lnTo>
                  <a:lnTo>
                    <a:pt x="1368152" y="850487"/>
                  </a:lnTo>
                  <a:lnTo>
                    <a:pt x="488918" y="850487"/>
                  </a:lnTo>
                  <a:cubicBezTo>
                    <a:pt x="338203" y="850487"/>
                    <a:pt x="216024" y="972666"/>
                    <a:pt x="216024" y="1123381"/>
                  </a:cubicBezTo>
                  <a:lnTo>
                    <a:pt x="216024" y="1396898"/>
                  </a:lnTo>
                  <a:cubicBezTo>
                    <a:pt x="216024" y="1547613"/>
                    <a:pt x="338203" y="1669792"/>
                    <a:pt x="488918" y="1669792"/>
                  </a:cubicBezTo>
                  <a:lnTo>
                    <a:pt x="1368152" y="1669792"/>
                  </a:lnTo>
                  <a:lnTo>
                    <a:pt x="1368152" y="1670095"/>
                  </a:lnTo>
                  <a:lnTo>
                    <a:pt x="5264789" y="1670095"/>
                  </a:lnTo>
                  <a:cubicBezTo>
                    <a:pt x="5534831" y="1670095"/>
                    <a:pt x="5753744" y="1451182"/>
                    <a:pt x="5753744" y="1181140"/>
                  </a:cubicBezTo>
                  <a:lnTo>
                    <a:pt x="5753744" y="691068"/>
                  </a:lnTo>
                  <a:cubicBezTo>
                    <a:pt x="5753744" y="421026"/>
                    <a:pt x="5534831" y="202113"/>
                    <a:pt x="5264789" y="202113"/>
                  </a:cubicBezTo>
                  <a:lnTo>
                    <a:pt x="1289248" y="202113"/>
                  </a:lnTo>
                  <a:cubicBezTo>
                    <a:pt x="1288859" y="161655"/>
                    <a:pt x="1421821" y="149772"/>
                    <a:pt x="1421432" y="109314"/>
                  </a:cubicBezTo>
                  <a:cubicBezTo>
                    <a:pt x="1421821" y="82401"/>
                    <a:pt x="1288859" y="26913"/>
                    <a:pt x="1289248" y="0"/>
                  </a:cubicBezTo>
                  <a:close/>
                </a:path>
              </a:pathLst>
            </a:custGeom>
            <a:solidFill>
              <a:schemeClr val="accent4"/>
            </a:solidFill>
            <a:ln w="28575" cap="flat" cmpd="sng" algn="ctr">
              <a:solidFill>
                <a:sysClr val="window" lastClr="FFFFFF"/>
              </a:solidFill>
              <a:prstDash val="solid"/>
            </a:ln>
            <a:effectLst>
              <a:outerShdw dist="38100" dir="2700000" algn="tl" rotWithShape="0">
                <a:prstClr val="black">
                  <a:alpha val="2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sysClr val="window" lastClr="FFFFFF"/>
                </a:solidFill>
                <a:effectLst/>
                <a:uLnTx/>
                <a:uFillTx/>
                <a:latin typeface="Calibri"/>
                <a:ea typeface="宋体"/>
                <a:cs typeface="+mn-cs"/>
              </a:endParaRPr>
            </a:p>
          </p:txBody>
        </p:sp>
        <p:sp>
          <p:nvSpPr>
            <p:cNvPr id="26" name="燕尾形 31"/>
            <p:cNvSpPr/>
            <p:nvPr/>
          </p:nvSpPr>
          <p:spPr>
            <a:xfrm>
              <a:off x="1348790" y="2480382"/>
              <a:ext cx="324340" cy="254156"/>
            </a:xfrm>
            <a:prstGeom prst="chevron">
              <a:avLst/>
            </a:prstGeom>
            <a:solidFill>
              <a:srgbClr val="50D0B8"/>
            </a:solidFill>
            <a:ln w="28575" cap="flat" cmpd="sng" algn="ctr">
              <a:solidFill>
                <a:sysClr val="window" lastClr="FFFFFF"/>
              </a:solidFill>
              <a:prstDash val="solid"/>
            </a:ln>
            <a:effectLst>
              <a:outerShdw dist="38100" dir="2700000" algn="tl" rotWithShape="0">
                <a:prstClr val="black">
                  <a:alpha val="2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sysClr val="window" lastClr="FFFFFF"/>
                </a:solidFill>
                <a:effectLst/>
                <a:uLnTx/>
                <a:uFillTx/>
                <a:latin typeface="Calibri"/>
                <a:ea typeface="宋体"/>
                <a:cs typeface="+mn-cs"/>
              </a:endParaRPr>
            </a:p>
          </p:txBody>
        </p:sp>
        <p:sp>
          <p:nvSpPr>
            <p:cNvPr id="27" name="燕尾形 32"/>
            <p:cNvSpPr/>
            <p:nvPr/>
          </p:nvSpPr>
          <p:spPr>
            <a:xfrm>
              <a:off x="1594754" y="2480382"/>
              <a:ext cx="324340" cy="254156"/>
            </a:xfrm>
            <a:prstGeom prst="chevron">
              <a:avLst/>
            </a:prstGeom>
            <a:solidFill>
              <a:schemeClr val="accent1"/>
            </a:solidFill>
            <a:ln w="28575" cap="flat" cmpd="sng" algn="ctr">
              <a:solidFill>
                <a:sysClr val="window" lastClr="FFFFFF"/>
              </a:solidFill>
              <a:prstDash val="solid"/>
            </a:ln>
            <a:effectLst>
              <a:outerShdw dist="38100" dir="2700000" algn="tl" rotWithShape="0">
                <a:prstClr val="black">
                  <a:alpha val="2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sysClr val="window" lastClr="FFFFFF"/>
                </a:solidFill>
                <a:effectLst/>
                <a:uLnTx/>
                <a:uFillTx/>
                <a:latin typeface="Calibri"/>
                <a:ea typeface="宋体"/>
                <a:cs typeface="+mn-cs"/>
              </a:endParaRPr>
            </a:p>
          </p:txBody>
        </p:sp>
      </p:grpSp>
      <p:sp>
        <p:nvSpPr>
          <p:cNvPr id="3" name="Rectangle 2"/>
          <p:cNvSpPr/>
          <p:nvPr/>
        </p:nvSpPr>
        <p:spPr>
          <a:xfrm>
            <a:off x="8074726" y="3508423"/>
            <a:ext cx="3663259" cy="1200329"/>
          </a:xfrm>
          <a:prstGeom prst="rect">
            <a:avLst/>
          </a:prstGeom>
        </p:spPr>
        <p:txBody>
          <a:bodyPr wrap="square">
            <a:spAutoFit/>
          </a:bodyPr>
          <a:lstStyle/>
          <a:p>
            <a:pPr lvl="0" algn="ctr" rtl="1">
              <a:lnSpc>
                <a:spcPct val="150000"/>
              </a:lnSpc>
            </a:pPr>
            <a:r>
              <a:rPr lang="ar-SA" sz="1600" dirty="0">
                <a:cs typeface="PT Bold Heading" pitchFamily="2" charset="-78"/>
              </a:rPr>
              <a:t>سيتمكن قائد المدرسة والمشرف التربوي من متابعة المعلمين والاطلاع على تحاضير الدروس الكترونيا، وتقييمها عبر البوابة في أي وقت.</a:t>
            </a:r>
            <a:endParaRPr lang="en-US" sz="1600" dirty="0">
              <a:cs typeface="PT Bold Heading" pitchFamily="2" charset="-78"/>
            </a:endParaRPr>
          </a:p>
        </p:txBody>
      </p:sp>
      <p:sp>
        <p:nvSpPr>
          <p:cNvPr id="6" name="Rectangle 5"/>
          <p:cNvSpPr/>
          <p:nvPr/>
        </p:nvSpPr>
        <p:spPr>
          <a:xfrm>
            <a:off x="1814959" y="3581061"/>
            <a:ext cx="3857684" cy="1531445"/>
          </a:xfrm>
          <a:prstGeom prst="rect">
            <a:avLst/>
          </a:prstGeom>
        </p:spPr>
        <p:txBody>
          <a:bodyPr wrap="square">
            <a:spAutoFit/>
          </a:bodyPr>
          <a:lstStyle/>
          <a:p>
            <a:pPr algn="ctr" rtl="1">
              <a:lnSpc>
                <a:spcPct val="150000"/>
              </a:lnSpc>
            </a:pPr>
            <a:r>
              <a:rPr lang="ar-SA" sz="1600" dirty="0">
                <a:cs typeface="PT Bold Heading" pitchFamily="2" charset="-78"/>
              </a:rPr>
              <a:t>سيتمكن ولي الأمر من متابعة سلوك أبنائه والاطلاع على سجل الحضور والغياب والدرجات</a:t>
            </a:r>
            <a:endParaRPr lang="ar-EG" sz="1600" dirty="0">
              <a:cs typeface="PT Bold Heading" pitchFamily="2" charset="-78"/>
            </a:endParaRPr>
          </a:p>
          <a:p>
            <a:pPr algn="ctr" rtl="1">
              <a:lnSpc>
                <a:spcPct val="150000"/>
              </a:lnSpc>
            </a:pPr>
            <a:r>
              <a:rPr lang="ar-SA" sz="1600" dirty="0">
                <a:cs typeface="PT Bold Heading" pitchFamily="2" charset="-78"/>
              </a:rPr>
              <a:t> عبر حساب خاص به في البوابة. </a:t>
            </a:r>
            <a:br>
              <a:rPr lang="en-US" sz="1600" dirty="0">
                <a:cs typeface="PT Bold Heading" pitchFamily="2" charset="-78"/>
              </a:rPr>
            </a:br>
            <a:endParaRPr lang="en-US" sz="1600" dirty="0">
              <a:cs typeface="PT Bold Heading" pitchFamily="2" charset="-78"/>
            </a:endParaRPr>
          </a:p>
        </p:txBody>
      </p:sp>
      <p:grpSp>
        <p:nvGrpSpPr>
          <p:cNvPr id="42" name="Group 41"/>
          <p:cNvGrpSpPr/>
          <p:nvPr/>
        </p:nvGrpSpPr>
        <p:grpSpPr>
          <a:xfrm>
            <a:off x="6720443" y="4194650"/>
            <a:ext cx="634408" cy="611739"/>
            <a:chOff x="6993318" y="3597352"/>
            <a:chExt cx="488720" cy="442132"/>
          </a:xfrm>
        </p:grpSpPr>
        <p:sp>
          <p:nvSpPr>
            <p:cNvPr id="43" name="Oval 42"/>
            <p:cNvSpPr/>
            <p:nvPr/>
          </p:nvSpPr>
          <p:spPr>
            <a:xfrm rot="10800000">
              <a:off x="6993318" y="3597352"/>
              <a:ext cx="488720" cy="442132"/>
            </a:xfrm>
            <a:prstGeom prst="ellipse">
              <a:avLst/>
            </a:prstGeom>
            <a:solidFill>
              <a:schemeClr val="accent1"/>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sz="2400" dirty="0">
                <a:latin typeface="+mj-lt"/>
                <a:cs typeface="PT Bold Heading" pitchFamily="2" charset="-78"/>
              </a:endParaRPr>
            </a:p>
          </p:txBody>
        </p:sp>
        <p:sp>
          <p:nvSpPr>
            <p:cNvPr id="44" name="TextBox 43"/>
            <p:cNvSpPr txBox="1"/>
            <p:nvPr/>
          </p:nvSpPr>
          <p:spPr>
            <a:xfrm>
              <a:off x="7053349" y="3678016"/>
              <a:ext cx="391200" cy="271317"/>
            </a:xfrm>
            <a:prstGeom prst="rect">
              <a:avLst/>
            </a:prstGeom>
            <a:noFill/>
          </p:spPr>
          <p:txBody>
            <a:bodyPr wrap="square" lIns="0" tIns="0" rIns="0" bIns="0" rtlCol="1" anchor="t" anchorCtr="0">
              <a:noAutofit/>
            </a:bodyPr>
            <a:lstStyle/>
            <a:p>
              <a:pPr algn="ctr" rtl="0"/>
              <a:r>
                <a:rPr lang="ar-SA" sz="2800" dirty="0">
                  <a:solidFill>
                    <a:schemeClr val="bg1"/>
                  </a:solidFill>
                  <a:latin typeface="+mj-lt"/>
                  <a:ea typeface="Open Sans" pitchFamily="34" charset="0"/>
                  <a:cs typeface="PT Bold Heading" pitchFamily="2" charset="-78"/>
                </a:rPr>
                <a:t>1</a:t>
              </a:r>
            </a:p>
          </p:txBody>
        </p:sp>
      </p:grpSp>
      <p:grpSp>
        <p:nvGrpSpPr>
          <p:cNvPr id="48" name="Group 47"/>
          <p:cNvGrpSpPr/>
          <p:nvPr/>
        </p:nvGrpSpPr>
        <p:grpSpPr>
          <a:xfrm>
            <a:off x="588851" y="4226135"/>
            <a:ext cx="678751" cy="580255"/>
            <a:chOff x="6993318" y="3588987"/>
            <a:chExt cx="488720" cy="488720"/>
          </a:xfrm>
        </p:grpSpPr>
        <p:sp>
          <p:nvSpPr>
            <p:cNvPr id="49" name="Oval 48"/>
            <p:cNvSpPr/>
            <p:nvPr/>
          </p:nvSpPr>
          <p:spPr>
            <a:xfrm rot="10800000">
              <a:off x="6993318" y="3588987"/>
              <a:ext cx="488720" cy="488720"/>
            </a:xfrm>
            <a:prstGeom prst="ellipse">
              <a:avLst/>
            </a:prstGeom>
            <a:solidFill>
              <a:schemeClr val="accent1"/>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sz="2400" dirty="0">
                <a:latin typeface="+mj-lt"/>
                <a:cs typeface="PT Bold Heading" pitchFamily="2" charset="-78"/>
              </a:endParaRPr>
            </a:p>
          </p:txBody>
        </p:sp>
        <p:sp>
          <p:nvSpPr>
            <p:cNvPr id="50" name="TextBox 49"/>
            <p:cNvSpPr txBox="1"/>
            <p:nvPr/>
          </p:nvSpPr>
          <p:spPr>
            <a:xfrm>
              <a:off x="7053349" y="3678016"/>
              <a:ext cx="391200" cy="271317"/>
            </a:xfrm>
            <a:prstGeom prst="rect">
              <a:avLst/>
            </a:prstGeom>
            <a:noFill/>
          </p:spPr>
          <p:txBody>
            <a:bodyPr wrap="square" lIns="0" tIns="0" rIns="0" bIns="0" rtlCol="1" anchor="t" anchorCtr="0">
              <a:noAutofit/>
            </a:bodyPr>
            <a:lstStyle/>
            <a:p>
              <a:pPr algn="ctr" rtl="0"/>
              <a:r>
                <a:rPr lang="ar-SA" sz="2800" dirty="0">
                  <a:solidFill>
                    <a:schemeClr val="bg1"/>
                  </a:solidFill>
                  <a:latin typeface="+mj-lt"/>
                  <a:ea typeface="Open Sans" pitchFamily="34" charset="0"/>
                  <a:cs typeface="PT Bold Heading" pitchFamily="2" charset="-78"/>
                </a:rPr>
                <a:t>2</a:t>
              </a:r>
            </a:p>
          </p:txBody>
        </p:sp>
      </p:grpSp>
      <p:pic>
        <p:nvPicPr>
          <p:cNvPr id="29" name="Picture 2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226461" y="678851"/>
            <a:ext cx="6507847" cy="1353262"/>
          </a:xfrm>
          <a:prstGeom prst="rect">
            <a:avLst/>
          </a:prstGeom>
        </p:spPr>
      </p:pic>
      <p:sp>
        <p:nvSpPr>
          <p:cNvPr id="2" name="Rectangle 1"/>
          <p:cNvSpPr/>
          <p:nvPr/>
        </p:nvSpPr>
        <p:spPr>
          <a:xfrm>
            <a:off x="3061421" y="1005973"/>
            <a:ext cx="6678756" cy="515206"/>
          </a:xfrm>
          <a:prstGeom prst="rect">
            <a:avLst/>
          </a:prstGeom>
        </p:spPr>
        <p:txBody>
          <a:bodyPr wrap="square">
            <a:spAutoFit/>
          </a:bodyPr>
          <a:lstStyle/>
          <a:p>
            <a:pPr algn="ctr" rtl="1">
              <a:lnSpc>
                <a:spcPct val="150000"/>
              </a:lnSpc>
            </a:pPr>
            <a:r>
              <a:rPr lang="ar-SA" sz="2000" dirty="0">
                <a:cs typeface="PT Bold Heading" panose="02010400000000000000" pitchFamily="2" charset="-78"/>
              </a:rPr>
              <a:t>مميزات بوابة المستقبل : ج- المشرف التربوي وولي الأمر</a:t>
            </a:r>
          </a:p>
        </p:txBody>
      </p:sp>
      <p:sp>
        <p:nvSpPr>
          <p:cNvPr id="30" name="TextBox 29"/>
          <p:cNvSpPr txBox="1"/>
          <p:nvPr/>
        </p:nvSpPr>
        <p:spPr>
          <a:xfrm>
            <a:off x="1204576" y="6548313"/>
            <a:ext cx="8558077" cy="307777"/>
          </a:xfrm>
          <a:prstGeom prst="rect">
            <a:avLst/>
          </a:prstGeom>
          <a:noFill/>
        </p:spPr>
        <p:txBody>
          <a:bodyPr wrap="square" rtlCol="0">
            <a:spAutoFit/>
          </a:bodyPr>
          <a:lstStyle/>
          <a:p>
            <a:pPr algn="ctr"/>
            <a:r>
              <a:rPr lang="ar-EG" sz="1400" dirty="0">
                <a:cs typeface="PT Bold Heading" pitchFamily="2" charset="-78"/>
              </a:rPr>
              <a:t>المؤتمر الدولي الأول : التعليم الرقمي في الوطن العربي-تحديات الحاضر ورؤى المستقبل</a:t>
            </a:r>
            <a:endParaRPr lang="en-US" sz="1400" dirty="0">
              <a:cs typeface="PT Bold Heading" pitchFamily="2" charset="-78"/>
            </a:endParaRPr>
          </a:p>
        </p:txBody>
      </p:sp>
    </p:spTree>
    <p:extLst>
      <p:ext uri="{BB962C8B-B14F-4D97-AF65-F5344CB8AC3E}">
        <p14:creationId xmlns:p14="http://schemas.microsoft.com/office/powerpoint/2010/main" val="13445584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wipe(left)">
                                      <p:cBhvr>
                                        <p:cTn id="7" dur="500"/>
                                        <p:tgtEl>
                                          <p:spTgt spid="20"/>
                                        </p:tgtEl>
                                      </p:cBhvr>
                                    </p:animEffect>
                                  </p:childTnLst>
                                </p:cTn>
                              </p:par>
                              <p:par>
                                <p:cTn id="8" presetID="10" presetClass="entr" presetSubtype="0" fill="hold" nodeType="withEffect">
                                  <p:stCondLst>
                                    <p:cond delay="0"/>
                                  </p:stCondLst>
                                  <p:childTnLst>
                                    <p:set>
                                      <p:cBhvr>
                                        <p:cTn id="9" dur="1" fill="hold">
                                          <p:stCondLst>
                                            <p:cond delay="0"/>
                                          </p:stCondLst>
                                        </p:cTn>
                                        <p:tgtEl>
                                          <p:spTgt spid="42"/>
                                        </p:tgtEl>
                                        <p:attrNameLst>
                                          <p:attrName>style.visibility</p:attrName>
                                        </p:attrNameLst>
                                      </p:cBhvr>
                                      <p:to>
                                        <p:strVal val="visible"/>
                                      </p:to>
                                    </p:set>
                                    <p:animEffect transition="in" filter="fade">
                                      <p:cBhvr>
                                        <p:cTn id="10" dur="500"/>
                                        <p:tgtEl>
                                          <p:spTgt spid="42"/>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fade">
                                      <p:cBhvr>
                                        <p:cTn id="13" dur="500"/>
                                        <p:tgtEl>
                                          <p:spTgt spid="3"/>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8" fill="hold" nodeType="clickEffect">
                                  <p:stCondLst>
                                    <p:cond delay="0"/>
                                  </p:stCondLst>
                                  <p:childTnLst>
                                    <p:set>
                                      <p:cBhvr>
                                        <p:cTn id="17" dur="1" fill="hold">
                                          <p:stCondLst>
                                            <p:cond delay="0"/>
                                          </p:stCondLst>
                                        </p:cTn>
                                        <p:tgtEl>
                                          <p:spTgt spid="24"/>
                                        </p:tgtEl>
                                        <p:attrNameLst>
                                          <p:attrName>style.visibility</p:attrName>
                                        </p:attrNameLst>
                                      </p:cBhvr>
                                      <p:to>
                                        <p:strVal val="visible"/>
                                      </p:to>
                                    </p:set>
                                    <p:animEffect transition="in" filter="wipe(left)">
                                      <p:cBhvr>
                                        <p:cTn id="18" dur="500"/>
                                        <p:tgtEl>
                                          <p:spTgt spid="24"/>
                                        </p:tgtEl>
                                      </p:cBhvr>
                                    </p:animEffect>
                                  </p:childTnLst>
                                </p:cTn>
                              </p:par>
                              <p:par>
                                <p:cTn id="19" presetID="10" presetClass="entr" presetSubtype="0" fill="hold" nodeType="withEffect">
                                  <p:stCondLst>
                                    <p:cond delay="0"/>
                                  </p:stCondLst>
                                  <p:childTnLst>
                                    <p:set>
                                      <p:cBhvr>
                                        <p:cTn id="20" dur="1" fill="hold">
                                          <p:stCondLst>
                                            <p:cond delay="0"/>
                                          </p:stCondLst>
                                        </p:cTn>
                                        <p:tgtEl>
                                          <p:spTgt spid="48"/>
                                        </p:tgtEl>
                                        <p:attrNameLst>
                                          <p:attrName>style.visibility</p:attrName>
                                        </p:attrNameLst>
                                      </p:cBhvr>
                                      <p:to>
                                        <p:strVal val="visible"/>
                                      </p:to>
                                    </p:set>
                                    <p:animEffect transition="in" filter="fade">
                                      <p:cBhvr>
                                        <p:cTn id="21" dur="500"/>
                                        <p:tgtEl>
                                          <p:spTgt spid="48"/>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6"/>
                                        </p:tgtEl>
                                        <p:attrNameLst>
                                          <p:attrName>style.visibility</p:attrName>
                                        </p:attrNameLst>
                                      </p:cBhvr>
                                      <p:to>
                                        <p:strVal val="visible"/>
                                      </p:to>
                                    </p:set>
                                    <p:animEffect transition="in" filter="fade">
                                      <p:cBhvr>
                                        <p:cTn id="24"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77273" y="-5819"/>
            <a:ext cx="12282153" cy="6904309"/>
          </a:xfrm>
        </p:spPr>
      </p:pic>
      <p:sp>
        <p:nvSpPr>
          <p:cNvPr id="7" name="مستطيل مستدير الزوايا 3"/>
          <p:cNvSpPr/>
          <p:nvPr/>
        </p:nvSpPr>
        <p:spPr>
          <a:xfrm>
            <a:off x="103032" y="1814580"/>
            <a:ext cx="11887201" cy="4302886"/>
          </a:xfrm>
          <a:prstGeom prst="roundRect">
            <a:avLst/>
          </a:prstGeom>
          <a:solidFill>
            <a:schemeClr val="accent3">
              <a:lumMod val="20000"/>
              <a:lumOff val="80000"/>
            </a:schemeClr>
          </a:solidFill>
          <a:effectLst>
            <a:outerShdw blurRad="63500" sx="102000" sy="102000" algn="ctr" rotWithShape="0">
              <a:prstClr val="black">
                <a:alpha val="40000"/>
              </a:prstClr>
            </a:outerShdw>
          </a:effectLst>
        </p:spPr>
        <p:style>
          <a:lnRef idx="1">
            <a:schemeClr val="accent4"/>
          </a:lnRef>
          <a:fillRef idx="2">
            <a:schemeClr val="accent4"/>
          </a:fillRef>
          <a:effectRef idx="1">
            <a:schemeClr val="accent4"/>
          </a:effectRef>
          <a:fontRef idx="minor">
            <a:schemeClr val="dk1"/>
          </a:fontRef>
        </p:style>
        <p:txBody>
          <a:bodyPr rtlCol="0" anchor="ctr"/>
          <a:lstStyle/>
          <a:p>
            <a:pPr lvl="0" algn="r" rtl="1">
              <a:lnSpc>
                <a:spcPct val="200000"/>
              </a:lnSpc>
            </a:pPr>
            <a:r>
              <a:rPr lang="ar-SA" sz="1600" dirty="0">
                <a:cs typeface="PT Bold Heading" pitchFamily="2" charset="-78"/>
              </a:rPr>
              <a:t>1- موقع الرؤية 2030- تنمية البنية التحتية الرقمية: </a:t>
            </a:r>
            <a:r>
              <a:rPr lang="en-US" b="1" u="sng" dirty="0">
                <a:cs typeface="PT Bold Heading" pitchFamily="2" charset="-78"/>
                <a:hlinkClick r:id="rId3"/>
              </a:rPr>
              <a:t>https://vision2030.gov.sa/ar/node/97</a:t>
            </a:r>
            <a:r>
              <a:rPr lang="ar-SA" sz="1600" dirty="0">
                <a:cs typeface="PT Bold Heading" pitchFamily="2" charset="-78"/>
              </a:rPr>
              <a:t>.</a:t>
            </a:r>
            <a:endParaRPr lang="en-US" sz="1600" dirty="0">
              <a:cs typeface="PT Bold Heading" pitchFamily="2" charset="-78"/>
            </a:endParaRPr>
          </a:p>
          <a:p>
            <a:pPr lvl="0" algn="r" rtl="1">
              <a:lnSpc>
                <a:spcPct val="200000"/>
              </a:lnSpc>
            </a:pPr>
            <a:r>
              <a:rPr lang="ar-SA" sz="1600" dirty="0">
                <a:cs typeface="PT Bold Heading" pitchFamily="2" charset="-78"/>
              </a:rPr>
              <a:t>2- وكالة الانباء السعودية - البدائل التعليمية في الحد الجنوبي- الجمعة 1439/3/6 هـ الموافق 2017/11/24 م واس.</a:t>
            </a:r>
            <a:endParaRPr lang="en-US" sz="1600" dirty="0">
              <a:cs typeface="PT Bold Heading" pitchFamily="2" charset="-78"/>
            </a:endParaRPr>
          </a:p>
          <a:p>
            <a:pPr lvl="0" algn="r" rtl="1">
              <a:lnSpc>
                <a:spcPct val="200000"/>
              </a:lnSpc>
            </a:pPr>
            <a:r>
              <a:rPr lang="ar-SA" sz="1600" dirty="0">
                <a:cs typeface="PT Bold Heading" pitchFamily="2" charset="-78"/>
              </a:rPr>
              <a:t>3- جريدة الرياض - كثرة الأعداد تحول دون تمكين المعلمين من أداء أدوارهم بشكل صحيح- العدد 16911- الأحد 18 ذي الحجة 1435 هـ -12 </a:t>
            </a:r>
            <a:r>
              <a:rPr lang="ar-EG" sz="1600" dirty="0">
                <a:cs typeface="PT Bold Heading" pitchFamily="2" charset="-78"/>
              </a:rPr>
              <a:t>أ</a:t>
            </a:r>
            <a:r>
              <a:rPr lang="ar-SA" sz="1600" dirty="0">
                <a:cs typeface="PT Bold Heading" pitchFamily="2" charset="-78"/>
              </a:rPr>
              <a:t>كتوبر 2014م.</a:t>
            </a:r>
            <a:endParaRPr lang="en-US" sz="1600" dirty="0">
              <a:cs typeface="PT Bold Heading" pitchFamily="2" charset="-78"/>
            </a:endParaRPr>
          </a:p>
          <a:p>
            <a:pPr lvl="0" algn="r" rtl="1">
              <a:lnSpc>
                <a:spcPct val="200000"/>
              </a:lnSpc>
            </a:pPr>
            <a:r>
              <a:rPr lang="ar-SA" sz="1600" dirty="0">
                <a:cs typeface="PT Bold Heading" pitchFamily="2" charset="-78"/>
              </a:rPr>
              <a:t>4- صحيفة سبق الالكترونية - تدشين التعلم الإلكتروني في مدارس النطاق الأحمر - هادي آل كليب – نجران- 28 سبتمبر 2016 - 27 ذو الحجة 1437.</a:t>
            </a:r>
            <a:endParaRPr lang="en-US" sz="1600" dirty="0">
              <a:cs typeface="PT Bold Heading" pitchFamily="2" charset="-78"/>
            </a:endParaRPr>
          </a:p>
          <a:p>
            <a:pPr lvl="0" algn="r" rtl="1">
              <a:lnSpc>
                <a:spcPct val="200000"/>
              </a:lnSpc>
            </a:pPr>
            <a:r>
              <a:rPr lang="ar-SA" sz="1600" dirty="0">
                <a:cs typeface="PT Bold Heading" pitchFamily="2" charset="-78"/>
              </a:rPr>
              <a:t>5- صحيفة مكة المكرمة  -  الرأي - هل نحن جاهزون للتحول نحو التعليم الرقمي؟- داليا قاسم - الأربعاء 15 شعبان 1439 - 02 مايو 2018.</a:t>
            </a:r>
            <a:endParaRPr lang="en-US" sz="1600" dirty="0">
              <a:cs typeface="PT Bold Heading" pitchFamily="2" charset="-78"/>
            </a:endParaRPr>
          </a:p>
          <a:p>
            <a:pPr lvl="0" algn="r" rtl="1">
              <a:lnSpc>
                <a:spcPct val="200000"/>
              </a:lnSpc>
            </a:pPr>
            <a:r>
              <a:rPr lang="ar-SA" sz="1600" dirty="0">
                <a:cs typeface="PT Bold Heading" pitchFamily="2" charset="-78"/>
              </a:rPr>
              <a:t>6- موقع مزن لتقنية القطاع غير الربحي -  إدارة التقنية- التحول الرقمي للمنظمات غير الربحية: فرصٌ وتحدّيات - عبير القصبي- 10 يوليو 2018.</a:t>
            </a:r>
            <a:endParaRPr lang="en-US" sz="1600" dirty="0">
              <a:cs typeface="PT Bold Heading" pitchFamily="2" charset="-78"/>
            </a:endParaRPr>
          </a:p>
          <a:p>
            <a:pPr lvl="0" algn="r" rtl="1">
              <a:lnSpc>
                <a:spcPct val="200000"/>
              </a:lnSpc>
            </a:pPr>
            <a:r>
              <a:rPr lang="ar-SA" sz="1600" dirty="0">
                <a:cs typeface="PT Bold Heading" pitchFamily="2" charset="-78"/>
              </a:rPr>
              <a:t>7- دراسـة وتحمـيل تقـنيات التعليم الالكتروني – مجلة الاستاذ – كلية التربية للبنات – جامعة بغداد- أ. م. د. مـنى هــادي صــالـــح- العدد 205 ، 2013.</a:t>
            </a:r>
            <a:endParaRPr lang="en-US" sz="1600" dirty="0">
              <a:cs typeface="PT Bold Heading" pitchFamily="2" charset="-78"/>
            </a:endParaRPr>
          </a:p>
          <a:p>
            <a:pPr lvl="0" algn="r" rtl="1">
              <a:lnSpc>
                <a:spcPct val="200000"/>
              </a:lnSpc>
            </a:pPr>
            <a:r>
              <a:rPr lang="ar-SA" sz="1600" dirty="0">
                <a:cs typeface="PT Bold Heading" pitchFamily="2" charset="-78"/>
              </a:rPr>
              <a:t>8- موقع تعليم جديد –  مفاهيم - أنظمة إدارة التعلم وأنظمة إدارة المحتوى-  مستقبل أنظمة إدارة التعلم- محمد علي آل مسيري- 2017/04/07</a:t>
            </a:r>
            <a:r>
              <a:rPr lang="ar-EG" sz="1600" dirty="0">
                <a:cs typeface="PT Bold Heading" pitchFamily="2" charset="-78"/>
              </a:rPr>
              <a:t>.</a:t>
            </a:r>
            <a:endParaRPr lang="en-US" sz="1600" dirty="0">
              <a:cs typeface="PT Bold Heading" pitchFamily="2" charset="-78"/>
            </a:endParaRPr>
          </a:p>
          <a:p>
            <a:pPr algn="r" rtl="1">
              <a:lnSpc>
                <a:spcPct val="200000"/>
              </a:lnSpc>
            </a:pPr>
            <a:endParaRPr lang="en-US" sz="1600" dirty="0">
              <a:cs typeface="PT Bold Heading" pitchFamily="2" charset="-78"/>
            </a:endParaRPr>
          </a:p>
        </p:txBody>
      </p:sp>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430423" y="791373"/>
            <a:ext cx="3962050" cy="907844"/>
          </a:xfrm>
          <a:prstGeom prst="rect">
            <a:avLst/>
          </a:prstGeom>
        </p:spPr>
      </p:pic>
      <p:sp>
        <p:nvSpPr>
          <p:cNvPr id="10" name="TextBox 9"/>
          <p:cNvSpPr txBox="1"/>
          <p:nvPr/>
        </p:nvSpPr>
        <p:spPr>
          <a:xfrm>
            <a:off x="4026968" y="1032087"/>
            <a:ext cx="2923504" cy="430887"/>
          </a:xfrm>
          <a:prstGeom prst="rect">
            <a:avLst/>
          </a:prstGeom>
          <a:noFill/>
        </p:spPr>
        <p:txBody>
          <a:bodyPr wrap="square" rtlCol="1">
            <a:spAutoFit/>
          </a:bodyPr>
          <a:lstStyle/>
          <a:p>
            <a:pPr algn="ctr"/>
            <a:r>
              <a:rPr lang="ar-EG" sz="2200" dirty="0">
                <a:cs typeface="PT Bold Heading" pitchFamily="2" charset="-78"/>
              </a:rPr>
              <a:t>المراجع</a:t>
            </a:r>
          </a:p>
        </p:txBody>
      </p:sp>
      <p:sp>
        <p:nvSpPr>
          <p:cNvPr id="11" name="TextBox 10"/>
          <p:cNvSpPr txBox="1"/>
          <p:nvPr/>
        </p:nvSpPr>
        <p:spPr>
          <a:xfrm>
            <a:off x="1204576" y="6548313"/>
            <a:ext cx="8558077" cy="307777"/>
          </a:xfrm>
          <a:prstGeom prst="rect">
            <a:avLst/>
          </a:prstGeom>
          <a:noFill/>
        </p:spPr>
        <p:txBody>
          <a:bodyPr wrap="square" rtlCol="0">
            <a:spAutoFit/>
          </a:bodyPr>
          <a:lstStyle/>
          <a:p>
            <a:pPr algn="ctr"/>
            <a:r>
              <a:rPr lang="ar-EG" sz="1400" dirty="0">
                <a:cs typeface="PT Bold Heading" pitchFamily="2" charset="-78"/>
              </a:rPr>
              <a:t>المؤتمر الدولي الأول : التعليم الرقمي في الوطن العربي-تحديات الحاضر ورؤى المستقبل</a:t>
            </a:r>
            <a:endParaRPr lang="en-US" sz="1400" dirty="0">
              <a:cs typeface="PT Bold Heading" pitchFamily="2" charset="-78"/>
            </a:endParaRPr>
          </a:p>
        </p:txBody>
      </p:sp>
    </p:spTree>
    <p:extLst>
      <p:ext uri="{BB962C8B-B14F-4D97-AF65-F5344CB8AC3E}">
        <p14:creationId xmlns:p14="http://schemas.microsoft.com/office/powerpoint/2010/main" val="20610878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77273" y="-5819"/>
            <a:ext cx="12282153" cy="6904309"/>
          </a:xfrm>
        </p:spPr>
      </p:pic>
      <p:grpSp>
        <p:nvGrpSpPr>
          <p:cNvPr id="3" name="Group 2"/>
          <p:cNvGrpSpPr/>
          <p:nvPr/>
        </p:nvGrpSpPr>
        <p:grpSpPr>
          <a:xfrm>
            <a:off x="1053297" y="1279742"/>
            <a:ext cx="2066952" cy="3067910"/>
            <a:chOff x="1053297" y="1279742"/>
            <a:chExt cx="2066952" cy="3067910"/>
          </a:xfrm>
        </p:grpSpPr>
        <p:grpSp>
          <p:nvGrpSpPr>
            <p:cNvPr id="6" name="Group 5"/>
            <p:cNvGrpSpPr/>
            <p:nvPr/>
          </p:nvGrpSpPr>
          <p:grpSpPr>
            <a:xfrm rot="13888974">
              <a:off x="1874209" y="2663570"/>
              <a:ext cx="740132" cy="475228"/>
              <a:chOff x="4481513" y="3678059"/>
              <a:chExt cx="1614487" cy="1036638"/>
            </a:xfrm>
          </p:grpSpPr>
          <p:sp>
            <p:nvSpPr>
              <p:cNvPr id="11" name="Rectangle 12"/>
              <p:cNvSpPr>
                <a:spLocks noChangeArrowheads="1"/>
              </p:cNvSpPr>
              <p:nvPr/>
            </p:nvSpPr>
            <p:spPr bwMode="auto">
              <a:xfrm>
                <a:off x="4481513" y="3678059"/>
                <a:ext cx="1614487" cy="344488"/>
              </a:xfrm>
              <a:prstGeom prst="rect">
                <a:avLst/>
              </a:prstGeom>
              <a:solidFill>
                <a:schemeClr val="accent3">
                  <a:lumMod val="60000"/>
                  <a:lumOff val="40000"/>
                </a:schemeClr>
              </a:solidFill>
              <a:ln>
                <a:noFill/>
              </a:ln>
            </p:spPr>
            <p:txBody>
              <a:bodyPr vert="horz" wrap="square" lIns="91440" tIns="45720" rIns="91440" bIns="45720" numCol="1" anchor="t" anchorCtr="0" compatLnSpc="1">
                <a:prstTxWarp prst="textNoShape">
                  <a:avLst/>
                </a:prstTxWarp>
              </a:bodyPr>
              <a:lstStyle/>
              <a:p>
                <a:endParaRPr lang="id-ID"/>
              </a:p>
            </p:txBody>
          </p:sp>
          <p:sp>
            <p:nvSpPr>
              <p:cNvPr id="12" name="Rectangle 13"/>
              <p:cNvSpPr>
                <a:spLocks noChangeArrowheads="1"/>
              </p:cNvSpPr>
              <p:nvPr/>
            </p:nvSpPr>
            <p:spPr bwMode="auto">
              <a:xfrm>
                <a:off x="4481513" y="4022546"/>
                <a:ext cx="1614487" cy="344488"/>
              </a:xfrm>
              <a:prstGeom prst="rect">
                <a:avLst/>
              </a:prstGeom>
              <a:solidFill>
                <a:schemeClr val="accent3"/>
              </a:solidFill>
              <a:ln>
                <a:noFill/>
              </a:ln>
            </p:spPr>
            <p:txBody>
              <a:bodyPr vert="horz" wrap="square" lIns="91440" tIns="45720" rIns="91440" bIns="45720" numCol="1" anchor="t" anchorCtr="0" compatLnSpc="1">
                <a:prstTxWarp prst="textNoShape">
                  <a:avLst/>
                </a:prstTxWarp>
              </a:bodyPr>
              <a:lstStyle/>
              <a:p>
                <a:endParaRPr lang="id-ID"/>
              </a:p>
            </p:txBody>
          </p:sp>
          <p:sp>
            <p:nvSpPr>
              <p:cNvPr id="13" name="Rectangle 14"/>
              <p:cNvSpPr>
                <a:spLocks noChangeArrowheads="1"/>
              </p:cNvSpPr>
              <p:nvPr/>
            </p:nvSpPr>
            <p:spPr bwMode="auto">
              <a:xfrm>
                <a:off x="4481513" y="4367034"/>
                <a:ext cx="1614487" cy="347663"/>
              </a:xfrm>
              <a:prstGeom prst="rect">
                <a:avLst/>
              </a:prstGeom>
              <a:solidFill>
                <a:schemeClr val="accent3">
                  <a:lumMod val="75000"/>
                </a:schemeClr>
              </a:solidFill>
              <a:ln>
                <a:noFill/>
              </a:ln>
            </p:spPr>
            <p:txBody>
              <a:bodyPr vert="horz" wrap="square" lIns="91440" tIns="45720" rIns="91440" bIns="45720" numCol="1" anchor="t" anchorCtr="0" compatLnSpc="1">
                <a:prstTxWarp prst="textNoShape">
                  <a:avLst/>
                </a:prstTxWarp>
              </a:bodyPr>
              <a:lstStyle/>
              <a:p>
                <a:endParaRPr lang="id-ID"/>
              </a:p>
            </p:txBody>
          </p:sp>
        </p:grpSp>
        <p:grpSp>
          <p:nvGrpSpPr>
            <p:cNvPr id="14" name="Group 13"/>
            <p:cNvGrpSpPr/>
            <p:nvPr/>
          </p:nvGrpSpPr>
          <p:grpSpPr>
            <a:xfrm rot="13888974">
              <a:off x="1417710" y="2083418"/>
              <a:ext cx="740136" cy="473047"/>
              <a:chOff x="6096000" y="3187521"/>
              <a:chExt cx="1614487" cy="1031876"/>
            </a:xfrm>
          </p:grpSpPr>
          <p:sp>
            <p:nvSpPr>
              <p:cNvPr id="15" name="Rectangle 15"/>
              <p:cNvSpPr>
                <a:spLocks noChangeArrowheads="1"/>
              </p:cNvSpPr>
              <p:nvPr/>
            </p:nvSpPr>
            <p:spPr bwMode="auto">
              <a:xfrm>
                <a:off x="6096000" y="3187521"/>
                <a:ext cx="1614487" cy="344488"/>
              </a:xfrm>
              <a:prstGeom prst="rect">
                <a:avLst/>
              </a:prstGeom>
              <a:solidFill>
                <a:schemeClr val="accent2">
                  <a:lumMod val="60000"/>
                  <a:lumOff val="40000"/>
                </a:schemeClr>
              </a:solidFill>
              <a:ln>
                <a:noFill/>
              </a:ln>
            </p:spPr>
            <p:txBody>
              <a:bodyPr vert="horz" wrap="square" lIns="91440" tIns="45720" rIns="91440" bIns="45720" numCol="1" anchor="t" anchorCtr="0" compatLnSpc="1">
                <a:prstTxWarp prst="textNoShape">
                  <a:avLst/>
                </a:prstTxWarp>
              </a:bodyPr>
              <a:lstStyle/>
              <a:p>
                <a:endParaRPr lang="id-ID"/>
              </a:p>
            </p:txBody>
          </p:sp>
          <p:sp>
            <p:nvSpPr>
              <p:cNvPr id="16" name="Rectangle 16"/>
              <p:cNvSpPr>
                <a:spLocks noChangeArrowheads="1"/>
              </p:cNvSpPr>
              <p:nvPr/>
            </p:nvSpPr>
            <p:spPr bwMode="auto">
              <a:xfrm>
                <a:off x="6096000" y="3532009"/>
                <a:ext cx="1614487" cy="342900"/>
              </a:xfrm>
              <a:prstGeom prst="rect">
                <a:avLst/>
              </a:prstGeom>
              <a:solidFill>
                <a:schemeClr val="accent2"/>
              </a:solidFill>
              <a:ln>
                <a:noFill/>
              </a:ln>
            </p:spPr>
            <p:txBody>
              <a:bodyPr vert="horz" wrap="square" lIns="91440" tIns="45720" rIns="91440" bIns="45720" numCol="1" anchor="t" anchorCtr="0" compatLnSpc="1">
                <a:prstTxWarp prst="textNoShape">
                  <a:avLst/>
                </a:prstTxWarp>
              </a:bodyPr>
              <a:lstStyle/>
              <a:p>
                <a:endParaRPr lang="id-ID"/>
              </a:p>
            </p:txBody>
          </p:sp>
          <p:sp>
            <p:nvSpPr>
              <p:cNvPr id="17" name="Rectangle 17"/>
              <p:cNvSpPr>
                <a:spLocks noChangeArrowheads="1"/>
              </p:cNvSpPr>
              <p:nvPr/>
            </p:nvSpPr>
            <p:spPr bwMode="auto">
              <a:xfrm>
                <a:off x="6096000" y="3874909"/>
                <a:ext cx="1614487" cy="344488"/>
              </a:xfrm>
              <a:prstGeom prst="rect">
                <a:avLst/>
              </a:prstGeom>
              <a:solidFill>
                <a:schemeClr val="accent2">
                  <a:lumMod val="75000"/>
                </a:schemeClr>
              </a:solidFill>
              <a:ln>
                <a:noFill/>
              </a:ln>
            </p:spPr>
            <p:txBody>
              <a:bodyPr vert="horz" wrap="square" lIns="91440" tIns="45720" rIns="91440" bIns="45720" numCol="1" anchor="t" anchorCtr="0" compatLnSpc="1">
                <a:prstTxWarp prst="textNoShape">
                  <a:avLst/>
                </a:prstTxWarp>
              </a:bodyPr>
              <a:lstStyle/>
              <a:p>
                <a:endParaRPr lang="id-ID"/>
              </a:p>
            </p:txBody>
          </p:sp>
        </p:grpSp>
        <p:grpSp>
          <p:nvGrpSpPr>
            <p:cNvPr id="18" name="Group 17"/>
            <p:cNvGrpSpPr/>
            <p:nvPr/>
          </p:nvGrpSpPr>
          <p:grpSpPr>
            <a:xfrm rot="13888974">
              <a:off x="865535" y="1467504"/>
              <a:ext cx="850752" cy="475228"/>
              <a:chOff x="7700963" y="3678059"/>
              <a:chExt cx="1855787" cy="1036638"/>
            </a:xfrm>
          </p:grpSpPr>
          <p:sp>
            <p:nvSpPr>
              <p:cNvPr id="19" name="Freeform 7"/>
              <p:cNvSpPr>
                <a:spLocks/>
              </p:cNvSpPr>
              <p:nvPr/>
            </p:nvSpPr>
            <p:spPr bwMode="auto">
              <a:xfrm>
                <a:off x="9224963" y="3678059"/>
                <a:ext cx="331787" cy="1036638"/>
              </a:xfrm>
              <a:custGeom>
                <a:avLst/>
                <a:gdLst>
                  <a:gd name="T0" fmla="*/ 0 w 209"/>
                  <a:gd name="T1" fmla="*/ 162 h 653"/>
                  <a:gd name="T2" fmla="*/ 135 w 209"/>
                  <a:gd name="T3" fmla="*/ 0 h 653"/>
                  <a:gd name="T4" fmla="*/ 209 w 209"/>
                  <a:gd name="T5" fmla="*/ 210 h 653"/>
                  <a:gd name="T6" fmla="*/ 209 w 209"/>
                  <a:gd name="T7" fmla="*/ 443 h 653"/>
                  <a:gd name="T8" fmla="*/ 135 w 209"/>
                  <a:gd name="T9" fmla="*/ 653 h 653"/>
                  <a:gd name="T10" fmla="*/ 0 w 209"/>
                  <a:gd name="T11" fmla="*/ 488 h 653"/>
                  <a:gd name="T12" fmla="*/ 0 w 209"/>
                  <a:gd name="T13" fmla="*/ 162 h 653"/>
                </a:gdLst>
                <a:ahLst/>
                <a:cxnLst>
                  <a:cxn ang="0">
                    <a:pos x="T0" y="T1"/>
                  </a:cxn>
                  <a:cxn ang="0">
                    <a:pos x="T2" y="T3"/>
                  </a:cxn>
                  <a:cxn ang="0">
                    <a:pos x="T4" y="T5"/>
                  </a:cxn>
                  <a:cxn ang="0">
                    <a:pos x="T6" y="T7"/>
                  </a:cxn>
                  <a:cxn ang="0">
                    <a:pos x="T8" y="T9"/>
                  </a:cxn>
                  <a:cxn ang="0">
                    <a:pos x="T10" y="T11"/>
                  </a:cxn>
                  <a:cxn ang="0">
                    <a:pos x="T12" y="T13"/>
                  </a:cxn>
                </a:cxnLst>
                <a:rect l="0" t="0" r="r" b="b"/>
                <a:pathLst>
                  <a:path w="209" h="653">
                    <a:moveTo>
                      <a:pt x="0" y="162"/>
                    </a:moveTo>
                    <a:lnTo>
                      <a:pt x="135" y="0"/>
                    </a:lnTo>
                    <a:lnTo>
                      <a:pt x="209" y="210"/>
                    </a:lnTo>
                    <a:lnTo>
                      <a:pt x="209" y="443"/>
                    </a:lnTo>
                    <a:lnTo>
                      <a:pt x="135" y="653"/>
                    </a:lnTo>
                    <a:lnTo>
                      <a:pt x="0" y="488"/>
                    </a:lnTo>
                    <a:lnTo>
                      <a:pt x="0" y="162"/>
                    </a:lnTo>
                    <a:close/>
                  </a:path>
                </a:pathLst>
              </a:custGeom>
              <a:solidFill>
                <a:schemeClr val="tx2">
                  <a:lumMod val="25000"/>
                  <a:lumOff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d-ID"/>
              </a:p>
            </p:txBody>
          </p:sp>
          <p:sp>
            <p:nvSpPr>
              <p:cNvPr id="20" name="Freeform 18"/>
              <p:cNvSpPr>
                <a:spLocks/>
              </p:cNvSpPr>
              <p:nvPr/>
            </p:nvSpPr>
            <p:spPr bwMode="auto">
              <a:xfrm>
                <a:off x="7700963" y="3678059"/>
                <a:ext cx="1738312" cy="344488"/>
              </a:xfrm>
              <a:custGeom>
                <a:avLst/>
                <a:gdLst>
                  <a:gd name="T0" fmla="*/ 1020 w 1095"/>
                  <a:gd name="T1" fmla="*/ 217 h 217"/>
                  <a:gd name="T2" fmla="*/ 1095 w 1095"/>
                  <a:gd name="T3" fmla="*/ 0 h 217"/>
                  <a:gd name="T4" fmla="*/ 0 w 1095"/>
                  <a:gd name="T5" fmla="*/ 0 h 217"/>
                  <a:gd name="T6" fmla="*/ 0 w 1095"/>
                  <a:gd name="T7" fmla="*/ 217 h 217"/>
                  <a:gd name="T8" fmla="*/ 1020 w 1095"/>
                  <a:gd name="T9" fmla="*/ 217 h 217"/>
                </a:gdLst>
                <a:ahLst/>
                <a:cxnLst>
                  <a:cxn ang="0">
                    <a:pos x="T0" y="T1"/>
                  </a:cxn>
                  <a:cxn ang="0">
                    <a:pos x="T2" y="T3"/>
                  </a:cxn>
                  <a:cxn ang="0">
                    <a:pos x="T4" y="T5"/>
                  </a:cxn>
                  <a:cxn ang="0">
                    <a:pos x="T6" y="T7"/>
                  </a:cxn>
                  <a:cxn ang="0">
                    <a:pos x="T8" y="T9"/>
                  </a:cxn>
                </a:cxnLst>
                <a:rect l="0" t="0" r="r" b="b"/>
                <a:pathLst>
                  <a:path w="1095" h="217">
                    <a:moveTo>
                      <a:pt x="1020" y="217"/>
                    </a:moveTo>
                    <a:lnTo>
                      <a:pt x="1095" y="0"/>
                    </a:lnTo>
                    <a:lnTo>
                      <a:pt x="0" y="0"/>
                    </a:lnTo>
                    <a:lnTo>
                      <a:pt x="0" y="217"/>
                    </a:lnTo>
                    <a:lnTo>
                      <a:pt x="1020" y="217"/>
                    </a:lnTo>
                    <a:close/>
                  </a:path>
                </a:pathLst>
              </a:custGeom>
              <a:solidFill>
                <a:schemeClr val="accent1">
                  <a:lumMod val="60000"/>
                  <a:lumOff val="40000"/>
                </a:schemeClr>
              </a:solidFill>
              <a:ln>
                <a:noFill/>
              </a:ln>
            </p:spPr>
            <p:txBody>
              <a:bodyPr vert="horz" wrap="square" lIns="91440" tIns="45720" rIns="91440" bIns="45720" numCol="1" anchor="t" anchorCtr="0" compatLnSpc="1">
                <a:prstTxWarp prst="textNoShape">
                  <a:avLst/>
                </a:prstTxWarp>
              </a:bodyPr>
              <a:lstStyle/>
              <a:p>
                <a:endParaRPr lang="id-ID"/>
              </a:p>
            </p:txBody>
          </p:sp>
          <p:sp>
            <p:nvSpPr>
              <p:cNvPr id="21" name="Rectangle 19"/>
              <p:cNvSpPr>
                <a:spLocks noChangeArrowheads="1"/>
              </p:cNvSpPr>
              <p:nvPr/>
            </p:nvSpPr>
            <p:spPr bwMode="auto">
              <a:xfrm>
                <a:off x="7700963" y="4022546"/>
                <a:ext cx="1619250" cy="344488"/>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id-ID"/>
              </a:p>
            </p:txBody>
          </p:sp>
          <p:sp>
            <p:nvSpPr>
              <p:cNvPr id="22" name="Freeform 20"/>
              <p:cNvSpPr>
                <a:spLocks/>
              </p:cNvSpPr>
              <p:nvPr/>
            </p:nvSpPr>
            <p:spPr bwMode="auto">
              <a:xfrm>
                <a:off x="7700963" y="4367034"/>
                <a:ext cx="1738312" cy="347663"/>
              </a:xfrm>
              <a:custGeom>
                <a:avLst/>
                <a:gdLst>
                  <a:gd name="T0" fmla="*/ 1095 w 1095"/>
                  <a:gd name="T1" fmla="*/ 219 h 219"/>
                  <a:gd name="T2" fmla="*/ 1020 w 1095"/>
                  <a:gd name="T3" fmla="*/ 0 h 219"/>
                  <a:gd name="T4" fmla="*/ 0 w 1095"/>
                  <a:gd name="T5" fmla="*/ 0 h 219"/>
                  <a:gd name="T6" fmla="*/ 0 w 1095"/>
                  <a:gd name="T7" fmla="*/ 219 h 219"/>
                  <a:gd name="T8" fmla="*/ 1095 w 1095"/>
                  <a:gd name="T9" fmla="*/ 219 h 219"/>
                </a:gdLst>
                <a:ahLst/>
                <a:cxnLst>
                  <a:cxn ang="0">
                    <a:pos x="T0" y="T1"/>
                  </a:cxn>
                  <a:cxn ang="0">
                    <a:pos x="T2" y="T3"/>
                  </a:cxn>
                  <a:cxn ang="0">
                    <a:pos x="T4" y="T5"/>
                  </a:cxn>
                  <a:cxn ang="0">
                    <a:pos x="T6" y="T7"/>
                  </a:cxn>
                  <a:cxn ang="0">
                    <a:pos x="T8" y="T9"/>
                  </a:cxn>
                </a:cxnLst>
                <a:rect l="0" t="0" r="r" b="b"/>
                <a:pathLst>
                  <a:path w="1095" h="219">
                    <a:moveTo>
                      <a:pt x="1095" y="219"/>
                    </a:moveTo>
                    <a:lnTo>
                      <a:pt x="1020" y="0"/>
                    </a:lnTo>
                    <a:lnTo>
                      <a:pt x="0" y="0"/>
                    </a:lnTo>
                    <a:lnTo>
                      <a:pt x="0" y="219"/>
                    </a:lnTo>
                    <a:lnTo>
                      <a:pt x="1095" y="219"/>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id-ID"/>
              </a:p>
            </p:txBody>
          </p:sp>
          <p:sp>
            <p:nvSpPr>
              <p:cNvPr id="23" name="Oval 21"/>
              <p:cNvSpPr>
                <a:spLocks noChangeArrowheads="1"/>
              </p:cNvSpPr>
              <p:nvPr/>
            </p:nvSpPr>
            <p:spPr bwMode="auto">
              <a:xfrm>
                <a:off x="9398000" y="4049534"/>
                <a:ext cx="82550" cy="293688"/>
              </a:xfrm>
              <a:prstGeom prst="ellipse">
                <a:avLst/>
              </a:prstGeom>
              <a:solidFill>
                <a:schemeClr val="tx2">
                  <a:lumMod val="75000"/>
                </a:schemeClr>
              </a:solidFill>
              <a:ln>
                <a:noFill/>
              </a:ln>
            </p:spPr>
            <p:txBody>
              <a:bodyPr vert="horz" wrap="square" lIns="91440" tIns="45720" rIns="91440" bIns="45720" numCol="1" anchor="t" anchorCtr="0" compatLnSpc="1">
                <a:prstTxWarp prst="textNoShape">
                  <a:avLst/>
                </a:prstTxWarp>
              </a:bodyPr>
              <a:lstStyle/>
              <a:p>
                <a:endParaRPr lang="id-ID"/>
              </a:p>
            </p:txBody>
          </p:sp>
        </p:grpSp>
        <p:grpSp>
          <p:nvGrpSpPr>
            <p:cNvPr id="24" name="Group 23"/>
            <p:cNvGrpSpPr/>
            <p:nvPr/>
          </p:nvGrpSpPr>
          <p:grpSpPr>
            <a:xfrm rot="13888974">
              <a:off x="2225101" y="3452505"/>
              <a:ext cx="1317249" cy="473046"/>
              <a:chOff x="1608138" y="3187521"/>
              <a:chExt cx="2873375" cy="1031876"/>
            </a:xfrm>
          </p:grpSpPr>
          <p:sp>
            <p:nvSpPr>
              <p:cNvPr id="25" name="Freeform 8"/>
              <p:cNvSpPr>
                <a:spLocks/>
              </p:cNvSpPr>
              <p:nvPr/>
            </p:nvSpPr>
            <p:spPr bwMode="auto">
              <a:xfrm>
                <a:off x="1608138" y="3187521"/>
                <a:ext cx="1490662" cy="1031875"/>
              </a:xfrm>
              <a:custGeom>
                <a:avLst/>
                <a:gdLst>
                  <a:gd name="T0" fmla="*/ 793 w 939"/>
                  <a:gd name="T1" fmla="*/ 650 h 650"/>
                  <a:gd name="T2" fmla="*/ 0 w 939"/>
                  <a:gd name="T3" fmla="*/ 326 h 650"/>
                  <a:gd name="T4" fmla="*/ 793 w 939"/>
                  <a:gd name="T5" fmla="*/ 0 h 650"/>
                  <a:gd name="T6" fmla="*/ 939 w 939"/>
                  <a:gd name="T7" fmla="*/ 0 h 650"/>
                  <a:gd name="T8" fmla="*/ 939 w 939"/>
                  <a:gd name="T9" fmla="*/ 650 h 650"/>
                  <a:gd name="T10" fmla="*/ 793 w 939"/>
                  <a:gd name="T11" fmla="*/ 650 h 650"/>
                </a:gdLst>
                <a:ahLst/>
                <a:cxnLst>
                  <a:cxn ang="0">
                    <a:pos x="T0" y="T1"/>
                  </a:cxn>
                  <a:cxn ang="0">
                    <a:pos x="T2" y="T3"/>
                  </a:cxn>
                  <a:cxn ang="0">
                    <a:pos x="T4" y="T5"/>
                  </a:cxn>
                  <a:cxn ang="0">
                    <a:pos x="T6" y="T7"/>
                  </a:cxn>
                  <a:cxn ang="0">
                    <a:pos x="T8" y="T9"/>
                  </a:cxn>
                  <a:cxn ang="0">
                    <a:pos x="T10" y="T11"/>
                  </a:cxn>
                </a:cxnLst>
                <a:rect l="0" t="0" r="r" b="b"/>
                <a:pathLst>
                  <a:path w="939" h="650">
                    <a:moveTo>
                      <a:pt x="793" y="650"/>
                    </a:moveTo>
                    <a:lnTo>
                      <a:pt x="0" y="326"/>
                    </a:lnTo>
                    <a:lnTo>
                      <a:pt x="793" y="0"/>
                    </a:lnTo>
                    <a:lnTo>
                      <a:pt x="939" y="0"/>
                    </a:lnTo>
                    <a:lnTo>
                      <a:pt x="939" y="650"/>
                    </a:lnTo>
                    <a:lnTo>
                      <a:pt x="793" y="650"/>
                    </a:lnTo>
                    <a:close/>
                  </a:path>
                </a:pathLst>
              </a:custGeom>
              <a:solidFill>
                <a:schemeClr val="tx2">
                  <a:lumMod val="25000"/>
                  <a:lumOff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d-ID"/>
              </a:p>
            </p:txBody>
          </p:sp>
          <p:sp>
            <p:nvSpPr>
              <p:cNvPr id="26" name="Freeform 9"/>
              <p:cNvSpPr>
                <a:spLocks/>
              </p:cNvSpPr>
              <p:nvPr/>
            </p:nvSpPr>
            <p:spPr bwMode="auto">
              <a:xfrm>
                <a:off x="2738438" y="3187521"/>
                <a:ext cx="1743075" cy="344488"/>
              </a:xfrm>
              <a:custGeom>
                <a:avLst/>
                <a:gdLst>
                  <a:gd name="T0" fmla="*/ 464 w 464"/>
                  <a:gd name="T1" fmla="*/ 0 h 91"/>
                  <a:gd name="T2" fmla="*/ 41 w 464"/>
                  <a:gd name="T3" fmla="*/ 0 h 91"/>
                  <a:gd name="T4" fmla="*/ 16 w 464"/>
                  <a:gd name="T5" fmla="*/ 14 h 91"/>
                  <a:gd name="T6" fmla="*/ 5 w 464"/>
                  <a:gd name="T7" fmla="*/ 31 h 91"/>
                  <a:gd name="T8" fmla="*/ 5 w 464"/>
                  <a:gd name="T9" fmla="*/ 59 h 91"/>
                  <a:gd name="T10" fmla="*/ 16 w 464"/>
                  <a:gd name="T11" fmla="*/ 77 h 91"/>
                  <a:gd name="T12" fmla="*/ 41 w 464"/>
                  <a:gd name="T13" fmla="*/ 91 h 91"/>
                  <a:gd name="T14" fmla="*/ 464 w 464"/>
                  <a:gd name="T15" fmla="*/ 91 h 91"/>
                  <a:gd name="T16" fmla="*/ 464 w 464"/>
                  <a:gd name="T17" fmla="*/ 0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64" h="91">
                    <a:moveTo>
                      <a:pt x="464" y="0"/>
                    </a:moveTo>
                    <a:cubicBezTo>
                      <a:pt x="41" y="0"/>
                      <a:pt x="41" y="0"/>
                      <a:pt x="41" y="0"/>
                    </a:cubicBezTo>
                    <a:cubicBezTo>
                      <a:pt x="32" y="0"/>
                      <a:pt x="21" y="6"/>
                      <a:pt x="16" y="14"/>
                    </a:cubicBezTo>
                    <a:cubicBezTo>
                      <a:pt x="5" y="31"/>
                      <a:pt x="5" y="31"/>
                      <a:pt x="5" y="31"/>
                    </a:cubicBezTo>
                    <a:cubicBezTo>
                      <a:pt x="0" y="39"/>
                      <a:pt x="0" y="52"/>
                      <a:pt x="5" y="59"/>
                    </a:cubicBezTo>
                    <a:cubicBezTo>
                      <a:pt x="16" y="77"/>
                      <a:pt x="16" y="77"/>
                      <a:pt x="16" y="77"/>
                    </a:cubicBezTo>
                    <a:cubicBezTo>
                      <a:pt x="21" y="85"/>
                      <a:pt x="32" y="91"/>
                      <a:pt x="41" y="91"/>
                    </a:cubicBezTo>
                    <a:cubicBezTo>
                      <a:pt x="464" y="91"/>
                      <a:pt x="464" y="91"/>
                      <a:pt x="464" y="91"/>
                    </a:cubicBezTo>
                    <a:lnTo>
                      <a:pt x="464" y="0"/>
                    </a:lnTo>
                    <a:close/>
                  </a:path>
                </a:pathLst>
              </a:custGeom>
              <a:solidFill>
                <a:schemeClr val="accent4">
                  <a:lumMod val="60000"/>
                  <a:lumOff val="40000"/>
                </a:schemeClr>
              </a:solidFill>
              <a:ln>
                <a:noFill/>
              </a:ln>
            </p:spPr>
            <p:txBody>
              <a:bodyPr vert="horz" wrap="square" lIns="91440" tIns="45720" rIns="91440" bIns="45720" numCol="1" anchor="t" anchorCtr="0" compatLnSpc="1">
                <a:prstTxWarp prst="textNoShape">
                  <a:avLst/>
                </a:prstTxWarp>
              </a:bodyPr>
              <a:lstStyle/>
              <a:p>
                <a:endParaRPr lang="id-ID"/>
              </a:p>
            </p:txBody>
          </p:sp>
          <p:sp>
            <p:nvSpPr>
              <p:cNvPr id="27" name="Freeform 10"/>
              <p:cNvSpPr>
                <a:spLocks/>
              </p:cNvSpPr>
              <p:nvPr/>
            </p:nvSpPr>
            <p:spPr bwMode="auto">
              <a:xfrm>
                <a:off x="2738438" y="3532009"/>
                <a:ext cx="1743075" cy="342900"/>
              </a:xfrm>
              <a:custGeom>
                <a:avLst/>
                <a:gdLst>
                  <a:gd name="T0" fmla="*/ 464 w 464"/>
                  <a:gd name="T1" fmla="*/ 0 h 91"/>
                  <a:gd name="T2" fmla="*/ 41 w 464"/>
                  <a:gd name="T3" fmla="*/ 0 h 91"/>
                  <a:gd name="T4" fmla="*/ 16 w 464"/>
                  <a:gd name="T5" fmla="*/ 14 h 91"/>
                  <a:gd name="T6" fmla="*/ 5 w 464"/>
                  <a:gd name="T7" fmla="*/ 32 h 91"/>
                  <a:gd name="T8" fmla="*/ 5 w 464"/>
                  <a:gd name="T9" fmla="*/ 60 h 91"/>
                  <a:gd name="T10" fmla="*/ 16 w 464"/>
                  <a:gd name="T11" fmla="*/ 77 h 91"/>
                  <a:gd name="T12" fmla="*/ 41 w 464"/>
                  <a:gd name="T13" fmla="*/ 91 h 91"/>
                  <a:gd name="T14" fmla="*/ 464 w 464"/>
                  <a:gd name="T15" fmla="*/ 91 h 91"/>
                  <a:gd name="T16" fmla="*/ 464 w 464"/>
                  <a:gd name="T17" fmla="*/ 0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64" h="91">
                    <a:moveTo>
                      <a:pt x="464" y="0"/>
                    </a:moveTo>
                    <a:cubicBezTo>
                      <a:pt x="41" y="0"/>
                      <a:pt x="41" y="0"/>
                      <a:pt x="41" y="0"/>
                    </a:cubicBezTo>
                    <a:cubicBezTo>
                      <a:pt x="32" y="0"/>
                      <a:pt x="21" y="6"/>
                      <a:pt x="16" y="14"/>
                    </a:cubicBezTo>
                    <a:cubicBezTo>
                      <a:pt x="5" y="32"/>
                      <a:pt x="5" y="32"/>
                      <a:pt x="5" y="32"/>
                    </a:cubicBezTo>
                    <a:cubicBezTo>
                      <a:pt x="0" y="39"/>
                      <a:pt x="0" y="52"/>
                      <a:pt x="5" y="60"/>
                    </a:cubicBezTo>
                    <a:cubicBezTo>
                      <a:pt x="16" y="77"/>
                      <a:pt x="16" y="77"/>
                      <a:pt x="16" y="77"/>
                    </a:cubicBezTo>
                    <a:cubicBezTo>
                      <a:pt x="21" y="85"/>
                      <a:pt x="32" y="91"/>
                      <a:pt x="41" y="91"/>
                    </a:cubicBezTo>
                    <a:cubicBezTo>
                      <a:pt x="464" y="91"/>
                      <a:pt x="464" y="91"/>
                      <a:pt x="464" y="91"/>
                    </a:cubicBezTo>
                    <a:lnTo>
                      <a:pt x="464" y="0"/>
                    </a:lnTo>
                    <a:close/>
                  </a:path>
                </a:pathLst>
              </a:custGeom>
              <a:solidFill>
                <a:schemeClr val="accent4"/>
              </a:solidFill>
              <a:ln>
                <a:noFill/>
              </a:ln>
            </p:spPr>
            <p:txBody>
              <a:bodyPr vert="horz" wrap="square" lIns="91440" tIns="45720" rIns="91440" bIns="45720" numCol="1" anchor="t" anchorCtr="0" compatLnSpc="1">
                <a:prstTxWarp prst="textNoShape">
                  <a:avLst/>
                </a:prstTxWarp>
              </a:bodyPr>
              <a:lstStyle/>
              <a:p>
                <a:endParaRPr lang="id-ID"/>
              </a:p>
            </p:txBody>
          </p:sp>
          <p:sp>
            <p:nvSpPr>
              <p:cNvPr id="28" name="Freeform 11"/>
              <p:cNvSpPr>
                <a:spLocks/>
              </p:cNvSpPr>
              <p:nvPr/>
            </p:nvSpPr>
            <p:spPr bwMode="auto">
              <a:xfrm>
                <a:off x="2738438" y="3874909"/>
                <a:ext cx="1743075" cy="344488"/>
              </a:xfrm>
              <a:custGeom>
                <a:avLst/>
                <a:gdLst>
                  <a:gd name="T0" fmla="*/ 464 w 464"/>
                  <a:gd name="T1" fmla="*/ 0 h 91"/>
                  <a:gd name="T2" fmla="*/ 41 w 464"/>
                  <a:gd name="T3" fmla="*/ 0 h 91"/>
                  <a:gd name="T4" fmla="*/ 16 w 464"/>
                  <a:gd name="T5" fmla="*/ 14 h 91"/>
                  <a:gd name="T6" fmla="*/ 5 w 464"/>
                  <a:gd name="T7" fmla="*/ 32 h 91"/>
                  <a:gd name="T8" fmla="*/ 5 w 464"/>
                  <a:gd name="T9" fmla="*/ 60 h 91"/>
                  <a:gd name="T10" fmla="*/ 16 w 464"/>
                  <a:gd name="T11" fmla="*/ 77 h 91"/>
                  <a:gd name="T12" fmla="*/ 41 w 464"/>
                  <a:gd name="T13" fmla="*/ 91 h 91"/>
                  <a:gd name="T14" fmla="*/ 464 w 464"/>
                  <a:gd name="T15" fmla="*/ 91 h 91"/>
                  <a:gd name="T16" fmla="*/ 464 w 464"/>
                  <a:gd name="T17" fmla="*/ 0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64" h="91">
                    <a:moveTo>
                      <a:pt x="464" y="0"/>
                    </a:moveTo>
                    <a:cubicBezTo>
                      <a:pt x="41" y="0"/>
                      <a:pt x="41" y="0"/>
                      <a:pt x="41" y="0"/>
                    </a:cubicBezTo>
                    <a:cubicBezTo>
                      <a:pt x="32" y="0"/>
                      <a:pt x="21" y="6"/>
                      <a:pt x="16" y="14"/>
                    </a:cubicBezTo>
                    <a:cubicBezTo>
                      <a:pt x="5" y="32"/>
                      <a:pt x="5" y="32"/>
                      <a:pt x="5" y="32"/>
                    </a:cubicBezTo>
                    <a:cubicBezTo>
                      <a:pt x="0" y="40"/>
                      <a:pt x="0" y="52"/>
                      <a:pt x="5" y="60"/>
                    </a:cubicBezTo>
                    <a:cubicBezTo>
                      <a:pt x="16" y="77"/>
                      <a:pt x="16" y="77"/>
                      <a:pt x="16" y="77"/>
                    </a:cubicBezTo>
                    <a:cubicBezTo>
                      <a:pt x="21" y="85"/>
                      <a:pt x="32" y="91"/>
                      <a:pt x="41" y="91"/>
                    </a:cubicBezTo>
                    <a:cubicBezTo>
                      <a:pt x="464" y="91"/>
                      <a:pt x="464" y="91"/>
                      <a:pt x="464" y="91"/>
                    </a:cubicBezTo>
                    <a:lnTo>
                      <a:pt x="464" y="0"/>
                    </a:lnTo>
                    <a:close/>
                  </a:path>
                </a:pathLst>
              </a:custGeom>
              <a:solidFill>
                <a:schemeClr val="accent4">
                  <a:lumMod val="75000"/>
                </a:schemeClr>
              </a:solidFill>
              <a:ln>
                <a:noFill/>
              </a:ln>
            </p:spPr>
            <p:txBody>
              <a:bodyPr vert="horz" wrap="square" lIns="91440" tIns="45720" rIns="91440" bIns="45720" numCol="1" anchor="t" anchorCtr="0" compatLnSpc="1">
                <a:prstTxWarp prst="textNoShape">
                  <a:avLst/>
                </a:prstTxWarp>
              </a:bodyPr>
              <a:lstStyle/>
              <a:p>
                <a:endParaRPr lang="id-ID"/>
              </a:p>
            </p:txBody>
          </p:sp>
          <p:sp>
            <p:nvSpPr>
              <p:cNvPr id="29" name="Freeform 22"/>
              <p:cNvSpPr>
                <a:spLocks/>
              </p:cNvSpPr>
              <p:nvPr/>
            </p:nvSpPr>
            <p:spPr bwMode="auto">
              <a:xfrm>
                <a:off x="1608138" y="3538359"/>
                <a:ext cx="428625" cy="333375"/>
              </a:xfrm>
              <a:custGeom>
                <a:avLst/>
                <a:gdLst>
                  <a:gd name="T0" fmla="*/ 114 w 114"/>
                  <a:gd name="T1" fmla="*/ 49 h 88"/>
                  <a:gd name="T2" fmla="*/ 107 w 114"/>
                  <a:gd name="T3" fmla="*/ 0 h 88"/>
                  <a:gd name="T4" fmla="*/ 0 w 114"/>
                  <a:gd name="T5" fmla="*/ 44 h 88"/>
                  <a:gd name="T6" fmla="*/ 109 w 114"/>
                  <a:gd name="T7" fmla="*/ 88 h 88"/>
                  <a:gd name="T8" fmla="*/ 114 w 114"/>
                  <a:gd name="T9" fmla="*/ 49 h 88"/>
                </a:gdLst>
                <a:ahLst/>
                <a:cxnLst>
                  <a:cxn ang="0">
                    <a:pos x="T0" y="T1"/>
                  </a:cxn>
                  <a:cxn ang="0">
                    <a:pos x="T2" y="T3"/>
                  </a:cxn>
                  <a:cxn ang="0">
                    <a:pos x="T4" y="T5"/>
                  </a:cxn>
                  <a:cxn ang="0">
                    <a:pos x="T6" y="T7"/>
                  </a:cxn>
                  <a:cxn ang="0">
                    <a:pos x="T8" y="T9"/>
                  </a:cxn>
                </a:cxnLst>
                <a:rect l="0" t="0" r="r" b="b"/>
                <a:pathLst>
                  <a:path w="114" h="88">
                    <a:moveTo>
                      <a:pt x="114" y="49"/>
                    </a:moveTo>
                    <a:cubicBezTo>
                      <a:pt x="114" y="32"/>
                      <a:pt x="111" y="15"/>
                      <a:pt x="107" y="0"/>
                    </a:cubicBezTo>
                    <a:cubicBezTo>
                      <a:pt x="0" y="44"/>
                      <a:pt x="0" y="44"/>
                      <a:pt x="0" y="44"/>
                    </a:cubicBezTo>
                    <a:cubicBezTo>
                      <a:pt x="109" y="88"/>
                      <a:pt x="109" y="88"/>
                      <a:pt x="109" y="88"/>
                    </a:cubicBezTo>
                    <a:cubicBezTo>
                      <a:pt x="112" y="76"/>
                      <a:pt x="114" y="63"/>
                      <a:pt x="114" y="49"/>
                    </a:cubicBezTo>
                    <a:close/>
                  </a:path>
                </a:pathLst>
              </a:custGeom>
              <a:solidFill>
                <a:schemeClr val="tx2">
                  <a:lumMod val="75000"/>
                </a:schemeClr>
              </a:solidFill>
              <a:ln>
                <a:noFill/>
              </a:ln>
            </p:spPr>
            <p:txBody>
              <a:bodyPr vert="horz" wrap="square" lIns="91440" tIns="45720" rIns="91440" bIns="45720" numCol="1" anchor="t" anchorCtr="0" compatLnSpc="1">
                <a:prstTxWarp prst="textNoShape">
                  <a:avLst/>
                </a:prstTxWarp>
              </a:bodyPr>
              <a:lstStyle/>
              <a:p>
                <a:endParaRPr lang="id-ID"/>
              </a:p>
            </p:txBody>
          </p:sp>
        </p:grpSp>
      </p:grpSp>
      <p:sp>
        <p:nvSpPr>
          <p:cNvPr id="30" name="WordArt 5"/>
          <p:cNvSpPr>
            <a:spLocks noChangeArrowheads="1" noChangeShapeType="1" noTextEdit="1"/>
          </p:cNvSpPr>
          <p:nvPr/>
        </p:nvSpPr>
        <p:spPr bwMode="gray">
          <a:xfrm>
            <a:off x="3620153" y="3233520"/>
            <a:ext cx="5052490" cy="886098"/>
          </a:xfrm>
          <a:prstGeom prst="rect">
            <a:avLst/>
          </a:prstGeom>
        </p:spPr>
        <p:txBody>
          <a:bodyPr wrap="none" fromWordArt="1"/>
          <a:lstStyle/>
          <a:p>
            <a:pPr algn="ctr"/>
            <a:r>
              <a:rPr lang="ar-SA" sz="5000" kern="10" dirty="0">
                <a:solidFill>
                  <a:srgbClr val="0070C0"/>
                </a:solidFill>
                <a:cs typeface="PT Bold Heading" pitchFamily="2" charset="-78"/>
              </a:rPr>
              <a:t>شكرًا لحسن الإصغاء</a:t>
            </a:r>
            <a:endParaRPr lang="en-US" sz="5000" kern="10" dirty="0">
              <a:solidFill>
                <a:srgbClr val="0070C0"/>
              </a:solidFill>
              <a:cs typeface="PT Bold Heading" pitchFamily="2" charset="-78"/>
            </a:endParaRPr>
          </a:p>
        </p:txBody>
      </p:sp>
      <p:sp>
        <p:nvSpPr>
          <p:cNvPr id="31" name="TextBox 30"/>
          <p:cNvSpPr txBox="1"/>
          <p:nvPr/>
        </p:nvSpPr>
        <p:spPr>
          <a:xfrm>
            <a:off x="3320810" y="4021187"/>
            <a:ext cx="5800038" cy="830997"/>
          </a:xfrm>
          <a:prstGeom prst="rect">
            <a:avLst/>
          </a:prstGeom>
          <a:noFill/>
        </p:spPr>
        <p:txBody>
          <a:bodyPr wrap="square" rtlCol="0">
            <a:spAutoFit/>
          </a:bodyPr>
          <a:lstStyle/>
          <a:p>
            <a:r>
              <a:rPr lang="en-US" sz="4800" b="1" dirty="0">
                <a:solidFill>
                  <a:srgbClr val="C00000"/>
                </a:solidFill>
                <a:latin typeface="+mj-lt"/>
              </a:rPr>
              <a:t>THANK FOR LISTENING</a:t>
            </a:r>
          </a:p>
        </p:txBody>
      </p:sp>
    </p:spTree>
    <p:extLst>
      <p:ext uri="{BB962C8B-B14F-4D97-AF65-F5344CB8AC3E}">
        <p14:creationId xmlns:p14="http://schemas.microsoft.com/office/powerpoint/2010/main" val="26171000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80">
                                          <p:stCondLst>
                                            <p:cond delay="0"/>
                                          </p:stCondLst>
                                        </p:cTn>
                                        <p:tgtEl>
                                          <p:spTgt spid="3"/>
                                        </p:tgtEl>
                                      </p:cBhvr>
                                    </p:animEffect>
                                    <p:anim calcmode="lin" valueType="num">
                                      <p:cBhvr>
                                        <p:cTn id="8"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gtEl>
                                      </p:cBhvr>
                                      <p:to x="100000" y="60000"/>
                                    </p:animScale>
                                    <p:animScale>
                                      <p:cBhvr>
                                        <p:cTn id="14" dur="166" decel="50000">
                                          <p:stCondLst>
                                            <p:cond delay="676"/>
                                          </p:stCondLst>
                                        </p:cTn>
                                        <p:tgtEl>
                                          <p:spTgt spid="3"/>
                                        </p:tgtEl>
                                      </p:cBhvr>
                                      <p:to x="100000" y="100000"/>
                                    </p:animScale>
                                    <p:animScale>
                                      <p:cBhvr>
                                        <p:cTn id="15" dur="26">
                                          <p:stCondLst>
                                            <p:cond delay="1312"/>
                                          </p:stCondLst>
                                        </p:cTn>
                                        <p:tgtEl>
                                          <p:spTgt spid="3"/>
                                        </p:tgtEl>
                                      </p:cBhvr>
                                      <p:to x="100000" y="80000"/>
                                    </p:animScale>
                                    <p:animScale>
                                      <p:cBhvr>
                                        <p:cTn id="16" dur="166" decel="50000">
                                          <p:stCondLst>
                                            <p:cond delay="1338"/>
                                          </p:stCondLst>
                                        </p:cTn>
                                        <p:tgtEl>
                                          <p:spTgt spid="3"/>
                                        </p:tgtEl>
                                      </p:cBhvr>
                                      <p:to x="100000" y="100000"/>
                                    </p:animScale>
                                    <p:animScale>
                                      <p:cBhvr>
                                        <p:cTn id="17" dur="26">
                                          <p:stCondLst>
                                            <p:cond delay="1642"/>
                                          </p:stCondLst>
                                        </p:cTn>
                                        <p:tgtEl>
                                          <p:spTgt spid="3"/>
                                        </p:tgtEl>
                                      </p:cBhvr>
                                      <p:to x="100000" y="90000"/>
                                    </p:animScale>
                                    <p:animScale>
                                      <p:cBhvr>
                                        <p:cTn id="18" dur="166" decel="50000">
                                          <p:stCondLst>
                                            <p:cond delay="1668"/>
                                          </p:stCondLst>
                                        </p:cTn>
                                        <p:tgtEl>
                                          <p:spTgt spid="3"/>
                                        </p:tgtEl>
                                      </p:cBhvr>
                                      <p:to x="100000" y="100000"/>
                                    </p:animScale>
                                    <p:animScale>
                                      <p:cBhvr>
                                        <p:cTn id="19" dur="26">
                                          <p:stCondLst>
                                            <p:cond delay="1808"/>
                                          </p:stCondLst>
                                        </p:cTn>
                                        <p:tgtEl>
                                          <p:spTgt spid="3"/>
                                        </p:tgtEl>
                                      </p:cBhvr>
                                      <p:to x="100000" y="95000"/>
                                    </p:animScale>
                                    <p:animScale>
                                      <p:cBhvr>
                                        <p:cTn id="20" dur="166" decel="50000">
                                          <p:stCondLst>
                                            <p:cond delay="1834"/>
                                          </p:stCondLst>
                                        </p:cTn>
                                        <p:tgtEl>
                                          <p:spTgt spid="3"/>
                                        </p:tgtEl>
                                      </p:cBhvr>
                                      <p:to x="100000" y="100000"/>
                                    </p:animScale>
                                  </p:childTnLst>
                                </p:cTn>
                              </p:par>
                            </p:childTnLst>
                          </p:cTn>
                        </p:par>
                        <p:par>
                          <p:cTn id="21" fill="hold">
                            <p:stCondLst>
                              <p:cond delay="2000"/>
                            </p:stCondLst>
                            <p:childTnLst>
                              <p:par>
                                <p:cTn id="22" presetID="53" presetClass="entr" presetSubtype="0" fill="hold" grpId="0" nodeType="afterEffect">
                                  <p:stCondLst>
                                    <p:cond delay="0"/>
                                  </p:stCondLst>
                                  <p:childTnLst>
                                    <p:set>
                                      <p:cBhvr>
                                        <p:cTn id="23" dur="1" fill="hold">
                                          <p:stCondLst>
                                            <p:cond delay="0"/>
                                          </p:stCondLst>
                                        </p:cTn>
                                        <p:tgtEl>
                                          <p:spTgt spid="30"/>
                                        </p:tgtEl>
                                        <p:attrNameLst>
                                          <p:attrName>style.visibility</p:attrName>
                                        </p:attrNameLst>
                                      </p:cBhvr>
                                      <p:to>
                                        <p:strVal val="visible"/>
                                      </p:to>
                                    </p:set>
                                    <p:anim calcmode="lin" valueType="num">
                                      <p:cBhvr>
                                        <p:cTn id="24" dur="2000" fill="hold"/>
                                        <p:tgtEl>
                                          <p:spTgt spid="30"/>
                                        </p:tgtEl>
                                        <p:attrNameLst>
                                          <p:attrName>ppt_w</p:attrName>
                                        </p:attrNameLst>
                                      </p:cBhvr>
                                      <p:tavLst>
                                        <p:tav tm="0">
                                          <p:val>
                                            <p:fltVal val="0"/>
                                          </p:val>
                                        </p:tav>
                                        <p:tav tm="100000">
                                          <p:val>
                                            <p:strVal val="#ppt_w"/>
                                          </p:val>
                                        </p:tav>
                                      </p:tavLst>
                                    </p:anim>
                                    <p:anim calcmode="lin" valueType="num">
                                      <p:cBhvr>
                                        <p:cTn id="25" dur="2000" fill="hold"/>
                                        <p:tgtEl>
                                          <p:spTgt spid="30"/>
                                        </p:tgtEl>
                                        <p:attrNameLst>
                                          <p:attrName>ppt_h</p:attrName>
                                        </p:attrNameLst>
                                      </p:cBhvr>
                                      <p:tavLst>
                                        <p:tav tm="0">
                                          <p:val>
                                            <p:fltVal val="0"/>
                                          </p:val>
                                        </p:tav>
                                        <p:tav tm="100000">
                                          <p:val>
                                            <p:strVal val="#ppt_h"/>
                                          </p:val>
                                        </p:tav>
                                      </p:tavLst>
                                    </p:anim>
                                    <p:animEffect transition="in" filter="fade">
                                      <p:cBhvr>
                                        <p:cTn id="26" dur="2000"/>
                                        <p:tgtEl>
                                          <p:spTgt spid="30"/>
                                        </p:tgtEl>
                                      </p:cBhvr>
                                    </p:animEffect>
                                  </p:childTnLst>
                                </p:cTn>
                              </p:par>
                            </p:childTnLst>
                          </p:cTn>
                        </p:par>
                        <p:par>
                          <p:cTn id="27" fill="hold">
                            <p:stCondLst>
                              <p:cond delay="4000"/>
                            </p:stCondLst>
                            <p:childTnLst>
                              <p:par>
                                <p:cTn id="28" presetID="12" presetClass="entr" presetSubtype="1" fill="hold" grpId="0" nodeType="afterEffect">
                                  <p:stCondLst>
                                    <p:cond delay="0"/>
                                  </p:stCondLst>
                                  <p:childTnLst>
                                    <p:set>
                                      <p:cBhvr>
                                        <p:cTn id="29" dur="1" fill="hold">
                                          <p:stCondLst>
                                            <p:cond delay="0"/>
                                          </p:stCondLst>
                                        </p:cTn>
                                        <p:tgtEl>
                                          <p:spTgt spid="31"/>
                                        </p:tgtEl>
                                        <p:attrNameLst>
                                          <p:attrName>style.visibility</p:attrName>
                                        </p:attrNameLst>
                                      </p:cBhvr>
                                      <p:to>
                                        <p:strVal val="visible"/>
                                      </p:to>
                                    </p:set>
                                    <p:anim calcmode="lin" valueType="num">
                                      <p:cBhvr additive="base">
                                        <p:cTn id="30" dur="1000"/>
                                        <p:tgtEl>
                                          <p:spTgt spid="31"/>
                                        </p:tgtEl>
                                        <p:attrNameLst>
                                          <p:attrName>ppt_y</p:attrName>
                                        </p:attrNameLst>
                                      </p:cBhvr>
                                      <p:tavLst>
                                        <p:tav tm="0">
                                          <p:val>
                                            <p:strVal val="#ppt_y-#ppt_h*1.125000"/>
                                          </p:val>
                                        </p:tav>
                                        <p:tav tm="100000">
                                          <p:val>
                                            <p:strVal val="#ppt_y"/>
                                          </p:val>
                                        </p:tav>
                                      </p:tavLst>
                                    </p:anim>
                                    <p:animEffect transition="in" filter="wipe(down)">
                                      <p:cBhvr>
                                        <p:cTn id="31" dur="10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P spid="31"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
            <a:ext cx="12191999" cy="6904309"/>
          </a:xfrm>
          <a:prstGeom prst="rect">
            <a:avLst/>
          </a:prstGeom>
        </p:spPr>
      </p:pic>
      <p:sp>
        <p:nvSpPr>
          <p:cNvPr id="5" name="TextBox 4"/>
          <p:cNvSpPr txBox="1"/>
          <p:nvPr/>
        </p:nvSpPr>
        <p:spPr>
          <a:xfrm>
            <a:off x="1493951" y="6374688"/>
            <a:ext cx="8558077" cy="338554"/>
          </a:xfrm>
          <a:prstGeom prst="rect">
            <a:avLst/>
          </a:prstGeom>
          <a:noFill/>
        </p:spPr>
        <p:txBody>
          <a:bodyPr wrap="square" rtlCol="0">
            <a:spAutoFit/>
          </a:bodyPr>
          <a:lstStyle/>
          <a:p>
            <a:pPr algn="ctr"/>
            <a:r>
              <a:rPr lang="ar-EG" sz="1600" dirty="0">
                <a:cs typeface="PT Bold Heading" pitchFamily="2" charset="-78"/>
              </a:rPr>
              <a:t>المؤتمر الدولي الأول : التعليم الرقمي في الوطن العربي-تحديات الحاضر ورؤى المستقبل</a:t>
            </a:r>
            <a:endParaRPr lang="en-US" sz="1600" dirty="0">
              <a:cs typeface="PT Bold Heading" pitchFamily="2" charset="-78"/>
            </a:endParaRPr>
          </a:p>
        </p:txBody>
      </p:sp>
      <p:sp>
        <p:nvSpPr>
          <p:cNvPr id="8" name="TextBox 7"/>
          <p:cNvSpPr txBox="1"/>
          <p:nvPr/>
        </p:nvSpPr>
        <p:spPr>
          <a:xfrm>
            <a:off x="288410" y="5403350"/>
            <a:ext cx="11177292" cy="727122"/>
          </a:xfrm>
          <a:prstGeom prst="rect">
            <a:avLst/>
          </a:prstGeom>
          <a:noFill/>
        </p:spPr>
        <p:txBody>
          <a:bodyPr wrap="square" rtlCol="1">
            <a:spAutoFit/>
          </a:bodyPr>
          <a:lstStyle/>
          <a:p>
            <a:pPr algn="ctr" rtl="1">
              <a:lnSpc>
                <a:spcPct val="150000"/>
              </a:lnSpc>
            </a:pPr>
            <a:r>
              <a:rPr lang="ar-SA" sz="3000" dirty="0">
                <a:solidFill>
                  <a:srgbClr val="AF2011"/>
                </a:solidFill>
                <a:cs typeface="PT Bold Heading" panose="02010400000000000000" pitchFamily="2" charset="-78"/>
              </a:rPr>
              <a:t>الجزء </a:t>
            </a:r>
            <a:r>
              <a:rPr lang="ar-SA" sz="3000" dirty="0" err="1">
                <a:solidFill>
                  <a:srgbClr val="AF2011"/>
                </a:solidFill>
                <a:cs typeface="PT Bold Heading" panose="02010400000000000000" pitchFamily="2" charset="-78"/>
              </a:rPr>
              <a:t>الأول </a:t>
            </a:r>
            <a:r>
              <a:rPr lang="ar-SA" sz="3000" dirty="0">
                <a:solidFill>
                  <a:srgbClr val="AF2011"/>
                </a:solidFill>
                <a:cs typeface="PT Bold Heading" panose="02010400000000000000" pitchFamily="2" charset="-78"/>
              </a:rPr>
              <a:t>: الإطار النظري</a:t>
            </a:r>
            <a:endParaRPr lang="en-US" sz="3000" dirty="0">
              <a:solidFill>
                <a:srgbClr val="AF2011"/>
              </a:solidFill>
              <a:cs typeface="PT Bold Heading" panose="02010400000000000000" pitchFamily="2" charset="-78"/>
            </a:endParaRPr>
          </a:p>
        </p:txBody>
      </p:sp>
    </p:spTree>
    <p:extLst>
      <p:ext uri="{BB962C8B-B14F-4D97-AF65-F5344CB8AC3E}">
        <p14:creationId xmlns:p14="http://schemas.microsoft.com/office/powerpoint/2010/main" val="22494687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
            <a:ext cx="12191999" cy="6904309"/>
          </a:xfrm>
          <a:prstGeom prst="rect">
            <a:avLst/>
          </a:prstGeom>
        </p:spPr>
      </p:pic>
      <p:sp>
        <p:nvSpPr>
          <p:cNvPr id="5" name="TextBox 4"/>
          <p:cNvSpPr txBox="1"/>
          <p:nvPr/>
        </p:nvSpPr>
        <p:spPr>
          <a:xfrm>
            <a:off x="1493951" y="6374688"/>
            <a:ext cx="8558077" cy="338554"/>
          </a:xfrm>
          <a:prstGeom prst="rect">
            <a:avLst/>
          </a:prstGeom>
          <a:noFill/>
        </p:spPr>
        <p:txBody>
          <a:bodyPr wrap="square" rtlCol="0">
            <a:spAutoFit/>
          </a:bodyPr>
          <a:lstStyle/>
          <a:p>
            <a:pPr algn="ctr"/>
            <a:r>
              <a:rPr lang="ar-EG" sz="1600" dirty="0">
                <a:cs typeface="PT Bold Heading" pitchFamily="2" charset="-78"/>
              </a:rPr>
              <a:t>المؤتمر الدولي الأول : التعليم الرقمي في الوطن العربي-تحديات الحاضر ورؤى المستقبل</a:t>
            </a:r>
            <a:endParaRPr lang="en-US" sz="1600" dirty="0">
              <a:cs typeface="PT Bold Heading" pitchFamily="2" charset="-78"/>
            </a:endParaRPr>
          </a:p>
        </p:txBody>
      </p:sp>
      <p:sp>
        <p:nvSpPr>
          <p:cNvPr id="8" name="TextBox 7"/>
          <p:cNvSpPr txBox="1"/>
          <p:nvPr/>
        </p:nvSpPr>
        <p:spPr>
          <a:xfrm>
            <a:off x="288410" y="5403350"/>
            <a:ext cx="11177292" cy="727122"/>
          </a:xfrm>
          <a:prstGeom prst="rect">
            <a:avLst/>
          </a:prstGeom>
          <a:noFill/>
        </p:spPr>
        <p:txBody>
          <a:bodyPr wrap="square" rtlCol="1">
            <a:spAutoFit/>
          </a:bodyPr>
          <a:lstStyle/>
          <a:p>
            <a:pPr algn="ctr" rtl="1">
              <a:lnSpc>
                <a:spcPct val="150000"/>
              </a:lnSpc>
            </a:pPr>
            <a:r>
              <a:rPr lang="ar-SA" sz="3000" dirty="0">
                <a:solidFill>
                  <a:srgbClr val="AF2011"/>
                </a:solidFill>
                <a:cs typeface="PT Bold Heading" panose="02010400000000000000" pitchFamily="2" charset="-78"/>
              </a:rPr>
              <a:t>الجزء </a:t>
            </a:r>
            <a:r>
              <a:rPr lang="ar-SA" sz="3000" dirty="0" err="1">
                <a:solidFill>
                  <a:srgbClr val="AF2011"/>
                </a:solidFill>
                <a:cs typeface="PT Bold Heading" panose="02010400000000000000" pitchFamily="2" charset="-78"/>
              </a:rPr>
              <a:t>الثاني </a:t>
            </a:r>
            <a:r>
              <a:rPr lang="ar-SA" sz="3000" dirty="0">
                <a:solidFill>
                  <a:srgbClr val="AF2011"/>
                </a:solidFill>
                <a:cs typeface="PT Bold Heading" panose="02010400000000000000" pitchFamily="2" charset="-78"/>
              </a:rPr>
              <a:t>: العرض التقديمي</a:t>
            </a:r>
            <a:endParaRPr lang="en-US" sz="3000" dirty="0">
              <a:solidFill>
                <a:srgbClr val="AF2011"/>
              </a:solidFill>
              <a:cs typeface="PT Bold Heading" panose="02010400000000000000" pitchFamily="2" charset="-78"/>
            </a:endParaRPr>
          </a:p>
        </p:txBody>
      </p:sp>
    </p:spTree>
    <p:extLst>
      <p:ext uri="{BB962C8B-B14F-4D97-AF65-F5344CB8AC3E}">
        <p14:creationId xmlns:p14="http://schemas.microsoft.com/office/powerpoint/2010/main" val="22494687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77273" y="-5819"/>
            <a:ext cx="12282153" cy="6904309"/>
          </a:xfr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45629" y="1462846"/>
            <a:ext cx="2314937" cy="2065181"/>
          </a:xfrm>
          <a:prstGeom prst="rect">
            <a:avLst/>
          </a:prstGeom>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00516" y="3377552"/>
            <a:ext cx="10571500" cy="1709701"/>
          </a:xfrm>
          <a:prstGeom prst="rect">
            <a:avLst/>
          </a:prstGeom>
        </p:spPr>
      </p:pic>
      <p:sp>
        <p:nvSpPr>
          <p:cNvPr id="7" name="TextBox 6"/>
          <p:cNvSpPr txBox="1"/>
          <p:nvPr/>
        </p:nvSpPr>
        <p:spPr>
          <a:xfrm>
            <a:off x="932335" y="3632237"/>
            <a:ext cx="10031071" cy="1200329"/>
          </a:xfrm>
          <a:prstGeom prst="rect">
            <a:avLst/>
          </a:prstGeom>
          <a:noFill/>
        </p:spPr>
        <p:txBody>
          <a:bodyPr wrap="square" rtlCol="1">
            <a:spAutoFit/>
          </a:bodyPr>
          <a:lstStyle/>
          <a:p>
            <a:pPr algn="ctr" rtl="1">
              <a:lnSpc>
                <a:spcPct val="150000"/>
              </a:lnSpc>
            </a:pPr>
            <a:r>
              <a:rPr lang="ar-EG" sz="2400" b="1" dirty="0">
                <a:solidFill>
                  <a:schemeClr val="bg1"/>
                </a:solidFill>
                <a:cs typeface="PT Bold Heading" panose="02010400000000000000" pitchFamily="2" charset="-78"/>
              </a:rPr>
              <a:t>هي خطة تطويرية شاملة للمملكة العربية السعودية لمرحلة ما بعد النفط تم الإعلان عنها في 25 إبريل 2016</a:t>
            </a:r>
            <a:r>
              <a:rPr lang="en-US" sz="2400" b="1" dirty="0">
                <a:solidFill>
                  <a:schemeClr val="bg1"/>
                </a:solidFill>
                <a:cs typeface="PT Bold Heading" panose="02010400000000000000" pitchFamily="2" charset="-78"/>
              </a:rPr>
              <a:t> </a:t>
            </a:r>
            <a:r>
              <a:rPr lang="ar-SA" sz="2400" b="1" dirty="0">
                <a:solidFill>
                  <a:schemeClr val="bg1"/>
                </a:solidFill>
                <a:cs typeface="PT Bold Heading" panose="02010400000000000000" pitchFamily="2" charset="-78"/>
              </a:rPr>
              <a:t>م</a:t>
            </a:r>
            <a:endParaRPr lang="en-US" sz="2400" b="1" dirty="0">
              <a:solidFill>
                <a:schemeClr val="bg1"/>
              </a:solidFill>
              <a:cs typeface="PT Bold Heading" panose="02010400000000000000" pitchFamily="2" charset="-78"/>
            </a:endParaRPr>
          </a:p>
        </p:txBody>
      </p:sp>
      <p:sp>
        <p:nvSpPr>
          <p:cNvPr id="8" name="TextBox 7"/>
          <p:cNvSpPr txBox="1"/>
          <p:nvPr/>
        </p:nvSpPr>
        <p:spPr>
          <a:xfrm>
            <a:off x="3927506" y="1911372"/>
            <a:ext cx="3968069" cy="1198405"/>
          </a:xfrm>
          <a:prstGeom prst="rect">
            <a:avLst/>
          </a:prstGeom>
          <a:noFill/>
        </p:spPr>
        <p:txBody>
          <a:bodyPr wrap="square" rtlCol="1">
            <a:spAutoFit/>
          </a:bodyPr>
          <a:lstStyle/>
          <a:p>
            <a:pPr algn="ctr">
              <a:lnSpc>
                <a:spcPct val="150000"/>
              </a:lnSpc>
            </a:pPr>
            <a:r>
              <a:rPr lang="ar-EG" sz="2500" b="1" dirty="0">
                <a:solidFill>
                  <a:srgbClr val="FFFF00"/>
                </a:solidFill>
                <a:cs typeface="PT Bold Heading" panose="02010400000000000000" pitchFamily="2" charset="-78"/>
              </a:rPr>
              <a:t>رؤية المملكة</a:t>
            </a:r>
          </a:p>
          <a:p>
            <a:pPr algn="ctr">
              <a:lnSpc>
                <a:spcPct val="150000"/>
              </a:lnSpc>
            </a:pPr>
            <a:r>
              <a:rPr lang="ar-EG" sz="2500" b="1" dirty="0">
                <a:solidFill>
                  <a:srgbClr val="FFFF00"/>
                </a:solidFill>
                <a:cs typeface="PT Bold Heading" panose="02010400000000000000" pitchFamily="2" charset="-78"/>
              </a:rPr>
              <a:t>2030</a:t>
            </a:r>
            <a:endParaRPr lang="en-US" sz="2500" b="1" dirty="0">
              <a:solidFill>
                <a:srgbClr val="FFFF00"/>
              </a:solidFill>
              <a:cs typeface="PT Bold Heading" panose="02010400000000000000" pitchFamily="2" charset="-78"/>
            </a:endParaRPr>
          </a:p>
        </p:txBody>
      </p:sp>
      <p:sp>
        <p:nvSpPr>
          <p:cNvPr id="9" name="TextBox 8"/>
          <p:cNvSpPr txBox="1"/>
          <p:nvPr/>
        </p:nvSpPr>
        <p:spPr>
          <a:xfrm>
            <a:off x="1204576" y="6548313"/>
            <a:ext cx="8558077" cy="307777"/>
          </a:xfrm>
          <a:prstGeom prst="rect">
            <a:avLst/>
          </a:prstGeom>
          <a:noFill/>
        </p:spPr>
        <p:txBody>
          <a:bodyPr wrap="square" rtlCol="0">
            <a:spAutoFit/>
          </a:bodyPr>
          <a:lstStyle/>
          <a:p>
            <a:pPr algn="ctr"/>
            <a:r>
              <a:rPr lang="ar-EG" sz="1400" dirty="0">
                <a:cs typeface="PT Bold Heading" pitchFamily="2" charset="-78"/>
              </a:rPr>
              <a:t>المؤتمر الدولي الأول : التعليم الرقمي في الوطن العربي-تحديات الحاضر ورؤى المستقبل</a:t>
            </a:r>
            <a:endParaRPr lang="en-US" sz="1400" dirty="0">
              <a:cs typeface="PT Bold Heading" pitchFamily="2" charset="-78"/>
            </a:endParaRPr>
          </a:p>
        </p:txBody>
      </p:sp>
    </p:spTree>
    <p:extLst>
      <p:ext uri="{BB962C8B-B14F-4D97-AF65-F5344CB8AC3E}">
        <p14:creationId xmlns:p14="http://schemas.microsoft.com/office/powerpoint/2010/main" val="2505418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fade">
                                      <p:cBhvr>
                                        <p:cTn id="10" dur="500"/>
                                        <p:tgtEl>
                                          <p:spTgt spid="8"/>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fade">
                                      <p:cBhvr>
                                        <p:cTn id="15" dur="500"/>
                                        <p:tgtEl>
                                          <p:spTgt spid="7"/>
                                        </p:tgtEl>
                                      </p:cBhvr>
                                    </p:animEffect>
                                  </p:childTnLst>
                                </p:cTn>
                              </p:par>
                              <p:par>
                                <p:cTn id="16" presetID="10" presetClass="entr" presetSubtype="0" fill="hold" nodeType="with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fade">
                                      <p:cBhvr>
                                        <p:cTn id="18"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77273" y="-5819"/>
            <a:ext cx="12282153" cy="6904309"/>
          </a:xfrm>
        </p:spPr>
      </p:pic>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42524" y="737262"/>
            <a:ext cx="5932170" cy="1359267"/>
          </a:xfrm>
          <a:prstGeom prst="rect">
            <a:avLst/>
          </a:prstGeom>
        </p:spPr>
      </p:pic>
      <p:sp>
        <p:nvSpPr>
          <p:cNvPr id="9" name="TextBox 8"/>
          <p:cNvSpPr txBox="1"/>
          <p:nvPr/>
        </p:nvSpPr>
        <p:spPr>
          <a:xfrm>
            <a:off x="3074618" y="1090401"/>
            <a:ext cx="6564949" cy="515526"/>
          </a:xfrm>
          <a:prstGeom prst="rect">
            <a:avLst/>
          </a:prstGeom>
          <a:noFill/>
        </p:spPr>
        <p:txBody>
          <a:bodyPr wrap="square" rtlCol="1">
            <a:spAutoFit/>
          </a:bodyPr>
          <a:lstStyle/>
          <a:p>
            <a:pPr algn="ctr" rtl="1">
              <a:lnSpc>
                <a:spcPct val="150000"/>
              </a:lnSpc>
            </a:pPr>
            <a:r>
              <a:rPr lang="ar-SA" sz="2000" dirty="0">
                <a:cs typeface="PT Bold Heading" panose="02010400000000000000" pitchFamily="2" charset="-78"/>
              </a:rPr>
              <a:t>نص الرؤية المتعلق بتنمية البنية التحتية الرقمية</a:t>
            </a:r>
            <a:endParaRPr lang="en-US" sz="2000" dirty="0">
              <a:solidFill>
                <a:schemeClr val="tx1">
                  <a:lumMod val="95000"/>
                  <a:lumOff val="5000"/>
                </a:schemeClr>
              </a:solidFill>
              <a:cs typeface="PT Bold Heading" panose="02010400000000000000" pitchFamily="2" charset="-78"/>
            </a:endParaRPr>
          </a:p>
        </p:txBody>
      </p:sp>
      <p:sp>
        <p:nvSpPr>
          <p:cNvPr id="12" name="مستطيل مستدير الزوايا 3"/>
          <p:cNvSpPr/>
          <p:nvPr/>
        </p:nvSpPr>
        <p:spPr>
          <a:xfrm>
            <a:off x="396441" y="2338572"/>
            <a:ext cx="11230377" cy="3593205"/>
          </a:xfrm>
          <a:prstGeom prst="roundRect">
            <a:avLst/>
          </a:prstGeom>
          <a:solidFill>
            <a:schemeClr val="accent3">
              <a:lumMod val="20000"/>
              <a:lumOff val="80000"/>
            </a:schemeClr>
          </a:solidFill>
          <a:effectLst>
            <a:outerShdw blurRad="63500" sx="102000" sy="102000" algn="ctr" rotWithShape="0">
              <a:prstClr val="black">
                <a:alpha val="40000"/>
              </a:prstClr>
            </a:outerShdw>
          </a:effectLst>
        </p:spPr>
        <p:style>
          <a:lnRef idx="1">
            <a:schemeClr val="accent4"/>
          </a:lnRef>
          <a:fillRef idx="2">
            <a:schemeClr val="accent4"/>
          </a:fillRef>
          <a:effectRef idx="1">
            <a:schemeClr val="accent4"/>
          </a:effectRef>
          <a:fontRef idx="minor">
            <a:schemeClr val="dk1"/>
          </a:fontRef>
        </p:style>
        <p:txBody>
          <a:bodyPr rtlCol="0" anchor="ctr"/>
          <a:lstStyle/>
          <a:p>
            <a:pPr algn="ctr" rtl="1">
              <a:lnSpc>
                <a:spcPct val="150000"/>
              </a:lnSpc>
            </a:pPr>
            <a:r>
              <a:rPr lang="ar-SA" dirty="0">
                <a:solidFill>
                  <a:schemeClr val="tx1"/>
                </a:solidFill>
                <a:cs typeface="PT Bold Heading" panose="02010400000000000000" pitchFamily="2" charset="-78"/>
              </a:rPr>
              <a:t>تعتبر البنية التحتية الرقمية مُمكّناً أساسياً لبناء أنشطة صناعية متطورة، ولجذب المستثمرين، ولتحسين تنافسية الاقتصاد الوطني، لذلك سنعمل على تطوير البنية التحتية الخاصة بـالاتصالات وتقنية المعلومات وبخاصة تقنيات النطاق العريض عالي السرعة لزيادة نسبة التغطية في المدن وخارجها وتحسين جودة الاتصال، وسيكون ذلك من خلال الشراكة مع القطاع الخاص، ويتمثل هدفنا في الوصول إلى تغطية تتجاوز (</a:t>
            </a:r>
            <a:r>
              <a:rPr lang="ar-SA" dirty="0">
                <a:solidFill>
                  <a:srgbClr val="FF0000"/>
                </a:solidFill>
                <a:cs typeface="PT Bold Heading" panose="02010400000000000000" pitchFamily="2" charset="-78"/>
              </a:rPr>
              <a:t>٩٠</a:t>
            </a:r>
            <a:r>
              <a:rPr lang="ar-SA" dirty="0">
                <a:solidFill>
                  <a:schemeClr val="tx1"/>
                </a:solidFill>
                <a:cs typeface="PT Bold Heading" panose="02010400000000000000" pitchFamily="2" charset="-78"/>
              </a:rPr>
              <a:t>%) من المنازل في المدن ذات الكثافة السكانية العالية و(</a:t>
            </a:r>
            <a:r>
              <a:rPr lang="ar-SA" dirty="0">
                <a:solidFill>
                  <a:srgbClr val="FF0000"/>
                </a:solidFill>
                <a:cs typeface="PT Bold Heading" panose="02010400000000000000" pitchFamily="2" charset="-78"/>
              </a:rPr>
              <a:t>٦٦</a:t>
            </a:r>
            <a:r>
              <a:rPr lang="ar-SA" dirty="0">
                <a:solidFill>
                  <a:schemeClr val="tx1"/>
                </a:solidFill>
                <a:cs typeface="PT Bold Heading" panose="02010400000000000000" pitchFamily="2" charset="-78"/>
              </a:rPr>
              <a:t>%) في المناطق الأخرى. </a:t>
            </a:r>
            <a:endParaRPr lang="ar-EG" dirty="0">
              <a:solidFill>
                <a:schemeClr val="tx1"/>
              </a:solidFill>
              <a:cs typeface="PT Bold Heading" panose="02010400000000000000" pitchFamily="2" charset="-78"/>
            </a:endParaRPr>
          </a:p>
          <a:p>
            <a:pPr algn="ctr" rtl="1">
              <a:lnSpc>
                <a:spcPct val="150000"/>
              </a:lnSpc>
            </a:pPr>
            <a:r>
              <a:rPr lang="ar-SA" dirty="0">
                <a:solidFill>
                  <a:srgbClr val="FF0000"/>
                </a:solidFill>
                <a:cs typeface="PT Bold Heading" panose="02010400000000000000" pitchFamily="2" charset="-78"/>
              </a:rPr>
              <a:t>ولتحقيق هذه الغاية</a:t>
            </a:r>
            <a:r>
              <a:rPr lang="ar-EG" dirty="0">
                <a:solidFill>
                  <a:srgbClr val="FF0000"/>
                </a:solidFill>
                <a:cs typeface="PT Bold Heading" panose="02010400000000000000" pitchFamily="2" charset="-78"/>
              </a:rPr>
              <a:t>:</a:t>
            </a:r>
          </a:p>
          <a:p>
            <a:pPr algn="ctr" rtl="1">
              <a:lnSpc>
                <a:spcPct val="150000"/>
              </a:lnSpc>
            </a:pPr>
            <a:r>
              <a:rPr lang="ar-SA" dirty="0">
                <a:solidFill>
                  <a:srgbClr val="FF0000"/>
                </a:solidFill>
                <a:cs typeface="PT Bold Heading" panose="02010400000000000000" pitchFamily="2" charset="-78"/>
              </a:rPr>
              <a:t> </a:t>
            </a:r>
            <a:r>
              <a:rPr lang="ar-SA" dirty="0">
                <a:solidFill>
                  <a:schemeClr val="tx1"/>
                </a:solidFill>
                <a:cs typeface="PT Bold Heading" panose="02010400000000000000" pitchFamily="2" charset="-78"/>
              </a:rPr>
              <a:t>سنحفز الاستثمار في تقنيات النطاق العريض في المناطق ذات الكثافة السكانية العالية، وسنطوّر إطار </a:t>
            </a:r>
            <a:endParaRPr lang="ar-EG" dirty="0">
              <a:solidFill>
                <a:schemeClr val="tx1"/>
              </a:solidFill>
              <a:cs typeface="PT Bold Heading" panose="02010400000000000000" pitchFamily="2" charset="-78"/>
            </a:endParaRPr>
          </a:p>
          <a:p>
            <a:pPr algn="ctr" rtl="1">
              <a:lnSpc>
                <a:spcPct val="150000"/>
              </a:lnSpc>
            </a:pPr>
            <a:r>
              <a:rPr lang="ar-SA" dirty="0">
                <a:solidFill>
                  <a:schemeClr val="tx1"/>
                </a:solidFill>
                <a:cs typeface="PT Bold Heading" panose="02010400000000000000" pitchFamily="2" charset="-78"/>
              </a:rPr>
              <a:t>شراكات جديدة مع القطاع الخاص، وسنضع معايير للبناء تسهل مد شبكة النطاق العريض.. </a:t>
            </a:r>
            <a:endParaRPr lang="en-US" dirty="0">
              <a:solidFill>
                <a:schemeClr val="tx1"/>
              </a:solidFill>
              <a:cs typeface="PT Bold Heading" panose="02010400000000000000" pitchFamily="2" charset="-78"/>
            </a:endParaRPr>
          </a:p>
        </p:txBody>
      </p:sp>
      <p:sp>
        <p:nvSpPr>
          <p:cNvPr id="8" name="TextBox 7"/>
          <p:cNvSpPr txBox="1"/>
          <p:nvPr/>
        </p:nvSpPr>
        <p:spPr>
          <a:xfrm>
            <a:off x="1204576" y="6548313"/>
            <a:ext cx="8558077" cy="307777"/>
          </a:xfrm>
          <a:prstGeom prst="rect">
            <a:avLst/>
          </a:prstGeom>
          <a:noFill/>
        </p:spPr>
        <p:txBody>
          <a:bodyPr wrap="square" rtlCol="0">
            <a:spAutoFit/>
          </a:bodyPr>
          <a:lstStyle/>
          <a:p>
            <a:pPr algn="ctr"/>
            <a:r>
              <a:rPr lang="ar-EG" sz="1400" dirty="0">
                <a:cs typeface="PT Bold Heading" pitchFamily="2" charset="-78"/>
              </a:rPr>
              <a:t>المؤتمر الدولي الأول : التعليم الرقمي في الوطن العربي-تحديات الحاضر ورؤى المستقبل</a:t>
            </a:r>
            <a:endParaRPr lang="en-US" sz="1400" dirty="0">
              <a:cs typeface="PT Bold Heading" pitchFamily="2" charset="-78"/>
            </a:endParaRPr>
          </a:p>
        </p:txBody>
      </p:sp>
    </p:spTree>
    <p:extLst>
      <p:ext uri="{BB962C8B-B14F-4D97-AF65-F5344CB8AC3E}">
        <p14:creationId xmlns:p14="http://schemas.microsoft.com/office/powerpoint/2010/main" val="23469946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77273" y="-5819"/>
            <a:ext cx="12282153" cy="6904309"/>
          </a:xfrm>
        </p:spPr>
      </p:pic>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42518" y="748837"/>
            <a:ext cx="5932170" cy="1359267"/>
          </a:xfrm>
          <a:prstGeom prst="rect">
            <a:avLst/>
          </a:prstGeom>
        </p:spPr>
      </p:pic>
      <p:sp>
        <p:nvSpPr>
          <p:cNvPr id="9" name="TextBox 8"/>
          <p:cNvSpPr txBox="1"/>
          <p:nvPr/>
        </p:nvSpPr>
        <p:spPr>
          <a:xfrm>
            <a:off x="3060618" y="1098992"/>
            <a:ext cx="6464538" cy="553998"/>
          </a:xfrm>
          <a:prstGeom prst="rect">
            <a:avLst/>
          </a:prstGeom>
          <a:noFill/>
        </p:spPr>
        <p:txBody>
          <a:bodyPr wrap="square" rtlCol="1">
            <a:spAutoFit/>
          </a:bodyPr>
          <a:lstStyle/>
          <a:p>
            <a:pPr algn="ctr" rtl="1">
              <a:lnSpc>
                <a:spcPct val="150000"/>
              </a:lnSpc>
            </a:pPr>
            <a:r>
              <a:rPr lang="ar-SA" sz="2000" dirty="0">
                <a:cs typeface="PT Bold Heading" panose="02010400000000000000" pitchFamily="2" charset="-78"/>
              </a:rPr>
              <a:t>نص الرؤية المتعلق بتنمية البنية التحتية الرقمية</a:t>
            </a:r>
            <a:endParaRPr lang="en-US" sz="2000" dirty="0">
              <a:solidFill>
                <a:schemeClr val="tx1">
                  <a:lumMod val="95000"/>
                  <a:lumOff val="5000"/>
                </a:schemeClr>
              </a:solidFill>
              <a:cs typeface="PT Bold Heading" panose="02010400000000000000" pitchFamily="2" charset="-78"/>
            </a:endParaRPr>
          </a:p>
        </p:txBody>
      </p:sp>
      <p:sp>
        <p:nvSpPr>
          <p:cNvPr id="12" name="مستطيل مستدير الزوايا 3"/>
          <p:cNvSpPr/>
          <p:nvPr/>
        </p:nvSpPr>
        <p:spPr>
          <a:xfrm>
            <a:off x="428263" y="2748924"/>
            <a:ext cx="11111696" cy="2390235"/>
          </a:xfrm>
          <a:prstGeom prst="roundRect">
            <a:avLst/>
          </a:prstGeom>
          <a:solidFill>
            <a:schemeClr val="accent3">
              <a:lumMod val="20000"/>
              <a:lumOff val="80000"/>
            </a:schemeClr>
          </a:solidFill>
          <a:effectLst>
            <a:outerShdw blurRad="63500" sx="102000" sy="102000" algn="ctr" rotWithShape="0">
              <a:prstClr val="black">
                <a:alpha val="40000"/>
              </a:prstClr>
            </a:outerShdw>
          </a:effectLst>
        </p:spPr>
        <p:style>
          <a:lnRef idx="1">
            <a:schemeClr val="accent4"/>
          </a:lnRef>
          <a:fillRef idx="2">
            <a:schemeClr val="accent4"/>
          </a:fillRef>
          <a:effectRef idx="1">
            <a:schemeClr val="accent4"/>
          </a:effectRef>
          <a:fontRef idx="minor">
            <a:schemeClr val="dk1"/>
          </a:fontRef>
        </p:style>
        <p:txBody>
          <a:bodyPr rtlCol="0" anchor="ctr"/>
          <a:lstStyle/>
          <a:p>
            <a:pPr algn="ctr" rtl="1">
              <a:lnSpc>
                <a:spcPct val="200000"/>
              </a:lnSpc>
            </a:pPr>
            <a:endParaRPr lang="ar-EG" dirty="0">
              <a:cs typeface="PT Bold Heading" panose="02010400000000000000" pitchFamily="2" charset="-78"/>
            </a:endParaRPr>
          </a:p>
          <a:p>
            <a:pPr algn="ctr" rtl="1">
              <a:lnSpc>
                <a:spcPct val="200000"/>
              </a:lnSpc>
            </a:pPr>
            <a:r>
              <a:rPr lang="ar-SA" dirty="0">
                <a:cs typeface="PT Bold Heading" panose="02010400000000000000" pitchFamily="2" charset="-78"/>
              </a:rPr>
              <a:t>كما سنعزز حوكمة التحول الرقمي عبر مجلس وطني يشرف على هذا المسار وسندعم هذا التحول على مستوى الحكومة أيضاً. وسنهيئ الآلية التنظيمية والدعم المناسب لبناء شراكة فاعلة مع مشغلي الاتصالات بهدف تطوير البنية التحتية التقنية، </a:t>
            </a:r>
            <a:endParaRPr lang="ar-EG" dirty="0">
              <a:cs typeface="PT Bold Heading" panose="02010400000000000000" pitchFamily="2" charset="-78"/>
            </a:endParaRPr>
          </a:p>
          <a:p>
            <a:pPr algn="ctr" rtl="1">
              <a:lnSpc>
                <a:spcPct val="200000"/>
              </a:lnSpc>
            </a:pPr>
            <a:r>
              <a:rPr lang="ar-SA" dirty="0">
                <a:cs typeface="PT Bold Heading" panose="02010400000000000000" pitchFamily="2" charset="-78"/>
              </a:rPr>
              <a:t>وسندعم نمو المستثمرين المحليين في قطاع الاتصالات وتقنية المعلومات.</a:t>
            </a:r>
            <a:endParaRPr lang="en-US" dirty="0">
              <a:cs typeface="PT Bold Heading" panose="02010400000000000000" pitchFamily="2" charset="-78"/>
            </a:endParaRPr>
          </a:p>
          <a:p>
            <a:pPr algn="ctr" rtl="1">
              <a:lnSpc>
                <a:spcPct val="200000"/>
              </a:lnSpc>
            </a:pPr>
            <a:endParaRPr lang="en-US" dirty="0">
              <a:solidFill>
                <a:schemeClr val="tx1"/>
              </a:solidFill>
              <a:cs typeface="PT Bold Heading" panose="02010400000000000000" pitchFamily="2" charset="-78"/>
            </a:endParaRPr>
          </a:p>
        </p:txBody>
      </p:sp>
      <p:sp>
        <p:nvSpPr>
          <p:cNvPr id="8" name="TextBox 7"/>
          <p:cNvSpPr txBox="1"/>
          <p:nvPr/>
        </p:nvSpPr>
        <p:spPr>
          <a:xfrm>
            <a:off x="1204576" y="6548313"/>
            <a:ext cx="8558077" cy="307777"/>
          </a:xfrm>
          <a:prstGeom prst="rect">
            <a:avLst/>
          </a:prstGeom>
          <a:noFill/>
        </p:spPr>
        <p:txBody>
          <a:bodyPr wrap="square" rtlCol="0">
            <a:spAutoFit/>
          </a:bodyPr>
          <a:lstStyle/>
          <a:p>
            <a:pPr algn="ctr"/>
            <a:r>
              <a:rPr lang="ar-EG" sz="1400" dirty="0">
                <a:cs typeface="PT Bold Heading" pitchFamily="2" charset="-78"/>
              </a:rPr>
              <a:t>المؤتمر الدولي الأول : التعليم الرقمي في الوطن العربي-تحديات الحاضر ورؤى المستقبل</a:t>
            </a:r>
            <a:endParaRPr lang="en-US" sz="1400" dirty="0">
              <a:cs typeface="PT Bold Heading" pitchFamily="2" charset="-78"/>
            </a:endParaRPr>
          </a:p>
        </p:txBody>
      </p:sp>
    </p:spTree>
    <p:extLst>
      <p:ext uri="{BB962C8B-B14F-4D97-AF65-F5344CB8AC3E}">
        <p14:creationId xmlns:p14="http://schemas.microsoft.com/office/powerpoint/2010/main" val="20033568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77273" y="-5819"/>
            <a:ext cx="12282153" cy="6904309"/>
          </a:xfrm>
        </p:spPr>
      </p:pic>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32251" y="724383"/>
            <a:ext cx="5932170" cy="1359267"/>
          </a:xfrm>
          <a:prstGeom prst="rect">
            <a:avLst/>
          </a:prstGeom>
        </p:spPr>
      </p:pic>
      <p:sp>
        <p:nvSpPr>
          <p:cNvPr id="9" name="TextBox 8"/>
          <p:cNvSpPr txBox="1"/>
          <p:nvPr/>
        </p:nvSpPr>
        <p:spPr>
          <a:xfrm>
            <a:off x="3897607" y="1098389"/>
            <a:ext cx="4723668" cy="553998"/>
          </a:xfrm>
          <a:prstGeom prst="rect">
            <a:avLst/>
          </a:prstGeom>
          <a:noFill/>
        </p:spPr>
        <p:txBody>
          <a:bodyPr wrap="square" rtlCol="1">
            <a:spAutoFit/>
          </a:bodyPr>
          <a:lstStyle/>
          <a:p>
            <a:pPr algn="ctr" rtl="1">
              <a:lnSpc>
                <a:spcPct val="150000"/>
              </a:lnSpc>
            </a:pPr>
            <a:r>
              <a:rPr lang="ar-EG" sz="2000" dirty="0">
                <a:cs typeface="PT Bold Heading" panose="02010400000000000000" pitchFamily="2" charset="-78"/>
              </a:rPr>
              <a:t>التحول الرقمي</a:t>
            </a:r>
            <a:endParaRPr lang="en-US" sz="2000" dirty="0">
              <a:solidFill>
                <a:schemeClr val="tx1">
                  <a:lumMod val="95000"/>
                  <a:lumOff val="5000"/>
                </a:schemeClr>
              </a:solidFill>
              <a:cs typeface="PT Bold Heading" panose="02010400000000000000" pitchFamily="2" charset="-78"/>
            </a:endParaRPr>
          </a:p>
        </p:txBody>
      </p:sp>
      <p:sp>
        <p:nvSpPr>
          <p:cNvPr id="12" name="مستطيل مستدير الزوايا 3"/>
          <p:cNvSpPr/>
          <p:nvPr/>
        </p:nvSpPr>
        <p:spPr>
          <a:xfrm>
            <a:off x="613459" y="2851145"/>
            <a:ext cx="10799161" cy="2371178"/>
          </a:xfrm>
          <a:prstGeom prst="roundRect">
            <a:avLst/>
          </a:prstGeom>
          <a:solidFill>
            <a:schemeClr val="accent3">
              <a:lumMod val="20000"/>
              <a:lumOff val="80000"/>
            </a:schemeClr>
          </a:solidFill>
          <a:effectLst>
            <a:outerShdw blurRad="63500" sx="102000" sy="102000" algn="ctr" rotWithShape="0">
              <a:prstClr val="black">
                <a:alpha val="40000"/>
              </a:prstClr>
            </a:outerShdw>
          </a:effectLst>
        </p:spPr>
        <p:style>
          <a:lnRef idx="1">
            <a:schemeClr val="accent4"/>
          </a:lnRef>
          <a:fillRef idx="2">
            <a:schemeClr val="accent4"/>
          </a:fillRef>
          <a:effectRef idx="1">
            <a:schemeClr val="accent4"/>
          </a:effectRef>
          <a:fontRef idx="minor">
            <a:schemeClr val="dk1"/>
          </a:fontRef>
        </p:style>
        <p:txBody>
          <a:bodyPr rtlCol="0" anchor="ctr"/>
          <a:lstStyle/>
          <a:p>
            <a:pPr algn="ctr" rtl="1">
              <a:lnSpc>
                <a:spcPct val="200000"/>
              </a:lnSpc>
            </a:pPr>
            <a:endParaRPr lang="ar-EG" dirty="0">
              <a:solidFill>
                <a:prstClr val="black"/>
              </a:solidFill>
              <a:cs typeface="PT Bold Heading" panose="02010400000000000000" pitchFamily="2" charset="-78"/>
            </a:endParaRPr>
          </a:p>
          <a:p>
            <a:pPr algn="ctr" rtl="1">
              <a:lnSpc>
                <a:spcPct val="200000"/>
              </a:lnSpc>
            </a:pPr>
            <a:r>
              <a:rPr lang="ar-SA" dirty="0">
                <a:solidFill>
                  <a:prstClr val="black"/>
                </a:solidFill>
                <a:cs typeface="PT Bold Heading" panose="02010400000000000000" pitchFamily="2" charset="-78"/>
              </a:rPr>
              <a:t>استخدام المنظمة للتقنية في إدارة أعمالها وخدماتها وأنشطتها وفي معالجة وتحليل بياناتها وفي التواصل بين أفرادها </a:t>
            </a:r>
            <a:endParaRPr lang="ar-EG" dirty="0">
              <a:solidFill>
                <a:prstClr val="black"/>
              </a:solidFill>
              <a:cs typeface="PT Bold Heading" panose="02010400000000000000" pitchFamily="2" charset="-78"/>
            </a:endParaRPr>
          </a:p>
          <a:p>
            <a:pPr algn="ctr" rtl="1">
              <a:lnSpc>
                <a:spcPct val="200000"/>
              </a:lnSpc>
            </a:pPr>
            <a:r>
              <a:rPr lang="ar-SA" dirty="0">
                <a:solidFill>
                  <a:prstClr val="black"/>
                </a:solidFill>
                <a:cs typeface="PT Bold Heading" panose="02010400000000000000" pitchFamily="2" charset="-78"/>
              </a:rPr>
              <a:t>(كل من الإداريين والموظفين) وفي أداء تعاملاتها إلكترونيًا بشكل كامل، ولابد أن يتم كل ذلك في بيئة تقنية</a:t>
            </a:r>
            <a:r>
              <a:rPr lang="ar-EG" dirty="0">
                <a:solidFill>
                  <a:prstClr val="black"/>
                </a:solidFill>
                <a:cs typeface="PT Bold Heading" panose="02010400000000000000" pitchFamily="2" charset="-78"/>
              </a:rPr>
              <a:t> </a:t>
            </a:r>
            <a:r>
              <a:rPr lang="ar-SA" dirty="0">
                <a:solidFill>
                  <a:prstClr val="black"/>
                </a:solidFill>
                <a:cs typeface="PT Bold Heading" panose="02010400000000000000" pitchFamily="2" charset="-78"/>
              </a:rPr>
              <a:t>رقمية آمنية مستندة إلى قواعد بيانات محميّة.</a:t>
            </a:r>
            <a:br>
              <a:rPr lang="en-US" dirty="0">
                <a:solidFill>
                  <a:prstClr val="black"/>
                </a:solidFill>
                <a:cs typeface="PT Bold Heading" panose="02010400000000000000" pitchFamily="2" charset="-78"/>
              </a:rPr>
            </a:br>
            <a:endParaRPr lang="en-US" dirty="0">
              <a:solidFill>
                <a:schemeClr val="tx1"/>
              </a:solidFill>
              <a:cs typeface="PT Bold Heading" panose="02010400000000000000" pitchFamily="2" charset="-78"/>
            </a:endParaRPr>
          </a:p>
        </p:txBody>
      </p:sp>
      <p:sp>
        <p:nvSpPr>
          <p:cNvPr id="8" name="TextBox 7"/>
          <p:cNvSpPr txBox="1"/>
          <p:nvPr/>
        </p:nvSpPr>
        <p:spPr>
          <a:xfrm>
            <a:off x="1204576" y="6548313"/>
            <a:ext cx="8558077" cy="307777"/>
          </a:xfrm>
          <a:prstGeom prst="rect">
            <a:avLst/>
          </a:prstGeom>
          <a:noFill/>
        </p:spPr>
        <p:txBody>
          <a:bodyPr wrap="square" rtlCol="0">
            <a:spAutoFit/>
          </a:bodyPr>
          <a:lstStyle/>
          <a:p>
            <a:pPr algn="ctr"/>
            <a:r>
              <a:rPr lang="ar-EG" sz="1400" dirty="0">
                <a:cs typeface="PT Bold Heading" pitchFamily="2" charset="-78"/>
              </a:rPr>
              <a:t>المؤتمر الدولي الأول : التعليم الرقمي في الوطن العربي-تحديات الحاضر ورؤى المستقبل</a:t>
            </a:r>
            <a:endParaRPr lang="en-US" sz="1400" dirty="0">
              <a:cs typeface="PT Bold Heading" pitchFamily="2" charset="-78"/>
            </a:endParaRPr>
          </a:p>
        </p:txBody>
      </p:sp>
    </p:spTree>
    <p:extLst>
      <p:ext uri="{BB962C8B-B14F-4D97-AF65-F5344CB8AC3E}">
        <p14:creationId xmlns:p14="http://schemas.microsoft.com/office/powerpoint/2010/main" val="15904147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Content Placeholder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7273" y="-5819"/>
            <a:ext cx="12282153" cy="6904309"/>
          </a:xfrm>
          <a:prstGeom prst="rect">
            <a:avLst/>
          </a:prstGeom>
        </p:spPr>
      </p:pic>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34206" y="724383"/>
            <a:ext cx="5932170" cy="1359267"/>
          </a:xfrm>
          <a:prstGeom prst="rect">
            <a:avLst/>
          </a:prstGeom>
        </p:spPr>
      </p:pic>
      <p:sp>
        <p:nvSpPr>
          <p:cNvPr id="9" name="TextBox 8"/>
          <p:cNvSpPr txBox="1"/>
          <p:nvPr/>
        </p:nvSpPr>
        <p:spPr>
          <a:xfrm>
            <a:off x="4282635" y="1063664"/>
            <a:ext cx="3970116" cy="553998"/>
          </a:xfrm>
          <a:prstGeom prst="rect">
            <a:avLst/>
          </a:prstGeom>
          <a:noFill/>
        </p:spPr>
        <p:txBody>
          <a:bodyPr wrap="square" rtlCol="1">
            <a:spAutoFit/>
          </a:bodyPr>
          <a:lstStyle/>
          <a:p>
            <a:pPr algn="ctr" rtl="1">
              <a:lnSpc>
                <a:spcPct val="150000"/>
              </a:lnSpc>
            </a:pPr>
            <a:r>
              <a:rPr lang="ar-EG" sz="2000" dirty="0">
                <a:cs typeface="PT Bold Heading" panose="02010400000000000000" pitchFamily="2" charset="-78"/>
              </a:rPr>
              <a:t>مستقبل </a:t>
            </a:r>
            <a:r>
              <a:rPr lang="ar-SA" sz="2000" dirty="0">
                <a:cs typeface="PT Bold Heading" panose="02010400000000000000" pitchFamily="2" charset="-78"/>
              </a:rPr>
              <a:t>التعليم الرقمي</a:t>
            </a:r>
            <a:endParaRPr lang="en-US" sz="2000" dirty="0">
              <a:solidFill>
                <a:schemeClr val="tx1">
                  <a:lumMod val="95000"/>
                  <a:lumOff val="5000"/>
                </a:schemeClr>
              </a:solidFill>
              <a:cs typeface="PT Bold Heading" panose="02010400000000000000" pitchFamily="2" charset="-78"/>
            </a:endParaRPr>
          </a:p>
        </p:txBody>
      </p:sp>
      <p:sp>
        <p:nvSpPr>
          <p:cNvPr id="12" name="مستطيل مستدير الزوايا 3"/>
          <p:cNvSpPr/>
          <p:nvPr/>
        </p:nvSpPr>
        <p:spPr>
          <a:xfrm>
            <a:off x="648183" y="2497206"/>
            <a:ext cx="10763566" cy="3001729"/>
          </a:xfrm>
          <a:prstGeom prst="roundRect">
            <a:avLst/>
          </a:prstGeom>
          <a:solidFill>
            <a:schemeClr val="accent3">
              <a:lumMod val="20000"/>
              <a:lumOff val="80000"/>
            </a:schemeClr>
          </a:solidFill>
          <a:effectLst>
            <a:outerShdw blurRad="63500" sx="102000" sy="102000" algn="ctr" rotWithShape="0">
              <a:prstClr val="black">
                <a:alpha val="40000"/>
              </a:prstClr>
            </a:outerShdw>
          </a:effectLst>
        </p:spPr>
        <p:style>
          <a:lnRef idx="1">
            <a:schemeClr val="accent4"/>
          </a:lnRef>
          <a:fillRef idx="2">
            <a:schemeClr val="accent4"/>
          </a:fillRef>
          <a:effectRef idx="1">
            <a:schemeClr val="accent4"/>
          </a:effectRef>
          <a:fontRef idx="minor">
            <a:schemeClr val="dk1"/>
          </a:fontRef>
        </p:style>
        <p:txBody>
          <a:bodyPr rtlCol="0" anchor="ctr"/>
          <a:lstStyle/>
          <a:p>
            <a:pPr algn="ctr" rtl="1">
              <a:lnSpc>
                <a:spcPct val="200000"/>
              </a:lnSpc>
            </a:pPr>
            <a:r>
              <a:rPr lang="ar-SA" dirty="0">
                <a:cs typeface="PT Bold Heading" panose="02010400000000000000" pitchFamily="2" charset="-78"/>
              </a:rPr>
              <a:t>هناك مستقبلا واعد</a:t>
            </a:r>
            <a:r>
              <a:rPr lang="ar-EG" dirty="0">
                <a:cs typeface="PT Bold Heading" panose="02010400000000000000" pitchFamily="2" charset="-78"/>
              </a:rPr>
              <a:t>ً</a:t>
            </a:r>
            <a:r>
              <a:rPr lang="ar-SA" dirty="0">
                <a:cs typeface="PT Bold Heading" panose="02010400000000000000" pitchFamily="2" charset="-78"/>
              </a:rPr>
              <a:t>ا لأنظمة إدارة التعلم، لا سيما أن هذه الأنظمة لم تعد تقتصر على مجال التعليم فقط</a:t>
            </a:r>
            <a:r>
              <a:rPr lang="ar-EG" dirty="0">
                <a:cs typeface="PT Bold Heading" panose="02010400000000000000" pitchFamily="2" charset="-78"/>
              </a:rPr>
              <a:t> </a:t>
            </a:r>
            <a:r>
              <a:rPr lang="ar-SA" dirty="0">
                <a:cs typeface="PT Bold Heading" panose="02010400000000000000" pitchFamily="2" charset="-78"/>
              </a:rPr>
              <a:t>، بل إن المجال التعليمي يشكل جزء</a:t>
            </a:r>
            <a:r>
              <a:rPr lang="ar-EG" dirty="0">
                <a:cs typeface="PT Bold Heading" panose="02010400000000000000" pitchFamily="2" charset="-78"/>
              </a:rPr>
              <a:t>ً</a:t>
            </a:r>
            <a:r>
              <a:rPr lang="ar-SA" dirty="0">
                <a:cs typeface="PT Bold Heading" panose="02010400000000000000" pitchFamily="2" charset="-78"/>
              </a:rPr>
              <a:t>ا بسيطا من الاهتمام بأنظمة إدارة التعلم، حيث أصبحت الشركات تركز على تدريب موظفيها وهم في أماكن العمل دون الحاجة لتحمل تكاليف تدريبهم خارج مقر الشركة، وهذا ما حول سوق أنظمة إدارة التعلم إلى سوق واعدٍ بسبب ضخ الشركات لمليارات الدولارات في هذا المجال، مما شجع على قيام سوق لهذا الأنظمة تلبي الاحتياجات المتزايدة.</a:t>
            </a:r>
            <a:endParaRPr lang="en-US" dirty="0">
              <a:cs typeface="PT Bold Heading" panose="02010400000000000000" pitchFamily="2" charset="-78"/>
            </a:endParaRPr>
          </a:p>
        </p:txBody>
      </p:sp>
      <p:sp>
        <p:nvSpPr>
          <p:cNvPr id="8" name="TextBox 7"/>
          <p:cNvSpPr txBox="1"/>
          <p:nvPr/>
        </p:nvSpPr>
        <p:spPr>
          <a:xfrm>
            <a:off x="1204576" y="6548313"/>
            <a:ext cx="8558077" cy="307777"/>
          </a:xfrm>
          <a:prstGeom prst="rect">
            <a:avLst/>
          </a:prstGeom>
          <a:noFill/>
        </p:spPr>
        <p:txBody>
          <a:bodyPr wrap="square" rtlCol="0">
            <a:spAutoFit/>
          </a:bodyPr>
          <a:lstStyle/>
          <a:p>
            <a:pPr algn="ctr"/>
            <a:r>
              <a:rPr lang="ar-EG" sz="1400" dirty="0">
                <a:cs typeface="PT Bold Heading" pitchFamily="2" charset="-78"/>
              </a:rPr>
              <a:t>المؤتمر الدولي الأول : التعليم الرقمي في الوطن العربي-تحديات الحاضر ورؤى المستقبل</a:t>
            </a:r>
            <a:endParaRPr lang="en-US" sz="1400" dirty="0">
              <a:cs typeface="PT Bold Heading" pitchFamily="2" charset="-78"/>
            </a:endParaRPr>
          </a:p>
        </p:txBody>
      </p:sp>
    </p:spTree>
    <p:extLst>
      <p:ext uri="{BB962C8B-B14F-4D97-AF65-F5344CB8AC3E}">
        <p14:creationId xmlns:p14="http://schemas.microsoft.com/office/powerpoint/2010/main" val="41413573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2401</TotalTime>
  <Words>1989</Words>
  <Application>Microsoft Office PowerPoint</Application>
  <PresentationFormat>شاشة عريضة</PresentationFormat>
  <Paragraphs>166</Paragraphs>
  <Slides>23</Slides>
  <Notes>0</Notes>
  <HiddenSlides>0</HiddenSlides>
  <MMClips>0</MMClips>
  <ScaleCrop>false</ScaleCrop>
  <HeadingPairs>
    <vt:vector size="6" baseType="variant">
      <vt:variant>
        <vt:lpstr>الخطوط المستخدمة</vt:lpstr>
      </vt:variant>
      <vt:variant>
        <vt:i4>3</vt:i4>
      </vt:variant>
      <vt:variant>
        <vt:lpstr>نسق</vt:lpstr>
      </vt:variant>
      <vt:variant>
        <vt:i4>1</vt:i4>
      </vt:variant>
      <vt:variant>
        <vt:lpstr>عناوين الشرائح</vt:lpstr>
      </vt:variant>
      <vt:variant>
        <vt:i4>23</vt:i4>
      </vt:variant>
    </vt:vector>
  </HeadingPairs>
  <TitlesOfParts>
    <vt:vector size="27" baseType="lpstr">
      <vt:lpstr>Arial</vt:lpstr>
      <vt:lpstr>Calibri</vt:lpstr>
      <vt:lpstr>Calibri Light</vt:lpstr>
      <vt:lpstr>Office Theme</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Islam</dc:creator>
  <cp:lastModifiedBy>عدنان الأحمدي</cp:lastModifiedBy>
  <cp:revision>138</cp:revision>
  <dcterms:created xsi:type="dcterms:W3CDTF">2018-11-25T19:27:01Z</dcterms:created>
  <dcterms:modified xsi:type="dcterms:W3CDTF">2019-09-03T21:02:21Z</dcterms:modified>
</cp:coreProperties>
</file>