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7" r:id="rId2"/>
    <p:sldId id="256" r:id="rId3"/>
    <p:sldId id="288" r:id="rId4"/>
    <p:sldId id="289" r:id="rId5"/>
    <p:sldId id="257" r:id="rId6"/>
    <p:sldId id="259" r:id="rId7"/>
    <p:sldId id="260" r:id="rId8"/>
    <p:sldId id="261" r:id="rId9"/>
    <p:sldId id="262" r:id="rId10"/>
    <p:sldId id="267" r:id="rId11"/>
    <p:sldId id="268" r:id="rId12"/>
    <p:sldId id="269" r:id="rId13"/>
    <p:sldId id="272" r:id="rId14"/>
    <p:sldId id="275" r:id="rId15"/>
    <p:sldId id="277" r:id="rId16"/>
    <p:sldId id="278" r:id="rId17"/>
    <p:sldId id="279" r:id="rId18"/>
    <p:sldId id="281" r:id="rId19"/>
    <p:sldId id="280" r:id="rId20"/>
    <p:sldId id="282" r:id="rId21"/>
    <p:sldId id="283" r:id="rId22"/>
    <p:sldId id="285" r:id="rId23"/>
    <p:sldId id="28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20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114" d="100"/>
          <a:sy n="114" d="100"/>
        </p:scale>
        <p:origin x="300" y="102"/>
      </p:cViewPr>
      <p:guideLst>
        <p:guide orient="horz" pos="2160"/>
        <p:guide pos="3840"/>
      </p:guideLst>
    </p:cSldViewPr>
  </p:slideViewPr>
  <p:notesTextViewPr>
    <p:cViewPr>
      <p:scale>
        <a:sx n="1" d="1"/>
        <a:sy n="1" d="1"/>
      </p:scale>
      <p:origin x="0" y="0"/>
    </p:cViewPr>
  </p:notesTextViewPr>
  <p:sorterViewPr>
    <p:cViewPr>
      <p:scale>
        <a:sx n="100" d="100"/>
        <a:sy n="100" d="100"/>
      </p:scale>
      <p:origin x="0" y="-45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F78872-B815-4EEC-BA3C-293B272B0F81}" type="datetimeFigureOut">
              <a:rPr lang="en-US" smtClean="0"/>
              <a:pPr/>
              <a:t>9/2/2019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0F591D-4C37-45ED-9B6A-20ED76F28C81}" type="slidenum">
              <a:rPr lang="en-US" smtClean="0"/>
              <a:pPr/>
              <a:t>‹#›</a:t>
            </a:fld>
            <a:endParaRPr lang="en-US"/>
          </a:p>
        </p:txBody>
      </p:sp>
    </p:spTree>
    <p:extLst>
      <p:ext uri="{BB962C8B-B14F-4D97-AF65-F5344CB8AC3E}">
        <p14:creationId xmlns:p14="http://schemas.microsoft.com/office/powerpoint/2010/main" val="2959329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F6A2A6-12FF-4E6B-9C20-425749B3BC80}" type="datetimeFigureOut">
              <a:rPr lang="en-US" smtClean="0"/>
              <a:pPr/>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961874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F6A2A6-12FF-4E6B-9C20-425749B3BC80}" type="datetimeFigureOut">
              <a:rPr lang="en-US" smtClean="0"/>
              <a:pPr/>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52559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F6A2A6-12FF-4E6B-9C20-425749B3BC80}" type="datetimeFigureOut">
              <a:rPr lang="en-US" smtClean="0"/>
              <a:pPr/>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40464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F6A2A6-12FF-4E6B-9C20-425749B3BC80}" type="datetimeFigureOut">
              <a:rPr lang="en-US" smtClean="0"/>
              <a:pPr/>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250573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6A2A6-12FF-4E6B-9C20-425749B3BC80}" type="datetimeFigureOut">
              <a:rPr lang="en-US" smtClean="0"/>
              <a:pPr/>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372517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F6A2A6-12FF-4E6B-9C20-425749B3BC80}" type="datetimeFigureOut">
              <a:rPr lang="en-US" smtClean="0"/>
              <a:pPr/>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28468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F6A2A6-12FF-4E6B-9C20-425749B3BC80}" type="datetimeFigureOut">
              <a:rPr lang="en-US" smtClean="0"/>
              <a:pPr/>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104052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F6A2A6-12FF-4E6B-9C20-425749B3BC80}" type="datetimeFigureOut">
              <a:rPr lang="en-US" smtClean="0"/>
              <a:pPr/>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87596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6A2A6-12FF-4E6B-9C20-425749B3BC80}" type="datetimeFigureOut">
              <a:rPr lang="en-US" smtClean="0"/>
              <a:pPr/>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147709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F6A2A6-12FF-4E6B-9C20-425749B3BC80}" type="datetimeFigureOut">
              <a:rPr lang="en-US" smtClean="0"/>
              <a:pPr/>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223323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F6A2A6-12FF-4E6B-9C20-425749B3BC80}" type="datetimeFigureOut">
              <a:rPr lang="en-US" smtClean="0"/>
              <a:pPr/>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406F2-6AB2-4CE2-834F-8E0892ECE951}" type="slidenum">
              <a:rPr lang="en-US" smtClean="0"/>
              <a:pPr/>
              <a:t>‹#›</a:t>
            </a:fld>
            <a:endParaRPr lang="en-US"/>
          </a:p>
        </p:txBody>
      </p:sp>
    </p:spTree>
    <p:extLst>
      <p:ext uri="{BB962C8B-B14F-4D97-AF65-F5344CB8AC3E}">
        <p14:creationId xmlns:p14="http://schemas.microsoft.com/office/powerpoint/2010/main" val="83858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6A2A6-12FF-4E6B-9C20-425749B3BC80}" type="datetimeFigureOut">
              <a:rPr lang="en-US" smtClean="0"/>
              <a:pPr/>
              <a:t>9/2/2019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406F2-6AB2-4CE2-834F-8E0892ECE951}" type="slidenum">
              <a:rPr lang="en-US" smtClean="0"/>
              <a:pPr/>
              <a:t>‹#›</a:t>
            </a:fld>
            <a:endParaRPr lang="en-US"/>
          </a:p>
        </p:txBody>
      </p:sp>
    </p:spTree>
    <p:extLst>
      <p:ext uri="{BB962C8B-B14F-4D97-AF65-F5344CB8AC3E}">
        <p14:creationId xmlns:p14="http://schemas.microsoft.com/office/powerpoint/2010/main" val="3725941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ision2030.gov.sa/ar/node/97"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1999" cy="6904309"/>
          </a:xfrm>
          <a:prstGeom prst="rect">
            <a:avLst/>
          </a:prstGeom>
        </p:spPr>
      </p:pic>
      <p:sp>
        <p:nvSpPr>
          <p:cNvPr id="8" name="TextBox 7"/>
          <p:cNvSpPr txBox="1"/>
          <p:nvPr/>
        </p:nvSpPr>
        <p:spPr>
          <a:xfrm>
            <a:off x="288410" y="5403350"/>
            <a:ext cx="11177292" cy="646331"/>
          </a:xfrm>
          <a:prstGeom prst="rect">
            <a:avLst/>
          </a:prstGeom>
          <a:noFill/>
        </p:spPr>
        <p:txBody>
          <a:bodyPr wrap="square" rtlCol="1">
            <a:spAutoFit/>
          </a:bodyPr>
          <a:lstStyle/>
          <a:p>
            <a:pPr algn="ctr" rtl="1">
              <a:lnSpc>
                <a:spcPct val="150000"/>
              </a:lnSpc>
            </a:pPr>
            <a:r>
              <a:rPr lang="ar-EG" sz="2400" dirty="0">
                <a:solidFill>
                  <a:srgbClr val="FF0000"/>
                </a:solidFill>
                <a:cs typeface="PT Bold Heading" pitchFamily="2" charset="-78"/>
              </a:rPr>
              <a:t>المؤتمر الدولي </a:t>
            </a:r>
            <a:r>
              <a:rPr lang="ar-EG" sz="2400" dirty="0" err="1">
                <a:solidFill>
                  <a:srgbClr val="FF0000"/>
                </a:solidFill>
                <a:cs typeface="PT Bold Heading" pitchFamily="2" charset="-78"/>
              </a:rPr>
              <a:t>الأول </a:t>
            </a:r>
            <a:r>
              <a:rPr lang="ar-EG" sz="2400" dirty="0">
                <a:solidFill>
                  <a:srgbClr val="FF0000"/>
                </a:solidFill>
                <a:cs typeface="PT Bold Heading" pitchFamily="2" charset="-78"/>
              </a:rPr>
              <a:t>: التعليم الرقمي في الوطن العربي</a:t>
            </a:r>
            <a:r>
              <a:rPr lang="ar-SA" sz="2400" dirty="0" err="1">
                <a:solidFill>
                  <a:srgbClr val="FF0000"/>
                </a:solidFill>
                <a:cs typeface="PT Bold Heading" pitchFamily="2" charset="-78"/>
              </a:rPr>
              <a:t>-</a:t>
            </a:r>
            <a:r>
              <a:rPr lang="ar-EG" sz="2400" dirty="0">
                <a:solidFill>
                  <a:srgbClr val="FF0000"/>
                </a:solidFill>
                <a:cs typeface="PT Bold Heading" pitchFamily="2" charset="-78"/>
              </a:rPr>
              <a:t>تحديات الحاضر </a:t>
            </a:r>
            <a:r>
              <a:rPr lang="ar-SA" sz="2400" dirty="0" err="1">
                <a:solidFill>
                  <a:srgbClr val="FF0000"/>
                </a:solidFill>
                <a:cs typeface="PT Bold Heading" pitchFamily="2" charset="-78"/>
              </a:rPr>
              <a:t>..</a:t>
            </a:r>
            <a:r>
              <a:rPr lang="ar-EG" sz="2400" dirty="0">
                <a:solidFill>
                  <a:srgbClr val="FF0000"/>
                </a:solidFill>
                <a:cs typeface="PT Bold Heading" pitchFamily="2" charset="-78"/>
              </a:rPr>
              <a:t>ورؤى المستقبل</a:t>
            </a:r>
            <a:endParaRPr lang="en-US" sz="2400" dirty="0">
              <a:solidFill>
                <a:srgbClr val="FF0000"/>
              </a:solidFill>
              <a:cs typeface="PT Bold Heading" pitchFamily="2" charset="-78"/>
            </a:endParaRPr>
          </a:p>
        </p:txBody>
      </p:sp>
      <p:sp>
        <p:nvSpPr>
          <p:cNvPr id="6" name="TextBox 4"/>
          <p:cNvSpPr txBox="1"/>
          <p:nvPr/>
        </p:nvSpPr>
        <p:spPr>
          <a:xfrm>
            <a:off x="4354012" y="6222714"/>
            <a:ext cx="3458900" cy="461665"/>
          </a:xfrm>
          <a:prstGeom prst="rect">
            <a:avLst/>
          </a:prstGeom>
          <a:solidFill>
            <a:schemeClr val="tx2">
              <a:lumMod val="40000"/>
              <a:lumOff val="60000"/>
            </a:schemeClr>
          </a:solidFill>
        </p:spPr>
        <p:txBody>
          <a:bodyPr wrap="square" rtlCol="0">
            <a:spAutoFit/>
          </a:bodyPr>
          <a:lstStyle/>
          <a:p>
            <a:pPr algn="ctr"/>
            <a:r>
              <a:rPr lang="ar-SA" sz="2400" b="1" dirty="0" err="1">
                <a:solidFill>
                  <a:schemeClr val="bg1"/>
                </a:solidFill>
              </a:rPr>
              <a:t>25 </a:t>
            </a:r>
            <a:r>
              <a:rPr lang="ar-SA" sz="2400" b="1" dirty="0">
                <a:solidFill>
                  <a:schemeClr val="bg1"/>
                </a:solidFill>
              </a:rPr>
              <a:t>– 26 ديسمبر 2018</a:t>
            </a:r>
            <a:endParaRPr lang="en-US" sz="2400" dirty="0">
              <a:solidFill>
                <a:schemeClr val="bg1"/>
              </a:solidFill>
              <a:cs typeface="PT Bold Heading" pitchFamily="2" charset="-78"/>
            </a:endParaRPr>
          </a:p>
        </p:txBody>
      </p:sp>
    </p:spTree>
    <p:extLst>
      <p:ext uri="{BB962C8B-B14F-4D97-AF65-F5344CB8AC3E}">
        <p14:creationId xmlns:p14="http://schemas.microsoft.com/office/powerpoint/2010/main" val="2249468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2551" y="735958"/>
            <a:ext cx="5932170" cy="1359267"/>
          </a:xfrm>
          <a:prstGeom prst="rect">
            <a:avLst/>
          </a:prstGeom>
        </p:spPr>
      </p:pic>
      <p:sp>
        <p:nvSpPr>
          <p:cNvPr id="9" name="TextBox 8"/>
          <p:cNvSpPr txBox="1"/>
          <p:nvPr/>
        </p:nvSpPr>
        <p:spPr>
          <a:xfrm>
            <a:off x="3947246" y="1075842"/>
            <a:ext cx="4839629" cy="515526"/>
          </a:xfrm>
          <a:prstGeom prst="rect">
            <a:avLst/>
          </a:prstGeom>
          <a:noFill/>
        </p:spPr>
        <p:txBody>
          <a:bodyPr wrap="square" rtlCol="1">
            <a:spAutoFit/>
          </a:bodyPr>
          <a:lstStyle/>
          <a:p>
            <a:pPr algn="ctr" rtl="1">
              <a:lnSpc>
                <a:spcPct val="150000"/>
              </a:lnSpc>
            </a:pPr>
            <a:r>
              <a:rPr lang="ar-EG" sz="2000" dirty="0">
                <a:cs typeface="PT Bold Heading" panose="02010400000000000000" pitchFamily="2" charset="-78"/>
              </a:rPr>
              <a:t>ال</a:t>
            </a:r>
            <a:r>
              <a:rPr lang="ar-SA" sz="2000" dirty="0">
                <a:cs typeface="PT Bold Heading" panose="02010400000000000000" pitchFamily="2" charset="-78"/>
              </a:rPr>
              <a:t>استثمار في التعليم الرقمي</a:t>
            </a:r>
            <a:endParaRPr lang="en-US" sz="2000" dirty="0">
              <a:solidFill>
                <a:schemeClr val="tx1">
                  <a:lumMod val="95000"/>
                  <a:lumOff val="5000"/>
                </a:schemeClr>
              </a:solidFill>
              <a:cs typeface="PT Bold Heading" panose="02010400000000000000" pitchFamily="2" charset="-78"/>
            </a:endParaRPr>
          </a:p>
        </p:txBody>
      </p:sp>
      <p:pic>
        <p:nvPicPr>
          <p:cNvPr id="6" name="Picture 345" descr="shadow_1_m"/>
          <p:cNvPicPr>
            <a:picLocks noChangeAspect="1" noChangeArrowheads="1"/>
          </p:cNvPicPr>
          <p:nvPr/>
        </p:nvPicPr>
        <p:blipFill>
          <a:blip r:embed="rId4" cstate="print">
            <a:extLst>
              <a:ext uri="{28A0092B-C50C-407E-A947-70E740481C1C}">
                <a14:useLocalDpi xmlns:a14="http://schemas.microsoft.com/office/drawing/2010/main" val="0"/>
              </a:ext>
            </a:extLst>
          </a:blip>
          <a:srcRect l="61411"/>
          <a:stretch>
            <a:fillRect/>
          </a:stretch>
        </p:blipFill>
        <p:spPr bwMode="gray">
          <a:xfrm>
            <a:off x="11029405" y="1318917"/>
            <a:ext cx="61682" cy="5204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2"/>
          <p:cNvSpPr>
            <a:spLocks noChangeArrowheads="1"/>
          </p:cNvSpPr>
          <p:nvPr/>
        </p:nvSpPr>
        <p:spPr bwMode="gray">
          <a:xfrm>
            <a:off x="659912" y="2521372"/>
            <a:ext cx="10311618" cy="1733913"/>
          </a:xfrm>
          <a:prstGeom prst="roundRect">
            <a:avLst>
              <a:gd name="adj" fmla="val 50000"/>
            </a:avLst>
          </a:prstGeom>
          <a:solidFill>
            <a:schemeClr val="accent6">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just" rtl="1">
              <a:lnSpc>
                <a:spcPct val="150000"/>
              </a:lnSpc>
            </a:pPr>
            <a:endParaRPr lang="ar-SA" sz="1600" b="1" dirty="0"/>
          </a:p>
          <a:p>
            <a:pPr algn="just" rtl="1">
              <a:lnSpc>
                <a:spcPct val="200000"/>
              </a:lnSpc>
            </a:pPr>
            <a:r>
              <a:rPr lang="ar-EG" sz="1600" dirty="0">
                <a:cs typeface="PT Bold Heading" panose="02010400000000000000" pitchFamily="2" charset="-78"/>
              </a:rPr>
              <a:t>نشر موقع </a:t>
            </a:r>
            <a:r>
              <a:rPr lang="en-US" sz="1600" b="1" dirty="0">
                <a:cs typeface="PT Bold Heading" panose="02010400000000000000" pitchFamily="2" charset="-78"/>
              </a:rPr>
              <a:t>markets and markets </a:t>
            </a:r>
            <a:r>
              <a:rPr lang="ar-SA" sz="1600" b="1" dirty="0">
                <a:cs typeface="PT Bold Heading" panose="02010400000000000000" pitchFamily="2" charset="-78"/>
              </a:rPr>
              <a:t> </a:t>
            </a:r>
            <a:r>
              <a:rPr lang="ar-EG" sz="1600" dirty="0">
                <a:cs typeface="PT Bold Heading" panose="02010400000000000000" pitchFamily="2" charset="-78"/>
              </a:rPr>
              <a:t>دراسة تبين أن حجم الأموال التي تم استثمارها في أنظمة إدارة التعلم بنهاية عام </a:t>
            </a:r>
            <a:r>
              <a:rPr lang="ar-EG" sz="1600" dirty="0">
                <a:solidFill>
                  <a:srgbClr val="FF0000"/>
                </a:solidFill>
                <a:cs typeface="PT Bold Heading" panose="02010400000000000000" pitchFamily="2" charset="-78"/>
              </a:rPr>
              <a:t>2016م</a:t>
            </a:r>
            <a:endParaRPr lang="ar-SA" sz="1600" dirty="0">
              <a:solidFill>
                <a:srgbClr val="FF0000"/>
              </a:solidFill>
              <a:cs typeface="PT Bold Heading" panose="02010400000000000000" pitchFamily="2" charset="-78"/>
            </a:endParaRPr>
          </a:p>
          <a:p>
            <a:pPr algn="just" rtl="1">
              <a:lnSpc>
                <a:spcPct val="200000"/>
              </a:lnSpc>
            </a:pPr>
            <a:r>
              <a:rPr lang="ar-EG" sz="1600" dirty="0">
                <a:cs typeface="PT Bold Heading" panose="02010400000000000000" pitchFamily="2" charset="-78"/>
              </a:rPr>
              <a:t> بلغت </a:t>
            </a:r>
            <a:r>
              <a:rPr lang="ar-EG" sz="1600" dirty="0">
                <a:solidFill>
                  <a:srgbClr val="FF0000"/>
                </a:solidFill>
                <a:cs typeface="PT Bold Heading" panose="02010400000000000000" pitchFamily="2" charset="-78"/>
              </a:rPr>
              <a:t>5.22</a:t>
            </a:r>
            <a:r>
              <a:rPr lang="ar-EG" sz="1600" dirty="0">
                <a:cs typeface="PT Bold Heading" panose="02010400000000000000" pitchFamily="2" charset="-78"/>
              </a:rPr>
              <a:t> مليار دولار عالمياً، متوقعاً أن تستمر الوتيرة السريعة لنمو سوق أنظمة إدارة التعلم لتبلغ </a:t>
            </a:r>
            <a:r>
              <a:rPr lang="ar-EG" sz="1600" dirty="0">
                <a:solidFill>
                  <a:srgbClr val="FF0000"/>
                </a:solidFill>
                <a:cs typeface="PT Bold Heading" panose="02010400000000000000" pitchFamily="2" charset="-78"/>
              </a:rPr>
              <a:t>15.72</a:t>
            </a:r>
            <a:r>
              <a:rPr lang="ar-EG" sz="1600" dirty="0">
                <a:cs typeface="PT Bold Heading" panose="02010400000000000000" pitchFamily="2" charset="-78"/>
              </a:rPr>
              <a:t> مليار دولار بحلول</a:t>
            </a:r>
            <a:endParaRPr lang="ar-SA" sz="1600" dirty="0">
              <a:cs typeface="PT Bold Heading" panose="02010400000000000000" pitchFamily="2" charset="-78"/>
            </a:endParaRPr>
          </a:p>
          <a:p>
            <a:pPr algn="just" rtl="1">
              <a:lnSpc>
                <a:spcPct val="200000"/>
              </a:lnSpc>
            </a:pPr>
            <a:r>
              <a:rPr lang="ar-EG" sz="1600" dirty="0">
                <a:cs typeface="PT Bold Heading" panose="02010400000000000000" pitchFamily="2" charset="-78"/>
              </a:rPr>
              <a:t> العام </a:t>
            </a:r>
            <a:r>
              <a:rPr lang="ar-EG" sz="1600" dirty="0">
                <a:solidFill>
                  <a:srgbClr val="FF0000"/>
                </a:solidFill>
                <a:cs typeface="PT Bold Heading" panose="02010400000000000000" pitchFamily="2" charset="-78"/>
              </a:rPr>
              <a:t>2021م</a:t>
            </a:r>
            <a:r>
              <a:rPr lang="ar-EG" sz="1600" dirty="0">
                <a:cs typeface="PT Bold Heading" panose="02010400000000000000" pitchFamily="2" charset="-78"/>
              </a:rPr>
              <a:t> بسبب التغير المتسارع والمستمر للتكنولوجيا في حياتنا اليومية </a:t>
            </a:r>
            <a:r>
              <a:rPr lang="en-US" sz="1600" b="1" dirty="0">
                <a:cs typeface="PT Bold Heading" panose="02010400000000000000" pitchFamily="2" charset="-78"/>
              </a:rPr>
              <a:t>Learning Management System Market “, 2016) </a:t>
            </a:r>
            <a:r>
              <a:rPr lang="ar-SA" sz="1600" dirty="0">
                <a:cs typeface="PT Bold Heading" panose="02010400000000000000" pitchFamily="2" charset="-78"/>
              </a:rPr>
              <a:t>.</a:t>
            </a:r>
          </a:p>
          <a:p>
            <a:pPr algn="r" rtl="1">
              <a:lnSpc>
                <a:spcPct val="200000"/>
              </a:lnSpc>
            </a:pPr>
            <a:r>
              <a:rPr lang="ar-EG" sz="1600" dirty="0">
                <a:solidFill>
                  <a:schemeClr val="tx1"/>
                </a:solidFill>
                <a:cs typeface="PT Bold Heading" pitchFamily="2" charset="-78"/>
              </a:rPr>
              <a:t> </a:t>
            </a:r>
            <a:endParaRPr lang="ar-SA" sz="1600" dirty="0">
              <a:solidFill>
                <a:schemeClr val="tx1"/>
              </a:solidFill>
              <a:cs typeface="PT Bold Heading" pitchFamily="2" charset="-78"/>
            </a:endParaRPr>
          </a:p>
        </p:txBody>
      </p:sp>
      <p:sp>
        <p:nvSpPr>
          <p:cNvPr id="10" name="Freeform 9"/>
          <p:cNvSpPr/>
          <p:nvPr/>
        </p:nvSpPr>
        <p:spPr bwMode="auto">
          <a:xfrm>
            <a:off x="11179528" y="3094277"/>
            <a:ext cx="735012" cy="557212"/>
          </a:xfrm>
          <a:custGeom>
            <a:avLst/>
            <a:gdLst>
              <a:gd name="connsiteX0" fmla="*/ 0 w 1009650"/>
              <a:gd name="connsiteY0" fmla="*/ 0 h 819150"/>
              <a:gd name="connsiteX1" fmla="*/ 800100 w 1009650"/>
              <a:gd name="connsiteY1" fmla="*/ 0 h 819150"/>
              <a:gd name="connsiteX2" fmla="*/ 1009650 w 1009650"/>
              <a:gd name="connsiteY2" fmla="*/ 400050 h 819150"/>
              <a:gd name="connsiteX3" fmla="*/ 800100 w 1009650"/>
              <a:gd name="connsiteY3" fmla="*/ 819150 h 819150"/>
              <a:gd name="connsiteX4" fmla="*/ 12700 w 1009650"/>
              <a:gd name="connsiteY4" fmla="*/ 819150 h 819150"/>
              <a:gd name="connsiteX5" fmla="*/ 0 w 1009650"/>
              <a:gd name="connsiteY5" fmla="*/ 0 h 819150"/>
              <a:gd name="connsiteX0" fmla="*/ 0 w 1002506"/>
              <a:gd name="connsiteY0" fmla="*/ 0 h 823912"/>
              <a:gd name="connsiteX1" fmla="*/ 792956 w 1002506"/>
              <a:gd name="connsiteY1" fmla="*/ 4762 h 823912"/>
              <a:gd name="connsiteX2" fmla="*/ 1002506 w 1002506"/>
              <a:gd name="connsiteY2" fmla="*/ 404812 h 823912"/>
              <a:gd name="connsiteX3" fmla="*/ 792956 w 1002506"/>
              <a:gd name="connsiteY3" fmla="*/ 823912 h 823912"/>
              <a:gd name="connsiteX4" fmla="*/ 5556 w 1002506"/>
              <a:gd name="connsiteY4" fmla="*/ 823912 h 823912"/>
              <a:gd name="connsiteX5" fmla="*/ 0 w 1002506"/>
              <a:gd name="connsiteY5" fmla="*/ 0 h 823912"/>
              <a:gd name="connsiteX0" fmla="*/ 0 w 997744"/>
              <a:gd name="connsiteY0" fmla="*/ 1 h 819150"/>
              <a:gd name="connsiteX1" fmla="*/ 788194 w 997744"/>
              <a:gd name="connsiteY1" fmla="*/ 0 h 819150"/>
              <a:gd name="connsiteX2" fmla="*/ 997744 w 997744"/>
              <a:gd name="connsiteY2" fmla="*/ 400050 h 819150"/>
              <a:gd name="connsiteX3" fmla="*/ 788194 w 997744"/>
              <a:gd name="connsiteY3" fmla="*/ 819150 h 819150"/>
              <a:gd name="connsiteX4" fmla="*/ 794 w 997744"/>
              <a:gd name="connsiteY4" fmla="*/ 819150 h 819150"/>
              <a:gd name="connsiteX5" fmla="*/ 0 w 997744"/>
              <a:gd name="connsiteY5" fmla="*/ 1 h 819150"/>
              <a:gd name="connsiteX0" fmla="*/ 3980 w 1001724"/>
              <a:gd name="connsiteY0" fmla="*/ 1 h 819150"/>
              <a:gd name="connsiteX1" fmla="*/ 792174 w 1001724"/>
              <a:gd name="connsiteY1" fmla="*/ 0 h 819150"/>
              <a:gd name="connsiteX2" fmla="*/ 1001724 w 1001724"/>
              <a:gd name="connsiteY2" fmla="*/ 400050 h 819150"/>
              <a:gd name="connsiteX3" fmla="*/ 792174 w 1001724"/>
              <a:gd name="connsiteY3" fmla="*/ 819150 h 819150"/>
              <a:gd name="connsiteX4" fmla="*/ 11 w 1001724"/>
              <a:gd name="connsiteY4" fmla="*/ 797719 h 819150"/>
              <a:gd name="connsiteX5" fmla="*/ 3980 w 1001724"/>
              <a:gd name="connsiteY5" fmla="*/ 1 h 819150"/>
              <a:gd name="connsiteX0" fmla="*/ 3980 w 1001724"/>
              <a:gd name="connsiteY0" fmla="*/ 1 h 804862"/>
              <a:gd name="connsiteX1" fmla="*/ 792174 w 1001724"/>
              <a:gd name="connsiteY1" fmla="*/ 0 h 804862"/>
              <a:gd name="connsiteX2" fmla="*/ 1001724 w 1001724"/>
              <a:gd name="connsiteY2" fmla="*/ 400050 h 804862"/>
              <a:gd name="connsiteX3" fmla="*/ 799318 w 1001724"/>
              <a:gd name="connsiteY3" fmla="*/ 804862 h 804862"/>
              <a:gd name="connsiteX4" fmla="*/ 11 w 1001724"/>
              <a:gd name="connsiteY4" fmla="*/ 797719 h 804862"/>
              <a:gd name="connsiteX5" fmla="*/ 3980 w 1001724"/>
              <a:gd name="connsiteY5" fmla="*/ 1 h 804862"/>
              <a:gd name="connsiteX0" fmla="*/ 0 w 1016794"/>
              <a:gd name="connsiteY0" fmla="*/ 0 h 807242"/>
              <a:gd name="connsiteX1" fmla="*/ 807244 w 1016794"/>
              <a:gd name="connsiteY1" fmla="*/ 2380 h 807242"/>
              <a:gd name="connsiteX2" fmla="*/ 1016794 w 1016794"/>
              <a:gd name="connsiteY2" fmla="*/ 402430 h 807242"/>
              <a:gd name="connsiteX3" fmla="*/ 814388 w 1016794"/>
              <a:gd name="connsiteY3" fmla="*/ 807242 h 807242"/>
              <a:gd name="connsiteX4" fmla="*/ 15081 w 1016794"/>
              <a:gd name="connsiteY4" fmla="*/ 800099 h 807242"/>
              <a:gd name="connsiteX5" fmla="*/ 0 w 1016794"/>
              <a:gd name="connsiteY5" fmla="*/ 0 h 807242"/>
              <a:gd name="connsiteX0" fmla="*/ 3981 w 1001725"/>
              <a:gd name="connsiteY0" fmla="*/ 0 h 807242"/>
              <a:gd name="connsiteX1" fmla="*/ 792175 w 1001725"/>
              <a:gd name="connsiteY1" fmla="*/ 2380 h 807242"/>
              <a:gd name="connsiteX2" fmla="*/ 1001725 w 1001725"/>
              <a:gd name="connsiteY2" fmla="*/ 402430 h 807242"/>
              <a:gd name="connsiteX3" fmla="*/ 799319 w 1001725"/>
              <a:gd name="connsiteY3" fmla="*/ 807242 h 807242"/>
              <a:gd name="connsiteX4" fmla="*/ 12 w 1001725"/>
              <a:gd name="connsiteY4" fmla="*/ 800099 h 807242"/>
              <a:gd name="connsiteX5" fmla="*/ 3981 w 1001725"/>
              <a:gd name="connsiteY5" fmla="*/ 0 h 807242"/>
              <a:gd name="connsiteX0" fmla="*/ 0 w 1007269"/>
              <a:gd name="connsiteY0" fmla="*/ 0 h 807242"/>
              <a:gd name="connsiteX1" fmla="*/ 797719 w 1007269"/>
              <a:gd name="connsiteY1" fmla="*/ 2380 h 807242"/>
              <a:gd name="connsiteX2" fmla="*/ 1007269 w 1007269"/>
              <a:gd name="connsiteY2" fmla="*/ 402430 h 807242"/>
              <a:gd name="connsiteX3" fmla="*/ 804863 w 1007269"/>
              <a:gd name="connsiteY3" fmla="*/ 807242 h 807242"/>
              <a:gd name="connsiteX4" fmla="*/ 5556 w 1007269"/>
              <a:gd name="connsiteY4" fmla="*/ 800099 h 807242"/>
              <a:gd name="connsiteX5" fmla="*/ 0 w 1007269"/>
              <a:gd name="connsiteY5" fmla="*/ 0 h 807242"/>
              <a:gd name="connsiteX0" fmla="*/ 1611 w 1001736"/>
              <a:gd name="connsiteY0" fmla="*/ 2383 h 804862"/>
              <a:gd name="connsiteX1" fmla="*/ 792186 w 1001736"/>
              <a:gd name="connsiteY1" fmla="*/ 0 h 804862"/>
              <a:gd name="connsiteX2" fmla="*/ 1001736 w 1001736"/>
              <a:gd name="connsiteY2" fmla="*/ 400050 h 804862"/>
              <a:gd name="connsiteX3" fmla="*/ 799330 w 1001736"/>
              <a:gd name="connsiteY3" fmla="*/ 804862 h 804862"/>
              <a:gd name="connsiteX4" fmla="*/ 23 w 1001736"/>
              <a:gd name="connsiteY4" fmla="*/ 797719 h 804862"/>
              <a:gd name="connsiteX5" fmla="*/ 1611 w 1001736"/>
              <a:gd name="connsiteY5" fmla="*/ 2383 h 80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736" h="804862">
                <a:moveTo>
                  <a:pt x="1611" y="2383"/>
                </a:moveTo>
                <a:lnTo>
                  <a:pt x="792186" y="0"/>
                </a:lnTo>
                <a:lnTo>
                  <a:pt x="1001736" y="400050"/>
                </a:lnTo>
                <a:lnTo>
                  <a:pt x="799330" y="804862"/>
                </a:lnTo>
                <a:lnTo>
                  <a:pt x="23" y="797719"/>
                </a:lnTo>
                <a:cubicBezTo>
                  <a:pt x="-242" y="524669"/>
                  <a:pt x="1876" y="275433"/>
                  <a:pt x="1611" y="2383"/>
                </a:cubicBezTo>
                <a:close/>
              </a:path>
            </a:pathLst>
          </a:custGeom>
          <a:solidFill>
            <a:schemeClr val="accent6">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13" name="AutoShape 52"/>
          <p:cNvSpPr>
            <a:spLocks noChangeArrowheads="1"/>
          </p:cNvSpPr>
          <p:nvPr/>
        </p:nvSpPr>
        <p:spPr bwMode="gray">
          <a:xfrm>
            <a:off x="648184" y="4548367"/>
            <a:ext cx="10311618" cy="1061820"/>
          </a:xfrm>
          <a:prstGeom prst="roundRect">
            <a:avLst>
              <a:gd name="adj" fmla="val 50000"/>
            </a:avLst>
          </a:prstGeom>
          <a:solidFill>
            <a:schemeClr val="accent6">
              <a:lumMod val="40000"/>
              <a:lumOff val="60000"/>
            </a:schemeClr>
          </a:solidFill>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just" rtl="1">
              <a:lnSpc>
                <a:spcPct val="150000"/>
              </a:lnSpc>
            </a:pPr>
            <a:endParaRPr lang="ar-SA" sz="1600" b="1" dirty="0"/>
          </a:p>
          <a:p>
            <a:pPr algn="r" rtl="1">
              <a:lnSpc>
                <a:spcPct val="200000"/>
              </a:lnSpc>
            </a:pPr>
            <a:endParaRPr lang="ar-EG" sz="1600" dirty="0">
              <a:cs typeface="PT Bold Heading" panose="02010400000000000000" pitchFamily="2" charset="-78"/>
            </a:endParaRPr>
          </a:p>
          <a:p>
            <a:pPr algn="r" rtl="1">
              <a:lnSpc>
                <a:spcPct val="200000"/>
              </a:lnSpc>
            </a:pPr>
            <a:r>
              <a:rPr lang="ar-EG" sz="1600" dirty="0">
                <a:cs typeface="PT Bold Heading" panose="02010400000000000000" pitchFamily="2" charset="-78"/>
              </a:rPr>
              <a:t>ويشير موقع </a:t>
            </a:r>
            <a:r>
              <a:rPr lang="en-US" sz="1600" b="1" dirty="0" err="1">
                <a:cs typeface="PT Bold Heading" panose="02010400000000000000" pitchFamily="2" charset="-78"/>
              </a:rPr>
              <a:t>mindflash</a:t>
            </a:r>
            <a:r>
              <a:rPr lang="en-US" sz="1600" dirty="0">
                <a:cs typeface="PT Bold Heading" panose="02010400000000000000" pitchFamily="2" charset="-78"/>
              </a:rPr>
              <a:t>  </a:t>
            </a:r>
            <a:r>
              <a:rPr lang="ar-SA" sz="1600" dirty="0">
                <a:cs typeface="PT Bold Heading" panose="02010400000000000000" pitchFamily="2" charset="-78"/>
              </a:rPr>
              <a:t> </a:t>
            </a:r>
            <a:r>
              <a:rPr lang="ar-EG" sz="1600" dirty="0">
                <a:cs typeface="PT Bold Heading" panose="02010400000000000000" pitchFamily="2" charset="-78"/>
              </a:rPr>
              <a:t>إلى أنه يوجد أكثر من </a:t>
            </a:r>
            <a:r>
              <a:rPr lang="ar-EG" sz="1600" dirty="0">
                <a:solidFill>
                  <a:srgbClr val="FF0000"/>
                </a:solidFill>
                <a:cs typeface="PT Bold Heading" panose="02010400000000000000" pitchFamily="2" charset="-78"/>
              </a:rPr>
              <a:t>600</a:t>
            </a:r>
            <a:r>
              <a:rPr lang="ar-EG" sz="1600" dirty="0">
                <a:cs typeface="PT Bold Heading" panose="02010400000000000000" pitchFamily="2" charset="-78"/>
              </a:rPr>
              <a:t> نظام لإدارة التعلم يمكن شراؤها عن طريق شبكة الإنترنت بمواصفات متعددة.</a:t>
            </a:r>
            <a:endParaRPr lang="en-US" sz="1600" dirty="0">
              <a:cs typeface="PT Bold Heading" panose="02010400000000000000" pitchFamily="2" charset="-78"/>
            </a:endParaRPr>
          </a:p>
          <a:p>
            <a:pPr algn="just" rtl="1">
              <a:lnSpc>
                <a:spcPct val="200000"/>
              </a:lnSpc>
            </a:pPr>
            <a:endParaRPr lang="ar-SA" dirty="0">
              <a:cs typeface="PT Bold Heading" panose="02010400000000000000" pitchFamily="2" charset="-78"/>
            </a:endParaRPr>
          </a:p>
          <a:p>
            <a:pPr algn="r" rtl="1">
              <a:lnSpc>
                <a:spcPct val="200000"/>
              </a:lnSpc>
            </a:pPr>
            <a:r>
              <a:rPr lang="ar-EG" sz="1600" dirty="0">
                <a:solidFill>
                  <a:schemeClr val="tx1"/>
                </a:solidFill>
                <a:cs typeface="PT Bold Heading" pitchFamily="2" charset="-78"/>
              </a:rPr>
              <a:t> </a:t>
            </a:r>
            <a:endParaRPr lang="ar-SA" sz="1600" dirty="0">
              <a:solidFill>
                <a:schemeClr val="tx1"/>
              </a:solidFill>
              <a:cs typeface="PT Bold Heading" pitchFamily="2" charset="-78"/>
            </a:endParaRPr>
          </a:p>
        </p:txBody>
      </p:sp>
      <p:sp>
        <p:nvSpPr>
          <p:cNvPr id="15" name="Freeform 14"/>
          <p:cNvSpPr/>
          <p:nvPr/>
        </p:nvSpPr>
        <p:spPr>
          <a:xfrm>
            <a:off x="11202678" y="4782830"/>
            <a:ext cx="735012" cy="555625"/>
          </a:xfrm>
          <a:custGeom>
            <a:avLst/>
            <a:gdLst>
              <a:gd name="connsiteX0" fmla="*/ 0 w 1009650"/>
              <a:gd name="connsiteY0" fmla="*/ 0 h 819150"/>
              <a:gd name="connsiteX1" fmla="*/ 800100 w 1009650"/>
              <a:gd name="connsiteY1" fmla="*/ 0 h 819150"/>
              <a:gd name="connsiteX2" fmla="*/ 1009650 w 1009650"/>
              <a:gd name="connsiteY2" fmla="*/ 400050 h 819150"/>
              <a:gd name="connsiteX3" fmla="*/ 800100 w 1009650"/>
              <a:gd name="connsiteY3" fmla="*/ 819150 h 819150"/>
              <a:gd name="connsiteX4" fmla="*/ 12700 w 1009650"/>
              <a:gd name="connsiteY4" fmla="*/ 819150 h 819150"/>
              <a:gd name="connsiteX5" fmla="*/ 0 w 1009650"/>
              <a:gd name="connsiteY5" fmla="*/ 0 h 819150"/>
              <a:gd name="connsiteX0" fmla="*/ 0 w 1002506"/>
              <a:gd name="connsiteY0" fmla="*/ 0 h 823912"/>
              <a:gd name="connsiteX1" fmla="*/ 792956 w 1002506"/>
              <a:gd name="connsiteY1" fmla="*/ 4762 h 823912"/>
              <a:gd name="connsiteX2" fmla="*/ 1002506 w 1002506"/>
              <a:gd name="connsiteY2" fmla="*/ 404812 h 823912"/>
              <a:gd name="connsiteX3" fmla="*/ 792956 w 1002506"/>
              <a:gd name="connsiteY3" fmla="*/ 823912 h 823912"/>
              <a:gd name="connsiteX4" fmla="*/ 5556 w 1002506"/>
              <a:gd name="connsiteY4" fmla="*/ 823912 h 823912"/>
              <a:gd name="connsiteX5" fmla="*/ 0 w 1002506"/>
              <a:gd name="connsiteY5" fmla="*/ 0 h 823912"/>
              <a:gd name="connsiteX0" fmla="*/ 0 w 997744"/>
              <a:gd name="connsiteY0" fmla="*/ 1 h 819150"/>
              <a:gd name="connsiteX1" fmla="*/ 788194 w 997744"/>
              <a:gd name="connsiteY1" fmla="*/ 0 h 819150"/>
              <a:gd name="connsiteX2" fmla="*/ 997744 w 997744"/>
              <a:gd name="connsiteY2" fmla="*/ 400050 h 819150"/>
              <a:gd name="connsiteX3" fmla="*/ 788194 w 997744"/>
              <a:gd name="connsiteY3" fmla="*/ 819150 h 819150"/>
              <a:gd name="connsiteX4" fmla="*/ 794 w 997744"/>
              <a:gd name="connsiteY4" fmla="*/ 819150 h 819150"/>
              <a:gd name="connsiteX5" fmla="*/ 0 w 997744"/>
              <a:gd name="connsiteY5" fmla="*/ 1 h 819150"/>
              <a:gd name="connsiteX0" fmla="*/ 3980 w 1001724"/>
              <a:gd name="connsiteY0" fmla="*/ 1 h 819150"/>
              <a:gd name="connsiteX1" fmla="*/ 792174 w 1001724"/>
              <a:gd name="connsiteY1" fmla="*/ 0 h 819150"/>
              <a:gd name="connsiteX2" fmla="*/ 1001724 w 1001724"/>
              <a:gd name="connsiteY2" fmla="*/ 400050 h 819150"/>
              <a:gd name="connsiteX3" fmla="*/ 792174 w 1001724"/>
              <a:gd name="connsiteY3" fmla="*/ 819150 h 819150"/>
              <a:gd name="connsiteX4" fmla="*/ 11 w 1001724"/>
              <a:gd name="connsiteY4" fmla="*/ 797719 h 819150"/>
              <a:gd name="connsiteX5" fmla="*/ 3980 w 1001724"/>
              <a:gd name="connsiteY5" fmla="*/ 1 h 819150"/>
              <a:gd name="connsiteX0" fmla="*/ 3980 w 1001724"/>
              <a:gd name="connsiteY0" fmla="*/ 1 h 804862"/>
              <a:gd name="connsiteX1" fmla="*/ 792174 w 1001724"/>
              <a:gd name="connsiteY1" fmla="*/ 0 h 804862"/>
              <a:gd name="connsiteX2" fmla="*/ 1001724 w 1001724"/>
              <a:gd name="connsiteY2" fmla="*/ 400050 h 804862"/>
              <a:gd name="connsiteX3" fmla="*/ 799318 w 1001724"/>
              <a:gd name="connsiteY3" fmla="*/ 804862 h 804862"/>
              <a:gd name="connsiteX4" fmla="*/ 11 w 1001724"/>
              <a:gd name="connsiteY4" fmla="*/ 797719 h 804862"/>
              <a:gd name="connsiteX5" fmla="*/ 3980 w 1001724"/>
              <a:gd name="connsiteY5" fmla="*/ 1 h 804862"/>
              <a:gd name="connsiteX0" fmla="*/ 0 w 1016794"/>
              <a:gd name="connsiteY0" fmla="*/ 0 h 807242"/>
              <a:gd name="connsiteX1" fmla="*/ 807244 w 1016794"/>
              <a:gd name="connsiteY1" fmla="*/ 2380 h 807242"/>
              <a:gd name="connsiteX2" fmla="*/ 1016794 w 1016794"/>
              <a:gd name="connsiteY2" fmla="*/ 402430 h 807242"/>
              <a:gd name="connsiteX3" fmla="*/ 814388 w 1016794"/>
              <a:gd name="connsiteY3" fmla="*/ 807242 h 807242"/>
              <a:gd name="connsiteX4" fmla="*/ 15081 w 1016794"/>
              <a:gd name="connsiteY4" fmla="*/ 800099 h 807242"/>
              <a:gd name="connsiteX5" fmla="*/ 0 w 1016794"/>
              <a:gd name="connsiteY5" fmla="*/ 0 h 807242"/>
              <a:gd name="connsiteX0" fmla="*/ 3981 w 1001725"/>
              <a:gd name="connsiteY0" fmla="*/ 0 h 807242"/>
              <a:gd name="connsiteX1" fmla="*/ 792175 w 1001725"/>
              <a:gd name="connsiteY1" fmla="*/ 2380 h 807242"/>
              <a:gd name="connsiteX2" fmla="*/ 1001725 w 1001725"/>
              <a:gd name="connsiteY2" fmla="*/ 402430 h 807242"/>
              <a:gd name="connsiteX3" fmla="*/ 799319 w 1001725"/>
              <a:gd name="connsiteY3" fmla="*/ 807242 h 807242"/>
              <a:gd name="connsiteX4" fmla="*/ 12 w 1001725"/>
              <a:gd name="connsiteY4" fmla="*/ 800099 h 807242"/>
              <a:gd name="connsiteX5" fmla="*/ 3981 w 1001725"/>
              <a:gd name="connsiteY5" fmla="*/ 0 h 807242"/>
              <a:gd name="connsiteX0" fmla="*/ 0 w 1007269"/>
              <a:gd name="connsiteY0" fmla="*/ 0 h 807242"/>
              <a:gd name="connsiteX1" fmla="*/ 797719 w 1007269"/>
              <a:gd name="connsiteY1" fmla="*/ 2380 h 807242"/>
              <a:gd name="connsiteX2" fmla="*/ 1007269 w 1007269"/>
              <a:gd name="connsiteY2" fmla="*/ 402430 h 807242"/>
              <a:gd name="connsiteX3" fmla="*/ 804863 w 1007269"/>
              <a:gd name="connsiteY3" fmla="*/ 807242 h 807242"/>
              <a:gd name="connsiteX4" fmla="*/ 5556 w 1007269"/>
              <a:gd name="connsiteY4" fmla="*/ 800099 h 807242"/>
              <a:gd name="connsiteX5" fmla="*/ 0 w 1007269"/>
              <a:gd name="connsiteY5" fmla="*/ 0 h 807242"/>
              <a:gd name="connsiteX0" fmla="*/ 1611 w 1001736"/>
              <a:gd name="connsiteY0" fmla="*/ 2383 h 804862"/>
              <a:gd name="connsiteX1" fmla="*/ 792186 w 1001736"/>
              <a:gd name="connsiteY1" fmla="*/ 0 h 804862"/>
              <a:gd name="connsiteX2" fmla="*/ 1001736 w 1001736"/>
              <a:gd name="connsiteY2" fmla="*/ 400050 h 804862"/>
              <a:gd name="connsiteX3" fmla="*/ 799330 w 1001736"/>
              <a:gd name="connsiteY3" fmla="*/ 804862 h 804862"/>
              <a:gd name="connsiteX4" fmla="*/ 23 w 1001736"/>
              <a:gd name="connsiteY4" fmla="*/ 797719 h 804862"/>
              <a:gd name="connsiteX5" fmla="*/ 1611 w 1001736"/>
              <a:gd name="connsiteY5" fmla="*/ 2383 h 80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736" h="804862">
                <a:moveTo>
                  <a:pt x="1611" y="2383"/>
                </a:moveTo>
                <a:lnTo>
                  <a:pt x="792186" y="0"/>
                </a:lnTo>
                <a:lnTo>
                  <a:pt x="1001736" y="400050"/>
                </a:lnTo>
                <a:lnTo>
                  <a:pt x="799330" y="804862"/>
                </a:lnTo>
                <a:lnTo>
                  <a:pt x="23" y="797719"/>
                </a:lnTo>
                <a:cubicBezTo>
                  <a:pt x="-242" y="524669"/>
                  <a:pt x="1876" y="275433"/>
                  <a:pt x="1611" y="2383"/>
                </a:cubicBezTo>
                <a:close/>
              </a:path>
            </a:pathLst>
          </a:cu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12" name="TextBox 11"/>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150845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sp>
        <p:nvSpPr>
          <p:cNvPr id="18" name="مستطيل مستدير الزوايا 3"/>
          <p:cNvSpPr/>
          <p:nvPr/>
        </p:nvSpPr>
        <p:spPr>
          <a:xfrm>
            <a:off x="324093" y="2280216"/>
            <a:ext cx="11412638" cy="3761772"/>
          </a:xfrm>
          <a:prstGeom prst="roundRect">
            <a:avLst/>
          </a:prstGeom>
          <a:solidFill>
            <a:schemeClr val="accent3">
              <a:lumMod val="20000"/>
              <a:lumOff val="80000"/>
            </a:schemeClr>
          </a:solidFill>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r" rtl="1">
              <a:lnSpc>
                <a:spcPct val="150000"/>
              </a:lnSpc>
            </a:pPr>
            <a:r>
              <a:rPr lang="ar-EG" sz="1600" dirty="0">
                <a:cs typeface="PT Bold Heading" pitchFamily="2" charset="-78"/>
              </a:rPr>
              <a:t>أسس </a:t>
            </a:r>
            <a:r>
              <a:rPr lang="ar-EG" sz="1600" dirty="0">
                <a:solidFill>
                  <a:srgbClr val="FF0000"/>
                </a:solidFill>
                <a:cs typeface="PT Bold Heading" pitchFamily="2" charset="-78"/>
              </a:rPr>
              <a:t>صندوق المملكة للاستثمارات العامة</a:t>
            </a:r>
            <a:r>
              <a:rPr lang="ar-EG" sz="1600" dirty="0">
                <a:cs typeface="PT Bold Heading" pitchFamily="2" charset="-78"/>
              </a:rPr>
              <a:t> شركة" </a:t>
            </a:r>
            <a:r>
              <a:rPr lang="ar-EG" sz="1600" dirty="0">
                <a:solidFill>
                  <a:srgbClr val="FF0000"/>
                </a:solidFill>
                <a:cs typeface="PT Bold Heading" pitchFamily="2" charset="-78"/>
              </a:rPr>
              <a:t>تطوير التعليم القابضة</a:t>
            </a:r>
            <a:r>
              <a:rPr lang="ar-EG" sz="1600" dirty="0">
                <a:cs typeface="PT Bold Heading" pitchFamily="2" charset="-78"/>
              </a:rPr>
              <a:t>". وهي تشمل عدة شركات مختصة في تطوير التعليم منها شركة " شركة تطوير للتقنية "</a:t>
            </a:r>
            <a:r>
              <a:rPr lang="en-US" sz="1600" b="1" dirty="0">
                <a:solidFill>
                  <a:srgbClr val="FF0000"/>
                </a:solidFill>
                <a:cs typeface="PT Bold Heading" pitchFamily="2" charset="-78"/>
              </a:rPr>
              <a:t>TETCOSA</a:t>
            </a:r>
            <a:r>
              <a:rPr lang="en-US" sz="1600" dirty="0">
                <a:cs typeface="PT Bold Heading" pitchFamily="2" charset="-78"/>
              </a:rPr>
              <a:t>  </a:t>
            </a:r>
            <a:r>
              <a:rPr lang="ar-EG" sz="1600" dirty="0">
                <a:cs typeface="PT Bold Heading" pitchFamily="2" charset="-78"/>
              </a:rPr>
              <a:t> حيث تأسست في 10 جمادى الأولى 1435</a:t>
            </a:r>
            <a:r>
              <a:rPr lang="ar-SA" sz="1600" dirty="0">
                <a:cs typeface="PT Bold Heading" pitchFamily="2" charset="-78"/>
              </a:rPr>
              <a:t>م </a:t>
            </a:r>
            <a:r>
              <a:rPr lang="ar-EG" sz="1600" dirty="0">
                <a:cs typeface="PT Bold Heading" pitchFamily="2" charset="-78"/>
              </a:rPr>
              <a:t>، 12 مارس 2014م، وغرضها تقديم الخدمات التربوية الأساسية والمساندة وتطوير وإنشاء وامتلاك وتشغيل وصيانة المشروعات التعليمية.</a:t>
            </a:r>
            <a:endParaRPr lang="ar-SA" sz="1600" dirty="0">
              <a:cs typeface="PT Bold Heading" pitchFamily="2" charset="-78"/>
            </a:endParaRPr>
          </a:p>
          <a:p>
            <a:pPr algn="r" rtl="1">
              <a:lnSpc>
                <a:spcPct val="150000"/>
              </a:lnSpc>
            </a:pPr>
            <a:r>
              <a:rPr lang="ar-EG" sz="1600" dirty="0">
                <a:cs typeface="PT Bold Heading" pitchFamily="2" charset="-78"/>
              </a:rPr>
              <a:t>ومن أغراض الشركة تقديم مختلف منتجات وخدمات التقنية والأنظمة المعلوماتية والتكنولوجية والتقنية بما فيها التصميم والتنفيذ والتشغيل والصيانة والتأهيل والاستشارات والتخطيط والفحص، والاستثمار في كافة القطاعات التقنية الإلكترونية والبرمجيات ونظم المعلومات وشبكات الاتصال. وكذلك تصميم منتجات وخدمات وبرامج التقنية وتنفيذها وإدارتها، وبناء وتطوير منتجات خدمات التقنية وأنظمة التعليم الإلكتروني وتجهيزاتها.</a:t>
            </a:r>
            <a:endParaRPr lang="ar-SA" sz="1600" dirty="0">
              <a:cs typeface="PT Bold Heading" pitchFamily="2" charset="-78"/>
            </a:endParaRPr>
          </a:p>
          <a:p>
            <a:pPr algn="r" rtl="1">
              <a:lnSpc>
                <a:spcPct val="150000"/>
              </a:lnSpc>
            </a:pPr>
            <a:r>
              <a:rPr lang="ar-EG" sz="1600" dirty="0">
                <a:cs typeface="PT Bold Heading" pitchFamily="2" charset="-78"/>
              </a:rPr>
              <a:t>ويمكن للشركة الإدارة والإشراف على عقود تشغيل التقنية لحساب الغير، وتقديم المنتجات والخدمات التقنية وتطبيقاتها كافة، إضافة إلى تطوير </a:t>
            </a:r>
          </a:p>
          <a:p>
            <a:pPr algn="r" rtl="1">
              <a:lnSpc>
                <a:spcPct val="150000"/>
              </a:lnSpc>
            </a:pPr>
            <a:r>
              <a:rPr lang="ar-EG" sz="1600" dirty="0">
                <a:cs typeface="PT Bold Heading" pitchFamily="2" charset="-78"/>
              </a:rPr>
              <a:t>رأس المال البشري والاستعانة به في التطبيقات التقنية.وشرع في مرحلة تسجيلها في العام 2016م.</a:t>
            </a:r>
            <a:endParaRPr lang="en-US" sz="1600" dirty="0">
              <a:cs typeface="PT Bold Heading" pitchFamily="2" charset="-78"/>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4806" y="742044"/>
            <a:ext cx="5932170" cy="1275722"/>
          </a:xfrm>
          <a:prstGeom prst="rect">
            <a:avLst/>
          </a:prstGeom>
        </p:spPr>
      </p:pic>
      <p:sp>
        <p:nvSpPr>
          <p:cNvPr id="20" name="TextBox 19"/>
          <p:cNvSpPr txBox="1"/>
          <p:nvPr/>
        </p:nvSpPr>
        <p:spPr>
          <a:xfrm>
            <a:off x="3529631" y="1059917"/>
            <a:ext cx="5328975" cy="553998"/>
          </a:xfrm>
          <a:prstGeom prst="rect">
            <a:avLst/>
          </a:prstGeom>
          <a:noFill/>
        </p:spPr>
        <p:txBody>
          <a:bodyPr wrap="square" rtlCol="1">
            <a:spAutoFit/>
          </a:bodyPr>
          <a:lstStyle/>
          <a:p>
            <a:pPr algn="ctr" rtl="1">
              <a:lnSpc>
                <a:spcPct val="150000"/>
              </a:lnSpc>
            </a:pPr>
            <a:r>
              <a:rPr lang="ar-SA" sz="2000" dirty="0">
                <a:cs typeface="PT Bold Heading" panose="02010400000000000000" pitchFamily="2" charset="-78"/>
              </a:rPr>
              <a:t>استثمار المملكة في التعليم الرقمي</a:t>
            </a:r>
            <a:endParaRPr lang="en-US" sz="2000" dirty="0">
              <a:solidFill>
                <a:schemeClr val="tx1">
                  <a:lumMod val="95000"/>
                  <a:lumOff val="5000"/>
                </a:schemeClr>
              </a:solidFill>
              <a:cs typeface="PT Bold Heading" panose="02010400000000000000" pitchFamily="2" charset="-78"/>
            </a:endParaRPr>
          </a:p>
        </p:txBody>
      </p:sp>
      <p:sp>
        <p:nvSpPr>
          <p:cNvPr id="8" name="TextBox 7"/>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428915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921" y="7829"/>
            <a:ext cx="12282153" cy="6904309"/>
          </a:xfrm>
        </p:spPr>
      </p:pic>
      <p:sp>
        <p:nvSpPr>
          <p:cNvPr id="15" name="AutoShape 52"/>
          <p:cNvSpPr>
            <a:spLocks noChangeArrowheads="1"/>
          </p:cNvSpPr>
          <p:nvPr/>
        </p:nvSpPr>
        <p:spPr bwMode="gray">
          <a:xfrm>
            <a:off x="1333335" y="1516247"/>
            <a:ext cx="9012701" cy="919562"/>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just" rtl="1"/>
            <a:r>
              <a:rPr lang="ar-EG" dirty="0">
                <a:cs typeface="PT Bold Heading" pitchFamily="2" charset="-78"/>
              </a:rPr>
              <a:t>الانتشار الجغرافي الواسع للمدارس الحكومية بينما تتركز المدارس الأهلية والجامعات داخل المدن.</a:t>
            </a:r>
          </a:p>
        </p:txBody>
      </p:sp>
      <p:sp>
        <p:nvSpPr>
          <p:cNvPr id="35" name="AutoShape 52"/>
          <p:cNvSpPr>
            <a:spLocks noChangeArrowheads="1"/>
          </p:cNvSpPr>
          <p:nvPr/>
        </p:nvSpPr>
        <p:spPr bwMode="gray">
          <a:xfrm>
            <a:off x="1310185" y="2897186"/>
            <a:ext cx="8367783" cy="982924"/>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r" rtl="1">
              <a:lnSpc>
                <a:spcPct val="150000"/>
              </a:lnSpc>
            </a:pPr>
            <a:r>
              <a:rPr lang="ar-EG" dirty="0">
                <a:cs typeface="PT Bold Heading" pitchFamily="2" charset="-78"/>
              </a:rPr>
              <a:t>تطور التعليم الرقمي في المدارس الأهلية بسبب المنافسة التجارية بين الشركات المالكة للحصول </a:t>
            </a:r>
          </a:p>
          <a:p>
            <a:pPr algn="r" rtl="1">
              <a:lnSpc>
                <a:spcPct val="150000"/>
              </a:lnSpc>
            </a:pPr>
            <a:r>
              <a:rPr lang="ar-EG" dirty="0">
                <a:cs typeface="PT Bold Heading" pitchFamily="2" charset="-78"/>
              </a:rPr>
              <a:t>على حصة سوقية أكبر.</a:t>
            </a:r>
          </a:p>
        </p:txBody>
      </p:sp>
      <p:sp>
        <p:nvSpPr>
          <p:cNvPr id="44" name="AutoShape 52"/>
          <p:cNvSpPr>
            <a:spLocks noChangeArrowheads="1"/>
          </p:cNvSpPr>
          <p:nvPr/>
        </p:nvSpPr>
        <p:spPr bwMode="gray">
          <a:xfrm>
            <a:off x="1310185" y="4408307"/>
            <a:ext cx="8705139" cy="112462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just" rtl="1">
              <a:lnSpc>
                <a:spcPct val="150000"/>
              </a:lnSpc>
            </a:pPr>
            <a:r>
              <a:rPr lang="ar-EG" dirty="0">
                <a:cs typeface="PT Bold Heading" pitchFamily="2" charset="-78"/>
              </a:rPr>
              <a:t>تطور التعليم الرقمي في الجامعات  حيث تم الاعتماد على التقنية في نقل وتنظيم المحاضرات </a:t>
            </a:r>
          </a:p>
          <a:p>
            <a:pPr algn="just" rtl="1">
              <a:lnSpc>
                <a:spcPct val="150000"/>
              </a:lnSpc>
            </a:pPr>
            <a:r>
              <a:rPr lang="ar-EG" dirty="0">
                <a:cs typeface="PT Bold Heading" pitchFamily="2" charset="-78"/>
              </a:rPr>
              <a:t>والمؤتمرات منذ تأسيس كافة معاهد وكليات البنات بسبب الفصل بين الجنسين داخل الجامعات. </a:t>
            </a:r>
          </a:p>
        </p:txBody>
      </p:sp>
      <p:sp>
        <p:nvSpPr>
          <p:cNvPr id="45" name="AutoShape 46"/>
          <p:cNvSpPr>
            <a:spLocks noChangeArrowheads="1"/>
          </p:cNvSpPr>
          <p:nvPr/>
        </p:nvSpPr>
        <p:spPr bwMode="ltGray">
          <a:xfrm rot="-5400000">
            <a:off x="9755369" y="135630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46" name="AutoShape 47"/>
          <p:cNvSpPr>
            <a:spLocks noChangeArrowheads="1"/>
          </p:cNvSpPr>
          <p:nvPr/>
        </p:nvSpPr>
        <p:spPr bwMode="ltGray">
          <a:xfrm rot="-5400000" flipH="1">
            <a:off x="10094298" y="177699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chemeClr val="hlink">
                  <a:gamma/>
                  <a:tint val="0"/>
                  <a:invGamma/>
                  <a:alpha val="48000"/>
                </a:schemeClr>
              </a:gs>
            </a:gsLst>
            <a:lin ang="540000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21" name="Group 53"/>
          <p:cNvGrpSpPr>
            <a:grpSpLocks/>
          </p:cNvGrpSpPr>
          <p:nvPr/>
        </p:nvGrpSpPr>
        <p:grpSpPr bwMode="auto">
          <a:xfrm>
            <a:off x="10333184" y="1790125"/>
            <a:ext cx="381000" cy="381000"/>
            <a:chOff x="2078" y="1680"/>
            <a:chExt cx="1615" cy="1615"/>
          </a:xfrm>
        </p:grpSpPr>
        <p:sp>
          <p:nvSpPr>
            <p:cNvPr id="22" name="Oval 54"/>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23" name="Oval 55"/>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24" name="Oval 56"/>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25" name="Oval 57"/>
            <p:cNvSpPr>
              <a:spLocks noChangeArrowheads="1"/>
            </p:cNvSpPr>
            <p:nvPr/>
          </p:nvSpPr>
          <p:spPr bwMode="gray">
            <a:xfrm>
              <a:off x="2254" y="1856"/>
              <a:ext cx="1262" cy="1264"/>
            </a:xfrm>
            <a:prstGeom prst="ellipse">
              <a:avLst/>
            </a:prstGeom>
            <a:gradFill rotWithShape="1">
              <a:gsLst>
                <a:gs pos="0">
                  <a:srgbClr val="FFCC00">
                    <a:gamma/>
                    <a:shade val="0"/>
                    <a:invGamma/>
                  </a:srgbClr>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26" name="Oval 58"/>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27" name="Oval 59"/>
            <p:cNvSpPr>
              <a:spLocks noChangeArrowheads="1"/>
            </p:cNvSpPr>
            <p:nvPr/>
          </p:nvSpPr>
          <p:spPr bwMode="gray">
            <a:xfrm>
              <a:off x="2337" y="1939"/>
              <a:ext cx="1096" cy="1098"/>
            </a:xfrm>
            <a:prstGeom prst="ellipse">
              <a:avLst/>
            </a:prstGeom>
            <a:gradFill rotWithShape="1">
              <a:gsLst>
                <a:gs pos="0">
                  <a:srgbClr val="FFCC00"/>
                </a:gs>
                <a:gs pos="100000">
                  <a:srgbClr val="FFCC00">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28" name="Group 60"/>
          <p:cNvGrpSpPr>
            <a:grpSpLocks/>
          </p:cNvGrpSpPr>
          <p:nvPr/>
        </p:nvGrpSpPr>
        <p:grpSpPr bwMode="auto">
          <a:xfrm>
            <a:off x="9656264" y="3194593"/>
            <a:ext cx="381000" cy="381000"/>
            <a:chOff x="2078" y="1680"/>
            <a:chExt cx="1615" cy="1615"/>
          </a:xfrm>
        </p:grpSpPr>
        <p:sp>
          <p:nvSpPr>
            <p:cNvPr id="29" name="Oval 61"/>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0" name="Oval 62"/>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1" name="Oval 63"/>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32" name="Oval 64"/>
            <p:cNvSpPr>
              <a:spLocks noChangeArrowheads="1"/>
            </p:cNvSpPr>
            <p:nvPr/>
          </p:nvSpPr>
          <p:spPr bwMode="gray">
            <a:xfrm>
              <a:off x="2254" y="1856"/>
              <a:ext cx="1262" cy="1264"/>
            </a:xfrm>
            <a:prstGeom prst="ellipse">
              <a:avLst/>
            </a:prstGeom>
            <a:gradFill rotWithShape="1">
              <a:gsLst>
                <a:gs pos="0">
                  <a:srgbClr val="48BE67">
                    <a:gamma/>
                    <a:shade val="0"/>
                    <a:invGamma/>
                  </a:srgbClr>
                </a:gs>
                <a:gs pos="100000">
                  <a:srgbClr val="48BE67"/>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33" name="Oval 65"/>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34" name="Oval 66"/>
            <p:cNvSpPr>
              <a:spLocks noChangeArrowheads="1"/>
            </p:cNvSpPr>
            <p:nvPr/>
          </p:nvSpPr>
          <p:spPr bwMode="gray">
            <a:xfrm>
              <a:off x="2337" y="1939"/>
              <a:ext cx="1096" cy="1098"/>
            </a:xfrm>
            <a:prstGeom prst="ellipse">
              <a:avLst/>
            </a:prstGeom>
            <a:gradFill rotWithShape="1">
              <a:gsLst>
                <a:gs pos="0">
                  <a:srgbClr val="48BE67"/>
                </a:gs>
                <a:gs pos="100000">
                  <a:srgbClr val="48BE67">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36" name="Group 67"/>
          <p:cNvGrpSpPr>
            <a:grpSpLocks/>
          </p:cNvGrpSpPr>
          <p:nvPr/>
        </p:nvGrpSpPr>
        <p:grpSpPr bwMode="auto">
          <a:xfrm>
            <a:off x="9975927" y="4763021"/>
            <a:ext cx="381000" cy="381000"/>
            <a:chOff x="2078" y="1680"/>
            <a:chExt cx="1615" cy="1615"/>
          </a:xfrm>
        </p:grpSpPr>
        <p:sp>
          <p:nvSpPr>
            <p:cNvPr id="37" name="Oval 68"/>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8" name="Oval 69"/>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9" name="Oval 70"/>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40" name="Oval 71"/>
            <p:cNvSpPr>
              <a:spLocks noChangeArrowheads="1"/>
            </p:cNvSpPr>
            <p:nvPr/>
          </p:nvSpPr>
          <p:spPr bwMode="gray">
            <a:xfrm>
              <a:off x="2254" y="1856"/>
              <a:ext cx="1262" cy="1264"/>
            </a:xfrm>
            <a:prstGeom prst="ellipse">
              <a:avLst/>
            </a:prstGeom>
            <a:gradFill rotWithShape="1">
              <a:gsLst>
                <a:gs pos="0">
                  <a:srgbClr val="21B3E1"/>
                </a:gs>
                <a:gs pos="100000">
                  <a:srgbClr val="21B3E1">
                    <a:gamma/>
                    <a:shade val="46275"/>
                    <a:invGamma/>
                  </a:srgbClr>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41" name="Oval 72"/>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42" name="Oval 73"/>
            <p:cNvSpPr>
              <a:spLocks noChangeArrowheads="1"/>
            </p:cNvSpPr>
            <p:nvPr/>
          </p:nvSpPr>
          <p:spPr bwMode="gray">
            <a:xfrm>
              <a:off x="2337" y="1939"/>
              <a:ext cx="1096" cy="1098"/>
            </a:xfrm>
            <a:prstGeom prst="ellipse">
              <a:avLst/>
            </a:prstGeom>
            <a:gradFill rotWithShape="1">
              <a:gsLst>
                <a:gs pos="0">
                  <a:srgbClr val="21B3E1"/>
                </a:gs>
                <a:gs pos="100000">
                  <a:srgbClr val="21B3E1">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sp>
        <p:nvSpPr>
          <p:cNvPr id="47" name="Rectangle 46"/>
          <p:cNvSpPr/>
          <p:nvPr/>
        </p:nvSpPr>
        <p:spPr>
          <a:xfrm>
            <a:off x="10286753" y="2729065"/>
            <a:ext cx="1837066" cy="1938992"/>
          </a:xfrm>
          <a:prstGeom prst="rect">
            <a:avLst/>
          </a:prstGeom>
        </p:spPr>
        <p:txBody>
          <a:bodyPr wrap="square">
            <a:spAutoFit/>
          </a:bodyPr>
          <a:lstStyle/>
          <a:p>
            <a:pPr algn="ctr" rtl="1">
              <a:lnSpc>
                <a:spcPct val="150000"/>
              </a:lnSpc>
            </a:pPr>
            <a:r>
              <a:rPr lang="ar-EG" sz="2000" dirty="0">
                <a:cs typeface="PT Bold Heading" panose="02010400000000000000" pitchFamily="2" charset="-78"/>
              </a:rPr>
              <a:t>لماذا التركيز على المدارس الحكومية في التحول الرقمي</a:t>
            </a:r>
            <a:endParaRPr lang="en-US" sz="2000" b="1" dirty="0">
              <a:cs typeface="PT Bold Heading" panose="02010400000000000000" pitchFamily="2" charset="-78"/>
            </a:endParaRPr>
          </a:p>
        </p:txBody>
      </p:sp>
      <p:sp>
        <p:nvSpPr>
          <p:cNvPr id="48" name="TextBox 47"/>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96300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7"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0"/>
                                        <p:tgtEl>
                                          <p:spTgt spid="35"/>
                                        </p:tgtEl>
                                      </p:cBhvr>
                                    </p:animEffect>
                                    <p:anim calcmode="lin" valueType="num">
                                      <p:cBhvr>
                                        <p:cTn id="40" dur="1000" fill="hold"/>
                                        <p:tgtEl>
                                          <p:spTgt spid="35"/>
                                        </p:tgtEl>
                                        <p:attrNameLst>
                                          <p:attrName>ppt_x</p:attrName>
                                        </p:attrNameLst>
                                      </p:cBhvr>
                                      <p:tavLst>
                                        <p:tav tm="0">
                                          <p:val>
                                            <p:strVal val="#ppt_x"/>
                                          </p:val>
                                        </p:tav>
                                        <p:tav tm="100000">
                                          <p:val>
                                            <p:strVal val="#ppt_x"/>
                                          </p:val>
                                        </p:tav>
                                      </p:tavLst>
                                    </p:anim>
                                    <p:anim calcmode="lin" valueType="num">
                                      <p:cBhvr>
                                        <p:cTn id="4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nodeType="click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1000"/>
                                        <p:tgtEl>
                                          <p:spTgt spid="36"/>
                                        </p:tgtEl>
                                      </p:cBhvr>
                                    </p:animEffect>
                                    <p:anim calcmode="lin" valueType="num">
                                      <p:cBhvr>
                                        <p:cTn id="47" dur="1000" fill="hold"/>
                                        <p:tgtEl>
                                          <p:spTgt spid="36"/>
                                        </p:tgtEl>
                                        <p:attrNameLst>
                                          <p:attrName>ppt_x</p:attrName>
                                        </p:attrNameLst>
                                      </p:cBhvr>
                                      <p:tavLst>
                                        <p:tav tm="0">
                                          <p:val>
                                            <p:strVal val="#ppt_x"/>
                                          </p:val>
                                        </p:tav>
                                        <p:tav tm="100000">
                                          <p:val>
                                            <p:strVal val="#ppt_x"/>
                                          </p:val>
                                        </p:tav>
                                      </p:tavLst>
                                    </p:anim>
                                    <p:anim calcmode="lin" valueType="num">
                                      <p:cBhvr>
                                        <p:cTn id="48" dur="1000" fill="hold"/>
                                        <p:tgtEl>
                                          <p:spTgt spid="36"/>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7" presetClass="entr" presetSubtype="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0"/>
                                        <p:tgtEl>
                                          <p:spTgt spid="44"/>
                                        </p:tgtEl>
                                      </p:cBhvr>
                                    </p:animEffect>
                                    <p:anim calcmode="lin" valueType="num">
                                      <p:cBhvr>
                                        <p:cTn id="53" dur="1000" fill="hold"/>
                                        <p:tgtEl>
                                          <p:spTgt spid="44"/>
                                        </p:tgtEl>
                                        <p:attrNameLst>
                                          <p:attrName>ppt_x</p:attrName>
                                        </p:attrNameLst>
                                      </p:cBhvr>
                                      <p:tavLst>
                                        <p:tav tm="0">
                                          <p:val>
                                            <p:strVal val="#ppt_x"/>
                                          </p:val>
                                        </p:tav>
                                        <p:tav tm="100000">
                                          <p:val>
                                            <p:strVal val="#ppt_x"/>
                                          </p:val>
                                        </p:tav>
                                      </p:tavLst>
                                    </p:anim>
                                    <p:anim calcmode="lin" valueType="num">
                                      <p:cBhvr>
                                        <p:cTn id="5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5" grpId="0" animBg="1"/>
      <p:bldP spid="44" grpId="0" animBg="1"/>
      <p:bldP spid="45" grpId="0" animBg="1"/>
      <p:bldP spid="46" grpId="0" animBg="1"/>
      <p:bldP spid="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5698" y="-17394"/>
            <a:ext cx="12282153" cy="6904309"/>
          </a:xfrm>
        </p:spPr>
      </p:pic>
      <p:sp>
        <p:nvSpPr>
          <p:cNvPr id="15" name="AutoShape 52"/>
          <p:cNvSpPr>
            <a:spLocks noChangeArrowheads="1"/>
          </p:cNvSpPr>
          <p:nvPr/>
        </p:nvSpPr>
        <p:spPr bwMode="gray">
          <a:xfrm>
            <a:off x="115748" y="1175672"/>
            <a:ext cx="11002075" cy="592434"/>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just" rtl="1"/>
            <a:endParaRPr lang="ar-EG" sz="2400" b="1" dirty="0"/>
          </a:p>
        </p:txBody>
      </p:sp>
      <p:sp>
        <p:nvSpPr>
          <p:cNvPr id="35" name="AutoShape 52"/>
          <p:cNvSpPr>
            <a:spLocks noChangeArrowheads="1"/>
          </p:cNvSpPr>
          <p:nvPr/>
        </p:nvSpPr>
        <p:spPr bwMode="gray">
          <a:xfrm>
            <a:off x="115748" y="1864042"/>
            <a:ext cx="10280800" cy="474538"/>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r" rtl="1"/>
            <a:endParaRPr lang="ar-EG" sz="2400" b="1" dirty="0"/>
          </a:p>
        </p:txBody>
      </p:sp>
      <p:sp>
        <p:nvSpPr>
          <p:cNvPr id="44" name="AutoShape 52"/>
          <p:cNvSpPr>
            <a:spLocks noChangeArrowheads="1"/>
          </p:cNvSpPr>
          <p:nvPr/>
        </p:nvSpPr>
        <p:spPr bwMode="gray">
          <a:xfrm>
            <a:off x="0" y="3030114"/>
            <a:ext cx="9836907" cy="621405"/>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lvl="0" algn="just" rtl="1"/>
            <a:endParaRPr lang="ar-SA" sz="1600" dirty="0">
              <a:cs typeface="PT Bold Heading" pitchFamily="2" charset="-78"/>
            </a:endParaRPr>
          </a:p>
          <a:p>
            <a:pPr lvl="0" algn="just" rtl="1"/>
            <a:r>
              <a:rPr lang="ar-SA" sz="1600" dirty="0">
                <a:cs typeface="PT Bold Heading" pitchFamily="2" charset="-78"/>
              </a:rPr>
              <a:t>ملل المعلمين من تكرار شرح الدروس لأكثر من مرة، واستهلاك طاقاتهم وأوقاتهم </a:t>
            </a:r>
            <a:r>
              <a:rPr lang="ar-EG" sz="1600" dirty="0">
                <a:cs typeface="PT Bold Heading" pitchFamily="2" charset="-78"/>
              </a:rPr>
              <a:t>ف</a:t>
            </a:r>
            <a:r>
              <a:rPr lang="ar-SA" sz="1600" dirty="0">
                <a:cs typeface="PT Bold Heading" pitchFamily="2" charset="-78"/>
              </a:rPr>
              <a:t>ي </a:t>
            </a:r>
            <a:r>
              <a:rPr lang="ar-EG" sz="1600" dirty="0">
                <a:cs typeface="PT Bold Heading" pitchFamily="2" charset="-78"/>
              </a:rPr>
              <a:t>إ</a:t>
            </a:r>
            <a:r>
              <a:rPr lang="ar-SA" sz="1600" dirty="0">
                <a:cs typeface="PT Bold Heading" pitchFamily="2" charset="-78"/>
              </a:rPr>
              <a:t>عداد الدروس</a:t>
            </a:r>
            <a:r>
              <a:rPr lang="ar-EG" sz="1600" dirty="0">
                <a:cs typeface="PT Bold Heading" pitchFamily="2" charset="-78"/>
              </a:rPr>
              <a:t> </a:t>
            </a:r>
            <a:r>
              <a:rPr lang="ar-SA" sz="1600" dirty="0">
                <a:cs typeface="PT Bold Heading" pitchFamily="2" charset="-78"/>
              </a:rPr>
              <a:t>و الوسائل التعليمية وتقديمها.</a:t>
            </a:r>
            <a:endParaRPr lang="en-US" sz="1600" dirty="0">
              <a:cs typeface="PT Bold Heading" pitchFamily="2" charset="-78"/>
            </a:endParaRPr>
          </a:p>
          <a:p>
            <a:pPr algn="just" rtl="1"/>
            <a:endParaRPr lang="ar-EG" sz="1600" b="1" dirty="0">
              <a:cs typeface="PT Bold Heading" pitchFamily="2" charset="-78"/>
            </a:endParaRPr>
          </a:p>
        </p:txBody>
      </p:sp>
      <p:sp>
        <p:nvSpPr>
          <p:cNvPr id="51" name="AutoShape 52"/>
          <p:cNvSpPr>
            <a:spLocks noChangeArrowheads="1"/>
          </p:cNvSpPr>
          <p:nvPr/>
        </p:nvSpPr>
        <p:spPr bwMode="gray">
          <a:xfrm>
            <a:off x="0" y="4420317"/>
            <a:ext cx="10076201" cy="720529"/>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just" rtl="1"/>
            <a:r>
              <a:rPr lang="ar-SA" sz="1600" dirty="0">
                <a:cs typeface="PT Bold Heading" pitchFamily="2" charset="-78"/>
              </a:rPr>
              <a:t>عدم توفر نظام موحد لكافة المدارس يوفر المعلومات اللازمة عن الطلاب والمعلمين والدروس والواجبات والأنشطة و المشاريع الطلابية</a:t>
            </a:r>
            <a:r>
              <a:rPr lang="ar-EG" sz="1600" dirty="0">
                <a:cs typeface="PT Bold Heading" pitchFamily="2" charset="-78"/>
              </a:rPr>
              <a:t> </a:t>
            </a:r>
            <a:r>
              <a:rPr lang="ar-SA" sz="1600" dirty="0">
                <a:cs typeface="PT Bold Heading" pitchFamily="2" charset="-78"/>
              </a:rPr>
              <a:t>.</a:t>
            </a:r>
            <a:endParaRPr lang="ar-EG" sz="1600" dirty="0">
              <a:cs typeface="PT Bold Heading" pitchFamily="2" charset="-78"/>
            </a:endParaRPr>
          </a:p>
        </p:txBody>
      </p:sp>
      <p:sp>
        <p:nvSpPr>
          <p:cNvPr id="59" name="AutoShape 52"/>
          <p:cNvSpPr>
            <a:spLocks noChangeArrowheads="1"/>
          </p:cNvSpPr>
          <p:nvPr/>
        </p:nvSpPr>
        <p:spPr bwMode="gray">
          <a:xfrm>
            <a:off x="0" y="3723188"/>
            <a:ext cx="9830857" cy="627088"/>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just" rtl="1"/>
            <a:endParaRPr lang="ar-EG" sz="2400" b="1" dirty="0"/>
          </a:p>
        </p:txBody>
      </p:sp>
      <p:sp>
        <p:nvSpPr>
          <p:cNvPr id="68" name="AutoShape 52"/>
          <p:cNvSpPr>
            <a:spLocks noChangeArrowheads="1"/>
          </p:cNvSpPr>
          <p:nvPr/>
        </p:nvSpPr>
        <p:spPr bwMode="gray">
          <a:xfrm>
            <a:off x="138900" y="5195948"/>
            <a:ext cx="10471358" cy="923061"/>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just" rtl="1">
              <a:lnSpc>
                <a:spcPct val="150000"/>
              </a:lnSpc>
            </a:pPr>
            <a:r>
              <a:rPr lang="ar-EG" sz="1600" dirty="0">
                <a:cs typeface="PT Bold Heading" pitchFamily="2" charset="-78"/>
              </a:rPr>
              <a:t> اعتماد المعلمين على التلقين وإهمال جانب الإبداع في استراتيجيات التدريس لضعف أدوات التعليم المقدمة</a:t>
            </a:r>
            <a:r>
              <a:rPr lang="ar-SA" sz="1600" dirty="0">
                <a:cs typeface="PT Bold Heading" pitchFamily="2" charset="-78"/>
              </a:rPr>
              <a:t>،</a:t>
            </a:r>
            <a:r>
              <a:rPr lang="ar-EG" sz="1600" dirty="0">
                <a:cs typeface="PT Bold Heading" pitchFamily="2" charset="-78"/>
              </a:rPr>
              <a:t> بينما نظام التعليم الإلكتروني</a:t>
            </a:r>
          </a:p>
          <a:p>
            <a:pPr algn="just" rtl="1">
              <a:lnSpc>
                <a:spcPct val="150000"/>
              </a:lnSpc>
            </a:pPr>
            <a:r>
              <a:rPr lang="ar-EG" sz="1600" dirty="0">
                <a:cs typeface="PT Bold Heading" pitchFamily="2" charset="-78"/>
              </a:rPr>
              <a:t>يعطي فرصة للحوار والاكتشاف والإبداع</a:t>
            </a:r>
            <a:r>
              <a:rPr lang="en-US" sz="1600" dirty="0">
                <a:cs typeface="PT Bold Heading" pitchFamily="2" charset="-78"/>
              </a:rPr>
              <a:t>.</a:t>
            </a:r>
            <a:endParaRPr lang="ar-EG" sz="1600" dirty="0">
              <a:cs typeface="PT Bold Heading" pitchFamily="2" charset="-78"/>
            </a:endParaRPr>
          </a:p>
        </p:txBody>
      </p:sp>
      <p:sp>
        <p:nvSpPr>
          <p:cNvPr id="76" name="AutoShape 52"/>
          <p:cNvSpPr>
            <a:spLocks noChangeArrowheads="1"/>
          </p:cNvSpPr>
          <p:nvPr/>
        </p:nvSpPr>
        <p:spPr bwMode="gray">
          <a:xfrm>
            <a:off x="115748" y="2412386"/>
            <a:ext cx="9882894" cy="541501"/>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lvl="0" algn="just" rtl="1"/>
            <a:endParaRPr lang="ar-EG" sz="1600" dirty="0">
              <a:cs typeface="PT Bold Heading" pitchFamily="2" charset="-78"/>
            </a:endParaRPr>
          </a:p>
          <a:p>
            <a:pPr lvl="0" algn="just" rtl="1"/>
            <a:r>
              <a:rPr lang="ar-SA" sz="1600" dirty="0">
                <a:cs typeface="PT Bold Heading" pitchFamily="2" charset="-78"/>
              </a:rPr>
              <a:t>ضعف التركيز وتشتت انتباه الطلاب لتأثرهم بالتكنولوجيا ووسائل التواصل الحديثة.</a:t>
            </a:r>
            <a:endParaRPr lang="en-US" sz="1600" dirty="0">
              <a:cs typeface="PT Bold Heading" pitchFamily="2" charset="-78"/>
            </a:endParaRPr>
          </a:p>
          <a:p>
            <a:pPr algn="just" rtl="1"/>
            <a:r>
              <a:rPr lang="ar-EG" dirty="0"/>
              <a:t> </a:t>
            </a:r>
          </a:p>
        </p:txBody>
      </p:sp>
      <p:sp>
        <p:nvSpPr>
          <p:cNvPr id="3" name="Rectangle 2"/>
          <p:cNvSpPr/>
          <p:nvPr/>
        </p:nvSpPr>
        <p:spPr>
          <a:xfrm>
            <a:off x="4869161" y="1307465"/>
            <a:ext cx="6000361" cy="338554"/>
          </a:xfrm>
          <a:prstGeom prst="rect">
            <a:avLst/>
          </a:prstGeom>
        </p:spPr>
        <p:txBody>
          <a:bodyPr wrap="none">
            <a:spAutoFit/>
          </a:bodyPr>
          <a:lstStyle/>
          <a:p>
            <a:pPr lvl="0" algn="r" rtl="1"/>
            <a:r>
              <a:rPr lang="ar-SA" sz="1600" dirty="0">
                <a:cs typeface="PT Bold Heading" pitchFamily="2" charset="-78"/>
              </a:rPr>
              <a:t>زيادة أعداد الطلاب والمعلمين وانتشار المدارس على مناطق جفرافية مترامية</a:t>
            </a:r>
            <a:r>
              <a:rPr lang="ar-SA" sz="1600" baseline="30000" dirty="0">
                <a:cs typeface="PT Bold Heading" pitchFamily="2" charset="-78"/>
              </a:rPr>
              <a:t>(3)</a:t>
            </a:r>
            <a:r>
              <a:rPr lang="ar-SA" sz="1600" dirty="0">
                <a:cs typeface="PT Bold Heading" pitchFamily="2" charset="-78"/>
              </a:rPr>
              <a:t>.</a:t>
            </a:r>
            <a:endParaRPr lang="en-US" sz="1600" dirty="0">
              <a:cs typeface="PT Bold Heading" pitchFamily="2" charset="-78"/>
            </a:endParaRPr>
          </a:p>
        </p:txBody>
      </p:sp>
      <p:sp>
        <p:nvSpPr>
          <p:cNvPr id="5" name="Rectangle 4"/>
          <p:cNvSpPr/>
          <p:nvPr/>
        </p:nvSpPr>
        <p:spPr>
          <a:xfrm>
            <a:off x="1787702" y="1925335"/>
            <a:ext cx="8334121" cy="338554"/>
          </a:xfrm>
          <a:prstGeom prst="rect">
            <a:avLst/>
          </a:prstGeom>
        </p:spPr>
        <p:txBody>
          <a:bodyPr wrap="square">
            <a:spAutoFit/>
          </a:bodyPr>
          <a:lstStyle/>
          <a:p>
            <a:pPr algn="r" rtl="1"/>
            <a:r>
              <a:rPr lang="ar-SA" sz="1600" dirty="0">
                <a:cs typeface="PT Bold Heading" pitchFamily="2" charset="-78"/>
              </a:rPr>
              <a:t>تواجد مصادر التعلم الحديثة في غرفة المصادر دون الفصول الدراسية </a:t>
            </a:r>
            <a:r>
              <a:rPr lang="ar-EG" sz="1600" dirty="0">
                <a:cs typeface="PT Bold Heading" pitchFamily="2" charset="-78"/>
              </a:rPr>
              <a:t>التي </a:t>
            </a:r>
            <a:r>
              <a:rPr lang="ar-SA" sz="1600" dirty="0">
                <a:cs typeface="PT Bold Heading" pitchFamily="2" charset="-78"/>
              </a:rPr>
              <a:t>يقضي فيها</a:t>
            </a:r>
            <a:r>
              <a:rPr lang="ar-EG" sz="1600" dirty="0">
                <a:cs typeface="PT Bold Heading" pitchFamily="2" charset="-78"/>
              </a:rPr>
              <a:t> ا</a:t>
            </a:r>
            <a:r>
              <a:rPr lang="ar-SA" sz="1600" dirty="0">
                <a:cs typeface="PT Bold Heading" pitchFamily="2" charset="-78"/>
              </a:rPr>
              <a:t>لطالب معظم وقته.</a:t>
            </a:r>
            <a:endParaRPr lang="en-US" sz="1600" dirty="0">
              <a:cs typeface="PT Bold Heading" pitchFamily="2" charset="-78"/>
            </a:endParaRPr>
          </a:p>
        </p:txBody>
      </p:sp>
      <p:sp>
        <p:nvSpPr>
          <p:cNvPr id="7" name="Rectangle 6"/>
          <p:cNvSpPr/>
          <p:nvPr/>
        </p:nvSpPr>
        <p:spPr>
          <a:xfrm>
            <a:off x="949130" y="3843315"/>
            <a:ext cx="8757082" cy="338554"/>
          </a:xfrm>
          <a:prstGeom prst="rect">
            <a:avLst/>
          </a:prstGeom>
        </p:spPr>
        <p:txBody>
          <a:bodyPr wrap="square">
            <a:spAutoFit/>
          </a:bodyPr>
          <a:lstStyle/>
          <a:p>
            <a:pPr lvl="0" algn="r" rtl="1"/>
            <a:r>
              <a:rPr lang="ar-SA" sz="1600" dirty="0">
                <a:cs typeface="PT Bold Heading" pitchFamily="2" charset="-78"/>
              </a:rPr>
              <a:t>انقطاع الطالب والمعلم الغائب عن العملية التعليمة رغم توفر الأدوات التقنية اللازمةليقوم كل منهم</a:t>
            </a:r>
            <a:r>
              <a:rPr lang="ar-EG" sz="1600" dirty="0">
                <a:cs typeface="PT Bold Heading" pitchFamily="2" charset="-78"/>
              </a:rPr>
              <a:t> </a:t>
            </a:r>
            <a:r>
              <a:rPr lang="ar-SA" sz="1600" dirty="0">
                <a:cs typeface="PT Bold Heading" pitchFamily="2" charset="-78"/>
              </a:rPr>
              <a:t>بدوره عن بعد.</a:t>
            </a:r>
            <a:endParaRPr lang="en-US" sz="1600" dirty="0">
              <a:cs typeface="PT Bold Heading" pitchFamily="2" charset="-78"/>
            </a:endParaRPr>
          </a:p>
        </p:txBody>
      </p:sp>
      <p:sp>
        <p:nvSpPr>
          <p:cNvPr id="77" name="AutoShape 46"/>
          <p:cNvSpPr>
            <a:spLocks noChangeArrowheads="1"/>
          </p:cNvSpPr>
          <p:nvPr/>
        </p:nvSpPr>
        <p:spPr bwMode="ltGray">
          <a:xfrm rot="-5400000">
            <a:off x="9928994" y="135630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78" name="AutoShape 47"/>
          <p:cNvSpPr>
            <a:spLocks noChangeArrowheads="1"/>
          </p:cNvSpPr>
          <p:nvPr/>
        </p:nvSpPr>
        <p:spPr bwMode="ltGray">
          <a:xfrm rot="-5400000" flipH="1">
            <a:off x="10175323" y="177699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chemeClr val="hlink">
                  <a:gamma/>
                  <a:tint val="0"/>
                  <a:invGamma/>
                  <a:alpha val="48000"/>
                </a:schemeClr>
              </a:gs>
            </a:gsLst>
            <a:lin ang="540000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9" name="Rectangle 78"/>
          <p:cNvSpPr/>
          <p:nvPr/>
        </p:nvSpPr>
        <p:spPr>
          <a:xfrm>
            <a:off x="10455060" y="2226675"/>
            <a:ext cx="1712515" cy="2793072"/>
          </a:xfrm>
          <a:prstGeom prst="rect">
            <a:avLst/>
          </a:prstGeom>
        </p:spPr>
        <p:txBody>
          <a:bodyPr wrap="square">
            <a:spAutoFit/>
          </a:bodyPr>
          <a:lstStyle/>
          <a:p>
            <a:pPr algn="ctr" rtl="1">
              <a:lnSpc>
                <a:spcPct val="200000"/>
              </a:lnSpc>
            </a:pPr>
            <a:r>
              <a:rPr lang="ar-SA" dirty="0">
                <a:cs typeface="PT Bold Heading" panose="02010400000000000000" pitchFamily="2" charset="-78"/>
              </a:rPr>
              <a:t>أهم معوقات التعليم التي دفعت للتحول الرقمي في مجال التعليم</a:t>
            </a:r>
            <a:endParaRPr lang="en-US" b="1" dirty="0">
              <a:cs typeface="PT Bold Heading" panose="02010400000000000000" pitchFamily="2" charset="-78"/>
            </a:endParaRPr>
          </a:p>
        </p:txBody>
      </p:sp>
      <p:grpSp>
        <p:nvGrpSpPr>
          <p:cNvPr id="21" name="Group 53"/>
          <p:cNvGrpSpPr>
            <a:grpSpLocks/>
          </p:cNvGrpSpPr>
          <p:nvPr/>
        </p:nvGrpSpPr>
        <p:grpSpPr bwMode="auto">
          <a:xfrm>
            <a:off x="11111844" y="1312586"/>
            <a:ext cx="381000" cy="381000"/>
            <a:chOff x="2078" y="1680"/>
            <a:chExt cx="1615" cy="1615"/>
          </a:xfrm>
        </p:grpSpPr>
        <p:sp>
          <p:nvSpPr>
            <p:cNvPr id="22" name="Oval 54"/>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23" name="Oval 55"/>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24" name="Oval 56"/>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25" name="Oval 57"/>
            <p:cNvSpPr>
              <a:spLocks noChangeArrowheads="1"/>
            </p:cNvSpPr>
            <p:nvPr/>
          </p:nvSpPr>
          <p:spPr bwMode="gray">
            <a:xfrm>
              <a:off x="2254" y="1856"/>
              <a:ext cx="1262" cy="1264"/>
            </a:xfrm>
            <a:prstGeom prst="ellipse">
              <a:avLst/>
            </a:prstGeom>
            <a:gradFill rotWithShape="1">
              <a:gsLst>
                <a:gs pos="0">
                  <a:srgbClr val="FFCC00">
                    <a:gamma/>
                    <a:shade val="0"/>
                    <a:invGamma/>
                  </a:srgbClr>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26" name="Oval 58"/>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27" name="Oval 59"/>
            <p:cNvSpPr>
              <a:spLocks noChangeArrowheads="1"/>
            </p:cNvSpPr>
            <p:nvPr/>
          </p:nvSpPr>
          <p:spPr bwMode="gray">
            <a:xfrm>
              <a:off x="2337" y="1939"/>
              <a:ext cx="1096" cy="1098"/>
            </a:xfrm>
            <a:prstGeom prst="ellipse">
              <a:avLst/>
            </a:prstGeom>
            <a:gradFill rotWithShape="1">
              <a:gsLst>
                <a:gs pos="0">
                  <a:srgbClr val="FFCC00"/>
                </a:gs>
                <a:gs pos="100000">
                  <a:srgbClr val="FFCC00">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28" name="Group 60"/>
          <p:cNvGrpSpPr>
            <a:grpSpLocks/>
          </p:cNvGrpSpPr>
          <p:nvPr/>
        </p:nvGrpSpPr>
        <p:grpSpPr bwMode="auto">
          <a:xfrm>
            <a:off x="10375999" y="1942563"/>
            <a:ext cx="381000" cy="381000"/>
            <a:chOff x="2078" y="1680"/>
            <a:chExt cx="1615" cy="1615"/>
          </a:xfrm>
        </p:grpSpPr>
        <p:sp>
          <p:nvSpPr>
            <p:cNvPr id="29" name="Oval 61"/>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0" name="Oval 62"/>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1" name="Oval 63"/>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32" name="Oval 64"/>
            <p:cNvSpPr>
              <a:spLocks noChangeArrowheads="1"/>
            </p:cNvSpPr>
            <p:nvPr/>
          </p:nvSpPr>
          <p:spPr bwMode="gray">
            <a:xfrm>
              <a:off x="2254" y="1856"/>
              <a:ext cx="1262" cy="1264"/>
            </a:xfrm>
            <a:prstGeom prst="ellipse">
              <a:avLst/>
            </a:prstGeom>
            <a:gradFill rotWithShape="1">
              <a:gsLst>
                <a:gs pos="0">
                  <a:srgbClr val="48BE67">
                    <a:gamma/>
                    <a:shade val="0"/>
                    <a:invGamma/>
                  </a:srgbClr>
                </a:gs>
                <a:gs pos="100000">
                  <a:srgbClr val="48BE67"/>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33" name="Oval 65"/>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34" name="Oval 66"/>
            <p:cNvSpPr>
              <a:spLocks noChangeArrowheads="1"/>
            </p:cNvSpPr>
            <p:nvPr/>
          </p:nvSpPr>
          <p:spPr bwMode="gray">
            <a:xfrm>
              <a:off x="2337" y="1939"/>
              <a:ext cx="1096" cy="1098"/>
            </a:xfrm>
            <a:prstGeom prst="ellipse">
              <a:avLst/>
            </a:prstGeom>
            <a:gradFill rotWithShape="1">
              <a:gsLst>
                <a:gs pos="0">
                  <a:srgbClr val="48BE67"/>
                </a:gs>
                <a:gs pos="100000">
                  <a:srgbClr val="48BE67">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52" name="Group 81"/>
          <p:cNvGrpSpPr>
            <a:grpSpLocks/>
          </p:cNvGrpSpPr>
          <p:nvPr/>
        </p:nvGrpSpPr>
        <p:grpSpPr bwMode="auto">
          <a:xfrm>
            <a:off x="9990833" y="2523189"/>
            <a:ext cx="381000" cy="381000"/>
            <a:chOff x="2078" y="1680"/>
            <a:chExt cx="1615" cy="1615"/>
          </a:xfrm>
        </p:grpSpPr>
        <p:sp>
          <p:nvSpPr>
            <p:cNvPr id="53" name="Oval 82"/>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54" name="Oval 83"/>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55" name="Oval 84"/>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6" name="Oval 85"/>
            <p:cNvSpPr>
              <a:spLocks noChangeArrowheads="1"/>
            </p:cNvSpPr>
            <p:nvPr/>
          </p:nvSpPr>
          <p:spPr bwMode="gray">
            <a:xfrm>
              <a:off x="2254" y="1856"/>
              <a:ext cx="1262" cy="1264"/>
            </a:xfrm>
            <a:prstGeom prst="ellipse">
              <a:avLst/>
            </a:prstGeom>
            <a:gradFill rotWithShape="1">
              <a:gsLst>
                <a:gs pos="0">
                  <a:srgbClr val="E35E23">
                    <a:gamma/>
                    <a:shade val="0"/>
                    <a:invGamma/>
                  </a:srgbClr>
                </a:gs>
                <a:gs pos="100000">
                  <a:srgbClr val="E35E23"/>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7" name="Oval 86"/>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8" name="Oval 87"/>
            <p:cNvSpPr>
              <a:spLocks noChangeArrowheads="1"/>
            </p:cNvSpPr>
            <p:nvPr/>
          </p:nvSpPr>
          <p:spPr bwMode="gray">
            <a:xfrm>
              <a:off x="2337" y="1939"/>
              <a:ext cx="1096" cy="1098"/>
            </a:xfrm>
            <a:prstGeom prst="ellipse">
              <a:avLst/>
            </a:prstGeom>
            <a:gradFill rotWithShape="1">
              <a:gsLst>
                <a:gs pos="0">
                  <a:srgbClr val="E35E23"/>
                </a:gs>
                <a:gs pos="100000">
                  <a:srgbClr val="E35E23">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36" name="Group 67"/>
          <p:cNvGrpSpPr>
            <a:grpSpLocks/>
          </p:cNvGrpSpPr>
          <p:nvPr/>
        </p:nvGrpSpPr>
        <p:grpSpPr bwMode="auto">
          <a:xfrm>
            <a:off x="9818079" y="3165132"/>
            <a:ext cx="381000" cy="381000"/>
            <a:chOff x="2078" y="1680"/>
            <a:chExt cx="1615" cy="1615"/>
          </a:xfrm>
        </p:grpSpPr>
        <p:sp>
          <p:nvSpPr>
            <p:cNvPr id="37" name="Oval 68"/>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8" name="Oval 69"/>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39" name="Oval 70"/>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40" name="Oval 71"/>
            <p:cNvSpPr>
              <a:spLocks noChangeArrowheads="1"/>
            </p:cNvSpPr>
            <p:nvPr/>
          </p:nvSpPr>
          <p:spPr bwMode="gray">
            <a:xfrm>
              <a:off x="2254" y="1856"/>
              <a:ext cx="1262" cy="1264"/>
            </a:xfrm>
            <a:prstGeom prst="ellipse">
              <a:avLst/>
            </a:prstGeom>
            <a:gradFill rotWithShape="1">
              <a:gsLst>
                <a:gs pos="0">
                  <a:srgbClr val="21B3E1"/>
                </a:gs>
                <a:gs pos="100000">
                  <a:srgbClr val="21B3E1">
                    <a:gamma/>
                    <a:shade val="46275"/>
                    <a:invGamma/>
                  </a:srgbClr>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41" name="Oval 72"/>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42" name="Oval 73"/>
            <p:cNvSpPr>
              <a:spLocks noChangeArrowheads="1"/>
            </p:cNvSpPr>
            <p:nvPr/>
          </p:nvSpPr>
          <p:spPr bwMode="gray">
            <a:xfrm>
              <a:off x="2337" y="1939"/>
              <a:ext cx="1096" cy="1098"/>
            </a:xfrm>
            <a:prstGeom prst="ellipse">
              <a:avLst/>
            </a:prstGeom>
            <a:gradFill rotWithShape="1">
              <a:gsLst>
                <a:gs pos="0">
                  <a:srgbClr val="21B3E1"/>
                </a:gs>
                <a:gs pos="100000">
                  <a:srgbClr val="21B3E1">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43" name="Group 74"/>
          <p:cNvGrpSpPr>
            <a:grpSpLocks/>
          </p:cNvGrpSpPr>
          <p:nvPr/>
        </p:nvGrpSpPr>
        <p:grpSpPr bwMode="auto">
          <a:xfrm>
            <a:off x="9794717" y="3832619"/>
            <a:ext cx="381000" cy="381000"/>
            <a:chOff x="2078" y="1680"/>
            <a:chExt cx="1615" cy="1615"/>
          </a:xfrm>
        </p:grpSpPr>
        <p:sp>
          <p:nvSpPr>
            <p:cNvPr id="45" name="Oval 75"/>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46" name="Oval 76"/>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47" name="Oval 77"/>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48" name="Oval 78"/>
            <p:cNvSpPr>
              <a:spLocks noChangeArrowheads="1"/>
            </p:cNvSpPr>
            <p:nvPr/>
          </p:nvSpPr>
          <p:spPr bwMode="gray">
            <a:xfrm>
              <a:off x="2254" y="1856"/>
              <a:ext cx="1262" cy="1264"/>
            </a:xfrm>
            <a:prstGeom prst="ellipse">
              <a:avLst/>
            </a:prstGeom>
            <a:gradFill rotWithShape="1">
              <a:gsLst>
                <a:gs pos="0">
                  <a:srgbClr val="8D67E1">
                    <a:gamma/>
                    <a:shade val="0"/>
                    <a:invGamma/>
                  </a:srgbClr>
                </a:gs>
                <a:gs pos="100000">
                  <a:srgbClr val="8D67E1"/>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49" name="Oval 79"/>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0" name="Oval 80"/>
            <p:cNvSpPr>
              <a:spLocks noChangeArrowheads="1"/>
            </p:cNvSpPr>
            <p:nvPr/>
          </p:nvSpPr>
          <p:spPr bwMode="gray">
            <a:xfrm>
              <a:off x="2337" y="1939"/>
              <a:ext cx="1096" cy="1098"/>
            </a:xfrm>
            <a:prstGeom prst="ellipse">
              <a:avLst/>
            </a:prstGeom>
            <a:gradFill rotWithShape="1">
              <a:gsLst>
                <a:gs pos="0">
                  <a:srgbClr val="8D67E1"/>
                </a:gs>
                <a:gs pos="100000">
                  <a:srgbClr val="8D67E1">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69" name="Group 53"/>
          <p:cNvGrpSpPr>
            <a:grpSpLocks/>
          </p:cNvGrpSpPr>
          <p:nvPr/>
        </p:nvGrpSpPr>
        <p:grpSpPr bwMode="auto">
          <a:xfrm>
            <a:off x="10032742" y="4577989"/>
            <a:ext cx="381000" cy="381000"/>
            <a:chOff x="2078" y="1680"/>
            <a:chExt cx="1615" cy="1615"/>
          </a:xfrm>
        </p:grpSpPr>
        <p:sp>
          <p:nvSpPr>
            <p:cNvPr id="70" name="Oval 54"/>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71" name="Oval 55"/>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72" name="Oval 56"/>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73" name="Oval 57"/>
            <p:cNvSpPr>
              <a:spLocks noChangeArrowheads="1"/>
            </p:cNvSpPr>
            <p:nvPr/>
          </p:nvSpPr>
          <p:spPr bwMode="gray">
            <a:xfrm>
              <a:off x="2254" y="1856"/>
              <a:ext cx="1262" cy="1264"/>
            </a:xfrm>
            <a:prstGeom prst="ellipse">
              <a:avLst/>
            </a:prstGeom>
            <a:gradFill rotWithShape="1">
              <a:gsLst>
                <a:gs pos="0">
                  <a:srgbClr val="FFCC00">
                    <a:gamma/>
                    <a:shade val="0"/>
                    <a:invGamma/>
                  </a:srgbClr>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74" name="Oval 58"/>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75" name="Oval 59"/>
            <p:cNvSpPr>
              <a:spLocks noChangeArrowheads="1"/>
            </p:cNvSpPr>
            <p:nvPr/>
          </p:nvSpPr>
          <p:spPr bwMode="gray">
            <a:xfrm>
              <a:off x="2337" y="1939"/>
              <a:ext cx="1096" cy="1098"/>
            </a:xfrm>
            <a:prstGeom prst="ellipse">
              <a:avLst/>
            </a:prstGeom>
            <a:gradFill rotWithShape="1">
              <a:gsLst>
                <a:gs pos="0">
                  <a:srgbClr val="FFCC00"/>
                </a:gs>
                <a:gs pos="100000">
                  <a:srgbClr val="FFCC00">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grpSp>
        <p:nvGrpSpPr>
          <p:cNvPr id="60" name="Group 67"/>
          <p:cNvGrpSpPr>
            <a:grpSpLocks/>
          </p:cNvGrpSpPr>
          <p:nvPr/>
        </p:nvGrpSpPr>
        <p:grpSpPr bwMode="auto">
          <a:xfrm>
            <a:off x="10593926" y="5420390"/>
            <a:ext cx="381000" cy="381000"/>
            <a:chOff x="2078" y="1680"/>
            <a:chExt cx="1615" cy="1615"/>
          </a:xfrm>
        </p:grpSpPr>
        <p:sp>
          <p:nvSpPr>
            <p:cNvPr id="61" name="Oval 68"/>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62" name="Oval 69"/>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sp>
          <p:nvSpPr>
            <p:cNvPr id="63" name="Oval 70"/>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64" name="Oval 71"/>
            <p:cNvSpPr>
              <a:spLocks noChangeArrowheads="1"/>
            </p:cNvSpPr>
            <p:nvPr/>
          </p:nvSpPr>
          <p:spPr bwMode="gray">
            <a:xfrm>
              <a:off x="2254" y="1856"/>
              <a:ext cx="1262" cy="1264"/>
            </a:xfrm>
            <a:prstGeom prst="ellipse">
              <a:avLst/>
            </a:prstGeom>
            <a:gradFill rotWithShape="1">
              <a:gsLst>
                <a:gs pos="0">
                  <a:srgbClr val="21B3E1"/>
                </a:gs>
                <a:gs pos="100000">
                  <a:srgbClr val="21B3E1">
                    <a:gamma/>
                    <a:shade val="46275"/>
                    <a:invGamma/>
                  </a:srgbClr>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65" name="Oval 72"/>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66" name="Oval 73"/>
            <p:cNvSpPr>
              <a:spLocks noChangeArrowheads="1"/>
            </p:cNvSpPr>
            <p:nvPr/>
          </p:nvSpPr>
          <p:spPr bwMode="gray">
            <a:xfrm>
              <a:off x="2337" y="1939"/>
              <a:ext cx="1096" cy="1098"/>
            </a:xfrm>
            <a:prstGeom prst="ellipse">
              <a:avLst/>
            </a:prstGeom>
            <a:gradFill rotWithShape="1">
              <a:gsLst>
                <a:gs pos="0">
                  <a:srgbClr val="21B3E1"/>
                </a:gs>
                <a:gs pos="100000">
                  <a:srgbClr val="21B3E1">
                    <a:gamma/>
                    <a:shade val="48627"/>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sp>
        <p:nvSpPr>
          <p:cNvPr id="80" name="TextBox 79"/>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377611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500"/>
                                        <p:tgtEl>
                                          <p:spTgt spid="7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1000"/>
                                        <p:tgtEl>
                                          <p:spTgt spid="76"/>
                                        </p:tgtEl>
                                      </p:cBhvr>
                                    </p:animEffect>
                                    <p:anim calcmode="lin" valueType="num">
                                      <p:cBhvr>
                                        <p:cTn id="55" dur="1000" fill="hold"/>
                                        <p:tgtEl>
                                          <p:spTgt spid="76"/>
                                        </p:tgtEl>
                                        <p:attrNameLst>
                                          <p:attrName>ppt_x</p:attrName>
                                        </p:attrNameLst>
                                      </p:cBhvr>
                                      <p:tavLst>
                                        <p:tav tm="0">
                                          <p:val>
                                            <p:strVal val="#ppt_x"/>
                                          </p:val>
                                        </p:tav>
                                        <p:tav tm="100000">
                                          <p:val>
                                            <p:strVal val="#ppt_x"/>
                                          </p:val>
                                        </p:tav>
                                      </p:tavLst>
                                    </p:anim>
                                    <p:anim calcmode="lin" valueType="num">
                                      <p:cBhvr>
                                        <p:cTn id="56" dur="1000" fill="hold"/>
                                        <p:tgtEl>
                                          <p:spTgt spid="76"/>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1000"/>
                                        <p:tgtEl>
                                          <p:spTgt spid="52"/>
                                        </p:tgtEl>
                                      </p:cBhvr>
                                    </p:animEffect>
                                    <p:anim calcmode="lin" valueType="num">
                                      <p:cBhvr>
                                        <p:cTn id="60" dur="1000" fill="hold"/>
                                        <p:tgtEl>
                                          <p:spTgt spid="52"/>
                                        </p:tgtEl>
                                        <p:attrNameLst>
                                          <p:attrName>ppt_x</p:attrName>
                                        </p:attrNameLst>
                                      </p:cBhvr>
                                      <p:tavLst>
                                        <p:tav tm="0">
                                          <p:val>
                                            <p:strVal val="#ppt_x"/>
                                          </p:val>
                                        </p:tav>
                                        <p:tav tm="100000">
                                          <p:val>
                                            <p:strVal val="#ppt_x"/>
                                          </p:val>
                                        </p:tav>
                                      </p:tavLst>
                                    </p:anim>
                                    <p:anim calcmode="lin" valueType="num">
                                      <p:cBhvr>
                                        <p:cTn id="61"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fade">
                                      <p:cBhvr>
                                        <p:cTn id="66" dur="1000"/>
                                        <p:tgtEl>
                                          <p:spTgt spid="44"/>
                                        </p:tgtEl>
                                      </p:cBhvr>
                                    </p:animEffect>
                                    <p:anim calcmode="lin" valueType="num">
                                      <p:cBhvr>
                                        <p:cTn id="67" dur="1000" fill="hold"/>
                                        <p:tgtEl>
                                          <p:spTgt spid="44"/>
                                        </p:tgtEl>
                                        <p:attrNameLst>
                                          <p:attrName>ppt_x</p:attrName>
                                        </p:attrNameLst>
                                      </p:cBhvr>
                                      <p:tavLst>
                                        <p:tav tm="0">
                                          <p:val>
                                            <p:strVal val="#ppt_x"/>
                                          </p:val>
                                        </p:tav>
                                        <p:tav tm="100000">
                                          <p:val>
                                            <p:strVal val="#ppt_x"/>
                                          </p:val>
                                        </p:tav>
                                      </p:tavLst>
                                    </p:anim>
                                    <p:anim calcmode="lin" valueType="num">
                                      <p:cBhvr>
                                        <p:cTn id="68" dur="1000" fill="hold"/>
                                        <p:tgtEl>
                                          <p:spTgt spid="44"/>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1000"/>
                                        <p:tgtEl>
                                          <p:spTgt spid="36"/>
                                        </p:tgtEl>
                                      </p:cBhvr>
                                    </p:animEffect>
                                    <p:anim calcmode="lin" valueType="num">
                                      <p:cBhvr>
                                        <p:cTn id="72" dur="1000" fill="hold"/>
                                        <p:tgtEl>
                                          <p:spTgt spid="36"/>
                                        </p:tgtEl>
                                        <p:attrNameLst>
                                          <p:attrName>ppt_x</p:attrName>
                                        </p:attrNameLst>
                                      </p:cBhvr>
                                      <p:tavLst>
                                        <p:tav tm="0">
                                          <p:val>
                                            <p:strVal val="#ppt_x"/>
                                          </p:val>
                                        </p:tav>
                                        <p:tav tm="100000">
                                          <p:val>
                                            <p:strVal val="#ppt_x"/>
                                          </p:val>
                                        </p:tav>
                                      </p:tavLst>
                                    </p:anim>
                                    <p:anim calcmode="lin" valueType="num">
                                      <p:cBhvr>
                                        <p:cTn id="7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fade">
                                      <p:cBhvr>
                                        <p:cTn id="78" dur="1000"/>
                                        <p:tgtEl>
                                          <p:spTgt spid="59"/>
                                        </p:tgtEl>
                                      </p:cBhvr>
                                    </p:animEffect>
                                    <p:anim calcmode="lin" valueType="num">
                                      <p:cBhvr>
                                        <p:cTn id="79" dur="1000" fill="hold"/>
                                        <p:tgtEl>
                                          <p:spTgt spid="59"/>
                                        </p:tgtEl>
                                        <p:attrNameLst>
                                          <p:attrName>ppt_x</p:attrName>
                                        </p:attrNameLst>
                                      </p:cBhvr>
                                      <p:tavLst>
                                        <p:tav tm="0">
                                          <p:val>
                                            <p:strVal val="#ppt_x"/>
                                          </p:val>
                                        </p:tav>
                                        <p:tav tm="100000">
                                          <p:val>
                                            <p:strVal val="#ppt_x"/>
                                          </p:val>
                                        </p:tav>
                                      </p:tavLst>
                                    </p:anim>
                                    <p:anim calcmode="lin" valueType="num">
                                      <p:cBhvr>
                                        <p:cTn id="80" dur="1000" fill="hold"/>
                                        <p:tgtEl>
                                          <p:spTgt spid="59"/>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1000" fill="hold"/>
                                        <p:tgtEl>
                                          <p:spTgt spid="7"/>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fade">
                                      <p:cBhvr>
                                        <p:cTn id="88" dur="1000"/>
                                        <p:tgtEl>
                                          <p:spTgt spid="43"/>
                                        </p:tgtEl>
                                      </p:cBhvr>
                                    </p:animEffect>
                                    <p:anim calcmode="lin" valueType="num">
                                      <p:cBhvr>
                                        <p:cTn id="89" dur="1000" fill="hold"/>
                                        <p:tgtEl>
                                          <p:spTgt spid="43"/>
                                        </p:tgtEl>
                                        <p:attrNameLst>
                                          <p:attrName>ppt_x</p:attrName>
                                        </p:attrNameLst>
                                      </p:cBhvr>
                                      <p:tavLst>
                                        <p:tav tm="0">
                                          <p:val>
                                            <p:strVal val="#ppt_x"/>
                                          </p:val>
                                        </p:tav>
                                        <p:tav tm="100000">
                                          <p:val>
                                            <p:strVal val="#ppt_x"/>
                                          </p:val>
                                        </p:tav>
                                      </p:tavLst>
                                    </p:anim>
                                    <p:anim calcmode="lin" valueType="num">
                                      <p:cBhvr>
                                        <p:cTn id="9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1000"/>
                                        <p:tgtEl>
                                          <p:spTgt spid="51"/>
                                        </p:tgtEl>
                                      </p:cBhvr>
                                    </p:animEffect>
                                    <p:anim calcmode="lin" valueType="num">
                                      <p:cBhvr>
                                        <p:cTn id="96" dur="1000" fill="hold"/>
                                        <p:tgtEl>
                                          <p:spTgt spid="51"/>
                                        </p:tgtEl>
                                        <p:attrNameLst>
                                          <p:attrName>ppt_x</p:attrName>
                                        </p:attrNameLst>
                                      </p:cBhvr>
                                      <p:tavLst>
                                        <p:tav tm="0">
                                          <p:val>
                                            <p:strVal val="#ppt_x"/>
                                          </p:val>
                                        </p:tav>
                                        <p:tav tm="100000">
                                          <p:val>
                                            <p:strVal val="#ppt_x"/>
                                          </p:val>
                                        </p:tav>
                                      </p:tavLst>
                                    </p:anim>
                                    <p:anim calcmode="lin" valueType="num">
                                      <p:cBhvr>
                                        <p:cTn id="97" dur="1000" fill="hold"/>
                                        <p:tgtEl>
                                          <p:spTgt spid="51"/>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69"/>
                                        </p:tgtEl>
                                        <p:attrNameLst>
                                          <p:attrName>style.visibility</p:attrName>
                                        </p:attrNameLst>
                                      </p:cBhvr>
                                      <p:to>
                                        <p:strVal val="visible"/>
                                      </p:to>
                                    </p:set>
                                    <p:animEffect transition="in" filter="fade">
                                      <p:cBhvr>
                                        <p:cTn id="100" dur="1000"/>
                                        <p:tgtEl>
                                          <p:spTgt spid="69"/>
                                        </p:tgtEl>
                                      </p:cBhvr>
                                    </p:animEffect>
                                    <p:anim calcmode="lin" valueType="num">
                                      <p:cBhvr>
                                        <p:cTn id="101" dur="1000" fill="hold"/>
                                        <p:tgtEl>
                                          <p:spTgt spid="69"/>
                                        </p:tgtEl>
                                        <p:attrNameLst>
                                          <p:attrName>ppt_x</p:attrName>
                                        </p:attrNameLst>
                                      </p:cBhvr>
                                      <p:tavLst>
                                        <p:tav tm="0">
                                          <p:val>
                                            <p:strVal val="#ppt_x"/>
                                          </p:val>
                                        </p:tav>
                                        <p:tav tm="100000">
                                          <p:val>
                                            <p:strVal val="#ppt_x"/>
                                          </p:val>
                                        </p:tav>
                                      </p:tavLst>
                                    </p:anim>
                                    <p:anim calcmode="lin" valueType="num">
                                      <p:cBhvr>
                                        <p:cTn id="102"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68"/>
                                        </p:tgtEl>
                                        <p:attrNameLst>
                                          <p:attrName>style.visibility</p:attrName>
                                        </p:attrNameLst>
                                      </p:cBhvr>
                                      <p:to>
                                        <p:strVal val="visible"/>
                                      </p:to>
                                    </p:set>
                                    <p:animEffect transition="in" filter="fade">
                                      <p:cBhvr>
                                        <p:cTn id="107" dur="1000"/>
                                        <p:tgtEl>
                                          <p:spTgt spid="68"/>
                                        </p:tgtEl>
                                      </p:cBhvr>
                                    </p:animEffect>
                                    <p:anim calcmode="lin" valueType="num">
                                      <p:cBhvr>
                                        <p:cTn id="108" dur="1000" fill="hold"/>
                                        <p:tgtEl>
                                          <p:spTgt spid="68"/>
                                        </p:tgtEl>
                                        <p:attrNameLst>
                                          <p:attrName>ppt_x</p:attrName>
                                        </p:attrNameLst>
                                      </p:cBhvr>
                                      <p:tavLst>
                                        <p:tav tm="0">
                                          <p:val>
                                            <p:strVal val="#ppt_x"/>
                                          </p:val>
                                        </p:tav>
                                        <p:tav tm="100000">
                                          <p:val>
                                            <p:strVal val="#ppt_x"/>
                                          </p:val>
                                        </p:tav>
                                      </p:tavLst>
                                    </p:anim>
                                    <p:anim calcmode="lin" valueType="num">
                                      <p:cBhvr>
                                        <p:cTn id="109" dur="1000" fill="hold"/>
                                        <p:tgtEl>
                                          <p:spTgt spid="68"/>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fade">
                                      <p:cBhvr>
                                        <p:cTn id="112" dur="1000"/>
                                        <p:tgtEl>
                                          <p:spTgt spid="60"/>
                                        </p:tgtEl>
                                      </p:cBhvr>
                                    </p:animEffect>
                                    <p:anim calcmode="lin" valueType="num">
                                      <p:cBhvr>
                                        <p:cTn id="113" dur="1000" fill="hold"/>
                                        <p:tgtEl>
                                          <p:spTgt spid="60"/>
                                        </p:tgtEl>
                                        <p:attrNameLst>
                                          <p:attrName>ppt_x</p:attrName>
                                        </p:attrNameLst>
                                      </p:cBhvr>
                                      <p:tavLst>
                                        <p:tav tm="0">
                                          <p:val>
                                            <p:strVal val="#ppt_x"/>
                                          </p:val>
                                        </p:tav>
                                        <p:tav tm="100000">
                                          <p:val>
                                            <p:strVal val="#ppt_x"/>
                                          </p:val>
                                        </p:tav>
                                      </p:tavLst>
                                    </p:anim>
                                    <p:anim calcmode="lin" valueType="num">
                                      <p:cBhvr>
                                        <p:cTn id="114"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5" grpId="0" animBg="1"/>
      <p:bldP spid="44" grpId="0" animBg="1"/>
      <p:bldP spid="51" grpId="0" animBg="1"/>
      <p:bldP spid="59" grpId="0" animBg="1"/>
      <p:bldP spid="68" grpId="0" animBg="1"/>
      <p:bldP spid="76" grpId="0" animBg="1"/>
      <p:bldP spid="3" grpId="0"/>
      <p:bldP spid="5" grpId="0"/>
      <p:bldP spid="7" grpId="0"/>
      <p:bldP spid="77" grpId="0" animBg="1"/>
      <p:bldP spid="78" grpId="0" animBg="1"/>
      <p:bldP spid="7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756"/>
            <a:ext cx="12282153" cy="6904309"/>
          </a:xfrm>
        </p:spPr>
      </p:pic>
      <p:grpSp>
        <p:nvGrpSpPr>
          <p:cNvPr id="67" name="组合 18"/>
          <p:cNvGrpSpPr/>
          <p:nvPr/>
        </p:nvGrpSpPr>
        <p:grpSpPr>
          <a:xfrm>
            <a:off x="4532123" y="2180965"/>
            <a:ext cx="2742080" cy="2740802"/>
            <a:chOff x="2940186" y="923622"/>
            <a:chExt cx="3223610" cy="3222110"/>
          </a:xfrm>
        </p:grpSpPr>
        <p:sp>
          <p:nvSpPr>
            <p:cNvPr id="77" name="空心弧 20"/>
            <p:cNvSpPr/>
            <p:nvPr/>
          </p:nvSpPr>
          <p:spPr>
            <a:xfrm rot="2700000">
              <a:off x="2940187" y="926356"/>
              <a:ext cx="3215765" cy="3215767"/>
            </a:xfrm>
            <a:prstGeom prst="blockArc">
              <a:avLst>
                <a:gd name="adj1" fmla="val 10800000"/>
                <a:gd name="adj2" fmla="val 13512020"/>
                <a:gd name="adj3" fmla="val 24964"/>
              </a:avLst>
            </a:prstGeom>
            <a:gradFill>
              <a:gsLst>
                <a:gs pos="100000">
                  <a:srgbClr val="F0E8E6"/>
                </a:gs>
                <a:gs pos="0">
                  <a:srgbClr val="AEA39F"/>
                </a:gs>
                <a:gs pos="45000">
                  <a:srgbClr val="E5DADA"/>
                </a:gs>
              </a:gsLst>
              <a:lin ang="8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dirty="0">
                <a:solidFill>
                  <a:schemeClr val="tx1"/>
                </a:solidFill>
              </a:endParaRPr>
            </a:p>
          </p:txBody>
        </p:sp>
        <p:sp>
          <p:nvSpPr>
            <p:cNvPr id="78" name="空心弧 22"/>
            <p:cNvSpPr/>
            <p:nvPr/>
          </p:nvSpPr>
          <p:spPr>
            <a:xfrm rot="18900000" flipH="1">
              <a:off x="2942397" y="926356"/>
              <a:ext cx="3215766" cy="3215766"/>
            </a:xfrm>
            <a:prstGeom prst="blockArc">
              <a:avLst>
                <a:gd name="adj1" fmla="val 10800000"/>
                <a:gd name="adj2" fmla="val 13512020"/>
                <a:gd name="adj3" fmla="val 24964"/>
              </a:avLst>
            </a:prstGeom>
            <a:solidFill>
              <a:srgbClr val="F3EF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79" name="空心弧 23"/>
            <p:cNvSpPr/>
            <p:nvPr/>
          </p:nvSpPr>
          <p:spPr>
            <a:xfrm rot="2700000" flipH="1" flipV="1">
              <a:off x="2947920" y="925044"/>
              <a:ext cx="3215766" cy="3215766"/>
            </a:xfrm>
            <a:prstGeom prst="blockArc">
              <a:avLst>
                <a:gd name="adj1" fmla="val 10800000"/>
                <a:gd name="adj2" fmla="val 13512020"/>
                <a:gd name="adj3" fmla="val 24964"/>
              </a:avLst>
            </a:prstGeom>
            <a:gradFill>
              <a:gsLst>
                <a:gs pos="0">
                  <a:srgbClr val="8D827C"/>
                </a:gs>
                <a:gs pos="100000">
                  <a:srgbClr val="E6DADA"/>
                </a:gs>
              </a:gsLst>
              <a:lin ang="168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80" name="空心弧 25"/>
            <p:cNvSpPr/>
            <p:nvPr/>
          </p:nvSpPr>
          <p:spPr>
            <a:xfrm rot="18900000" flipV="1">
              <a:off x="2948030" y="925044"/>
              <a:ext cx="3215766" cy="3215766"/>
            </a:xfrm>
            <a:prstGeom prst="blockArc">
              <a:avLst>
                <a:gd name="adj1" fmla="val 10800000"/>
                <a:gd name="adj2" fmla="val 13512020"/>
                <a:gd name="adj3" fmla="val 24964"/>
              </a:avLst>
            </a:prstGeom>
            <a:solidFill>
              <a:srgbClr val="E5DAD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81" name="空心弧 26"/>
            <p:cNvSpPr/>
            <p:nvPr/>
          </p:nvSpPr>
          <p:spPr>
            <a:xfrm rot="18900000" flipH="1" flipV="1">
              <a:off x="2941154" y="923732"/>
              <a:ext cx="3215766" cy="3215766"/>
            </a:xfrm>
            <a:prstGeom prst="blockArc">
              <a:avLst>
                <a:gd name="adj1" fmla="val 10800000"/>
                <a:gd name="adj2" fmla="val 13512020"/>
                <a:gd name="adj3" fmla="val 24964"/>
              </a:avLst>
            </a:prstGeom>
            <a:gradFill>
              <a:gsLst>
                <a:gs pos="0">
                  <a:srgbClr val="F3EEEB"/>
                </a:gs>
                <a:gs pos="100000">
                  <a:srgbClr val="CCC7C4"/>
                </a:gs>
                <a:gs pos="71000">
                  <a:srgbClr val="E5DADA"/>
                </a:gs>
              </a:gsLst>
              <a:lin ang="48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82" name="空心弧 28"/>
            <p:cNvSpPr/>
            <p:nvPr/>
          </p:nvSpPr>
          <p:spPr>
            <a:xfrm rot="13500000" flipV="1">
              <a:off x="2941154" y="923622"/>
              <a:ext cx="3215766" cy="3215766"/>
            </a:xfrm>
            <a:prstGeom prst="blockArc">
              <a:avLst>
                <a:gd name="adj1" fmla="val 10800000"/>
                <a:gd name="adj2" fmla="val 13512020"/>
                <a:gd name="adj3" fmla="val 24964"/>
              </a:avLst>
            </a:prstGeom>
            <a:gradFill>
              <a:gsLst>
                <a:gs pos="100000">
                  <a:srgbClr val="A59E98"/>
                </a:gs>
                <a:gs pos="0">
                  <a:srgbClr val="EFE9E9"/>
                </a:gs>
              </a:gsLst>
              <a:lin ang="186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83" name="空心弧 31"/>
            <p:cNvSpPr/>
            <p:nvPr/>
          </p:nvSpPr>
          <p:spPr>
            <a:xfrm rot="2700000" flipV="1">
              <a:off x="2945173" y="929966"/>
              <a:ext cx="3215766" cy="3215765"/>
            </a:xfrm>
            <a:prstGeom prst="blockArc">
              <a:avLst>
                <a:gd name="adj1" fmla="val 10800000"/>
                <a:gd name="adj2" fmla="val 13512020"/>
                <a:gd name="adj3" fmla="val 24964"/>
              </a:avLst>
            </a:prstGeom>
            <a:gradFill>
              <a:gsLst>
                <a:gs pos="0">
                  <a:srgbClr val="EAE0DE">
                    <a:alpha val="83922"/>
                  </a:srgbClr>
                </a:gs>
                <a:gs pos="100000">
                  <a:srgbClr val="AEA39F"/>
                </a:gs>
                <a:gs pos="45000">
                  <a:srgbClr val="E5DADA"/>
                </a:gs>
              </a:gsLst>
              <a:lin ang="72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dirty="0">
                <a:solidFill>
                  <a:schemeClr val="tx1"/>
                </a:solidFill>
              </a:endParaRPr>
            </a:p>
          </p:txBody>
        </p:sp>
        <p:sp>
          <p:nvSpPr>
            <p:cNvPr id="84" name="空心弧 32"/>
            <p:cNvSpPr/>
            <p:nvPr/>
          </p:nvSpPr>
          <p:spPr>
            <a:xfrm rot="8100000" flipH="1" flipV="1">
              <a:off x="2945173" y="929855"/>
              <a:ext cx="3215766" cy="3215766"/>
            </a:xfrm>
            <a:prstGeom prst="blockArc">
              <a:avLst>
                <a:gd name="adj1" fmla="val 10800000"/>
                <a:gd name="adj2" fmla="val 13512020"/>
                <a:gd name="adj3" fmla="val 24964"/>
              </a:avLst>
            </a:prstGeom>
            <a:gradFill>
              <a:gsLst>
                <a:gs pos="100000">
                  <a:srgbClr val="DED4D3">
                    <a:alpha val="83922"/>
                  </a:srgbClr>
                </a:gs>
                <a:gs pos="0">
                  <a:srgbClr val="8A7F79"/>
                </a:gs>
                <a:gs pos="63000">
                  <a:srgbClr val="E5DADA"/>
                </a:gs>
              </a:gsLst>
              <a:lin ang="72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85" name="空心弧 36"/>
            <p:cNvSpPr/>
            <p:nvPr/>
          </p:nvSpPr>
          <p:spPr>
            <a:xfrm rot="18900000" flipV="1">
              <a:off x="2947920" y="929855"/>
              <a:ext cx="3215766" cy="3215766"/>
            </a:xfrm>
            <a:prstGeom prst="blockArc">
              <a:avLst>
                <a:gd name="adj1" fmla="val 12662277"/>
                <a:gd name="adj2" fmla="val 13512020"/>
                <a:gd name="adj3" fmla="val 24964"/>
              </a:avLst>
            </a:prstGeom>
            <a:gradFill>
              <a:gsLst>
                <a:gs pos="100000">
                  <a:srgbClr val="8A7C79"/>
                </a:gs>
                <a:gs pos="0">
                  <a:srgbClr val="E5DADA"/>
                </a:gs>
                <a:gs pos="42000">
                  <a:srgbClr val="E5DADA"/>
                </a:gs>
              </a:gsLst>
              <a:lin ang="186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sp>
          <p:nvSpPr>
            <p:cNvPr id="86" name="空心弧 38"/>
            <p:cNvSpPr/>
            <p:nvPr/>
          </p:nvSpPr>
          <p:spPr>
            <a:xfrm rot="18900000" flipV="1">
              <a:off x="2940187" y="925044"/>
              <a:ext cx="3215766" cy="3215766"/>
            </a:xfrm>
            <a:prstGeom prst="blockArc">
              <a:avLst>
                <a:gd name="adj1" fmla="val 10800000"/>
                <a:gd name="adj2" fmla="val 11691355"/>
                <a:gd name="adj3" fmla="val 24960"/>
              </a:avLst>
            </a:prstGeom>
            <a:gradFill>
              <a:gsLst>
                <a:gs pos="100000">
                  <a:srgbClr val="8A7C79">
                    <a:alpha val="84000"/>
                  </a:srgbClr>
                </a:gs>
                <a:gs pos="0">
                  <a:srgbClr val="E5DADA"/>
                </a:gs>
                <a:gs pos="54000">
                  <a:srgbClr val="E5DADA"/>
                </a:gs>
              </a:gsLst>
              <a:lin ang="5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350">
                <a:solidFill>
                  <a:schemeClr val="tx1"/>
                </a:solidFill>
              </a:endParaRPr>
            </a:p>
          </p:txBody>
        </p:sp>
      </p:grpSp>
      <p:sp>
        <p:nvSpPr>
          <p:cNvPr id="87" name="矩形 4"/>
          <p:cNvSpPr/>
          <p:nvPr/>
        </p:nvSpPr>
        <p:spPr>
          <a:xfrm>
            <a:off x="5180475" y="2993971"/>
            <a:ext cx="1428897" cy="1061829"/>
          </a:xfrm>
          <a:prstGeom prst="rect">
            <a:avLst/>
          </a:prstGeom>
        </p:spPr>
        <p:txBody>
          <a:bodyPr wrap="square">
            <a:spAutoFit/>
          </a:bodyPr>
          <a:lstStyle/>
          <a:p>
            <a:pPr algn="ctr" rtl="1">
              <a:lnSpc>
                <a:spcPct val="150000"/>
              </a:lnSpc>
            </a:pPr>
            <a:r>
              <a:rPr lang="ar-SA" sz="1400" dirty="0">
                <a:cs typeface="PT Bold Heading" pitchFamily="2" charset="-78"/>
              </a:rPr>
              <a:t>العوامل الداعمة للتحول الرقمي </a:t>
            </a:r>
          </a:p>
          <a:p>
            <a:pPr algn="ctr" rtl="1">
              <a:lnSpc>
                <a:spcPct val="150000"/>
              </a:lnSpc>
            </a:pPr>
            <a:r>
              <a:rPr lang="ar-SA" sz="1400" dirty="0">
                <a:cs typeface="PT Bold Heading" pitchFamily="2" charset="-78"/>
              </a:rPr>
              <a:t>في مجال التعليم</a:t>
            </a:r>
          </a:p>
        </p:txBody>
      </p:sp>
      <p:sp>
        <p:nvSpPr>
          <p:cNvPr id="88" name="TextBox 87"/>
          <p:cNvSpPr txBox="1"/>
          <p:nvPr/>
        </p:nvSpPr>
        <p:spPr>
          <a:xfrm>
            <a:off x="6050591" y="2369230"/>
            <a:ext cx="401072" cy="553998"/>
          </a:xfrm>
          <a:prstGeom prst="rect">
            <a:avLst/>
          </a:prstGeom>
          <a:noFill/>
        </p:spPr>
        <p:txBody>
          <a:bodyPr wrap="none" rtlCol="0">
            <a:spAutoFit/>
          </a:bodyPr>
          <a:lstStyle/>
          <a:p>
            <a:r>
              <a:rPr lang="ar-SA" altLang="zh-CN" sz="3000" b="1" dirty="0">
                <a:solidFill>
                  <a:schemeClr val="accent1"/>
                </a:solidFill>
                <a:cs typeface="IrisUPC" pitchFamily="34" charset="-34"/>
              </a:rPr>
              <a:t>1</a:t>
            </a:r>
            <a:endParaRPr lang="zh-CN" altLang="en-US" sz="1350" b="1" dirty="0">
              <a:solidFill>
                <a:schemeClr val="accent1"/>
              </a:solidFill>
              <a:cs typeface="IrisUPC" pitchFamily="34" charset="-34"/>
            </a:endParaRPr>
          </a:p>
        </p:txBody>
      </p:sp>
      <p:sp>
        <p:nvSpPr>
          <p:cNvPr id="89" name="TextBox 88"/>
          <p:cNvSpPr txBox="1"/>
          <p:nvPr/>
        </p:nvSpPr>
        <p:spPr>
          <a:xfrm>
            <a:off x="6614863" y="2994670"/>
            <a:ext cx="401072" cy="553998"/>
          </a:xfrm>
          <a:prstGeom prst="rect">
            <a:avLst/>
          </a:prstGeom>
          <a:noFill/>
        </p:spPr>
        <p:txBody>
          <a:bodyPr wrap="none" rtlCol="0">
            <a:spAutoFit/>
          </a:bodyPr>
          <a:lstStyle/>
          <a:p>
            <a:r>
              <a:rPr lang="ar-SA" altLang="zh-CN" sz="3000" b="1" dirty="0">
                <a:solidFill>
                  <a:schemeClr val="accent2"/>
                </a:solidFill>
                <a:cs typeface="IrisUPC" pitchFamily="34" charset="-34"/>
              </a:rPr>
              <a:t>2</a:t>
            </a:r>
            <a:endParaRPr lang="zh-CN" altLang="en-US" sz="1350" b="1" dirty="0">
              <a:solidFill>
                <a:schemeClr val="accent2"/>
              </a:solidFill>
              <a:cs typeface="IrisUPC" pitchFamily="34" charset="-34"/>
            </a:endParaRPr>
          </a:p>
        </p:txBody>
      </p:sp>
      <p:sp>
        <p:nvSpPr>
          <p:cNvPr id="90" name="TextBox 89"/>
          <p:cNvSpPr txBox="1"/>
          <p:nvPr/>
        </p:nvSpPr>
        <p:spPr>
          <a:xfrm>
            <a:off x="6585796" y="3758015"/>
            <a:ext cx="401072" cy="553998"/>
          </a:xfrm>
          <a:prstGeom prst="rect">
            <a:avLst/>
          </a:prstGeom>
          <a:noFill/>
        </p:spPr>
        <p:txBody>
          <a:bodyPr wrap="none" rtlCol="0">
            <a:spAutoFit/>
          </a:bodyPr>
          <a:lstStyle/>
          <a:p>
            <a:r>
              <a:rPr lang="ar-SA" altLang="zh-CN" sz="3000" b="1" dirty="0">
                <a:solidFill>
                  <a:schemeClr val="bg2">
                    <a:lumMod val="25000"/>
                  </a:schemeClr>
                </a:solidFill>
                <a:cs typeface="IrisUPC" pitchFamily="34" charset="-34"/>
              </a:rPr>
              <a:t>3</a:t>
            </a:r>
            <a:endParaRPr lang="zh-CN" altLang="en-US" sz="1350" b="1" dirty="0">
              <a:solidFill>
                <a:schemeClr val="bg2">
                  <a:lumMod val="25000"/>
                </a:schemeClr>
              </a:solidFill>
              <a:cs typeface="IrisUPC" pitchFamily="34" charset="-34"/>
            </a:endParaRPr>
          </a:p>
        </p:txBody>
      </p:sp>
      <p:sp>
        <p:nvSpPr>
          <p:cNvPr id="91" name="TextBox 90"/>
          <p:cNvSpPr txBox="1"/>
          <p:nvPr/>
        </p:nvSpPr>
        <p:spPr>
          <a:xfrm>
            <a:off x="6013256" y="4284726"/>
            <a:ext cx="401072" cy="553998"/>
          </a:xfrm>
          <a:prstGeom prst="rect">
            <a:avLst/>
          </a:prstGeom>
          <a:noFill/>
        </p:spPr>
        <p:txBody>
          <a:bodyPr wrap="none" rtlCol="0">
            <a:spAutoFit/>
          </a:bodyPr>
          <a:lstStyle/>
          <a:p>
            <a:r>
              <a:rPr lang="ar-SA" altLang="zh-CN" sz="3000" b="1" dirty="0">
                <a:solidFill>
                  <a:srgbClr val="8B6DF9"/>
                </a:solidFill>
                <a:cs typeface="IrisUPC" pitchFamily="34" charset="-34"/>
              </a:rPr>
              <a:t>4</a:t>
            </a:r>
            <a:endParaRPr lang="zh-CN" altLang="en-US" sz="1350" b="1" dirty="0">
              <a:solidFill>
                <a:srgbClr val="8B6DF9"/>
              </a:solidFill>
              <a:cs typeface="IrisUPC" pitchFamily="34" charset="-34"/>
            </a:endParaRPr>
          </a:p>
        </p:txBody>
      </p:sp>
      <p:sp>
        <p:nvSpPr>
          <p:cNvPr id="92" name="TextBox 91"/>
          <p:cNvSpPr txBox="1"/>
          <p:nvPr/>
        </p:nvSpPr>
        <p:spPr>
          <a:xfrm>
            <a:off x="5259978" y="4284726"/>
            <a:ext cx="401072" cy="553998"/>
          </a:xfrm>
          <a:prstGeom prst="rect">
            <a:avLst/>
          </a:prstGeom>
          <a:noFill/>
        </p:spPr>
        <p:txBody>
          <a:bodyPr wrap="none" rtlCol="0">
            <a:spAutoFit/>
          </a:bodyPr>
          <a:lstStyle/>
          <a:p>
            <a:r>
              <a:rPr lang="ar-SA" altLang="zh-CN" sz="3000" b="1" dirty="0">
                <a:solidFill>
                  <a:srgbClr val="002060"/>
                </a:solidFill>
                <a:cs typeface="IrisUPC" pitchFamily="34" charset="-34"/>
              </a:rPr>
              <a:t>5</a:t>
            </a:r>
            <a:endParaRPr lang="zh-CN" altLang="en-US" sz="1350" b="1" dirty="0">
              <a:solidFill>
                <a:srgbClr val="002060"/>
              </a:solidFill>
              <a:cs typeface="IrisUPC" pitchFamily="34" charset="-34"/>
            </a:endParaRPr>
          </a:p>
        </p:txBody>
      </p:sp>
      <p:sp>
        <p:nvSpPr>
          <p:cNvPr id="93" name="TextBox 92"/>
          <p:cNvSpPr txBox="1"/>
          <p:nvPr/>
        </p:nvSpPr>
        <p:spPr>
          <a:xfrm>
            <a:off x="4728593" y="3786151"/>
            <a:ext cx="401072" cy="553998"/>
          </a:xfrm>
          <a:prstGeom prst="rect">
            <a:avLst/>
          </a:prstGeom>
          <a:noFill/>
        </p:spPr>
        <p:txBody>
          <a:bodyPr wrap="none" rtlCol="0">
            <a:spAutoFit/>
          </a:bodyPr>
          <a:lstStyle/>
          <a:p>
            <a:r>
              <a:rPr lang="ar-SA" altLang="zh-CN" sz="3000" b="1" dirty="0">
                <a:solidFill>
                  <a:schemeClr val="accent6"/>
                </a:solidFill>
                <a:cs typeface="IrisUPC" pitchFamily="34" charset="-34"/>
              </a:rPr>
              <a:t>6</a:t>
            </a:r>
            <a:endParaRPr lang="zh-CN" altLang="en-US" sz="1350" b="1" dirty="0">
              <a:solidFill>
                <a:schemeClr val="accent6"/>
              </a:solidFill>
              <a:cs typeface="IrisUPC" pitchFamily="34" charset="-34"/>
            </a:endParaRPr>
          </a:p>
        </p:txBody>
      </p:sp>
      <p:sp>
        <p:nvSpPr>
          <p:cNvPr id="94" name="TextBox 93"/>
          <p:cNvSpPr txBox="1"/>
          <p:nvPr/>
        </p:nvSpPr>
        <p:spPr>
          <a:xfrm>
            <a:off x="4705775" y="2921950"/>
            <a:ext cx="401072" cy="553998"/>
          </a:xfrm>
          <a:prstGeom prst="rect">
            <a:avLst/>
          </a:prstGeom>
          <a:noFill/>
        </p:spPr>
        <p:txBody>
          <a:bodyPr wrap="none" rtlCol="0">
            <a:spAutoFit/>
          </a:bodyPr>
          <a:lstStyle/>
          <a:p>
            <a:r>
              <a:rPr lang="ar-SA" altLang="zh-CN" sz="3000" b="1" dirty="0">
                <a:solidFill>
                  <a:schemeClr val="tx2"/>
                </a:solidFill>
                <a:cs typeface="IrisUPC" pitchFamily="34" charset="-34"/>
              </a:rPr>
              <a:t>7</a:t>
            </a:r>
            <a:endParaRPr lang="zh-CN" altLang="en-US" sz="1350" b="1" dirty="0">
              <a:solidFill>
                <a:schemeClr val="tx2"/>
              </a:solidFill>
              <a:cs typeface="IrisUPC" pitchFamily="34" charset="-34"/>
            </a:endParaRPr>
          </a:p>
        </p:txBody>
      </p:sp>
      <p:sp>
        <p:nvSpPr>
          <p:cNvPr id="95" name="TextBox 94"/>
          <p:cNvSpPr txBox="1"/>
          <p:nvPr/>
        </p:nvSpPr>
        <p:spPr>
          <a:xfrm>
            <a:off x="5366180" y="2386549"/>
            <a:ext cx="401072" cy="553998"/>
          </a:xfrm>
          <a:prstGeom prst="rect">
            <a:avLst/>
          </a:prstGeom>
          <a:noFill/>
        </p:spPr>
        <p:txBody>
          <a:bodyPr wrap="none" rtlCol="0">
            <a:spAutoFit/>
          </a:bodyPr>
          <a:lstStyle/>
          <a:p>
            <a:r>
              <a:rPr lang="ar-SA" altLang="zh-CN" sz="3000" b="1" dirty="0">
                <a:solidFill>
                  <a:schemeClr val="accent5"/>
                </a:solidFill>
                <a:cs typeface="IrisUPC" pitchFamily="34" charset="-34"/>
              </a:rPr>
              <a:t>8</a:t>
            </a:r>
            <a:endParaRPr lang="zh-CN" altLang="en-US" sz="1350" b="1" dirty="0">
              <a:solidFill>
                <a:schemeClr val="accent5"/>
              </a:solidFill>
              <a:cs typeface="IrisUPC" pitchFamily="34" charset="-34"/>
            </a:endParaRPr>
          </a:p>
        </p:txBody>
      </p:sp>
      <p:cxnSp>
        <p:nvCxnSpPr>
          <p:cNvPr id="96" name="直接连接符 42"/>
          <p:cNvCxnSpPr/>
          <p:nvPr/>
        </p:nvCxnSpPr>
        <p:spPr>
          <a:xfrm flipH="1" flipV="1">
            <a:off x="5888839" y="1418655"/>
            <a:ext cx="3655" cy="74134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42"/>
          <p:cNvCxnSpPr/>
          <p:nvPr/>
        </p:nvCxnSpPr>
        <p:spPr>
          <a:xfrm flipH="1" flipV="1">
            <a:off x="4583527" y="2211635"/>
            <a:ext cx="345935" cy="3675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42"/>
          <p:cNvCxnSpPr/>
          <p:nvPr/>
        </p:nvCxnSpPr>
        <p:spPr>
          <a:xfrm flipV="1">
            <a:off x="6846765" y="2104143"/>
            <a:ext cx="382324" cy="49172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42"/>
          <p:cNvCxnSpPr/>
          <p:nvPr/>
        </p:nvCxnSpPr>
        <p:spPr>
          <a:xfrm>
            <a:off x="7217514" y="3548668"/>
            <a:ext cx="47748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42"/>
          <p:cNvCxnSpPr/>
          <p:nvPr/>
        </p:nvCxnSpPr>
        <p:spPr>
          <a:xfrm>
            <a:off x="6843671" y="4486427"/>
            <a:ext cx="479868" cy="53031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42"/>
          <p:cNvCxnSpPr/>
          <p:nvPr/>
        </p:nvCxnSpPr>
        <p:spPr>
          <a:xfrm flipV="1">
            <a:off x="5899827" y="4880037"/>
            <a:ext cx="2" cy="81022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42"/>
          <p:cNvCxnSpPr/>
          <p:nvPr/>
        </p:nvCxnSpPr>
        <p:spPr>
          <a:xfrm flipH="1">
            <a:off x="3965602" y="3548668"/>
            <a:ext cx="5664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42"/>
          <p:cNvCxnSpPr/>
          <p:nvPr/>
        </p:nvCxnSpPr>
        <p:spPr>
          <a:xfrm flipV="1">
            <a:off x="4530778" y="4518471"/>
            <a:ext cx="419992" cy="3514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1" name="矩形 68"/>
          <p:cNvSpPr/>
          <p:nvPr/>
        </p:nvSpPr>
        <p:spPr>
          <a:xfrm>
            <a:off x="7240664" y="1671368"/>
            <a:ext cx="1798350" cy="954107"/>
          </a:xfrm>
          <a:prstGeom prst="rect">
            <a:avLst/>
          </a:prstGeom>
        </p:spPr>
        <p:txBody>
          <a:bodyPr wrap="square">
            <a:spAutoFit/>
          </a:bodyPr>
          <a:lstStyle/>
          <a:p>
            <a:pPr lvl="0" algn="ctr" rtl="1"/>
            <a:r>
              <a:rPr lang="ar-SA" sz="1400" dirty="0">
                <a:solidFill>
                  <a:schemeClr val="accent2"/>
                </a:solidFill>
                <a:cs typeface="PT Bold Heading" pitchFamily="2" charset="-78"/>
              </a:rPr>
              <a:t>تطور البنية التحتية التقنية (شبكات ال</a:t>
            </a:r>
            <a:r>
              <a:rPr lang="ar-EG" sz="1400" dirty="0">
                <a:solidFill>
                  <a:schemeClr val="accent2"/>
                </a:solidFill>
                <a:cs typeface="PT Bold Heading" pitchFamily="2" charset="-78"/>
              </a:rPr>
              <a:t>ا</a:t>
            </a:r>
            <a:r>
              <a:rPr lang="ar-SA" sz="1400" dirty="0">
                <a:solidFill>
                  <a:schemeClr val="accent2"/>
                </a:solidFill>
                <a:cs typeface="PT Bold Heading" pitchFamily="2" charset="-78"/>
              </a:rPr>
              <a:t>تصالات والإنترنت) في المدارس والبيوت.</a:t>
            </a:r>
            <a:endParaRPr lang="en-US" sz="1400" dirty="0">
              <a:solidFill>
                <a:schemeClr val="accent2"/>
              </a:solidFill>
              <a:cs typeface="PT Bold Heading" pitchFamily="2" charset="-78"/>
            </a:endParaRPr>
          </a:p>
        </p:txBody>
      </p:sp>
      <p:sp>
        <p:nvSpPr>
          <p:cNvPr id="122" name="矩形 66"/>
          <p:cNvSpPr/>
          <p:nvPr/>
        </p:nvSpPr>
        <p:spPr>
          <a:xfrm>
            <a:off x="7787601" y="2993971"/>
            <a:ext cx="1951121" cy="1169551"/>
          </a:xfrm>
          <a:prstGeom prst="rect">
            <a:avLst/>
          </a:prstGeom>
        </p:spPr>
        <p:txBody>
          <a:bodyPr wrap="square">
            <a:spAutoFit/>
          </a:bodyPr>
          <a:lstStyle/>
          <a:p>
            <a:pPr lvl="0" algn="ctr"/>
            <a:r>
              <a:rPr lang="ar-SA" sz="1400" dirty="0">
                <a:solidFill>
                  <a:schemeClr val="tx1">
                    <a:lumMod val="75000"/>
                    <a:lumOff val="25000"/>
                  </a:schemeClr>
                </a:solidFill>
                <a:cs typeface="PT Bold Heading" pitchFamily="2" charset="-78"/>
              </a:rPr>
              <a:t>مهارات توفر و انتشار الأدوات الأساسية </a:t>
            </a:r>
          </a:p>
          <a:p>
            <a:pPr lvl="0" algn="ctr"/>
            <a:r>
              <a:rPr lang="ar-SA" sz="1400" dirty="0">
                <a:solidFill>
                  <a:schemeClr val="tx1">
                    <a:lumMod val="75000"/>
                    <a:lumOff val="25000"/>
                  </a:schemeClr>
                </a:solidFill>
                <a:cs typeface="PT Bold Heading" pitchFamily="2" charset="-78"/>
              </a:rPr>
              <a:t>للتعليم والتعلم الرقمي مثل </a:t>
            </a:r>
            <a:r>
              <a:rPr lang="ar-EG" sz="1400" dirty="0">
                <a:solidFill>
                  <a:schemeClr val="tx1">
                    <a:lumMod val="75000"/>
                    <a:lumOff val="25000"/>
                  </a:schemeClr>
                </a:solidFill>
                <a:cs typeface="PT Bold Heading" pitchFamily="2" charset="-78"/>
              </a:rPr>
              <a:t>أ</a:t>
            </a:r>
            <a:r>
              <a:rPr lang="ar-SA" sz="1400" dirty="0">
                <a:solidFill>
                  <a:schemeClr val="tx1">
                    <a:lumMod val="75000"/>
                    <a:lumOff val="25000"/>
                  </a:schemeClr>
                </a:solidFill>
                <a:cs typeface="PT Bold Heading" pitchFamily="2" charset="-78"/>
              </a:rPr>
              <a:t>جهزة الحاسب </a:t>
            </a:r>
          </a:p>
          <a:p>
            <a:pPr lvl="0" algn="ctr"/>
            <a:r>
              <a:rPr lang="ar-SA" sz="1400" dirty="0">
                <a:solidFill>
                  <a:schemeClr val="tx1">
                    <a:lumMod val="75000"/>
                    <a:lumOff val="25000"/>
                  </a:schemeClr>
                </a:solidFill>
                <a:cs typeface="PT Bold Heading" pitchFamily="2" charset="-78"/>
              </a:rPr>
              <a:t>الآلي والمحمول. </a:t>
            </a:r>
            <a:endParaRPr lang="en-US" sz="1400" dirty="0">
              <a:solidFill>
                <a:schemeClr val="tx1">
                  <a:lumMod val="75000"/>
                  <a:lumOff val="25000"/>
                </a:schemeClr>
              </a:solidFill>
              <a:cs typeface="PT Bold Heading" pitchFamily="2" charset="-78"/>
            </a:endParaRPr>
          </a:p>
        </p:txBody>
      </p:sp>
      <p:sp>
        <p:nvSpPr>
          <p:cNvPr id="124" name="矩形 58"/>
          <p:cNvSpPr/>
          <p:nvPr/>
        </p:nvSpPr>
        <p:spPr>
          <a:xfrm>
            <a:off x="7319798" y="4810527"/>
            <a:ext cx="2152699" cy="954107"/>
          </a:xfrm>
          <a:prstGeom prst="rect">
            <a:avLst/>
          </a:prstGeom>
        </p:spPr>
        <p:txBody>
          <a:bodyPr wrap="square">
            <a:spAutoFit/>
          </a:bodyPr>
          <a:lstStyle/>
          <a:p>
            <a:pPr algn="ctr" rtl="1"/>
            <a:r>
              <a:rPr lang="ar-SA" sz="1400" dirty="0">
                <a:solidFill>
                  <a:srgbClr val="8B6DF9"/>
                </a:solidFill>
                <a:cs typeface="PT Bold Heading" pitchFamily="2" charset="-78"/>
              </a:rPr>
              <a:t>تنوع</a:t>
            </a:r>
            <a:r>
              <a:rPr lang="ar-EG" sz="1400" dirty="0">
                <a:solidFill>
                  <a:srgbClr val="8B6DF9"/>
                </a:solidFill>
                <a:cs typeface="PT Bold Heading" pitchFamily="2" charset="-78"/>
              </a:rPr>
              <a:t> </a:t>
            </a:r>
            <a:r>
              <a:rPr lang="ar-SA" sz="1400" dirty="0">
                <a:solidFill>
                  <a:srgbClr val="8B6DF9"/>
                </a:solidFill>
                <a:cs typeface="PT Bold Heading" pitchFamily="2" charset="-78"/>
              </a:rPr>
              <a:t>وتعددالشركات المصنعة لتكنولوجيا التعليم من الأدوات التقنية الملموسة </a:t>
            </a:r>
            <a:r>
              <a:rPr lang="ar-EG" sz="1400" dirty="0">
                <a:solidFill>
                  <a:srgbClr val="8B6DF9"/>
                </a:solidFill>
                <a:cs typeface="PT Bold Heading" pitchFamily="2" charset="-78"/>
              </a:rPr>
              <a:t>إ</a:t>
            </a:r>
            <a:r>
              <a:rPr lang="ar-SA" sz="1400" dirty="0">
                <a:solidFill>
                  <a:srgbClr val="8B6DF9"/>
                </a:solidFill>
                <a:cs typeface="PT Bold Heading" pitchFamily="2" charset="-78"/>
              </a:rPr>
              <a:t>لى أنظمة التعليم الإلكترونية.</a:t>
            </a:r>
            <a:endParaRPr lang="en-US" altLang="zh-CN" sz="1400" dirty="0">
              <a:solidFill>
                <a:srgbClr val="8B6DF9"/>
              </a:solidFill>
              <a:cs typeface="PT Bold Heading" pitchFamily="2" charset="-78"/>
            </a:endParaRPr>
          </a:p>
        </p:txBody>
      </p:sp>
      <p:sp>
        <p:nvSpPr>
          <p:cNvPr id="125" name="矩形 49"/>
          <p:cNvSpPr/>
          <p:nvPr/>
        </p:nvSpPr>
        <p:spPr>
          <a:xfrm>
            <a:off x="4438021" y="5767407"/>
            <a:ext cx="2872902" cy="307777"/>
          </a:xfrm>
          <a:prstGeom prst="rect">
            <a:avLst/>
          </a:prstGeom>
        </p:spPr>
        <p:txBody>
          <a:bodyPr wrap="none">
            <a:spAutoFit/>
          </a:bodyPr>
          <a:lstStyle/>
          <a:p>
            <a:pPr algn="ctr"/>
            <a:r>
              <a:rPr lang="ar-SA" sz="1400" dirty="0">
                <a:solidFill>
                  <a:srgbClr val="002060"/>
                </a:solidFill>
                <a:cs typeface="PT Bold Heading" pitchFamily="2" charset="-78"/>
              </a:rPr>
              <a:t>انتشار ثقافة التواصل الإجتماعي الرقمي </a:t>
            </a:r>
            <a:endParaRPr lang="en-US" altLang="zh-CN" sz="1400" dirty="0">
              <a:solidFill>
                <a:srgbClr val="002060"/>
              </a:solidFill>
              <a:cs typeface="PT Bold Heading" pitchFamily="2" charset="-78"/>
            </a:endParaRPr>
          </a:p>
        </p:txBody>
      </p:sp>
      <p:sp>
        <p:nvSpPr>
          <p:cNvPr id="126" name="矩形 56"/>
          <p:cNvSpPr/>
          <p:nvPr/>
        </p:nvSpPr>
        <p:spPr>
          <a:xfrm>
            <a:off x="2344659" y="4707997"/>
            <a:ext cx="2326391" cy="1169551"/>
          </a:xfrm>
          <a:prstGeom prst="rect">
            <a:avLst/>
          </a:prstGeom>
        </p:spPr>
        <p:txBody>
          <a:bodyPr wrap="square">
            <a:spAutoFit/>
          </a:bodyPr>
          <a:lstStyle/>
          <a:p>
            <a:pPr algn="ctr" rtl="1"/>
            <a:r>
              <a:rPr lang="ar-SA" sz="1400" dirty="0">
                <a:solidFill>
                  <a:srgbClr val="228E27"/>
                </a:solidFill>
                <a:cs typeface="PT Bold Heading" pitchFamily="2" charset="-78"/>
              </a:rPr>
              <a:t>التنافس بين مؤسسات القطاع الخاص لتوفير الأفضل للطلاب </a:t>
            </a:r>
            <a:r>
              <a:rPr lang="ar-EG" sz="1400" dirty="0">
                <a:solidFill>
                  <a:srgbClr val="228E27"/>
                </a:solidFill>
                <a:cs typeface="PT Bold Heading" pitchFamily="2" charset="-78"/>
              </a:rPr>
              <a:t>و</a:t>
            </a:r>
            <a:r>
              <a:rPr lang="ar-SA" sz="1400" dirty="0">
                <a:solidFill>
                  <a:srgbClr val="228E27"/>
                </a:solidFill>
                <a:cs typeface="PT Bold Heading" pitchFamily="2" charset="-78"/>
              </a:rPr>
              <a:t>الذي ساهم في تكوين خبرة تراكمية جيدة في أنظمة التعليم الإلكترونية</a:t>
            </a:r>
            <a:endParaRPr lang="en-US" altLang="zh-CN" sz="1400" dirty="0">
              <a:solidFill>
                <a:srgbClr val="228E27"/>
              </a:solidFill>
              <a:cs typeface="PT Bold Heading" pitchFamily="2" charset="-78"/>
            </a:endParaRPr>
          </a:p>
        </p:txBody>
      </p:sp>
      <p:sp>
        <p:nvSpPr>
          <p:cNvPr id="130" name="矩形 70"/>
          <p:cNvSpPr/>
          <p:nvPr/>
        </p:nvSpPr>
        <p:spPr>
          <a:xfrm>
            <a:off x="2254719" y="3216576"/>
            <a:ext cx="1868030" cy="954107"/>
          </a:xfrm>
          <a:prstGeom prst="rect">
            <a:avLst/>
          </a:prstGeom>
        </p:spPr>
        <p:txBody>
          <a:bodyPr wrap="square">
            <a:spAutoFit/>
          </a:bodyPr>
          <a:lstStyle/>
          <a:p>
            <a:pPr algn="ctr"/>
            <a:r>
              <a:rPr lang="ar-SA" sz="1400" dirty="0">
                <a:solidFill>
                  <a:schemeClr val="accent5">
                    <a:lumMod val="75000"/>
                  </a:schemeClr>
                </a:solidFill>
                <a:cs typeface="PT Bold Heading" pitchFamily="2" charset="-78"/>
              </a:rPr>
              <a:t>استحداث البرامج الأكاديمية </a:t>
            </a:r>
          </a:p>
          <a:p>
            <a:pPr algn="ctr"/>
            <a:r>
              <a:rPr lang="ar-SA" sz="1400" dirty="0">
                <a:solidFill>
                  <a:schemeClr val="accent5">
                    <a:lumMod val="75000"/>
                  </a:schemeClr>
                </a:solidFill>
                <a:cs typeface="PT Bold Heading" pitchFamily="2" charset="-78"/>
              </a:rPr>
              <a:t>النوعية في الجامعات والمعاهد </a:t>
            </a:r>
            <a:endParaRPr lang="en-US" altLang="zh-CN" sz="1400" dirty="0">
              <a:solidFill>
                <a:schemeClr val="accent5">
                  <a:lumMod val="75000"/>
                </a:schemeClr>
              </a:solidFill>
              <a:cs typeface="PT Bold Heading" pitchFamily="2" charset="-78"/>
            </a:endParaRPr>
          </a:p>
        </p:txBody>
      </p:sp>
      <p:sp>
        <p:nvSpPr>
          <p:cNvPr id="131" name="矩形 47"/>
          <p:cNvSpPr/>
          <p:nvPr/>
        </p:nvSpPr>
        <p:spPr>
          <a:xfrm>
            <a:off x="2307256" y="1686291"/>
            <a:ext cx="2588796" cy="954107"/>
          </a:xfrm>
          <a:prstGeom prst="rect">
            <a:avLst/>
          </a:prstGeom>
        </p:spPr>
        <p:txBody>
          <a:bodyPr wrap="square">
            <a:spAutoFit/>
          </a:bodyPr>
          <a:lstStyle/>
          <a:p>
            <a:pPr lvl="0" algn="ctr" rtl="1"/>
            <a:r>
              <a:rPr lang="ar-SA" sz="1400" dirty="0">
                <a:solidFill>
                  <a:schemeClr val="accent5"/>
                </a:solidFill>
                <a:cs typeface="PT Bold Heading" pitchFamily="2" charset="-78"/>
              </a:rPr>
              <a:t>جهود وزارة التعليم في </a:t>
            </a:r>
          </a:p>
          <a:p>
            <a:pPr lvl="0" algn="ctr" rtl="1"/>
            <a:r>
              <a:rPr lang="ar-SA" sz="1400" dirty="0">
                <a:solidFill>
                  <a:schemeClr val="accent5"/>
                </a:solidFill>
                <a:cs typeface="PT Bold Heading" pitchFamily="2" charset="-78"/>
              </a:rPr>
              <a:t>تدريب العاملين في الميدان</a:t>
            </a:r>
          </a:p>
          <a:p>
            <a:pPr lvl="0" algn="ctr" rtl="1"/>
            <a:r>
              <a:rPr lang="ar-SA" sz="1400" dirty="0">
                <a:solidFill>
                  <a:schemeClr val="accent5"/>
                </a:solidFill>
                <a:cs typeface="PT Bold Heading" pitchFamily="2" charset="-78"/>
              </a:rPr>
              <a:t> على استخدام أنظمة </a:t>
            </a:r>
          </a:p>
          <a:p>
            <a:pPr lvl="0" algn="ctr" rtl="1"/>
            <a:r>
              <a:rPr lang="ar-SA" sz="1400" dirty="0">
                <a:solidFill>
                  <a:schemeClr val="accent5"/>
                </a:solidFill>
                <a:cs typeface="PT Bold Heading" pitchFamily="2" charset="-78"/>
              </a:rPr>
              <a:t>التعليم الرقمية .</a:t>
            </a:r>
            <a:endParaRPr lang="en-US" sz="1400" dirty="0">
              <a:solidFill>
                <a:schemeClr val="accent5"/>
              </a:solidFill>
              <a:cs typeface="PT Bold Heading" pitchFamily="2" charset="-78"/>
            </a:endParaRPr>
          </a:p>
        </p:txBody>
      </p:sp>
      <p:sp>
        <p:nvSpPr>
          <p:cNvPr id="120" name="矩形 4"/>
          <p:cNvSpPr/>
          <p:nvPr/>
        </p:nvSpPr>
        <p:spPr>
          <a:xfrm>
            <a:off x="4413976" y="994586"/>
            <a:ext cx="2920991" cy="523220"/>
          </a:xfrm>
          <a:prstGeom prst="rect">
            <a:avLst/>
          </a:prstGeom>
        </p:spPr>
        <p:txBody>
          <a:bodyPr wrap="none">
            <a:spAutoFit/>
          </a:bodyPr>
          <a:lstStyle/>
          <a:p>
            <a:pPr algn="ctr"/>
            <a:r>
              <a:rPr lang="ar-SA" sz="1400" dirty="0">
                <a:cs typeface="PT Bold Heading" pitchFamily="2" charset="-78"/>
              </a:rPr>
              <a:t>الدعم الحكومي المتواصل للتحول الرقمي </a:t>
            </a:r>
            <a:endParaRPr lang="ar-EG" sz="1400" dirty="0">
              <a:cs typeface="PT Bold Heading" pitchFamily="2" charset="-78"/>
            </a:endParaRPr>
          </a:p>
          <a:p>
            <a:pPr algn="ctr"/>
            <a:r>
              <a:rPr lang="ar-SA" sz="1400" dirty="0">
                <a:cs typeface="PT Bold Heading" pitchFamily="2" charset="-78"/>
              </a:rPr>
              <a:t>من خلال وضع الخطط المتطورة</a:t>
            </a:r>
            <a:endParaRPr lang="en-US" altLang="zh-CN" sz="1400" dirty="0">
              <a:cs typeface="PT Bold Heading" pitchFamily="2" charset="-78"/>
            </a:endParaRPr>
          </a:p>
        </p:txBody>
      </p:sp>
      <p:sp>
        <p:nvSpPr>
          <p:cNvPr id="44" name="TextBox 43"/>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155332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250" fill="hold"/>
                                        <p:tgtEl>
                                          <p:spTgt spid="67"/>
                                        </p:tgtEl>
                                        <p:attrNameLst>
                                          <p:attrName>ppt_w</p:attrName>
                                        </p:attrNameLst>
                                      </p:cBhvr>
                                      <p:tavLst>
                                        <p:tav tm="0">
                                          <p:val>
                                            <p:fltVal val="0"/>
                                          </p:val>
                                        </p:tav>
                                        <p:tav tm="100000">
                                          <p:val>
                                            <p:strVal val="#ppt_w"/>
                                          </p:val>
                                        </p:tav>
                                      </p:tavLst>
                                    </p:anim>
                                    <p:anim calcmode="lin" valueType="num">
                                      <p:cBhvr>
                                        <p:cTn id="8" dur="250" fill="hold"/>
                                        <p:tgtEl>
                                          <p:spTgt spid="67"/>
                                        </p:tgtEl>
                                        <p:attrNameLst>
                                          <p:attrName>ppt_h</p:attrName>
                                        </p:attrNameLst>
                                      </p:cBhvr>
                                      <p:tavLst>
                                        <p:tav tm="0">
                                          <p:val>
                                            <p:fltVal val="0"/>
                                          </p:val>
                                        </p:tav>
                                        <p:tav tm="100000">
                                          <p:val>
                                            <p:strVal val="#ppt_h"/>
                                          </p:val>
                                        </p:tav>
                                      </p:tavLst>
                                    </p:anim>
                                    <p:animEffect transition="in" filter="fade">
                                      <p:cBhvr>
                                        <p:cTn id="9" dur="250"/>
                                        <p:tgtEl>
                                          <p:spTgt spid="67"/>
                                        </p:tgtEl>
                                      </p:cBhvr>
                                    </p:animEffect>
                                  </p:childTnLst>
                                </p:cTn>
                              </p:par>
                            </p:childTnLst>
                          </p:cTn>
                        </p:par>
                        <p:par>
                          <p:cTn id="10" fill="hold">
                            <p:stCondLst>
                              <p:cond delay="250"/>
                            </p:stCondLst>
                            <p:childTnLst>
                              <p:par>
                                <p:cTn id="11" presetID="16" presetClass="entr" presetSubtype="21" fill="hold" grpId="0" nodeType="afterEffect">
                                  <p:stCondLst>
                                    <p:cond delay="0"/>
                                  </p:stCondLst>
                                  <p:childTnLst>
                                    <p:set>
                                      <p:cBhvr>
                                        <p:cTn id="12" dur="1" fill="hold">
                                          <p:stCondLst>
                                            <p:cond delay="0"/>
                                          </p:stCondLst>
                                        </p:cTn>
                                        <p:tgtEl>
                                          <p:spTgt spid="87"/>
                                        </p:tgtEl>
                                        <p:attrNameLst>
                                          <p:attrName>style.visibility</p:attrName>
                                        </p:attrNameLst>
                                      </p:cBhvr>
                                      <p:to>
                                        <p:strVal val="visible"/>
                                      </p:to>
                                    </p:set>
                                    <p:animEffect transition="in" filter="barn(inVertical)">
                                      <p:cBhvr>
                                        <p:cTn id="13" dur="250"/>
                                        <p:tgtEl>
                                          <p:spTgt spid="8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88"/>
                                        </p:tgtEl>
                                        <p:attrNameLst>
                                          <p:attrName>style.visibility</p:attrName>
                                        </p:attrNameLst>
                                      </p:cBhvr>
                                      <p:to>
                                        <p:strVal val="visible"/>
                                      </p:to>
                                    </p:set>
                                    <p:anim calcmode="lin" valueType="num">
                                      <p:cBhvr>
                                        <p:cTn id="18" dur="250" fill="hold"/>
                                        <p:tgtEl>
                                          <p:spTgt spid="88"/>
                                        </p:tgtEl>
                                        <p:attrNameLst>
                                          <p:attrName>ppt_w</p:attrName>
                                        </p:attrNameLst>
                                      </p:cBhvr>
                                      <p:tavLst>
                                        <p:tav tm="0">
                                          <p:val>
                                            <p:fltVal val="0"/>
                                          </p:val>
                                        </p:tav>
                                        <p:tav tm="100000">
                                          <p:val>
                                            <p:strVal val="#ppt_w"/>
                                          </p:val>
                                        </p:tav>
                                      </p:tavLst>
                                    </p:anim>
                                    <p:anim calcmode="lin" valueType="num">
                                      <p:cBhvr>
                                        <p:cTn id="19" dur="250" fill="hold"/>
                                        <p:tgtEl>
                                          <p:spTgt spid="88"/>
                                        </p:tgtEl>
                                        <p:attrNameLst>
                                          <p:attrName>ppt_h</p:attrName>
                                        </p:attrNameLst>
                                      </p:cBhvr>
                                      <p:tavLst>
                                        <p:tav tm="0">
                                          <p:val>
                                            <p:fltVal val="0"/>
                                          </p:val>
                                        </p:tav>
                                        <p:tav tm="100000">
                                          <p:val>
                                            <p:strVal val="#ppt_h"/>
                                          </p:val>
                                        </p:tav>
                                      </p:tavLst>
                                    </p:anim>
                                    <p:animEffect transition="in" filter="fade">
                                      <p:cBhvr>
                                        <p:cTn id="20" dur="250"/>
                                        <p:tgtEl>
                                          <p:spTgt spid="88"/>
                                        </p:tgtEl>
                                      </p:cBhvr>
                                    </p:animEffect>
                                  </p:childTnLst>
                                </p:cTn>
                              </p:par>
                            </p:childTnLst>
                          </p:cTn>
                        </p:par>
                        <p:par>
                          <p:cTn id="21" fill="hold">
                            <p:stCondLst>
                              <p:cond delay="250"/>
                            </p:stCondLst>
                            <p:childTnLst>
                              <p:par>
                                <p:cTn id="22" presetID="22" presetClass="entr" presetSubtype="4" fill="hold" nodeType="afterEffect">
                                  <p:stCondLst>
                                    <p:cond delay="0"/>
                                  </p:stCondLst>
                                  <p:childTnLst>
                                    <p:set>
                                      <p:cBhvr>
                                        <p:cTn id="23" dur="1" fill="hold">
                                          <p:stCondLst>
                                            <p:cond delay="0"/>
                                          </p:stCondLst>
                                        </p:cTn>
                                        <p:tgtEl>
                                          <p:spTgt spid="109"/>
                                        </p:tgtEl>
                                        <p:attrNameLst>
                                          <p:attrName>style.visibility</p:attrName>
                                        </p:attrNameLst>
                                      </p:cBhvr>
                                      <p:to>
                                        <p:strVal val="visible"/>
                                      </p:to>
                                    </p:set>
                                    <p:animEffect transition="in" filter="wipe(down)">
                                      <p:cBhvr>
                                        <p:cTn id="24" dur="250"/>
                                        <p:tgtEl>
                                          <p:spTgt spid="109"/>
                                        </p:tgtEl>
                                      </p:cBhvr>
                                    </p:animEffect>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121"/>
                                        </p:tgtEl>
                                        <p:attrNameLst>
                                          <p:attrName>style.visibility</p:attrName>
                                        </p:attrNameLst>
                                      </p:cBhvr>
                                      <p:to>
                                        <p:strVal val="visible"/>
                                      </p:to>
                                    </p:set>
                                    <p:animEffect transition="in" filter="barn(inVertical)">
                                      <p:cBhvr>
                                        <p:cTn id="28" dur="250"/>
                                        <p:tgtEl>
                                          <p:spTgt spid="12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9"/>
                                        </p:tgtEl>
                                        <p:attrNameLst>
                                          <p:attrName>style.visibility</p:attrName>
                                        </p:attrNameLst>
                                      </p:cBhvr>
                                      <p:to>
                                        <p:strVal val="visible"/>
                                      </p:to>
                                    </p:set>
                                    <p:anim calcmode="lin" valueType="num">
                                      <p:cBhvr>
                                        <p:cTn id="33" dur="250" fill="hold"/>
                                        <p:tgtEl>
                                          <p:spTgt spid="89"/>
                                        </p:tgtEl>
                                        <p:attrNameLst>
                                          <p:attrName>ppt_w</p:attrName>
                                        </p:attrNameLst>
                                      </p:cBhvr>
                                      <p:tavLst>
                                        <p:tav tm="0">
                                          <p:val>
                                            <p:fltVal val="0"/>
                                          </p:val>
                                        </p:tav>
                                        <p:tav tm="100000">
                                          <p:val>
                                            <p:strVal val="#ppt_w"/>
                                          </p:val>
                                        </p:tav>
                                      </p:tavLst>
                                    </p:anim>
                                    <p:anim calcmode="lin" valueType="num">
                                      <p:cBhvr>
                                        <p:cTn id="34" dur="250" fill="hold"/>
                                        <p:tgtEl>
                                          <p:spTgt spid="89"/>
                                        </p:tgtEl>
                                        <p:attrNameLst>
                                          <p:attrName>ppt_h</p:attrName>
                                        </p:attrNameLst>
                                      </p:cBhvr>
                                      <p:tavLst>
                                        <p:tav tm="0">
                                          <p:val>
                                            <p:fltVal val="0"/>
                                          </p:val>
                                        </p:tav>
                                        <p:tav tm="100000">
                                          <p:val>
                                            <p:strVal val="#ppt_h"/>
                                          </p:val>
                                        </p:tav>
                                      </p:tavLst>
                                    </p:anim>
                                    <p:animEffect transition="in" filter="fade">
                                      <p:cBhvr>
                                        <p:cTn id="35" dur="250"/>
                                        <p:tgtEl>
                                          <p:spTgt spid="89"/>
                                        </p:tgtEl>
                                      </p:cBhvr>
                                    </p:animEffect>
                                  </p:childTnLst>
                                </p:cTn>
                              </p:par>
                            </p:childTnLst>
                          </p:cTn>
                        </p:par>
                        <p:par>
                          <p:cTn id="36" fill="hold">
                            <p:stCondLst>
                              <p:cond delay="250"/>
                            </p:stCondLst>
                            <p:childTnLst>
                              <p:par>
                                <p:cTn id="37" presetID="22" presetClass="entr" presetSubtype="4" fill="hold" nodeType="afterEffect">
                                  <p:stCondLst>
                                    <p:cond delay="0"/>
                                  </p:stCondLst>
                                  <p:childTnLst>
                                    <p:set>
                                      <p:cBhvr>
                                        <p:cTn id="38" dur="1" fill="hold">
                                          <p:stCondLst>
                                            <p:cond delay="0"/>
                                          </p:stCondLst>
                                        </p:cTn>
                                        <p:tgtEl>
                                          <p:spTgt spid="110"/>
                                        </p:tgtEl>
                                        <p:attrNameLst>
                                          <p:attrName>style.visibility</p:attrName>
                                        </p:attrNameLst>
                                      </p:cBhvr>
                                      <p:to>
                                        <p:strVal val="visible"/>
                                      </p:to>
                                    </p:set>
                                    <p:animEffect transition="in" filter="wipe(down)">
                                      <p:cBhvr>
                                        <p:cTn id="39" dur="250"/>
                                        <p:tgtEl>
                                          <p:spTgt spid="110"/>
                                        </p:tgtEl>
                                      </p:cBhvr>
                                    </p:animEffect>
                                  </p:childTnLst>
                                </p:cTn>
                              </p:par>
                            </p:childTnLst>
                          </p:cTn>
                        </p:par>
                        <p:par>
                          <p:cTn id="40" fill="hold">
                            <p:stCondLst>
                              <p:cond delay="500"/>
                            </p:stCondLst>
                            <p:childTnLst>
                              <p:par>
                                <p:cTn id="41" presetID="16" presetClass="entr" presetSubtype="21" fill="hold" grpId="0" nodeType="afterEffect">
                                  <p:stCondLst>
                                    <p:cond delay="0"/>
                                  </p:stCondLst>
                                  <p:childTnLst>
                                    <p:set>
                                      <p:cBhvr>
                                        <p:cTn id="42" dur="1" fill="hold">
                                          <p:stCondLst>
                                            <p:cond delay="0"/>
                                          </p:stCondLst>
                                        </p:cTn>
                                        <p:tgtEl>
                                          <p:spTgt spid="122"/>
                                        </p:tgtEl>
                                        <p:attrNameLst>
                                          <p:attrName>style.visibility</p:attrName>
                                        </p:attrNameLst>
                                      </p:cBhvr>
                                      <p:to>
                                        <p:strVal val="visible"/>
                                      </p:to>
                                    </p:set>
                                    <p:animEffect transition="in" filter="barn(inVertical)">
                                      <p:cBhvr>
                                        <p:cTn id="43" dur="250"/>
                                        <p:tgtEl>
                                          <p:spTgt spid="122"/>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90"/>
                                        </p:tgtEl>
                                        <p:attrNameLst>
                                          <p:attrName>style.visibility</p:attrName>
                                        </p:attrNameLst>
                                      </p:cBhvr>
                                      <p:to>
                                        <p:strVal val="visible"/>
                                      </p:to>
                                    </p:set>
                                    <p:anim calcmode="lin" valueType="num">
                                      <p:cBhvr>
                                        <p:cTn id="48" dur="250" fill="hold"/>
                                        <p:tgtEl>
                                          <p:spTgt spid="90"/>
                                        </p:tgtEl>
                                        <p:attrNameLst>
                                          <p:attrName>ppt_w</p:attrName>
                                        </p:attrNameLst>
                                      </p:cBhvr>
                                      <p:tavLst>
                                        <p:tav tm="0">
                                          <p:val>
                                            <p:fltVal val="0"/>
                                          </p:val>
                                        </p:tav>
                                        <p:tav tm="100000">
                                          <p:val>
                                            <p:strVal val="#ppt_w"/>
                                          </p:val>
                                        </p:tav>
                                      </p:tavLst>
                                    </p:anim>
                                    <p:anim calcmode="lin" valueType="num">
                                      <p:cBhvr>
                                        <p:cTn id="49" dur="250" fill="hold"/>
                                        <p:tgtEl>
                                          <p:spTgt spid="90"/>
                                        </p:tgtEl>
                                        <p:attrNameLst>
                                          <p:attrName>ppt_h</p:attrName>
                                        </p:attrNameLst>
                                      </p:cBhvr>
                                      <p:tavLst>
                                        <p:tav tm="0">
                                          <p:val>
                                            <p:fltVal val="0"/>
                                          </p:val>
                                        </p:tav>
                                        <p:tav tm="100000">
                                          <p:val>
                                            <p:strVal val="#ppt_h"/>
                                          </p:val>
                                        </p:tav>
                                      </p:tavLst>
                                    </p:anim>
                                    <p:animEffect transition="in" filter="fade">
                                      <p:cBhvr>
                                        <p:cTn id="50" dur="250"/>
                                        <p:tgtEl>
                                          <p:spTgt spid="90"/>
                                        </p:tgtEl>
                                      </p:cBhvr>
                                    </p:animEffect>
                                  </p:childTnLst>
                                </p:cTn>
                              </p:par>
                            </p:childTnLst>
                          </p:cTn>
                        </p:par>
                        <p:par>
                          <p:cTn id="51" fill="hold">
                            <p:stCondLst>
                              <p:cond delay="250"/>
                            </p:stCondLst>
                            <p:childTnLst>
                              <p:par>
                                <p:cTn id="52" presetID="22" presetClass="entr" presetSubtype="4" fill="hold" nodeType="afterEffect">
                                  <p:stCondLst>
                                    <p:cond delay="0"/>
                                  </p:stCondLst>
                                  <p:childTnLst>
                                    <p:set>
                                      <p:cBhvr>
                                        <p:cTn id="53" dur="1" fill="hold">
                                          <p:stCondLst>
                                            <p:cond delay="0"/>
                                          </p:stCondLst>
                                        </p:cTn>
                                        <p:tgtEl>
                                          <p:spTgt spid="111"/>
                                        </p:tgtEl>
                                        <p:attrNameLst>
                                          <p:attrName>style.visibility</p:attrName>
                                        </p:attrNameLst>
                                      </p:cBhvr>
                                      <p:to>
                                        <p:strVal val="visible"/>
                                      </p:to>
                                    </p:set>
                                    <p:animEffect transition="in" filter="wipe(down)">
                                      <p:cBhvr>
                                        <p:cTn id="54" dur="250"/>
                                        <p:tgtEl>
                                          <p:spTgt spid="111"/>
                                        </p:tgtEl>
                                      </p:cBhvr>
                                    </p:animEffect>
                                  </p:childTnLst>
                                </p:cTn>
                              </p:par>
                            </p:childTnLst>
                          </p:cTn>
                        </p:par>
                        <p:par>
                          <p:cTn id="55" fill="hold">
                            <p:stCondLst>
                              <p:cond delay="500"/>
                            </p:stCondLst>
                            <p:childTnLst>
                              <p:par>
                                <p:cTn id="56" presetID="16" presetClass="entr" presetSubtype="21" fill="hold" grpId="0" nodeType="afterEffect">
                                  <p:stCondLst>
                                    <p:cond delay="0"/>
                                  </p:stCondLst>
                                  <p:childTnLst>
                                    <p:set>
                                      <p:cBhvr>
                                        <p:cTn id="57" dur="1" fill="hold">
                                          <p:stCondLst>
                                            <p:cond delay="0"/>
                                          </p:stCondLst>
                                        </p:cTn>
                                        <p:tgtEl>
                                          <p:spTgt spid="124"/>
                                        </p:tgtEl>
                                        <p:attrNameLst>
                                          <p:attrName>style.visibility</p:attrName>
                                        </p:attrNameLst>
                                      </p:cBhvr>
                                      <p:to>
                                        <p:strVal val="visible"/>
                                      </p:to>
                                    </p:set>
                                    <p:animEffect transition="in" filter="barn(inVertical)">
                                      <p:cBhvr>
                                        <p:cTn id="58" dur="250"/>
                                        <p:tgtEl>
                                          <p:spTgt spid="12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91"/>
                                        </p:tgtEl>
                                        <p:attrNameLst>
                                          <p:attrName>style.visibility</p:attrName>
                                        </p:attrNameLst>
                                      </p:cBhvr>
                                      <p:to>
                                        <p:strVal val="visible"/>
                                      </p:to>
                                    </p:set>
                                    <p:anim calcmode="lin" valueType="num">
                                      <p:cBhvr>
                                        <p:cTn id="63" dur="250" fill="hold"/>
                                        <p:tgtEl>
                                          <p:spTgt spid="91"/>
                                        </p:tgtEl>
                                        <p:attrNameLst>
                                          <p:attrName>ppt_w</p:attrName>
                                        </p:attrNameLst>
                                      </p:cBhvr>
                                      <p:tavLst>
                                        <p:tav tm="0">
                                          <p:val>
                                            <p:fltVal val="0"/>
                                          </p:val>
                                        </p:tav>
                                        <p:tav tm="100000">
                                          <p:val>
                                            <p:strVal val="#ppt_w"/>
                                          </p:val>
                                        </p:tav>
                                      </p:tavLst>
                                    </p:anim>
                                    <p:anim calcmode="lin" valueType="num">
                                      <p:cBhvr>
                                        <p:cTn id="64" dur="250" fill="hold"/>
                                        <p:tgtEl>
                                          <p:spTgt spid="91"/>
                                        </p:tgtEl>
                                        <p:attrNameLst>
                                          <p:attrName>ppt_h</p:attrName>
                                        </p:attrNameLst>
                                      </p:cBhvr>
                                      <p:tavLst>
                                        <p:tav tm="0">
                                          <p:val>
                                            <p:fltVal val="0"/>
                                          </p:val>
                                        </p:tav>
                                        <p:tav tm="100000">
                                          <p:val>
                                            <p:strVal val="#ppt_h"/>
                                          </p:val>
                                        </p:tav>
                                      </p:tavLst>
                                    </p:anim>
                                    <p:animEffect transition="in" filter="fade">
                                      <p:cBhvr>
                                        <p:cTn id="65" dur="250"/>
                                        <p:tgtEl>
                                          <p:spTgt spid="91"/>
                                        </p:tgtEl>
                                      </p:cBhvr>
                                    </p:animEffect>
                                  </p:childTnLst>
                                </p:cTn>
                              </p:par>
                            </p:childTnLst>
                          </p:cTn>
                        </p:par>
                        <p:par>
                          <p:cTn id="66" fill="hold">
                            <p:stCondLst>
                              <p:cond delay="250"/>
                            </p:stCondLst>
                            <p:childTnLst>
                              <p:par>
                                <p:cTn id="67" presetID="22" presetClass="entr" presetSubtype="4" fill="hold" nodeType="afterEffect">
                                  <p:stCondLst>
                                    <p:cond delay="0"/>
                                  </p:stCondLst>
                                  <p:childTnLst>
                                    <p:set>
                                      <p:cBhvr>
                                        <p:cTn id="68" dur="1" fill="hold">
                                          <p:stCondLst>
                                            <p:cond delay="0"/>
                                          </p:stCondLst>
                                        </p:cTn>
                                        <p:tgtEl>
                                          <p:spTgt spid="112"/>
                                        </p:tgtEl>
                                        <p:attrNameLst>
                                          <p:attrName>style.visibility</p:attrName>
                                        </p:attrNameLst>
                                      </p:cBhvr>
                                      <p:to>
                                        <p:strVal val="visible"/>
                                      </p:to>
                                    </p:set>
                                    <p:animEffect transition="in" filter="wipe(down)">
                                      <p:cBhvr>
                                        <p:cTn id="69" dur="250"/>
                                        <p:tgtEl>
                                          <p:spTgt spid="112"/>
                                        </p:tgtEl>
                                      </p:cBhvr>
                                    </p:animEffect>
                                  </p:childTnLst>
                                </p:cTn>
                              </p:par>
                            </p:childTnLst>
                          </p:cTn>
                        </p:par>
                        <p:par>
                          <p:cTn id="70" fill="hold">
                            <p:stCondLst>
                              <p:cond delay="500"/>
                            </p:stCondLst>
                            <p:childTnLst>
                              <p:par>
                                <p:cTn id="71" presetID="16" presetClass="entr" presetSubtype="21" fill="hold" grpId="0" nodeType="afterEffect">
                                  <p:stCondLst>
                                    <p:cond delay="0"/>
                                  </p:stCondLst>
                                  <p:childTnLst>
                                    <p:set>
                                      <p:cBhvr>
                                        <p:cTn id="72" dur="1" fill="hold">
                                          <p:stCondLst>
                                            <p:cond delay="0"/>
                                          </p:stCondLst>
                                        </p:cTn>
                                        <p:tgtEl>
                                          <p:spTgt spid="125"/>
                                        </p:tgtEl>
                                        <p:attrNameLst>
                                          <p:attrName>style.visibility</p:attrName>
                                        </p:attrNameLst>
                                      </p:cBhvr>
                                      <p:to>
                                        <p:strVal val="visible"/>
                                      </p:to>
                                    </p:set>
                                    <p:animEffect transition="in" filter="barn(inVertical)">
                                      <p:cBhvr>
                                        <p:cTn id="73" dur="250"/>
                                        <p:tgtEl>
                                          <p:spTgt spid="125"/>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92"/>
                                        </p:tgtEl>
                                        <p:attrNameLst>
                                          <p:attrName>style.visibility</p:attrName>
                                        </p:attrNameLst>
                                      </p:cBhvr>
                                      <p:to>
                                        <p:strVal val="visible"/>
                                      </p:to>
                                    </p:set>
                                    <p:anim calcmode="lin" valueType="num">
                                      <p:cBhvr>
                                        <p:cTn id="78" dur="250" fill="hold"/>
                                        <p:tgtEl>
                                          <p:spTgt spid="92"/>
                                        </p:tgtEl>
                                        <p:attrNameLst>
                                          <p:attrName>ppt_w</p:attrName>
                                        </p:attrNameLst>
                                      </p:cBhvr>
                                      <p:tavLst>
                                        <p:tav tm="0">
                                          <p:val>
                                            <p:fltVal val="0"/>
                                          </p:val>
                                        </p:tav>
                                        <p:tav tm="100000">
                                          <p:val>
                                            <p:strVal val="#ppt_w"/>
                                          </p:val>
                                        </p:tav>
                                      </p:tavLst>
                                    </p:anim>
                                    <p:anim calcmode="lin" valueType="num">
                                      <p:cBhvr>
                                        <p:cTn id="79" dur="250" fill="hold"/>
                                        <p:tgtEl>
                                          <p:spTgt spid="92"/>
                                        </p:tgtEl>
                                        <p:attrNameLst>
                                          <p:attrName>ppt_h</p:attrName>
                                        </p:attrNameLst>
                                      </p:cBhvr>
                                      <p:tavLst>
                                        <p:tav tm="0">
                                          <p:val>
                                            <p:fltVal val="0"/>
                                          </p:val>
                                        </p:tav>
                                        <p:tav tm="100000">
                                          <p:val>
                                            <p:strVal val="#ppt_h"/>
                                          </p:val>
                                        </p:tav>
                                      </p:tavLst>
                                    </p:anim>
                                    <p:animEffect transition="in" filter="fade">
                                      <p:cBhvr>
                                        <p:cTn id="80" dur="250"/>
                                        <p:tgtEl>
                                          <p:spTgt spid="92"/>
                                        </p:tgtEl>
                                      </p:cBhvr>
                                    </p:animEffect>
                                  </p:childTnLst>
                                </p:cTn>
                              </p:par>
                            </p:childTnLst>
                          </p:cTn>
                        </p:par>
                        <p:par>
                          <p:cTn id="81" fill="hold">
                            <p:stCondLst>
                              <p:cond delay="250"/>
                            </p:stCondLst>
                            <p:childTnLst>
                              <p:par>
                                <p:cTn id="82" presetID="22" presetClass="entr" presetSubtype="4" fill="hold" nodeType="afterEffect">
                                  <p:stCondLst>
                                    <p:cond delay="0"/>
                                  </p:stCondLst>
                                  <p:childTnLst>
                                    <p:set>
                                      <p:cBhvr>
                                        <p:cTn id="83" dur="1" fill="hold">
                                          <p:stCondLst>
                                            <p:cond delay="0"/>
                                          </p:stCondLst>
                                        </p:cTn>
                                        <p:tgtEl>
                                          <p:spTgt spid="115"/>
                                        </p:tgtEl>
                                        <p:attrNameLst>
                                          <p:attrName>style.visibility</p:attrName>
                                        </p:attrNameLst>
                                      </p:cBhvr>
                                      <p:to>
                                        <p:strVal val="visible"/>
                                      </p:to>
                                    </p:set>
                                    <p:animEffect transition="in" filter="wipe(down)">
                                      <p:cBhvr>
                                        <p:cTn id="84" dur="250"/>
                                        <p:tgtEl>
                                          <p:spTgt spid="115"/>
                                        </p:tgtEl>
                                      </p:cBhvr>
                                    </p:animEffect>
                                  </p:childTnLst>
                                </p:cTn>
                              </p:par>
                            </p:childTnLst>
                          </p:cTn>
                        </p:par>
                        <p:par>
                          <p:cTn id="85" fill="hold">
                            <p:stCondLst>
                              <p:cond delay="500"/>
                            </p:stCondLst>
                            <p:childTnLst>
                              <p:par>
                                <p:cTn id="86" presetID="16" presetClass="entr" presetSubtype="21" fill="hold" grpId="0" nodeType="afterEffect">
                                  <p:stCondLst>
                                    <p:cond delay="0"/>
                                  </p:stCondLst>
                                  <p:childTnLst>
                                    <p:set>
                                      <p:cBhvr>
                                        <p:cTn id="87" dur="1" fill="hold">
                                          <p:stCondLst>
                                            <p:cond delay="0"/>
                                          </p:stCondLst>
                                        </p:cTn>
                                        <p:tgtEl>
                                          <p:spTgt spid="126"/>
                                        </p:tgtEl>
                                        <p:attrNameLst>
                                          <p:attrName>style.visibility</p:attrName>
                                        </p:attrNameLst>
                                      </p:cBhvr>
                                      <p:to>
                                        <p:strVal val="visible"/>
                                      </p:to>
                                    </p:set>
                                    <p:animEffect transition="in" filter="barn(inVertical)">
                                      <p:cBhvr>
                                        <p:cTn id="88" dur="250"/>
                                        <p:tgtEl>
                                          <p:spTgt spid="126"/>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93"/>
                                        </p:tgtEl>
                                        <p:attrNameLst>
                                          <p:attrName>style.visibility</p:attrName>
                                        </p:attrNameLst>
                                      </p:cBhvr>
                                      <p:to>
                                        <p:strVal val="visible"/>
                                      </p:to>
                                    </p:set>
                                    <p:anim calcmode="lin" valueType="num">
                                      <p:cBhvr>
                                        <p:cTn id="93" dur="250" fill="hold"/>
                                        <p:tgtEl>
                                          <p:spTgt spid="93"/>
                                        </p:tgtEl>
                                        <p:attrNameLst>
                                          <p:attrName>ppt_w</p:attrName>
                                        </p:attrNameLst>
                                      </p:cBhvr>
                                      <p:tavLst>
                                        <p:tav tm="0">
                                          <p:val>
                                            <p:fltVal val="0"/>
                                          </p:val>
                                        </p:tav>
                                        <p:tav tm="100000">
                                          <p:val>
                                            <p:strVal val="#ppt_w"/>
                                          </p:val>
                                        </p:tav>
                                      </p:tavLst>
                                    </p:anim>
                                    <p:anim calcmode="lin" valueType="num">
                                      <p:cBhvr>
                                        <p:cTn id="94" dur="250" fill="hold"/>
                                        <p:tgtEl>
                                          <p:spTgt spid="93"/>
                                        </p:tgtEl>
                                        <p:attrNameLst>
                                          <p:attrName>ppt_h</p:attrName>
                                        </p:attrNameLst>
                                      </p:cBhvr>
                                      <p:tavLst>
                                        <p:tav tm="0">
                                          <p:val>
                                            <p:fltVal val="0"/>
                                          </p:val>
                                        </p:tav>
                                        <p:tav tm="100000">
                                          <p:val>
                                            <p:strVal val="#ppt_h"/>
                                          </p:val>
                                        </p:tav>
                                      </p:tavLst>
                                    </p:anim>
                                    <p:animEffect transition="in" filter="fade">
                                      <p:cBhvr>
                                        <p:cTn id="95" dur="250"/>
                                        <p:tgtEl>
                                          <p:spTgt spid="93"/>
                                        </p:tgtEl>
                                      </p:cBhvr>
                                    </p:animEffect>
                                  </p:childTnLst>
                                </p:cTn>
                              </p:par>
                            </p:childTnLst>
                          </p:cTn>
                        </p:par>
                        <p:par>
                          <p:cTn id="96" fill="hold">
                            <p:stCondLst>
                              <p:cond delay="250"/>
                            </p:stCondLst>
                            <p:childTnLst>
                              <p:par>
                                <p:cTn id="97" presetID="22" presetClass="entr" presetSubtype="4" fill="hold" nodeType="afterEffect">
                                  <p:stCondLst>
                                    <p:cond delay="0"/>
                                  </p:stCondLst>
                                  <p:childTnLst>
                                    <p:set>
                                      <p:cBhvr>
                                        <p:cTn id="98" dur="1" fill="hold">
                                          <p:stCondLst>
                                            <p:cond delay="0"/>
                                          </p:stCondLst>
                                        </p:cTn>
                                        <p:tgtEl>
                                          <p:spTgt spid="113"/>
                                        </p:tgtEl>
                                        <p:attrNameLst>
                                          <p:attrName>style.visibility</p:attrName>
                                        </p:attrNameLst>
                                      </p:cBhvr>
                                      <p:to>
                                        <p:strVal val="visible"/>
                                      </p:to>
                                    </p:set>
                                    <p:animEffect transition="in" filter="wipe(down)">
                                      <p:cBhvr>
                                        <p:cTn id="99" dur="250"/>
                                        <p:tgtEl>
                                          <p:spTgt spid="113"/>
                                        </p:tgtEl>
                                      </p:cBhvr>
                                    </p:animEffect>
                                  </p:childTnLst>
                                </p:cTn>
                              </p:par>
                            </p:childTnLst>
                          </p:cTn>
                        </p:par>
                        <p:par>
                          <p:cTn id="100" fill="hold">
                            <p:stCondLst>
                              <p:cond delay="500"/>
                            </p:stCondLst>
                            <p:childTnLst>
                              <p:par>
                                <p:cTn id="101" presetID="16" presetClass="entr" presetSubtype="21" fill="hold" grpId="0" nodeType="afterEffect">
                                  <p:stCondLst>
                                    <p:cond delay="0"/>
                                  </p:stCondLst>
                                  <p:childTnLst>
                                    <p:set>
                                      <p:cBhvr>
                                        <p:cTn id="102" dur="1" fill="hold">
                                          <p:stCondLst>
                                            <p:cond delay="0"/>
                                          </p:stCondLst>
                                        </p:cTn>
                                        <p:tgtEl>
                                          <p:spTgt spid="130"/>
                                        </p:tgtEl>
                                        <p:attrNameLst>
                                          <p:attrName>style.visibility</p:attrName>
                                        </p:attrNameLst>
                                      </p:cBhvr>
                                      <p:to>
                                        <p:strVal val="visible"/>
                                      </p:to>
                                    </p:set>
                                    <p:animEffect transition="in" filter="barn(inVertical)">
                                      <p:cBhvr>
                                        <p:cTn id="103" dur="250"/>
                                        <p:tgtEl>
                                          <p:spTgt spid="130"/>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grpId="0" nodeType="clickEffect">
                                  <p:stCondLst>
                                    <p:cond delay="0"/>
                                  </p:stCondLst>
                                  <p:childTnLst>
                                    <p:set>
                                      <p:cBhvr>
                                        <p:cTn id="107" dur="1" fill="hold">
                                          <p:stCondLst>
                                            <p:cond delay="0"/>
                                          </p:stCondLst>
                                        </p:cTn>
                                        <p:tgtEl>
                                          <p:spTgt spid="94"/>
                                        </p:tgtEl>
                                        <p:attrNameLst>
                                          <p:attrName>style.visibility</p:attrName>
                                        </p:attrNameLst>
                                      </p:cBhvr>
                                      <p:to>
                                        <p:strVal val="visible"/>
                                      </p:to>
                                    </p:set>
                                    <p:anim calcmode="lin" valueType="num">
                                      <p:cBhvr>
                                        <p:cTn id="108" dur="250" fill="hold"/>
                                        <p:tgtEl>
                                          <p:spTgt spid="94"/>
                                        </p:tgtEl>
                                        <p:attrNameLst>
                                          <p:attrName>ppt_w</p:attrName>
                                        </p:attrNameLst>
                                      </p:cBhvr>
                                      <p:tavLst>
                                        <p:tav tm="0">
                                          <p:val>
                                            <p:fltVal val="0"/>
                                          </p:val>
                                        </p:tav>
                                        <p:tav tm="100000">
                                          <p:val>
                                            <p:strVal val="#ppt_w"/>
                                          </p:val>
                                        </p:tav>
                                      </p:tavLst>
                                    </p:anim>
                                    <p:anim calcmode="lin" valueType="num">
                                      <p:cBhvr>
                                        <p:cTn id="109" dur="250" fill="hold"/>
                                        <p:tgtEl>
                                          <p:spTgt spid="94"/>
                                        </p:tgtEl>
                                        <p:attrNameLst>
                                          <p:attrName>ppt_h</p:attrName>
                                        </p:attrNameLst>
                                      </p:cBhvr>
                                      <p:tavLst>
                                        <p:tav tm="0">
                                          <p:val>
                                            <p:fltVal val="0"/>
                                          </p:val>
                                        </p:tav>
                                        <p:tav tm="100000">
                                          <p:val>
                                            <p:strVal val="#ppt_h"/>
                                          </p:val>
                                        </p:tav>
                                      </p:tavLst>
                                    </p:anim>
                                    <p:animEffect transition="in" filter="fade">
                                      <p:cBhvr>
                                        <p:cTn id="110" dur="250"/>
                                        <p:tgtEl>
                                          <p:spTgt spid="94"/>
                                        </p:tgtEl>
                                      </p:cBhvr>
                                    </p:animEffect>
                                  </p:childTnLst>
                                </p:cTn>
                              </p:par>
                            </p:childTnLst>
                          </p:cTn>
                        </p:par>
                        <p:par>
                          <p:cTn id="111" fill="hold">
                            <p:stCondLst>
                              <p:cond delay="250"/>
                            </p:stCondLst>
                            <p:childTnLst>
                              <p:par>
                                <p:cTn id="112" presetID="22" presetClass="entr" presetSubtype="4" fill="hold" nodeType="afterEffect">
                                  <p:stCondLst>
                                    <p:cond delay="0"/>
                                  </p:stCondLst>
                                  <p:childTnLst>
                                    <p:set>
                                      <p:cBhvr>
                                        <p:cTn id="113" dur="1" fill="hold">
                                          <p:stCondLst>
                                            <p:cond delay="0"/>
                                          </p:stCondLst>
                                        </p:cTn>
                                        <p:tgtEl>
                                          <p:spTgt spid="108"/>
                                        </p:tgtEl>
                                        <p:attrNameLst>
                                          <p:attrName>style.visibility</p:attrName>
                                        </p:attrNameLst>
                                      </p:cBhvr>
                                      <p:to>
                                        <p:strVal val="visible"/>
                                      </p:to>
                                    </p:set>
                                    <p:animEffect transition="in" filter="wipe(down)">
                                      <p:cBhvr>
                                        <p:cTn id="114" dur="250"/>
                                        <p:tgtEl>
                                          <p:spTgt spid="108"/>
                                        </p:tgtEl>
                                      </p:cBhvr>
                                    </p:animEffect>
                                  </p:childTnLst>
                                </p:cTn>
                              </p:par>
                            </p:childTnLst>
                          </p:cTn>
                        </p:par>
                        <p:par>
                          <p:cTn id="115" fill="hold">
                            <p:stCondLst>
                              <p:cond delay="500"/>
                            </p:stCondLst>
                            <p:childTnLst>
                              <p:par>
                                <p:cTn id="116" presetID="16" presetClass="entr" presetSubtype="21" fill="hold" grpId="0" nodeType="afterEffect">
                                  <p:stCondLst>
                                    <p:cond delay="0"/>
                                  </p:stCondLst>
                                  <p:childTnLst>
                                    <p:set>
                                      <p:cBhvr>
                                        <p:cTn id="117" dur="1" fill="hold">
                                          <p:stCondLst>
                                            <p:cond delay="0"/>
                                          </p:stCondLst>
                                        </p:cTn>
                                        <p:tgtEl>
                                          <p:spTgt spid="131"/>
                                        </p:tgtEl>
                                        <p:attrNameLst>
                                          <p:attrName>style.visibility</p:attrName>
                                        </p:attrNameLst>
                                      </p:cBhvr>
                                      <p:to>
                                        <p:strVal val="visible"/>
                                      </p:to>
                                    </p:set>
                                    <p:animEffect transition="in" filter="barn(inVertical)">
                                      <p:cBhvr>
                                        <p:cTn id="118" dur="250"/>
                                        <p:tgtEl>
                                          <p:spTgt spid="131"/>
                                        </p:tgtEl>
                                      </p:cBhvr>
                                    </p:animEffect>
                                  </p:childTnLst>
                                </p:cTn>
                              </p:par>
                            </p:childTnLst>
                          </p:cTn>
                        </p:par>
                      </p:childTnLst>
                    </p:cTn>
                  </p:par>
                  <p:par>
                    <p:cTn id="119" fill="hold">
                      <p:stCondLst>
                        <p:cond delay="indefinite"/>
                      </p:stCondLst>
                      <p:childTnLst>
                        <p:par>
                          <p:cTn id="120" fill="hold">
                            <p:stCondLst>
                              <p:cond delay="0"/>
                            </p:stCondLst>
                            <p:childTnLst>
                              <p:par>
                                <p:cTn id="121" presetID="53" presetClass="entr" presetSubtype="16" fill="hold" grpId="0" nodeType="clickEffect">
                                  <p:stCondLst>
                                    <p:cond delay="0"/>
                                  </p:stCondLst>
                                  <p:childTnLst>
                                    <p:set>
                                      <p:cBhvr>
                                        <p:cTn id="122" dur="1" fill="hold">
                                          <p:stCondLst>
                                            <p:cond delay="0"/>
                                          </p:stCondLst>
                                        </p:cTn>
                                        <p:tgtEl>
                                          <p:spTgt spid="95"/>
                                        </p:tgtEl>
                                        <p:attrNameLst>
                                          <p:attrName>style.visibility</p:attrName>
                                        </p:attrNameLst>
                                      </p:cBhvr>
                                      <p:to>
                                        <p:strVal val="visible"/>
                                      </p:to>
                                    </p:set>
                                    <p:anim calcmode="lin" valueType="num">
                                      <p:cBhvr>
                                        <p:cTn id="123" dur="250" fill="hold"/>
                                        <p:tgtEl>
                                          <p:spTgt spid="95"/>
                                        </p:tgtEl>
                                        <p:attrNameLst>
                                          <p:attrName>ppt_w</p:attrName>
                                        </p:attrNameLst>
                                      </p:cBhvr>
                                      <p:tavLst>
                                        <p:tav tm="0">
                                          <p:val>
                                            <p:fltVal val="0"/>
                                          </p:val>
                                        </p:tav>
                                        <p:tav tm="100000">
                                          <p:val>
                                            <p:strVal val="#ppt_w"/>
                                          </p:val>
                                        </p:tav>
                                      </p:tavLst>
                                    </p:anim>
                                    <p:anim calcmode="lin" valueType="num">
                                      <p:cBhvr>
                                        <p:cTn id="124" dur="250" fill="hold"/>
                                        <p:tgtEl>
                                          <p:spTgt spid="95"/>
                                        </p:tgtEl>
                                        <p:attrNameLst>
                                          <p:attrName>ppt_h</p:attrName>
                                        </p:attrNameLst>
                                      </p:cBhvr>
                                      <p:tavLst>
                                        <p:tav tm="0">
                                          <p:val>
                                            <p:fltVal val="0"/>
                                          </p:val>
                                        </p:tav>
                                        <p:tav tm="100000">
                                          <p:val>
                                            <p:strVal val="#ppt_h"/>
                                          </p:val>
                                        </p:tav>
                                      </p:tavLst>
                                    </p:anim>
                                    <p:animEffect transition="in" filter="fade">
                                      <p:cBhvr>
                                        <p:cTn id="125" dur="250"/>
                                        <p:tgtEl>
                                          <p:spTgt spid="95"/>
                                        </p:tgtEl>
                                      </p:cBhvr>
                                    </p:animEffect>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nodeType="clickEffect">
                                  <p:stCondLst>
                                    <p:cond delay="0"/>
                                  </p:stCondLst>
                                  <p:childTnLst>
                                    <p:set>
                                      <p:cBhvr>
                                        <p:cTn id="129" dur="1" fill="hold">
                                          <p:stCondLst>
                                            <p:cond delay="0"/>
                                          </p:stCondLst>
                                        </p:cTn>
                                        <p:tgtEl>
                                          <p:spTgt spid="96"/>
                                        </p:tgtEl>
                                        <p:attrNameLst>
                                          <p:attrName>style.visibility</p:attrName>
                                        </p:attrNameLst>
                                      </p:cBhvr>
                                      <p:to>
                                        <p:strVal val="visible"/>
                                      </p:to>
                                    </p:set>
                                    <p:anim calcmode="lin" valueType="num">
                                      <p:cBhvr additive="base">
                                        <p:cTn id="130" dur="500" fill="hold"/>
                                        <p:tgtEl>
                                          <p:spTgt spid="96"/>
                                        </p:tgtEl>
                                        <p:attrNameLst>
                                          <p:attrName>ppt_x</p:attrName>
                                        </p:attrNameLst>
                                      </p:cBhvr>
                                      <p:tavLst>
                                        <p:tav tm="0">
                                          <p:val>
                                            <p:strVal val="#ppt_x"/>
                                          </p:val>
                                        </p:tav>
                                        <p:tav tm="100000">
                                          <p:val>
                                            <p:strVal val="#ppt_x"/>
                                          </p:val>
                                        </p:tav>
                                      </p:tavLst>
                                    </p:anim>
                                    <p:anim calcmode="lin" valueType="num">
                                      <p:cBhvr additive="base">
                                        <p:cTn id="131"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6" presetClass="entr" presetSubtype="21" fill="hold" grpId="0" nodeType="clickEffect">
                                  <p:stCondLst>
                                    <p:cond delay="0"/>
                                  </p:stCondLst>
                                  <p:childTnLst>
                                    <p:set>
                                      <p:cBhvr>
                                        <p:cTn id="135" dur="1" fill="hold">
                                          <p:stCondLst>
                                            <p:cond delay="0"/>
                                          </p:stCondLst>
                                        </p:cTn>
                                        <p:tgtEl>
                                          <p:spTgt spid="120"/>
                                        </p:tgtEl>
                                        <p:attrNameLst>
                                          <p:attrName>style.visibility</p:attrName>
                                        </p:attrNameLst>
                                      </p:cBhvr>
                                      <p:to>
                                        <p:strVal val="visible"/>
                                      </p:to>
                                    </p:set>
                                    <p:animEffect transition="in" filter="barn(inVertical)">
                                      <p:cBhvr>
                                        <p:cTn id="136"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P spid="91" grpId="0"/>
      <p:bldP spid="92" grpId="0"/>
      <p:bldP spid="93" grpId="0"/>
      <p:bldP spid="94" grpId="0"/>
      <p:bldP spid="95" grpId="0"/>
      <p:bldP spid="121" grpId="0"/>
      <p:bldP spid="122" grpId="0"/>
      <p:bldP spid="124" grpId="0"/>
      <p:bldP spid="125" grpId="0"/>
      <p:bldP spid="126" grpId="0"/>
      <p:bldP spid="130" grpId="0"/>
      <p:bldP spid="131" grpId="0"/>
      <p:bldP spid="1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sp>
        <p:nvSpPr>
          <p:cNvPr id="11" name="Rectangle 10"/>
          <p:cNvSpPr/>
          <p:nvPr/>
        </p:nvSpPr>
        <p:spPr>
          <a:xfrm>
            <a:off x="3412702" y="3296653"/>
            <a:ext cx="6407833" cy="1304203"/>
          </a:xfrm>
          <a:prstGeom prst="rect">
            <a:avLst/>
          </a:prstGeom>
        </p:spPr>
        <p:txBody>
          <a:bodyPr wrap="square">
            <a:spAutoFit/>
          </a:bodyPr>
          <a:lstStyle/>
          <a:p>
            <a:pPr lvl="0" algn="just" rtl="1">
              <a:lnSpc>
                <a:spcPct val="150000"/>
              </a:lnSpc>
            </a:pPr>
            <a:r>
              <a:rPr lang="ar-SA" dirty="0">
                <a:cs typeface="PT Bold Heading" pitchFamily="2" charset="-78"/>
              </a:rPr>
              <a:t>برنامج بوابة المستقب</a:t>
            </a:r>
            <a:r>
              <a:rPr lang="ar-EG" dirty="0">
                <a:cs typeface="PT Bold Heading" pitchFamily="2" charset="-78"/>
              </a:rPr>
              <a:t>ل:</a:t>
            </a:r>
            <a:r>
              <a:rPr lang="ar-SA" dirty="0">
                <a:cs typeface="PT Bold Heading" pitchFamily="2" charset="-78"/>
              </a:rPr>
              <a:t> </a:t>
            </a:r>
            <a:r>
              <a:rPr lang="ar-EG" dirty="0">
                <a:cs typeface="PT Bold Heading" pitchFamily="2" charset="-78"/>
              </a:rPr>
              <a:t>برنامج أطلقته وزارة التربية والتعليم وتنفذه شركة </a:t>
            </a:r>
            <a:r>
              <a:rPr lang="en-US" dirty="0">
                <a:cs typeface="PT Bold Heading" pitchFamily="2" charset="-78"/>
              </a:rPr>
              <a:t>TETCOSA </a:t>
            </a:r>
            <a:r>
              <a:rPr lang="ar-EG" dirty="0">
                <a:cs typeface="PT Bold Heading" pitchFamily="2" charset="-78"/>
              </a:rPr>
              <a:t>وشركة </a:t>
            </a:r>
            <a:r>
              <a:rPr lang="en-US" dirty="0">
                <a:cs typeface="PT Bold Heading" pitchFamily="2" charset="-78"/>
              </a:rPr>
              <a:t>CLASSERA </a:t>
            </a:r>
            <a:r>
              <a:rPr lang="ar-EG" dirty="0">
                <a:cs typeface="PT Bold Heading" pitchFamily="2" charset="-78"/>
              </a:rPr>
              <a:t>للتحوّل نحو التعليم الرقمي يهدف لتفعيل دور التقنية في العملية التعليمية لرفع فاعليتها وكفاءتها</a:t>
            </a:r>
            <a:r>
              <a:rPr lang="ar-SA" dirty="0">
                <a:cs typeface="PT Bold Heading" pitchFamily="2" charset="-78"/>
              </a:rPr>
              <a:t>.</a:t>
            </a:r>
            <a:endParaRPr lang="en-US" dirty="0">
              <a:cs typeface="PT Bold Heading" pitchFamily="2" charset="-78"/>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4637" y="1573440"/>
            <a:ext cx="10058400" cy="4241003"/>
          </a:xfrm>
          <a:prstGeom prst="rect">
            <a:avLst/>
          </a:prstGeom>
        </p:spPr>
      </p:pic>
      <p:sp>
        <p:nvSpPr>
          <p:cNvPr id="5" name="Rectangle 4"/>
          <p:cNvSpPr/>
          <p:nvPr/>
        </p:nvSpPr>
        <p:spPr>
          <a:xfrm>
            <a:off x="1643605" y="1913375"/>
            <a:ext cx="7546693" cy="3416320"/>
          </a:xfrm>
          <a:prstGeom prst="rect">
            <a:avLst/>
          </a:prstGeom>
        </p:spPr>
        <p:txBody>
          <a:bodyPr wrap="square">
            <a:spAutoFit/>
          </a:bodyPr>
          <a:lstStyle/>
          <a:p>
            <a:pPr marL="285750" indent="-285750" algn="ctr" rtl="1">
              <a:lnSpc>
                <a:spcPct val="150000"/>
              </a:lnSpc>
              <a:buFont typeface="Arial" pitchFamily="34" charset="0"/>
              <a:buChar char="•"/>
            </a:pPr>
            <a:r>
              <a:rPr lang="ar-EG" dirty="0">
                <a:solidFill>
                  <a:srgbClr val="FF0000"/>
                </a:solidFill>
                <a:cs typeface="PT Bold Heading" pitchFamily="2" charset="-78"/>
              </a:rPr>
              <a:t>برامج  البدائل التعليمية  </a:t>
            </a:r>
            <a:r>
              <a:rPr lang="ar-EG" dirty="0">
                <a:cs typeface="PT Bold Heading" pitchFamily="2" charset="-78"/>
              </a:rPr>
              <a:t>: هي برامج تعويضية صممت لطلبة الحد الجنوبي. بسبب ظروف استثنائية تعيشها مدارس المنطقة منذ بدء عاصفة الحزم.</a:t>
            </a:r>
          </a:p>
          <a:p>
            <a:pPr algn="ctr" rtl="1">
              <a:lnSpc>
                <a:spcPct val="150000"/>
              </a:lnSpc>
            </a:pPr>
            <a:endParaRPr lang="ar-EG" dirty="0">
              <a:cs typeface="PT Bold Heading" pitchFamily="2" charset="-78"/>
            </a:endParaRPr>
          </a:p>
          <a:p>
            <a:pPr marL="285750" indent="-285750" algn="ctr" rtl="1">
              <a:lnSpc>
                <a:spcPct val="150000"/>
              </a:lnSpc>
              <a:buFont typeface="Arial" pitchFamily="34" charset="0"/>
              <a:buChar char="•"/>
            </a:pPr>
            <a:r>
              <a:rPr lang="ar-EG" dirty="0">
                <a:solidFill>
                  <a:srgbClr val="FF0000"/>
                </a:solidFill>
                <a:cs typeface="PT Bold Heading" pitchFamily="2" charset="-78"/>
              </a:rPr>
              <a:t>برنامج بوابة المستقبل</a:t>
            </a:r>
            <a:r>
              <a:rPr lang="ar-EG" dirty="0">
                <a:cs typeface="PT Bold Heading" pitchFamily="2" charset="-78"/>
              </a:rPr>
              <a:t>:برنامج أطلقته وزارة التربية والتعليم وتنفذه شركة </a:t>
            </a:r>
            <a:r>
              <a:rPr lang="en-US" b="1" dirty="0">
                <a:solidFill>
                  <a:srgbClr val="FF0000"/>
                </a:solidFill>
                <a:cs typeface="PT Bold Heading" pitchFamily="2" charset="-78"/>
              </a:rPr>
              <a:t>TETCOSA</a:t>
            </a:r>
            <a:r>
              <a:rPr lang="en-US" dirty="0">
                <a:cs typeface="PT Bold Heading" pitchFamily="2" charset="-78"/>
              </a:rPr>
              <a:t> </a:t>
            </a:r>
            <a:r>
              <a:rPr lang="ar-EG" dirty="0">
                <a:cs typeface="PT Bold Heading" pitchFamily="2" charset="-78"/>
              </a:rPr>
              <a:t> وشركة </a:t>
            </a:r>
            <a:r>
              <a:rPr lang="en-US" b="1" dirty="0">
                <a:solidFill>
                  <a:srgbClr val="FF0000"/>
                </a:solidFill>
                <a:cs typeface="PT Bold Heading" pitchFamily="2" charset="-78"/>
              </a:rPr>
              <a:t>CLASSERA</a:t>
            </a:r>
            <a:r>
              <a:rPr lang="en-US" dirty="0">
                <a:solidFill>
                  <a:srgbClr val="FF0000"/>
                </a:solidFill>
                <a:cs typeface="PT Bold Heading" pitchFamily="2" charset="-78"/>
              </a:rPr>
              <a:t> </a:t>
            </a:r>
            <a:r>
              <a:rPr lang="ar-EG" dirty="0">
                <a:cs typeface="PT Bold Heading" pitchFamily="2" charset="-78"/>
              </a:rPr>
              <a:t>للتحوّل نحو التعليم الرقمي يهدف لتفعيل دور التقنية في العملية التعليمية لرفع فاعليتها وكفاءتها وجودتها.وجعل التعلم متعة وبهجة للطالب وتحفيز الاستخدام الإيجابي للتقنية لدى الطلاب كما أنها تدعم تطوير قدرات المعلمين العلميةوالتربوية.</a:t>
            </a:r>
          </a:p>
        </p:txBody>
      </p:sp>
      <p:sp>
        <p:nvSpPr>
          <p:cNvPr id="8" name="Rectangle 7"/>
          <p:cNvSpPr/>
          <p:nvPr/>
        </p:nvSpPr>
        <p:spPr>
          <a:xfrm>
            <a:off x="9444939" y="2035203"/>
            <a:ext cx="1788198" cy="3054682"/>
          </a:xfrm>
          <a:prstGeom prst="rect">
            <a:avLst/>
          </a:prstGeom>
        </p:spPr>
        <p:txBody>
          <a:bodyPr wrap="square">
            <a:spAutoFit/>
          </a:bodyPr>
          <a:lstStyle/>
          <a:p>
            <a:pPr algn="ctr" rtl="1">
              <a:lnSpc>
                <a:spcPct val="250000"/>
              </a:lnSpc>
            </a:pPr>
            <a:r>
              <a:rPr lang="ar-EG" sz="2000" dirty="0">
                <a:solidFill>
                  <a:schemeClr val="bg1"/>
                </a:solidFill>
                <a:cs typeface="PT Bold Heading" panose="02010400000000000000" pitchFamily="2" charset="-78"/>
              </a:rPr>
              <a:t>أهم </a:t>
            </a:r>
            <a:r>
              <a:rPr lang="ar-SA" sz="2000" dirty="0">
                <a:solidFill>
                  <a:schemeClr val="bg1"/>
                </a:solidFill>
                <a:cs typeface="PT Bold Heading" panose="02010400000000000000" pitchFamily="2" charset="-78"/>
              </a:rPr>
              <a:t>مشاريع التحول للتعليم الرقمي</a:t>
            </a:r>
            <a:r>
              <a:rPr lang="ar-EG" sz="2000" dirty="0">
                <a:solidFill>
                  <a:schemeClr val="bg1"/>
                </a:solidFill>
                <a:cs typeface="PT Bold Heading" panose="02010400000000000000" pitchFamily="2" charset="-78"/>
              </a:rPr>
              <a:t> في ضوء الرؤية 2030 </a:t>
            </a:r>
            <a:endParaRPr lang="en-US" sz="2000" dirty="0">
              <a:solidFill>
                <a:schemeClr val="bg1"/>
              </a:solidFill>
              <a:cs typeface="PT Bold Heading" panose="02010400000000000000" pitchFamily="2" charset="-78"/>
            </a:endParaRPr>
          </a:p>
        </p:txBody>
      </p:sp>
      <p:sp>
        <p:nvSpPr>
          <p:cNvPr id="13" name="TextBox 12"/>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96222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825" y="1839658"/>
            <a:ext cx="10353995" cy="4241003"/>
          </a:xfrm>
          <a:prstGeom prst="rect">
            <a:avLst/>
          </a:prstGeom>
        </p:spPr>
      </p:pic>
      <p:sp>
        <p:nvSpPr>
          <p:cNvPr id="7" name="Content Placeholder 2"/>
          <p:cNvSpPr txBox="1">
            <a:spLocks/>
          </p:cNvSpPr>
          <p:nvPr/>
        </p:nvSpPr>
        <p:spPr>
          <a:xfrm>
            <a:off x="1423687" y="2080778"/>
            <a:ext cx="7510990" cy="3758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50000"/>
              </a:lnSpc>
            </a:pPr>
            <a:r>
              <a:rPr lang="ar-SA" sz="1600" dirty="0">
                <a:cs typeface="PT Bold Heading" pitchFamily="2" charset="-78"/>
              </a:rPr>
              <a:t>طبقت وزارة التعليم برامج "البدائل التعليمية"  ابتداءً  من يوم الأحد الموافق </a:t>
            </a:r>
            <a:r>
              <a:rPr lang="ar-EG" sz="1600" dirty="0">
                <a:solidFill>
                  <a:srgbClr val="FF0000"/>
                </a:solidFill>
                <a:cs typeface="PT Bold Heading" pitchFamily="2" charset="-78"/>
              </a:rPr>
              <a:t>2016/10/4</a:t>
            </a:r>
            <a:r>
              <a:rPr lang="ar-SA" sz="1600" dirty="0">
                <a:solidFill>
                  <a:srgbClr val="FF0000"/>
                </a:solidFill>
                <a:cs typeface="PT Bold Heading" pitchFamily="2" charset="-78"/>
              </a:rPr>
              <a:t> </a:t>
            </a:r>
            <a:r>
              <a:rPr lang="ar-SA" sz="1600" dirty="0">
                <a:cs typeface="PT Bold Heading" pitchFamily="2" charset="-78"/>
              </a:rPr>
              <a:t>حتى الأن على (</a:t>
            </a:r>
            <a:r>
              <a:rPr lang="ar-SA" sz="1600" dirty="0">
                <a:solidFill>
                  <a:srgbClr val="FF0000"/>
                </a:solidFill>
                <a:cs typeface="PT Bold Heading" pitchFamily="2" charset="-78"/>
              </a:rPr>
              <a:t>200,000</a:t>
            </a:r>
            <a:r>
              <a:rPr lang="ar-SA" sz="1600" dirty="0">
                <a:cs typeface="PT Bold Heading" pitchFamily="2" charset="-78"/>
              </a:rPr>
              <a:t> ) طالب وطالبة بالتعليم العام في مناطق ومحافظات الحد الجنوبي</a:t>
            </a:r>
            <a:r>
              <a:rPr lang="ar-EG" sz="1600" dirty="0">
                <a:cs typeface="PT Bold Heading" pitchFamily="2" charset="-78"/>
              </a:rPr>
              <a:t>.</a:t>
            </a:r>
            <a:r>
              <a:rPr lang="ar-SA" sz="1600" dirty="0">
                <a:cs typeface="PT Bold Heading" pitchFamily="2" charset="-78"/>
              </a:rPr>
              <a:t> حيث يبقى الطالب في منزله ويتلقى تعليمه من خلال البدائل ال</a:t>
            </a:r>
            <a:r>
              <a:rPr lang="ar-EG" sz="1600" dirty="0">
                <a:cs typeface="PT Bold Heading" pitchFamily="2" charset="-78"/>
              </a:rPr>
              <a:t>إ</a:t>
            </a:r>
            <a:r>
              <a:rPr lang="ar-SA" sz="1600" dirty="0">
                <a:cs typeface="PT Bold Heading" pitchFamily="2" charset="-78"/>
              </a:rPr>
              <a:t>لكترونية ، ويحضر الطلاب للمدارس في نهاية الفصل لأداء الاختبارات فقط.</a:t>
            </a:r>
            <a:endParaRPr lang="ar-EG" sz="1600" dirty="0">
              <a:cs typeface="PT Bold Heading" pitchFamily="2" charset="-78"/>
            </a:endParaRPr>
          </a:p>
          <a:p>
            <a:pPr algn="just" rtl="1">
              <a:lnSpc>
                <a:spcPct val="150000"/>
              </a:lnSpc>
            </a:pPr>
            <a:r>
              <a:rPr lang="ar-EG" sz="1600" dirty="0">
                <a:cs typeface="PT Bold Heading" pitchFamily="2" charset="-78"/>
              </a:rPr>
              <a:t>تم  تدريب </a:t>
            </a:r>
            <a:r>
              <a:rPr lang="ar-EG" sz="1600" dirty="0">
                <a:solidFill>
                  <a:srgbClr val="FF0000"/>
                </a:solidFill>
                <a:cs typeface="PT Bold Heading" pitchFamily="2" charset="-78"/>
              </a:rPr>
              <a:t>200</a:t>
            </a:r>
            <a:r>
              <a:rPr lang="ar-EG" sz="1600" dirty="0">
                <a:cs typeface="PT Bold Heading" pitchFamily="2" charset="-78"/>
              </a:rPr>
              <a:t> مشرفًا ومشرفة تربويا و</a:t>
            </a:r>
            <a:r>
              <a:rPr lang="ar-EG" sz="1600" dirty="0">
                <a:solidFill>
                  <a:srgbClr val="FF0000"/>
                </a:solidFill>
                <a:cs typeface="PT Bold Heading" pitchFamily="2" charset="-78"/>
              </a:rPr>
              <a:t>250</a:t>
            </a:r>
            <a:r>
              <a:rPr lang="ar-EG" sz="1600" dirty="0">
                <a:cs typeface="PT Bold Heading" pitchFamily="2" charset="-78"/>
              </a:rPr>
              <a:t> قائدا وقائدة للمدارس و</a:t>
            </a:r>
            <a:r>
              <a:rPr lang="ar-EG" sz="1600" dirty="0">
                <a:solidFill>
                  <a:srgbClr val="FF0000"/>
                </a:solidFill>
                <a:cs typeface="PT Bold Heading" pitchFamily="2" charset="-78"/>
              </a:rPr>
              <a:t>7000</a:t>
            </a:r>
            <a:r>
              <a:rPr lang="ar-EG" sz="1600" dirty="0">
                <a:cs typeface="PT Bold Heading" pitchFamily="2" charset="-78"/>
              </a:rPr>
              <a:t> معلمًا ومعلمة , على برنامج التعلم الإلكتروني"مدرسة عين الافتراضية".</a:t>
            </a:r>
          </a:p>
          <a:p>
            <a:pPr algn="just" rtl="1">
              <a:lnSpc>
                <a:spcPct val="150000"/>
              </a:lnSpc>
            </a:pPr>
            <a:r>
              <a:rPr lang="ar-SA" sz="1600" dirty="0">
                <a:cs typeface="PT Bold Heading" pitchFamily="2" charset="-78"/>
              </a:rPr>
              <a:t>نجحت الوزارة بإقامة شراكة قوية بين مدارس القطاع الخاص والعام واستطاع الطلاب الاستفادة من جهود المعلمين </a:t>
            </a:r>
            <a:r>
              <a:rPr lang="ar-EG" sz="1600" dirty="0">
                <a:cs typeface="PT Bold Heading" pitchFamily="2" charset="-78"/>
              </a:rPr>
              <a:t>إ</a:t>
            </a:r>
            <a:r>
              <a:rPr lang="ar-SA" sz="1600" dirty="0">
                <a:cs typeface="PT Bold Heading" pitchFamily="2" charset="-78"/>
              </a:rPr>
              <a:t>لكترونيا حيث كان البث ال</a:t>
            </a:r>
            <a:r>
              <a:rPr lang="ar-EG" sz="1600" dirty="0">
                <a:cs typeface="PT Bold Heading" pitchFamily="2" charset="-78"/>
              </a:rPr>
              <a:t>إ</a:t>
            </a:r>
            <a:r>
              <a:rPr lang="ar-SA" sz="1600" dirty="0">
                <a:cs typeface="PT Bold Heading" pitchFamily="2" charset="-78"/>
              </a:rPr>
              <a:t>لكتروني للدروس من كافة مناطق المملكة وتمكن الطلاب من التفاعل مع المعلمين وطرح الأسئلة و المشاركات من خلال القنوات المخصصة للمشروع. </a:t>
            </a:r>
            <a:endParaRPr lang="en-US" sz="1600" dirty="0">
              <a:cs typeface="PT Bold Heading" pitchFamily="2" charset="-78"/>
            </a:endParaRPr>
          </a:p>
        </p:txBody>
      </p:sp>
      <p:sp>
        <p:nvSpPr>
          <p:cNvPr id="8" name="Rectangle 7"/>
          <p:cNvSpPr/>
          <p:nvPr/>
        </p:nvSpPr>
        <p:spPr>
          <a:xfrm>
            <a:off x="9113243" y="2578494"/>
            <a:ext cx="1823453" cy="2554545"/>
          </a:xfrm>
          <a:prstGeom prst="rect">
            <a:avLst/>
          </a:prstGeom>
        </p:spPr>
        <p:txBody>
          <a:bodyPr wrap="square">
            <a:spAutoFit/>
          </a:bodyPr>
          <a:lstStyle/>
          <a:p>
            <a:pPr algn="ctr" rtl="1">
              <a:lnSpc>
                <a:spcPct val="200000"/>
              </a:lnSpc>
            </a:pPr>
            <a:r>
              <a:rPr lang="ar-EG" sz="2000" dirty="0">
                <a:solidFill>
                  <a:schemeClr val="bg1"/>
                </a:solidFill>
                <a:cs typeface="PT Bold Heading" panose="02010400000000000000" pitchFamily="2" charset="-78"/>
              </a:rPr>
              <a:t>أهم </a:t>
            </a:r>
            <a:r>
              <a:rPr lang="ar-SA" sz="2000" dirty="0">
                <a:solidFill>
                  <a:schemeClr val="bg1"/>
                </a:solidFill>
                <a:cs typeface="PT Bold Heading" panose="02010400000000000000" pitchFamily="2" charset="-78"/>
              </a:rPr>
              <a:t>مشاريع التحول للتعليم الرقمي</a:t>
            </a:r>
            <a:r>
              <a:rPr lang="ar-EG" sz="2000" dirty="0">
                <a:solidFill>
                  <a:schemeClr val="bg1"/>
                </a:solidFill>
                <a:cs typeface="PT Bold Heading" panose="02010400000000000000" pitchFamily="2" charset="-78"/>
              </a:rPr>
              <a:t> في ضوء الرؤية </a:t>
            </a:r>
            <a:r>
              <a:rPr lang="en-US" sz="2000" dirty="0">
                <a:solidFill>
                  <a:schemeClr val="bg1"/>
                </a:solidFill>
                <a:cs typeface="PT Bold Heading" panose="02010400000000000000" pitchFamily="2" charset="-78"/>
              </a:rPr>
              <a:t> </a:t>
            </a:r>
            <a:r>
              <a:rPr lang="ar-EG" sz="2000" dirty="0">
                <a:solidFill>
                  <a:schemeClr val="bg1"/>
                </a:solidFill>
                <a:cs typeface="PT Bold Heading" panose="02010400000000000000" pitchFamily="2" charset="-78"/>
              </a:rPr>
              <a:t>2030</a:t>
            </a:r>
            <a:endParaRPr lang="en-US" sz="2000" dirty="0">
              <a:solidFill>
                <a:schemeClr val="bg1"/>
              </a:solidFill>
              <a:cs typeface="PT Bold Heading" panose="02010400000000000000"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0637" y="725149"/>
            <a:ext cx="5350376" cy="1138793"/>
          </a:xfrm>
          <a:prstGeom prst="rect">
            <a:avLst/>
          </a:prstGeom>
        </p:spPr>
      </p:pic>
      <p:sp>
        <p:nvSpPr>
          <p:cNvPr id="5" name="Rectangle 4"/>
          <p:cNvSpPr/>
          <p:nvPr/>
        </p:nvSpPr>
        <p:spPr>
          <a:xfrm>
            <a:off x="4083881" y="1012329"/>
            <a:ext cx="3453225" cy="461665"/>
          </a:xfrm>
          <a:prstGeom prst="rect">
            <a:avLst/>
          </a:prstGeom>
        </p:spPr>
        <p:txBody>
          <a:bodyPr wrap="square">
            <a:spAutoFit/>
          </a:bodyPr>
          <a:lstStyle/>
          <a:p>
            <a:pPr algn="just" rtl="1"/>
            <a:r>
              <a:rPr lang="ar-SA" sz="2400" dirty="0">
                <a:cs typeface="PT Bold Heading" pitchFamily="2" charset="-78"/>
              </a:rPr>
              <a:t>1- </a:t>
            </a:r>
            <a:r>
              <a:rPr lang="ar-EG" sz="2400" dirty="0">
                <a:cs typeface="PT Bold Heading" pitchFamily="2" charset="-78"/>
              </a:rPr>
              <a:t>برامج البدائل التعليمية</a:t>
            </a:r>
            <a:endParaRPr lang="ar-SA" sz="2400" dirty="0">
              <a:cs typeface="PT Bold Heading" pitchFamily="2" charset="-78"/>
            </a:endParaRPr>
          </a:p>
        </p:txBody>
      </p:sp>
      <p:sp>
        <p:nvSpPr>
          <p:cNvPr id="13" name="TextBox 12"/>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39188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8420" y="1839658"/>
            <a:ext cx="10058400" cy="4241003"/>
          </a:xfrm>
          <a:prstGeom prst="rect">
            <a:avLst/>
          </a:prstGeom>
        </p:spPr>
      </p:pic>
      <p:sp>
        <p:nvSpPr>
          <p:cNvPr id="7" name="Content Placeholder 2"/>
          <p:cNvSpPr txBox="1">
            <a:spLocks/>
          </p:cNvSpPr>
          <p:nvPr/>
        </p:nvSpPr>
        <p:spPr>
          <a:xfrm>
            <a:off x="1458410" y="2580934"/>
            <a:ext cx="7418140" cy="2673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1800" dirty="0">
                <a:cs typeface="PT Bold Heading" pitchFamily="2" charset="-78"/>
              </a:rPr>
              <a:t>توافقا مع رؤية المملكة </a:t>
            </a:r>
            <a:r>
              <a:rPr lang="ar-SA" sz="1800" dirty="0">
                <a:solidFill>
                  <a:srgbClr val="FF0000"/>
                </a:solidFill>
                <a:cs typeface="PT Bold Heading" pitchFamily="2" charset="-78"/>
              </a:rPr>
              <a:t>2030</a:t>
            </a:r>
            <a:r>
              <a:rPr lang="ar-SA" sz="1800" dirty="0">
                <a:cs typeface="PT Bold Heading" pitchFamily="2" charset="-78"/>
              </a:rPr>
              <a:t> دشن وزير التعليم الدكتور أحمد العيسى برنامج بوابة المستقبل، كإحدى مبادرات التحول الوطني </a:t>
            </a:r>
            <a:r>
              <a:rPr lang="ar-SA" sz="1800" dirty="0">
                <a:solidFill>
                  <a:srgbClr val="FF0000"/>
                </a:solidFill>
                <a:cs typeface="PT Bold Heading" pitchFamily="2" charset="-78"/>
              </a:rPr>
              <a:t>2020</a:t>
            </a:r>
            <a:r>
              <a:rPr lang="ar-SA" sz="1800" dirty="0">
                <a:cs typeface="PT Bold Heading" pitchFamily="2" charset="-78"/>
              </a:rPr>
              <a:t> المعنية بالتحول نحو التعليم الرقمي حيث شمل البرنامج </a:t>
            </a:r>
            <a:r>
              <a:rPr lang="ar-SA" sz="1800" dirty="0">
                <a:solidFill>
                  <a:srgbClr val="FF0000"/>
                </a:solidFill>
                <a:cs typeface="PT Bold Heading" pitchFamily="2" charset="-78"/>
              </a:rPr>
              <a:t>150</a:t>
            </a:r>
            <a:r>
              <a:rPr lang="ar-SA" sz="1800" dirty="0">
                <a:cs typeface="PT Bold Heading" pitchFamily="2" charset="-78"/>
              </a:rPr>
              <a:t> مدرسة للعام الدراسي الحالي </a:t>
            </a:r>
            <a:r>
              <a:rPr lang="ar-SA" sz="1800" dirty="0">
                <a:solidFill>
                  <a:srgbClr val="FF0000"/>
                </a:solidFill>
                <a:cs typeface="PT Bold Heading" pitchFamily="2" charset="-78"/>
              </a:rPr>
              <a:t>1439-1440 </a:t>
            </a:r>
            <a:r>
              <a:rPr lang="ar-SA" sz="1800" dirty="0">
                <a:cs typeface="PT Bold Heading" pitchFamily="2" charset="-78"/>
              </a:rPr>
              <a:t>في ثلاث مناطق (الرياض ، جدة ، المنطقة الشرقية). ليطبق في العام الدراسي القادم في </a:t>
            </a:r>
            <a:r>
              <a:rPr lang="ar-SA" sz="1800" dirty="0">
                <a:solidFill>
                  <a:srgbClr val="FF0000"/>
                </a:solidFill>
                <a:cs typeface="PT Bold Heading" pitchFamily="2" charset="-78"/>
              </a:rPr>
              <a:t>1500 </a:t>
            </a:r>
            <a:r>
              <a:rPr lang="ar-SA" sz="1800" dirty="0">
                <a:cs typeface="PT Bold Heading" pitchFamily="2" charset="-78"/>
              </a:rPr>
              <a:t>مدرسة. لتعميم المشروع على كافة مدارس المملكة بعد التقييم وقياس المخرجات و</a:t>
            </a:r>
            <a:r>
              <a:rPr lang="ar-EG" sz="1800" dirty="0">
                <a:cs typeface="PT Bold Heading" pitchFamily="2" charset="-78"/>
              </a:rPr>
              <a:t>إ</a:t>
            </a:r>
            <a:r>
              <a:rPr lang="ar-SA" sz="1800" dirty="0">
                <a:cs typeface="PT Bold Heading" pitchFamily="2" charset="-78"/>
              </a:rPr>
              <a:t>جراء التعديلات.</a:t>
            </a:r>
            <a:endParaRPr lang="en-US" sz="1800" dirty="0">
              <a:cs typeface="PT Bold Heading" pitchFamily="2" charset="-78"/>
            </a:endParaRPr>
          </a:p>
        </p:txBody>
      </p:sp>
      <p:sp>
        <p:nvSpPr>
          <p:cNvPr id="8" name="Rectangle 7"/>
          <p:cNvSpPr/>
          <p:nvPr/>
        </p:nvSpPr>
        <p:spPr>
          <a:xfrm>
            <a:off x="9167145" y="2471148"/>
            <a:ext cx="1769693" cy="2554545"/>
          </a:xfrm>
          <a:prstGeom prst="rect">
            <a:avLst/>
          </a:prstGeom>
        </p:spPr>
        <p:txBody>
          <a:bodyPr wrap="square">
            <a:spAutoFit/>
          </a:bodyPr>
          <a:lstStyle/>
          <a:p>
            <a:pPr algn="ctr" rtl="1">
              <a:lnSpc>
                <a:spcPct val="200000"/>
              </a:lnSpc>
            </a:pPr>
            <a:r>
              <a:rPr lang="ar-EG" sz="2000" dirty="0">
                <a:solidFill>
                  <a:schemeClr val="bg1"/>
                </a:solidFill>
                <a:cs typeface="PT Bold Heading" panose="02010400000000000000" pitchFamily="2" charset="-78"/>
              </a:rPr>
              <a:t>أهم </a:t>
            </a:r>
            <a:r>
              <a:rPr lang="ar-SA" sz="2000" dirty="0">
                <a:solidFill>
                  <a:schemeClr val="bg1"/>
                </a:solidFill>
                <a:cs typeface="PT Bold Heading" panose="02010400000000000000" pitchFamily="2" charset="-78"/>
              </a:rPr>
              <a:t>مشاريع التحول للتعليم الرقمي</a:t>
            </a:r>
            <a:r>
              <a:rPr lang="ar-EG" sz="2000" dirty="0">
                <a:solidFill>
                  <a:schemeClr val="bg1"/>
                </a:solidFill>
                <a:cs typeface="PT Bold Heading" panose="02010400000000000000" pitchFamily="2" charset="-78"/>
              </a:rPr>
              <a:t> في ضوء الرؤية 2030</a:t>
            </a:r>
            <a:r>
              <a:rPr lang="ar-SA" sz="2000" dirty="0">
                <a:solidFill>
                  <a:schemeClr val="bg1"/>
                </a:solidFill>
                <a:cs typeface="PT Bold Heading" panose="02010400000000000000" pitchFamily="2" charset="-78"/>
              </a:rPr>
              <a:t>:</a:t>
            </a:r>
            <a:endParaRPr lang="en-US" sz="2000" dirty="0">
              <a:solidFill>
                <a:schemeClr val="bg1"/>
              </a:solidFill>
              <a:cs typeface="PT Bold Heading" panose="02010400000000000000" pitchFamily="2" charset="-78"/>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0637" y="725149"/>
            <a:ext cx="4969965" cy="1138793"/>
          </a:xfrm>
          <a:prstGeom prst="rect">
            <a:avLst/>
          </a:prstGeom>
        </p:spPr>
      </p:pic>
      <p:sp>
        <p:nvSpPr>
          <p:cNvPr id="5" name="Rectangle 4"/>
          <p:cNvSpPr/>
          <p:nvPr/>
        </p:nvSpPr>
        <p:spPr>
          <a:xfrm>
            <a:off x="4027990" y="1040564"/>
            <a:ext cx="3158934" cy="461665"/>
          </a:xfrm>
          <a:prstGeom prst="rect">
            <a:avLst/>
          </a:prstGeom>
        </p:spPr>
        <p:txBody>
          <a:bodyPr wrap="square">
            <a:spAutoFit/>
          </a:bodyPr>
          <a:lstStyle/>
          <a:p>
            <a:pPr algn="just" rtl="1"/>
            <a:r>
              <a:rPr lang="ar-EG" sz="2400" dirty="0">
                <a:cs typeface="PT Bold Heading" pitchFamily="2" charset="-78"/>
              </a:rPr>
              <a:t>2- </a:t>
            </a:r>
            <a:r>
              <a:rPr lang="ar-SA" sz="2400" dirty="0">
                <a:cs typeface="PT Bold Heading" pitchFamily="2" charset="-78"/>
              </a:rPr>
              <a:t>برنامج بوابة المستقبل</a:t>
            </a:r>
          </a:p>
        </p:txBody>
      </p:sp>
      <p:sp>
        <p:nvSpPr>
          <p:cNvPr id="12" name="TextBox 11"/>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414193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391" y="0"/>
            <a:ext cx="12282153" cy="6904309"/>
          </a:xfrm>
        </p:spPr>
      </p:pic>
      <p:grpSp>
        <p:nvGrpSpPr>
          <p:cNvPr id="9" name="Group 8"/>
          <p:cNvGrpSpPr/>
          <p:nvPr/>
        </p:nvGrpSpPr>
        <p:grpSpPr>
          <a:xfrm>
            <a:off x="1377387" y="1956840"/>
            <a:ext cx="8867583" cy="4058964"/>
            <a:chOff x="2678125" y="2020466"/>
            <a:chExt cx="6840760" cy="4556315"/>
          </a:xfrm>
        </p:grpSpPr>
        <p:sp>
          <p:nvSpPr>
            <p:cNvPr id="11" name="Oval 65"/>
            <p:cNvSpPr>
              <a:spLocks noChangeArrowheads="1"/>
            </p:cNvSpPr>
            <p:nvPr/>
          </p:nvSpPr>
          <p:spPr bwMode="auto">
            <a:xfrm>
              <a:off x="4872215" y="6105110"/>
              <a:ext cx="2324121" cy="471671"/>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Arial" pitchFamily="34" charset="0"/>
                <a:ea typeface="宋体"/>
              </a:endParaRPr>
            </a:p>
          </p:txBody>
        </p:sp>
        <p:grpSp>
          <p:nvGrpSpPr>
            <p:cNvPr id="12" name="组合 27"/>
            <p:cNvGrpSpPr/>
            <p:nvPr/>
          </p:nvGrpSpPr>
          <p:grpSpPr>
            <a:xfrm>
              <a:off x="5846477" y="2020466"/>
              <a:ext cx="3672408" cy="1673425"/>
              <a:chOff x="3491880" y="2420888"/>
              <a:chExt cx="5794246" cy="2160240"/>
            </a:xfrm>
          </p:grpSpPr>
          <p:sp>
            <p:nvSpPr>
              <p:cNvPr id="18" name="上弧形箭头 28"/>
              <p:cNvSpPr/>
              <p:nvPr/>
            </p:nvSpPr>
            <p:spPr>
              <a:xfrm>
                <a:off x="3605493" y="2420888"/>
                <a:ext cx="5680633" cy="2160240"/>
              </a:xfrm>
              <a:prstGeom prst="curvedDownArrow">
                <a:avLst/>
              </a:prstGeom>
              <a:gradFill flip="none" rotWithShape="1">
                <a:gsLst>
                  <a:gs pos="0">
                    <a:schemeClr val="accent5">
                      <a:lumMod val="50000"/>
                    </a:schemeClr>
                  </a:gs>
                  <a:gs pos="50000">
                    <a:schemeClr val="accent5">
                      <a:lumMod val="75000"/>
                    </a:schemeClr>
                  </a:gs>
                  <a:gs pos="100000">
                    <a:schemeClr val="accent5"/>
                  </a:gs>
                </a:gsLst>
                <a:lin ang="16200000" scaled="1"/>
                <a:tileRect/>
              </a:gradFill>
              <a:ln w="25400" cap="flat" cmpd="sng" algn="ctr">
                <a:solidFill>
                  <a:schemeClr val="accent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sp>
            <p:nvSpPr>
              <p:cNvPr id="19" name="上弧形箭头 29"/>
              <p:cNvSpPr/>
              <p:nvPr/>
            </p:nvSpPr>
            <p:spPr>
              <a:xfrm>
                <a:off x="3491880" y="2420888"/>
                <a:ext cx="4317280" cy="2160240"/>
              </a:xfrm>
              <a:prstGeom prst="curvedDownArrow">
                <a:avLst/>
              </a:prstGeom>
              <a:gradFill flip="none" rotWithShape="1">
                <a:gsLst>
                  <a:gs pos="0">
                    <a:schemeClr val="accent3">
                      <a:lumMod val="50000"/>
                    </a:schemeClr>
                  </a:gs>
                  <a:gs pos="50000">
                    <a:schemeClr val="accent3">
                      <a:lumMod val="75000"/>
                    </a:schemeClr>
                  </a:gs>
                  <a:gs pos="100000">
                    <a:schemeClr val="accent3"/>
                  </a:gs>
                </a:gsLst>
                <a:lin ang="16200000" scaled="1"/>
                <a:tileRect/>
              </a:gradFill>
              <a:ln w="25400" cap="flat" cmpd="sng" algn="ctr">
                <a:solidFill>
                  <a:schemeClr val="accent3"/>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sp>
            <p:nvSpPr>
              <p:cNvPr id="20" name="上弧形箭头 30"/>
              <p:cNvSpPr/>
              <p:nvPr/>
            </p:nvSpPr>
            <p:spPr>
              <a:xfrm>
                <a:off x="3491880" y="2420888"/>
                <a:ext cx="2808312" cy="2160240"/>
              </a:xfrm>
              <a:prstGeom prst="curvedDownArrow">
                <a:avLst/>
              </a:prstGeom>
              <a:gradFill flip="none" rotWithShape="1">
                <a:gsLst>
                  <a:gs pos="0">
                    <a:schemeClr val="accent1">
                      <a:lumMod val="50000"/>
                    </a:schemeClr>
                  </a:gs>
                  <a:gs pos="50000">
                    <a:schemeClr val="accent1">
                      <a:lumMod val="75000"/>
                    </a:schemeClr>
                  </a:gs>
                  <a:gs pos="100000">
                    <a:schemeClr val="accent1"/>
                  </a:gs>
                </a:gsLst>
                <a:lin ang="16200000" scaled="1"/>
                <a:tileRect/>
              </a:gra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grpSp>
        <p:grpSp>
          <p:nvGrpSpPr>
            <p:cNvPr id="13" name="组合 31"/>
            <p:cNvGrpSpPr/>
            <p:nvPr/>
          </p:nvGrpSpPr>
          <p:grpSpPr>
            <a:xfrm flipH="1">
              <a:off x="2678125" y="2020466"/>
              <a:ext cx="3672408" cy="1673425"/>
              <a:chOff x="3491880" y="2420888"/>
              <a:chExt cx="5794246" cy="2160240"/>
            </a:xfrm>
          </p:grpSpPr>
          <p:sp>
            <p:nvSpPr>
              <p:cNvPr id="15" name="上弧形箭头 32"/>
              <p:cNvSpPr/>
              <p:nvPr/>
            </p:nvSpPr>
            <p:spPr>
              <a:xfrm>
                <a:off x="3605493" y="2420888"/>
                <a:ext cx="5680633" cy="2160240"/>
              </a:xfrm>
              <a:prstGeom prst="curvedDownArrow">
                <a:avLst/>
              </a:prstGeom>
              <a:gradFill flip="none" rotWithShape="1">
                <a:gsLst>
                  <a:gs pos="0">
                    <a:schemeClr val="accent6">
                      <a:lumMod val="50000"/>
                    </a:schemeClr>
                  </a:gs>
                  <a:gs pos="50000">
                    <a:schemeClr val="accent6">
                      <a:lumMod val="75000"/>
                    </a:schemeClr>
                  </a:gs>
                  <a:gs pos="100000">
                    <a:schemeClr val="accent6"/>
                  </a:gs>
                </a:gsLst>
                <a:lin ang="16200000" scaled="1"/>
                <a:tileRect/>
              </a:gra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sp>
            <p:nvSpPr>
              <p:cNvPr id="16" name="上弧形箭头 33"/>
              <p:cNvSpPr/>
              <p:nvPr/>
            </p:nvSpPr>
            <p:spPr>
              <a:xfrm>
                <a:off x="3491880" y="2420888"/>
                <a:ext cx="4317280" cy="2160240"/>
              </a:xfrm>
              <a:prstGeom prst="curvedDownArrow">
                <a:avLst/>
              </a:prstGeom>
              <a:gradFill flip="none" rotWithShape="1">
                <a:gsLst>
                  <a:gs pos="0">
                    <a:schemeClr val="accent4">
                      <a:lumMod val="50000"/>
                    </a:schemeClr>
                  </a:gs>
                  <a:gs pos="50000">
                    <a:schemeClr val="accent4">
                      <a:lumMod val="75000"/>
                    </a:schemeClr>
                  </a:gs>
                  <a:gs pos="100000">
                    <a:schemeClr val="accent4"/>
                  </a:gs>
                </a:gsLst>
                <a:lin ang="16200000" scaled="1"/>
                <a:tileRect/>
              </a:gradFill>
              <a:ln w="25400" cap="flat" cmpd="sng" algn="ctr">
                <a:solidFill>
                  <a:schemeClr val="accent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sp>
            <p:nvSpPr>
              <p:cNvPr id="17" name="上弧形箭头 34"/>
              <p:cNvSpPr/>
              <p:nvPr/>
            </p:nvSpPr>
            <p:spPr>
              <a:xfrm>
                <a:off x="3491880" y="2420888"/>
                <a:ext cx="2808312" cy="2160240"/>
              </a:xfrm>
              <a:prstGeom prst="curvedDownArrow">
                <a:avLst/>
              </a:prstGeom>
              <a:gradFill flip="none" rotWithShape="1">
                <a:gsLst>
                  <a:gs pos="0">
                    <a:schemeClr val="accent2">
                      <a:lumMod val="50000"/>
                    </a:schemeClr>
                  </a:gs>
                  <a:gs pos="50000">
                    <a:schemeClr val="accent2">
                      <a:lumMod val="75000"/>
                    </a:schemeClr>
                  </a:gs>
                  <a:gs pos="100000">
                    <a:schemeClr val="accent2"/>
                  </a:gs>
                </a:gsLst>
                <a:lin ang="16200000" scaled="1"/>
                <a:tileRect/>
              </a:gra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grpSp>
        <p:sp>
          <p:nvSpPr>
            <p:cNvPr id="14" name="圆柱形 35"/>
            <p:cNvSpPr/>
            <p:nvPr/>
          </p:nvSpPr>
          <p:spPr>
            <a:xfrm>
              <a:off x="5806298" y="3682168"/>
              <a:ext cx="579404" cy="2647055"/>
            </a:xfrm>
            <a:prstGeom prst="can">
              <a:avLst>
                <a:gd name="adj" fmla="val 2705"/>
              </a:avLst>
            </a:prstGeom>
            <a:gradFill flip="none" rotWithShape="1">
              <a:gsLst>
                <a:gs pos="2500">
                  <a:sysClr val="windowText" lastClr="000000">
                    <a:lumMod val="50000"/>
                    <a:lumOff val="50000"/>
                  </a:sysClr>
                </a:gs>
                <a:gs pos="9000">
                  <a:sysClr val="windowText" lastClr="000000">
                    <a:lumMod val="85000"/>
                    <a:lumOff val="15000"/>
                  </a:sysClr>
                </a:gs>
                <a:gs pos="75000">
                  <a:sysClr val="windowText" lastClr="000000">
                    <a:lumMod val="50000"/>
                    <a:lumOff val="50000"/>
                  </a:sysClr>
                </a:gs>
                <a:gs pos="65000">
                  <a:sysClr val="windowText" lastClr="000000">
                    <a:lumMod val="50000"/>
                    <a:lumOff val="50000"/>
                  </a:sysClr>
                </a:gs>
                <a:gs pos="42000">
                  <a:sysClr val="window" lastClr="FFFFFF"/>
                </a:gs>
                <a:gs pos="40000">
                  <a:sysClr val="window" lastClr="FFFFFF">
                    <a:lumMod val="85000"/>
                  </a:sysClr>
                </a:gs>
                <a:gs pos="100000">
                  <a:sysClr val="windowText" lastClr="000000">
                    <a:lumMod val="75000"/>
                    <a:lumOff val="25000"/>
                  </a:sysClr>
                </a:gs>
              </a:gsLst>
              <a:lin ang="0" scaled="1"/>
              <a:tileRect/>
            </a:gradFill>
            <a:ln w="25400" cap="flat" cmpd="sng" algn="ctr">
              <a:noFill/>
              <a:prstDash val="solid"/>
            </a:ln>
            <a:effectLst>
              <a:outerShdw blurRad="50800" dist="38100" dir="5400000" algn="t" rotWithShape="0">
                <a:prstClr val="black">
                  <a:alpha val="40000"/>
                </a:prstClr>
              </a:outerShdw>
              <a:reflection blurRad="6350" stA="52000" endA="300" endPos="35000" dir="5400000" sy="-100000" algn="bl" rotWithShape="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chemeClr val="bg1"/>
                </a:solidFill>
                <a:effectLst/>
                <a:uLnTx/>
                <a:uFillTx/>
                <a:latin typeface="Calibri"/>
                <a:ea typeface="宋体"/>
                <a:cs typeface="+mn-cs"/>
              </a:endParaRPr>
            </a:p>
          </p:txBody>
        </p:sp>
      </p:grpSp>
      <p:sp>
        <p:nvSpPr>
          <p:cNvPr id="22" name="Slide Number Placeholder 2"/>
          <p:cNvSpPr txBox="1">
            <a:spLocks/>
          </p:cNvSpPr>
          <p:nvPr/>
        </p:nvSpPr>
        <p:spPr>
          <a:xfrm>
            <a:off x="8438903" y="3806787"/>
            <a:ext cx="614217" cy="46534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2800" b="1" dirty="0">
                <a:solidFill>
                  <a:schemeClr val="bg1"/>
                </a:solidFill>
              </a:rPr>
              <a:t>1</a:t>
            </a:r>
            <a:endParaRPr lang="en-US" sz="2800" b="1" dirty="0">
              <a:solidFill>
                <a:schemeClr val="bg1"/>
              </a:solidFill>
            </a:endParaRPr>
          </a:p>
        </p:txBody>
      </p:sp>
      <p:sp>
        <p:nvSpPr>
          <p:cNvPr id="23" name="Slide Number Placeholder 2"/>
          <p:cNvSpPr txBox="1">
            <a:spLocks/>
          </p:cNvSpPr>
          <p:nvPr/>
        </p:nvSpPr>
        <p:spPr>
          <a:xfrm>
            <a:off x="9639349" y="2940903"/>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2800" b="1" dirty="0">
                <a:solidFill>
                  <a:schemeClr val="bg1"/>
                </a:solidFill>
              </a:rPr>
              <a:t>1</a:t>
            </a:r>
            <a:endParaRPr lang="en-US" sz="2800" b="1" dirty="0">
              <a:solidFill>
                <a:schemeClr val="bg1"/>
              </a:solidFill>
            </a:endParaRPr>
          </a:p>
        </p:txBody>
      </p:sp>
      <p:sp>
        <p:nvSpPr>
          <p:cNvPr id="24" name="Slide Number Placeholder 2"/>
          <p:cNvSpPr txBox="1">
            <a:spLocks/>
          </p:cNvSpPr>
          <p:nvPr/>
        </p:nvSpPr>
        <p:spPr>
          <a:xfrm>
            <a:off x="8424506" y="2930259"/>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2800" b="1" dirty="0">
                <a:solidFill>
                  <a:schemeClr val="bg1"/>
                </a:solidFill>
              </a:rPr>
              <a:t>2</a:t>
            </a:r>
            <a:endParaRPr lang="en-US" sz="2800" b="1" dirty="0">
              <a:solidFill>
                <a:schemeClr val="bg1"/>
              </a:solidFill>
            </a:endParaRPr>
          </a:p>
        </p:txBody>
      </p:sp>
      <p:sp>
        <p:nvSpPr>
          <p:cNvPr id="36" name="Slide Number Placeholder 2"/>
          <p:cNvSpPr txBox="1">
            <a:spLocks/>
          </p:cNvSpPr>
          <p:nvPr/>
        </p:nvSpPr>
        <p:spPr>
          <a:xfrm>
            <a:off x="7211132" y="2979553"/>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2800" b="1" dirty="0">
                <a:solidFill>
                  <a:schemeClr val="bg1"/>
                </a:solidFill>
              </a:rPr>
              <a:t>3</a:t>
            </a:r>
            <a:endParaRPr lang="en-US" sz="2800" b="1" dirty="0">
              <a:solidFill>
                <a:schemeClr val="bg1"/>
              </a:solidFill>
            </a:endParaRPr>
          </a:p>
        </p:txBody>
      </p:sp>
      <p:sp>
        <p:nvSpPr>
          <p:cNvPr id="37" name="Slide Number Placeholder 2"/>
          <p:cNvSpPr txBox="1">
            <a:spLocks/>
          </p:cNvSpPr>
          <p:nvPr/>
        </p:nvSpPr>
        <p:spPr>
          <a:xfrm>
            <a:off x="6272992" y="2871961"/>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2800" b="1" dirty="0">
                <a:solidFill>
                  <a:schemeClr val="bg1"/>
                </a:solidFill>
              </a:rPr>
              <a:t>4</a:t>
            </a:r>
            <a:endParaRPr lang="en-US" sz="2800" b="1" dirty="0">
              <a:solidFill>
                <a:schemeClr val="bg1"/>
              </a:solidFill>
            </a:endParaRPr>
          </a:p>
        </p:txBody>
      </p:sp>
      <p:sp>
        <p:nvSpPr>
          <p:cNvPr id="38" name="Slide Number Placeholder 2"/>
          <p:cNvSpPr txBox="1">
            <a:spLocks/>
          </p:cNvSpPr>
          <p:nvPr/>
        </p:nvSpPr>
        <p:spPr>
          <a:xfrm>
            <a:off x="4043487" y="2951133"/>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EG" sz="2800" b="1" dirty="0">
                <a:solidFill>
                  <a:schemeClr val="bg1"/>
                </a:solidFill>
              </a:rPr>
              <a:t>4</a:t>
            </a:r>
            <a:endParaRPr lang="en-US" sz="2800" b="1" dirty="0">
              <a:solidFill>
                <a:schemeClr val="bg1"/>
              </a:solidFill>
            </a:endParaRPr>
          </a:p>
        </p:txBody>
      </p:sp>
      <p:sp>
        <p:nvSpPr>
          <p:cNvPr id="39" name="Slide Number Placeholder 2"/>
          <p:cNvSpPr txBox="1">
            <a:spLocks/>
          </p:cNvSpPr>
          <p:nvPr/>
        </p:nvSpPr>
        <p:spPr>
          <a:xfrm>
            <a:off x="2804500" y="2968961"/>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EG" sz="2800" b="1" dirty="0">
                <a:solidFill>
                  <a:schemeClr val="bg1"/>
                </a:solidFill>
              </a:rPr>
              <a:t>5</a:t>
            </a:r>
            <a:endParaRPr lang="en-US" sz="2800" b="1" dirty="0">
              <a:solidFill>
                <a:schemeClr val="bg1"/>
              </a:solidFill>
            </a:endParaRPr>
          </a:p>
        </p:txBody>
      </p:sp>
      <p:sp>
        <p:nvSpPr>
          <p:cNvPr id="40" name="TextBox 39"/>
          <p:cNvSpPr txBox="1"/>
          <p:nvPr/>
        </p:nvSpPr>
        <p:spPr>
          <a:xfrm>
            <a:off x="9211595" y="3329558"/>
            <a:ext cx="1547372" cy="2308324"/>
          </a:xfrm>
          <a:prstGeom prst="rect">
            <a:avLst/>
          </a:prstGeom>
          <a:noFill/>
        </p:spPr>
        <p:txBody>
          <a:bodyPr wrap="square" rtlCol="0">
            <a:spAutoFit/>
          </a:bodyPr>
          <a:lstStyle/>
          <a:p>
            <a:pPr lvl="0" algn="ctr" rtl="1">
              <a:lnSpc>
                <a:spcPct val="150000"/>
              </a:lnSpc>
            </a:pPr>
            <a:r>
              <a:rPr lang="ar-SA" sz="1600" dirty="0">
                <a:cs typeface="PT Bold Heading" pitchFamily="2" charset="-78"/>
              </a:rPr>
              <a:t>ضمان جودة  العملية التعليمة من خلال تفعيل دور التقنية في العملية التعليمية.</a:t>
            </a:r>
            <a:endParaRPr lang="en-US" sz="1600" dirty="0">
              <a:cs typeface="PT Bold Heading" pitchFamily="2" charset="-78"/>
            </a:endParaRPr>
          </a:p>
        </p:txBody>
      </p:sp>
      <p:sp>
        <p:nvSpPr>
          <p:cNvPr id="41" name="TextBox 40"/>
          <p:cNvSpPr txBox="1"/>
          <p:nvPr/>
        </p:nvSpPr>
        <p:spPr>
          <a:xfrm>
            <a:off x="8128365" y="3323704"/>
            <a:ext cx="1165841" cy="1938992"/>
          </a:xfrm>
          <a:prstGeom prst="rect">
            <a:avLst/>
          </a:prstGeom>
          <a:noFill/>
        </p:spPr>
        <p:txBody>
          <a:bodyPr wrap="square" rtlCol="0">
            <a:spAutoFit/>
          </a:bodyPr>
          <a:lstStyle/>
          <a:p>
            <a:pPr algn="ctr" rtl="1">
              <a:lnSpc>
                <a:spcPct val="150000"/>
              </a:lnSpc>
            </a:pPr>
            <a:r>
              <a:rPr lang="ar-SA" sz="1600" dirty="0">
                <a:cs typeface="PT Bold Heading" pitchFamily="2" charset="-78"/>
              </a:rPr>
              <a:t>دعم تطوير قدرات المعلمين العلمية والتربوية</a:t>
            </a:r>
            <a:endParaRPr lang="en-US" sz="1600" dirty="0">
              <a:cs typeface="PT Bold Heading" pitchFamily="2" charset="-78"/>
            </a:endParaRPr>
          </a:p>
        </p:txBody>
      </p:sp>
      <p:sp>
        <p:nvSpPr>
          <p:cNvPr id="42" name="TextBox 41"/>
          <p:cNvSpPr txBox="1"/>
          <p:nvPr/>
        </p:nvSpPr>
        <p:spPr>
          <a:xfrm>
            <a:off x="6779193" y="3331505"/>
            <a:ext cx="1298738" cy="2677656"/>
          </a:xfrm>
          <a:prstGeom prst="rect">
            <a:avLst/>
          </a:prstGeom>
          <a:noFill/>
        </p:spPr>
        <p:txBody>
          <a:bodyPr wrap="square" rtlCol="0">
            <a:spAutoFit/>
          </a:bodyPr>
          <a:lstStyle/>
          <a:p>
            <a:pPr lvl="0" algn="ctr" rtl="1">
              <a:lnSpc>
                <a:spcPct val="150000"/>
              </a:lnSpc>
            </a:pPr>
            <a:r>
              <a:rPr lang="ar-SA" sz="1600" dirty="0">
                <a:cs typeface="PT Bold Heading" pitchFamily="2" charset="-78"/>
              </a:rPr>
              <a:t>توفير الوقت والمال والجهد في تحضير وتنفيذ الدروس والوسائل التعليمية.</a:t>
            </a:r>
            <a:endParaRPr lang="en-US" sz="1600" dirty="0">
              <a:cs typeface="PT Bold Heading" pitchFamily="2" charset="-78"/>
            </a:endParaRPr>
          </a:p>
        </p:txBody>
      </p:sp>
      <p:sp>
        <p:nvSpPr>
          <p:cNvPr id="43" name="TextBox 42"/>
          <p:cNvSpPr txBox="1"/>
          <p:nvPr/>
        </p:nvSpPr>
        <p:spPr>
          <a:xfrm>
            <a:off x="3612120" y="3341590"/>
            <a:ext cx="1149421" cy="2677656"/>
          </a:xfrm>
          <a:prstGeom prst="rect">
            <a:avLst/>
          </a:prstGeom>
          <a:noFill/>
        </p:spPr>
        <p:txBody>
          <a:bodyPr wrap="square" rtlCol="0">
            <a:spAutoFit/>
          </a:bodyPr>
          <a:lstStyle/>
          <a:p>
            <a:pPr lvl="0" algn="ctr" rtl="1">
              <a:lnSpc>
                <a:spcPct val="150000"/>
              </a:lnSpc>
            </a:pPr>
            <a:r>
              <a:rPr lang="ar-SA" sz="1600" dirty="0">
                <a:cs typeface="PT Bold Heading" pitchFamily="2" charset="-78"/>
              </a:rPr>
              <a:t>جعل التعلم متعة وبهجة للطالب وتحفيز الاستخدام الإيجابي للتقنية</a:t>
            </a:r>
            <a:endParaRPr lang="en-US" sz="1600" dirty="0">
              <a:cs typeface="PT Bold Heading" pitchFamily="2" charset="-78"/>
            </a:endParaRPr>
          </a:p>
        </p:txBody>
      </p:sp>
      <p:sp>
        <p:nvSpPr>
          <p:cNvPr id="44" name="TextBox 43"/>
          <p:cNvSpPr txBox="1"/>
          <p:nvPr/>
        </p:nvSpPr>
        <p:spPr>
          <a:xfrm>
            <a:off x="2357695" y="3288902"/>
            <a:ext cx="1318541" cy="3046988"/>
          </a:xfrm>
          <a:prstGeom prst="rect">
            <a:avLst/>
          </a:prstGeom>
          <a:noFill/>
        </p:spPr>
        <p:txBody>
          <a:bodyPr wrap="square" rtlCol="0">
            <a:spAutoFit/>
          </a:bodyPr>
          <a:lstStyle/>
          <a:p>
            <a:pPr lvl="0" algn="ctr" rtl="1">
              <a:lnSpc>
                <a:spcPct val="150000"/>
              </a:lnSpc>
            </a:pPr>
            <a:r>
              <a:rPr lang="ar-SA" sz="1600" dirty="0">
                <a:cs typeface="PT Bold Heading" pitchFamily="2" charset="-78"/>
              </a:rPr>
              <a:t>تعدد مصادر التعلم وأساليب عرض المعلومة لتسهيل متابعة العملية التعليمية .</a:t>
            </a:r>
            <a:endParaRPr lang="en-US" sz="1600" dirty="0">
              <a:cs typeface="PT Bold Heading" pitchFamily="2" charset="-78"/>
            </a:endParaRPr>
          </a:p>
        </p:txBody>
      </p:sp>
      <p:sp>
        <p:nvSpPr>
          <p:cNvPr id="46" name="TextBox 45"/>
          <p:cNvSpPr txBox="1"/>
          <p:nvPr/>
        </p:nvSpPr>
        <p:spPr>
          <a:xfrm>
            <a:off x="497733" y="3358963"/>
            <a:ext cx="2078214" cy="2308324"/>
          </a:xfrm>
          <a:prstGeom prst="rect">
            <a:avLst/>
          </a:prstGeom>
          <a:noFill/>
        </p:spPr>
        <p:txBody>
          <a:bodyPr wrap="square" rtlCol="0">
            <a:spAutoFit/>
          </a:bodyPr>
          <a:lstStyle/>
          <a:p>
            <a:pPr lvl="0" algn="ctr" rtl="1">
              <a:lnSpc>
                <a:spcPct val="150000"/>
              </a:lnSpc>
            </a:pPr>
            <a:r>
              <a:rPr lang="ar-SA" sz="1600" dirty="0">
                <a:cs typeface="PT Bold Heading" pitchFamily="2" charset="-78"/>
              </a:rPr>
              <a:t>تسهيل إدارة العملية التعليمية والإشراف عليها وتطويرها وإشراك ولي الأمر في مراقبة سلوك وأداء الطالب.</a:t>
            </a:r>
            <a:endParaRPr lang="en-US" sz="1600" dirty="0">
              <a:cs typeface="PT Bold Heading" pitchFamily="2" charset="-78"/>
            </a:endParaRPr>
          </a:p>
          <a:p>
            <a:pPr algn="r" rtl="1">
              <a:lnSpc>
                <a:spcPct val="150000"/>
              </a:lnSpc>
            </a:pPr>
            <a:endParaRPr lang="en-US" sz="1600" dirty="0">
              <a:cs typeface="PT Bold Heading" pitchFamily="2" charset="-78"/>
            </a:endParaRPr>
          </a:p>
        </p:txBody>
      </p:sp>
      <p:sp>
        <p:nvSpPr>
          <p:cNvPr id="31" name="Slide Number Placeholder 2"/>
          <p:cNvSpPr txBox="1">
            <a:spLocks/>
          </p:cNvSpPr>
          <p:nvPr/>
        </p:nvSpPr>
        <p:spPr>
          <a:xfrm>
            <a:off x="1594715" y="2945811"/>
            <a:ext cx="365411" cy="4501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EG" sz="2800" b="1" dirty="0">
                <a:solidFill>
                  <a:schemeClr val="bg1"/>
                </a:solidFill>
              </a:rPr>
              <a:t>6</a:t>
            </a:r>
            <a:endParaRPr lang="en-US" sz="2800" b="1" dirty="0">
              <a:solidFill>
                <a:schemeClr val="bg1"/>
              </a:solidFill>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786" y="725151"/>
            <a:ext cx="4969965" cy="1138793"/>
          </a:xfrm>
          <a:prstGeom prst="rect">
            <a:avLst/>
          </a:prstGeom>
        </p:spPr>
      </p:pic>
      <p:sp>
        <p:nvSpPr>
          <p:cNvPr id="21" name="TextBox 20"/>
          <p:cNvSpPr txBox="1"/>
          <p:nvPr/>
        </p:nvSpPr>
        <p:spPr>
          <a:xfrm>
            <a:off x="3535002" y="1082917"/>
            <a:ext cx="4595230" cy="400110"/>
          </a:xfrm>
          <a:prstGeom prst="rect">
            <a:avLst/>
          </a:prstGeom>
          <a:noFill/>
        </p:spPr>
        <p:txBody>
          <a:bodyPr wrap="square" rtlCol="0">
            <a:spAutoFit/>
          </a:bodyPr>
          <a:lstStyle/>
          <a:p>
            <a:pPr algn="ctr" rtl="1"/>
            <a:r>
              <a:rPr lang="ar-SA" sz="2000" dirty="0">
                <a:cs typeface="PT Bold Heading" panose="02010400000000000000" pitchFamily="2" charset="-78"/>
              </a:rPr>
              <a:t>أهم أهداف برنامج بوابة المستقبل</a:t>
            </a:r>
            <a:endParaRPr lang="en-US" sz="2000" b="1" dirty="0">
              <a:cs typeface="PT Bold Heading" panose="02010400000000000000" pitchFamily="2" charset="-78"/>
            </a:endParaRPr>
          </a:p>
        </p:txBody>
      </p:sp>
      <p:sp>
        <p:nvSpPr>
          <p:cNvPr id="33" name="TextBox 32"/>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222167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fade">
                                      <p:cBhvr>
                                        <p:cTn id="48" dur="500"/>
                                        <p:tgtEl>
                                          <p:spTgt spid="39"/>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par>
                          <p:cTn id="58" fill="hold">
                            <p:stCondLst>
                              <p:cond delay="50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6" grpId="0"/>
      <p:bldP spid="38" grpId="0"/>
      <p:bldP spid="39" grpId="0"/>
      <p:bldP spid="40" grpId="0"/>
      <p:bldP spid="41" grpId="0"/>
      <p:bldP spid="42" grpId="0"/>
      <p:bldP spid="43" grpId="0"/>
      <p:bldP spid="44" grpId="0"/>
      <p:bldP spid="46"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grpSp>
        <p:nvGrpSpPr>
          <p:cNvPr id="20" name="Group 19"/>
          <p:cNvGrpSpPr/>
          <p:nvPr/>
        </p:nvGrpSpPr>
        <p:grpSpPr>
          <a:xfrm>
            <a:off x="6782766" y="2127490"/>
            <a:ext cx="4964988" cy="1752114"/>
            <a:chOff x="883283" y="2215990"/>
            <a:chExt cx="4793277" cy="1177955"/>
          </a:xfrm>
          <a:solidFill>
            <a:srgbClr val="00B050"/>
          </a:solidFill>
        </p:grpSpPr>
        <p:sp>
          <p:nvSpPr>
            <p:cNvPr id="21" name="圆角矩形 6"/>
            <p:cNvSpPr/>
            <p:nvPr/>
          </p:nvSpPr>
          <p:spPr>
            <a:xfrm>
              <a:off x="883283" y="2215990"/>
              <a:ext cx="4793277" cy="117795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grpFill/>
            <a:ln w="28575" cap="flat" cmpd="sng" algn="ctr">
              <a:solidFill>
                <a:schemeClr val="bg1"/>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2" name="燕尾形 31"/>
            <p:cNvSpPr/>
            <p:nvPr/>
          </p:nvSpPr>
          <p:spPr>
            <a:xfrm>
              <a:off x="1841994" y="2575817"/>
              <a:ext cx="277135" cy="217166"/>
            </a:xfrm>
            <a:prstGeom prst="chevron">
              <a:avLst/>
            </a:prstGeom>
            <a:grp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3" name="燕尾形 32"/>
            <p:cNvSpPr/>
            <p:nvPr/>
          </p:nvSpPr>
          <p:spPr>
            <a:xfrm>
              <a:off x="2052161" y="2575817"/>
              <a:ext cx="277135" cy="217166"/>
            </a:xfrm>
            <a:prstGeom prst="chevron">
              <a:avLst/>
            </a:prstGeom>
            <a:solidFill>
              <a:srgbClr val="0070C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grpSp>
        <p:nvGrpSpPr>
          <p:cNvPr id="24" name="Group 23"/>
          <p:cNvGrpSpPr/>
          <p:nvPr/>
        </p:nvGrpSpPr>
        <p:grpSpPr>
          <a:xfrm>
            <a:off x="358820" y="2076100"/>
            <a:ext cx="4796659" cy="1671914"/>
            <a:chOff x="226779" y="2059266"/>
            <a:chExt cx="5609728" cy="1378600"/>
          </a:xfrm>
        </p:grpSpPr>
        <p:sp>
          <p:nvSpPr>
            <p:cNvPr id="25" name="圆角矩形 6"/>
            <p:cNvSpPr/>
            <p:nvPr/>
          </p:nvSpPr>
          <p:spPr>
            <a:xfrm>
              <a:off x="226779" y="2059266"/>
              <a:ext cx="5609728" cy="1378600"/>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chemeClr val="accent4"/>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6" name="燕尾形 31"/>
            <p:cNvSpPr/>
            <p:nvPr/>
          </p:nvSpPr>
          <p:spPr>
            <a:xfrm>
              <a:off x="1348790" y="2480382"/>
              <a:ext cx="324340" cy="254156"/>
            </a:xfrm>
            <a:prstGeom prst="chevron">
              <a:avLst/>
            </a:prstGeom>
            <a:solidFill>
              <a:srgbClr val="50D0B8"/>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7" name="燕尾形 32"/>
            <p:cNvSpPr/>
            <p:nvPr/>
          </p:nvSpPr>
          <p:spPr>
            <a:xfrm>
              <a:off x="1594754" y="2480382"/>
              <a:ext cx="324340" cy="254156"/>
            </a:xfrm>
            <a:prstGeom prst="chevron">
              <a:avLst/>
            </a:prstGeom>
            <a:solidFill>
              <a:schemeClr val="accent1"/>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grpSp>
        <p:nvGrpSpPr>
          <p:cNvPr id="28" name="Group 27"/>
          <p:cNvGrpSpPr/>
          <p:nvPr/>
        </p:nvGrpSpPr>
        <p:grpSpPr>
          <a:xfrm>
            <a:off x="6782767" y="4150141"/>
            <a:ext cx="4964986" cy="1814733"/>
            <a:chOff x="6442604" y="2215617"/>
            <a:chExt cx="4793277" cy="1177956"/>
          </a:xfrm>
        </p:grpSpPr>
        <p:sp>
          <p:nvSpPr>
            <p:cNvPr id="29" name="圆角矩形 6"/>
            <p:cNvSpPr/>
            <p:nvPr/>
          </p:nvSpPr>
          <p:spPr>
            <a:xfrm>
              <a:off x="6442604" y="2215617"/>
              <a:ext cx="4793277" cy="1177956"/>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chemeClr val="accent2"/>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0" name="燕尾形 31"/>
            <p:cNvSpPr/>
            <p:nvPr/>
          </p:nvSpPr>
          <p:spPr>
            <a:xfrm>
              <a:off x="7401315" y="2575443"/>
              <a:ext cx="277135" cy="217166"/>
            </a:xfrm>
            <a:prstGeom prst="chevron">
              <a:avLst/>
            </a:prstGeom>
            <a:solidFill>
              <a:srgbClr val="50D0B8"/>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1" name="燕尾形 32"/>
            <p:cNvSpPr/>
            <p:nvPr/>
          </p:nvSpPr>
          <p:spPr>
            <a:xfrm>
              <a:off x="7611481" y="2575443"/>
              <a:ext cx="277135" cy="217166"/>
            </a:xfrm>
            <a:prstGeom prst="chevron">
              <a:avLst/>
            </a:prstGeom>
            <a:solidFill>
              <a:schemeClr val="accent4"/>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grpSp>
        <p:nvGrpSpPr>
          <p:cNvPr id="32" name="Group 31"/>
          <p:cNvGrpSpPr/>
          <p:nvPr/>
        </p:nvGrpSpPr>
        <p:grpSpPr>
          <a:xfrm>
            <a:off x="358821" y="4029720"/>
            <a:ext cx="4796658" cy="1911325"/>
            <a:chOff x="883283" y="2215990"/>
            <a:chExt cx="4793277" cy="1177955"/>
          </a:xfrm>
          <a:solidFill>
            <a:srgbClr val="00B0F0"/>
          </a:solidFill>
        </p:grpSpPr>
        <p:sp>
          <p:nvSpPr>
            <p:cNvPr id="33" name="圆角矩形 6"/>
            <p:cNvSpPr/>
            <p:nvPr/>
          </p:nvSpPr>
          <p:spPr>
            <a:xfrm>
              <a:off x="883283" y="2215990"/>
              <a:ext cx="4793277" cy="117795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grpFill/>
            <a:ln w="28575" cap="flat" cmpd="sng" algn="ctr">
              <a:solidFill>
                <a:schemeClr val="bg1"/>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4" name="燕尾形 31"/>
            <p:cNvSpPr/>
            <p:nvPr/>
          </p:nvSpPr>
          <p:spPr>
            <a:xfrm>
              <a:off x="1841994" y="2575817"/>
              <a:ext cx="277135" cy="217166"/>
            </a:xfrm>
            <a:prstGeom prst="chevron">
              <a:avLst/>
            </a:prstGeom>
            <a:grp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5" name="燕尾形 32"/>
            <p:cNvSpPr/>
            <p:nvPr/>
          </p:nvSpPr>
          <p:spPr>
            <a:xfrm>
              <a:off x="2052161" y="2575817"/>
              <a:ext cx="277135" cy="217166"/>
            </a:xfrm>
            <a:prstGeom prst="chevron">
              <a:avLst/>
            </a:prstGeom>
            <a:solidFill>
              <a:srgbClr val="FF000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sp>
        <p:nvSpPr>
          <p:cNvPr id="3" name="Rectangle 2"/>
          <p:cNvSpPr/>
          <p:nvPr/>
        </p:nvSpPr>
        <p:spPr>
          <a:xfrm>
            <a:off x="8323751" y="2457448"/>
            <a:ext cx="3105974" cy="1200329"/>
          </a:xfrm>
          <a:prstGeom prst="rect">
            <a:avLst/>
          </a:prstGeom>
        </p:spPr>
        <p:txBody>
          <a:bodyPr wrap="square">
            <a:spAutoFit/>
          </a:bodyPr>
          <a:lstStyle/>
          <a:p>
            <a:pPr lvl="0" algn="just" rtl="1">
              <a:lnSpc>
                <a:spcPct val="150000"/>
              </a:lnSpc>
            </a:pPr>
            <a:r>
              <a:rPr lang="ar-SA" sz="1600" dirty="0">
                <a:cs typeface="PT Bold Heading" pitchFamily="2" charset="-78"/>
              </a:rPr>
              <a:t>خلق بيئة دراسية تفاعلية محفزة للطالب يتم من خلالها تقديم محتوى </a:t>
            </a:r>
            <a:r>
              <a:rPr lang="ar-EG" sz="1600" dirty="0">
                <a:cs typeface="PT Bold Heading" pitchFamily="2" charset="-78"/>
              </a:rPr>
              <a:t>إ</a:t>
            </a:r>
            <a:r>
              <a:rPr lang="ar-SA" sz="1600" dirty="0">
                <a:cs typeface="PT Bold Heading" pitchFamily="2" charset="-78"/>
              </a:rPr>
              <a:t>لكتروني.</a:t>
            </a:r>
            <a:endParaRPr lang="en-US" sz="1600" dirty="0">
              <a:cs typeface="PT Bold Heading" pitchFamily="2" charset="-78"/>
            </a:endParaRPr>
          </a:p>
        </p:txBody>
      </p:sp>
      <p:sp>
        <p:nvSpPr>
          <p:cNvPr id="6" name="Rectangle 5"/>
          <p:cNvSpPr/>
          <p:nvPr/>
        </p:nvSpPr>
        <p:spPr>
          <a:xfrm>
            <a:off x="1852153" y="2416006"/>
            <a:ext cx="2994505" cy="1200329"/>
          </a:xfrm>
          <a:prstGeom prst="rect">
            <a:avLst/>
          </a:prstGeom>
        </p:spPr>
        <p:txBody>
          <a:bodyPr wrap="square">
            <a:spAutoFit/>
          </a:bodyPr>
          <a:lstStyle/>
          <a:p>
            <a:pPr algn="justLow" rtl="1">
              <a:lnSpc>
                <a:spcPct val="150000"/>
              </a:lnSpc>
            </a:pPr>
            <a:r>
              <a:rPr lang="ar-SA" sz="1600" dirty="0">
                <a:cs typeface="PT Bold Heading" pitchFamily="2" charset="-78"/>
              </a:rPr>
              <a:t>ترسيخ المعلومات في الذاكرة من خلال استخدام الصور، والإنفوجرافيك، والفيديو.</a:t>
            </a:r>
            <a:endParaRPr lang="en-US" sz="1600" dirty="0">
              <a:cs typeface="PT Bold Heading" pitchFamily="2" charset="-78"/>
            </a:endParaRPr>
          </a:p>
        </p:txBody>
      </p:sp>
      <p:sp>
        <p:nvSpPr>
          <p:cNvPr id="40" name="Rectangle 39"/>
          <p:cNvSpPr/>
          <p:nvPr/>
        </p:nvSpPr>
        <p:spPr>
          <a:xfrm>
            <a:off x="1817427" y="4401561"/>
            <a:ext cx="2994504" cy="1200329"/>
          </a:xfrm>
          <a:prstGeom prst="rect">
            <a:avLst/>
          </a:prstGeom>
        </p:spPr>
        <p:txBody>
          <a:bodyPr wrap="square">
            <a:spAutoFit/>
          </a:bodyPr>
          <a:lstStyle/>
          <a:p>
            <a:pPr algn="just" rtl="1">
              <a:lnSpc>
                <a:spcPct val="150000"/>
              </a:lnSpc>
            </a:pPr>
            <a:r>
              <a:rPr lang="ar-SA" sz="1600" dirty="0">
                <a:cs typeface="PT Bold Heading" pitchFamily="2" charset="-78"/>
              </a:rPr>
              <a:t>تسهيل استرجاع المعلومات على الطالب في المستقبل، وتنمية المهارات العقلية والمهارات اللازمة.</a:t>
            </a:r>
            <a:endParaRPr lang="en-US" sz="1600" dirty="0">
              <a:cs typeface="PT Bold Heading" pitchFamily="2" charset="-78"/>
            </a:endParaRPr>
          </a:p>
        </p:txBody>
      </p:sp>
      <p:sp>
        <p:nvSpPr>
          <p:cNvPr id="41" name="Rectangle 40"/>
          <p:cNvSpPr/>
          <p:nvPr/>
        </p:nvSpPr>
        <p:spPr>
          <a:xfrm>
            <a:off x="8062884" y="4479015"/>
            <a:ext cx="3366841" cy="1200329"/>
          </a:xfrm>
          <a:prstGeom prst="rect">
            <a:avLst/>
          </a:prstGeom>
        </p:spPr>
        <p:txBody>
          <a:bodyPr wrap="square">
            <a:spAutoFit/>
          </a:bodyPr>
          <a:lstStyle/>
          <a:p>
            <a:pPr algn="r" rtl="1">
              <a:lnSpc>
                <a:spcPct val="150000"/>
              </a:lnSpc>
            </a:pPr>
            <a:r>
              <a:rPr lang="ar-SA" sz="1600" dirty="0">
                <a:cs typeface="PT Bold Heading" pitchFamily="2" charset="-78"/>
              </a:rPr>
              <a:t>تعويض الدروس للطالب في حال غيابه لأي سبب كان  أو في حال تعليق الدراسة، من خلال (الفصول الافتراضية).</a:t>
            </a:r>
            <a:endParaRPr lang="en-US" sz="1600" dirty="0">
              <a:cs typeface="PT Bold Heading" pitchFamily="2" charset="-78"/>
            </a:endParaRPr>
          </a:p>
        </p:txBody>
      </p:sp>
      <p:grpSp>
        <p:nvGrpSpPr>
          <p:cNvPr id="42" name="Group 41"/>
          <p:cNvGrpSpPr/>
          <p:nvPr/>
        </p:nvGrpSpPr>
        <p:grpSpPr>
          <a:xfrm>
            <a:off x="7120713" y="3016171"/>
            <a:ext cx="488720" cy="488720"/>
            <a:chOff x="6993318" y="3588987"/>
            <a:chExt cx="488720" cy="488720"/>
          </a:xfrm>
        </p:grpSpPr>
        <p:sp>
          <p:nvSpPr>
            <p:cNvPr id="43" name="Oval 42"/>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44" name="TextBox 43"/>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1</a:t>
              </a:r>
              <a:endParaRPr lang="ar-SA" sz="2800" dirty="0">
                <a:solidFill>
                  <a:schemeClr val="bg1"/>
                </a:solidFill>
                <a:latin typeface="+mj-lt"/>
                <a:ea typeface="Open Sans" pitchFamily="34" charset="0"/>
              </a:endParaRPr>
            </a:p>
          </p:txBody>
        </p:sp>
      </p:grpSp>
      <p:grpSp>
        <p:nvGrpSpPr>
          <p:cNvPr id="45" name="Group 44"/>
          <p:cNvGrpSpPr/>
          <p:nvPr/>
        </p:nvGrpSpPr>
        <p:grpSpPr>
          <a:xfrm rot="10800000" flipV="1">
            <a:off x="7112848" y="5096235"/>
            <a:ext cx="488720" cy="537451"/>
            <a:chOff x="6993318" y="3588987"/>
            <a:chExt cx="488720" cy="488720"/>
          </a:xfrm>
        </p:grpSpPr>
        <p:sp>
          <p:nvSpPr>
            <p:cNvPr id="46" name="Oval 45"/>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47" name="TextBox 46"/>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3</a:t>
              </a:r>
              <a:endParaRPr lang="ar-SA" sz="2800" dirty="0">
                <a:solidFill>
                  <a:schemeClr val="bg1"/>
                </a:solidFill>
                <a:latin typeface="+mj-lt"/>
                <a:ea typeface="Open Sans" pitchFamily="34" charset="0"/>
              </a:endParaRPr>
            </a:p>
          </p:txBody>
        </p:sp>
      </p:grpSp>
      <p:grpSp>
        <p:nvGrpSpPr>
          <p:cNvPr id="48" name="Group 47"/>
          <p:cNvGrpSpPr/>
          <p:nvPr/>
        </p:nvGrpSpPr>
        <p:grpSpPr>
          <a:xfrm>
            <a:off x="612731" y="2945701"/>
            <a:ext cx="488720" cy="488720"/>
            <a:chOff x="6993318" y="3588987"/>
            <a:chExt cx="488720" cy="488720"/>
          </a:xfrm>
        </p:grpSpPr>
        <p:sp>
          <p:nvSpPr>
            <p:cNvPr id="49" name="Oval 48"/>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50" name="TextBox 49"/>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2</a:t>
              </a:r>
              <a:endParaRPr lang="ar-SA" sz="2800" dirty="0">
                <a:solidFill>
                  <a:schemeClr val="bg1"/>
                </a:solidFill>
                <a:latin typeface="+mj-lt"/>
                <a:ea typeface="Open Sans" pitchFamily="34" charset="0"/>
              </a:endParaRPr>
            </a:p>
          </p:txBody>
        </p:sp>
      </p:grpSp>
      <p:grpSp>
        <p:nvGrpSpPr>
          <p:cNvPr id="51" name="Group 50"/>
          <p:cNvGrpSpPr/>
          <p:nvPr/>
        </p:nvGrpSpPr>
        <p:grpSpPr>
          <a:xfrm>
            <a:off x="631845" y="5040131"/>
            <a:ext cx="488720" cy="488720"/>
            <a:chOff x="6993318" y="3588987"/>
            <a:chExt cx="488720" cy="488720"/>
          </a:xfrm>
        </p:grpSpPr>
        <p:sp>
          <p:nvSpPr>
            <p:cNvPr id="52" name="Oval 51"/>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53" name="TextBox 52"/>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4</a:t>
              </a:r>
              <a:endParaRPr lang="ar-SA" sz="2800" dirty="0">
                <a:solidFill>
                  <a:schemeClr val="bg1"/>
                </a:solidFill>
                <a:latin typeface="+mj-lt"/>
                <a:ea typeface="Open Sans" pitchFamily="34" charset="0"/>
              </a:endParaRPr>
            </a:p>
          </p:txBody>
        </p:sp>
      </p:grpSp>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786" y="725151"/>
            <a:ext cx="4969965" cy="1138793"/>
          </a:xfrm>
          <a:prstGeom prst="rect">
            <a:avLst/>
          </a:prstGeom>
        </p:spPr>
      </p:pic>
      <p:sp>
        <p:nvSpPr>
          <p:cNvPr id="2" name="Rectangle 1"/>
          <p:cNvSpPr/>
          <p:nvPr/>
        </p:nvSpPr>
        <p:spPr>
          <a:xfrm>
            <a:off x="2995969" y="959673"/>
            <a:ext cx="5787506" cy="553998"/>
          </a:xfrm>
          <a:prstGeom prst="rect">
            <a:avLst/>
          </a:prstGeom>
        </p:spPr>
        <p:txBody>
          <a:bodyPr wrap="square">
            <a:spAutoFit/>
          </a:bodyPr>
          <a:lstStyle/>
          <a:p>
            <a:pPr algn="ctr" rtl="1">
              <a:lnSpc>
                <a:spcPct val="150000"/>
              </a:lnSpc>
            </a:pPr>
            <a:r>
              <a:rPr lang="ar-SA" sz="2000" b="1" dirty="0">
                <a:cs typeface="PT Bold Heading" panose="02010400000000000000" pitchFamily="2" charset="-78"/>
              </a:rPr>
              <a:t>مميزات بوابة المستقبل : أ- الطالب</a:t>
            </a:r>
          </a:p>
        </p:txBody>
      </p:sp>
      <p:sp>
        <p:nvSpPr>
          <p:cNvPr id="56" name="TextBox 55"/>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86165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500"/>
                                        <p:tgtEl>
                                          <p:spTgt spid="4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par>
                                <p:cTn id="32" presetID="45" presetClass="entr" presetSubtype="0" fill="hold"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2000"/>
                                        <p:tgtEl>
                                          <p:spTgt spid="45"/>
                                        </p:tgtEl>
                                      </p:cBhvr>
                                    </p:animEffect>
                                    <p:anim calcmode="lin" valueType="num">
                                      <p:cBhvr>
                                        <p:cTn id="35" dur="2000" fill="hold"/>
                                        <p:tgtEl>
                                          <p:spTgt spid="45"/>
                                        </p:tgtEl>
                                        <p:attrNameLst>
                                          <p:attrName>ppt_w</p:attrName>
                                        </p:attrNameLst>
                                      </p:cBhvr>
                                      <p:tavLst>
                                        <p:tav tm="0" fmla="#ppt_w*sin(2.5*pi*$)">
                                          <p:val>
                                            <p:fltVal val="0"/>
                                          </p:val>
                                        </p:tav>
                                        <p:tav tm="100000">
                                          <p:val>
                                            <p:fltVal val="1"/>
                                          </p:val>
                                        </p:tav>
                                      </p:tavLst>
                                    </p:anim>
                                    <p:anim calcmode="lin" valueType="num">
                                      <p:cBhvr>
                                        <p:cTn id="36" dur="2000" fill="hold"/>
                                        <p:tgtEl>
                                          <p:spTgt spid="45"/>
                                        </p:tgtEl>
                                        <p:attrNameLst>
                                          <p:attrName>ppt_h</p:attrName>
                                        </p:attrNameLst>
                                      </p:cBhvr>
                                      <p:tavLst>
                                        <p:tav tm="0">
                                          <p:val>
                                            <p:strVal val="#ppt_h"/>
                                          </p:val>
                                        </p:tav>
                                        <p:tav tm="100000">
                                          <p:val>
                                            <p:strVal val="#ppt_h"/>
                                          </p:val>
                                        </p:tav>
                                      </p:tavLst>
                                    </p:anim>
                                  </p:childTnLst>
                                </p:cTn>
                              </p:par>
                              <p:par>
                                <p:cTn id="37" presetID="10"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left)">
                                      <p:cBhvr>
                                        <p:cTn id="44" dur="500"/>
                                        <p:tgtEl>
                                          <p:spTgt spid="32"/>
                                        </p:tgtEl>
                                      </p:cBhvr>
                                    </p:animEffect>
                                  </p:childTnLst>
                                </p:cTn>
                              </p:par>
                              <p:par>
                                <p:cTn id="45" presetID="45" presetClass="entr" presetSubtype="0" fill="hold"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2000"/>
                                        <p:tgtEl>
                                          <p:spTgt spid="51"/>
                                        </p:tgtEl>
                                      </p:cBhvr>
                                    </p:animEffect>
                                    <p:anim calcmode="lin" valueType="num">
                                      <p:cBhvr>
                                        <p:cTn id="48" dur="2000" fill="hold"/>
                                        <p:tgtEl>
                                          <p:spTgt spid="51"/>
                                        </p:tgtEl>
                                        <p:attrNameLst>
                                          <p:attrName>ppt_w</p:attrName>
                                        </p:attrNameLst>
                                      </p:cBhvr>
                                      <p:tavLst>
                                        <p:tav tm="0" fmla="#ppt_w*sin(2.5*pi*$)">
                                          <p:val>
                                            <p:fltVal val="0"/>
                                          </p:val>
                                        </p:tav>
                                        <p:tav tm="100000">
                                          <p:val>
                                            <p:fltVal val="1"/>
                                          </p:val>
                                        </p:tav>
                                      </p:tavLst>
                                    </p:anim>
                                    <p:anim calcmode="lin" valueType="num">
                                      <p:cBhvr>
                                        <p:cTn id="49" dur="2000" fill="hold"/>
                                        <p:tgtEl>
                                          <p:spTgt spid="51"/>
                                        </p:tgtEl>
                                        <p:attrNameLst>
                                          <p:attrName>ppt_h</p:attrName>
                                        </p:attrNameLst>
                                      </p:cBhvr>
                                      <p:tavLst>
                                        <p:tav tm="0">
                                          <p:val>
                                            <p:strVal val="#ppt_h"/>
                                          </p:val>
                                        </p:tav>
                                        <p:tav tm="100000">
                                          <p:val>
                                            <p:strVal val="#ppt_h"/>
                                          </p:val>
                                        </p:tav>
                                      </p:tavLst>
                                    </p:anim>
                                  </p:childTnLst>
                                </p:cTn>
                              </p:par>
                              <p:par>
                                <p:cTn id="50" presetID="10" presetClass="entr" presetSubtype="0"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1999" cy="5521125"/>
          </a:xfrm>
          <a:prstGeom prst="rect">
            <a:avLst/>
          </a:prstGeom>
        </p:spPr>
      </p:pic>
      <p:sp>
        <p:nvSpPr>
          <p:cNvPr id="5" name="TextBox 4"/>
          <p:cNvSpPr txBox="1"/>
          <p:nvPr/>
        </p:nvSpPr>
        <p:spPr>
          <a:xfrm>
            <a:off x="4085864" y="5599185"/>
            <a:ext cx="3842795" cy="461665"/>
          </a:xfrm>
          <a:prstGeom prst="rect">
            <a:avLst/>
          </a:prstGeom>
          <a:noFill/>
        </p:spPr>
        <p:txBody>
          <a:bodyPr wrap="square" rtlCol="0">
            <a:spAutoFit/>
          </a:bodyPr>
          <a:lstStyle/>
          <a:p>
            <a:pPr algn="ctr"/>
            <a:r>
              <a:rPr lang="ar-SA" sz="2400" dirty="0">
                <a:cs typeface="PT Bold Heading" pitchFamily="2" charset="-78"/>
              </a:rPr>
              <a:t>شرعاء بنت علي الشمراني</a:t>
            </a:r>
            <a:endParaRPr lang="en-US" sz="2400" dirty="0">
              <a:cs typeface="PT Bold Heading" pitchFamily="2" charset="-78"/>
            </a:endParaRPr>
          </a:p>
        </p:txBody>
      </p:sp>
      <p:sp>
        <p:nvSpPr>
          <p:cNvPr id="8" name="TextBox 7"/>
          <p:cNvSpPr txBox="1"/>
          <p:nvPr/>
        </p:nvSpPr>
        <p:spPr>
          <a:xfrm>
            <a:off x="1307939" y="4222733"/>
            <a:ext cx="9097702" cy="784830"/>
          </a:xfrm>
          <a:prstGeom prst="rect">
            <a:avLst/>
          </a:prstGeom>
          <a:noFill/>
        </p:spPr>
        <p:txBody>
          <a:bodyPr wrap="square" rtlCol="1">
            <a:spAutoFit/>
          </a:bodyPr>
          <a:lstStyle/>
          <a:p>
            <a:pPr algn="ctr" rtl="1">
              <a:lnSpc>
                <a:spcPct val="150000"/>
              </a:lnSpc>
            </a:pPr>
            <a:r>
              <a:rPr lang="ar-EG" sz="3000" dirty="0">
                <a:solidFill>
                  <a:srgbClr val="AF2011"/>
                </a:solidFill>
                <a:cs typeface="PT Bold Heading" panose="02010400000000000000" pitchFamily="2" charset="-78"/>
              </a:rPr>
              <a:t>التعليم الرقمي في ضوء رؤية المملكة العربية السعودية 2030 </a:t>
            </a:r>
            <a:endParaRPr lang="en-US" sz="3000" dirty="0">
              <a:solidFill>
                <a:srgbClr val="AF2011"/>
              </a:solidFill>
              <a:cs typeface="PT Bold Heading" panose="02010400000000000000" pitchFamily="2" charset="-78"/>
            </a:endParaRPr>
          </a:p>
        </p:txBody>
      </p:sp>
      <p:sp>
        <p:nvSpPr>
          <p:cNvPr id="6" name="TextBox 7"/>
          <p:cNvSpPr txBox="1"/>
          <p:nvPr/>
        </p:nvSpPr>
        <p:spPr>
          <a:xfrm>
            <a:off x="3727048" y="4895993"/>
            <a:ext cx="4409955" cy="784830"/>
          </a:xfrm>
          <a:prstGeom prst="rect">
            <a:avLst/>
          </a:prstGeom>
          <a:noFill/>
        </p:spPr>
        <p:txBody>
          <a:bodyPr wrap="square" rtlCol="1">
            <a:spAutoFit/>
          </a:bodyPr>
          <a:lstStyle/>
          <a:p>
            <a:pPr algn="ctr" rtl="1">
              <a:lnSpc>
                <a:spcPct val="150000"/>
              </a:lnSpc>
            </a:pPr>
            <a:r>
              <a:rPr lang="ar-SA" sz="3000" dirty="0">
                <a:solidFill>
                  <a:schemeClr val="accent6">
                    <a:lumMod val="75000"/>
                  </a:schemeClr>
                </a:solidFill>
                <a:cs typeface="PT Bold Heading" panose="02010400000000000000" pitchFamily="2" charset="-78"/>
              </a:rPr>
              <a:t>تقديم المشرفة التربوية</a:t>
            </a:r>
            <a:endParaRPr lang="en-US" sz="3000" dirty="0">
              <a:solidFill>
                <a:schemeClr val="accent6">
                  <a:lumMod val="75000"/>
                </a:schemeClr>
              </a:solidFill>
              <a:cs typeface="PT Bold Heading" panose="02010400000000000000" pitchFamily="2" charset="-78"/>
            </a:endParaRPr>
          </a:p>
        </p:txBody>
      </p:sp>
    </p:spTree>
    <p:extLst>
      <p:ext uri="{BB962C8B-B14F-4D97-AF65-F5344CB8AC3E}">
        <p14:creationId xmlns:p14="http://schemas.microsoft.com/office/powerpoint/2010/main" val="2249468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grpSp>
        <p:nvGrpSpPr>
          <p:cNvPr id="20" name="Group 19"/>
          <p:cNvGrpSpPr/>
          <p:nvPr/>
        </p:nvGrpSpPr>
        <p:grpSpPr>
          <a:xfrm>
            <a:off x="6313275" y="2152885"/>
            <a:ext cx="5074452" cy="1646112"/>
            <a:chOff x="883283" y="2215990"/>
            <a:chExt cx="4793277" cy="1177955"/>
          </a:xfrm>
          <a:solidFill>
            <a:srgbClr val="00B050"/>
          </a:solidFill>
        </p:grpSpPr>
        <p:sp>
          <p:nvSpPr>
            <p:cNvPr id="21" name="圆角矩形 6"/>
            <p:cNvSpPr/>
            <p:nvPr/>
          </p:nvSpPr>
          <p:spPr>
            <a:xfrm>
              <a:off x="883283" y="2215990"/>
              <a:ext cx="4793277" cy="117795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grpFill/>
            <a:ln w="28575" cap="flat" cmpd="sng" algn="ctr">
              <a:solidFill>
                <a:schemeClr val="bg1"/>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2" name="燕尾形 31"/>
            <p:cNvSpPr/>
            <p:nvPr/>
          </p:nvSpPr>
          <p:spPr>
            <a:xfrm>
              <a:off x="1841994" y="2575817"/>
              <a:ext cx="277135" cy="217166"/>
            </a:xfrm>
            <a:prstGeom prst="chevron">
              <a:avLst/>
            </a:prstGeom>
            <a:grp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3" name="燕尾形 32"/>
            <p:cNvSpPr/>
            <p:nvPr/>
          </p:nvSpPr>
          <p:spPr>
            <a:xfrm>
              <a:off x="2052161" y="2575817"/>
              <a:ext cx="277135" cy="217166"/>
            </a:xfrm>
            <a:prstGeom prst="chevron">
              <a:avLst/>
            </a:prstGeom>
            <a:solidFill>
              <a:srgbClr val="0070C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grpSp>
        <p:nvGrpSpPr>
          <p:cNvPr id="24" name="Group 23"/>
          <p:cNvGrpSpPr/>
          <p:nvPr/>
        </p:nvGrpSpPr>
        <p:grpSpPr>
          <a:xfrm>
            <a:off x="324091" y="2152885"/>
            <a:ext cx="4745620" cy="1542762"/>
            <a:chOff x="226779" y="2059266"/>
            <a:chExt cx="5609728" cy="1378600"/>
          </a:xfrm>
        </p:grpSpPr>
        <p:sp>
          <p:nvSpPr>
            <p:cNvPr id="25" name="圆角矩形 6"/>
            <p:cNvSpPr/>
            <p:nvPr/>
          </p:nvSpPr>
          <p:spPr>
            <a:xfrm>
              <a:off x="226779" y="2059266"/>
              <a:ext cx="5609728" cy="1378600"/>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chemeClr val="accent4"/>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6" name="燕尾形 31"/>
            <p:cNvSpPr/>
            <p:nvPr/>
          </p:nvSpPr>
          <p:spPr>
            <a:xfrm>
              <a:off x="1348790" y="2480382"/>
              <a:ext cx="324340" cy="254156"/>
            </a:xfrm>
            <a:prstGeom prst="chevron">
              <a:avLst/>
            </a:prstGeom>
            <a:solidFill>
              <a:srgbClr val="50D0B8"/>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7" name="燕尾形 32"/>
            <p:cNvSpPr/>
            <p:nvPr/>
          </p:nvSpPr>
          <p:spPr>
            <a:xfrm>
              <a:off x="1594754" y="2480382"/>
              <a:ext cx="324340" cy="254156"/>
            </a:xfrm>
            <a:prstGeom prst="chevron">
              <a:avLst/>
            </a:prstGeom>
            <a:solidFill>
              <a:schemeClr val="accent1"/>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grpSp>
        <p:nvGrpSpPr>
          <p:cNvPr id="28" name="Group 27"/>
          <p:cNvGrpSpPr/>
          <p:nvPr/>
        </p:nvGrpSpPr>
        <p:grpSpPr>
          <a:xfrm>
            <a:off x="2210765" y="4085863"/>
            <a:ext cx="7271260" cy="1969945"/>
            <a:chOff x="6442604" y="2215617"/>
            <a:chExt cx="4793277" cy="1177956"/>
          </a:xfrm>
        </p:grpSpPr>
        <p:sp>
          <p:nvSpPr>
            <p:cNvPr id="29" name="圆角矩形 6"/>
            <p:cNvSpPr/>
            <p:nvPr/>
          </p:nvSpPr>
          <p:spPr>
            <a:xfrm>
              <a:off x="6442604" y="2215617"/>
              <a:ext cx="4793277" cy="1177956"/>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chemeClr val="accent2"/>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0" name="燕尾形 31"/>
            <p:cNvSpPr/>
            <p:nvPr/>
          </p:nvSpPr>
          <p:spPr>
            <a:xfrm>
              <a:off x="7401315" y="2575443"/>
              <a:ext cx="277135" cy="217166"/>
            </a:xfrm>
            <a:prstGeom prst="chevron">
              <a:avLst/>
            </a:prstGeom>
            <a:solidFill>
              <a:srgbClr val="50D0B8"/>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1" name="燕尾形 32"/>
            <p:cNvSpPr/>
            <p:nvPr/>
          </p:nvSpPr>
          <p:spPr>
            <a:xfrm>
              <a:off x="7611481" y="2575443"/>
              <a:ext cx="277135" cy="217166"/>
            </a:xfrm>
            <a:prstGeom prst="chevron">
              <a:avLst/>
            </a:prstGeom>
            <a:solidFill>
              <a:schemeClr val="accent4"/>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sp>
        <p:nvSpPr>
          <p:cNvPr id="3" name="Rectangle 2"/>
          <p:cNvSpPr/>
          <p:nvPr/>
        </p:nvSpPr>
        <p:spPr>
          <a:xfrm>
            <a:off x="7928654" y="2542929"/>
            <a:ext cx="3083590" cy="830997"/>
          </a:xfrm>
          <a:prstGeom prst="rect">
            <a:avLst/>
          </a:prstGeom>
        </p:spPr>
        <p:txBody>
          <a:bodyPr wrap="square">
            <a:spAutoFit/>
          </a:bodyPr>
          <a:lstStyle/>
          <a:p>
            <a:pPr lvl="0" algn="just" rtl="1">
              <a:lnSpc>
                <a:spcPct val="150000"/>
              </a:lnSpc>
            </a:pPr>
            <a:r>
              <a:rPr lang="ar-SA" sz="1600" dirty="0">
                <a:cs typeface="PT Bold Heading" pitchFamily="2" charset="-78"/>
              </a:rPr>
              <a:t>توفير وقته وجهده وحفظ تحاضير الدروس</a:t>
            </a:r>
            <a:r>
              <a:rPr lang="ar-EG" sz="1600" dirty="0">
                <a:cs typeface="PT Bold Heading" pitchFamily="2" charset="-78"/>
              </a:rPr>
              <a:t> </a:t>
            </a:r>
            <a:r>
              <a:rPr lang="ar-SA" sz="1600" dirty="0">
                <a:cs typeface="PT Bold Heading" pitchFamily="2" charset="-78"/>
              </a:rPr>
              <a:t>ال</a:t>
            </a:r>
            <a:r>
              <a:rPr lang="ar-EG" sz="1600" dirty="0">
                <a:cs typeface="PT Bold Heading" pitchFamily="2" charset="-78"/>
              </a:rPr>
              <a:t>إ</a:t>
            </a:r>
            <a:r>
              <a:rPr lang="ar-SA" sz="1600" dirty="0">
                <a:cs typeface="PT Bold Heading" pitchFamily="2" charset="-78"/>
              </a:rPr>
              <a:t>لكترونية للأعوام القادمة.</a:t>
            </a:r>
            <a:endParaRPr lang="en-US" sz="1600" dirty="0">
              <a:cs typeface="PT Bold Heading" pitchFamily="2" charset="-78"/>
            </a:endParaRPr>
          </a:p>
        </p:txBody>
      </p:sp>
      <p:sp>
        <p:nvSpPr>
          <p:cNvPr id="6" name="Rectangle 5"/>
          <p:cNvSpPr/>
          <p:nvPr/>
        </p:nvSpPr>
        <p:spPr>
          <a:xfrm>
            <a:off x="1925310" y="2496629"/>
            <a:ext cx="2521126" cy="830997"/>
          </a:xfrm>
          <a:prstGeom prst="rect">
            <a:avLst/>
          </a:prstGeom>
        </p:spPr>
        <p:txBody>
          <a:bodyPr wrap="square">
            <a:spAutoFit/>
          </a:bodyPr>
          <a:lstStyle/>
          <a:p>
            <a:pPr algn="just" rtl="1">
              <a:lnSpc>
                <a:spcPct val="150000"/>
              </a:lnSpc>
            </a:pPr>
            <a:r>
              <a:rPr lang="ar-SA" sz="1600" dirty="0">
                <a:cs typeface="PT Bold Heading" pitchFamily="2" charset="-78"/>
              </a:rPr>
              <a:t>تطوير قدراته وتبادل الخبرات</a:t>
            </a:r>
            <a:endParaRPr lang="ar-EG" sz="1600" dirty="0">
              <a:cs typeface="PT Bold Heading" pitchFamily="2" charset="-78"/>
            </a:endParaRPr>
          </a:p>
          <a:p>
            <a:pPr algn="just" rtl="1">
              <a:lnSpc>
                <a:spcPct val="150000"/>
              </a:lnSpc>
            </a:pPr>
            <a:r>
              <a:rPr lang="ar-SA" sz="1600" dirty="0">
                <a:cs typeface="PT Bold Heading" pitchFamily="2" charset="-78"/>
              </a:rPr>
              <a:t> مع معلمين في مدارس أخرى.</a:t>
            </a:r>
            <a:endParaRPr lang="en-US" sz="1600" dirty="0">
              <a:cs typeface="PT Bold Heading" pitchFamily="2" charset="-78"/>
            </a:endParaRPr>
          </a:p>
        </p:txBody>
      </p:sp>
      <p:sp>
        <p:nvSpPr>
          <p:cNvPr id="41" name="Rectangle 40"/>
          <p:cNvSpPr/>
          <p:nvPr/>
        </p:nvSpPr>
        <p:spPr>
          <a:xfrm>
            <a:off x="4370304" y="4306347"/>
            <a:ext cx="4715823" cy="1569660"/>
          </a:xfrm>
          <a:prstGeom prst="rect">
            <a:avLst/>
          </a:prstGeom>
        </p:spPr>
        <p:txBody>
          <a:bodyPr wrap="square">
            <a:spAutoFit/>
          </a:bodyPr>
          <a:lstStyle/>
          <a:p>
            <a:pPr lvl="0" algn="just" rtl="1">
              <a:lnSpc>
                <a:spcPct val="150000"/>
              </a:lnSpc>
            </a:pPr>
            <a:r>
              <a:rPr lang="ar-SA" sz="1600" dirty="0">
                <a:cs typeface="PT Bold Heading" pitchFamily="2" charset="-78"/>
              </a:rPr>
              <a:t>تمكين المعلم من الاطلاع على المحتويات الدراسية مع جميع المعلمين في نفس المادة الدراسية، ليتم التصويت لأفضل محتوى وأفضل شرح، وبالتالي مشاركة جميع طلاب المملكة بنفس الفائدة.</a:t>
            </a:r>
            <a:endParaRPr lang="en-US" sz="1600" dirty="0">
              <a:cs typeface="PT Bold Heading" pitchFamily="2" charset="-78"/>
            </a:endParaRPr>
          </a:p>
        </p:txBody>
      </p:sp>
      <p:grpSp>
        <p:nvGrpSpPr>
          <p:cNvPr id="42" name="Group 41"/>
          <p:cNvGrpSpPr/>
          <p:nvPr/>
        </p:nvGrpSpPr>
        <p:grpSpPr>
          <a:xfrm>
            <a:off x="6630611" y="3014434"/>
            <a:ext cx="488720" cy="488720"/>
            <a:chOff x="6993318" y="3588987"/>
            <a:chExt cx="488720" cy="488720"/>
          </a:xfrm>
        </p:grpSpPr>
        <p:sp>
          <p:nvSpPr>
            <p:cNvPr id="43" name="Oval 42"/>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44" name="TextBox 43"/>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1</a:t>
              </a:r>
              <a:endParaRPr lang="ar-SA" sz="2800" dirty="0">
                <a:solidFill>
                  <a:schemeClr val="bg1"/>
                </a:solidFill>
                <a:latin typeface="+mj-lt"/>
                <a:ea typeface="Open Sans" pitchFamily="34" charset="0"/>
              </a:endParaRPr>
            </a:p>
          </p:txBody>
        </p:sp>
      </p:grpSp>
      <p:grpSp>
        <p:nvGrpSpPr>
          <p:cNvPr id="45" name="Group 44"/>
          <p:cNvGrpSpPr/>
          <p:nvPr/>
        </p:nvGrpSpPr>
        <p:grpSpPr>
          <a:xfrm rot="10800000" flipV="1">
            <a:off x="2696901" y="5117135"/>
            <a:ext cx="488720" cy="555435"/>
            <a:chOff x="6993318" y="3588987"/>
            <a:chExt cx="488720" cy="488720"/>
          </a:xfrm>
        </p:grpSpPr>
        <p:sp>
          <p:nvSpPr>
            <p:cNvPr id="46" name="Oval 45"/>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47" name="TextBox 46"/>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3</a:t>
              </a:r>
              <a:endParaRPr lang="ar-SA" sz="2800" dirty="0">
                <a:solidFill>
                  <a:schemeClr val="bg1"/>
                </a:solidFill>
                <a:latin typeface="+mj-lt"/>
                <a:ea typeface="Open Sans" pitchFamily="34" charset="0"/>
              </a:endParaRPr>
            </a:p>
          </p:txBody>
        </p:sp>
      </p:grpSp>
      <p:grpSp>
        <p:nvGrpSpPr>
          <p:cNvPr id="48" name="Group 47"/>
          <p:cNvGrpSpPr/>
          <p:nvPr/>
        </p:nvGrpSpPr>
        <p:grpSpPr>
          <a:xfrm>
            <a:off x="628427" y="2939405"/>
            <a:ext cx="488720" cy="488720"/>
            <a:chOff x="6993318" y="3588987"/>
            <a:chExt cx="488720" cy="488720"/>
          </a:xfrm>
        </p:grpSpPr>
        <p:sp>
          <p:nvSpPr>
            <p:cNvPr id="49" name="Oval 48"/>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endParaRPr>
            </a:p>
          </p:txBody>
        </p:sp>
        <p:sp>
          <p:nvSpPr>
            <p:cNvPr id="50" name="TextBox 49"/>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Open Sans" pitchFamily="34" charset="0"/>
                </a:rPr>
                <a:t>2</a:t>
              </a:r>
              <a:endParaRPr lang="ar-SA" sz="2800" dirty="0">
                <a:solidFill>
                  <a:schemeClr val="bg1"/>
                </a:solidFill>
                <a:latin typeface="+mj-lt"/>
                <a:ea typeface="Open Sans" pitchFamily="34" charset="0"/>
              </a:endParaRPr>
            </a:p>
          </p:txBody>
        </p:sp>
      </p:gr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786" y="725151"/>
            <a:ext cx="4969965" cy="1138793"/>
          </a:xfrm>
          <a:prstGeom prst="rect">
            <a:avLst/>
          </a:prstGeom>
        </p:spPr>
      </p:pic>
      <p:sp>
        <p:nvSpPr>
          <p:cNvPr id="2" name="Rectangle 1"/>
          <p:cNvSpPr/>
          <p:nvPr/>
        </p:nvSpPr>
        <p:spPr>
          <a:xfrm>
            <a:off x="3253830" y="940965"/>
            <a:ext cx="5364654" cy="515206"/>
          </a:xfrm>
          <a:prstGeom prst="rect">
            <a:avLst/>
          </a:prstGeom>
        </p:spPr>
        <p:txBody>
          <a:bodyPr wrap="square">
            <a:spAutoFit/>
          </a:bodyPr>
          <a:lstStyle/>
          <a:p>
            <a:pPr algn="ctr" rtl="1">
              <a:lnSpc>
                <a:spcPct val="150000"/>
              </a:lnSpc>
            </a:pPr>
            <a:r>
              <a:rPr lang="ar-SA" sz="2000" b="1" dirty="0">
                <a:cs typeface="PT Bold Heading" panose="02010400000000000000" pitchFamily="2" charset="-78"/>
              </a:rPr>
              <a:t>مميزات بوابة المستقبل : ب- المعلم</a:t>
            </a:r>
          </a:p>
        </p:txBody>
      </p:sp>
      <p:sp>
        <p:nvSpPr>
          <p:cNvPr id="36" name="TextBox 35"/>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227305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par>
                                <p:cTn id="30" presetID="10" presetClass="entr" presetSubtype="0" fill="hold"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grpSp>
        <p:nvGrpSpPr>
          <p:cNvPr id="20" name="Group 19"/>
          <p:cNvGrpSpPr/>
          <p:nvPr/>
        </p:nvGrpSpPr>
        <p:grpSpPr>
          <a:xfrm>
            <a:off x="6331349" y="2974694"/>
            <a:ext cx="5625379" cy="2267788"/>
            <a:chOff x="883283" y="2215990"/>
            <a:chExt cx="4793277" cy="1177955"/>
          </a:xfrm>
          <a:solidFill>
            <a:srgbClr val="00B050"/>
          </a:solidFill>
        </p:grpSpPr>
        <p:sp>
          <p:nvSpPr>
            <p:cNvPr id="21" name="圆角矩形 6"/>
            <p:cNvSpPr/>
            <p:nvPr/>
          </p:nvSpPr>
          <p:spPr>
            <a:xfrm>
              <a:off x="883283" y="2215990"/>
              <a:ext cx="4793277" cy="117795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grpFill/>
            <a:ln w="28575" cap="flat" cmpd="sng" algn="ctr">
              <a:solidFill>
                <a:schemeClr val="bg1"/>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2" name="燕尾形 31"/>
            <p:cNvSpPr/>
            <p:nvPr/>
          </p:nvSpPr>
          <p:spPr>
            <a:xfrm>
              <a:off x="1841994" y="2575817"/>
              <a:ext cx="277135" cy="217166"/>
            </a:xfrm>
            <a:prstGeom prst="chevron">
              <a:avLst/>
            </a:prstGeom>
            <a:grp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3" name="燕尾形 32"/>
            <p:cNvSpPr/>
            <p:nvPr/>
          </p:nvSpPr>
          <p:spPr>
            <a:xfrm>
              <a:off x="2052161" y="2575817"/>
              <a:ext cx="277135" cy="217166"/>
            </a:xfrm>
            <a:prstGeom prst="chevron">
              <a:avLst/>
            </a:prstGeom>
            <a:solidFill>
              <a:srgbClr val="0070C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grpSp>
        <p:nvGrpSpPr>
          <p:cNvPr id="24" name="Group 23"/>
          <p:cNvGrpSpPr/>
          <p:nvPr/>
        </p:nvGrpSpPr>
        <p:grpSpPr>
          <a:xfrm>
            <a:off x="193344" y="3148314"/>
            <a:ext cx="5732894" cy="1964192"/>
            <a:chOff x="226779" y="2059266"/>
            <a:chExt cx="5609728" cy="1378600"/>
          </a:xfrm>
        </p:grpSpPr>
        <p:sp>
          <p:nvSpPr>
            <p:cNvPr id="25" name="圆角矩形 6"/>
            <p:cNvSpPr/>
            <p:nvPr/>
          </p:nvSpPr>
          <p:spPr>
            <a:xfrm>
              <a:off x="226779" y="2059266"/>
              <a:ext cx="5609728" cy="1378600"/>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421432 w 5969768"/>
                <a:gd name="connsiteY24" fmla="*/ 109314 h 1872208"/>
                <a:gd name="connsiteX25" fmla="*/ 1289248 w 5969768"/>
                <a:gd name="connsiteY2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chemeClr val="accent4"/>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6" name="燕尾形 31"/>
            <p:cNvSpPr/>
            <p:nvPr/>
          </p:nvSpPr>
          <p:spPr>
            <a:xfrm>
              <a:off x="1348790" y="2480382"/>
              <a:ext cx="324340" cy="254156"/>
            </a:xfrm>
            <a:prstGeom prst="chevron">
              <a:avLst/>
            </a:prstGeom>
            <a:solidFill>
              <a:srgbClr val="50D0B8"/>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7" name="燕尾形 32"/>
            <p:cNvSpPr/>
            <p:nvPr/>
          </p:nvSpPr>
          <p:spPr>
            <a:xfrm>
              <a:off x="1594754" y="2480382"/>
              <a:ext cx="324340" cy="254156"/>
            </a:xfrm>
            <a:prstGeom prst="chevron">
              <a:avLst/>
            </a:prstGeom>
            <a:solidFill>
              <a:schemeClr val="accent1"/>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sp>
        <p:nvSpPr>
          <p:cNvPr id="3" name="Rectangle 2"/>
          <p:cNvSpPr/>
          <p:nvPr/>
        </p:nvSpPr>
        <p:spPr>
          <a:xfrm>
            <a:off x="8074726" y="3508423"/>
            <a:ext cx="3663259" cy="1200329"/>
          </a:xfrm>
          <a:prstGeom prst="rect">
            <a:avLst/>
          </a:prstGeom>
        </p:spPr>
        <p:txBody>
          <a:bodyPr wrap="square">
            <a:spAutoFit/>
          </a:bodyPr>
          <a:lstStyle/>
          <a:p>
            <a:pPr lvl="0" algn="ctr" rtl="1">
              <a:lnSpc>
                <a:spcPct val="150000"/>
              </a:lnSpc>
            </a:pPr>
            <a:r>
              <a:rPr lang="ar-SA" sz="1600" dirty="0">
                <a:cs typeface="PT Bold Heading" pitchFamily="2" charset="-78"/>
              </a:rPr>
              <a:t>سيتمكن قائد المدرسة والمشرف التربوي من متابعة المعلمين والاطلاع على تحاضير الدروس الكترونيا، وتقييمها عبر البوابة في أي وقت.</a:t>
            </a:r>
            <a:endParaRPr lang="en-US" sz="1600" dirty="0">
              <a:cs typeface="PT Bold Heading" pitchFamily="2" charset="-78"/>
            </a:endParaRPr>
          </a:p>
        </p:txBody>
      </p:sp>
      <p:sp>
        <p:nvSpPr>
          <p:cNvPr id="6" name="Rectangle 5"/>
          <p:cNvSpPr/>
          <p:nvPr/>
        </p:nvSpPr>
        <p:spPr>
          <a:xfrm>
            <a:off x="1814959" y="3581061"/>
            <a:ext cx="3857684" cy="1531445"/>
          </a:xfrm>
          <a:prstGeom prst="rect">
            <a:avLst/>
          </a:prstGeom>
        </p:spPr>
        <p:txBody>
          <a:bodyPr wrap="square">
            <a:spAutoFit/>
          </a:bodyPr>
          <a:lstStyle/>
          <a:p>
            <a:pPr algn="ctr" rtl="1">
              <a:lnSpc>
                <a:spcPct val="150000"/>
              </a:lnSpc>
            </a:pPr>
            <a:r>
              <a:rPr lang="ar-SA" sz="1600" dirty="0">
                <a:cs typeface="PT Bold Heading" pitchFamily="2" charset="-78"/>
              </a:rPr>
              <a:t>سيتمكن ولي الأمر من متابعة سلوك أبنائه والاطلاع على سجل الحضور والغياب والدرجات</a:t>
            </a:r>
            <a:endParaRPr lang="ar-EG" sz="1600" dirty="0">
              <a:cs typeface="PT Bold Heading" pitchFamily="2" charset="-78"/>
            </a:endParaRPr>
          </a:p>
          <a:p>
            <a:pPr algn="ctr" rtl="1">
              <a:lnSpc>
                <a:spcPct val="150000"/>
              </a:lnSpc>
            </a:pPr>
            <a:r>
              <a:rPr lang="ar-SA" sz="1600" dirty="0">
                <a:cs typeface="PT Bold Heading" pitchFamily="2" charset="-78"/>
              </a:rPr>
              <a:t> عبر حساب خاص به في البوابة. </a:t>
            </a:r>
            <a:br>
              <a:rPr lang="en-US" sz="1600" dirty="0">
                <a:cs typeface="PT Bold Heading" pitchFamily="2" charset="-78"/>
              </a:rPr>
            </a:br>
            <a:endParaRPr lang="en-US" sz="1600" dirty="0">
              <a:cs typeface="PT Bold Heading" pitchFamily="2" charset="-78"/>
            </a:endParaRPr>
          </a:p>
        </p:txBody>
      </p:sp>
      <p:grpSp>
        <p:nvGrpSpPr>
          <p:cNvPr id="42" name="Group 41"/>
          <p:cNvGrpSpPr/>
          <p:nvPr/>
        </p:nvGrpSpPr>
        <p:grpSpPr>
          <a:xfrm>
            <a:off x="6720443" y="4194650"/>
            <a:ext cx="634408" cy="611739"/>
            <a:chOff x="6993318" y="3597352"/>
            <a:chExt cx="488720" cy="442132"/>
          </a:xfrm>
        </p:grpSpPr>
        <p:sp>
          <p:nvSpPr>
            <p:cNvPr id="43" name="Oval 42"/>
            <p:cNvSpPr/>
            <p:nvPr/>
          </p:nvSpPr>
          <p:spPr>
            <a:xfrm rot="10800000">
              <a:off x="6993318" y="3597352"/>
              <a:ext cx="488720" cy="442132"/>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cs typeface="PT Bold Heading" pitchFamily="2" charset="-78"/>
              </a:endParaRPr>
            </a:p>
          </p:txBody>
        </p:sp>
        <p:sp>
          <p:nvSpPr>
            <p:cNvPr id="44" name="TextBox 43"/>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PT Bold Heading" pitchFamily="2" charset="-78"/>
                </a:rPr>
                <a:t>1</a:t>
              </a:r>
            </a:p>
          </p:txBody>
        </p:sp>
      </p:grpSp>
      <p:grpSp>
        <p:nvGrpSpPr>
          <p:cNvPr id="48" name="Group 47"/>
          <p:cNvGrpSpPr/>
          <p:nvPr/>
        </p:nvGrpSpPr>
        <p:grpSpPr>
          <a:xfrm>
            <a:off x="588851" y="4226135"/>
            <a:ext cx="678751" cy="580255"/>
            <a:chOff x="6993318" y="3588987"/>
            <a:chExt cx="488720" cy="488720"/>
          </a:xfrm>
        </p:grpSpPr>
        <p:sp>
          <p:nvSpPr>
            <p:cNvPr id="49" name="Oval 48"/>
            <p:cNvSpPr/>
            <p:nvPr/>
          </p:nvSpPr>
          <p:spPr>
            <a:xfrm rot="10800000">
              <a:off x="6993318" y="3588987"/>
              <a:ext cx="488720" cy="48872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latin typeface="+mj-lt"/>
                <a:cs typeface="PT Bold Heading" pitchFamily="2" charset="-78"/>
              </a:endParaRPr>
            </a:p>
          </p:txBody>
        </p:sp>
        <p:sp>
          <p:nvSpPr>
            <p:cNvPr id="50" name="TextBox 49"/>
            <p:cNvSpPr txBox="1"/>
            <p:nvPr/>
          </p:nvSpPr>
          <p:spPr>
            <a:xfrm>
              <a:off x="7053349" y="3678016"/>
              <a:ext cx="391200" cy="271317"/>
            </a:xfrm>
            <a:prstGeom prst="rect">
              <a:avLst/>
            </a:prstGeom>
            <a:noFill/>
          </p:spPr>
          <p:txBody>
            <a:bodyPr wrap="square" lIns="0" tIns="0" rIns="0" bIns="0" rtlCol="1" anchor="t" anchorCtr="0">
              <a:noAutofit/>
            </a:bodyPr>
            <a:lstStyle/>
            <a:p>
              <a:pPr algn="ctr" rtl="0"/>
              <a:r>
                <a:rPr lang="ar-SA" sz="2800" dirty="0">
                  <a:solidFill>
                    <a:schemeClr val="bg1"/>
                  </a:solidFill>
                  <a:latin typeface="+mj-lt"/>
                  <a:ea typeface="Open Sans" pitchFamily="34" charset="0"/>
                  <a:cs typeface="PT Bold Heading" pitchFamily="2" charset="-78"/>
                </a:rPr>
                <a:t>2</a:t>
              </a:r>
            </a:p>
          </p:txBody>
        </p:sp>
      </p:gr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6461" y="678851"/>
            <a:ext cx="6507847" cy="1353262"/>
          </a:xfrm>
          <a:prstGeom prst="rect">
            <a:avLst/>
          </a:prstGeom>
        </p:spPr>
      </p:pic>
      <p:sp>
        <p:nvSpPr>
          <p:cNvPr id="2" name="Rectangle 1"/>
          <p:cNvSpPr/>
          <p:nvPr/>
        </p:nvSpPr>
        <p:spPr>
          <a:xfrm>
            <a:off x="3061421" y="1005973"/>
            <a:ext cx="6678756" cy="515206"/>
          </a:xfrm>
          <a:prstGeom prst="rect">
            <a:avLst/>
          </a:prstGeom>
        </p:spPr>
        <p:txBody>
          <a:bodyPr wrap="square">
            <a:spAutoFit/>
          </a:bodyPr>
          <a:lstStyle/>
          <a:p>
            <a:pPr algn="ctr" rtl="1">
              <a:lnSpc>
                <a:spcPct val="150000"/>
              </a:lnSpc>
            </a:pPr>
            <a:r>
              <a:rPr lang="ar-SA" sz="2000" dirty="0">
                <a:cs typeface="PT Bold Heading" panose="02010400000000000000" pitchFamily="2" charset="-78"/>
              </a:rPr>
              <a:t>مميزات بوابة المستقبل : ج- المشرف التربوي وولي الأمر</a:t>
            </a:r>
          </a:p>
        </p:txBody>
      </p:sp>
      <p:sp>
        <p:nvSpPr>
          <p:cNvPr id="30" name="TextBox 29"/>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134455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sp>
        <p:nvSpPr>
          <p:cNvPr id="7" name="مستطيل مستدير الزوايا 3"/>
          <p:cNvSpPr/>
          <p:nvPr/>
        </p:nvSpPr>
        <p:spPr>
          <a:xfrm>
            <a:off x="103032" y="1814580"/>
            <a:ext cx="11887201" cy="4302886"/>
          </a:xfrm>
          <a:prstGeom prst="roundRect">
            <a:avLst/>
          </a:prstGeom>
          <a:solidFill>
            <a:schemeClr val="accent3">
              <a:lumMod val="20000"/>
              <a:lumOff val="80000"/>
            </a:schemeClr>
          </a:solidFill>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lgn="r" rtl="1">
              <a:lnSpc>
                <a:spcPct val="200000"/>
              </a:lnSpc>
            </a:pPr>
            <a:r>
              <a:rPr lang="ar-SA" sz="1600" dirty="0">
                <a:cs typeface="PT Bold Heading" pitchFamily="2" charset="-78"/>
              </a:rPr>
              <a:t>1- موقع الرؤية 2030- تنمية البنية التحتية الرقمية: </a:t>
            </a:r>
            <a:r>
              <a:rPr lang="en-US" b="1" u="sng" dirty="0">
                <a:cs typeface="PT Bold Heading" pitchFamily="2" charset="-78"/>
                <a:hlinkClick r:id="rId3"/>
              </a:rPr>
              <a:t>https://vision2030.gov.sa/ar/node/97</a:t>
            </a:r>
            <a:r>
              <a:rPr lang="ar-SA" sz="1600" dirty="0">
                <a:cs typeface="PT Bold Heading" pitchFamily="2" charset="-78"/>
              </a:rPr>
              <a:t>.</a:t>
            </a:r>
            <a:endParaRPr lang="en-US" sz="1600" dirty="0">
              <a:cs typeface="PT Bold Heading" pitchFamily="2" charset="-78"/>
            </a:endParaRPr>
          </a:p>
          <a:p>
            <a:pPr lvl="0" algn="r" rtl="1">
              <a:lnSpc>
                <a:spcPct val="200000"/>
              </a:lnSpc>
            </a:pPr>
            <a:r>
              <a:rPr lang="ar-SA" sz="1600" dirty="0">
                <a:cs typeface="PT Bold Heading" pitchFamily="2" charset="-78"/>
              </a:rPr>
              <a:t>2- وكالة الانباء السعودية - البدائل التعليمية في الحد الجنوبي- الجمعة 1439/3/6 هـ الموافق 2017/11/24 م واس.</a:t>
            </a:r>
            <a:endParaRPr lang="en-US" sz="1600" dirty="0">
              <a:cs typeface="PT Bold Heading" pitchFamily="2" charset="-78"/>
            </a:endParaRPr>
          </a:p>
          <a:p>
            <a:pPr lvl="0" algn="r" rtl="1">
              <a:lnSpc>
                <a:spcPct val="200000"/>
              </a:lnSpc>
            </a:pPr>
            <a:r>
              <a:rPr lang="ar-SA" sz="1600" dirty="0">
                <a:cs typeface="PT Bold Heading" pitchFamily="2" charset="-78"/>
              </a:rPr>
              <a:t>3- جريدة الرياض - كثرة الأعداد تحول دون تمكين المعلمين من أداء أدوارهم بشكل صحيح- العدد 16911- الأحد 18 ذي الحجة 1435 هـ -12 </a:t>
            </a:r>
            <a:r>
              <a:rPr lang="ar-EG" sz="1600" dirty="0">
                <a:cs typeface="PT Bold Heading" pitchFamily="2" charset="-78"/>
              </a:rPr>
              <a:t>أ</a:t>
            </a:r>
            <a:r>
              <a:rPr lang="ar-SA" sz="1600" dirty="0">
                <a:cs typeface="PT Bold Heading" pitchFamily="2" charset="-78"/>
              </a:rPr>
              <a:t>كتوبر 2014م.</a:t>
            </a:r>
            <a:endParaRPr lang="en-US" sz="1600" dirty="0">
              <a:cs typeface="PT Bold Heading" pitchFamily="2" charset="-78"/>
            </a:endParaRPr>
          </a:p>
          <a:p>
            <a:pPr lvl="0" algn="r" rtl="1">
              <a:lnSpc>
                <a:spcPct val="200000"/>
              </a:lnSpc>
            </a:pPr>
            <a:r>
              <a:rPr lang="ar-SA" sz="1600" dirty="0">
                <a:cs typeface="PT Bold Heading" pitchFamily="2" charset="-78"/>
              </a:rPr>
              <a:t>4- صحيفة سبق الالكترونية - تدشين التعلم الإلكتروني في مدارس النطاق الأحمر - هادي آل كليب – نجران- 28 سبتمبر 2016 - 27 ذو الحجة 1437.</a:t>
            </a:r>
            <a:endParaRPr lang="en-US" sz="1600" dirty="0">
              <a:cs typeface="PT Bold Heading" pitchFamily="2" charset="-78"/>
            </a:endParaRPr>
          </a:p>
          <a:p>
            <a:pPr lvl="0" algn="r" rtl="1">
              <a:lnSpc>
                <a:spcPct val="200000"/>
              </a:lnSpc>
            </a:pPr>
            <a:r>
              <a:rPr lang="ar-SA" sz="1600" dirty="0">
                <a:cs typeface="PT Bold Heading" pitchFamily="2" charset="-78"/>
              </a:rPr>
              <a:t>5- صحيفة مكة المكرمة  -  الرأي - هل نحن جاهزون للتحول نحو التعليم الرقمي؟- داليا قاسم - الأربعاء 15 شعبان 1439 - 02 مايو 2018.</a:t>
            </a:r>
            <a:endParaRPr lang="en-US" sz="1600" dirty="0">
              <a:cs typeface="PT Bold Heading" pitchFamily="2" charset="-78"/>
            </a:endParaRPr>
          </a:p>
          <a:p>
            <a:pPr lvl="0" algn="r" rtl="1">
              <a:lnSpc>
                <a:spcPct val="200000"/>
              </a:lnSpc>
            </a:pPr>
            <a:r>
              <a:rPr lang="ar-SA" sz="1600" dirty="0">
                <a:cs typeface="PT Bold Heading" pitchFamily="2" charset="-78"/>
              </a:rPr>
              <a:t>6- موقع مزن لتقنية القطاع غير الربحي -  إدارة التقنية- التحول الرقمي للمنظمات غير الربحية: فرصٌ وتحدّيات - عبير القصبي- 10 يوليو 2018.</a:t>
            </a:r>
            <a:endParaRPr lang="en-US" sz="1600" dirty="0">
              <a:cs typeface="PT Bold Heading" pitchFamily="2" charset="-78"/>
            </a:endParaRPr>
          </a:p>
          <a:p>
            <a:pPr lvl="0" algn="r" rtl="1">
              <a:lnSpc>
                <a:spcPct val="200000"/>
              </a:lnSpc>
            </a:pPr>
            <a:r>
              <a:rPr lang="ar-SA" sz="1600" dirty="0">
                <a:cs typeface="PT Bold Heading" pitchFamily="2" charset="-78"/>
              </a:rPr>
              <a:t>7- دراسـة وتحمـيل تقـنيات التعليم الالكتروني – مجلة الاستاذ – كلية التربية للبنات – جامعة بغداد- أ. م. د. مـنى هــادي صــالـــح- العدد 205 ، 2013.</a:t>
            </a:r>
            <a:endParaRPr lang="en-US" sz="1600" dirty="0">
              <a:cs typeface="PT Bold Heading" pitchFamily="2" charset="-78"/>
            </a:endParaRPr>
          </a:p>
          <a:p>
            <a:pPr lvl="0" algn="r" rtl="1">
              <a:lnSpc>
                <a:spcPct val="200000"/>
              </a:lnSpc>
            </a:pPr>
            <a:r>
              <a:rPr lang="ar-SA" sz="1600" dirty="0">
                <a:cs typeface="PT Bold Heading" pitchFamily="2" charset="-78"/>
              </a:rPr>
              <a:t>8- موقع تعليم جديد –  مفاهيم - أنظمة إدارة التعلم وأنظمة إدارة المحتوى-  مستقبل أنظمة إدارة التعلم- محمد علي آل مسيري- 2017/04/07</a:t>
            </a:r>
            <a:r>
              <a:rPr lang="ar-EG" sz="1600" dirty="0">
                <a:cs typeface="PT Bold Heading" pitchFamily="2" charset="-78"/>
              </a:rPr>
              <a:t>.</a:t>
            </a:r>
            <a:endParaRPr lang="en-US" sz="1600" dirty="0">
              <a:cs typeface="PT Bold Heading" pitchFamily="2" charset="-78"/>
            </a:endParaRPr>
          </a:p>
          <a:p>
            <a:pPr algn="r" rtl="1">
              <a:lnSpc>
                <a:spcPct val="200000"/>
              </a:lnSpc>
            </a:pPr>
            <a:endParaRPr lang="en-US" sz="1600" dirty="0">
              <a:cs typeface="PT Bold Heading" pitchFamily="2" charset="-78"/>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423" y="791373"/>
            <a:ext cx="3962050" cy="907844"/>
          </a:xfrm>
          <a:prstGeom prst="rect">
            <a:avLst/>
          </a:prstGeom>
        </p:spPr>
      </p:pic>
      <p:sp>
        <p:nvSpPr>
          <p:cNvPr id="10" name="TextBox 9"/>
          <p:cNvSpPr txBox="1"/>
          <p:nvPr/>
        </p:nvSpPr>
        <p:spPr>
          <a:xfrm>
            <a:off x="4026968" y="1032087"/>
            <a:ext cx="2923504" cy="430887"/>
          </a:xfrm>
          <a:prstGeom prst="rect">
            <a:avLst/>
          </a:prstGeom>
          <a:noFill/>
        </p:spPr>
        <p:txBody>
          <a:bodyPr wrap="square" rtlCol="1">
            <a:spAutoFit/>
          </a:bodyPr>
          <a:lstStyle/>
          <a:p>
            <a:pPr algn="ctr"/>
            <a:r>
              <a:rPr lang="ar-EG" sz="2200" dirty="0">
                <a:cs typeface="PT Bold Heading" pitchFamily="2" charset="-78"/>
              </a:rPr>
              <a:t>المراجع</a:t>
            </a:r>
          </a:p>
        </p:txBody>
      </p:sp>
      <p:sp>
        <p:nvSpPr>
          <p:cNvPr id="11" name="TextBox 10"/>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206108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grpSp>
        <p:nvGrpSpPr>
          <p:cNvPr id="3" name="Group 2"/>
          <p:cNvGrpSpPr/>
          <p:nvPr/>
        </p:nvGrpSpPr>
        <p:grpSpPr>
          <a:xfrm>
            <a:off x="1053297" y="1279742"/>
            <a:ext cx="2066952" cy="3067910"/>
            <a:chOff x="1053297" y="1279742"/>
            <a:chExt cx="2066952" cy="3067910"/>
          </a:xfrm>
        </p:grpSpPr>
        <p:grpSp>
          <p:nvGrpSpPr>
            <p:cNvPr id="6" name="Group 5"/>
            <p:cNvGrpSpPr/>
            <p:nvPr/>
          </p:nvGrpSpPr>
          <p:grpSpPr>
            <a:xfrm rot="13888974">
              <a:off x="1874209" y="2663570"/>
              <a:ext cx="740132" cy="475228"/>
              <a:chOff x="4481513" y="3678059"/>
              <a:chExt cx="1614487" cy="1036638"/>
            </a:xfrm>
          </p:grpSpPr>
          <p:sp>
            <p:nvSpPr>
              <p:cNvPr id="11" name="Rectangle 12"/>
              <p:cNvSpPr>
                <a:spLocks noChangeArrowheads="1"/>
              </p:cNvSpPr>
              <p:nvPr/>
            </p:nvSpPr>
            <p:spPr bwMode="auto">
              <a:xfrm>
                <a:off x="4481513" y="3678059"/>
                <a:ext cx="1614487" cy="344488"/>
              </a:xfrm>
              <a:prstGeom prst="rect">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2" name="Rectangle 13"/>
              <p:cNvSpPr>
                <a:spLocks noChangeArrowheads="1"/>
              </p:cNvSpPr>
              <p:nvPr/>
            </p:nvSpPr>
            <p:spPr bwMode="auto">
              <a:xfrm>
                <a:off x="4481513" y="4022546"/>
                <a:ext cx="1614487" cy="34448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13" name="Rectangle 14"/>
              <p:cNvSpPr>
                <a:spLocks noChangeArrowheads="1"/>
              </p:cNvSpPr>
              <p:nvPr/>
            </p:nvSpPr>
            <p:spPr bwMode="auto">
              <a:xfrm>
                <a:off x="4481513" y="4367034"/>
                <a:ext cx="1614487" cy="347663"/>
              </a:xfrm>
              <a:prstGeom prst="rect">
                <a:avLst/>
              </a:pr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4" name="Group 13"/>
            <p:cNvGrpSpPr/>
            <p:nvPr/>
          </p:nvGrpSpPr>
          <p:grpSpPr>
            <a:xfrm rot="13888974">
              <a:off x="1417710" y="2083418"/>
              <a:ext cx="740136" cy="473047"/>
              <a:chOff x="6096000" y="3187521"/>
              <a:chExt cx="1614487" cy="1031876"/>
            </a:xfrm>
          </p:grpSpPr>
          <p:sp>
            <p:nvSpPr>
              <p:cNvPr id="15" name="Rectangle 15"/>
              <p:cNvSpPr>
                <a:spLocks noChangeArrowheads="1"/>
              </p:cNvSpPr>
              <p:nvPr/>
            </p:nvSpPr>
            <p:spPr bwMode="auto">
              <a:xfrm>
                <a:off x="6096000" y="3187521"/>
                <a:ext cx="1614487" cy="344488"/>
              </a:xfrm>
              <a:prstGeom prst="rect">
                <a:avLst/>
              </a:pr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6" name="Rectangle 16"/>
              <p:cNvSpPr>
                <a:spLocks noChangeArrowheads="1"/>
              </p:cNvSpPr>
              <p:nvPr/>
            </p:nvSpPr>
            <p:spPr bwMode="auto">
              <a:xfrm>
                <a:off x="6096000" y="3532009"/>
                <a:ext cx="1614487" cy="342900"/>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Rectangle 17"/>
              <p:cNvSpPr>
                <a:spLocks noChangeArrowheads="1"/>
              </p:cNvSpPr>
              <p:nvPr/>
            </p:nvSpPr>
            <p:spPr bwMode="auto">
              <a:xfrm>
                <a:off x="6096000" y="3874909"/>
                <a:ext cx="1614487" cy="344488"/>
              </a:xfrm>
              <a:prstGeom prst="rect">
                <a:avLst/>
              </a:pr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8" name="Group 17"/>
            <p:cNvGrpSpPr/>
            <p:nvPr/>
          </p:nvGrpSpPr>
          <p:grpSpPr>
            <a:xfrm rot="13888974">
              <a:off x="865535" y="1467504"/>
              <a:ext cx="850752" cy="475228"/>
              <a:chOff x="7700963" y="3678059"/>
              <a:chExt cx="1855787" cy="1036638"/>
            </a:xfrm>
          </p:grpSpPr>
          <p:sp>
            <p:nvSpPr>
              <p:cNvPr id="19" name="Freeform 7"/>
              <p:cNvSpPr>
                <a:spLocks/>
              </p:cNvSpPr>
              <p:nvPr/>
            </p:nvSpPr>
            <p:spPr bwMode="auto">
              <a:xfrm>
                <a:off x="9224963" y="3678059"/>
                <a:ext cx="331787" cy="103663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chemeClr val="tx2">
                  <a:lumMod val="25000"/>
                  <a:lumOff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0" name="Freeform 18"/>
              <p:cNvSpPr>
                <a:spLocks/>
              </p:cNvSpPr>
              <p:nvPr/>
            </p:nvSpPr>
            <p:spPr bwMode="auto">
              <a:xfrm>
                <a:off x="7700963" y="3678059"/>
                <a:ext cx="1738312" cy="344488"/>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Rectangle 19"/>
              <p:cNvSpPr>
                <a:spLocks noChangeArrowheads="1"/>
              </p:cNvSpPr>
              <p:nvPr/>
            </p:nvSpPr>
            <p:spPr bwMode="auto">
              <a:xfrm>
                <a:off x="7700963" y="4022546"/>
                <a:ext cx="1619250" cy="34448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Freeform 20"/>
              <p:cNvSpPr>
                <a:spLocks/>
              </p:cNvSpPr>
              <p:nvPr/>
            </p:nvSpPr>
            <p:spPr bwMode="auto">
              <a:xfrm>
                <a:off x="7700963" y="4367034"/>
                <a:ext cx="1738312" cy="347663"/>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Oval 21"/>
              <p:cNvSpPr>
                <a:spLocks noChangeArrowheads="1"/>
              </p:cNvSpPr>
              <p:nvPr/>
            </p:nvSpPr>
            <p:spPr bwMode="auto">
              <a:xfrm>
                <a:off x="9398000" y="4049534"/>
                <a:ext cx="82550" cy="293688"/>
              </a:xfrm>
              <a:prstGeom prst="ellipse">
                <a:avLst/>
              </a:pr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24" name="Group 23"/>
            <p:cNvGrpSpPr/>
            <p:nvPr/>
          </p:nvGrpSpPr>
          <p:grpSpPr>
            <a:xfrm rot="13888974">
              <a:off x="2225101" y="3452505"/>
              <a:ext cx="1317249" cy="473046"/>
              <a:chOff x="1608138" y="3187521"/>
              <a:chExt cx="2873375" cy="1031876"/>
            </a:xfrm>
          </p:grpSpPr>
          <p:sp>
            <p:nvSpPr>
              <p:cNvPr id="25" name="Freeform 8"/>
              <p:cNvSpPr>
                <a:spLocks/>
              </p:cNvSpPr>
              <p:nvPr/>
            </p:nvSpPr>
            <p:spPr bwMode="auto">
              <a:xfrm>
                <a:off x="1608138" y="3187521"/>
                <a:ext cx="1490662" cy="1031875"/>
              </a:xfrm>
              <a:custGeom>
                <a:avLst/>
                <a:gdLst>
                  <a:gd name="T0" fmla="*/ 793 w 939"/>
                  <a:gd name="T1" fmla="*/ 650 h 650"/>
                  <a:gd name="T2" fmla="*/ 0 w 939"/>
                  <a:gd name="T3" fmla="*/ 326 h 650"/>
                  <a:gd name="T4" fmla="*/ 793 w 939"/>
                  <a:gd name="T5" fmla="*/ 0 h 650"/>
                  <a:gd name="T6" fmla="*/ 939 w 939"/>
                  <a:gd name="T7" fmla="*/ 0 h 650"/>
                  <a:gd name="T8" fmla="*/ 939 w 939"/>
                  <a:gd name="T9" fmla="*/ 650 h 650"/>
                  <a:gd name="T10" fmla="*/ 793 w 939"/>
                  <a:gd name="T11" fmla="*/ 650 h 650"/>
                </a:gdLst>
                <a:ahLst/>
                <a:cxnLst>
                  <a:cxn ang="0">
                    <a:pos x="T0" y="T1"/>
                  </a:cxn>
                  <a:cxn ang="0">
                    <a:pos x="T2" y="T3"/>
                  </a:cxn>
                  <a:cxn ang="0">
                    <a:pos x="T4" y="T5"/>
                  </a:cxn>
                  <a:cxn ang="0">
                    <a:pos x="T6" y="T7"/>
                  </a:cxn>
                  <a:cxn ang="0">
                    <a:pos x="T8" y="T9"/>
                  </a:cxn>
                  <a:cxn ang="0">
                    <a:pos x="T10" y="T11"/>
                  </a:cxn>
                </a:cxnLst>
                <a:rect l="0" t="0" r="r" b="b"/>
                <a:pathLst>
                  <a:path w="939" h="650">
                    <a:moveTo>
                      <a:pt x="793" y="650"/>
                    </a:moveTo>
                    <a:lnTo>
                      <a:pt x="0" y="326"/>
                    </a:lnTo>
                    <a:lnTo>
                      <a:pt x="793" y="0"/>
                    </a:lnTo>
                    <a:lnTo>
                      <a:pt x="939" y="0"/>
                    </a:lnTo>
                    <a:lnTo>
                      <a:pt x="939" y="650"/>
                    </a:lnTo>
                    <a:lnTo>
                      <a:pt x="793" y="650"/>
                    </a:lnTo>
                    <a:close/>
                  </a:path>
                </a:pathLst>
              </a:custGeom>
              <a:solidFill>
                <a:schemeClr val="tx2">
                  <a:lumMod val="25000"/>
                  <a:lumOff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9"/>
              <p:cNvSpPr>
                <a:spLocks/>
              </p:cNvSpPr>
              <p:nvPr/>
            </p:nvSpPr>
            <p:spPr bwMode="auto">
              <a:xfrm>
                <a:off x="2738438" y="3187521"/>
                <a:ext cx="1743075" cy="344488"/>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Freeform 10"/>
              <p:cNvSpPr>
                <a:spLocks/>
              </p:cNvSpPr>
              <p:nvPr/>
            </p:nvSpPr>
            <p:spPr bwMode="auto">
              <a:xfrm>
                <a:off x="2738438" y="3532009"/>
                <a:ext cx="1743075" cy="342900"/>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28" name="Freeform 11"/>
              <p:cNvSpPr>
                <a:spLocks/>
              </p:cNvSpPr>
              <p:nvPr/>
            </p:nvSpPr>
            <p:spPr bwMode="auto">
              <a:xfrm>
                <a:off x="2738438" y="3874909"/>
                <a:ext cx="1743075" cy="34448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9" name="Freeform 22"/>
              <p:cNvSpPr>
                <a:spLocks/>
              </p:cNvSpPr>
              <p:nvPr/>
            </p:nvSpPr>
            <p:spPr bwMode="auto">
              <a:xfrm>
                <a:off x="1608138" y="3538359"/>
                <a:ext cx="428625" cy="333375"/>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sp>
        <p:nvSpPr>
          <p:cNvPr id="30" name="WordArt 5"/>
          <p:cNvSpPr>
            <a:spLocks noChangeArrowheads="1" noChangeShapeType="1" noTextEdit="1"/>
          </p:cNvSpPr>
          <p:nvPr/>
        </p:nvSpPr>
        <p:spPr bwMode="gray">
          <a:xfrm>
            <a:off x="3620153" y="3233520"/>
            <a:ext cx="5052490" cy="886098"/>
          </a:xfrm>
          <a:prstGeom prst="rect">
            <a:avLst/>
          </a:prstGeom>
        </p:spPr>
        <p:txBody>
          <a:bodyPr wrap="none" fromWordArt="1"/>
          <a:lstStyle/>
          <a:p>
            <a:pPr algn="ctr"/>
            <a:r>
              <a:rPr lang="ar-SA" sz="5000" kern="10" dirty="0">
                <a:solidFill>
                  <a:srgbClr val="0070C0"/>
                </a:solidFill>
                <a:cs typeface="PT Bold Heading" pitchFamily="2" charset="-78"/>
              </a:rPr>
              <a:t>شكرًا لحسن الإصغاء</a:t>
            </a:r>
            <a:endParaRPr lang="en-US" sz="5000" kern="10" dirty="0">
              <a:solidFill>
                <a:srgbClr val="0070C0"/>
              </a:solidFill>
              <a:cs typeface="PT Bold Heading" pitchFamily="2" charset="-78"/>
            </a:endParaRPr>
          </a:p>
        </p:txBody>
      </p:sp>
      <p:sp>
        <p:nvSpPr>
          <p:cNvPr id="31" name="TextBox 30"/>
          <p:cNvSpPr txBox="1"/>
          <p:nvPr/>
        </p:nvSpPr>
        <p:spPr>
          <a:xfrm>
            <a:off x="3320810" y="4021187"/>
            <a:ext cx="5800038" cy="830997"/>
          </a:xfrm>
          <a:prstGeom prst="rect">
            <a:avLst/>
          </a:prstGeom>
          <a:noFill/>
        </p:spPr>
        <p:txBody>
          <a:bodyPr wrap="square" rtlCol="0">
            <a:spAutoFit/>
          </a:bodyPr>
          <a:lstStyle/>
          <a:p>
            <a:r>
              <a:rPr lang="en-US" sz="4800" b="1" dirty="0">
                <a:solidFill>
                  <a:srgbClr val="C00000"/>
                </a:solidFill>
                <a:latin typeface="+mj-lt"/>
              </a:rPr>
              <a:t>THANK FOR LISTENING</a:t>
            </a:r>
          </a:p>
        </p:txBody>
      </p:sp>
    </p:spTree>
    <p:extLst>
      <p:ext uri="{BB962C8B-B14F-4D97-AF65-F5344CB8AC3E}">
        <p14:creationId xmlns:p14="http://schemas.microsoft.com/office/powerpoint/2010/main" val="261710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p:cTn id="24" dur="2000" fill="hold"/>
                                        <p:tgtEl>
                                          <p:spTgt spid="30"/>
                                        </p:tgtEl>
                                        <p:attrNameLst>
                                          <p:attrName>ppt_w</p:attrName>
                                        </p:attrNameLst>
                                      </p:cBhvr>
                                      <p:tavLst>
                                        <p:tav tm="0">
                                          <p:val>
                                            <p:fltVal val="0"/>
                                          </p:val>
                                        </p:tav>
                                        <p:tav tm="100000">
                                          <p:val>
                                            <p:strVal val="#ppt_w"/>
                                          </p:val>
                                        </p:tav>
                                      </p:tavLst>
                                    </p:anim>
                                    <p:anim calcmode="lin" valueType="num">
                                      <p:cBhvr>
                                        <p:cTn id="25" dur="2000" fill="hold"/>
                                        <p:tgtEl>
                                          <p:spTgt spid="30"/>
                                        </p:tgtEl>
                                        <p:attrNameLst>
                                          <p:attrName>ppt_h</p:attrName>
                                        </p:attrNameLst>
                                      </p:cBhvr>
                                      <p:tavLst>
                                        <p:tav tm="0">
                                          <p:val>
                                            <p:fltVal val="0"/>
                                          </p:val>
                                        </p:tav>
                                        <p:tav tm="100000">
                                          <p:val>
                                            <p:strVal val="#ppt_h"/>
                                          </p:val>
                                        </p:tav>
                                      </p:tavLst>
                                    </p:anim>
                                    <p:animEffect transition="in" filter="fade">
                                      <p:cBhvr>
                                        <p:cTn id="26" dur="2000"/>
                                        <p:tgtEl>
                                          <p:spTgt spid="30"/>
                                        </p:tgtEl>
                                      </p:cBhvr>
                                    </p:animEffect>
                                  </p:childTnLst>
                                </p:cTn>
                              </p:par>
                            </p:childTnLst>
                          </p:cTn>
                        </p:par>
                        <p:par>
                          <p:cTn id="27" fill="hold">
                            <p:stCondLst>
                              <p:cond delay="4000"/>
                            </p:stCondLst>
                            <p:childTnLst>
                              <p:par>
                                <p:cTn id="28" presetID="12" presetClass="entr" presetSubtype="1" fill="hold" grpId="0" nodeType="after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1000"/>
                                        <p:tgtEl>
                                          <p:spTgt spid="31"/>
                                        </p:tgtEl>
                                        <p:attrNameLst>
                                          <p:attrName>ppt_y</p:attrName>
                                        </p:attrNameLst>
                                      </p:cBhvr>
                                      <p:tavLst>
                                        <p:tav tm="0">
                                          <p:val>
                                            <p:strVal val="#ppt_y-#ppt_h*1.125000"/>
                                          </p:val>
                                        </p:tav>
                                        <p:tav tm="100000">
                                          <p:val>
                                            <p:strVal val="#ppt_y"/>
                                          </p:val>
                                        </p:tav>
                                      </p:tavLst>
                                    </p:anim>
                                    <p:animEffect transition="in" filter="wipe(down)">
                                      <p:cBhvr>
                                        <p:cTn id="3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1999" cy="6904309"/>
          </a:xfrm>
          <a:prstGeom prst="rect">
            <a:avLst/>
          </a:prstGeom>
        </p:spPr>
      </p:pic>
      <p:sp>
        <p:nvSpPr>
          <p:cNvPr id="5" name="TextBox 4"/>
          <p:cNvSpPr txBox="1"/>
          <p:nvPr/>
        </p:nvSpPr>
        <p:spPr>
          <a:xfrm>
            <a:off x="1493951" y="6374688"/>
            <a:ext cx="8558077" cy="338554"/>
          </a:xfrm>
          <a:prstGeom prst="rect">
            <a:avLst/>
          </a:prstGeom>
          <a:noFill/>
        </p:spPr>
        <p:txBody>
          <a:bodyPr wrap="square" rtlCol="0">
            <a:spAutoFit/>
          </a:bodyPr>
          <a:lstStyle/>
          <a:p>
            <a:pPr algn="ctr"/>
            <a:r>
              <a:rPr lang="ar-EG" sz="1600" dirty="0">
                <a:cs typeface="PT Bold Heading" pitchFamily="2" charset="-78"/>
              </a:rPr>
              <a:t>المؤتمر الدولي الأول : التعليم الرقمي في الوطن العربي-تحديات الحاضر ورؤى المستقبل</a:t>
            </a:r>
            <a:endParaRPr lang="en-US" sz="1600" dirty="0">
              <a:cs typeface="PT Bold Heading" pitchFamily="2" charset="-78"/>
            </a:endParaRPr>
          </a:p>
        </p:txBody>
      </p:sp>
      <p:sp>
        <p:nvSpPr>
          <p:cNvPr id="8" name="TextBox 7"/>
          <p:cNvSpPr txBox="1"/>
          <p:nvPr/>
        </p:nvSpPr>
        <p:spPr>
          <a:xfrm>
            <a:off x="288410" y="5403350"/>
            <a:ext cx="11177292" cy="727122"/>
          </a:xfrm>
          <a:prstGeom prst="rect">
            <a:avLst/>
          </a:prstGeom>
          <a:noFill/>
        </p:spPr>
        <p:txBody>
          <a:bodyPr wrap="square" rtlCol="1">
            <a:spAutoFit/>
          </a:bodyPr>
          <a:lstStyle/>
          <a:p>
            <a:pPr algn="ctr" rtl="1">
              <a:lnSpc>
                <a:spcPct val="150000"/>
              </a:lnSpc>
            </a:pPr>
            <a:r>
              <a:rPr lang="ar-SA" sz="3000" dirty="0">
                <a:solidFill>
                  <a:srgbClr val="AF2011"/>
                </a:solidFill>
                <a:cs typeface="PT Bold Heading" panose="02010400000000000000" pitchFamily="2" charset="-78"/>
              </a:rPr>
              <a:t>الجزء </a:t>
            </a:r>
            <a:r>
              <a:rPr lang="ar-SA" sz="3000" dirty="0" err="1">
                <a:solidFill>
                  <a:srgbClr val="AF2011"/>
                </a:solidFill>
                <a:cs typeface="PT Bold Heading" panose="02010400000000000000" pitchFamily="2" charset="-78"/>
              </a:rPr>
              <a:t>الأول </a:t>
            </a:r>
            <a:r>
              <a:rPr lang="ar-SA" sz="3000" dirty="0">
                <a:solidFill>
                  <a:srgbClr val="AF2011"/>
                </a:solidFill>
                <a:cs typeface="PT Bold Heading" panose="02010400000000000000" pitchFamily="2" charset="-78"/>
              </a:rPr>
              <a:t>: الإطار النظري</a:t>
            </a:r>
            <a:endParaRPr lang="en-US" sz="3000" dirty="0">
              <a:solidFill>
                <a:srgbClr val="AF2011"/>
              </a:solidFill>
              <a:cs typeface="PT Bold Heading" panose="02010400000000000000" pitchFamily="2" charset="-78"/>
            </a:endParaRPr>
          </a:p>
        </p:txBody>
      </p:sp>
    </p:spTree>
    <p:extLst>
      <p:ext uri="{BB962C8B-B14F-4D97-AF65-F5344CB8AC3E}">
        <p14:creationId xmlns:p14="http://schemas.microsoft.com/office/powerpoint/2010/main" val="224946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1999" cy="6904309"/>
          </a:xfrm>
          <a:prstGeom prst="rect">
            <a:avLst/>
          </a:prstGeom>
        </p:spPr>
      </p:pic>
      <p:sp>
        <p:nvSpPr>
          <p:cNvPr id="5" name="TextBox 4"/>
          <p:cNvSpPr txBox="1"/>
          <p:nvPr/>
        </p:nvSpPr>
        <p:spPr>
          <a:xfrm>
            <a:off x="1493951" y="6374688"/>
            <a:ext cx="8558077" cy="338554"/>
          </a:xfrm>
          <a:prstGeom prst="rect">
            <a:avLst/>
          </a:prstGeom>
          <a:noFill/>
        </p:spPr>
        <p:txBody>
          <a:bodyPr wrap="square" rtlCol="0">
            <a:spAutoFit/>
          </a:bodyPr>
          <a:lstStyle/>
          <a:p>
            <a:pPr algn="ctr"/>
            <a:r>
              <a:rPr lang="ar-EG" sz="1600" dirty="0">
                <a:cs typeface="PT Bold Heading" pitchFamily="2" charset="-78"/>
              </a:rPr>
              <a:t>المؤتمر الدولي الأول : التعليم الرقمي في الوطن العربي-تحديات الحاضر ورؤى المستقبل</a:t>
            </a:r>
            <a:endParaRPr lang="en-US" sz="1600" dirty="0">
              <a:cs typeface="PT Bold Heading" pitchFamily="2" charset="-78"/>
            </a:endParaRPr>
          </a:p>
        </p:txBody>
      </p:sp>
      <p:sp>
        <p:nvSpPr>
          <p:cNvPr id="8" name="TextBox 7"/>
          <p:cNvSpPr txBox="1"/>
          <p:nvPr/>
        </p:nvSpPr>
        <p:spPr>
          <a:xfrm>
            <a:off x="288410" y="5403350"/>
            <a:ext cx="11177292" cy="727122"/>
          </a:xfrm>
          <a:prstGeom prst="rect">
            <a:avLst/>
          </a:prstGeom>
          <a:noFill/>
        </p:spPr>
        <p:txBody>
          <a:bodyPr wrap="square" rtlCol="1">
            <a:spAutoFit/>
          </a:bodyPr>
          <a:lstStyle/>
          <a:p>
            <a:pPr algn="ctr" rtl="1">
              <a:lnSpc>
                <a:spcPct val="150000"/>
              </a:lnSpc>
            </a:pPr>
            <a:r>
              <a:rPr lang="ar-SA" sz="3000" dirty="0">
                <a:solidFill>
                  <a:srgbClr val="AF2011"/>
                </a:solidFill>
                <a:cs typeface="PT Bold Heading" panose="02010400000000000000" pitchFamily="2" charset="-78"/>
              </a:rPr>
              <a:t>الجزء </a:t>
            </a:r>
            <a:r>
              <a:rPr lang="ar-SA" sz="3000" dirty="0" err="1">
                <a:solidFill>
                  <a:srgbClr val="AF2011"/>
                </a:solidFill>
                <a:cs typeface="PT Bold Heading" panose="02010400000000000000" pitchFamily="2" charset="-78"/>
              </a:rPr>
              <a:t>الثاني </a:t>
            </a:r>
            <a:r>
              <a:rPr lang="ar-SA" sz="3000" dirty="0">
                <a:solidFill>
                  <a:srgbClr val="AF2011"/>
                </a:solidFill>
                <a:cs typeface="PT Bold Heading" panose="02010400000000000000" pitchFamily="2" charset="-78"/>
              </a:rPr>
              <a:t>: العرض التقديمي</a:t>
            </a:r>
            <a:endParaRPr lang="en-US" sz="3000" dirty="0">
              <a:solidFill>
                <a:srgbClr val="AF2011"/>
              </a:solidFill>
              <a:cs typeface="PT Bold Heading" panose="02010400000000000000" pitchFamily="2" charset="-78"/>
            </a:endParaRPr>
          </a:p>
        </p:txBody>
      </p:sp>
    </p:spTree>
    <p:extLst>
      <p:ext uri="{BB962C8B-B14F-4D97-AF65-F5344CB8AC3E}">
        <p14:creationId xmlns:p14="http://schemas.microsoft.com/office/powerpoint/2010/main" val="224946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5629" y="1462846"/>
            <a:ext cx="2314937" cy="206518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516" y="3377552"/>
            <a:ext cx="10571500" cy="1709701"/>
          </a:xfrm>
          <a:prstGeom prst="rect">
            <a:avLst/>
          </a:prstGeom>
        </p:spPr>
      </p:pic>
      <p:sp>
        <p:nvSpPr>
          <p:cNvPr id="7" name="TextBox 6"/>
          <p:cNvSpPr txBox="1"/>
          <p:nvPr/>
        </p:nvSpPr>
        <p:spPr>
          <a:xfrm>
            <a:off x="932335" y="3632237"/>
            <a:ext cx="10031071" cy="1200329"/>
          </a:xfrm>
          <a:prstGeom prst="rect">
            <a:avLst/>
          </a:prstGeom>
          <a:noFill/>
        </p:spPr>
        <p:txBody>
          <a:bodyPr wrap="square" rtlCol="1">
            <a:spAutoFit/>
          </a:bodyPr>
          <a:lstStyle/>
          <a:p>
            <a:pPr algn="ctr" rtl="1">
              <a:lnSpc>
                <a:spcPct val="150000"/>
              </a:lnSpc>
            </a:pPr>
            <a:r>
              <a:rPr lang="ar-EG" sz="2400" b="1" dirty="0">
                <a:solidFill>
                  <a:schemeClr val="bg1"/>
                </a:solidFill>
                <a:cs typeface="PT Bold Heading" panose="02010400000000000000" pitchFamily="2" charset="-78"/>
              </a:rPr>
              <a:t>هي خطة تطويرية شاملة للمملكة العربية السعودية لمرحلة ما بعد النفط تم الإعلان عنها في 25 إبريل 2016</a:t>
            </a:r>
            <a:r>
              <a:rPr lang="en-US" sz="2400" b="1" dirty="0">
                <a:solidFill>
                  <a:schemeClr val="bg1"/>
                </a:solidFill>
                <a:cs typeface="PT Bold Heading" panose="02010400000000000000" pitchFamily="2" charset="-78"/>
              </a:rPr>
              <a:t> </a:t>
            </a:r>
            <a:r>
              <a:rPr lang="ar-SA" sz="2400" b="1" dirty="0">
                <a:solidFill>
                  <a:schemeClr val="bg1"/>
                </a:solidFill>
                <a:cs typeface="PT Bold Heading" panose="02010400000000000000" pitchFamily="2" charset="-78"/>
              </a:rPr>
              <a:t>م</a:t>
            </a:r>
            <a:endParaRPr lang="en-US" sz="2400" b="1" dirty="0">
              <a:solidFill>
                <a:schemeClr val="bg1"/>
              </a:solidFill>
              <a:cs typeface="PT Bold Heading" panose="02010400000000000000" pitchFamily="2" charset="-78"/>
            </a:endParaRPr>
          </a:p>
        </p:txBody>
      </p:sp>
      <p:sp>
        <p:nvSpPr>
          <p:cNvPr id="8" name="TextBox 7"/>
          <p:cNvSpPr txBox="1"/>
          <p:nvPr/>
        </p:nvSpPr>
        <p:spPr>
          <a:xfrm>
            <a:off x="3927506" y="1911372"/>
            <a:ext cx="3968069" cy="1198405"/>
          </a:xfrm>
          <a:prstGeom prst="rect">
            <a:avLst/>
          </a:prstGeom>
          <a:noFill/>
        </p:spPr>
        <p:txBody>
          <a:bodyPr wrap="square" rtlCol="1">
            <a:spAutoFit/>
          </a:bodyPr>
          <a:lstStyle/>
          <a:p>
            <a:pPr algn="ctr">
              <a:lnSpc>
                <a:spcPct val="150000"/>
              </a:lnSpc>
            </a:pPr>
            <a:r>
              <a:rPr lang="ar-EG" sz="2500" b="1" dirty="0">
                <a:solidFill>
                  <a:srgbClr val="FFFF00"/>
                </a:solidFill>
                <a:cs typeface="PT Bold Heading" panose="02010400000000000000" pitchFamily="2" charset="-78"/>
              </a:rPr>
              <a:t>رؤية المملكة</a:t>
            </a:r>
          </a:p>
          <a:p>
            <a:pPr algn="ctr">
              <a:lnSpc>
                <a:spcPct val="150000"/>
              </a:lnSpc>
            </a:pPr>
            <a:r>
              <a:rPr lang="ar-EG" sz="2500" b="1" dirty="0">
                <a:solidFill>
                  <a:srgbClr val="FFFF00"/>
                </a:solidFill>
                <a:cs typeface="PT Bold Heading" panose="02010400000000000000" pitchFamily="2" charset="-78"/>
              </a:rPr>
              <a:t>2030</a:t>
            </a:r>
            <a:endParaRPr lang="en-US" sz="2500" b="1" dirty="0">
              <a:solidFill>
                <a:srgbClr val="FFFF00"/>
              </a:solidFill>
              <a:cs typeface="PT Bold Heading" panose="02010400000000000000" pitchFamily="2" charset="-78"/>
            </a:endParaRPr>
          </a:p>
        </p:txBody>
      </p:sp>
      <p:sp>
        <p:nvSpPr>
          <p:cNvPr id="9" name="TextBox 8"/>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25054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2524" y="737262"/>
            <a:ext cx="5932170" cy="1359267"/>
          </a:xfrm>
          <a:prstGeom prst="rect">
            <a:avLst/>
          </a:prstGeom>
        </p:spPr>
      </p:pic>
      <p:sp>
        <p:nvSpPr>
          <p:cNvPr id="9" name="TextBox 8"/>
          <p:cNvSpPr txBox="1"/>
          <p:nvPr/>
        </p:nvSpPr>
        <p:spPr>
          <a:xfrm>
            <a:off x="3074618" y="1090401"/>
            <a:ext cx="6564949" cy="515526"/>
          </a:xfrm>
          <a:prstGeom prst="rect">
            <a:avLst/>
          </a:prstGeom>
          <a:noFill/>
        </p:spPr>
        <p:txBody>
          <a:bodyPr wrap="square" rtlCol="1">
            <a:spAutoFit/>
          </a:bodyPr>
          <a:lstStyle/>
          <a:p>
            <a:pPr algn="ctr" rtl="1">
              <a:lnSpc>
                <a:spcPct val="150000"/>
              </a:lnSpc>
            </a:pPr>
            <a:r>
              <a:rPr lang="ar-SA" sz="2000" dirty="0">
                <a:cs typeface="PT Bold Heading" panose="02010400000000000000" pitchFamily="2" charset="-78"/>
              </a:rPr>
              <a:t>نص الرؤية المتعلق بتنمية البنية التحتية الرقمية</a:t>
            </a:r>
            <a:endParaRPr lang="en-US" sz="2000" dirty="0">
              <a:solidFill>
                <a:schemeClr val="tx1">
                  <a:lumMod val="95000"/>
                  <a:lumOff val="5000"/>
                </a:schemeClr>
              </a:solidFill>
              <a:cs typeface="PT Bold Heading" panose="02010400000000000000" pitchFamily="2" charset="-78"/>
            </a:endParaRPr>
          </a:p>
        </p:txBody>
      </p:sp>
      <p:sp>
        <p:nvSpPr>
          <p:cNvPr id="12" name="مستطيل مستدير الزوايا 3"/>
          <p:cNvSpPr/>
          <p:nvPr/>
        </p:nvSpPr>
        <p:spPr>
          <a:xfrm>
            <a:off x="396441" y="2338572"/>
            <a:ext cx="11230377" cy="3593205"/>
          </a:xfrm>
          <a:prstGeom prst="roundRect">
            <a:avLst/>
          </a:prstGeom>
          <a:solidFill>
            <a:schemeClr val="accent3">
              <a:lumMod val="20000"/>
              <a:lumOff val="80000"/>
            </a:schemeClr>
          </a:solidFill>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pPr>
            <a:r>
              <a:rPr lang="ar-SA" dirty="0">
                <a:solidFill>
                  <a:schemeClr val="tx1"/>
                </a:solidFill>
                <a:cs typeface="PT Bold Heading" panose="02010400000000000000" pitchFamily="2" charset="-78"/>
              </a:rPr>
              <a:t>تعتبر البنية التحتية الرقمية مُمكّناً أساسياً لبناء أنشطة صناعية متطورة، ولجذب المستثمرين، ولتحسين تنافسية الاقتصاد الوطني، لذلك سنعمل على تطوير البنية التحتية الخاصة بـالاتصالات وتقنية المعلومات وبخاصة تقنيات النطاق العريض عالي السرعة لزيادة نسبة التغطية في المدن وخارجها وتحسين جودة الاتصال، وسيكون ذلك من خلال الشراكة مع القطاع الخاص، ويتمثل هدفنا في الوصول إلى تغطية تتجاوز (</a:t>
            </a:r>
            <a:r>
              <a:rPr lang="ar-SA" dirty="0">
                <a:solidFill>
                  <a:srgbClr val="FF0000"/>
                </a:solidFill>
                <a:cs typeface="PT Bold Heading" panose="02010400000000000000" pitchFamily="2" charset="-78"/>
              </a:rPr>
              <a:t>٩٠</a:t>
            </a:r>
            <a:r>
              <a:rPr lang="ar-SA" dirty="0">
                <a:solidFill>
                  <a:schemeClr val="tx1"/>
                </a:solidFill>
                <a:cs typeface="PT Bold Heading" panose="02010400000000000000" pitchFamily="2" charset="-78"/>
              </a:rPr>
              <a:t>%) من المنازل في المدن ذات الكثافة السكانية العالية و(</a:t>
            </a:r>
            <a:r>
              <a:rPr lang="ar-SA" dirty="0">
                <a:solidFill>
                  <a:srgbClr val="FF0000"/>
                </a:solidFill>
                <a:cs typeface="PT Bold Heading" panose="02010400000000000000" pitchFamily="2" charset="-78"/>
              </a:rPr>
              <a:t>٦٦</a:t>
            </a:r>
            <a:r>
              <a:rPr lang="ar-SA" dirty="0">
                <a:solidFill>
                  <a:schemeClr val="tx1"/>
                </a:solidFill>
                <a:cs typeface="PT Bold Heading" panose="02010400000000000000" pitchFamily="2" charset="-78"/>
              </a:rPr>
              <a:t>%) في المناطق الأخرى. </a:t>
            </a:r>
            <a:endParaRPr lang="ar-EG" dirty="0">
              <a:solidFill>
                <a:schemeClr val="tx1"/>
              </a:solidFill>
              <a:cs typeface="PT Bold Heading" panose="02010400000000000000" pitchFamily="2" charset="-78"/>
            </a:endParaRPr>
          </a:p>
          <a:p>
            <a:pPr algn="ctr" rtl="1">
              <a:lnSpc>
                <a:spcPct val="150000"/>
              </a:lnSpc>
            </a:pPr>
            <a:r>
              <a:rPr lang="ar-SA" dirty="0">
                <a:solidFill>
                  <a:srgbClr val="FF0000"/>
                </a:solidFill>
                <a:cs typeface="PT Bold Heading" panose="02010400000000000000" pitchFamily="2" charset="-78"/>
              </a:rPr>
              <a:t>ولتحقيق هذه الغاية</a:t>
            </a:r>
            <a:r>
              <a:rPr lang="ar-EG" dirty="0">
                <a:solidFill>
                  <a:srgbClr val="FF0000"/>
                </a:solidFill>
                <a:cs typeface="PT Bold Heading" panose="02010400000000000000" pitchFamily="2" charset="-78"/>
              </a:rPr>
              <a:t>:</a:t>
            </a:r>
          </a:p>
          <a:p>
            <a:pPr algn="ctr" rtl="1">
              <a:lnSpc>
                <a:spcPct val="150000"/>
              </a:lnSpc>
            </a:pPr>
            <a:r>
              <a:rPr lang="ar-SA" dirty="0">
                <a:solidFill>
                  <a:srgbClr val="FF0000"/>
                </a:solidFill>
                <a:cs typeface="PT Bold Heading" panose="02010400000000000000" pitchFamily="2" charset="-78"/>
              </a:rPr>
              <a:t> </a:t>
            </a:r>
            <a:r>
              <a:rPr lang="ar-SA" dirty="0">
                <a:solidFill>
                  <a:schemeClr val="tx1"/>
                </a:solidFill>
                <a:cs typeface="PT Bold Heading" panose="02010400000000000000" pitchFamily="2" charset="-78"/>
              </a:rPr>
              <a:t>سنحفز الاستثمار في تقنيات النطاق العريض في المناطق ذات الكثافة السكانية العالية، وسنطوّر إطار </a:t>
            </a:r>
            <a:endParaRPr lang="ar-EG" dirty="0">
              <a:solidFill>
                <a:schemeClr val="tx1"/>
              </a:solidFill>
              <a:cs typeface="PT Bold Heading" panose="02010400000000000000" pitchFamily="2" charset="-78"/>
            </a:endParaRPr>
          </a:p>
          <a:p>
            <a:pPr algn="ctr" rtl="1">
              <a:lnSpc>
                <a:spcPct val="150000"/>
              </a:lnSpc>
            </a:pPr>
            <a:r>
              <a:rPr lang="ar-SA" dirty="0">
                <a:solidFill>
                  <a:schemeClr val="tx1"/>
                </a:solidFill>
                <a:cs typeface="PT Bold Heading" panose="02010400000000000000" pitchFamily="2" charset="-78"/>
              </a:rPr>
              <a:t>شراكات جديدة مع القطاع الخاص، وسنضع معايير للبناء تسهل مد شبكة النطاق العريض.. </a:t>
            </a:r>
            <a:endParaRPr lang="en-US" dirty="0">
              <a:solidFill>
                <a:schemeClr val="tx1"/>
              </a:solidFill>
              <a:cs typeface="PT Bold Heading" panose="02010400000000000000" pitchFamily="2" charset="-78"/>
            </a:endParaRPr>
          </a:p>
        </p:txBody>
      </p:sp>
      <p:sp>
        <p:nvSpPr>
          <p:cNvPr id="8" name="TextBox 7"/>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234699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2518" y="748837"/>
            <a:ext cx="5932170" cy="1359267"/>
          </a:xfrm>
          <a:prstGeom prst="rect">
            <a:avLst/>
          </a:prstGeom>
        </p:spPr>
      </p:pic>
      <p:sp>
        <p:nvSpPr>
          <p:cNvPr id="9" name="TextBox 8"/>
          <p:cNvSpPr txBox="1"/>
          <p:nvPr/>
        </p:nvSpPr>
        <p:spPr>
          <a:xfrm>
            <a:off x="3060618" y="1098992"/>
            <a:ext cx="6464538" cy="553998"/>
          </a:xfrm>
          <a:prstGeom prst="rect">
            <a:avLst/>
          </a:prstGeom>
          <a:noFill/>
        </p:spPr>
        <p:txBody>
          <a:bodyPr wrap="square" rtlCol="1">
            <a:spAutoFit/>
          </a:bodyPr>
          <a:lstStyle/>
          <a:p>
            <a:pPr algn="ctr" rtl="1">
              <a:lnSpc>
                <a:spcPct val="150000"/>
              </a:lnSpc>
            </a:pPr>
            <a:r>
              <a:rPr lang="ar-SA" sz="2000" dirty="0">
                <a:cs typeface="PT Bold Heading" panose="02010400000000000000" pitchFamily="2" charset="-78"/>
              </a:rPr>
              <a:t>نص الرؤية المتعلق بتنمية البنية التحتية الرقمية</a:t>
            </a:r>
            <a:endParaRPr lang="en-US" sz="2000" dirty="0">
              <a:solidFill>
                <a:schemeClr val="tx1">
                  <a:lumMod val="95000"/>
                  <a:lumOff val="5000"/>
                </a:schemeClr>
              </a:solidFill>
              <a:cs typeface="PT Bold Heading" panose="02010400000000000000" pitchFamily="2" charset="-78"/>
            </a:endParaRPr>
          </a:p>
        </p:txBody>
      </p:sp>
      <p:sp>
        <p:nvSpPr>
          <p:cNvPr id="12" name="مستطيل مستدير الزوايا 3"/>
          <p:cNvSpPr/>
          <p:nvPr/>
        </p:nvSpPr>
        <p:spPr>
          <a:xfrm>
            <a:off x="428263" y="2748924"/>
            <a:ext cx="11111696" cy="2390235"/>
          </a:xfrm>
          <a:prstGeom prst="roundRect">
            <a:avLst/>
          </a:prstGeom>
          <a:solidFill>
            <a:schemeClr val="accent3">
              <a:lumMod val="20000"/>
              <a:lumOff val="80000"/>
            </a:schemeClr>
          </a:solidFill>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endParaRPr lang="ar-EG" dirty="0">
              <a:cs typeface="PT Bold Heading" panose="02010400000000000000" pitchFamily="2" charset="-78"/>
            </a:endParaRPr>
          </a:p>
          <a:p>
            <a:pPr algn="ctr" rtl="1">
              <a:lnSpc>
                <a:spcPct val="200000"/>
              </a:lnSpc>
            </a:pPr>
            <a:r>
              <a:rPr lang="ar-SA" dirty="0">
                <a:cs typeface="PT Bold Heading" panose="02010400000000000000" pitchFamily="2" charset="-78"/>
              </a:rPr>
              <a:t>كما سنعزز حوكمة التحول الرقمي عبر مجلس وطني يشرف على هذا المسار وسندعم هذا التحول على مستوى الحكومة أيضاً. وسنهيئ الآلية التنظيمية والدعم المناسب لبناء شراكة فاعلة مع مشغلي الاتصالات بهدف تطوير البنية التحتية التقنية، </a:t>
            </a:r>
            <a:endParaRPr lang="ar-EG" dirty="0">
              <a:cs typeface="PT Bold Heading" panose="02010400000000000000" pitchFamily="2" charset="-78"/>
            </a:endParaRPr>
          </a:p>
          <a:p>
            <a:pPr algn="ctr" rtl="1">
              <a:lnSpc>
                <a:spcPct val="200000"/>
              </a:lnSpc>
            </a:pPr>
            <a:r>
              <a:rPr lang="ar-SA" dirty="0">
                <a:cs typeface="PT Bold Heading" panose="02010400000000000000" pitchFamily="2" charset="-78"/>
              </a:rPr>
              <a:t>وسندعم نمو المستثمرين المحليين في قطاع الاتصالات وتقنية المعلومات.</a:t>
            </a:r>
            <a:endParaRPr lang="en-US" dirty="0">
              <a:cs typeface="PT Bold Heading" panose="02010400000000000000" pitchFamily="2" charset="-78"/>
            </a:endParaRPr>
          </a:p>
          <a:p>
            <a:pPr algn="ctr" rtl="1">
              <a:lnSpc>
                <a:spcPct val="200000"/>
              </a:lnSpc>
            </a:pPr>
            <a:endParaRPr lang="en-US" dirty="0">
              <a:solidFill>
                <a:schemeClr val="tx1"/>
              </a:solidFill>
              <a:cs typeface="PT Bold Heading" panose="02010400000000000000" pitchFamily="2" charset="-78"/>
            </a:endParaRPr>
          </a:p>
        </p:txBody>
      </p:sp>
      <p:sp>
        <p:nvSpPr>
          <p:cNvPr id="8" name="TextBox 7"/>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200335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2251" y="724383"/>
            <a:ext cx="5932170" cy="1359267"/>
          </a:xfrm>
          <a:prstGeom prst="rect">
            <a:avLst/>
          </a:prstGeom>
        </p:spPr>
      </p:pic>
      <p:sp>
        <p:nvSpPr>
          <p:cNvPr id="9" name="TextBox 8"/>
          <p:cNvSpPr txBox="1"/>
          <p:nvPr/>
        </p:nvSpPr>
        <p:spPr>
          <a:xfrm>
            <a:off x="3897607" y="1098389"/>
            <a:ext cx="4723668" cy="553998"/>
          </a:xfrm>
          <a:prstGeom prst="rect">
            <a:avLst/>
          </a:prstGeom>
          <a:noFill/>
        </p:spPr>
        <p:txBody>
          <a:bodyPr wrap="square" rtlCol="1">
            <a:spAutoFit/>
          </a:bodyPr>
          <a:lstStyle/>
          <a:p>
            <a:pPr algn="ctr" rtl="1">
              <a:lnSpc>
                <a:spcPct val="150000"/>
              </a:lnSpc>
            </a:pPr>
            <a:r>
              <a:rPr lang="ar-EG" sz="2000" dirty="0">
                <a:cs typeface="PT Bold Heading" panose="02010400000000000000" pitchFamily="2" charset="-78"/>
              </a:rPr>
              <a:t>التحول الرقمي</a:t>
            </a:r>
            <a:endParaRPr lang="en-US" sz="2000" dirty="0">
              <a:solidFill>
                <a:schemeClr val="tx1">
                  <a:lumMod val="95000"/>
                  <a:lumOff val="5000"/>
                </a:schemeClr>
              </a:solidFill>
              <a:cs typeface="PT Bold Heading" panose="02010400000000000000" pitchFamily="2" charset="-78"/>
            </a:endParaRPr>
          </a:p>
        </p:txBody>
      </p:sp>
      <p:sp>
        <p:nvSpPr>
          <p:cNvPr id="12" name="مستطيل مستدير الزوايا 3"/>
          <p:cNvSpPr/>
          <p:nvPr/>
        </p:nvSpPr>
        <p:spPr>
          <a:xfrm>
            <a:off x="613459" y="2851145"/>
            <a:ext cx="10799161" cy="2371178"/>
          </a:xfrm>
          <a:prstGeom prst="roundRect">
            <a:avLst/>
          </a:prstGeom>
          <a:solidFill>
            <a:schemeClr val="accent3">
              <a:lumMod val="20000"/>
              <a:lumOff val="80000"/>
            </a:schemeClr>
          </a:solidFill>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endParaRPr lang="ar-EG" dirty="0">
              <a:solidFill>
                <a:prstClr val="black"/>
              </a:solidFill>
              <a:cs typeface="PT Bold Heading" panose="02010400000000000000" pitchFamily="2" charset="-78"/>
            </a:endParaRPr>
          </a:p>
          <a:p>
            <a:pPr algn="ctr" rtl="1">
              <a:lnSpc>
                <a:spcPct val="200000"/>
              </a:lnSpc>
            </a:pPr>
            <a:r>
              <a:rPr lang="ar-SA" dirty="0">
                <a:solidFill>
                  <a:prstClr val="black"/>
                </a:solidFill>
                <a:cs typeface="PT Bold Heading" panose="02010400000000000000" pitchFamily="2" charset="-78"/>
              </a:rPr>
              <a:t>استخدام المنظمة للتقنية في إدارة أعمالها وخدماتها وأنشطتها وفي معالجة وتحليل بياناتها وفي التواصل بين أفرادها </a:t>
            </a:r>
            <a:endParaRPr lang="ar-EG" dirty="0">
              <a:solidFill>
                <a:prstClr val="black"/>
              </a:solidFill>
              <a:cs typeface="PT Bold Heading" panose="02010400000000000000" pitchFamily="2" charset="-78"/>
            </a:endParaRPr>
          </a:p>
          <a:p>
            <a:pPr algn="ctr" rtl="1">
              <a:lnSpc>
                <a:spcPct val="200000"/>
              </a:lnSpc>
            </a:pPr>
            <a:r>
              <a:rPr lang="ar-SA" dirty="0">
                <a:solidFill>
                  <a:prstClr val="black"/>
                </a:solidFill>
                <a:cs typeface="PT Bold Heading" panose="02010400000000000000" pitchFamily="2" charset="-78"/>
              </a:rPr>
              <a:t>(كل من الإداريين والموظفين) وفي أداء تعاملاتها إلكترونيًا بشكل كامل، ولابد أن يتم كل ذلك في بيئة تقنية</a:t>
            </a:r>
            <a:r>
              <a:rPr lang="ar-EG" dirty="0">
                <a:solidFill>
                  <a:prstClr val="black"/>
                </a:solidFill>
                <a:cs typeface="PT Bold Heading" panose="02010400000000000000" pitchFamily="2" charset="-78"/>
              </a:rPr>
              <a:t> </a:t>
            </a:r>
            <a:r>
              <a:rPr lang="ar-SA" dirty="0">
                <a:solidFill>
                  <a:prstClr val="black"/>
                </a:solidFill>
                <a:cs typeface="PT Bold Heading" panose="02010400000000000000" pitchFamily="2" charset="-78"/>
              </a:rPr>
              <a:t>رقمية آمنية مستندة إلى قواعد بيانات محميّة.</a:t>
            </a:r>
            <a:br>
              <a:rPr lang="en-US" dirty="0">
                <a:solidFill>
                  <a:prstClr val="black"/>
                </a:solidFill>
                <a:cs typeface="PT Bold Heading" panose="02010400000000000000" pitchFamily="2" charset="-78"/>
              </a:rPr>
            </a:br>
            <a:endParaRPr lang="en-US" dirty="0">
              <a:solidFill>
                <a:schemeClr val="tx1"/>
              </a:solidFill>
              <a:cs typeface="PT Bold Heading" panose="02010400000000000000" pitchFamily="2" charset="-78"/>
            </a:endParaRPr>
          </a:p>
        </p:txBody>
      </p:sp>
      <p:sp>
        <p:nvSpPr>
          <p:cNvPr id="8" name="TextBox 7"/>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159041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3" y="-5819"/>
            <a:ext cx="12282153" cy="6904309"/>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4206" y="724383"/>
            <a:ext cx="5932170" cy="1359267"/>
          </a:xfrm>
          <a:prstGeom prst="rect">
            <a:avLst/>
          </a:prstGeom>
        </p:spPr>
      </p:pic>
      <p:sp>
        <p:nvSpPr>
          <p:cNvPr id="9" name="TextBox 8"/>
          <p:cNvSpPr txBox="1"/>
          <p:nvPr/>
        </p:nvSpPr>
        <p:spPr>
          <a:xfrm>
            <a:off x="4282635" y="1063664"/>
            <a:ext cx="3970116" cy="553998"/>
          </a:xfrm>
          <a:prstGeom prst="rect">
            <a:avLst/>
          </a:prstGeom>
          <a:noFill/>
        </p:spPr>
        <p:txBody>
          <a:bodyPr wrap="square" rtlCol="1">
            <a:spAutoFit/>
          </a:bodyPr>
          <a:lstStyle/>
          <a:p>
            <a:pPr algn="ctr" rtl="1">
              <a:lnSpc>
                <a:spcPct val="150000"/>
              </a:lnSpc>
            </a:pPr>
            <a:r>
              <a:rPr lang="ar-EG" sz="2000" dirty="0">
                <a:cs typeface="PT Bold Heading" panose="02010400000000000000" pitchFamily="2" charset="-78"/>
              </a:rPr>
              <a:t>مستقبل </a:t>
            </a:r>
            <a:r>
              <a:rPr lang="ar-SA" sz="2000" dirty="0">
                <a:cs typeface="PT Bold Heading" panose="02010400000000000000" pitchFamily="2" charset="-78"/>
              </a:rPr>
              <a:t>التعليم الرقمي</a:t>
            </a:r>
            <a:endParaRPr lang="en-US" sz="2000" dirty="0">
              <a:solidFill>
                <a:schemeClr val="tx1">
                  <a:lumMod val="95000"/>
                  <a:lumOff val="5000"/>
                </a:schemeClr>
              </a:solidFill>
              <a:cs typeface="PT Bold Heading" panose="02010400000000000000" pitchFamily="2" charset="-78"/>
            </a:endParaRPr>
          </a:p>
        </p:txBody>
      </p:sp>
      <p:sp>
        <p:nvSpPr>
          <p:cNvPr id="12" name="مستطيل مستدير الزوايا 3"/>
          <p:cNvSpPr/>
          <p:nvPr/>
        </p:nvSpPr>
        <p:spPr>
          <a:xfrm>
            <a:off x="648183" y="2497206"/>
            <a:ext cx="10763566" cy="3001729"/>
          </a:xfrm>
          <a:prstGeom prst="roundRect">
            <a:avLst/>
          </a:prstGeom>
          <a:solidFill>
            <a:schemeClr val="accent3">
              <a:lumMod val="20000"/>
              <a:lumOff val="80000"/>
            </a:schemeClr>
          </a:solidFill>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dirty="0">
                <a:cs typeface="PT Bold Heading" panose="02010400000000000000" pitchFamily="2" charset="-78"/>
              </a:rPr>
              <a:t>هناك مستقبلا واعد</a:t>
            </a:r>
            <a:r>
              <a:rPr lang="ar-EG" dirty="0">
                <a:cs typeface="PT Bold Heading" panose="02010400000000000000" pitchFamily="2" charset="-78"/>
              </a:rPr>
              <a:t>ً</a:t>
            </a:r>
            <a:r>
              <a:rPr lang="ar-SA" dirty="0">
                <a:cs typeface="PT Bold Heading" panose="02010400000000000000" pitchFamily="2" charset="-78"/>
              </a:rPr>
              <a:t>ا لأنظمة إدارة التعلم، لا سيما أن هذه الأنظمة لم تعد تقتصر على مجال التعليم فقط</a:t>
            </a:r>
            <a:r>
              <a:rPr lang="ar-EG" dirty="0">
                <a:cs typeface="PT Bold Heading" panose="02010400000000000000" pitchFamily="2" charset="-78"/>
              </a:rPr>
              <a:t> </a:t>
            </a:r>
            <a:r>
              <a:rPr lang="ar-SA" dirty="0">
                <a:cs typeface="PT Bold Heading" panose="02010400000000000000" pitchFamily="2" charset="-78"/>
              </a:rPr>
              <a:t>، بل إن المجال التعليمي يشكل جزء</a:t>
            </a:r>
            <a:r>
              <a:rPr lang="ar-EG" dirty="0">
                <a:cs typeface="PT Bold Heading" panose="02010400000000000000" pitchFamily="2" charset="-78"/>
              </a:rPr>
              <a:t>ً</a:t>
            </a:r>
            <a:r>
              <a:rPr lang="ar-SA" dirty="0">
                <a:cs typeface="PT Bold Heading" panose="02010400000000000000" pitchFamily="2" charset="-78"/>
              </a:rPr>
              <a:t>ا بسيطا من الاهتمام بأنظمة إدارة التعلم، حيث أصبحت الشركات تركز على تدريب موظفيها وهم في أماكن العمل دون الحاجة لتحمل تكاليف تدريبهم خارج مقر الشركة، وهذا ما حول سوق أنظمة إدارة التعلم إلى سوق واعدٍ بسبب ضخ الشركات لمليارات الدولارات في هذا المجال، مما شجع على قيام سوق لهذا الأنظمة تلبي الاحتياجات المتزايدة.</a:t>
            </a:r>
            <a:endParaRPr lang="en-US" dirty="0">
              <a:cs typeface="PT Bold Heading" panose="02010400000000000000" pitchFamily="2" charset="-78"/>
            </a:endParaRPr>
          </a:p>
        </p:txBody>
      </p:sp>
      <p:sp>
        <p:nvSpPr>
          <p:cNvPr id="8" name="TextBox 7"/>
          <p:cNvSpPr txBox="1"/>
          <p:nvPr/>
        </p:nvSpPr>
        <p:spPr>
          <a:xfrm>
            <a:off x="1204576" y="6548313"/>
            <a:ext cx="8558077" cy="307777"/>
          </a:xfrm>
          <a:prstGeom prst="rect">
            <a:avLst/>
          </a:prstGeom>
          <a:noFill/>
        </p:spPr>
        <p:txBody>
          <a:bodyPr wrap="square" rtlCol="0">
            <a:spAutoFit/>
          </a:bodyPr>
          <a:lstStyle/>
          <a:p>
            <a:pPr algn="ctr"/>
            <a:r>
              <a:rPr lang="ar-EG" sz="1400" dirty="0">
                <a:cs typeface="PT Bold Heading" pitchFamily="2" charset="-78"/>
              </a:rPr>
              <a:t>المؤتمر الدولي الأول : التعليم الرقمي في الوطن العربي-تحديات الحاضر ورؤى المستقبل</a:t>
            </a:r>
            <a:endParaRPr lang="en-US" sz="1400" dirty="0">
              <a:cs typeface="PT Bold Heading" pitchFamily="2" charset="-78"/>
            </a:endParaRPr>
          </a:p>
        </p:txBody>
      </p:sp>
    </p:spTree>
    <p:extLst>
      <p:ext uri="{BB962C8B-B14F-4D97-AF65-F5344CB8AC3E}">
        <p14:creationId xmlns:p14="http://schemas.microsoft.com/office/powerpoint/2010/main" val="414135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2401</TotalTime>
  <Words>1989</Words>
  <Application>Microsoft Office PowerPoint</Application>
  <PresentationFormat>شاشة عريضة</PresentationFormat>
  <Paragraphs>166</Paragraphs>
  <Slides>23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23</vt:i4>
      </vt:variant>
    </vt:vector>
  </HeadingPairs>
  <TitlesOfParts>
    <vt:vector size="27" baseType="lpstr">
      <vt:lpstr>Arial</vt:lpstr>
      <vt:lpstr>Calibri</vt:lpstr>
      <vt:lpstr>Calibri Light</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Islam</dc:creator>
  <cp:lastModifiedBy>عدنان الأحمدي</cp:lastModifiedBy>
  <cp:revision>138</cp:revision>
  <dcterms:created xsi:type="dcterms:W3CDTF">2018-11-25T19:27:01Z</dcterms:created>
  <dcterms:modified xsi:type="dcterms:W3CDTF">2019-09-03T21:02:21Z</dcterms:modified>
</cp:coreProperties>
</file>