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0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-348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439CA-EE33-4D4D-9FC1-1D1B27A55CFB}" type="datetimeFigureOut">
              <a:rPr lang="ar-SA" smtClean="0"/>
              <a:t>06/02/1438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318D0-8057-45EF-9881-AAB646F25E4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77665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439CA-EE33-4D4D-9FC1-1D1B27A55CFB}" type="datetimeFigureOut">
              <a:rPr lang="ar-SA" smtClean="0"/>
              <a:t>06/02/1438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318D0-8057-45EF-9881-AAB646F25E4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58179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439CA-EE33-4D4D-9FC1-1D1B27A55CFB}" type="datetimeFigureOut">
              <a:rPr lang="ar-SA" smtClean="0"/>
              <a:t>06/02/1438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318D0-8057-45EF-9881-AAB646F25E4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62999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439CA-EE33-4D4D-9FC1-1D1B27A55CFB}" type="datetimeFigureOut">
              <a:rPr lang="ar-SA" smtClean="0"/>
              <a:t>06/02/1438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318D0-8057-45EF-9881-AAB646F25E4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40889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439CA-EE33-4D4D-9FC1-1D1B27A55CFB}" type="datetimeFigureOut">
              <a:rPr lang="ar-SA" smtClean="0"/>
              <a:t>06/02/1438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318D0-8057-45EF-9881-AAB646F25E4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17852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439CA-EE33-4D4D-9FC1-1D1B27A55CFB}" type="datetimeFigureOut">
              <a:rPr lang="ar-SA" smtClean="0"/>
              <a:t>06/02/1438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318D0-8057-45EF-9881-AAB646F25E4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549055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439CA-EE33-4D4D-9FC1-1D1B27A55CFB}" type="datetimeFigureOut">
              <a:rPr lang="ar-SA" smtClean="0"/>
              <a:t>06/02/1438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318D0-8057-45EF-9881-AAB646F25E4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095364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439CA-EE33-4D4D-9FC1-1D1B27A55CFB}" type="datetimeFigureOut">
              <a:rPr lang="ar-SA" smtClean="0"/>
              <a:t>06/02/1438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318D0-8057-45EF-9881-AAB646F25E4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19112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439CA-EE33-4D4D-9FC1-1D1B27A55CFB}" type="datetimeFigureOut">
              <a:rPr lang="ar-SA" smtClean="0"/>
              <a:t>06/02/1438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318D0-8057-45EF-9881-AAB646F25E4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9842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439CA-EE33-4D4D-9FC1-1D1B27A55CFB}" type="datetimeFigureOut">
              <a:rPr lang="ar-SA" smtClean="0"/>
              <a:t>06/02/1438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318D0-8057-45EF-9881-AAB646F25E4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40888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439CA-EE33-4D4D-9FC1-1D1B27A55CFB}" type="datetimeFigureOut">
              <a:rPr lang="ar-SA" smtClean="0"/>
              <a:t>06/02/1438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318D0-8057-45EF-9881-AAB646F25E4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64470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4439CA-EE33-4D4D-9FC1-1D1B27A55CFB}" type="datetimeFigureOut">
              <a:rPr lang="ar-SA" smtClean="0"/>
              <a:t>06/02/1438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6318D0-8057-45EF-9881-AAB646F25E4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4809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ar-SA" sz="4800" b="1" dirty="0" smtClean="0">
                <a:solidFill>
                  <a:srgbClr val="C00000"/>
                </a:solidFill>
              </a:rPr>
              <a:t>أقسام النسخ:</a:t>
            </a:r>
            <a:endParaRPr lang="ar-SA" sz="4800" b="1" dirty="0">
              <a:solidFill>
                <a:srgbClr val="C0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38200" y="1841500"/>
            <a:ext cx="10515600" cy="4546600"/>
          </a:xfrm>
        </p:spPr>
        <p:txBody>
          <a:bodyPr>
            <a:normAutofit lnSpcReduction="10000"/>
          </a:bodyPr>
          <a:lstStyle/>
          <a:p>
            <a:pPr marL="0" lvl="0" indent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ar-SA" altLang="ar-SA" sz="3200" b="1" dirty="0" smtClean="0">
                <a:solidFill>
                  <a:srgbClr val="FF0000"/>
                </a:solidFill>
                <a:latin typeface="Arial"/>
                <a:cs typeface="Arial"/>
              </a:rPr>
              <a:t>الأول</a:t>
            </a:r>
            <a:r>
              <a:rPr lang="ar-SA" altLang="ar-SA" sz="3200" b="1" dirty="0">
                <a:solidFill>
                  <a:srgbClr val="FF0000"/>
                </a:solidFill>
                <a:latin typeface="Arial"/>
                <a:cs typeface="Arial"/>
              </a:rPr>
              <a:t>: </a:t>
            </a:r>
            <a:r>
              <a:rPr lang="ar-SA" altLang="ar-SA" sz="3200" b="1" u="sng" dirty="0">
                <a:solidFill>
                  <a:srgbClr val="002060"/>
                </a:solidFill>
                <a:latin typeface="Arial"/>
                <a:cs typeface="Arial"/>
              </a:rPr>
              <a:t>نسخ القرآن بالقرآن</a:t>
            </a:r>
            <a:r>
              <a:rPr lang="ar-SA" altLang="ar-SA" sz="3200" dirty="0">
                <a:solidFill>
                  <a:srgbClr val="002060"/>
                </a:solidFill>
                <a:latin typeface="Arial"/>
                <a:cs typeface="Arial"/>
              </a:rPr>
              <a:t>، </a:t>
            </a:r>
            <a:r>
              <a:rPr lang="ar-SA" altLang="ar-SA" sz="2400" dirty="0">
                <a:solidFill>
                  <a:srgbClr val="000000"/>
                </a:solidFill>
                <a:latin typeface="Arial"/>
                <a:cs typeface="Arial"/>
              </a:rPr>
              <a:t>وهو متفق على جوازه </a:t>
            </a:r>
            <a:r>
              <a:rPr lang="ar-SA" altLang="ar-SA" sz="2400" dirty="0" smtClean="0">
                <a:solidFill>
                  <a:srgbClr val="000000"/>
                </a:solidFill>
                <a:latin typeface="Arial"/>
                <a:cs typeface="Arial"/>
              </a:rPr>
              <a:t>ووقوعه: </a:t>
            </a:r>
            <a:r>
              <a:rPr lang="ar-SA" altLang="ar-SA" sz="2400" u="sng" dirty="0" smtClean="0">
                <a:solidFill>
                  <a:srgbClr val="0070C0"/>
                </a:solidFill>
                <a:latin typeface="Arial"/>
                <a:cs typeface="Arial"/>
              </a:rPr>
              <a:t>وهو أنواع ثلاثة ستأتي إن شاء الله.</a:t>
            </a:r>
          </a:p>
          <a:p>
            <a:pPr marL="0" lvl="0" indent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None/>
            </a:pPr>
            <a:endParaRPr lang="ar-SA" altLang="ar-SA" sz="2400" u="sng" dirty="0">
              <a:solidFill>
                <a:srgbClr val="0070C0"/>
              </a:solidFill>
              <a:latin typeface="Arial"/>
              <a:cs typeface="Arial"/>
            </a:endParaRPr>
          </a:p>
          <a:p>
            <a:pPr marL="0" lvl="0" indent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ar-SA" altLang="ar-SA" sz="2400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ar-SA" altLang="ar-SA" sz="3200" b="1" dirty="0">
                <a:solidFill>
                  <a:srgbClr val="FF0000"/>
                </a:solidFill>
                <a:latin typeface="Arial"/>
                <a:cs typeface="Arial"/>
              </a:rPr>
              <a:t>الثاني: </a:t>
            </a:r>
            <a:r>
              <a:rPr lang="ar-SA" altLang="ar-SA" sz="3200" b="1" u="sng" dirty="0">
                <a:solidFill>
                  <a:srgbClr val="002060"/>
                </a:solidFill>
                <a:latin typeface="Arial"/>
                <a:cs typeface="Arial"/>
              </a:rPr>
              <a:t>نسخ القرآن بالسنة </a:t>
            </a:r>
            <a:r>
              <a:rPr lang="ar-SA" altLang="ar-SA" sz="2400" dirty="0">
                <a:solidFill>
                  <a:srgbClr val="000000"/>
                </a:solidFill>
                <a:latin typeface="Arial"/>
                <a:cs typeface="Arial"/>
              </a:rPr>
              <a:t>وهو قسمان. </a:t>
            </a:r>
          </a:p>
          <a:p>
            <a:pPr marL="0" lvl="0" indent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ar-SA" altLang="ar-SA" dirty="0">
                <a:solidFill>
                  <a:srgbClr val="000000"/>
                </a:solidFill>
                <a:latin typeface="Arial"/>
                <a:cs typeface="Arial"/>
              </a:rPr>
              <a:t>1- نسخ القرآن بالنسبة </a:t>
            </a:r>
            <a:r>
              <a:rPr lang="ar-SA" altLang="ar-SA" dirty="0" err="1">
                <a:solidFill>
                  <a:srgbClr val="000000"/>
                </a:solidFill>
                <a:latin typeface="Arial"/>
                <a:cs typeface="Arial"/>
              </a:rPr>
              <a:t>الآحادية</a:t>
            </a:r>
            <a:r>
              <a:rPr lang="ar-SA" altLang="ar-SA" dirty="0">
                <a:solidFill>
                  <a:srgbClr val="000000"/>
                </a:solidFill>
                <a:latin typeface="Arial"/>
                <a:cs typeface="Arial"/>
              </a:rPr>
              <a:t>، والجمهور على عدم جوازه</a:t>
            </a:r>
            <a:r>
              <a:rPr lang="ar-SA" altLang="ar-SA" dirty="0" smtClean="0">
                <a:solidFill>
                  <a:srgbClr val="000000"/>
                </a:solidFill>
                <a:latin typeface="Arial"/>
                <a:cs typeface="Arial"/>
              </a:rPr>
              <a:t>.</a:t>
            </a:r>
          </a:p>
          <a:p>
            <a:pPr marL="0" lvl="0" indent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ar-SA" altLang="ar-SA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ar-SA" altLang="ar-SA" dirty="0">
                <a:solidFill>
                  <a:srgbClr val="000000"/>
                </a:solidFill>
                <a:latin typeface="Arial"/>
                <a:cs typeface="Arial"/>
              </a:rPr>
              <a:t>2- نسخ القرآن بالسنة المتواترة. </a:t>
            </a:r>
          </a:p>
          <a:p>
            <a:pPr marL="0" lvl="0" indent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ar-SA" altLang="ar-SA" dirty="0" smtClean="0">
                <a:solidFill>
                  <a:srgbClr val="000000"/>
                </a:solidFill>
                <a:latin typeface="Arial"/>
                <a:cs typeface="Arial"/>
              </a:rPr>
              <a:t>أ- </a:t>
            </a:r>
            <a:r>
              <a:rPr lang="ar-SA" altLang="ar-SA" dirty="0">
                <a:solidFill>
                  <a:srgbClr val="000000"/>
                </a:solidFill>
                <a:latin typeface="Arial"/>
                <a:cs typeface="Arial"/>
              </a:rPr>
              <a:t>أجازه الإمام أبو حنيفة ومالك ورواية عن أحمد، واستدلوا بقوله تعالى: {كُتِبَ عَلَيْكُمْ إِذَا حَضَرَ أَحَدَكُمْ الْمَوْتُ إِنْ تَرَكَ خَيْرًا الْوَصِيَّةُ لِلْوَالِدَيْنِ وَالأَقْرَبِينَ} [البقرة: 180] فقد نسخت هذه الآية بالحديث المستفيض، وهو قوله صلى الله عليه وسلم: " ألا لا وصية لوارث " ولا ناسخ إلا السنة . وغيره من الأدلة . </a:t>
            </a:r>
          </a:p>
          <a:p>
            <a:pPr marL="0" lvl="0" indent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ar-SA" altLang="ar-SA" dirty="0">
                <a:solidFill>
                  <a:srgbClr val="000000"/>
                </a:solidFill>
                <a:latin typeface="Arial"/>
                <a:cs typeface="Arial"/>
              </a:rPr>
              <a:t>ب- منعه الإمام الشافعي ورواية أخرى لأحمد، واستدلوا بقوله تعالى: {مَا نَنسَخْ مِنْ آيَةٍ أَوْ نُنسِهَا نَأْتِ بِخَيْرٍ مِنْهَا أَوْ مِثْلِهَا} </a:t>
            </a:r>
            <a:r>
              <a:rPr lang="ar-SA" altLang="ar-SA" sz="2000" dirty="0">
                <a:solidFill>
                  <a:srgbClr val="000000"/>
                </a:solidFill>
                <a:latin typeface="Arial"/>
                <a:cs typeface="Arial"/>
              </a:rPr>
              <a:t>[البقرة: 106] </a:t>
            </a:r>
            <a:r>
              <a:rPr lang="ar-SA" altLang="ar-SA" dirty="0">
                <a:solidFill>
                  <a:srgbClr val="000000"/>
                </a:solidFill>
                <a:latin typeface="Arial"/>
                <a:cs typeface="Arial"/>
              </a:rPr>
              <a:t>قالوا: السنة ليست خيراً من القرآن ولا مثله. </a:t>
            </a:r>
          </a:p>
          <a:p>
            <a:pPr marL="0" lvl="0" indent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ar-SA" sz="2000" dirty="0" smtClean="0"/>
              <a:t>.</a:t>
            </a:r>
            <a:endParaRPr lang="ar-SA" sz="2000" dirty="0"/>
          </a:p>
        </p:txBody>
      </p:sp>
    </p:spTree>
    <p:extLst>
      <p:ext uri="{BB962C8B-B14F-4D97-AF65-F5344CB8AC3E}">
        <p14:creationId xmlns:p14="http://schemas.microsoft.com/office/powerpoint/2010/main" val="2301754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38200" y="647700"/>
            <a:ext cx="10515600" cy="5249863"/>
          </a:xfrm>
        </p:spPr>
        <p:txBody>
          <a:bodyPr/>
          <a:lstStyle/>
          <a:p>
            <a:pPr marL="0" lvl="0" indent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None/>
            </a:pPr>
            <a:endParaRPr lang="ar-SA" altLang="ar-SA" sz="3200" b="1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pPr marL="0" lvl="0" indent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ar-SA" altLang="ar-SA" sz="3200" b="1" dirty="0" smtClean="0">
                <a:solidFill>
                  <a:srgbClr val="FF0000"/>
                </a:solidFill>
                <a:latin typeface="Arial"/>
                <a:cs typeface="Arial"/>
              </a:rPr>
              <a:t>الثالث </a:t>
            </a:r>
            <a:r>
              <a:rPr lang="ar-SA" altLang="ar-SA" sz="3200" b="1" dirty="0">
                <a:solidFill>
                  <a:srgbClr val="FF0000"/>
                </a:solidFill>
                <a:latin typeface="Arial"/>
                <a:cs typeface="Arial"/>
              </a:rPr>
              <a:t>: </a:t>
            </a:r>
            <a:r>
              <a:rPr lang="ar-SA" altLang="ar-SA" sz="3200" b="1" u="sng" dirty="0">
                <a:solidFill>
                  <a:srgbClr val="002060"/>
                </a:solidFill>
                <a:latin typeface="Arial"/>
                <a:cs typeface="Arial"/>
              </a:rPr>
              <a:t>نسخ السنة بالقرآن:</a:t>
            </a:r>
            <a:r>
              <a:rPr lang="ar-SA" altLang="ar-SA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ar-SA" altLang="ar-SA" dirty="0">
                <a:solidFill>
                  <a:srgbClr val="FF0000"/>
                </a:solidFill>
                <a:latin typeface="Arial"/>
                <a:cs typeface="Arial"/>
              </a:rPr>
              <a:t>أجازه الجمهور</a:t>
            </a:r>
            <a:r>
              <a:rPr lang="ar-SA" altLang="ar-SA" dirty="0">
                <a:solidFill>
                  <a:srgbClr val="000000"/>
                </a:solidFill>
                <a:latin typeface="Arial"/>
                <a:cs typeface="Arial"/>
              </a:rPr>
              <a:t>، ومثلوا له بنسخ التوجه إلى بيت المقدس الذي كان ثابتاً بالسنة بالتوجه إلى المسجد الحرام. ونسخ صوم عاشوراء بصوم رمضان. </a:t>
            </a:r>
            <a:endParaRPr lang="en-US" altLang="ar-SA" dirty="0">
              <a:solidFill>
                <a:srgbClr val="000000"/>
              </a:solidFill>
              <a:latin typeface="Arial"/>
              <a:cs typeface="Arial"/>
            </a:endParaRPr>
          </a:p>
          <a:p>
            <a:pPr marL="0" lvl="0" indent="0">
              <a:buNone/>
            </a:pPr>
            <a:endParaRPr lang="ar-SA" sz="3600" dirty="0" smtClean="0">
              <a:solidFill>
                <a:srgbClr val="FF0000"/>
              </a:solidFill>
            </a:endParaRPr>
          </a:p>
          <a:p>
            <a:pPr marL="0" lvl="0" indent="0">
              <a:buNone/>
            </a:pPr>
            <a:r>
              <a:rPr lang="ar-SA" sz="3600" dirty="0" smtClean="0">
                <a:solidFill>
                  <a:srgbClr val="FF0000"/>
                </a:solidFill>
              </a:rPr>
              <a:t>الرابع</a:t>
            </a:r>
            <a:r>
              <a:rPr lang="ar-SA" sz="3600" dirty="0">
                <a:solidFill>
                  <a:srgbClr val="FF0000"/>
                </a:solidFill>
              </a:rPr>
              <a:t>: </a:t>
            </a:r>
            <a:r>
              <a:rPr lang="ar-SA" sz="3200" b="1" u="sng" dirty="0">
                <a:solidFill>
                  <a:srgbClr val="002060"/>
                </a:solidFill>
              </a:rPr>
              <a:t>السنة بالسنة: </a:t>
            </a:r>
            <a:r>
              <a:rPr lang="ar-SA" dirty="0">
                <a:solidFill>
                  <a:prstClr val="black"/>
                </a:solidFill>
              </a:rPr>
              <a:t>وهو أنواع أربعة</a:t>
            </a:r>
            <a:r>
              <a:rPr lang="ar-SA" dirty="0" smtClean="0">
                <a:solidFill>
                  <a:prstClr val="black"/>
                </a:solidFill>
              </a:rPr>
              <a:t>:</a:t>
            </a:r>
          </a:p>
          <a:p>
            <a:pPr marL="0" lvl="0" indent="0">
              <a:buNone/>
            </a:pPr>
            <a:r>
              <a:rPr lang="ar-SA" dirty="0" smtClean="0">
                <a:solidFill>
                  <a:prstClr val="black"/>
                </a:solidFill>
              </a:rPr>
              <a:t> </a:t>
            </a:r>
            <a:r>
              <a:rPr lang="ar-SA" dirty="0">
                <a:solidFill>
                  <a:prstClr val="black"/>
                </a:solidFill>
              </a:rPr>
              <a:t>1- نسخ المتواتر بالمتواتر</a:t>
            </a:r>
            <a:r>
              <a:rPr lang="ar-SA" dirty="0" smtClean="0">
                <a:solidFill>
                  <a:prstClr val="black"/>
                </a:solidFill>
              </a:rPr>
              <a:t>.</a:t>
            </a:r>
          </a:p>
          <a:p>
            <a:pPr marL="0" lvl="0" indent="0">
              <a:buNone/>
            </a:pPr>
            <a:r>
              <a:rPr lang="ar-SA" dirty="0" smtClean="0">
                <a:solidFill>
                  <a:prstClr val="black"/>
                </a:solidFill>
              </a:rPr>
              <a:t> 2- </a:t>
            </a:r>
            <a:r>
              <a:rPr lang="ar-SA" dirty="0">
                <a:solidFill>
                  <a:prstClr val="black"/>
                </a:solidFill>
              </a:rPr>
              <a:t>نسخ الآحاد بالآحاد.</a:t>
            </a:r>
          </a:p>
          <a:p>
            <a:pPr marL="0" lvl="0" indent="0">
              <a:buNone/>
            </a:pPr>
            <a:r>
              <a:rPr lang="ar-SA" dirty="0">
                <a:solidFill>
                  <a:prstClr val="black"/>
                </a:solidFill>
              </a:rPr>
              <a:t>3- نسخ الآحاد بالمتواتر. _</a:t>
            </a:r>
            <a:r>
              <a:rPr lang="ar-SA" dirty="0">
                <a:solidFill>
                  <a:srgbClr val="FF0000"/>
                </a:solidFill>
              </a:rPr>
              <a:t>وهذه </a:t>
            </a:r>
            <a:r>
              <a:rPr lang="ar-SA" dirty="0" smtClean="0">
                <a:solidFill>
                  <a:srgbClr val="FF0000"/>
                </a:solidFill>
              </a:rPr>
              <a:t>يجيزها </a:t>
            </a:r>
            <a:r>
              <a:rPr lang="ar-SA" dirty="0">
                <a:solidFill>
                  <a:srgbClr val="FF0000"/>
                </a:solidFill>
              </a:rPr>
              <a:t>الجمهور</a:t>
            </a:r>
            <a:r>
              <a:rPr lang="ar-SA" dirty="0">
                <a:solidFill>
                  <a:prstClr val="black"/>
                </a:solidFill>
              </a:rPr>
              <a:t>_ </a:t>
            </a:r>
            <a:endParaRPr lang="ar-SA" dirty="0" smtClean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ar-SA" dirty="0" smtClean="0">
                <a:solidFill>
                  <a:prstClr val="black"/>
                </a:solidFill>
              </a:rPr>
              <a:t>4- </a:t>
            </a:r>
            <a:r>
              <a:rPr lang="ar-SA" dirty="0">
                <a:solidFill>
                  <a:prstClr val="black"/>
                </a:solidFill>
              </a:rPr>
              <a:t>نسخ المتواتر بالآحاد وفيها الخلاف  الوارد في نسخ القرآن بالسنة </a:t>
            </a:r>
            <a:r>
              <a:rPr lang="ar-SA" dirty="0" err="1">
                <a:solidFill>
                  <a:prstClr val="black"/>
                </a:solidFill>
              </a:rPr>
              <a:t>الآحادية</a:t>
            </a:r>
            <a:endParaRPr lang="ar-SA" sz="3600" dirty="0"/>
          </a:p>
        </p:txBody>
      </p:sp>
    </p:spTree>
    <p:extLst>
      <p:ext uri="{BB962C8B-B14F-4D97-AF65-F5344CB8AC3E}">
        <p14:creationId xmlns:p14="http://schemas.microsoft.com/office/powerpoint/2010/main" val="37496530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SA" altLang="ar-SA" sz="4800" b="1" dirty="0" smtClean="0">
                <a:solidFill>
                  <a:srgbClr val="002060"/>
                </a:solidFill>
                <a:latin typeface="Arial"/>
                <a:cs typeface="Arial"/>
              </a:rPr>
              <a:t>نسخ  </a:t>
            </a:r>
            <a:r>
              <a:rPr lang="ar-SA" altLang="ar-SA" sz="4800" b="1" dirty="0">
                <a:solidFill>
                  <a:srgbClr val="002060"/>
                </a:solidFill>
                <a:latin typeface="Arial"/>
                <a:cs typeface="Arial"/>
              </a:rPr>
              <a:t>القرآن </a:t>
            </a:r>
            <a:r>
              <a:rPr lang="ar-SA" altLang="ar-SA" sz="4800" b="1" dirty="0" smtClean="0">
                <a:solidFill>
                  <a:srgbClr val="002060"/>
                </a:solidFill>
                <a:latin typeface="Arial"/>
                <a:cs typeface="Arial"/>
              </a:rPr>
              <a:t>بالقرآن:</a:t>
            </a:r>
            <a:endParaRPr lang="ar-SA" sz="4800" dirty="0">
              <a:solidFill>
                <a:srgbClr val="00206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ar-SA" altLang="ar-SA" sz="2000" b="1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ar-SA" altLang="ar-SA" sz="2400" b="1" dirty="0" smtClean="0">
                <a:solidFill>
                  <a:srgbClr val="000000"/>
                </a:solidFill>
                <a:latin typeface="Arial"/>
                <a:cs typeface="Arial"/>
              </a:rPr>
              <a:t>وهو أنواع ثلاثة:</a:t>
            </a:r>
          </a:p>
          <a:p>
            <a:pPr marL="0" lvl="0" indent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ar-SA" altLang="ar-SA" b="1" i="1" u="sng" dirty="0" smtClean="0">
                <a:solidFill>
                  <a:srgbClr val="FF0000"/>
                </a:solidFill>
                <a:latin typeface="Arial"/>
                <a:cs typeface="Arial"/>
              </a:rPr>
              <a:t>الأول</a:t>
            </a:r>
            <a:r>
              <a:rPr lang="ar-SA" altLang="ar-SA" sz="3200" b="1" i="1" u="sng" dirty="0" smtClean="0">
                <a:solidFill>
                  <a:srgbClr val="FF0000"/>
                </a:solidFill>
                <a:latin typeface="Arial"/>
                <a:cs typeface="Arial"/>
              </a:rPr>
              <a:t>:  </a:t>
            </a:r>
            <a:r>
              <a:rPr lang="ar-SA" altLang="ar-SA" sz="2400" b="1" dirty="0" smtClean="0">
                <a:solidFill>
                  <a:srgbClr val="000000"/>
                </a:solidFill>
                <a:latin typeface="Arial"/>
                <a:cs typeface="Arial"/>
              </a:rPr>
              <a:t>نسخ </a:t>
            </a:r>
            <a:r>
              <a:rPr lang="ar-SA" altLang="ar-SA" sz="2400" b="1" dirty="0">
                <a:solidFill>
                  <a:srgbClr val="000000"/>
                </a:solidFill>
                <a:latin typeface="Arial"/>
                <a:cs typeface="Arial"/>
              </a:rPr>
              <a:t>التلاوة والحكم </a:t>
            </a:r>
            <a:r>
              <a:rPr lang="ar-SA" altLang="ar-SA" sz="2400" b="1" dirty="0" smtClean="0">
                <a:solidFill>
                  <a:srgbClr val="000000"/>
                </a:solidFill>
                <a:latin typeface="Arial"/>
                <a:cs typeface="Arial"/>
              </a:rPr>
              <a:t>معاً :</a:t>
            </a:r>
          </a:p>
          <a:p>
            <a:pPr marL="0" lvl="0" indent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ar-SA" altLang="ar-SA" sz="2400" b="1" dirty="0" smtClean="0">
                <a:solidFill>
                  <a:srgbClr val="000000"/>
                </a:solidFill>
                <a:latin typeface="Arial"/>
                <a:cs typeface="Arial"/>
              </a:rPr>
              <a:t> والقائلون بالنسخ مجمعون على وقوعه.</a:t>
            </a:r>
          </a:p>
          <a:p>
            <a:pPr marL="0" lvl="0" indent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ar-SA" altLang="ar-SA" sz="2000" b="1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ar-SA" altLang="ar-SA" sz="2000" b="1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ar-SA" altLang="ar-SA" b="1" dirty="0" smtClean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مثاله: </a:t>
            </a:r>
          </a:p>
          <a:p>
            <a:pPr marL="0" lvl="0" indent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ar-SA" altLang="ar-SA" sz="2000" dirty="0" smtClean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ar-SA" altLang="ar-SA" b="1" dirty="0" smtClean="0">
                <a:solidFill>
                  <a:srgbClr val="000000"/>
                </a:solidFill>
                <a:latin typeface="Arial"/>
                <a:cs typeface="Arial"/>
              </a:rPr>
              <a:t>ما رُوي عن أم المؤمنين عائشة </a:t>
            </a:r>
            <a:r>
              <a:rPr lang="ar-SA" altLang="ar-SA" b="1" dirty="0">
                <a:solidFill>
                  <a:srgbClr val="000000"/>
                </a:solidFill>
                <a:latin typeface="Arial"/>
                <a:cs typeface="Arial"/>
              </a:rPr>
              <a:t>رضي الله عنها أنها قالت: كان فيما </a:t>
            </a:r>
            <a:r>
              <a:rPr lang="ar-SA" altLang="ar-SA" b="1" dirty="0" smtClean="0">
                <a:solidFill>
                  <a:srgbClr val="000000"/>
                </a:solidFill>
                <a:latin typeface="Arial"/>
                <a:cs typeface="Arial"/>
              </a:rPr>
              <a:t>أنزل </a:t>
            </a:r>
            <a:r>
              <a:rPr lang="ar-SA" altLang="ar-SA" b="1" dirty="0">
                <a:solidFill>
                  <a:srgbClr val="000000"/>
                </a:solidFill>
                <a:latin typeface="Arial"/>
                <a:cs typeface="Arial"/>
              </a:rPr>
              <a:t>من </a:t>
            </a:r>
            <a:r>
              <a:rPr lang="ar-SA" altLang="ar-SA" b="1" dirty="0" smtClean="0">
                <a:solidFill>
                  <a:srgbClr val="000000"/>
                </a:solidFill>
                <a:latin typeface="Arial"/>
                <a:cs typeface="Arial"/>
              </a:rPr>
              <a:t>القرآن:</a:t>
            </a:r>
            <a:r>
              <a:rPr lang="ar-SA" altLang="ar-SA" b="1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</a:p>
          <a:p>
            <a:pPr marL="0" lvl="0" indent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ar-SA" altLang="ar-SA" b="1" dirty="0" smtClean="0">
                <a:solidFill>
                  <a:srgbClr val="FF0000"/>
                </a:solidFill>
                <a:latin typeface="Arial"/>
                <a:cs typeface="Arial"/>
              </a:rPr>
              <a:t>   </a:t>
            </a:r>
          </a:p>
          <a:p>
            <a:pPr marL="0" lvl="0" indent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ar-SA" altLang="ar-SA" b="1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ar-SA" altLang="ar-SA" b="1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ar-SA" altLang="ar-SA" sz="3200" b="1" dirty="0" smtClean="0">
                <a:solidFill>
                  <a:srgbClr val="FF0000"/>
                </a:solidFill>
                <a:latin typeface="Arial"/>
                <a:cs typeface="Arial"/>
              </a:rPr>
              <a:t>"عشر </a:t>
            </a:r>
            <a:r>
              <a:rPr lang="ar-SA" altLang="ar-SA" sz="3200" b="1" dirty="0">
                <a:solidFill>
                  <a:srgbClr val="FF0000"/>
                </a:solidFill>
                <a:latin typeface="Arial"/>
                <a:cs typeface="Arial"/>
              </a:rPr>
              <a:t>رضعات معلومات يحرّمن " </a:t>
            </a:r>
            <a:r>
              <a:rPr lang="ar-SA" altLang="ar-SA" sz="3200" b="1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ar-SA" altLang="ar-SA" b="1" dirty="0" smtClean="0">
                <a:solidFill>
                  <a:srgbClr val="000000"/>
                </a:solidFill>
                <a:latin typeface="Arial"/>
                <a:cs typeface="Arial"/>
              </a:rPr>
              <a:t>ثم </a:t>
            </a:r>
            <a:r>
              <a:rPr lang="ar-SA" altLang="ar-SA" b="1" u="sng" dirty="0" smtClean="0">
                <a:solidFill>
                  <a:srgbClr val="000000"/>
                </a:solidFill>
                <a:latin typeface="Arial"/>
                <a:cs typeface="Arial"/>
              </a:rPr>
              <a:t>نسخن</a:t>
            </a:r>
            <a:r>
              <a:rPr lang="ar-SA" altLang="ar-SA" b="1" dirty="0" smtClean="0">
                <a:solidFill>
                  <a:srgbClr val="000000"/>
                </a:solidFill>
                <a:latin typeface="Arial"/>
                <a:cs typeface="Arial"/>
              </a:rPr>
              <a:t> بخمس </a:t>
            </a:r>
            <a:r>
              <a:rPr lang="ar-SA" altLang="ar-SA" b="1" dirty="0">
                <a:solidFill>
                  <a:srgbClr val="000000"/>
                </a:solidFill>
                <a:latin typeface="Arial"/>
                <a:cs typeface="Arial"/>
              </a:rPr>
              <a:t>رضعات معلومات، فتوفي </a:t>
            </a:r>
            <a:endParaRPr lang="ar-SA" altLang="ar-SA" b="1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marL="0" lvl="0" indent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None/>
            </a:pPr>
            <a:endParaRPr lang="ar-SA" altLang="ar-SA" b="1" dirty="0">
              <a:solidFill>
                <a:srgbClr val="000000"/>
              </a:solidFill>
              <a:latin typeface="Arial"/>
              <a:cs typeface="Arial"/>
            </a:endParaRPr>
          </a:p>
          <a:p>
            <a:pPr marL="0" lvl="0" indent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ar-SA" altLang="ar-SA" b="1" dirty="0" smtClean="0">
                <a:solidFill>
                  <a:srgbClr val="000000"/>
                </a:solidFill>
                <a:latin typeface="Arial"/>
                <a:cs typeface="Arial"/>
              </a:rPr>
              <a:t>   رسول الله  </a:t>
            </a:r>
            <a:r>
              <a:rPr lang="ar-SA" altLang="ar-SA" sz="3600" b="1" dirty="0" smtClean="0">
                <a:solidFill>
                  <a:srgbClr val="000000"/>
                </a:solidFill>
                <a:latin typeface="Arial"/>
                <a:cs typeface="Arial"/>
                <a:sym typeface="AGA Arabesque" panose="05010101010101010101" pitchFamily="2" charset="2"/>
              </a:rPr>
              <a:t></a:t>
            </a:r>
            <a:r>
              <a:rPr lang="ar-SA" altLang="ar-SA" b="1" dirty="0" smtClean="0">
                <a:solidFill>
                  <a:srgbClr val="000000"/>
                </a:solidFill>
                <a:latin typeface="Arial"/>
                <a:cs typeface="Arial"/>
                <a:sym typeface="AGA Arabesque" panose="05010101010101010101" pitchFamily="2" charset="2"/>
              </a:rPr>
              <a:t> </a:t>
            </a:r>
            <a:r>
              <a:rPr lang="ar-SA" altLang="ar-SA" b="1" dirty="0" smtClean="0">
                <a:solidFill>
                  <a:srgbClr val="000000"/>
                </a:solidFill>
                <a:latin typeface="Arial"/>
                <a:cs typeface="Arial"/>
              </a:rPr>
              <a:t>وهي فيما </a:t>
            </a:r>
            <a:r>
              <a:rPr lang="ar-SA" altLang="ar-SA" b="1" dirty="0">
                <a:solidFill>
                  <a:srgbClr val="000000"/>
                </a:solidFill>
                <a:latin typeface="Arial"/>
                <a:cs typeface="Arial"/>
              </a:rPr>
              <a:t>يقرأ من القرآن". </a:t>
            </a:r>
            <a:endParaRPr lang="ar-SA" altLang="ar-SA" b="1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marL="342900" lvl="0" indent="-342900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endParaRPr lang="en-US" altLang="ar-SA" sz="2000" dirty="0">
              <a:solidFill>
                <a:srgbClr val="00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4071002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38200" y="342900"/>
            <a:ext cx="10515600" cy="5834063"/>
          </a:xfrm>
        </p:spPr>
        <p:txBody>
          <a:bodyPr>
            <a:normAutofit lnSpcReduction="10000"/>
          </a:bodyPr>
          <a:lstStyle/>
          <a:p>
            <a:pPr marL="342900" lvl="0" indent="-34290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ar-SA" altLang="ar-SA" sz="2000" b="1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ar-SA" altLang="ar-SA" sz="2400" b="1" i="1" u="sng" dirty="0" smtClean="0">
                <a:solidFill>
                  <a:srgbClr val="FF0000"/>
                </a:solidFill>
                <a:latin typeface="Arial"/>
                <a:cs typeface="Arial"/>
              </a:rPr>
              <a:t>الثاني:  </a:t>
            </a:r>
            <a:r>
              <a:rPr lang="ar-SA" altLang="ar-SA" sz="2400" b="1" dirty="0">
                <a:solidFill>
                  <a:srgbClr val="000000"/>
                </a:solidFill>
                <a:latin typeface="Arial"/>
                <a:cs typeface="Arial"/>
              </a:rPr>
              <a:t>نسخ الحكم وبقاء التلاوة.</a:t>
            </a:r>
            <a:endParaRPr lang="ar-SA" altLang="ar-SA" sz="2400" dirty="0">
              <a:solidFill>
                <a:srgbClr val="000000"/>
              </a:solidFill>
              <a:latin typeface="Arial"/>
              <a:cs typeface="Arial"/>
            </a:endParaRPr>
          </a:p>
          <a:p>
            <a:pPr marL="342900" lvl="0" indent="-34290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None/>
            </a:pPr>
            <a:endParaRPr lang="ar-SA" altLang="ar-SA" sz="200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marL="342900" lvl="0" indent="-34290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ar-SA" altLang="ar-SA" sz="2000" b="1" dirty="0" smtClean="0">
                <a:solidFill>
                  <a:srgbClr val="000000"/>
                </a:solidFill>
                <a:latin typeface="Arial"/>
                <a:cs typeface="Arial"/>
              </a:rPr>
              <a:t>وهذا النوع أشهر الأنواع، وهو الذي ألفت فيه الكتب ، وتفاوت المؤلفون في عد الآيات المنسوخ حكمها مع بقاء تلاوتها ما بين مكثر ومنكر ومقل...</a:t>
            </a:r>
          </a:p>
          <a:p>
            <a:pPr marL="342900" lvl="0" indent="-34290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None/>
            </a:pPr>
            <a:endParaRPr lang="ar-SA" altLang="ar-SA" sz="200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marL="342900" lvl="0" indent="-34290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ar-SA" altLang="ar-SA" b="1" dirty="0" smtClean="0">
                <a:solidFill>
                  <a:schemeClr val="accent2">
                    <a:lumMod val="75000"/>
                  </a:schemeClr>
                </a:solidFill>
                <a:latin typeface="Arial"/>
                <a:cs typeface="Arial"/>
              </a:rPr>
              <a:t>مثاله:</a:t>
            </a:r>
            <a:endParaRPr lang="ar-SA" altLang="ar-SA" b="1" dirty="0">
              <a:solidFill>
                <a:schemeClr val="accent2">
                  <a:lumMod val="75000"/>
                </a:schemeClr>
              </a:solidFill>
              <a:latin typeface="Arial"/>
              <a:cs typeface="Arial"/>
            </a:endParaRPr>
          </a:p>
          <a:p>
            <a:pPr marL="0" lvl="0" indent="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ar-SA" altLang="ar-SA" sz="3200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ar-SA" altLang="ar-SA" sz="3200" dirty="0">
                <a:solidFill>
                  <a:srgbClr val="000000"/>
                </a:solidFill>
                <a:latin typeface="Arial"/>
                <a:cs typeface="Arial"/>
              </a:rPr>
              <a:t>قوله تعالى</a:t>
            </a:r>
            <a:r>
              <a:rPr lang="en-US" altLang="ar-SA" sz="3200" dirty="0">
                <a:solidFill>
                  <a:srgbClr val="000000"/>
                </a:solidFill>
                <a:latin typeface="Arial"/>
                <a:cs typeface="Arial"/>
              </a:rPr>
              <a:t> :</a:t>
            </a:r>
            <a:r>
              <a:rPr lang="ar-SA" altLang="ar-SA" sz="32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ar-SA" altLang="ar-SA" sz="4000" b="1" dirty="0">
                <a:solidFill>
                  <a:srgbClr val="029024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{يَا أَيُّهَا الَّذِينَ آمَنُوا إِذَا نَاجَيْتُمُ الرَّسُولَ فَقَدِّمُوا بَيْنَ يَدَيْ نَجْوَاكُمْ صَدَقَةً ذَلِكَ خَيْرٌ لَّكُمْ وَأَطْهَرُ فَإِن لَّمْ تَجِدُوا فَإِنَّ اللَّهَ غَفُورٌ رَّحِيمٌ </a:t>
            </a:r>
            <a:r>
              <a:rPr lang="ar-SA" altLang="ar-SA" sz="4000" b="1" dirty="0" smtClean="0">
                <a:solidFill>
                  <a:srgbClr val="029024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} </a:t>
            </a:r>
            <a:r>
              <a:rPr lang="ar-SA" altLang="ar-SA" sz="3600" dirty="0" smtClean="0">
                <a:solidFill>
                  <a:srgbClr val="029024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المجادلة12  </a:t>
            </a:r>
            <a:r>
              <a:rPr lang="ar-SA" altLang="ar-SA" sz="40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فتلاوتها باقية في المصحف</a:t>
            </a:r>
            <a:r>
              <a:rPr lang="ar-SA" altLang="ar-SA" sz="4000" dirty="0" smtClean="0">
                <a:solidFill>
                  <a:srgbClr val="029024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ar-SA" altLang="ar-SA" dirty="0" smtClean="0">
                <a:solidFill>
                  <a:srgbClr val="000000"/>
                </a:solidFill>
                <a:latin typeface="Arial"/>
                <a:cs typeface="Arial"/>
              </a:rPr>
              <a:t>وحكمها </a:t>
            </a:r>
            <a:r>
              <a:rPr lang="ar-SA" altLang="ar-SA" dirty="0">
                <a:solidFill>
                  <a:srgbClr val="000000"/>
                </a:solidFill>
                <a:latin typeface="Arial"/>
                <a:cs typeface="Arial"/>
              </a:rPr>
              <a:t>نسخ</a:t>
            </a:r>
            <a:r>
              <a:rPr lang="ar-SA" altLang="ar-SA" dirty="0" smtClean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ar-SA" altLang="ar-SA" dirty="0">
                <a:solidFill>
                  <a:srgbClr val="000000"/>
                </a:solidFill>
                <a:latin typeface="Arial"/>
                <a:cs typeface="Arial"/>
              </a:rPr>
              <a:t>بقوله </a:t>
            </a:r>
            <a:r>
              <a:rPr lang="ar-SA" altLang="ar-SA" sz="2400" dirty="0">
                <a:solidFill>
                  <a:srgbClr val="000000"/>
                </a:solidFill>
                <a:latin typeface="Arial"/>
                <a:cs typeface="Arial"/>
              </a:rPr>
              <a:t>تعالى </a:t>
            </a:r>
            <a:r>
              <a:rPr lang="ar-SA" altLang="ar-SA" sz="2400" dirty="0" smtClean="0">
                <a:solidFill>
                  <a:srgbClr val="000000"/>
                </a:solidFill>
                <a:latin typeface="Arial"/>
                <a:cs typeface="Arial"/>
              </a:rPr>
              <a:t>:</a:t>
            </a:r>
          </a:p>
          <a:p>
            <a:pPr marL="0" lvl="0" indent="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ar-SA" altLang="ar-SA" sz="3600" dirty="0" smtClean="0">
                <a:solidFill>
                  <a:srgbClr val="029024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ar-SA" altLang="ar-SA" sz="4000" b="1" dirty="0">
                <a:solidFill>
                  <a:srgbClr val="029024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{أَأَشْفَقْتُمْ أَن تُقَدِّمُوا بَيْنَ يَدَيْ نَجْوَاكُمْ صَدَقَاتٍ فَإِذْ لَمْ تَفْعَلُوا وَتَابَ اللَّهُ عَلَيْكُمْ فَأَقِيمُوا الصَّلَاةَ َآتُوا الزَّكَاةَ وَأَطِيعُوا اللَّهَ وَرَسُولَهُ وَاللَّهُ خَبِيرٌ بِمَا تَعْمَلُونَ </a:t>
            </a:r>
            <a:r>
              <a:rPr lang="ar-SA" altLang="ar-SA" sz="4000" b="1" dirty="0" smtClean="0">
                <a:solidFill>
                  <a:srgbClr val="029024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} </a:t>
            </a:r>
            <a:r>
              <a:rPr lang="ar-SA" altLang="ar-SA" sz="3600" dirty="0" smtClean="0">
                <a:solidFill>
                  <a:srgbClr val="029024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المجادلة13</a:t>
            </a:r>
            <a:endParaRPr lang="ar-SA" altLang="ar-SA" sz="3600" dirty="0">
              <a:solidFill>
                <a:srgbClr val="029024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lvl="0" indent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None/>
            </a:pPr>
            <a:endParaRPr lang="ar-SA" altLang="ar-SA" sz="2400" b="1" i="1" u="sng" dirty="0">
              <a:solidFill>
                <a:srgbClr val="FF0000"/>
              </a:solidFill>
              <a:latin typeface="Arial"/>
              <a:cs typeface="Arial"/>
            </a:endParaRPr>
          </a:p>
          <a:p>
            <a:pPr marL="0" lvl="0" indent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None/>
            </a:pPr>
            <a:endParaRPr lang="ar-SA" altLang="ar-SA" sz="2400" b="1" i="1" u="sng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pPr marL="0" lvl="0" indent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ar-SA" altLang="ar-SA" sz="2000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endParaRPr lang="ar-SA" altLang="ar-SA" sz="2000" b="1" dirty="0">
              <a:solidFill>
                <a:srgbClr val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183593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38200" y="698500"/>
            <a:ext cx="10515600" cy="5478463"/>
          </a:xfrm>
        </p:spPr>
        <p:txBody>
          <a:bodyPr/>
          <a:lstStyle/>
          <a:p>
            <a:pPr marL="0" lvl="0" indent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ar-SA" altLang="ar-SA" b="1" i="1" u="sng" dirty="0" smtClean="0">
                <a:solidFill>
                  <a:srgbClr val="FF0000"/>
                </a:solidFill>
                <a:latin typeface="Arial"/>
                <a:cs typeface="Arial"/>
              </a:rPr>
              <a:t>الثالث: </a:t>
            </a:r>
            <a:r>
              <a:rPr lang="ar-SA" altLang="ar-SA" b="1" dirty="0" smtClean="0">
                <a:solidFill>
                  <a:srgbClr val="000000"/>
                </a:solidFill>
                <a:latin typeface="Arial"/>
                <a:cs typeface="Arial"/>
              </a:rPr>
              <a:t>نسخ </a:t>
            </a:r>
            <a:r>
              <a:rPr lang="ar-SA" altLang="ar-SA" b="1" dirty="0">
                <a:solidFill>
                  <a:srgbClr val="000000"/>
                </a:solidFill>
                <a:latin typeface="Arial"/>
                <a:cs typeface="Arial"/>
              </a:rPr>
              <a:t>التلاوة مع بقاء الحكم</a:t>
            </a:r>
            <a:r>
              <a:rPr lang="ar-SA" altLang="ar-SA" b="1" dirty="0" smtClean="0">
                <a:solidFill>
                  <a:srgbClr val="000000"/>
                </a:solidFill>
                <a:latin typeface="Arial"/>
                <a:cs typeface="Arial"/>
              </a:rPr>
              <a:t>.</a:t>
            </a:r>
          </a:p>
          <a:p>
            <a:pPr marL="0" lvl="0" indent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ar-SA" altLang="ar-SA" b="1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endParaRPr lang="ar-SA" altLang="ar-SA" b="1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marL="0" lvl="0" indent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ar-SA" altLang="ar-SA" b="1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ar-SA" altLang="ar-SA" sz="2000" b="1" dirty="0" smtClean="0">
                <a:solidFill>
                  <a:srgbClr val="000000"/>
                </a:solidFill>
                <a:latin typeface="Arial"/>
                <a:cs typeface="Arial"/>
              </a:rPr>
              <a:t>وأنكر هذا النوع بعض العلماء وأجازه آخرون</a:t>
            </a:r>
          </a:p>
          <a:p>
            <a:pPr marL="0" lvl="0" indent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None/>
            </a:pPr>
            <a:endParaRPr lang="ar-SA" altLang="ar-SA" sz="2400" b="1" dirty="0" smtClean="0">
              <a:solidFill>
                <a:srgbClr val="00B0F0"/>
              </a:solidFill>
              <a:latin typeface="Arial"/>
              <a:cs typeface="Arial"/>
            </a:endParaRPr>
          </a:p>
          <a:p>
            <a:pPr marL="0" lvl="0" indent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ar-SA" altLang="ar-SA" sz="2400" b="1" dirty="0" smtClean="0">
                <a:solidFill>
                  <a:srgbClr val="00B0F0"/>
                </a:solidFill>
                <a:latin typeface="Arial"/>
                <a:cs typeface="Arial"/>
              </a:rPr>
              <a:t>مثاله:</a:t>
            </a:r>
          </a:p>
          <a:p>
            <a:pPr marL="0" lvl="0" indent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ar-SA" altLang="ar-SA" b="1" dirty="0" smtClean="0">
                <a:solidFill>
                  <a:srgbClr val="000000"/>
                </a:solidFill>
                <a:latin typeface="Arial"/>
                <a:cs typeface="Arial"/>
              </a:rPr>
              <a:t>حديث أبي موسى الأشعري </a:t>
            </a:r>
            <a:r>
              <a:rPr lang="ar-SA" altLang="ar-SA" b="1" dirty="0" smtClean="0">
                <a:solidFill>
                  <a:srgbClr val="000000"/>
                </a:solidFill>
                <a:latin typeface="Arial"/>
                <a:cs typeface="Arial"/>
                <a:sym typeface="AGA Arabesque" panose="05010101010101010101" pitchFamily="2" charset="2"/>
              </a:rPr>
              <a:t> أنه قال : كنا نقرأ سورة نشبهها في الطول والشدة بسورة </a:t>
            </a:r>
          </a:p>
          <a:p>
            <a:pPr marL="0" lvl="0" indent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ar-SA" altLang="ar-SA" b="1" dirty="0" smtClean="0">
                <a:solidFill>
                  <a:srgbClr val="000000"/>
                </a:solidFill>
                <a:latin typeface="Arial"/>
                <a:cs typeface="Arial"/>
                <a:sym typeface="AGA Arabesque" panose="05010101010101010101" pitchFamily="2" charset="2"/>
              </a:rPr>
              <a:t>براءة </a:t>
            </a:r>
            <a:r>
              <a:rPr lang="ar-SA" altLang="ar-SA" b="1" dirty="0" err="1" smtClean="0">
                <a:solidFill>
                  <a:srgbClr val="000000"/>
                </a:solidFill>
                <a:latin typeface="Arial"/>
                <a:cs typeface="Arial"/>
                <a:sym typeface="AGA Arabesque" panose="05010101010101010101" pitchFamily="2" charset="2"/>
              </a:rPr>
              <a:t>فانسيتها</a:t>
            </a:r>
            <a:r>
              <a:rPr lang="ar-SA" altLang="ar-SA" b="1" dirty="0" smtClean="0">
                <a:solidFill>
                  <a:srgbClr val="000000"/>
                </a:solidFill>
                <a:latin typeface="Arial"/>
                <a:cs typeface="Arial"/>
                <a:sym typeface="AGA Arabesque" panose="05010101010101010101" pitchFamily="2" charset="2"/>
              </a:rPr>
              <a:t>، غير أني قد حفظت منها :( لو كان لابن آدم واديان من مال لابتغى </a:t>
            </a:r>
            <a:r>
              <a:rPr lang="ar-SA" altLang="ar-SA" b="1" smtClean="0">
                <a:solidFill>
                  <a:srgbClr val="000000"/>
                </a:solidFill>
                <a:latin typeface="Arial"/>
                <a:cs typeface="Arial"/>
                <a:sym typeface="AGA Arabesque" panose="05010101010101010101" pitchFamily="2" charset="2"/>
              </a:rPr>
              <a:t>واديا </a:t>
            </a:r>
          </a:p>
          <a:p>
            <a:pPr marL="0" lvl="0" indent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ar-SA" altLang="ar-SA" b="1" smtClean="0">
                <a:solidFill>
                  <a:srgbClr val="000000"/>
                </a:solidFill>
                <a:latin typeface="Arial"/>
                <a:cs typeface="Arial"/>
                <a:sym typeface="AGA Arabesque" panose="05010101010101010101" pitchFamily="2" charset="2"/>
              </a:rPr>
              <a:t>ثالثا</a:t>
            </a:r>
            <a:r>
              <a:rPr lang="ar-SA" altLang="ar-SA" b="1" dirty="0" smtClean="0">
                <a:solidFill>
                  <a:srgbClr val="000000"/>
                </a:solidFill>
                <a:latin typeface="Arial"/>
                <a:cs typeface="Arial"/>
                <a:sym typeface="AGA Arabesque" panose="05010101010101010101" pitchFamily="2" charset="2"/>
              </a:rPr>
              <a:t>، ولا يملأ جوف ابن آدم إلا التراب) ....</a:t>
            </a:r>
            <a:endParaRPr lang="ar-SA" altLang="ar-SA" b="1" dirty="0">
              <a:solidFill>
                <a:srgbClr val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34580022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466</Words>
  <Application>Microsoft Office PowerPoint</Application>
  <PresentationFormat>Custom</PresentationFormat>
  <Paragraphs>45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نسق Office</vt:lpstr>
      <vt:lpstr>أقسام النسخ:</vt:lpstr>
      <vt:lpstr>PowerPoint Presentation</vt:lpstr>
      <vt:lpstr>نسخ  القرآن بالقرآن: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أقسام النسخ:</dc:title>
  <dc:creator>1Ahmad ageel</dc:creator>
  <cp:lastModifiedBy>User</cp:lastModifiedBy>
  <cp:revision>16</cp:revision>
  <dcterms:created xsi:type="dcterms:W3CDTF">2015-09-13T21:30:47Z</dcterms:created>
  <dcterms:modified xsi:type="dcterms:W3CDTF">2016-11-06T08:45:32Z</dcterms:modified>
</cp:coreProperties>
</file>