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5" r:id="rId3"/>
    <p:sldId id="257" r:id="rId4"/>
    <p:sldId id="258" r:id="rId5"/>
    <p:sldId id="296"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F239A9A-B4B0-4B32-B8CD-2E25E95134C4}"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25518A9-B687-4302-9395-2322403C665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A99A684-0CB7-41E9-A4DF-5D1C2CA5BF6F}"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EDD7C35-9E19-4518-A4B2-3B09CD8CC756}"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26196DA8-8897-4DDF-BFB6-5D83863C837A}"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DCBBA708-C5F0-412D-90E2-1919F0D196AE}"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3" name="Date Placeholder 2"/>
          <p:cNvSpPr>
            <a:spLocks noGrp="1"/>
          </p:cNvSpPr>
          <p:nvPr>
            <p:ph type="dt" sz="half" idx="10"/>
          </p:nvPr>
        </p:nvSpPr>
        <p:spPr/>
        <p:txBody>
          <a:bodyPr/>
          <a:lstStyle/>
          <a:p>
            <a:fld id="{A9C8F8FA-EF43-4642-9368-3F4E33039BD9}"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6B61E721-B01C-4D5D-A3CA-2E5518383F10}"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513FEF9-69D0-4F8C-A336-59491FBEDC47}" type="datetimeFigureOut">
              <a:rPr lang="en-US" dirty="0"/>
              <a:t>9/7/2020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91E21DC-8981-44E6-BC8C-2BA8F673FFBB}"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EB9C5D3-0140-4E75-8D7F-C0623D06DFD7}" type="datetimeFigureOut">
              <a:rPr lang="en-US" dirty="0"/>
              <a:t>9/7/2020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3A5666F9-5B40-48E0-8DFD-99EF944CDD22}"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0322" y="3030008"/>
            <a:ext cx="4698355" cy="290617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5594123" y="3030008"/>
            <a:ext cx="4700059" cy="2906179"/>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2A698D6B-2C72-4E21-9893-A649C6E2A47D}" type="datetimeFigureOut">
              <a:rPr lang="en-US" dirty="0"/>
              <a:t>9/7/2020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C86811C9-A66C-49F0-970E-F7B68D9109A0}" type="datetimeFigureOut">
              <a:rPr lang="en-US" dirty="0"/>
              <a:t>9/7/2020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C01AE78-96A2-4A23-B183-3B6DB4374FE7}" type="datetimeFigureOut">
              <a:rPr lang="en-US" dirty="0"/>
              <a:t>9/7/2020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3AE0757-B101-4811-9189-10EB2F458E2D}"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EBDC078-589F-40E3-816C-EE21D62B5BBA}" type="datetimeFigureOut">
              <a:rPr lang="en-US" dirty="0"/>
              <a:t>9/7/2020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7004436-CA73-4D53-89B4-2A5C7347BF2F}" type="datetimeFigureOut">
              <a:rPr lang="en-US" dirty="0"/>
              <a:t>9/7/2020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1"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Computer skills </a:t>
            </a:r>
            <a:endParaRPr lang="ar-SA" dirty="0"/>
          </a:p>
        </p:txBody>
      </p:sp>
      <p:sp>
        <p:nvSpPr>
          <p:cNvPr id="3" name="عنوان فرعي 2"/>
          <p:cNvSpPr>
            <a:spLocks noGrp="1"/>
          </p:cNvSpPr>
          <p:nvPr>
            <p:ph type="subTitle" idx="1"/>
          </p:nvPr>
        </p:nvSpPr>
        <p:spPr/>
        <p:txBody>
          <a:bodyPr/>
          <a:lstStyle/>
          <a:p>
            <a:r>
              <a:rPr lang="en-US" dirty="0" smtClean="0"/>
              <a:t>Chapter 1- part 2</a:t>
            </a:r>
            <a:endParaRPr lang="ar-SA" dirty="0"/>
          </a:p>
        </p:txBody>
      </p:sp>
    </p:spTree>
    <p:extLst>
      <p:ext uri="{BB962C8B-B14F-4D97-AF65-F5344CB8AC3E}">
        <p14:creationId xmlns:p14="http://schemas.microsoft.com/office/powerpoint/2010/main" val="152528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a:t>Mainframe computer characteristics</a:t>
            </a:r>
            <a:br>
              <a:rPr lang="en-US" dirty="0"/>
            </a:br>
            <a:endParaRPr lang="ar-SA" dirty="0"/>
          </a:p>
        </p:txBody>
      </p:sp>
      <p:pic>
        <p:nvPicPr>
          <p:cNvPr id="4" name="عنصر نائب للمحتوى 3"/>
          <p:cNvPicPr>
            <a:picLocks noGrp="1" noChangeAspect="1"/>
          </p:cNvPicPr>
          <p:nvPr>
            <p:ph idx="1"/>
          </p:nvPr>
        </p:nvPicPr>
        <p:blipFill>
          <a:blip r:embed="rId2"/>
          <a:stretch>
            <a:fillRect/>
          </a:stretch>
        </p:blipFill>
        <p:spPr>
          <a:xfrm>
            <a:off x="2731400" y="2679539"/>
            <a:ext cx="5261531" cy="3286391"/>
          </a:xfrm>
          <a:prstGeom prst="rect">
            <a:avLst/>
          </a:prstGeom>
        </p:spPr>
      </p:pic>
    </p:spTree>
    <p:extLst>
      <p:ext uri="{BB962C8B-B14F-4D97-AF65-F5344CB8AC3E}">
        <p14:creationId xmlns:p14="http://schemas.microsoft.com/office/powerpoint/2010/main" val="2584066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smtClean="0"/>
              <a:t>Minicomputers characteristics</a:t>
            </a:r>
            <a:r>
              <a:rPr lang="en-US" dirty="0"/>
              <a:t/>
            </a:r>
            <a:br>
              <a:rPr lang="en-US" dirty="0"/>
            </a:br>
            <a:endParaRPr lang="ar-SA" dirty="0"/>
          </a:p>
        </p:txBody>
      </p:sp>
      <p:sp>
        <p:nvSpPr>
          <p:cNvPr id="3" name="عنصر نائب للمحتوى 2"/>
          <p:cNvSpPr>
            <a:spLocks noGrp="1"/>
          </p:cNvSpPr>
          <p:nvPr>
            <p:ph idx="1"/>
          </p:nvPr>
        </p:nvSpPr>
        <p:spPr/>
        <p:txBody>
          <a:bodyPr>
            <a:normAutofit fontScale="85000" lnSpcReduction="10000"/>
          </a:bodyPr>
          <a:lstStyle/>
          <a:p>
            <a:pPr algn="l" rtl="0">
              <a:buFont typeface="Wingdings" panose="05000000000000000000" pitchFamily="2" charset="2"/>
              <a:buChar char="q"/>
            </a:pPr>
            <a:r>
              <a:rPr lang="en-US" dirty="0"/>
              <a:t>Medium in size and smaller than the previous ones</a:t>
            </a:r>
            <a:r>
              <a:rPr lang="en-US" dirty="0" smtClean="0"/>
              <a:t>.</a:t>
            </a:r>
          </a:p>
          <a:p>
            <a:pPr algn="l" rtl="0">
              <a:buFont typeface="Wingdings" panose="05000000000000000000" pitchFamily="2" charset="2"/>
              <a:buChar char="q"/>
            </a:pPr>
            <a:r>
              <a:rPr lang="en-US" dirty="0" smtClean="0"/>
              <a:t>  </a:t>
            </a:r>
            <a:r>
              <a:rPr lang="en-US" dirty="0"/>
              <a:t>Usually used as a service provider (server) for networks and the Internet. </a:t>
            </a:r>
            <a:endParaRPr lang="en-US" dirty="0" smtClean="0"/>
          </a:p>
          <a:p>
            <a:pPr algn="l" rtl="0">
              <a:buFont typeface="Wingdings" panose="05000000000000000000" pitchFamily="2" charset="2"/>
              <a:buChar char="q"/>
            </a:pPr>
            <a:r>
              <a:rPr lang="en-US" dirty="0" smtClean="0"/>
              <a:t> </a:t>
            </a:r>
            <a:r>
              <a:rPr lang="en-US" dirty="0"/>
              <a:t>Designed to allow it to process multiple requests from different destinations</a:t>
            </a:r>
            <a:r>
              <a:rPr lang="en-US" dirty="0" smtClean="0"/>
              <a:t>.</a:t>
            </a:r>
          </a:p>
          <a:p>
            <a:pPr algn="l" rtl="0">
              <a:buFont typeface="Wingdings" panose="05000000000000000000" pitchFamily="2" charset="2"/>
              <a:buChar char="q"/>
            </a:pPr>
            <a:r>
              <a:rPr lang="en-US" dirty="0" smtClean="0"/>
              <a:t>  </a:t>
            </a:r>
            <a:r>
              <a:rPr lang="en-US" dirty="0"/>
              <a:t>Adopts the Central Memory Unit, which is the subscription of several </a:t>
            </a:r>
            <a:r>
              <a:rPr lang="en-US" dirty="0" err="1"/>
              <a:t>clientcomputers</a:t>
            </a:r>
            <a:r>
              <a:rPr lang="en-US" dirty="0"/>
              <a:t> in one central system unit</a:t>
            </a:r>
            <a:r>
              <a:rPr lang="en-US" dirty="0" smtClean="0"/>
              <a:t>.</a:t>
            </a:r>
          </a:p>
          <a:p>
            <a:pPr algn="l" rtl="0">
              <a:buFont typeface="Wingdings" panose="05000000000000000000" pitchFamily="2" charset="2"/>
              <a:buChar char="q"/>
            </a:pPr>
            <a:r>
              <a:rPr lang="en-US" dirty="0" smtClean="0"/>
              <a:t>Any </a:t>
            </a:r>
            <a:r>
              <a:rPr lang="en-US" dirty="0"/>
              <a:t>user can access the database stored on the central unit</a:t>
            </a:r>
            <a:r>
              <a:rPr lang="en-US" dirty="0" smtClean="0"/>
              <a:t>.</a:t>
            </a:r>
          </a:p>
          <a:p>
            <a:pPr algn="l" rtl="0">
              <a:buFont typeface="Wingdings" panose="05000000000000000000" pitchFamily="2" charset="2"/>
              <a:buChar char="q"/>
            </a:pPr>
            <a:r>
              <a:rPr lang="en-US" dirty="0" smtClean="0"/>
              <a:t> It </a:t>
            </a:r>
            <a:r>
              <a:rPr lang="en-US" dirty="0"/>
              <a:t>is used in major companies and government institutions to serve a large number of users. </a:t>
            </a:r>
            <a:endParaRPr lang="en-US" dirty="0" smtClean="0"/>
          </a:p>
          <a:p>
            <a:pPr algn="l" rtl="0">
              <a:buFont typeface="Wingdings" panose="05000000000000000000" pitchFamily="2" charset="2"/>
              <a:buChar char="q"/>
            </a:pPr>
            <a:r>
              <a:rPr lang="en-US" dirty="0" smtClean="0"/>
              <a:t>Any </a:t>
            </a:r>
            <a:r>
              <a:rPr lang="en-US" dirty="0"/>
              <a:t>user can use the various sharable resources associated with this central unit (such as a printer, scanner, etc.).</a:t>
            </a:r>
            <a:endParaRPr lang="ar-SA" dirty="0"/>
          </a:p>
        </p:txBody>
      </p:sp>
    </p:spTree>
    <p:extLst>
      <p:ext uri="{BB962C8B-B14F-4D97-AF65-F5344CB8AC3E}">
        <p14:creationId xmlns:p14="http://schemas.microsoft.com/office/powerpoint/2010/main" val="366521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a:t>Minicomputers characteristics</a:t>
            </a:r>
            <a:br>
              <a:rPr lang="en-US" dirty="0"/>
            </a:br>
            <a:endParaRPr lang="ar-SA" dirty="0"/>
          </a:p>
        </p:txBody>
      </p:sp>
      <p:pic>
        <p:nvPicPr>
          <p:cNvPr id="4" name="عنصر نائب للمحتوى 3"/>
          <p:cNvPicPr>
            <a:picLocks noGrp="1" noChangeAspect="1"/>
          </p:cNvPicPr>
          <p:nvPr>
            <p:ph idx="1"/>
          </p:nvPr>
        </p:nvPicPr>
        <p:blipFill>
          <a:blip r:embed="rId2"/>
          <a:stretch>
            <a:fillRect/>
          </a:stretch>
        </p:blipFill>
        <p:spPr>
          <a:xfrm>
            <a:off x="3406775" y="2574131"/>
            <a:ext cx="4162425" cy="3124200"/>
          </a:xfrm>
          <a:prstGeom prst="rect">
            <a:avLst/>
          </a:prstGeom>
        </p:spPr>
      </p:pic>
    </p:spTree>
    <p:extLst>
      <p:ext uri="{BB962C8B-B14F-4D97-AF65-F5344CB8AC3E}">
        <p14:creationId xmlns:p14="http://schemas.microsoft.com/office/powerpoint/2010/main" val="9491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smtClean="0"/>
              <a:t>Microcomputers characteristics</a:t>
            </a:r>
            <a:r>
              <a:rPr lang="en-US" dirty="0"/>
              <a:t/>
            </a:r>
            <a:br>
              <a:rPr lang="en-US" dirty="0"/>
            </a:br>
            <a:endParaRPr lang="ar-SA" dirty="0"/>
          </a:p>
        </p:txBody>
      </p:sp>
      <p:sp>
        <p:nvSpPr>
          <p:cNvPr id="3" name="عنصر نائب للمحتوى 2"/>
          <p:cNvSpPr>
            <a:spLocks noGrp="1"/>
          </p:cNvSpPr>
          <p:nvPr>
            <p:ph idx="1"/>
          </p:nvPr>
        </p:nvSpPr>
        <p:spPr/>
        <p:txBody>
          <a:bodyPr>
            <a:normAutofit fontScale="85000" lnSpcReduction="20000"/>
          </a:bodyPr>
          <a:lstStyle/>
          <a:p>
            <a:pPr algn="l" rtl="0">
              <a:buFont typeface="Wingdings" panose="05000000000000000000" pitchFamily="2" charset="2"/>
              <a:buChar char="q"/>
            </a:pPr>
            <a:r>
              <a:rPr lang="en-US" dirty="0"/>
              <a:t>Small in size and light in weight. </a:t>
            </a:r>
            <a:endParaRPr lang="en-US" dirty="0" smtClean="0"/>
          </a:p>
          <a:p>
            <a:pPr algn="l" rtl="0">
              <a:buFont typeface="Wingdings" panose="05000000000000000000" pitchFamily="2" charset="2"/>
              <a:buChar char="q"/>
            </a:pPr>
            <a:r>
              <a:rPr lang="en-US" dirty="0" smtClean="0"/>
              <a:t> </a:t>
            </a:r>
            <a:r>
              <a:rPr lang="en-US" dirty="0"/>
              <a:t>Equipped with one or more microprocessors to increase its operating capacity. </a:t>
            </a:r>
            <a:endParaRPr lang="en-US" dirty="0" smtClean="0"/>
          </a:p>
          <a:p>
            <a:pPr algn="l" rtl="0">
              <a:buFont typeface="Wingdings" panose="05000000000000000000" pitchFamily="2" charset="2"/>
              <a:buChar char="q"/>
            </a:pPr>
            <a:r>
              <a:rPr lang="en-US" dirty="0" smtClean="0"/>
              <a:t>It </a:t>
            </a:r>
            <a:r>
              <a:rPr lang="en-US" dirty="0"/>
              <a:t>performs the same tasks as large computers, but slowly and with less information</a:t>
            </a:r>
            <a:r>
              <a:rPr lang="en-US" dirty="0" smtClean="0"/>
              <a:t>.</a:t>
            </a:r>
          </a:p>
          <a:p>
            <a:pPr algn="l" rtl="0">
              <a:buFont typeface="Wingdings" panose="05000000000000000000" pitchFamily="2" charset="2"/>
              <a:buChar char="q"/>
            </a:pPr>
            <a:r>
              <a:rPr lang="en-US" dirty="0" smtClean="0"/>
              <a:t>  </a:t>
            </a:r>
            <a:r>
              <a:rPr lang="en-US" dirty="0"/>
              <a:t>It is characterized by its ability to process various types of data quickly and sufficiently to perform the various functions related to the business of individuals or institutions</a:t>
            </a:r>
            <a:r>
              <a:rPr lang="en-US" dirty="0" smtClean="0"/>
              <a:t>.</a:t>
            </a:r>
          </a:p>
          <a:p>
            <a:pPr algn="l" rtl="0">
              <a:buFont typeface="Wingdings" panose="05000000000000000000" pitchFamily="2" charset="2"/>
              <a:buChar char="q"/>
            </a:pPr>
            <a:r>
              <a:rPr lang="en-US" dirty="0" smtClean="0"/>
              <a:t> Designed </a:t>
            </a:r>
            <a:r>
              <a:rPr lang="en-US" dirty="0"/>
              <a:t>to perform various traditional computer functions such as writing, printing, browsing the Internet and designing images in addition to professional works such as montaging, writing programs, and others</a:t>
            </a:r>
            <a:r>
              <a:rPr lang="en-US" dirty="0" smtClean="0"/>
              <a:t>.</a:t>
            </a:r>
          </a:p>
          <a:p>
            <a:pPr algn="l" rtl="0">
              <a:buFont typeface="Wingdings" panose="05000000000000000000" pitchFamily="2" charset="2"/>
              <a:buChar char="q"/>
            </a:pPr>
            <a:r>
              <a:rPr lang="en-US" dirty="0" smtClean="0"/>
              <a:t>  </a:t>
            </a:r>
            <a:r>
              <a:rPr lang="en-US" dirty="0"/>
              <a:t>There are many forms, including desktop, laptop, personal assistant, tablet, smart phone devices, etc.</a:t>
            </a:r>
            <a:endParaRPr lang="ar-SA" dirty="0"/>
          </a:p>
        </p:txBody>
      </p:sp>
    </p:spTree>
    <p:extLst>
      <p:ext uri="{BB962C8B-B14F-4D97-AF65-F5344CB8AC3E}">
        <p14:creationId xmlns:p14="http://schemas.microsoft.com/office/powerpoint/2010/main" val="3734308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a:t>Microcomputers characteristics</a:t>
            </a:r>
            <a:br>
              <a:rPr lang="en-US" dirty="0"/>
            </a:br>
            <a:endParaRPr lang="ar-SA" dirty="0"/>
          </a:p>
        </p:txBody>
      </p:sp>
      <p:pic>
        <p:nvPicPr>
          <p:cNvPr id="4" name="عنصر نائب للمحتوى 3"/>
          <p:cNvPicPr>
            <a:picLocks noGrp="1" noChangeAspect="1"/>
          </p:cNvPicPr>
          <p:nvPr>
            <p:ph idx="1"/>
          </p:nvPr>
        </p:nvPicPr>
        <p:blipFill>
          <a:blip r:embed="rId2"/>
          <a:stretch>
            <a:fillRect/>
          </a:stretch>
        </p:blipFill>
        <p:spPr>
          <a:xfrm>
            <a:off x="7448205" y="2316734"/>
            <a:ext cx="3760525" cy="2326560"/>
          </a:xfrm>
          <a:prstGeom prst="rect">
            <a:avLst/>
          </a:prstGeom>
        </p:spPr>
      </p:pic>
      <p:pic>
        <p:nvPicPr>
          <p:cNvPr id="5" name="صورة 4"/>
          <p:cNvPicPr>
            <a:picLocks noChangeAspect="1"/>
          </p:cNvPicPr>
          <p:nvPr/>
        </p:nvPicPr>
        <p:blipFill>
          <a:blip r:embed="rId3"/>
          <a:stretch>
            <a:fillRect/>
          </a:stretch>
        </p:blipFill>
        <p:spPr>
          <a:xfrm>
            <a:off x="2739246" y="2316734"/>
            <a:ext cx="3959550" cy="1603440"/>
          </a:xfrm>
          <a:prstGeom prst="rect">
            <a:avLst/>
          </a:prstGeom>
        </p:spPr>
      </p:pic>
      <p:pic>
        <p:nvPicPr>
          <p:cNvPr id="6" name="صورة 5"/>
          <p:cNvPicPr>
            <a:picLocks noChangeAspect="1"/>
          </p:cNvPicPr>
          <p:nvPr/>
        </p:nvPicPr>
        <p:blipFill>
          <a:blip r:embed="rId4"/>
          <a:stretch>
            <a:fillRect/>
          </a:stretch>
        </p:blipFill>
        <p:spPr>
          <a:xfrm>
            <a:off x="4161816" y="5125862"/>
            <a:ext cx="3655775" cy="1414800"/>
          </a:xfrm>
          <a:prstGeom prst="rect">
            <a:avLst/>
          </a:prstGeom>
        </p:spPr>
      </p:pic>
      <p:pic>
        <p:nvPicPr>
          <p:cNvPr id="7" name="صورة 6"/>
          <p:cNvPicPr>
            <a:picLocks noChangeAspect="1"/>
          </p:cNvPicPr>
          <p:nvPr/>
        </p:nvPicPr>
        <p:blipFill>
          <a:blip r:embed="rId5"/>
          <a:stretch>
            <a:fillRect/>
          </a:stretch>
        </p:blipFill>
        <p:spPr>
          <a:xfrm>
            <a:off x="422399" y="4138590"/>
            <a:ext cx="2590162" cy="1592960"/>
          </a:xfrm>
          <a:prstGeom prst="rect">
            <a:avLst/>
          </a:prstGeom>
        </p:spPr>
      </p:pic>
    </p:spTree>
    <p:extLst>
      <p:ext uri="{BB962C8B-B14F-4D97-AF65-F5344CB8AC3E}">
        <p14:creationId xmlns:p14="http://schemas.microsoft.com/office/powerpoint/2010/main" val="2928274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Types of computers </a:t>
            </a:r>
            <a:r>
              <a:rPr lang="en-US" dirty="0" smtClean="0"/>
              <a:t>based on (processing </a:t>
            </a:r>
            <a:r>
              <a:rPr lang="en-US" dirty="0"/>
              <a:t>method)</a:t>
            </a:r>
            <a:endParaRPr lang="ar-SA" dirty="0"/>
          </a:p>
        </p:txBody>
      </p:sp>
    </p:spTree>
    <p:extLst>
      <p:ext uri="{BB962C8B-B14F-4D97-AF65-F5344CB8AC3E}">
        <p14:creationId xmlns:p14="http://schemas.microsoft.com/office/powerpoint/2010/main" val="208912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Types of computers based on (processing method)</a:t>
            </a:r>
            <a:endParaRPr lang="ar-SA" dirty="0"/>
          </a:p>
        </p:txBody>
      </p:sp>
      <p:sp>
        <p:nvSpPr>
          <p:cNvPr id="5" name="عنصر نائب للمحتوى 4"/>
          <p:cNvSpPr>
            <a:spLocks noGrp="1"/>
          </p:cNvSpPr>
          <p:nvPr>
            <p:ph idx="1"/>
          </p:nvPr>
        </p:nvSpPr>
        <p:spPr/>
        <p:txBody>
          <a:bodyPr/>
          <a:lstStyle/>
          <a:p>
            <a:pPr marL="0" indent="0" algn="l" rtl="0">
              <a:buNone/>
            </a:pPr>
            <a:r>
              <a:rPr lang="en-US" dirty="0" smtClean="0"/>
              <a:t>There are different type of </a:t>
            </a:r>
            <a:r>
              <a:rPr lang="en-US" dirty="0"/>
              <a:t>processing </a:t>
            </a:r>
            <a:r>
              <a:rPr lang="en-US" dirty="0" smtClean="0"/>
              <a:t>method</a:t>
            </a:r>
          </a:p>
          <a:p>
            <a:pPr algn="l" rtl="0">
              <a:buFont typeface="Wingdings" panose="05000000000000000000" pitchFamily="2" charset="2"/>
              <a:buChar char="q"/>
            </a:pPr>
            <a:r>
              <a:rPr lang="en-US" dirty="0" smtClean="0"/>
              <a:t>Digital Computer</a:t>
            </a:r>
          </a:p>
          <a:p>
            <a:pPr algn="l" rtl="0">
              <a:buFont typeface="Wingdings" panose="05000000000000000000" pitchFamily="2" charset="2"/>
              <a:buChar char="q"/>
            </a:pPr>
            <a:r>
              <a:rPr lang="en-US" dirty="0"/>
              <a:t> Analog </a:t>
            </a:r>
            <a:r>
              <a:rPr lang="en-US" dirty="0" smtClean="0"/>
              <a:t>Computer</a:t>
            </a:r>
          </a:p>
          <a:p>
            <a:pPr algn="l" rtl="0">
              <a:buFont typeface="Wingdings" panose="05000000000000000000" pitchFamily="2" charset="2"/>
              <a:buChar char="q"/>
            </a:pPr>
            <a:r>
              <a:rPr lang="en-US" dirty="0"/>
              <a:t>Hybrid Computer</a:t>
            </a:r>
            <a:endParaRPr lang="ar-SA" dirty="0"/>
          </a:p>
        </p:txBody>
      </p:sp>
    </p:spTree>
    <p:extLst>
      <p:ext uri="{BB962C8B-B14F-4D97-AF65-F5344CB8AC3E}">
        <p14:creationId xmlns:p14="http://schemas.microsoft.com/office/powerpoint/2010/main" val="252409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computers based on (processing method</a:t>
            </a:r>
            <a:r>
              <a:rPr lang="en-US" dirty="0" smtClean="0"/>
              <a:t>) :Digital </a:t>
            </a:r>
            <a:r>
              <a:rPr lang="en-US" dirty="0"/>
              <a:t>Computer</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They are the regular computers deployed in our daily life that </a:t>
            </a:r>
            <a:r>
              <a:rPr lang="en-US" dirty="0" smtClean="0"/>
              <a:t>perform operations </a:t>
            </a:r>
            <a:r>
              <a:rPr lang="en-US" dirty="0"/>
              <a:t>by representing (converting) the data that they receive into a </a:t>
            </a:r>
            <a:r>
              <a:rPr lang="en-US" dirty="0" smtClean="0"/>
              <a:t>digital form.</a:t>
            </a:r>
          </a:p>
          <a:p>
            <a:pPr algn="l" rtl="0">
              <a:buFont typeface="Wingdings" panose="05000000000000000000" pitchFamily="2" charset="2"/>
              <a:buChar char="q"/>
            </a:pPr>
            <a:r>
              <a:rPr lang="en-US" dirty="0" smtClean="0"/>
              <a:t> </a:t>
            </a:r>
            <a:r>
              <a:rPr lang="en-US" dirty="0"/>
              <a:t>They represent all the inputs they receive (whether numerical, </a:t>
            </a:r>
            <a:r>
              <a:rPr lang="en-US" dirty="0" smtClean="0"/>
              <a:t>literal, sounds</a:t>
            </a:r>
            <a:r>
              <a:rPr lang="en-US" dirty="0"/>
              <a:t>, etc.) into a digital form and then process these data according to </a:t>
            </a:r>
            <a:r>
              <a:rPr lang="en-US" dirty="0" smtClean="0"/>
              <a:t>the orders </a:t>
            </a:r>
            <a:r>
              <a:rPr lang="en-US" dirty="0"/>
              <a:t>of a specific program. </a:t>
            </a:r>
            <a:endParaRPr lang="ar-SA" dirty="0"/>
          </a:p>
        </p:txBody>
      </p:sp>
    </p:spTree>
    <p:extLst>
      <p:ext uri="{BB962C8B-B14F-4D97-AF65-F5344CB8AC3E}">
        <p14:creationId xmlns:p14="http://schemas.microsoft.com/office/powerpoint/2010/main" val="29589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computers based on (processing method) :Analog Computer</a:t>
            </a:r>
            <a:endParaRPr lang="ar-SA" dirty="0"/>
          </a:p>
        </p:txBody>
      </p:sp>
      <p:sp>
        <p:nvSpPr>
          <p:cNvPr id="3" name="عنصر نائب للمحتوى 2"/>
          <p:cNvSpPr>
            <a:spLocks noGrp="1"/>
          </p:cNvSpPr>
          <p:nvPr>
            <p:ph idx="1"/>
          </p:nvPr>
        </p:nvSpPr>
        <p:spPr/>
        <p:txBody>
          <a:bodyPr>
            <a:normAutofit fontScale="92500" lnSpcReduction="10000"/>
          </a:bodyPr>
          <a:lstStyle/>
          <a:p>
            <a:pPr algn="l" rtl="0">
              <a:buFont typeface="Wingdings" panose="05000000000000000000" pitchFamily="2" charset="2"/>
              <a:buChar char="q"/>
            </a:pPr>
            <a:r>
              <a:rPr lang="en-US" dirty="0"/>
              <a:t>They are computers that operate with special values that can be received automatically as they depend on receiving analog data, which is a special type of non-digital data that can be measured as natural variables such as electrical voltage, current intensity or air pressure. </a:t>
            </a:r>
            <a:endParaRPr lang="en-US" dirty="0" smtClean="0"/>
          </a:p>
          <a:p>
            <a:pPr algn="l" rtl="0">
              <a:buFont typeface="Wingdings" panose="05000000000000000000" pitchFamily="2" charset="2"/>
              <a:buChar char="q"/>
            </a:pPr>
            <a:r>
              <a:rPr lang="en-US" dirty="0" smtClean="0"/>
              <a:t>These </a:t>
            </a:r>
            <a:r>
              <a:rPr lang="en-US" dirty="0"/>
              <a:t>measurements are processed inside the computer and the results are stored as standard or </a:t>
            </a:r>
            <a:r>
              <a:rPr lang="en-US" dirty="0" smtClean="0"/>
              <a:t>continuing analog </a:t>
            </a:r>
            <a:r>
              <a:rPr lang="en-US" dirty="0"/>
              <a:t>quantities</a:t>
            </a:r>
            <a:r>
              <a:rPr lang="en-US" dirty="0" smtClean="0"/>
              <a:t>.</a:t>
            </a:r>
          </a:p>
          <a:p>
            <a:pPr algn="l" rtl="0">
              <a:buFont typeface="Wingdings" panose="05000000000000000000" pitchFamily="2" charset="2"/>
              <a:buChar char="q"/>
            </a:pPr>
            <a:r>
              <a:rPr lang="en-US" dirty="0" smtClean="0"/>
              <a:t> </a:t>
            </a:r>
            <a:r>
              <a:rPr lang="en-US" dirty="0"/>
              <a:t>Examples of such computers include heart rate monitors such as those in hospitals and temperature and humidity measuring devices at meteorological stations</a:t>
            </a:r>
            <a:endParaRPr lang="ar-SA" dirty="0"/>
          </a:p>
        </p:txBody>
      </p:sp>
      <p:sp>
        <p:nvSpPr>
          <p:cNvPr id="5" name="عنصر نائب للنص 4"/>
          <p:cNvSpPr>
            <a:spLocks noGrp="1"/>
          </p:cNvSpPr>
          <p:nvPr>
            <p:ph type="body" sz="half" idx="2"/>
          </p:nvPr>
        </p:nvSpPr>
        <p:spPr/>
        <p:txBody>
          <a:bodyPr/>
          <a:lstStyle/>
          <a:p>
            <a:endParaRPr lang="ar-SA"/>
          </a:p>
        </p:txBody>
      </p:sp>
      <p:pic>
        <p:nvPicPr>
          <p:cNvPr id="4" name="صورة 3"/>
          <p:cNvPicPr>
            <a:picLocks noChangeAspect="1"/>
          </p:cNvPicPr>
          <p:nvPr/>
        </p:nvPicPr>
        <p:blipFill>
          <a:blip r:embed="rId2"/>
          <a:stretch>
            <a:fillRect/>
          </a:stretch>
        </p:blipFill>
        <p:spPr>
          <a:xfrm>
            <a:off x="407511" y="2737910"/>
            <a:ext cx="4062889" cy="2511822"/>
          </a:xfrm>
          <a:prstGeom prst="rect">
            <a:avLst/>
          </a:prstGeom>
        </p:spPr>
      </p:pic>
    </p:spTree>
    <p:extLst>
      <p:ext uri="{BB962C8B-B14F-4D97-AF65-F5344CB8AC3E}">
        <p14:creationId xmlns:p14="http://schemas.microsoft.com/office/powerpoint/2010/main" val="3910696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computers based on (processing method) :Hybrid Computer</a:t>
            </a:r>
            <a:endParaRPr lang="ar-SA" dirty="0"/>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q"/>
            </a:pPr>
            <a:r>
              <a:rPr lang="en-US" dirty="0"/>
              <a:t>They are computers that combine the characteristics of the previous two </a:t>
            </a:r>
            <a:r>
              <a:rPr lang="en-US" dirty="0" smtClean="0"/>
              <a:t>types, analog </a:t>
            </a:r>
            <a:r>
              <a:rPr lang="en-US" dirty="0"/>
              <a:t>and digital computers</a:t>
            </a:r>
            <a:r>
              <a:rPr lang="en-US" dirty="0" smtClean="0"/>
              <a:t>.</a:t>
            </a:r>
          </a:p>
          <a:p>
            <a:pPr algn="l" rtl="0">
              <a:buFont typeface="Wingdings" panose="05000000000000000000" pitchFamily="2" charset="2"/>
              <a:buChar char="q"/>
            </a:pPr>
            <a:r>
              <a:rPr lang="en-US" dirty="0" smtClean="0"/>
              <a:t> </a:t>
            </a:r>
            <a:r>
              <a:rPr lang="en-US" dirty="0"/>
              <a:t>They can automatically receive data in the </a:t>
            </a:r>
            <a:r>
              <a:rPr lang="en-US" dirty="0" smtClean="0"/>
              <a:t>form of </a:t>
            </a:r>
            <a:r>
              <a:rPr lang="en-US" dirty="0"/>
              <a:t>measurements</a:t>
            </a:r>
            <a:r>
              <a:rPr lang="en-US" dirty="0" smtClean="0"/>
              <a:t>, similar </a:t>
            </a:r>
            <a:r>
              <a:rPr lang="en-US" dirty="0"/>
              <a:t>to analog computers</a:t>
            </a:r>
            <a:r>
              <a:rPr lang="en-US" dirty="0" smtClean="0"/>
              <a:t>.</a:t>
            </a:r>
          </a:p>
          <a:p>
            <a:pPr algn="l" rtl="0">
              <a:buFont typeface="Wingdings" panose="05000000000000000000" pitchFamily="2" charset="2"/>
              <a:buChar char="q"/>
            </a:pPr>
            <a:r>
              <a:rPr lang="en-US" dirty="0" smtClean="0"/>
              <a:t> </a:t>
            </a:r>
            <a:r>
              <a:rPr lang="en-US" dirty="0"/>
              <a:t>They can also receive data in </a:t>
            </a:r>
            <a:r>
              <a:rPr lang="en-US" dirty="0" smtClean="0"/>
              <a:t>a separate </a:t>
            </a:r>
            <a:r>
              <a:rPr lang="en-US" dirty="0"/>
              <a:t>entry form and run them in a numerical way, similar to digital </a:t>
            </a:r>
            <a:r>
              <a:rPr lang="en-US" dirty="0" smtClean="0"/>
              <a:t>computers.</a:t>
            </a:r>
            <a:endParaRPr lang="en-US" dirty="0"/>
          </a:p>
          <a:p>
            <a:pPr algn="l" rtl="0">
              <a:buFont typeface="Wingdings" panose="05000000000000000000" pitchFamily="2" charset="2"/>
              <a:buChar char="q"/>
            </a:pPr>
            <a:r>
              <a:rPr lang="en-US" dirty="0" smtClean="0"/>
              <a:t>These </a:t>
            </a:r>
            <a:r>
              <a:rPr lang="en-US" dirty="0"/>
              <a:t>computers are used in advanced applications </a:t>
            </a:r>
            <a:r>
              <a:rPr lang="en-US" dirty="0" smtClean="0"/>
              <a:t>such as </a:t>
            </a:r>
            <a:r>
              <a:rPr lang="en-US" dirty="0"/>
              <a:t>medicine and space</a:t>
            </a:r>
            <a:endParaRPr lang="ar-SA" dirty="0"/>
          </a:p>
        </p:txBody>
      </p:sp>
    </p:spTree>
    <p:extLst>
      <p:ext uri="{BB962C8B-B14F-4D97-AF65-F5344CB8AC3E}">
        <p14:creationId xmlns:p14="http://schemas.microsoft.com/office/powerpoint/2010/main" val="2212650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stretch>
            <a:fillRect/>
          </a:stretch>
        </p:blipFill>
        <p:spPr>
          <a:xfrm>
            <a:off x="3829050" y="238125"/>
            <a:ext cx="4533900" cy="6381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99183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a:bodyPr>
          <a:lstStyle/>
          <a:p>
            <a:r>
              <a:rPr lang="en-US" dirty="0" smtClean="0"/>
              <a:t>Types </a:t>
            </a:r>
            <a:r>
              <a:rPr lang="en-US" dirty="0"/>
              <a:t>of computers according to the purpose</a:t>
            </a:r>
            <a:endParaRPr lang="ar-SA" dirty="0"/>
          </a:p>
        </p:txBody>
      </p:sp>
    </p:spTree>
    <p:extLst>
      <p:ext uri="{BB962C8B-B14F-4D97-AF65-F5344CB8AC3E}">
        <p14:creationId xmlns:p14="http://schemas.microsoft.com/office/powerpoint/2010/main" val="350118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 Types of computers according to the purpose</a:t>
            </a:r>
            <a:r>
              <a:rPr lang="ar-SA" dirty="0" smtClean="0"/>
              <a:t/>
            </a:r>
            <a:br>
              <a:rPr lang="ar-SA" dirty="0" smtClean="0"/>
            </a:br>
            <a:endParaRPr lang="ar-SA" dirty="0"/>
          </a:p>
        </p:txBody>
      </p:sp>
      <p:sp>
        <p:nvSpPr>
          <p:cNvPr id="5" name="عنصر نائب للمحتوى 4"/>
          <p:cNvSpPr>
            <a:spLocks noGrp="1"/>
          </p:cNvSpPr>
          <p:nvPr>
            <p:ph idx="1"/>
          </p:nvPr>
        </p:nvSpPr>
        <p:spPr/>
        <p:txBody>
          <a:bodyPr/>
          <a:lstStyle/>
          <a:p>
            <a:pPr algn="l" rtl="0">
              <a:buFont typeface="Wingdings" panose="05000000000000000000" pitchFamily="2" charset="2"/>
              <a:buChar char="q"/>
            </a:pPr>
            <a:r>
              <a:rPr lang="en-US" dirty="0"/>
              <a:t>General Purpose </a:t>
            </a:r>
            <a:r>
              <a:rPr lang="en-US" dirty="0" smtClean="0"/>
              <a:t>Computers</a:t>
            </a:r>
          </a:p>
          <a:p>
            <a:pPr algn="l" rtl="0">
              <a:buFont typeface="Wingdings" panose="05000000000000000000" pitchFamily="2" charset="2"/>
              <a:buChar char="q"/>
            </a:pPr>
            <a:r>
              <a:rPr lang="en-US" dirty="0"/>
              <a:t>Special Purpose Computers</a:t>
            </a:r>
            <a:endParaRPr lang="ar-SA" dirty="0"/>
          </a:p>
        </p:txBody>
      </p:sp>
    </p:spTree>
    <p:extLst>
      <p:ext uri="{BB962C8B-B14F-4D97-AF65-F5344CB8AC3E}">
        <p14:creationId xmlns:p14="http://schemas.microsoft.com/office/powerpoint/2010/main" val="1314151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Types of computers according to the </a:t>
            </a:r>
            <a:r>
              <a:rPr lang="en-US" dirty="0" smtClean="0"/>
              <a:t>purpose</a:t>
            </a:r>
            <a:br>
              <a:rPr lang="en-US" dirty="0" smtClean="0"/>
            </a:br>
            <a:r>
              <a:rPr lang="en-US" dirty="0"/>
              <a:t>General Purpose Computers</a:t>
            </a:r>
            <a:br>
              <a:rPr lang="en-US" dirty="0"/>
            </a:br>
            <a:endParaRPr lang="ar-SA" dirty="0"/>
          </a:p>
        </p:txBody>
      </p:sp>
      <p:sp>
        <p:nvSpPr>
          <p:cNvPr id="3" name="عنصر نائب للمحتوى 2"/>
          <p:cNvSpPr>
            <a:spLocks noGrp="1"/>
          </p:cNvSpPr>
          <p:nvPr>
            <p:ph idx="1"/>
          </p:nvPr>
        </p:nvSpPr>
        <p:spPr/>
        <p:txBody>
          <a:bodyPr>
            <a:normAutofit fontScale="92500"/>
          </a:bodyPr>
          <a:lstStyle/>
          <a:p>
            <a:pPr algn="l" rtl="0">
              <a:buFont typeface="Wingdings" panose="05000000000000000000" pitchFamily="2" charset="2"/>
              <a:buChar char="q"/>
            </a:pPr>
            <a:r>
              <a:rPr lang="en-US" dirty="0"/>
              <a:t>They are the most famous computers and are used by millions of users around the world that are used to run large and diverse groups of applications, whether industrial, scientific or commercial. </a:t>
            </a:r>
            <a:endParaRPr lang="en-US" dirty="0" smtClean="0"/>
          </a:p>
          <a:p>
            <a:pPr algn="l" rtl="0">
              <a:buFont typeface="Wingdings" panose="05000000000000000000" pitchFamily="2" charset="2"/>
              <a:buChar char="q"/>
            </a:pPr>
            <a:r>
              <a:rPr lang="en-US" dirty="0" smtClean="0"/>
              <a:t>These </a:t>
            </a:r>
            <a:r>
              <a:rPr lang="en-US" dirty="0"/>
              <a:t>computers are used to run general applications such as text editing, design or performing calculations</a:t>
            </a:r>
            <a:r>
              <a:rPr lang="en-US" dirty="0" smtClean="0"/>
              <a:t>.</a:t>
            </a:r>
          </a:p>
          <a:p>
            <a:pPr algn="l" rtl="0">
              <a:buFont typeface="Wingdings" panose="05000000000000000000" pitchFamily="2" charset="2"/>
              <a:buChar char="q"/>
            </a:pPr>
            <a:r>
              <a:rPr lang="en-US" dirty="0" smtClean="0"/>
              <a:t> </a:t>
            </a:r>
            <a:r>
              <a:rPr lang="en-US" dirty="0"/>
              <a:t>Also, they can be used to run special applications such </a:t>
            </a:r>
            <a:r>
              <a:rPr lang="en-US" dirty="0" smtClean="0"/>
              <a:t>as students</a:t>
            </a:r>
            <a:r>
              <a:rPr lang="en-US" dirty="0"/>
              <a:t>’ data logging, store contents, customer records at banks, etc. </a:t>
            </a:r>
            <a:endParaRPr lang="en-US" dirty="0" smtClean="0"/>
          </a:p>
          <a:p>
            <a:pPr algn="l" rtl="0">
              <a:buFont typeface="Wingdings" panose="05000000000000000000" pitchFamily="2" charset="2"/>
              <a:buChar char="q"/>
            </a:pPr>
            <a:r>
              <a:rPr lang="en-US" dirty="0" smtClean="0"/>
              <a:t>The </a:t>
            </a:r>
            <a:r>
              <a:rPr lang="en-US" dirty="0"/>
              <a:t>previously explained digital computers are general purpose computers.</a:t>
            </a:r>
            <a:endParaRPr lang="ar-SA" dirty="0"/>
          </a:p>
        </p:txBody>
      </p:sp>
    </p:spTree>
    <p:extLst>
      <p:ext uri="{BB962C8B-B14F-4D97-AF65-F5344CB8AC3E}">
        <p14:creationId xmlns:p14="http://schemas.microsoft.com/office/powerpoint/2010/main" val="189366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 Types of computers according to the purpose</a:t>
            </a:r>
            <a:br>
              <a:rPr lang="en-US" dirty="0"/>
            </a:br>
            <a:r>
              <a:rPr lang="en-US" dirty="0"/>
              <a:t>Special Purpose Computers</a:t>
            </a:r>
            <a:br>
              <a:rPr lang="en-US" dirty="0"/>
            </a:br>
            <a:endParaRPr lang="ar-SA" dirty="0"/>
          </a:p>
        </p:txBody>
      </p:sp>
      <p:sp>
        <p:nvSpPr>
          <p:cNvPr id="3" name="عنصر نائب للمحتوى 2"/>
          <p:cNvSpPr>
            <a:spLocks noGrp="1"/>
          </p:cNvSpPr>
          <p:nvPr>
            <p:ph idx="1"/>
          </p:nvPr>
        </p:nvSpPr>
        <p:spPr/>
        <p:txBody>
          <a:bodyPr>
            <a:normAutofit fontScale="92500" lnSpcReduction="20000"/>
          </a:bodyPr>
          <a:lstStyle/>
          <a:p>
            <a:pPr algn="l" rtl="0">
              <a:buFont typeface="Wingdings" panose="05000000000000000000" pitchFamily="2" charset="2"/>
              <a:buChar char="q"/>
            </a:pPr>
            <a:r>
              <a:rPr lang="en-US" dirty="0"/>
              <a:t>It is designed to serve specific purposes where it can perform a range of</a:t>
            </a:r>
          </a:p>
          <a:p>
            <a:pPr marL="0" indent="0" algn="l" rtl="0">
              <a:buNone/>
            </a:pPr>
            <a:r>
              <a:rPr lang="en-US" dirty="0"/>
              <a:t>functions such as tracking and controlling missile and satellite tracks. </a:t>
            </a:r>
            <a:endParaRPr lang="en-US" dirty="0" smtClean="0"/>
          </a:p>
          <a:p>
            <a:pPr algn="l" rtl="0">
              <a:buFont typeface="Wingdings" panose="05000000000000000000" pitchFamily="2" charset="2"/>
              <a:buChar char="q"/>
            </a:pPr>
            <a:r>
              <a:rPr lang="en-US" dirty="0" smtClean="0"/>
              <a:t>One </a:t>
            </a:r>
            <a:r>
              <a:rPr lang="en-US" dirty="0"/>
              <a:t>of </a:t>
            </a:r>
            <a:r>
              <a:rPr lang="en-US" dirty="0" smtClean="0"/>
              <a:t>the most </a:t>
            </a:r>
            <a:r>
              <a:rPr lang="en-US" dirty="0"/>
              <a:t>popular special purpose calculators is a gaming computer because it </a:t>
            </a:r>
            <a:r>
              <a:rPr lang="en-US" dirty="0" smtClean="0"/>
              <a:t>only contains </a:t>
            </a:r>
            <a:r>
              <a:rPr lang="en-US" dirty="0"/>
              <a:t>game software. </a:t>
            </a:r>
            <a:endParaRPr lang="en-US" dirty="0" smtClean="0"/>
          </a:p>
          <a:p>
            <a:pPr algn="l" rtl="0">
              <a:buFont typeface="Wingdings" panose="05000000000000000000" pitchFamily="2" charset="2"/>
              <a:buChar char="q"/>
            </a:pPr>
            <a:r>
              <a:rPr lang="en-US" dirty="0" smtClean="0"/>
              <a:t>Other </a:t>
            </a:r>
            <a:r>
              <a:rPr lang="en-US" dirty="0"/>
              <a:t>areas in which special purpose computers </a:t>
            </a:r>
            <a:r>
              <a:rPr lang="en-US" dirty="0" smtClean="0"/>
              <a:t>are used :</a:t>
            </a:r>
            <a:endParaRPr lang="en-US" dirty="0"/>
          </a:p>
          <a:p>
            <a:pPr marL="0" indent="0" algn="l" rtl="0">
              <a:buNone/>
            </a:pPr>
            <a:r>
              <a:rPr lang="en-US" dirty="0"/>
              <a:t>1. Directing and piloting aircraft.</a:t>
            </a:r>
          </a:p>
          <a:p>
            <a:pPr marL="0" indent="0" algn="l" rtl="0">
              <a:buNone/>
            </a:pPr>
            <a:r>
              <a:rPr lang="en-US" dirty="0"/>
              <a:t>2. Monitoring air and maritime traffic.</a:t>
            </a:r>
          </a:p>
          <a:p>
            <a:pPr marL="0" indent="0" algn="l" rtl="0">
              <a:buNone/>
            </a:pPr>
            <a:r>
              <a:rPr lang="en-US" dirty="0"/>
              <a:t>3. Directing missiles and satellites.</a:t>
            </a:r>
          </a:p>
          <a:p>
            <a:pPr marL="0" indent="0" algn="l" rtl="0">
              <a:buNone/>
            </a:pPr>
            <a:r>
              <a:rPr lang="en-US" dirty="0"/>
              <a:t>4. Monitoring manufacturing processes.</a:t>
            </a:r>
          </a:p>
          <a:p>
            <a:pPr marL="0" indent="0" algn="l" rtl="0">
              <a:buNone/>
            </a:pPr>
            <a:r>
              <a:rPr lang="en-US" dirty="0"/>
              <a:t>5. Managing data communication networks.</a:t>
            </a:r>
          </a:p>
          <a:p>
            <a:pPr algn="l" rtl="0">
              <a:buFont typeface="Wingdings" panose="05000000000000000000" pitchFamily="2" charset="2"/>
              <a:buChar char="q"/>
            </a:pPr>
            <a:endParaRPr lang="ar-SA" dirty="0"/>
          </a:p>
        </p:txBody>
      </p:sp>
    </p:spTree>
    <p:extLst>
      <p:ext uri="{BB962C8B-B14F-4D97-AF65-F5344CB8AC3E}">
        <p14:creationId xmlns:p14="http://schemas.microsoft.com/office/powerpoint/2010/main" val="993694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755623" y="4926768"/>
            <a:ext cx="9613862" cy="588535"/>
          </a:xfrm>
        </p:spPr>
        <p:txBody>
          <a:bodyPr>
            <a:normAutofit fontScale="90000"/>
          </a:bodyPr>
          <a:lstStyle/>
          <a:p>
            <a:r>
              <a:rPr lang="en-US" dirty="0"/>
              <a:t>Types of computers according to the method of implementing the instruction</a:t>
            </a:r>
            <a:endParaRPr lang="ar-SA" dirty="0"/>
          </a:p>
        </p:txBody>
      </p:sp>
    </p:spTree>
    <p:extLst>
      <p:ext uri="{BB962C8B-B14F-4D97-AF65-F5344CB8AC3E}">
        <p14:creationId xmlns:p14="http://schemas.microsoft.com/office/powerpoint/2010/main" val="275337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Types of computers according to the method of implementing the instruction</a:t>
            </a:r>
            <a:endParaRPr lang="ar-SA" dirty="0"/>
          </a:p>
        </p:txBody>
      </p:sp>
      <p:sp>
        <p:nvSpPr>
          <p:cNvPr id="5" name="عنصر نائب للنص 4"/>
          <p:cNvSpPr>
            <a:spLocks noGrp="1"/>
          </p:cNvSpPr>
          <p:nvPr>
            <p:ph type="body" idx="1"/>
          </p:nvPr>
        </p:nvSpPr>
        <p:spPr>
          <a:xfrm>
            <a:off x="258184" y="2336873"/>
            <a:ext cx="5120493" cy="693135"/>
          </a:xfrm>
        </p:spPr>
        <p:style>
          <a:lnRef idx="0">
            <a:schemeClr val="accent1"/>
          </a:lnRef>
          <a:fillRef idx="3">
            <a:schemeClr val="accent1"/>
          </a:fillRef>
          <a:effectRef idx="3">
            <a:schemeClr val="accent1"/>
          </a:effectRef>
          <a:fontRef idx="minor">
            <a:schemeClr val="lt1"/>
          </a:fontRef>
        </p:style>
        <p:txBody>
          <a:bodyPr>
            <a:normAutofit/>
          </a:bodyPr>
          <a:lstStyle/>
          <a:p>
            <a:pPr algn="l"/>
            <a:r>
              <a:rPr lang="en-US" dirty="0"/>
              <a:t>computers with serial processing</a:t>
            </a:r>
            <a:endParaRPr lang="ar-SA" dirty="0"/>
          </a:p>
        </p:txBody>
      </p:sp>
      <p:sp>
        <p:nvSpPr>
          <p:cNvPr id="6" name="عنصر نائب للمحتوى 5"/>
          <p:cNvSpPr>
            <a:spLocks noGrp="1"/>
          </p:cNvSpPr>
          <p:nvPr>
            <p:ph sz="half" idx="2"/>
          </p:nvPr>
        </p:nvSpPr>
        <p:spPr/>
        <p:txBody>
          <a:bodyPr>
            <a:normAutofit fontScale="92500"/>
          </a:bodyPr>
          <a:lstStyle/>
          <a:p>
            <a:pPr algn="just" rtl="0">
              <a:buFont typeface="Wingdings" panose="05000000000000000000" pitchFamily="2" charset="2"/>
              <a:buChar char="q"/>
            </a:pPr>
            <a:r>
              <a:rPr lang="en-US" dirty="0"/>
              <a:t>Normally, personal computers contain only one processor through which digital data is processed in a serial manner to solve different problems. </a:t>
            </a:r>
            <a:endParaRPr lang="en-US" dirty="0" smtClean="0"/>
          </a:p>
          <a:p>
            <a:pPr algn="just" rtl="0">
              <a:buFont typeface="Wingdings" panose="05000000000000000000" pitchFamily="2" charset="2"/>
              <a:buChar char="q"/>
            </a:pPr>
            <a:r>
              <a:rPr lang="en-US" dirty="0" smtClean="0"/>
              <a:t>The </a:t>
            </a:r>
            <a:r>
              <a:rPr lang="en-US" dirty="0"/>
              <a:t>problem can be divided into a separate series of instructions and the implementation of these instructions in succession, one after another, on the same processor; and not more than one instruction is executed at a time.</a:t>
            </a:r>
            <a:endParaRPr lang="ar-SA" dirty="0"/>
          </a:p>
        </p:txBody>
      </p:sp>
      <p:sp>
        <p:nvSpPr>
          <p:cNvPr id="7" name="عنصر نائب للنص 6"/>
          <p:cNvSpPr>
            <a:spLocks noGrp="1"/>
          </p:cNvSpPr>
          <p:nvPr>
            <p:ph type="body" sz="quarter" idx="3"/>
          </p:nvPr>
        </p:nvSpPr>
        <p:spPr>
          <a:xfrm>
            <a:off x="5820153" y="2336873"/>
            <a:ext cx="5561437" cy="692076"/>
          </a:xfrm>
        </p:spPr>
        <p:style>
          <a:lnRef idx="0">
            <a:schemeClr val="accent1"/>
          </a:lnRef>
          <a:fillRef idx="3">
            <a:schemeClr val="accent1"/>
          </a:fillRef>
          <a:effectRef idx="3">
            <a:schemeClr val="accent1"/>
          </a:effectRef>
          <a:fontRef idx="minor">
            <a:schemeClr val="lt1"/>
          </a:fontRef>
        </p:style>
        <p:txBody>
          <a:bodyPr>
            <a:normAutofit/>
          </a:bodyPr>
          <a:lstStyle/>
          <a:p>
            <a:r>
              <a:rPr lang="en-US" dirty="0"/>
              <a:t>computers with parallel processing</a:t>
            </a:r>
            <a:endParaRPr lang="ar-SA" dirty="0"/>
          </a:p>
        </p:txBody>
      </p:sp>
      <p:sp>
        <p:nvSpPr>
          <p:cNvPr id="8" name="عنصر نائب للمحتوى 7"/>
          <p:cNvSpPr>
            <a:spLocks noGrp="1"/>
          </p:cNvSpPr>
          <p:nvPr>
            <p:ph sz="quarter" idx="4"/>
          </p:nvPr>
        </p:nvSpPr>
        <p:spPr/>
        <p:txBody>
          <a:bodyPr>
            <a:normAutofit fontScale="92500" lnSpcReduction="10000"/>
          </a:bodyPr>
          <a:lstStyle/>
          <a:p>
            <a:pPr algn="just" rtl="0">
              <a:buFont typeface="Wingdings" panose="05000000000000000000" pitchFamily="2" charset="2"/>
              <a:buChar char="q"/>
            </a:pPr>
            <a:r>
              <a:rPr lang="en-US" dirty="0"/>
              <a:t>On computers with parallel processing, the matter is very different, as it depends on its design to use more than one processor to perform many tasks at the same time in a simultaneous way to solve a specific problem or implement specific instructions. </a:t>
            </a:r>
            <a:endParaRPr lang="en-US" dirty="0" smtClean="0"/>
          </a:p>
          <a:p>
            <a:pPr algn="just" rtl="0">
              <a:buFont typeface="Wingdings" panose="05000000000000000000" pitchFamily="2" charset="2"/>
              <a:buChar char="q"/>
            </a:pPr>
            <a:r>
              <a:rPr lang="en-US" dirty="0" smtClean="0"/>
              <a:t>This </a:t>
            </a:r>
            <a:r>
              <a:rPr lang="en-US" dirty="0"/>
              <a:t>is done by dividing some instructions between more than one processor and they are executed in parallel together and simultaneously. </a:t>
            </a:r>
            <a:endParaRPr lang="ar-SA" dirty="0"/>
          </a:p>
        </p:txBody>
      </p:sp>
    </p:spTree>
    <p:extLst>
      <p:ext uri="{BB962C8B-B14F-4D97-AF65-F5344CB8AC3E}">
        <p14:creationId xmlns:p14="http://schemas.microsoft.com/office/powerpoint/2010/main" val="3118560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Types of computers according to the method of implementing the instruction</a:t>
            </a:r>
            <a:endParaRPr lang="ar-SA" dirty="0"/>
          </a:p>
        </p:txBody>
      </p:sp>
      <p:sp>
        <p:nvSpPr>
          <p:cNvPr id="3" name="عنصر نائب للنص 2"/>
          <p:cNvSpPr>
            <a:spLocks noGrp="1"/>
          </p:cNvSpPr>
          <p:nvPr>
            <p:ph type="body" idx="1"/>
          </p:nvPr>
        </p:nvSpPr>
        <p:spPr>
          <a:xfrm>
            <a:off x="268942" y="2336873"/>
            <a:ext cx="5109736" cy="693135"/>
          </a:xfrm>
        </p:spPr>
        <p:style>
          <a:lnRef idx="0">
            <a:schemeClr val="accent1"/>
          </a:lnRef>
          <a:fillRef idx="3">
            <a:schemeClr val="accent1"/>
          </a:fillRef>
          <a:effectRef idx="3">
            <a:schemeClr val="accent1"/>
          </a:effectRef>
          <a:fontRef idx="minor">
            <a:schemeClr val="lt1"/>
          </a:fontRef>
        </p:style>
        <p:txBody>
          <a:bodyPr/>
          <a:lstStyle/>
          <a:p>
            <a:pPr algn="l"/>
            <a:r>
              <a:rPr lang="en-US" dirty="0"/>
              <a:t>Multicore Processors</a:t>
            </a:r>
            <a:endParaRPr lang="ar-SA" dirty="0"/>
          </a:p>
        </p:txBody>
      </p:sp>
      <p:sp>
        <p:nvSpPr>
          <p:cNvPr id="4" name="عنصر نائب للمحتوى 3"/>
          <p:cNvSpPr>
            <a:spLocks noGrp="1"/>
          </p:cNvSpPr>
          <p:nvPr>
            <p:ph sz="half" idx="2"/>
          </p:nvPr>
        </p:nvSpPr>
        <p:spPr/>
        <p:txBody>
          <a:bodyPr/>
          <a:lstStyle/>
          <a:p>
            <a:pPr algn="just" rtl="0">
              <a:buFont typeface="Wingdings" panose="05000000000000000000" pitchFamily="2" charset="2"/>
              <a:buChar char="q"/>
            </a:pPr>
            <a:r>
              <a:rPr lang="en-US" dirty="0"/>
              <a:t>recently, with the development of techniques for designing and manufacturing processors, it became possible for a single processor to perform many operations at the same time in parallel through the multiplicity of the processor cores (Multicore Processors).</a:t>
            </a:r>
            <a:endParaRPr lang="ar-SA" dirty="0"/>
          </a:p>
        </p:txBody>
      </p:sp>
      <p:sp>
        <p:nvSpPr>
          <p:cNvPr id="5" name="عنصر نائب للنص 4"/>
          <p:cNvSpPr>
            <a:spLocks noGrp="1"/>
          </p:cNvSpPr>
          <p:nvPr>
            <p:ph type="body" sz="quarter" idx="3"/>
          </p:nvPr>
        </p:nvSpPr>
        <p:spPr>
          <a:xfrm>
            <a:off x="5594123" y="2336873"/>
            <a:ext cx="6045651" cy="692076"/>
          </a:xfrm>
        </p:spPr>
        <p:style>
          <a:lnRef idx="0">
            <a:schemeClr val="accent1"/>
          </a:lnRef>
          <a:fillRef idx="3">
            <a:schemeClr val="accent1"/>
          </a:fillRef>
          <a:effectRef idx="3">
            <a:schemeClr val="accent1"/>
          </a:effectRef>
          <a:fontRef idx="minor">
            <a:schemeClr val="lt1"/>
          </a:fontRef>
        </p:style>
        <p:txBody>
          <a:bodyPr>
            <a:normAutofit/>
          </a:bodyPr>
          <a:lstStyle/>
          <a:p>
            <a:pPr algn="l"/>
            <a:r>
              <a:rPr lang="en-US" dirty="0" smtClean="0"/>
              <a:t>Advantages of using parallel </a:t>
            </a:r>
            <a:r>
              <a:rPr lang="en-US" dirty="0"/>
              <a:t>technology  </a:t>
            </a:r>
            <a:endParaRPr lang="ar-SA" dirty="0"/>
          </a:p>
        </p:txBody>
      </p:sp>
      <p:sp>
        <p:nvSpPr>
          <p:cNvPr id="6" name="عنصر نائب للمحتوى 5"/>
          <p:cNvSpPr>
            <a:spLocks noGrp="1"/>
          </p:cNvSpPr>
          <p:nvPr>
            <p:ph sz="quarter" idx="4"/>
          </p:nvPr>
        </p:nvSpPr>
        <p:spPr/>
        <p:txBody>
          <a:bodyPr/>
          <a:lstStyle/>
          <a:p>
            <a:pPr algn="l" rtl="0">
              <a:buFont typeface="Wingdings" panose="05000000000000000000" pitchFamily="2" charset="2"/>
              <a:buChar char="q"/>
            </a:pPr>
            <a:r>
              <a:rPr lang="en-US" dirty="0"/>
              <a:t>High </a:t>
            </a:r>
            <a:r>
              <a:rPr lang="en-US" dirty="0" smtClean="0"/>
              <a:t>speed</a:t>
            </a:r>
          </a:p>
          <a:p>
            <a:pPr algn="l" rtl="0">
              <a:buFont typeface="Wingdings" panose="05000000000000000000" pitchFamily="2" charset="2"/>
              <a:buChar char="q"/>
            </a:pPr>
            <a:r>
              <a:rPr lang="en-US" dirty="0"/>
              <a:t>Reliability or </a:t>
            </a:r>
            <a:r>
              <a:rPr lang="en-US" dirty="0" smtClean="0"/>
              <a:t>reliability</a:t>
            </a:r>
          </a:p>
          <a:p>
            <a:pPr algn="l" rtl="0">
              <a:buFont typeface="Wingdings" panose="05000000000000000000" pitchFamily="2" charset="2"/>
              <a:buChar char="q"/>
            </a:pPr>
            <a:r>
              <a:rPr lang="en-US" dirty="0"/>
              <a:t>Decentralization</a:t>
            </a:r>
            <a:endParaRPr lang="ar-SA" dirty="0"/>
          </a:p>
        </p:txBody>
      </p:sp>
    </p:spTree>
    <p:extLst>
      <p:ext uri="{BB962C8B-B14F-4D97-AF65-F5344CB8AC3E}">
        <p14:creationId xmlns:p14="http://schemas.microsoft.com/office/powerpoint/2010/main" val="32406873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755623" y="4926768"/>
            <a:ext cx="9613862" cy="588535"/>
          </a:xfrm>
        </p:spPr>
        <p:txBody>
          <a:bodyPr>
            <a:normAutofit/>
          </a:bodyPr>
          <a:lstStyle/>
          <a:p>
            <a:r>
              <a:rPr lang="en-US" dirty="0"/>
              <a:t>Types of </a:t>
            </a:r>
            <a:r>
              <a:rPr lang="en-US" dirty="0" smtClean="0"/>
              <a:t>computing</a:t>
            </a:r>
            <a:endParaRPr lang="ar-SA" dirty="0"/>
          </a:p>
        </p:txBody>
      </p:sp>
    </p:spTree>
    <p:extLst>
      <p:ext uri="{BB962C8B-B14F-4D97-AF65-F5344CB8AC3E}">
        <p14:creationId xmlns:p14="http://schemas.microsoft.com/office/powerpoint/2010/main" val="2089935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5"/>
          <p:cNvSpPr>
            <a:spLocks noGrp="1"/>
          </p:cNvSpPr>
          <p:nvPr>
            <p:ph type="title"/>
          </p:nvPr>
        </p:nvSpPr>
        <p:spPr/>
        <p:txBody>
          <a:bodyPr/>
          <a:lstStyle/>
          <a:p>
            <a:r>
              <a:rPr lang="en-US" dirty="0"/>
              <a:t>Types of computing</a:t>
            </a:r>
            <a:endParaRPr lang="ar-SA" dirty="0"/>
          </a:p>
        </p:txBody>
      </p:sp>
      <p:sp>
        <p:nvSpPr>
          <p:cNvPr id="7" name="عنصر نائب للمحتوى 6"/>
          <p:cNvSpPr>
            <a:spLocks noGrp="1"/>
          </p:cNvSpPr>
          <p:nvPr>
            <p:ph idx="1"/>
          </p:nvPr>
        </p:nvSpPr>
        <p:spPr/>
        <p:txBody>
          <a:bodyPr/>
          <a:lstStyle/>
          <a:p>
            <a:pPr algn="l" rtl="0">
              <a:buFont typeface="Wingdings" panose="05000000000000000000" pitchFamily="2" charset="2"/>
              <a:buChar char="q"/>
            </a:pPr>
            <a:r>
              <a:rPr lang="en-US" dirty="0"/>
              <a:t>D</a:t>
            </a:r>
            <a:r>
              <a:rPr lang="en-US" dirty="0" smtClean="0"/>
              <a:t>istributed system</a:t>
            </a:r>
          </a:p>
          <a:p>
            <a:pPr algn="l" rtl="0">
              <a:buFont typeface="Wingdings" panose="05000000000000000000" pitchFamily="2" charset="2"/>
              <a:buChar char="q"/>
            </a:pPr>
            <a:r>
              <a:rPr lang="en-US" dirty="0" smtClean="0"/>
              <a:t>Grid computing</a:t>
            </a:r>
          </a:p>
          <a:p>
            <a:pPr algn="l" rtl="0">
              <a:buFont typeface="Wingdings" panose="05000000000000000000" pitchFamily="2" charset="2"/>
              <a:buChar char="q"/>
            </a:pPr>
            <a:r>
              <a:rPr lang="en-US" dirty="0" smtClean="0"/>
              <a:t>Cloud </a:t>
            </a:r>
            <a:r>
              <a:rPr lang="en-US" dirty="0"/>
              <a:t>computing</a:t>
            </a:r>
            <a:endParaRPr lang="ar-SA" dirty="0"/>
          </a:p>
        </p:txBody>
      </p:sp>
    </p:spTree>
    <p:extLst>
      <p:ext uri="{BB962C8B-B14F-4D97-AF65-F5344CB8AC3E}">
        <p14:creationId xmlns:p14="http://schemas.microsoft.com/office/powerpoint/2010/main" val="2636706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a:t>
            </a:r>
            <a:br>
              <a:rPr lang="en-US" dirty="0" smtClean="0"/>
            </a:br>
            <a:r>
              <a:rPr lang="en-US" dirty="0"/>
              <a:t>Distributed system</a:t>
            </a:r>
            <a:br>
              <a:rPr lang="en-US" dirty="0"/>
            </a:br>
            <a:r>
              <a:rPr lang="en-US" dirty="0" smtClean="0"/>
              <a:t/>
            </a:r>
            <a:br>
              <a:rPr lang="en-US" dirty="0" smtClean="0"/>
            </a:b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Computing distributed from a group of computers that communicate with each other through a network connected to each other, where computers interact with one another in order to achieve a common goal</a:t>
            </a:r>
            <a:r>
              <a:rPr lang="en-US" dirty="0" smtClean="0"/>
              <a:t>.</a:t>
            </a:r>
          </a:p>
          <a:p>
            <a:pPr algn="l" rtl="0">
              <a:buFont typeface="Wingdings" panose="05000000000000000000" pitchFamily="2" charset="2"/>
              <a:buChar char="q"/>
            </a:pPr>
            <a:r>
              <a:rPr lang="en-US" dirty="0" smtClean="0"/>
              <a:t> </a:t>
            </a:r>
            <a:r>
              <a:rPr lang="en-US" dirty="0"/>
              <a:t>Computer programs that run on distributed systems are called distributed programs. In distributed computing, the problem is divided into small problems and then distributed to different computers to solve this problem.</a:t>
            </a:r>
            <a:endParaRPr lang="ar-SA" dirty="0"/>
          </a:p>
        </p:txBody>
      </p:sp>
    </p:spTree>
    <p:extLst>
      <p:ext uri="{BB962C8B-B14F-4D97-AF65-F5344CB8AC3E}">
        <p14:creationId xmlns:p14="http://schemas.microsoft.com/office/powerpoint/2010/main" val="18676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Lecture objectives </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Distinguish between different types of computers</a:t>
            </a:r>
            <a:r>
              <a:rPr lang="en-US" dirty="0" smtClean="0"/>
              <a:t>.</a:t>
            </a:r>
          </a:p>
          <a:p>
            <a:pPr algn="l" rtl="0">
              <a:buFont typeface="Wingdings" panose="05000000000000000000" pitchFamily="2" charset="2"/>
              <a:buChar char="q"/>
            </a:pPr>
            <a:r>
              <a:rPr lang="en-US" dirty="0"/>
              <a:t>Distinguish between different types of </a:t>
            </a:r>
            <a:r>
              <a:rPr lang="en-US" dirty="0" smtClean="0"/>
              <a:t>computing.</a:t>
            </a:r>
          </a:p>
          <a:p>
            <a:pPr algn="l" rtl="0">
              <a:buFont typeface="Wingdings" panose="05000000000000000000" pitchFamily="2" charset="2"/>
              <a:buChar char="q"/>
            </a:pPr>
            <a:r>
              <a:rPr lang="en-US" dirty="0" smtClean="0"/>
              <a:t>Know computer </a:t>
            </a:r>
            <a:r>
              <a:rPr lang="en-US" dirty="0"/>
              <a:t>system components</a:t>
            </a:r>
            <a:endParaRPr lang="en-US" dirty="0" smtClean="0"/>
          </a:p>
          <a:p>
            <a:pPr algn="l" rtl="0">
              <a:buFont typeface="Wingdings" panose="05000000000000000000" pitchFamily="2" charset="2"/>
              <a:buChar char="q"/>
            </a:pPr>
            <a:endParaRPr lang="en-US" dirty="0"/>
          </a:p>
          <a:p>
            <a:pPr algn="l" rtl="0">
              <a:buFont typeface="Wingdings" panose="05000000000000000000" pitchFamily="2" charset="2"/>
              <a:buChar char="q"/>
            </a:pPr>
            <a:endParaRPr lang="en-US" dirty="0" smtClean="0"/>
          </a:p>
          <a:p>
            <a:pPr algn="l" rtl="0">
              <a:buFont typeface="Wingdings" panose="05000000000000000000" pitchFamily="2" charset="2"/>
              <a:buChar char="q"/>
            </a:pPr>
            <a:endParaRPr lang="ar-SA" dirty="0"/>
          </a:p>
        </p:txBody>
      </p:sp>
    </p:spTree>
    <p:extLst>
      <p:ext uri="{BB962C8B-B14F-4D97-AF65-F5344CB8AC3E}">
        <p14:creationId xmlns:p14="http://schemas.microsoft.com/office/powerpoint/2010/main" val="179551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a:t>
            </a:r>
            <a:br>
              <a:rPr lang="en-US" dirty="0" smtClean="0"/>
            </a:br>
            <a:r>
              <a:rPr lang="en-US" dirty="0"/>
              <a:t>Distributed system</a:t>
            </a:r>
            <a:br>
              <a:rPr lang="en-US" dirty="0"/>
            </a:b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92500" lnSpcReduction="20000"/>
          </a:bodyPr>
          <a:lstStyle/>
          <a:p>
            <a:pPr algn="l" rtl="0">
              <a:buFont typeface="Wingdings" panose="05000000000000000000" pitchFamily="2" charset="2"/>
              <a:buChar char="q"/>
            </a:pPr>
            <a:r>
              <a:rPr lang="en-US" dirty="0"/>
              <a:t>Distributed systems are characterized by many advantages, including</a:t>
            </a:r>
            <a:r>
              <a:rPr lang="en-US" dirty="0" smtClean="0"/>
              <a:t>:</a:t>
            </a:r>
          </a:p>
          <a:p>
            <a:pPr marL="0" indent="0" algn="l" rtl="0">
              <a:buNone/>
            </a:pPr>
            <a:r>
              <a:rPr lang="en-US" dirty="0" smtClean="0"/>
              <a:t>1. There </a:t>
            </a:r>
            <a:r>
              <a:rPr lang="en-US" dirty="0"/>
              <a:t>is no common clock between devices, as each device has its own pulse and is independent of other devices. </a:t>
            </a:r>
            <a:endParaRPr lang="en-US" dirty="0" smtClean="0"/>
          </a:p>
          <a:p>
            <a:pPr marL="0" indent="0" algn="l" rtl="0">
              <a:buNone/>
            </a:pPr>
            <a:r>
              <a:rPr lang="en-US" dirty="0" smtClean="0"/>
              <a:t>2. There </a:t>
            </a:r>
            <a:r>
              <a:rPr lang="en-US" dirty="0"/>
              <a:t>is no shared memory, but information is exchanged by passing messages between different </a:t>
            </a:r>
            <a:r>
              <a:rPr lang="en-US" dirty="0" smtClean="0"/>
              <a:t>devices.</a:t>
            </a:r>
          </a:p>
          <a:p>
            <a:pPr marL="0" indent="0" algn="l" rtl="0">
              <a:buNone/>
            </a:pPr>
            <a:r>
              <a:rPr lang="en-US" dirty="0" smtClean="0"/>
              <a:t>3.  Ability </a:t>
            </a:r>
            <a:r>
              <a:rPr lang="en-US" dirty="0"/>
              <a:t>to withstand failure, as there are many other devices to compensate and perform tasks. </a:t>
            </a:r>
          </a:p>
          <a:p>
            <a:pPr marL="0" indent="0" algn="l" rtl="0">
              <a:buNone/>
            </a:pPr>
            <a:r>
              <a:rPr lang="en-US" dirty="0" smtClean="0"/>
              <a:t>4. Capacity </a:t>
            </a:r>
            <a:r>
              <a:rPr lang="en-US" dirty="0"/>
              <a:t>for horizontal expansion of the system architecture (network size, number of devices increased). </a:t>
            </a:r>
            <a:endParaRPr lang="en-US" dirty="0" smtClean="0"/>
          </a:p>
          <a:p>
            <a:pPr marL="0" indent="0" algn="l" rtl="0">
              <a:buNone/>
            </a:pPr>
            <a:r>
              <a:rPr lang="en-US" dirty="0" smtClean="0"/>
              <a:t>5. Each </a:t>
            </a:r>
            <a:r>
              <a:rPr lang="en-US" dirty="0"/>
              <a:t>device or node sees a small part of the system, and deals with a specific part of the problem.</a:t>
            </a:r>
            <a:endParaRPr lang="ar-SA" dirty="0"/>
          </a:p>
        </p:txBody>
      </p:sp>
    </p:spTree>
    <p:extLst>
      <p:ext uri="{BB962C8B-B14F-4D97-AF65-F5344CB8AC3E}">
        <p14:creationId xmlns:p14="http://schemas.microsoft.com/office/powerpoint/2010/main" val="3777167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a:t>
            </a:r>
            <a:r>
              <a:rPr lang="en-US" dirty="0"/>
              <a:t/>
            </a:r>
            <a:br>
              <a:rPr lang="en-US" dirty="0"/>
            </a:br>
            <a:r>
              <a:rPr lang="en-US" dirty="0"/>
              <a:t>grid computing </a:t>
            </a:r>
            <a:r>
              <a:rPr lang="en-US" dirty="0" smtClean="0"/>
              <a:t>   </a:t>
            </a:r>
            <a:r>
              <a:rPr lang="en-US" dirty="0"/>
              <a:t/>
            </a:r>
            <a:br>
              <a:rPr lang="en-US" dirty="0"/>
            </a:b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92500"/>
          </a:bodyPr>
          <a:lstStyle/>
          <a:p>
            <a:pPr algn="l" rtl="0">
              <a:buFont typeface="Wingdings" panose="05000000000000000000" pitchFamily="2" charset="2"/>
              <a:buChar char="q"/>
            </a:pPr>
            <a:r>
              <a:rPr lang="en-US" dirty="0"/>
              <a:t>Grid computing is the distribution of tasks (such as data storage) and </a:t>
            </a:r>
            <a:r>
              <a:rPr lang="en-US" dirty="0" smtClean="0"/>
              <a:t>the operations </a:t>
            </a:r>
            <a:r>
              <a:rPr lang="en-US" dirty="0"/>
              <a:t>required to be implemented on a number of different </a:t>
            </a:r>
            <a:r>
              <a:rPr lang="en-US" dirty="0" smtClean="0"/>
              <a:t>computers located </a:t>
            </a:r>
            <a:r>
              <a:rPr lang="en-US" dirty="0"/>
              <a:t>anywhere, depending on the need, via the Internet. </a:t>
            </a:r>
            <a:endParaRPr lang="en-US" dirty="0" smtClean="0"/>
          </a:p>
          <a:p>
            <a:pPr algn="l" rtl="0">
              <a:buFont typeface="Wingdings" panose="05000000000000000000" pitchFamily="2" charset="2"/>
              <a:buChar char="q"/>
            </a:pPr>
            <a:r>
              <a:rPr lang="en-US" dirty="0" smtClean="0"/>
              <a:t>Network computing helps </a:t>
            </a:r>
            <a:r>
              <a:rPr lang="en-US" dirty="0"/>
              <a:t>you through your personal computer, despite its modest specifications, </a:t>
            </a:r>
            <a:r>
              <a:rPr lang="en-US" dirty="0" smtClean="0"/>
              <a:t>to perform </a:t>
            </a:r>
            <a:r>
              <a:rPr lang="en-US" dirty="0"/>
              <a:t>complex and advanced mathematical and scientific operations, </a:t>
            </a:r>
            <a:r>
              <a:rPr lang="en-US" dirty="0" smtClean="0"/>
              <a:t>such as </a:t>
            </a:r>
            <a:r>
              <a:rPr lang="en-US" dirty="0"/>
              <a:t>areas of space research, financial and economic analyzes, earthquakes, </a:t>
            </a:r>
            <a:r>
              <a:rPr lang="en-US" dirty="0" smtClean="0"/>
              <a:t>and others</a:t>
            </a:r>
            <a:r>
              <a:rPr lang="en-US" dirty="0"/>
              <a:t>. </a:t>
            </a:r>
            <a:endParaRPr lang="en-US" dirty="0" smtClean="0"/>
          </a:p>
          <a:p>
            <a:pPr algn="l" rtl="0">
              <a:buFont typeface="Wingdings" panose="05000000000000000000" pitchFamily="2" charset="2"/>
              <a:buChar char="q"/>
            </a:pPr>
            <a:r>
              <a:rPr lang="en-US" dirty="0" smtClean="0"/>
              <a:t>It </a:t>
            </a:r>
            <a:r>
              <a:rPr lang="en-US" dirty="0"/>
              <a:t>enables a personal computer or more to use the capabilities of high </a:t>
            </a:r>
            <a:r>
              <a:rPr lang="en-US" dirty="0" smtClean="0"/>
              <a:t>and advanced </a:t>
            </a:r>
            <a:r>
              <a:rPr lang="en-US" dirty="0"/>
              <a:t>specifications (Supercomputer). </a:t>
            </a:r>
            <a:endParaRPr lang="en-US" dirty="0" smtClean="0"/>
          </a:p>
          <a:p>
            <a:pPr algn="l" rtl="0">
              <a:buFont typeface="Wingdings" panose="05000000000000000000" pitchFamily="2" charset="2"/>
              <a:buChar char="q"/>
            </a:pPr>
            <a:r>
              <a:rPr lang="en-US" dirty="0" smtClean="0"/>
              <a:t>It </a:t>
            </a:r>
            <a:r>
              <a:rPr lang="en-US" dirty="0"/>
              <a:t>is an application of the concept </a:t>
            </a:r>
            <a:r>
              <a:rPr lang="en-US" dirty="0" smtClean="0"/>
              <a:t>of distributed </a:t>
            </a:r>
            <a:r>
              <a:rPr lang="en-US" dirty="0"/>
              <a:t>computing.</a:t>
            </a:r>
            <a:endParaRPr lang="ar-SA" dirty="0"/>
          </a:p>
        </p:txBody>
      </p:sp>
    </p:spTree>
    <p:extLst>
      <p:ext uri="{BB962C8B-B14F-4D97-AF65-F5344CB8AC3E}">
        <p14:creationId xmlns:p14="http://schemas.microsoft.com/office/powerpoint/2010/main" val="527292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 </a:t>
            </a:r>
            <a:r>
              <a:rPr lang="en-US" dirty="0"/>
              <a:t/>
            </a:r>
            <a:br>
              <a:rPr lang="en-US" dirty="0"/>
            </a:br>
            <a:r>
              <a:rPr lang="en-US" dirty="0" smtClean="0"/>
              <a:t>Cloud </a:t>
            </a:r>
            <a:r>
              <a:rPr lang="en-US" dirty="0"/>
              <a:t>computing</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85000" lnSpcReduction="20000"/>
          </a:bodyPr>
          <a:lstStyle/>
          <a:p>
            <a:pPr algn="l" rtl="0">
              <a:buFont typeface="Wingdings" panose="05000000000000000000" pitchFamily="2" charset="2"/>
              <a:buChar char="q"/>
            </a:pPr>
            <a:r>
              <a:rPr lang="en-US" dirty="0"/>
              <a:t>Cloud computing is a package of computer hardware and software </a:t>
            </a:r>
            <a:r>
              <a:rPr lang="en-US" dirty="0" smtClean="0"/>
              <a:t>resources.</a:t>
            </a:r>
          </a:p>
          <a:p>
            <a:pPr algn="l" rtl="0">
              <a:buFont typeface="Wingdings" panose="05000000000000000000" pitchFamily="2" charset="2"/>
              <a:buChar char="q"/>
            </a:pPr>
            <a:r>
              <a:rPr lang="en-US" dirty="0" smtClean="0"/>
              <a:t> </a:t>
            </a:r>
            <a:r>
              <a:rPr lang="en-US" dirty="0"/>
              <a:t>F</a:t>
            </a:r>
            <a:r>
              <a:rPr lang="en-US" dirty="0" smtClean="0"/>
              <a:t>or </a:t>
            </a:r>
            <a:r>
              <a:rPr lang="en-US" dirty="0"/>
              <a:t>example: space to store data, backup and self-sync, operating programs, applications, email and others</a:t>
            </a:r>
            <a:r>
              <a:rPr lang="en-US" dirty="0" smtClean="0"/>
              <a:t>.</a:t>
            </a:r>
          </a:p>
          <a:p>
            <a:pPr algn="l" rtl="0">
              <a:buFont typeface="Wingdings" panose="05000000000000000000" pitchFamily="2" charset="2"/>
              <a:buChar char="q"/>
            </a:pPr>
            <a:r>
              <a:rPr lang="en-US" dirty="0" smtClean="0"/>
              <a:t> </a:t>
            </a:r>
            <a:r>
              <a:rPr lang="en-US" dirty="0"/>
              <a:t>It is available to customers through the use of the web browser without the need to be secreted and without attention to its physical location in order to facilitate the </a:t>
            </a:r>
            <a:r>
              <a:rPr lang="en-US" dirty="0" smtClean="0"/>
              <a:t>user.</a:t>
            </a:r>
          </a:p>
          <a:p>
            <a:pPr algn="l" rtl="0">
              <a:buFont typeface="Wingdings" panose="05000000000000000000" pitchFamily="2" charset="2"/>
              <a:buChar char="q"/>
            </a:pPr>
            <a:r>
              <a:rPr lang="en-US" dirty="0" smtClean="0"/>
              <a:t>There </a:t>
            </a:r>
            <a:r>
              <a:rPr lang="en-US" dirty="0"/>
              <a:t>are many benefits to cloud computing, including</a:t>
            </a:r>
            <a:r>
              <a:rPr lang="en-US" dirty="0" smtClean="0"/>
              <a:t>:</a:t>
            </a:r>
          </a:p>
          <a:p>
            <a:pPr marL="0" indent="0" algn="l" rtl="0">
              <a:buNone/>
            </a:pPr>
            <a:r>
              <a:rPr lang="en-US" dirty="0" smtClean="0"/>
              <a:t> </a:t>
            </a:r>
            <a:r>
              <a:rPr lang="en-US" dirty="0"/>
              <a:t>1. Save costs for the user as there is no need to purchase and maintain the computer resources required. </a:t>
            </a:r>
            <a:endParaRPr lang="en-US" dirty="0" smtClean="0"/>
          </a:p>
          <a:p>
            <a:pPr marL="0" indent="0" algn="l" rtl="0">
              <a:buNone/>
            </a:pPr>
            <a:r>
              <a:rPr lang="en-US" dirty="0" smtClean="0"/>
              <a:t>2</a:t>
            </a:r>
            <a:r>
              <a:rPr lang="en-US" dirty="0"/>
              <a:t>. Easy to access and deal with stored data anytime, anywhere</a:t>
            </a:r>
            <a:r>
              <a:rPr lang="en-US" dirty="0" smtClean="0"/>
              <a:t>.</a:t>
            </a:r>
          </a:p>
          <a:p>
            <a:pPr marL="0" indent="0" algn="l" rtl="0">
              <a:buNone/>
            </a:pPr>
            <a:r>
              <a:rPr lang="en-US" dirty="0" smtClean="0"/>
              <a:t> </a:t>
            </a:r>
            <a:r>
              <a:rPr lang="en-US" dirty="0"/>
              <a:t>3. Dealing with many of the applications and services available on the cloud easily whatever your computer capabilities</a:t>
            </a:r>
            <a:r>
              <a:rPr lang="en-US" dirty="0" smtClean="0"/>
              <a:t>.</a:t>
            </a:r>
            <a:endParaRPr lang="ar-SA" dirty="0"/>
          </a:p>
        </p:txBody>
      </p:sp>
    </p:spTree>
    <p:extLst>
      <p:ext uri="{BB962C8B-B14F-4D97-AF65-F5344CB8AC3E}">
        <p14:creationId xmlns:p14="http://schemas.microsoft.com/office/powerpoint/2010/main" val="142288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 </a:t>
            </a:r>
            <a:r>
              <a:rPr lang="en-US" dirty="0"/>
              <a:t/>
            </a:r>
            <a:br>
              <a:rPr lang="en-US" dirty="0"/>
            </a:br>
            <a:r>
              <a:rPr lang="en-US" dirty="0" smtClean="0"/>
              <a:t>Cloud </a:t>
            </a:r>
            <a:r>
              <a:rPr lang="en-US" dirty="0"/>
              <a:t>computing</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85000" lnSpcReduction="10000"/>
          </a:bodyPr>
          <a:lstStyle/>
          <a:p>
            <a:pPr algn="l" rtl="0">
              <a:buFont typeface="Wingdings" panose="05000000000000000000" pitchFamily="2" charset="2"/>
              <a:buChar char="q"/>
            </a:pPr>
            <a:r>
              <a:rPr lang="en-US" dirty="0"/>
              <a:t>Examples of cloud service</a:t>
            </a:r>
            <a:r>
              <a:rPr lang="en-US" dirty="0" smtClean="0"/>
              <a:t>:</a:t>
            </a:r>
          </a:p>
          <a:p>
            <a:pPr algn="l" rtl="0">
              <a:buFont typeface="Wingdings" panose="05000000000000000000" pitchFamily="2" charset="2"/>
              <a:buChar char="Ø"/>
            </a:pPr>
            <a:r>
              <a:rPr lang="en-US" dirty="0" smtClean="0"/>
              <a:t> E-mail </a:t>
            </a:r>
            <a:r>
              <a:rPr lang="en-US" dirty="0"/>
              <a:t>services such as: Gmail and Yahoo </a:t>
            </a:r>
            <a:r>
              <a:rPr lang="en-US" dirty="0" smtClean="0"/>
              <a:t>mail</a:t>
            </a:r>
          </a:p>
          <a:p>
            <a:pPr algn="l" rtl="0">
              <a:buFont typeface="Wingdings" panose="05000000000000000000" pitchFamily="2" charset="2"/>
              <a:buChar char="Ø"/>
            </a:pPr>
            <a:r>
              <a:rPr lang="en-US" dirty="0" smtClean="0"/>
              <a:t> Drop </a:t>
            </a:r>
            <a:r>
              <a:rPr lang="en-US" dirty="0"/>
              <a:t>Box Cloud Storage services, such as Google </a:t>
            </a:r>
            <a:r>
              <a:rPr lang="en-US" dirty="0" smtClean="0"/>
              <a:t>Drive</a:t>
            </a:r>
          </a:p>
          <a:p>
            <a:pPr algn="l" rtl="0">
              <a:buFont typeface="Wingdings" panose="05000000000000000000" pitchFamily="2" charset="2"/>
              <a:buChar char="Ø"/>
            </a:pPr>
            <a:r>
              <a:rPr lang="en-US" dirty="0" smtClean="0"/>
              <a:t>Cloud </a:t>
            </a:r>
            <a:r>
              <a:rPr lang="en-US" dirty="0"/>
              <a:t>Application, among which the most famous: Google Docs and Photoshop </a:t>
            </a:r>
            <a:r>
              <a:rPr lang="en-US" dirty="0" smtClean="0"/>
              <a:t>express</a:t>
            </a:r>
          </a:p>
          <a:p>
            <a:pPr algn="l" rtl="0">
              <a:buFont typeface="Wingdings" panose="05000000000000000000" pitchFamily="2" charset="2"/>
              <a:buChar char="Ø"/>
            </a:pPr>
            <a:r>
              <a:rPr lang="en-US" dirty="0"/>
              <a:t>Cloud Operating Systems such as Windows Azure and Amazon Web Services </a:t>
            </a:r>
            <a:endParaRPr lang="en-US" dirty="0" smtClean="0"/>
          </a:p>
          <a:p>
            <a:pPr algn="l" rtl="0">
              <a:buFont typeface="Wingdings" panose="05000000000000000000" pitchFamily="2" charset="2"/>
              <a:buChar char="Ø"/>
            </a:pPr>
            <a:r>
              <a:rPr lang="en-US" dirty="0" smtClean="0"/>
              <a:t>Google </a:t>
            </a:r>
            <a:r>
              <a:rPr lang="en-US" dirty="0"/>
              <a:t>scholar. </a:t>
            </a:r>
            <a:endParaRPr lang="en-US" dirty="0" smtClean="0"/>
          </a:p>
          <a:p>
            <a:pPr algn="l" rtl="0">
              <a:buFont typeface="Wingdings" panose="05000000000000000000" pitchFamily="2" charset="2"/>
              <a:buChar char="Ø"/>
            </a:pPr>
            <a:r>
              <a:rPr lang="en-US" dirty="0" smtClean="0"/>
              <a:t> </a:t>
            </a:r>
            <a:r>
              <a:rPr lang="en-US" dirty="0"/>
              <a:t>Google Book Search. </a:t>
            </a:r>
          </a:p>
          <a:p>
            <a:pPr algn="l" rtl="0">
              <a:buFont typeface="Wingdings" panose="05000000000000000000" pitchFamily="2" charset="2"/>
              <a:buChar char="Ø"/>
            </a:pPr>
            <a:r>
              <a:rPr lang="en-US" dirty="0" smtClean="0"/>
              <a:t>Google </a:t>
            </a:r>
            <a:r>
              <a:rPr lang="en-US" dirty="0"/>
              <a:t>Lab Search service. </a:t>
            </a:r>
          </a:p>
          <a:p>
            <a:pPr algn="l" rtl="0">
              <a:buFont typeface="Wingdings" panose="05000000000000000000" pitchFamily="2" charset="2"/>
              <a:buChar char="Ø"/>
            </a:pPr>
            <a:r>
              <a:rPr lang="en-US" dirty="0" smtClean="0"/>
              <a:t>Google </a:t>
            </a:r>
            <a:r>
              <a:rPr lang="en-US" dirty="0"/>
              <a:t>Document service.</a:t>
            </a:r>
            <a:endParaRPr lang="ar-SA" dirty="0"/>
          </a:p>
        </p:txBody>
      </p:sp>
    </p:spTree>
    <p:extLst>
      <p:ext uri="{BB962C8B-B14F-4D97-AF65-F5344CB8AC3E}">
        <p14:creationId xmlns:p14="http://schemas.microsoft.com/office/powerpoint/2010/main" val="41901605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0320" y="925351"/>
            <a:ext cx="9613861" cy="1080938"/>
          </a:xfrm>
        </p:spPr>
        <p:txBody>
          <a:bodyPr>
            <a:normAutofit fontScale="90000"/>
          </a:bodyPr>
          <a:lstStyle/>
          <a:p>
            <a:r>
              <a:rPr lang="en-US" dirty="0"/>
              <a:t>Types of </a:t>
            </a:r>
            <a:r>
              <a:rPr lang="en-US" dirty="0" smtClean="0"/>
              <a:t>computing </a:t>
            </a:r>
            <a:r>
              <a:rPr lang="en-US" dirty="0"/>
              <a:t/>
            </a:r>
            <a:br>
              <a:rPr lang="en-US" dirty="0"/>
            </a:br>
            <a:r>
              <a:rPr lang="en-US" dirty="0" smtClean="0"/>
              <a:t>Cloud </a:t>
            </a:r>
            <a:r>
              <a:rPr lang="en-US" dirty="0"/>
              <a:t>computing</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a:bodyPr>
          <a:lstStyle/>
          <a:p>
            <a:pPr algn="l" rtl="0">
              <a:buFont typeface="Wingdings" panose="05000000000000000000" pitchFamily="2" charset="2"/>
              <a:buChar char="q"/>
            </a:pPr>
            <a:r>
              <a:rPr lang="en-US" dirty="0"/>
              <a:t>Cloud computing requirements</a:t>
            </a:r>
            <a:r>
              <a:rPr lang="en-US" dirty="0" smtClean="0"/>
              <a:t>:</a:t>
            </a:r>
          </a:p>
          <a:p>
            <a:pPr marL="0" indent="0" algn="l" rtl="0">
              <a:buNone/>
            </a:pPr>
            <a:r>
              <a:rPr lang="en-US" dirty="0" smtClean="0"/>
              <a:t> </a:t>
            </a:r>
            <a:r>
              <a:rPr lang="en-US" dirty="0"/>
              <a:t>1. A personal computer</a:t>
            </a:r>
            <a:r>
              <a:rPr lang="en-US" dirty="0" smtClean="0"/>
              <a:t>.</a:t>
            </a:r>
          </a:p>
          <a:p>
            <a:pPr marL="0" indent="0" algn="l" rtl="0">
              <a:buNone/>
            </a:pPr>
            <a:r>
              <a:rPr lang="en-US" dirty="0" smtClean="0"/>
              <a:t> </a:t>
            </a:r>
            <a:r>
              <a:rPr lang="en-US" dirty="0"/>
              <a:t>2. Connect to the Internet. </a:t>
            </a:r>
            <a:endParaRPr lang="en-US" dirty="0" smtClean="0"/>
          </a:p>
          <a:p>
            <a:pPr marL="0" indent="0" algn="l" rtl="0">
              <a:buNone/>
            </a:pPr>
            <a:r>
              <a:rPr lang="en-US" dirty="0" smtClean="0"/>
              <a:t>3</a:t>
            </a:r>
            <a:r>
              <a:rPr lang="en-US" dirty="0"/>
              <a:t>. Internet browser. </a:t>
            </a:r>
            <a:endParaRPr lang="en-US" dirty="0" smtClean="0"/>
          </a:p>
          <a:p>
            <a:pPr marL="0" indent="0" algn="l" rtl="0">
              <a:buNone/>
            </a:pPr>
            <a:r>
              <a:rPr lang="en-US" dirty="0" smtClean="0"/>
              <a:t>4</a:t>
            </a:r>
            <a:r>
              <a:rPr lang="en-US" dirty="0"/>
              <a:t>. Subscribe to the cloud computing service.</a:t>
            </a:r>
            <a:endParaRPr lang="en-US" dirty="0" smtClean="0"/>
          </a:p>
        </p:txBody>
      </p:sp>
    </p:spTree>
    <p:extLst>
      <p:ext uri="{BB962C8B-B14F-4D97-AF65-F5344CB8AC3E}">
        <p14:creationId xmlns:p14="http://schemas.microsoft.com/office/powerpoint/2010/main" val="3017443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Computer system components</a:t>
            </a:r>
            <a:endParaRPr lang="ar-SA" dirty="0"/>
          </a:p>
        </p:txBody>
      </p:sp>
    </p:spTree>
    <p:extLst>
      <p:ext uri="{BB962C8B-B14F-4D97-AF65-F5344CB8AC3E}">
        <p14:creationId xmlns:p14="http://schemas.microsoft.com/office/powerpoint/2010/main" val="4979371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Computer system components</a:t>
            </a:r>
            <a:endParaRPr lang="ar-SA" dirty="0"/>
          </a:p>
        </p:txBody>
      </p:sp>
      <p:sp>
        <p:nvSpPr>
          <p:cNvPr id="5" name="عنصر نائب للمحتوى 4"/>
          <p:cNvSpPr>
            <a:spLocks noGrp="1"/>
          </p:cNvSpPr>
          <p:nvPr>
            <p:ph idx="1"/>
          </p:nvPr>
        </p:nvSpPr>
        <p:spPr/>
        <p:txBody>
          <a:bodyPr/>
          <a:lstStyle/>
          <a:p>
            <a:pPr algn="l" rtl="0">
              <a:buFont typeface="Wingdings" panose="05000000000000000000" pitchFamily="2" charset="2"/>
              <a:buChar char="q"/>
            </a:pPr>
            <a:r>
              <a:rPr lang="en-US" dirty="0"/>
              <a:t>The computer system consists of a group of components or elements that work together in harmony and integration in order to achieve the optimal exploitation of the capabilities of the device and meet the needs of the </a:t>
            </a:r>
            <a:r>
              <a:rPr lang="en-US" dirty="0" smtClean="0"/>
              <a:t>user</a:t>
            </a:r>
          </a:p>
          <a:p>
            <a:pPr marL="0" indent="0" algn="l" rtl="0">
              <a:buNone/>
            </a:pPr>
            <a:endParaRPr lang="en-US" dirty="0"/>
          </a:p>
          <a:p>
            <a:pPr marL="0" indent="0" algn="l" rtl="0">
              <a:buNone/>
            </a:pPr>
            <a:endParaRPr lang="ar-SA" dirty="0"/>
          </a:p>
        </p:txBody>
      </p:sp>
      <p:pic>
        <p:nvPicPr>
          <p:cNvPr id="6" name="صورة 5"/>
          <p:cNvPicPr>
            <a:picLocks noChangeAspect="1"/>
          </p:cNvPicPr>
          <p:nvPr/>
        </p:nvPicPr>
        <p:blipFill>
          <a:blip r:embed="rId2"/>
          <a:stretch>
            <a:fillRect/>
          </a:stretch>
        </p:blipFill>
        <p:spPr>
          <a:xfrm>
            <a:off x="3344508" y="3733240"/>
            <a:ext cx="5524500" cy="2867021"/>
          </a:xfrm>
          <a:prstGeom prst="rect">
            <a:avLst/>
          </a:prstGeom>
        </p:spPr>
      </p:pic>
    </p:spTree>
    <p:extLst>
      <p:ext uri="{BB962C8B-B14F-4D97-AF65-F5344CB8AC3E}">
        <p14:creationId xmlns:p14="http://schemas.microsoft.com/office/powerpoint/2010/main" val="1743532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Computer system </a:t>
            </a:r>
            <a:r>
              <a:rPr lang="en-US" dirty="0" smtClean="0"/>
              <a:t>components :Hardware</a:t>
            </a:r>
            <a:endParaRPr lang="ar-SA" dirty="0"/>
          </a:p>
        </p:txBody>
      </p:sp>
      <p:sp>
        <p:nvSpPr>
          <p:cNvPr id="3" name="عنصر نائب للمحتوى 2"/>
          <p:cNvSpPr>
            <a:spLocks noGrp="1"/>
          </p:cNvSpPr>
          <p:nvPr>
            <p:ph idx="1"/>
          </p:nvPr>
        </p:nvSpPr>
        <p:spPr/>
        <p:txBody>
          <a:bodyPr/>
          <a:lstStyle/>
          <a:p>
            <a:pPr marL="0" indent="0" algn="l" rtl="0">
              <a:buNone/>
            </a:pPr>
            <a:r>
              <a:rPr lang="en-US" dirty="0"/>
              <a:t>They are the physical devices that are connected to each other to form a computer as we know it, and are divided into</a:t>
            </a:r>
            <a:r>
              <a:rPr lang="en-US" dirty="0" smtClean="0"/>
              <a:t>:</a:t>
            </a:r>
          </a:p>
          <a:p>
            <a:pPr algn="l" rtl="0">
              <a:buFont typeface="Wingdings" panose="05000000000000000000" pitchFamily="2" charset="2"/>
              <a:buChar char="q"/>
            </a:pPr>
            <a:r>
              <a:rPr lang="en-US" dirty="0" smtClean="0"/>
              <a:t> Input </a:t>
            </a:r>
            <a:r>
              <a:rPr lang="en-US" dirty="0"/>
              <a:t>units: used to enter data for the computer. </a:t>
            </a:r>
            <a:endParaRPr lang="en-US" dirty="0" smtClean="0"/>
          </a:p>
          <a:p>
            <a:pPr algn="l" rtl="0">
              <a:buFont typeface="Wingdings" panose="05000000000000000000" pitchFamily="2" charset="2"/>
              <a:buChar char="q"/>
            </a:pPr>
            <a:r>
              <a:rPr lang="en-US" dirty="0" smtClean="0"/>
              <a:t>Output </a:t>
            </a:r>
            <a:r>
              <a:rPr lang="en-US" dirty="0"/>
              <a:t>units: used to output data and information to the user</a:t>
            </a:r>
            <a:r>
              <a:rPr lang="en-US" dirty="0" smtClean="0"/>
              <a:t>.</a:t>
            </a:r>
          </a:p>
          <a:p>
            <a:pPr algn="just" rtl="0">
              <a:buFont typeface="Wingdings" panose="05000000000000000000" pitchFamily="2" charset="2"/>
              <a:buChar char="q"/>
            </a:pPr>
            <a:r>
              <a:rPr lang="en-US" dirty="0" smtClean="0"/>
              <a:t>System </a:t>
            </a:r>
            <a:r>
              <a:rPr lang="en-US" dirty="0"/>
              <a:t>unit: The main component includes many internal components, the most important of which are the motherboard and central processing unit (processor), as well as memory units (RAM, ROM) and hard disk .. etc.</a:t>
            </a:r>
            <a:endParaRPr lang="ar-SA" dirty="0"/>
          </a:p>
        </p:txBody>
      </p:sp>
    </p:spTree>
    <p:extLst>
      <p:ext uri="{BB962C8B-B14F-4D97-AF65-F5344CB8AC3E}">
        <p14:creationId xmlns:p14="http://schemas.microsoft.com/office/powerpoint/2010/main" val="4250109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Computer system </a:t>
            </a:r>
            <a:r>
              <a:rPr lang="en-US" dirty="0" smtClean="0"/>
              <a:t>components :Software</a:t>
            </a:r>
            <a:endParaRPr lang="ar-SA" dirty="0"/>
          </a:p>
        </p:txBody>
      </p:sp>
      <p:sp>
        <p:nvSpPr>
          <p:cNvPr id="3" name="عنصر نائب للمحتوى 2"/>
          <p:cNvSpPr>
            <a:spLocks noGrp="1"/>
          </p:cNvSpPr>
          <p:nvPr>
            <p:ph idx="1"/>
          </p:nvPr>
        </p:nvSpPr>
        <p:spPr/>
        <p:txBody>
          <a:bodyPr/>
          <a:lstStyle/>
          <a:p>
            <a:pPr marL="0" indent="0" algn="l" rtl="0">
              <a:buNone/>
            </a:pPr>
            <a:r>
              <a:rPr lang="en-US" dirty="0"/>
              <a:t>It </a:t>
            </a:r>
            <a:r>
              <a:rPr lang="en-US" dirty="0" smtClean="0"/>
              <a:t>include all </a:t>
            </a:r>
            <a:r>
              <a:rPr lang="en-US" dirty="0"/>
              <a:t>software that are run by the computer </a:t>
            </a:r>
            <a:r>
              <a:rPr lang="en-US" dirty="0" smtClean="0"/>
              <a:t>such as:</a:t>
            </a:r>
          </a:p>
          <a:p>
            <a:pPr algn="l" rtl="0">
              <a:buFont typeface="Wingdings" panose="05000000000000000000" pitchFamily="2" charset="2"/>
              <a:buChar char="q"/>
            </a:pPr>
            <a:r>
              <a:rPr lang="en-US" dirty="0" smtClean="0"/>
              <a:t>operating </a:t>
            </a:r>
            <a:r>
              <a:rPr lang="en-US" dirty="0"/>
              <a:t>systems </a:t>
            </a:r>
            <a:endParaRPr lang="en-US" dirty="0" smtClean="0"/>
          </a:p>
          <a:p>
            <a:pPr algn="l" rtl="0">
              <a:buFont typeface="Wingdings" panose="05000000000000000000" pitchFamily="2" charset="2"/>
              <a:buChar char="q"/>
            </a:pPr>
            <a:r>
              <a:rPr lang="en-US" dirty="0" smtClean="0"/>
              <a:t>programming </a:t>
            </a:r>
            <a:r>
              <a:rPr lang="en-US" dirty="0"/>
              <a:t>languages </a:t>
            </a:r>
            <a:endParaRPr lang="en-US" dirty="0" smtClean="0"/>
          </a:p>
          <a:p>
            <a:pPr algn="l" rtl="0">
              <a:buFont typeface="Wingdings" panose="05000000000000000000" pitchFamily="2" charset="2"/>
              <a:buChar char="q"/>
            </a:pPr>
            <a:r>
              <a:rPr lang="en-US" dirty="0" smtClean="0"/>
              <a:t> </a:t>
            </a:r>
            <a:r>
              <a:rPr lang="en-US" dirty="0"/>
              <a:t>the various applications </a:t>
            </a:r>
            <a:endParaRPr lang="en-US" dirty="0" smtClean="0"/>
          </a:p>
          <a:p>
            <a:pPr algn="l" rtl="0">
              <a:buFont typeface="Wingdings" panose="05000000000000000000" pitchFamily="2" charset="2"/>
              <a:buChar char="q"/>
            </a:pPr>
            <a:r>
              <a:rPr lang="en-US" dirty="0" smtClean="0"/>
              <a:t> </a:t>
            </a:r>
            <a:r>
              <a:rPr lang="en-US" dirty="0"/>
              <a:t>the supporting tools that are used to protect and improve the work of the computer. </a:t>
            </a:r>
            <a:endParaRPr lang="ar-SA" dirty="0"/>
          </a:p>
        </p:txBody>
      </p:sp>
    </p:spTree>
    <p:extLst>
      <p:ext uri="{BB962C8B-B14F-4D97-AF65-F5344CB8AC3E}">
        <p14:creationId xmlns:p14="http://schemas.microsoft.com/office/powerpoint/2010/main" val="32873737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Computer system components :Humans</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They are the people who perform computer related work (programming and development - data entry and use of various programs - maintenance - ..</a:t>
            </a:r>
            <a:r>
              <a:rPr lang="en-US" dirty="0" err="1"/>
              <a:t>etc</a:t>
            </a:r>
            <a:r>
              <a:rPr lang="en-US" dirty="0"/>
              <a:t>). </a:t>
            </a:r>
            <a:endParaRPr lang="en-US" dirty="0" smtClean="0"/>
          </a:p>
          <a:p>
            <a:pPr algn="l" rtl="0">
              <a:buFont typeface="Wingdings" panose="05000000000000000000" pitchFamily="2" charset="2"/>
              <a:buChar char="q"/>
            </a:pPr>
            <a:r>
              <a:rPr lang="en-US" dirty="0" smtClean="0"/>
              <a:t>Also </a:t>
            </a:r>
            <a:r>
              <a:rPr lang="en-US" dirty="0"/>
              <a:t>users: they are the people who deal with the computer and can be divided into three main </a:t>
            </a:r>
            <a:r>
              <a:rPr lang="en-US" dirty="0" err="1"/>
              <a:t>sections:operating</a:t>
            </a:r>
            <a:r>
              <a:rPr lang="en-US" dirty="0"/>
              <a:t> systems </a:t>
            </a:r>
            <a:endParaRPr lang="en-US" dirty="0" smtClean="0"/>
          </a:p>
        </p:txBody>
      </p:sp>
    </p:spTree>
    <p:extLst>
      <p:ext uri="{BB962C8B-B14F-4D97-AF65-F5344CB8AC3E}">
        <p14:creationId xmlns:p14="http://schemas.microsoft.com/office/powerpoint/2010/main" val="29546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Types of computers </a:t>
            </a:r>
            <a:endParaRPr lang="ar-SA" dirty="0"/>
          </a:p>
        </p:txBody>
      </p:sp>
      <p:pic>
        <p:nvPicPr>
          <p:cNvPr id="4" name="عنصر نائب للمحتوى 3"/>
          <p:cNvPicPr>
            <a:picLocks noGrp="1" noChangeAspect="1"/>
          </p:cNvPicPr>
          <p:nvPr>
            <p:ph idx="1"/>
          </p:nvPr>
        </p:nvPicPr>
        <p:blipFill>
          <a:blip r:embed="rId2"/>
          <a:stretch>
            <a:fillRect/>
          </a:stretch>
        </p:blipFill>
        <p:spPr>
          <a:xfrm>
            <a:off x="2256492" y="2458284"/>
            <a:ext cx="6461517" cy="3788799"/>
          </a:xfrm>
          <a:prstGeom prst="rect">
            <a:avLst/>
          </a:prstGeom>
        </p:spPr>
      </p:pic>
    </p:spTree>
    <p:extLst>
      <p:ext uri="{BB962C8B-B14F-4D97-AF65-F5344CB8AC3E}">
        <p14:creationId xmlns:p14="http://schemas.microsoft.com/office/powerpoint/2010/main" val="37472631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Computer system components :Data and information</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The data is the raw material that is processed inside the computer, which is often in the form of various inputs (text - numbers - symbols - pictures - sound..</a:t>
            </a:r>
            <a:r>
              <a:rPr lang="en-US" dirty="0" err="1"/>
              <a:t>etc</a:t>
            </a:r>
            <a:r>
              <a:rPr lang="en-US" dirty="0"/>
              <a:t>), for example student’s grades in different courses. </a:t>
            </a:r>
            <a:endParaRPr lang="en-US" dirty="0" smtClean="0"/>
          </a:p>
          <a:p>
            <a:pPr algn="l" rtl="0">
              <a:buFont typeface="Wingdings" panose="05000000000000000000" pitchFamily="2" charset="2"/>
              <a:buChar char="q"/>
            </a:pPr>
            <a:r>
              <a:rPr lang="en-US" dirty="0"/>
              <a:t>T</a:t>
            </a:r>
            <a:r>
              <a:rPr lang="en-US" dirty="0" smtClean="0"/>
              <a:t>he </a:t>
            </a:r>
            <a:r>
              <a:rPr lang="en-US" dirty="0"/>
              <a:t>information, it is the product of processing and running data that gives added value to the user such as the student’s total score or grade. It can be said that it is the output that the user wants to obtain. This will be covered in detail in the following chapters of the </a:t>
            </a:r>
            <a:endParaRPr lang="en-US" dirty="0" smtClean="0"/>
          </a:p>
        </p:txBody>
      </p:sp>
    </p:spTree>
    <p:extLst>
      <p:ext uri="{BB962C8B-B14F-4D97-AF65-F5344CB8AC3E}">
        <p14:creationId xmlns:p14="http://schemas.microsoft.com/office/powerpoint/2010/main" val="2571792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pPr algn="ctr"/>
            <a:r>
              <a:rPr lang="en-US" dirty="0" smtClean="0"/>
              <a:t>The end of chapter 1 </a:t>
            </a:r>
            <a:endParaRPr lang="ar-SA" dirty="0"/>
          </a:p>
        </p:txBody>
      </p:sp>
      <p:sp>
        <p:nvSpPr>
          <p:cNvPr id="5" name="عنصر نائب للنص 4"/>
          <p:cNvSpPr>
            <a:spLocks noGrp="1"/>
          </p:cNvSpPr>
          <p:nvPr>
            <p:ph type="body" idx="1"/>
          </p:nvPr>
        </p:nvSpPr>
        <p:spPr/>
        <p:txBody>
          <a:bodyPr/>
          <a:lstStyle/>
          <a:p>
            <a:endParaRPr lang="ar-SA"/>
          </a:p>
        </p:txBody>
      </p:sp>
    </p:spTree>
    <p:extLst>
      <p:ext uri="{BB962C8B-B14F-4D97-AF65-F5344CB8AC3E}">
        <p14:creationId xmlns:p14="http://schemas.microsoft.com/office/powerpoint/2010/main" val="217616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a:t>Types of computers based on their size</a:t>
            </a:r>
            <a:endParaRPr lang="ar-SA" dirty="0"/>
          </a:p>
        </p:txBody>
      </p:sp>
    </p:spTree>
    <p:extLst>
      <p:ext uri="{BB962C8B-B14F-4D97-AF65-F5344CB8AC3E}">
        <p14:creationId xmlns:p14="http://schemas.microsoft.com/office/powerpoint/2010/main" val="3429749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Types </a:t>
            </a:r>
            <a:r>
              <a:rPr lang="en-US" dirty="0"/>
              <a:t>of computers </a:t>
            </a:r>
            <a:r>
              <a:rPr lang="en-US" dirty="0" smtClean="0"/>
              <a:t>based on their size</a:t>
            </a: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endParaRPr lang="en-US" dirty="0" smtClean="0"/>
          </a:p>
          <a:p>
            <a:pPr marL="0" indent="0" algn="l" rtl="0">
              <a:buNone/>
            </a:pPr>
            <a:r>
              <a:rPr lang="en-US" dirty="0" smtClean="0"/>
              <a:t>There are different types of computers based on their size:</a:t>
            </a:r>
            <a:endParaRPr lang="en-US" dirty="0"/>
          </a:p>
          <a:p>
            <a:pPr algn="l" rtl="0">
              <a:buFont typeface="Wingdings" panose="05000000000000000000" pitchFamily="2" charset="2"/>
              <a:buChar char="q"/>
            </a:pPr>
            <a:r>
              <a:rPr lang="en-US" dirty="0" smtClean="0"/>
              <a:t>Supercomputers</a:t>
            </a:r>
          </a:p>
          <a:p>
            <a:pPr algn="l" rtl="0">
              <a:buFont typeface="Wingdings" panose="05000000000000000000" pitchFamily="2" charset="2"/>
              <a:buChar char="q"/>
            </a:pPr>
            <a:r>
              <a:rPr lang="en-US" dirty="0"/>
              <a:t>Mainframe </a:t>
            </a:r>
            <a:r>
              <a:rPr lang="en-US" dirty="0" smtClean="0"/>
              <a:t>computer</a:t>
            </a:r>
          </a:p>
          <a:p>
            <a:pPr algn="l" rtl="0">
              <a:buFont typeface="Wingdings" panose="05000000000000000000" pitchFamily="2" charset="2"/>
              <a:buChar char="q"/>
            </a:pPr>
            <a:r>
              <a:rPr lang="en-US" dirty="0" smtClean="0"/>
              <a:t>Minicomputers</a:t>
            </a:r>
          </a:p>
          <a:p>
            <a:pPr algn="l" rtl="0">
              <a:buFont typeface="Wingdings" panose="05000000000000000000" pitchFamily="2" charset="2"/>
              <a:buChar char="q"/>
            </a:pPr>
            <a:r>
              <a:rPr lang="en-US" dirty="0"/>
              <a:t>Microcomputers</a:t>
            </a:r>
            <a:endParaRPr lang="ar-SA" dirty="0"/>
          </a:p>
        </p:txBody>
      </p:sp>
    </p:spTree>
    <p:extLst>
      <p:ext uri="{BB962C8B-B14F-4D97-AF65-F5344CB8AC3E}">
        <p14:creationId xmlns:p14="http://schemas.microsoft.com/office/powerpoint/2010/main" val="165495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a:t>
            </a:r>
            <a:r>
              <a:rPr lang="en-US" dirty="0" smtClean="0"/>
              <a:t>size</a:t>
            </a:r>
            <a:r>
              <a:rPr lang="en-US" dirty="0"/>
              <a:t/>
            </a:r>
            <a:br>
              <a:rPr lang="en-US" dirty="0"/>
            </a:br>
            <a:r>
              <a:rPr lang="en-US" dirty="0"/>
              <a:t>Supercomputers characteristics</a:t>
            </a:r>
            <a:r>
              <a:rPr lang="en-US" dirty="0" smtClean="0"/>
              <a:t/>
            </a:r>
            <a:br>
              <a:rPr lang="en-US" dirty="0" smtClean="0"/>
            </a:br>
            <a:endParaRPr lang="ar-SA" dirty="0"/>
          </a:p>
        </p:txBody>
      </p:sp>
      <p:sp>
        <p:nvSpPr>
          <p:cNvPr id="3" name="عنصر نائب للمحتوى 2"/>
          <p:cNvSpPr>
            <a:spLocks noGrp="1"/>
          </p:cNvSpPr>
          <p:nvPr>
            <p:ph idx="1"/>
          </p:nvPr>
        </p:nvSpPr>
        <p:spPr/>
        <p:txBody>
          <a:bodyPr>
            <a:normAutofit fontScale="62500" lnSpcReduction="20000"/>
          </a:bodyPr>
          <a:lstStyle/>
          <a:p>
            <a:pPr algn="l" rtl="0">
              <a:buFont typeface="Wingdings" panose="05000000000000000000" pitchFamily="2" charset="2"/>
              <a:buChar char="q"/>
            </a:pPr>
            <a:r>
              <a:rPr lang="en-US" dirty="0"/>
              <a:t>It has hundreds of thousands of processors working together (up to more than 100,000 processors). </a:t>
            </a:r>
            <a:endParaRPr lang="en-US" dirty="0" smtClean="0"/>
          </a:p>
          <a:p>
            <a:pPr algn="l" rtl="0">
              <a:buFont typeface="Wingdings" panose="05000000000000000000" pitchFamily="2" charset="2"/>
              <a:buChar char="q"/>
            </a:pPr>
            <a:r>
              <a:rPr lang="en-US" dirty="0" smtClean="0"/>
              <a:t> </a:t>
            </a:r>
            <a:r>
              <a:rPr lang="en-US" dirty="0"/>
              <a:t>Super computers are measured with a scale called FLOPS and its </a:t>
            </a:r>
            <a:r>
              <a:rPr lang="en-US" dirty="0" smtClean="0"/>
              <a:t>multiples</a:t>
            </a:r>
          </a:p>
          <a:p>
            <a:pPr algn="l" rtl="0">
              <a:buFont typeface="Wingdings" panose="05000000000000000000" pitchFamily="2" charset="2"/>
              <a:buChar char="q"/>
            </a:pPr>
            <a:r>
              <a:rPr lang="en-US" dirty="0" smtClean="0"/>
              <a:t> It </a:t>
            </a:r>
            <a:r>
              <a:rPr lang="en-US" dirty="0"/>
              <a:t>may speed more than 1000 trillion operations per second. </a:t>
            </a:r>
            <a:endParaRPr lang="en-US" dirty="0" smtClean="0"/>
          </a:p>
          <a:p>
            <a:pPr algn="l" rtl="0">
              <a:buFont typeface="Wingdings" panose="05000000000000000000" pitchFamily="2" charset="2"/>
              <a:buChar char="q"/>
            </a:pPr>
            <a:r>
              <a:rPr lang="en-US" dirty="0" smtClean="0"/>
              <a:t> </a:t>
            </a:r>
            <a:r>
              <a:rPr lang="en-US" dirty="0"/>
              <a:t>It consumes very large amounts of electricity. </a:t>
            </a:r>
          </a:p>
          <a:p>
            <a:pPr algn="l" rtl="0">
              <a:buFont typeface="Wingdings" panose="05000000000000000000" pitchFamily="2" charset="2"/>
              <a:buChar char="q"/>
            </a:pPr>
            <a:r>
              <a:rPr lang="en-US" dirty="0" smtClean="0"/>
              <a:t>It </a:t>
            </a:r>
            <a:r>
              <a:rPr lang="en-US" dirty="0"/>
              <a:t>needs special cooling systems that result in huge temperatures. </a:t>
            </a:r>
            <a:endParaRPr lang="en-US" dirty="0" smtClean="0"/>
          </a:p>
          <a:p>
            <a:pPr algn="l" rtl="0">
              <a:buFont typeface="Wingdings" panose="05000000000000000000" pitchFamily="2" charset="2"/>
              <a:buChar char="q"/>
            </a:pPr>
            <a:r>
              <a:rPr lang="en-US" dirty="0" smtClean="0"/>
              <a:t> </a:t>
            </a:r>
            <a:r>
              <a:rPr lang="en-US" dirty="0"/>
              <a:t>The cost of operating and cooling the system is very large (the cost of operating one device may exceed $ 4 million annually). </a:t>
            </a:r>
            <a:endParaRPr lang="en-US" dirty="0" smtClean="0"/>
          </a:p>
          <a:p>
            <a:pPr algn="l" rtl="0">
              <a:buFont typeface="Wingdings" panose="05000000000000000000" pitchFamily="2" charset="2"/>
              <a:buChar char="q"/>
            </a:pPr>
            <a:r>
              <a:rPr lang="en-US" dirty="0" smtClean="0"/>
              <a:t> </a:t>
            </a:r>
            <a:r>
              <a:rPr lang="en-US" dirty="0"/>
              <a:t>Most modern supercomputers use the Linux operating system or modified versions of it specifically to suit the capabilities of the device. </a:t>
            </a:r>
            <a:endParaRPr lang="en-US" dirty="0" smtClean="0"/>
          </a:p>
          <a:p>
            <a:pPr algn="l" rtl="0">
              <a:buFont typeface="Wingdings" panose="05000000000000000000" pitchFamily="2" charset="2"/>
              <a:buChar char="q"/>
            </a:pPr>
            <a:r>
              <a:rPr lang="en-US" dirty="0" smtClean="0"/>
              <a:t>Uses </a:t>
            </a:r>
            <a:r>
              <a:rPr lang="en-US" dirty="0"/>
              <a:t>special and unconventional software technologies to exploit supercomputer speeds (running thousands of processors at the same time). </a:t>
            </a:r>
            <a:endParaRPr lang="en-US" dirty="0" smtClean="0"/>
          </a:p>
          <a:p>
            <a:pPr algn="l" rtl="0">
              <a:buFont typeface="Wingdings" panose="05000000000000000000" pitchFamily="2" charset="2"/>
              <a:buChar char="q"/>
            </a:pPr>
            <a:r>
              <a:rPr lang="en-US" dirty="0" smtClean="0"/>
              <a:t> </a:t>
            </a:r>
            <a:r>
              <a:rPr lang="en-US" dirty="0"/>
              <a:t>The supercomputer weighs hundreds of tons and occupies a very large space. </a:t>
            </a:r>
          </a:p>
          <a:p>
            <a:pPr algn="l" rtl="0">
              <a:buFont typeface="Wingdings" panose="05000000000000000000" pitchFamily="2" charset="2"/>
              <a:buChar char="q"/>
            </a:pPr>
            <a:r>
              <a:rPr lang="en-US" dirty="0" smtClean="0"/>
              <a:t>Pure </a:t>
            </a:r>
            <a:r>
              <a:rPr lang="en-US" dirty="0"/>
              <a:t>gold or diamonds may go into the design of supercomputers</a:t>
            </a:r>
            <a:endParaRPr lang="ar-SA" dirty="0"/>
          </a:p>
        </p:txBody>
      </p:sp>
    </p:spTree>
    <p:extLst>
      <p:ext uri="{BB962C8B-B14F-4D97-AF65-F5344CB8AC3E}">
        <p14:creationId xmlns:p14="http://schemas.microsoft.com/office/powerpoint/2010/main" val="98982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Types of computers based on their size</a:t>
            </a:r>
            <a:br>
              <a:rPr lang="en-US" dirty="0"/>
            </a:br>
            <a:r>
              <a:rPr lang="en-US" dirty="0"/>
              <a:t>Supercomputers characteristics</a:t>
            </a:r>
            <a:br>
              <a:rPr lang="en-US" dirty="0"/>
            </a:br>
            <a:endParaRPr lang="ar-SA" dirty="0"/>
          </a:p>
        </p:txBody>
      </p:sp>
      <p:pic>
        <p:nvPicPr>
          <p:cNvPr id="4" name="عنصر نائب للمحتوى 3"/>
          <p:cNvPicPr>
            <a:picLocks noGrp="1" noChangeAspect="1"/>
          </p:cNvPicPr>
          <p:nvPr>
            <p:ph idx="1"/>
          </p:nvPr>
        </p:nvPicPr>
        <p:blipFill>
          <a:blip r:embed="rId2"/>
          <a:stretch>
            <a:fillRect/>
          </a:stretch>
        </p:blipFill>
        <p:spPr>
          <a:xfrm>
            <a:off x="2848442" y="2094924"/>
            <a:ext cx="5521007" cy="3980261"/>
          </a:xfrm>
          <a:prstGeom prst="rect">
            <a:avLst/>
          </a:prstGeom>
        </p:spPr>
      </p:pic>
    </p:spTree>
    <p:extLst>
      <p:ext uri="{BB962C8B-B14F-4D97-AF65-F5344CB8AC3E}">
        <p14:creationId xmlns:p14="http://schemas.microsoft.com/office/powerpoint/2010/main" val="287991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2729" y="753228"/>
            <a:ext cx="9971453" cy="1080938"/>
          </a:xfrm>
        </p:spPr>
        <p:txBody>
          <a:bodyPr>
            <a:normAutofit fontScale="90000"/>
          </a:bodyPr>
          <a:lstStyle/>
          <a:p>
            <a:r>
              <a:rPr lang="en-US" dirty="0"/>
              <a:t>Types of computers based on their size</a:t>
            </a:r>
            <a:br>
              <a:rPr lang="en-US" dirty="0"/>
            </a:br>
            <a:r>
              <a:rPr lang="en-US" dirty="0"/>
              <a:t>Mainframe </a:t>
            </a:r>
            <a:r>
              <a:rPr lang="en-US" dirty="0" smtClean="0"/>
              <a:t>computer characteristics</a:t>
            </a:r>
            <a:r>
              <a:rPr lang="en-US" dirty="0"/>
              <a:t/>
            </a:r>
            <a:br>
              <a:rPr lang="en-US" dirty="0"/>
            </a:br>
            <a:endParaRPr lang="ar-SA" dirty="0"/>
          </a:p>
        </p:txBody>
      </p:sp>
      <p:sp>
        <p:nvSpPr>
          <p:cNvPr id="3" name="عنصر نائب للمحتوى 2"/>
          <p:cNvSpPr>
            <a:spLocks noGrp="1"/>
          </p:cNvSpPr>
          <p:nvPr>
            <p:ph idx="1"/>
          </p:nvPr>
        </p:nvSpPr>
        <p:spPr/>
        <p:txBody>
          <a:bodyPr/>
          <a:lstStyle/>
          <a:p>
            <a:pPr algn="l" rtl="0">
              <a:buFont typeface="Wingdings" panose="05000000000000000000" pitchFamily="2" charset="2"/>
              <a:buChar char="q"/>
            </a:pPr>
            <a:r>
              <a:rPr lang="en-US" dirty="0"/>
              <a:t>It can run more than one operating system on the same device. </a:t>
            </a:r>
            <a:endParaRPr lang="en-US" dirty="0" smtClean="0"/>
          </a:p>
          <a:p>
            <a:pPr algn="l" rtl="0">
              <a:buFont typeface="Wingdings" panose="05000000000000000000" pitchFamily="2" charset="2"/>
              <a:buChar char="q"/>
            </a:pPr>
            <a:r>
              <a:rPr lang="en-US" dirty="0" smtClean="0"/>
              <a:t> </a:t>
            </a:r>
            <a:r>
              <a:rPr lang="en-US" dirty="0"/>
              <a:t>It can operate more than one virtual </a:t>
            </a:r>
            <a:r>
              <a:rPr lang="en-US" dirty="0" smtClean="0"/>
              <a:t>machine.</a:t>
            </a:r>
          </a:p>
          <a:p>
            <a:pPr algn="l" rtl="0">
              <a:buFont typeface="Wingdings" panose="05000000000000000000" pitchFamily="2" charset="2"/>
              <a:buChar char="q"/>
            </a:pPr>
            <a:r>
              <a:rPr lang="en-US" dirty="0" smtClean="0"/>
              <a:t> One </a:t>
            </a:r>
            <a:r>
              <a:rPr lang="en-US" dirty="0"/>
              <a:t>large computer can substitute for hundreds of servers</a:t>
            </a:r>
            <a:r>
              <a:rPr lang="en-US" dirty="0" smtClean="0"/>
              <a:t>.</a:t>
            </a:r>
          </a:p>
          <a:p>
            <a:pPr algn="l" rtl="0">
              <a:buFont typeface="Wingdings" panose="05000000000000000000" pitchFamily="2" charset="2"/>
              <a:buChar char="q"/>
            </a:pPr>
            <a:r>
              <a:rPr lang="en-US" dirty="0" smtClean="0"/>
              <a:t> It </a:t>
            </a:r>
            <a:r>
              <a:rPr lang="en-US" dirty="0"/>
              <a:t>is used in giant institutions such as banks, airlines and others</a:t>
            </a:r>
            <a:r>
              <a:rPr lang="en-US" dirty="0" smtClean="0"/>
              <a:t>.</a:t>
            </a:r>
          </a:p>
          <a:p>
            <a:pPr algn="l" rtl="0">
              <a:buFont typeface="Wingdings" panose="05000000000000000000" pitchFamily="2" charset="2"/>
              <a:buChar char="q"/>
            </a:pPr>
            <a:r>
              <a:rPr lang="en-US" dirty="0" smtClean="0"/>
              <a:t> It </a:t>
            </a:r>
            <a:r>
              <a:rPr lang="en-US" dirty="0"/>
              <a:t>can serve thousands of users at the same time</a:t>
            </a:r>
            <a:r>
              <a:rPr lang="en-US" dirty="0" smtClean="0"/>
              <a:t>.</a:t>
            </a:r>
          </a:p>
          <a:p>
            <a:pPr algn="l" rtl="0">
              <a:buFont typeface="Wingdings" panose="05000000000000000000" pitchFamily="2" charset="2"/>
              <a:buChar char="q"/>
            </a:pPr>
            <a:r>
              <a:rPr lang="en-US" dirty="0" smtClean="0"/>
              <a:t> Has </a:t>
            </a:r>
            <a:r>
              <a:rPr lang="en-US" dirty="0"/>
              <a:t>huge processing capabilities and high speeds</a:t>
            </a:r>
            <a:r>
              <a:rPr lang="en-US" dirty="0" smtClean="0"/>
              <a:t>.</a:t>
            </a:r>
          </a:p>
          <a:p>
            <a:pPr algn="l" rtl="0">
              <a:buFont typeface="Wingdings" panose="05000000000000000000" pitchFamily="2" charset="2"/>
              <a:buChar char="q"/>
            </a:pPr>
            <a:r>
              <a:rPr lang="en-US" dirty="0" smtClean="0"/>
              <a:t> </a:t>
            </a:r>
            <a:r>
              <a:rPr lang="en-US" dirty="0"/>
              <a:t>Serves a wide range of computers (company branches - city - whole continent).</a:t>
            </a:r>
            <a:endParaRPr lang="ar-SA" dirty="0"/>
          </a:p>
        </p:txBody>
      </p:sp>
    </p:spTree>
    <p:extLst>
      <p:ext uri="{BB962C8B-B14F-4D97-AF65-F5344CB8AC3E}">
        <p14:creationId xmlns:p14="http://schemas.microsoft.com/office/powerpoint/2010/main" val="4085104461"/>
      </p:ext>
    </p:extLst>
  </p:cSld>
  <p:clrMapOvr>
    <a:masterClrMapping/>
  </p:clrMapOvr>
</p:sld>
</file>

<file path=ppt/theme/theme1.xml><?xml version="1.0" encoding="utf-8"?>
<a:theme xmlns:a="http://schemas.openxmlformats.org/drawingml/2006/main" name="برلين">
  <a:themeElements>
    <a:clrScheme name="Berlin">
      <a:dk1>
        <a:sysClr val="windowText" lastClr="000000"/>
      </a:dk1>
      <a:lt1>
        <a:sysClr val="window" lastClr="FFFFFF"/>
      </a:lt1>
      <a:dk2>
        <a:srgbClr val="6A9C41"/>
      </a:dk2>
      <a:lt2>
        <a:srgbClr val="E7E6E6"/>
      </a:lt2>
      <a:accent1>
        <a:srgbClr val="A7D535"/>
      </a:accent1>
      <a:accent2>
        <a:srgbClr val="EACA4F"/>
      </a:accent2>
      <a:accent3>
        <a:srgbClr val="FD9850"/>
      </a:accent3>
      <a:accent4>
        <a:srgbClr val="F46442"/>
      </a:accent4>
      <a:accent5>
        <a:srgbClr val="54D289"/>
      </a:accent5>
      <a:accent6>
        <a:srgbClr val="6AD8CB"/>
      </a:accent6>
      <a:hlink>
        <a:srgbClr val="CAFB50"/>
      </a:hlink>
      <a:folHlink>
        <a:srgbClr val="DEFF8B"/>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docProps/app.xml><?xml version="1.0" encoding="utf-8"?>
<Properties xmlns="http://schemas.openxmlformats.org/officeDocument/2006/extended-properties" xmlns:vt="http://schemas.openxmlformats.org/officeDocument/2006/docPropsVTypes">
  <Template>TM04033917[[fn=برلين]]</Template>
  <TotalTime>95</TotalTime>
  <Words>2235</Words>
  <Application>Microsoft Office PowerPoint</Application>
  <PresentationFormat>ملء الشاشة</PresentationFormat>
  <Paragraphs>171</Paragraphs>
  <Slides>41</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41</vt:i4>
      </vt:variant>
    </vt:vector>
  </HeadingPairs>
  <TitlesOfParts>
    <vt:vector size="46" baseType="lpstr">
      <vt:lpstr>Arial</vt:lpstr>
      <vt:lpstr>Times New Roman</vt:lpstr>
      <vt:lpstr>Trebuchet MS</vt:lpstr>
      <vt:lpstr>Wingdings</vt:lpstr>
      <vt:lpstr>برلين</vt:lpstr>
      <vt:lpstr>Computer skills </vt:lpstr>
      <vt:lpstr>عرض تقديمي في PowerPoint</vt:lpstr>
      <vt:lpstr>Lecture objectives </vt:lpstr>
      <vt:lpstr>Types of computers </vt:lpstr>
      <vt:lpstr>Types of computers based on their size</vt:lpstr>
      <vt:lpstr>Types of computers based on their size</vt:lpstr>
      <vt:lpstr>Types of computers based on their size Supercomputers characteristics </vt:lpstr>
      <vt:lpstr>Types of computers based on their size Supercomputers characteristics </vt:lpstr>
      <vt:lpstr>Types of computers based on their size Mainframe computer characteristics </vt:lpstr>
      <vt:lpstr>Types of computers based on their size Mainframe computer characteristics </vt:lpstr>
      <vt:lpstr>Types of computers based on their size Minicomputers characteristics </vt:lpstr>
      <vt:lpstr>Types of computers based on their size Minicomputers characteristics </vt:lpstr>
      <vt:lpstr>Types of computers based on their size Microcomputers characteristics </vt:lpstr>
      <vt:lpstr>Types of computers based on their size Microcomputers characteristics </vt:lpstr>
      <vt:lpstr>Types of computers based on (processing method)</vt:lpstr>
      <vt:lpstr>Types of computers based on (processing method)</vt:lpstr>
      <vt:lpstr>Types of computers based on (processing method) :Digital Computer</vt:lpstr>
      <vt:lpstr>Types of computers based on (processing method) :Analog Computer</vt:lpstr>
      <vt:lpstr>Types of computers based on (processing method) :Hybrid Computer</vt:lpstr>
      <vt:lpstr>Types of computers according to the purpose</vt:lpstr>
      <vt:lpstr> Types of computers according to the purpose </vt:lpstr>
      <vt:lpstr> Types of computers according to the purpose General Purpose Computers </vt:lpstr>
      <vt:lpstr> Types of computers according to the purpose Special Purpose Computers </vt:lpstr>
      <vt:lpstr>Types of computers according to the method of implementing the instruction</vt:lpstr>
      <vt:lpstr>Types of computers according to the method of implementing the instruction</vt:lpstr>
      <vt:lpstr>Types of computers according to the method of implementing the instruction</vt:lpstr>
      <vt:lpstr>Types of computing</vt:lpstr>
      <vt:lpstr>Types of computing</vt:lpstr>
      <vt:lpstr>Types of computing Distributed system  </vt:lpstr>
      <vt:lpstr>Types of computing Distributed system  </vt:lpstr>
      <vt:lpstr>Types of computing grid computing      </vt:lpstr>
      <vt:lpstr>Types of computing  Cloud computing </vt:lpstr>
      <vt:lpstr>Types of computing  Cloud computing </vt:lpstr>
      <vt:lpstr>Types of computing  Cloud computing </vt:lpstr>
      <vt:lpstr>Computer system components</vt:lpstr>
      <vt:lpstr>Computer system components</vt:lpstr>
      <vt:lpstr>Computer system components :Hardware</vt:lpstr>
      <vt:lpstr>Computer system components :Software</vt:lpstr>
      <vt:lpstr>Computer system components :Humans</vt:lpstr>
      <vt:lpstr>Computer system components :Data and information</vt:lpstr>
      <vt:lpstr>The end of chapter 1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Fatimah A. Saleh</dc:creator>
  <cp:lastModifiedBy>Fatimah A. Saleh</cp:lastModifiedBy>
  <cp:revision>13</cp:revision>
  <dcterms:created xsi:type="dcterms:W3CDTF">2020-09-07T06:40:02Z</dcterms:created>
  <dcterms:modified xsi:type="dcterms:W3CDTF">2020-09-07T08:15:09Z</dcterms:modified>
</cp:coreProperties>
</file>