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4" r:id="rId1"/>
  </p:sldMasterIdLst>
  <p:notesMasterIdLst>
    <p:notesMasterId r:id="rId19"/>
  </p:notesMasterIdLst>
  <p:sldIdLst>
    <p:sldId id="281" r:id="rId2"/>
    <p:sldId id="282" r:id="rId3"/>
    <p:sldId id="283" r:id="rId4"/>
    <p:sldId id="256" r:id="rId5"/>
    <p:sldId id="258" r:id="rId6"/>
    <p:sldId id="267" r:id="rId7"/>
    <p:sldId id="268" r:id="rId8"/>
    <p:sldId id="273" r:id="rId9"/>
    <p:sldId id="274" r:id="rId10"/>
    <p:sldId id="269" r:id="rId11"/>
    <p:sldId id="270" r:id="rId12"/>
    <p:sldId id="277" r:id="rId13"/>
    <p:sldId id="271" r:id="rId14"/>
    <p:sldId id="280" r:id="rId15"/>
    <p:sldId id="284" r:id="rId16"/>
    <p:sldId id="285" r:id="rId17"/>
    <p:sldId id="279" r:id="rId1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3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7BD1ACA-755A-4905-A209-94EC759EE5EF}" type="datetimeFigureOut">
              <a:rPr lang="en-US" smtClean="0"/>
              <a:t>4/29/2015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3C2A241-7589-4A1D-9D9C-42FAAE2F5849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عنصر نائب لصورة الشريحة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2771" name="عنصر نائب للملاحظات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ar-SA" smtClean="0">
              <a:latin typeface="Arial" pitchFamily="34" charset="0"/>
            </a:endParaRPr>
          </a:p>
        </p:txBody>
      </p:sp>
      <p:sp>
        <p:nvSpPr>
          <p:cNvPr id="32772" name="عنصر نائب لرقم الشريحة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F3669B9-8397-4D7C-9B94-ACFA8A4242D3}" type="slidenum">
              <a:rPr lang="en-US" altLang="zh-CN" smtClean="0"/>
              <a:pPr/>
              <a:t>16</a:t>
            </a:fld>
            <a:endParaRPr lang="en-US" altLang="zh-CN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6955C1BB-589A-4F4C-AF03-83D1A59A009D}" type="datetimeFigureOut">
              <a:rPr lang="en-US" smtClean="0"/>
              <a:pPr/>
              <a:t>4/29/2015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Rectangle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Straight Connector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Straight Connector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Rectangle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Oval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Oval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Oval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C1CE1075-A837-49F0-BAA4-BF904B15164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55C1BB-589A-4F4C-AF03-83D1A59A009D}" type="datetimeFigureOut">
              <a:rPr lang="en-US" smtClean="0"/>
              <a:pPr/>
              <a:t>4/29/2015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E1075-A837-49F0-BAA4-BF904B15164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55C1BB-589A-4F4C-AF03-83D1A59A009D}" type="datetimeFigureOut">
              <a:rPr lang="en-US" smtClean="0"/>
              <a:pPr/>
              <a:t>4/29/2015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E1075-A837-49F0-BAA4-BF904B15164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6955C1BB-589A-4F4C-AF03-83D1A59A009D}" type="datetimeFigureOut">
              <a:rPr lang="en-US" smtClean="0"/>
              <a:pPr/>
              <a:t>4/29/2015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C1CE1075-A837-49F0-BAA4-BF904B15164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6955C1BB-589A-4F4C-AF03-83D1A59A009D}" type="datetimeFigureOut">
              <a:rPr lang="en-US" smtClean="0"/>
              <a:pPr/>
              <a:t>4/29/2015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en-US"/>
          </a:p>
        </p:txBody>
      </p:sp>
      <p:sp>
        <p:nvSpPr>
          <p:cNvPr id="9" name="Rectangle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Straight Connector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Straight Connector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Rectangle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Oval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Oval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Oval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Straight Connector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C1CE1075-A837-49F0-BAA4-BF904B15164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55C1BB-589A-4F4C-AF03-83D1A59A009D}" type="datetimeFigureOut">
              <a:rPr lang="en-US" smtClean="0"/>
              <a:pPr/>
              <a:t>4/29/2015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E1075-A837-49F0-BAA4-BF904B15164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55C1BB-589A-4F4C-AF03-83D1A59A009D}" type="datetimeFigureOut">
              <a:rPr lang="en-US" smtClean="0"/>
              <a:pPr/>
              <a:t>4/29/2015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E1075-A837-49F0-BAA4-BF904B15164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6955C1BB-589A-4F4C-AF03-83D1A59A009D}" type="datetimeFigureOut">
              <a:rPr lang="en-US" smtClean="0"/>
              <a:pPr/>
              <a:t>4/29/2015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C1CE1075-A837-49F0-BAA4-BF904B15164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55C1BB-589A-4F4C-AF03-83D1A59A009D}" type="datetimeFigureOut">
              <a:rPr lang="en-US" smtClean="0"/>
              <a:pPr/>
              <a:t>4/29/2015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E1075-A837-49F0-BAA4-BF904B15164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Content Placeholder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1" name="Date Placeholder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6955C1BB-589A-4F4C-AF03-83D1A59A009D}" type="datetimeFigureOut">
              <a:rPr lang="en-US" smtClean="0"/>
              <a:pPr/>
              <a:t>4/29/2015</a:t>
            </a:fld>
            <a:endParaRPr lang="en-US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C1CE1075-A837-49F0-BAA4-BF904B15164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3" name="Footer Placeholder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Oval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Straight Connector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Date Placeholder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6955C1BB-589A-4F4C-AF03-83D1A59A009D}" type="datetimeFigureOut">
              <a:rPr lang="en-US" smtClean="0"/>
              <a:pPr/>
              <a:t>4/29/2015</a:t>
            </a:fld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C1CE1075-A837-49F0-BAA4-BF904B15164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6955C1BB-589A-4F4C-AF03-83D1A59A009D}" type="datetimeFigureOut">
              <a:rPr lang="en-US" smtClean="0"/>
              <a:pPr/>
              <a:t>4/29/2015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Oval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C1CE1075-A837-49F0-BAA4-BF904B151644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gi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jpeg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gif"/><Relationship Id="rId3" Type="http://schemas.openxmlformats.org/officeDocument/2006/relationships/image" Target="../media/image5.png"/><Relationship Id="rId7" Type="http://schemas.openxmlformats.org/officeDocument/2006/relationships/image" Target="../media/image8.gif"/><Relationship Id="rId2" Type="http://schemas.openxmlformats.org/officeDocument/2006/relationships/slideLayout" Target="../slideLayouts/slideLayout7.xml"/><Relationship Id="rId1" Type="http://schemas.openxmlformats.org/officeDocument/2006/relationships/audio" Target="file:///D:\&#1578;&#1589;&#1601;&#1610;&#1602;\Applaus.wav" TargetMode="External"/><Relationship Id="rId6" Type="http://schemas.openxmlformats.org/officeDocument/2006/relationships/image" Target="../media/image7.gif"/><Relationship Id="rId5" Type="http://schemas.openxmlformats.org/officeDocument/2006/relationships/image" Target="../media/image6.jpeg"/><Relationship Id="rId4" Type="http://schemas.openxmlformats.org/officeDocument/2006/relationships/hyperlink" Target="http://www.plasmadesign.co.uk/CGArt/Zips/Venturi.zip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gif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420" name="Picture 4" descr="F:\interview\صور\0418154893778100008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04800" y="-228600"/>
            <a:ext cx="9753600" cy="7315200"/>
          </a:xfrm>
          <a:prstGeom prst="rect">
            <a:avLst/>
          </a:prstGeom>
          <a:noFill/>
        </p:spPr>
      </p:pic>
      <p:pic>
        <p:nvPicPr>
          <p:cNvPr id="60421" name="Picture 5" descr="F:\interview\صور\13136702921216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31640" y="4677494"/>
            <a:ext cx="3600450" cy="1847850"/>
          </a:xfrm>
          <a:prstGeom prst="rect">
            <a:avLst/>
          </a:prstGeom>
          <a:noFill/>
        </p:spPr>
      </p:pic>
      <p:pic>
        <p:nvPicPr>
          <p:cNvPr id="6" name="Picture 6" descr="bugs25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3253457">
            <a:off x="7875374" y="586423"/>
            <a:ext cx="8382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604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500" fill="hold"/>
                                        <p:tgtEl>
                                          <p:spTgt spid="604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6808" y="-27384"/>
            <a:ext cx="7467600" cy="1143000"/>
          </a:xfrm>
        </p:spPr>
        <p:txBody>
          <a:bodyPr/>
          <a:lstStyle/>
          <a:p>
            <a:pPr algn="r" rtl="1"/>
            <a:r>
              <a:rPr lang="ar-SA" dirty="0"/>
              <a:t>إجتياز المقابلة الشخصية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quarter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94482" y="1310469"/>
            <a:ext cx="2664296" cy="2400300"/>
          </a:xfrm>
        </p:spPr>
      </p:pic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3758778" y="1600200"/>
            <a:ext cx="4485630" cy="4572000"/>
          </a:xfrm>
        </p:spPr>
        <p:txBody>
          <a:bodyPr/>
          <a:lstStyle/>
          <a:p>
            <a:pPr algn="r" rtl="1">
              <a:lnSpc>
                <a:spcPct val="150000"/>
              </a:lnSpc>
            </a:pPr>
            <a:r>
              <a:rPr lang="ar-SA" dirty="0" smtClean="0"/>
              <a:t>أنواع المقابلات:</a:t>
            </a:r>
          </a:p>
          <a:p>
            <a:pPr marL="822960" lvl="1" indent="-457200" algn="r" rtl="1">
              <a:lnSpc>
                <a:spcPct val="150000"/>
              </a:lnSpc>
              <a:buFont typeface="+mj-lt"/>
              <a:buAutoNum type="arabicPeriod"/>
            </a:pPr>
            <a:r>
              <a:rPr lang="ar-SA" dirty="0" smtClean="0"/>
              <a:t>مقابلة وجهاً لوجه</a:t>
            </a:r>
          </a:p>
          <a:p>
            <a:pPr marL="822960" lvl="1" indent="-457200" algn="r" rtl="1">
              <a:lnSpc>
                <a:spcPct val="150000"/>
              </a:lnSpc>
              <a:buFont typeface="+mj-lt"/>
              <a:buAutoNum type="arabicPeriod"/>
            </a:pPr>
            <a:r>
              <a:rPr lang="ar-SA" dirty="0" smtClean="0"/>
              <a:t>مقابلة جماعية</a:t>
            </a:r>
          </a:p>
          <a:p>
            <a:pPr marL="822960" lvl="1" indent="-457200" algn="r" rtl="1">
              <a:lnSpc>
                <a:spcPct val="150000"/>
              </a:lnSpc>
              <a:buFont typeface="+mj-lt"/>
              <a:buAutoNum type="arabicPeriod"/>
            </a:pPr>
            <a:r>
              <a:rPr lang="ar-SA" dirty="0" smtClean="0"/>
              <a:t>مقابلة هاتفية</a:t>
            </a:r>
          </a:p>
          <a:p>
            <a:pPr marL="822960" lvl="1" indent="-457200" algn="r" rtl="1">
              <a:lnSpc>
                <a:spcPct val="150000"/>
              </a:lnSpc>
              <a:buFont typeface="+mj-lt"/>
              <a:buAutoNum type="arabicPeriod"/>
            </a:pPr>
            <a:r>
              <a:rPr lang="ar-SA" dirty="0" smtClean="0"/>
              <a:t>لجنة فحص المتقدمين ( لجنة التوظيف)</a:t>
            </a:r>
          </a:p>
          <a:p>
            <a:pPr marL="822960" lvl="1" indent="-457200" algn="r" rtl="1">
              <a:lnSpc>
                <a:spcPct val="150000"/>
              </a:lnSpc>
              <a:buFont typeface="+mj-lt"/>
              <a:buAutoNum type="arabicPeriod"/>
            </a:pPr>
            <a:r>
              <a:rPr lang="ar-SA" dirty="0" smtClean="0"/>
              <a:t>مقابلة شخصية على مائدة الطعام</a:t>
            </a:r>
          </a:p>
          <a:p>
            <a:pPr marL="822960" lvl="1" indent="-457200" algn="r" rtl="1">
              <a:lnSpc>
                <a:spcPct val="150000"/>
              </a:lnSpc>
              <a:buFont typeface="+mj-lt"/>
              <a:buAutoNum type="arabicPeriod"/>
            </a:pPr>
            <a:endParaRPr lang="ar-SA" dirty="0" smtClean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15616" y="3933056"/>
            <a:ext cx="2808312" cy="2160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0855527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6808" y="-27384"/>
            <a:ext cx="7467600" cy="1143000"/>
          </a:xfrm>
        </p:spPr>
        <p:txBody>
          <a:bodyPr/>
          <a:lstStyle/>
          <a:p>
            <a:pPr algn="r" rtl="1"/>
            <a:r>
              <a:rPr lang="ar-SA" dirty="0"/>
              <a:t>إجتياز المقابلة الشخصية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quarter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23527" y="1340768"/>
            <a:ext cx="3600401" cy="3456384"/>
          </a:xfrm>
        </p:spPr>
      </p:pic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067944" y="1600200"/>
            <a:ext cx="4464496" cy="4572000"/>
          </a:xfrm>
        </p:spPr>
        <p:txBody>
          <a:bodyPr/>
          <a:lstStyle/>
          <a:p>
            <a:pPr algn="r" rtl="1">
              <a:lnSpc>
                <a:spcPct val="150000"/>
              </a:lnSpc>
            </a:pPr>
            <a:r>
              <a:rPr lang="ar-SA" dirty="0" smtClean="0"/>
              <a:t>الأسئلة </a:t>
            </a:r>
            <a:r>
              <a:rPr lang="ar-SA" dirty="0"/>
              <a:t>الأكثر شيوعاً في </a:t>
            </a:r>
            <a:r>
              <a:rPr lang="ar-SA" dirty="0" smtClean="0"/>
              <a:t>المقابلات:</a:t>
            </a:r>
            <a:endParaRPr lang="en-US" dirty="0" smtClean="0"/>
          </a:p>
          <a:p>
            <a:pPr marL="822960" lvl="1" indent="-457200" algn="r" rtl="1">
              <a:lnSpc>
                <a:spcPct val="150000"/>
              </a:lnSpc>
              <a:buFont typeface="+mj-lt"/>
              <a:buAutoNum type="arabicPeriod"/>
            </a:pPr>
            <a:r>
              <a:rPr lang="ar-SA" dirty="0" smtClean="0"/>
              <a:t>الأسئلة الشخصية</a:t>
            </a:r>
          </a:p>
          <a:p>
            <a:pPr marL="822960" lvl="1" indent="-457200" algn="r" rtl="1">
              <a:lnSpc>
                <a:spcPct val="150000"/>
              </a:lnSpc>
              <a:buFont typeface="+mj-lt"/>
              <a:buAutoNum type="arabicPeriod"/>
            </a:pPr>
            <a:r>
              <a:rPr lang="ar-SA" dirty="0" smtClean="0"/>
              <a:t>الأسئلة التخصصية</a:t>
            </a:r>
          </a:p>
          <a:p>
            <a:pPr marL="822960" lvl="1" indent="-457200" algn="r" rtl="1">
              <a:lnSpc>
                <a:spcPct val="150000"/>
              </a:lnSpc>
              <a:buFont typeface="+mj-lt"/>
              <a:buAutoNum type="arabicPeriod"/>
            </a:pPr>
            <a:r>
              <a:rPr lang="ar-SA" dirty="0"/>
              <a:t>الأسئلة المتعلقة </a:t>
            </a:r>
            <a:r>
              <a:rPr lang="ar-SA" dirty="0" smtClean="0"/>
              <a:t>بالخبرات السابقة</a:t>
            </a:r>
          </a:p>
          <a:p>
            <a:pPr marL="822960" lvl="1" indent="-457200" algn="r" rtl="1">
              <a:lnSpc>
                <a:spcPct val="150000"/>
              </a:lnSpc>
              <a:buFont typeface="+mj-lt"/>
              <a:buAutoNum type="arabicPeriod"/>
            </a:pPr>
            <a:r>
              <a:rPr lang="ar-SA" dirty="0" smtClean="0"/>
              <a:t>الأسئلة </a:t>
            </a:r>
            <a:r>
              <a:rPr lang="ar-SA" dirty="0"/>
              <a:t>المتعلقة</a:t>
            </a:r>
            <a:r>
              <a:rPr lang="ar-SA" dirty="0" smtClean="0"/>
              <a:t> بالرغبات والميول المهنية</a:t>
            </a:r>
          </a:p>
          <a:p>
            <a:pPr marL="822960" lvl="1" indent="-457200" algn="r" rtl="1">
              <a:lnSpc>
                <a:spcPct val="150000"/>
              </a:lnSpc>
              <a:buFont typeface="+mj-lt"/>
              <a:buAutoNum type="arabicPeriod"/>
            </a:pPr>
            <a:r>
              <a:rPr lang="ar-SA" dirty="0" smtClean="0"/>
              <a:t>الأسئلة المتعلقة بالطموح والمستقبل</a:t>
            </a:r>
          </a:p>
          <a:p>
            <a:pPr lvl="1" algn="r" rtl="1">
              <a:lnSpc>
                <a:spcPct val="150000"/>
              </a:lnSpc>
            </a:pPr>
            <a:endParaRPr lang="ar-SA" dirty="0" smtClean="0"/>
          </a:p>
        </p:txBody>
      </p:sp>
    </p:spTree>
    <p:extLst>
      <p:ext uri="{BB962C8B-B14F-4D97-AF65-F5344CB8AC3E}">
        <p14:creationId xmlns:p14="http://schemas.microsoft.com/office/powerpoint/2010/main" xmlns="" val="1706511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6808" y="-27384"/>
            <a:ext cx="7467600" cy="1143000"/>
          </a:xfrm>
        </p:spPr>
        <p:txBody>
          <a:bodyPr/>
          <a:lstStyle/>
          <a:p>
            <a:pPr algn="r" rtl="1"/>
            <a:r>
              <a:rPr lang="ar-SA" dirty="0"/>
              <a:t>إجتياز المقابلة الشخصية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quarter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62955" y="1484784"/>
            <a:ext cx="2880308" cy="3596803"/>
          </a:xfrm>
        </p:spPr>
      </p:pic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/>
        <p:txBody>
          <a:bodyPr>
            <a:normAutofit/>
          </a:bodyPr>
          <a:lstStyle/>
          <a:p>
            <a:pPr algn="r" rtl="1"/>
            <a:r>
              <a:rPr lang="ar-SA" dirty="0"/>
              <a:t>الأسئلة الأكثر شيوعاً في </a:t>
            </a:r>
            <a:r>
              <a:rPr lang="ar-SA" dirty="0" smtClean="0"/>
              <a:t>المقابلات:</a:t>
            </a:r>
          </a:p>
          <a:p>
            <a:pPr lvl="1" algn="r" rtl="1"/>
            <a:r>
              <a:rPr lang="ar-SA" dirty="0" smtClean="0"/>
              <a:t>ما سبب رغبتك في العمل في هذه الشركة؟</a:t>
            </a:r>
            <a:r>
              <a:rPr lang="ar-SA" dirty="0"/>
              <a:t> </a:t>
            </a:r>
            <a:r>
              <a:rPr lang="ar-SA" dirty="0" smtClean="0"/>
              <a:t>ضمن إجابتك بما يلي:</a:t>
            </a:r>
          </a:p>
          <a:p>
            <a:pPr lvl="2" algn="r" rtl="1"/>
            <a:r>
              <a:rPr lang="ar-SA" dirty="0" smtClean="0"/>
              <a:t>مزايا الشركة من وجهة نظرك</a:t>
            </a:r>
          </a:p>
          <a:p>
            <a:pPr lvl="2" algn="r" rtl="1"/>
            <a:r>
              <a:rPr lang="ar-SA" dirty="0" smtClean="0"/>
              <a:t>سمعة الشركة الجيدة</a:t>
            </a:r>
          </a:p>
          <a:p>
            <a:pPr lvl="2" algn="r" rtl="1"/>
            <a:r>
              <a:rPr lang="ar-SA" dirty="0" smtClean="0"/>
              <a:t>أي معلومات إيجابية عن الشركة</a:t>
            </a:r>
          </a:p>
          <a:p>
            <a:pPr lvl="2" algn="r" rtl="1"/>
            <a:r>
              <a:rPr lang="ar-SA" dirty="0" smtClean="0"/>
              <a:t>أمور تحبها وجدتها في الشركة</a:t>
            </a:r>
          </a:p>
          <a:p>
            <a:pPr lvl="1" algn="r" rtl="1"/>
            <a:r>
              <a:rPr lang="ar-SA" dirty="0" smtClean="0"/>
              <a:t>حدثني عن نفسك. </a:t>
            </a:r>
            <a:r>
              <a:rPr lang="ar-SA" dirty="0"/>
              <a:t>ضمن إجابتك بما يلي:</a:t>
            </a:r>
          </a:p>
          <a:p>
            <a:pPr lvl="2" algn="r" rtl="1"/>
            <a:r>
              <a:rPr lang="ar-SA" dirty="0" smtClean="0"/>
              <a:t>حاول معرفة مغزى السؤال (في أي جانب بالتحديد) وتجنب الأحاديث غير المهمة</a:t>
            </a:r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xmlns="" val="12186081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6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1" dur="5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6808" y="-27384"/>
            <a:ext cx="7467600" cy="1143000"/>
          </a:xfrm>
        </p:spPr>
        <p:txBody>
          <a:bodyPr/>
          <a:lstStyle/>
          <a:p>
            <a:pPr algn="r" rtl="1"/>
            <a:r>
              <a:rPr lang="ar-SA" dirty="0"/>
              <a:t>إجتياز المقابلة الشخصية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quarter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22670" y="1052737"/>
            <a:ext cx="3157242" cy="4519672"/>
          </a:xfrm>
        </p:spPr>
      </p:pic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/>
        <p:txBody>
          <a:bodyPr>
            <a:normAutofit fontScale="85000" lnSpcReduction="10000"/>
          </a:bodyPr>
          <a:lstStyle/>
          <a:p>
            <a:pPr algn="r" rtl="1"/>
            <a:r>
              <a:rPr lang="ar-SA" dirty="0" smtClean="0"/>
              <a:t>أخطاء </a:t>
            </a:r>
            <a:r>
              <a:rPr lang="ar-SA" dirty="0"/>
              <a:t>شائعة في المقابلات </a:t>
            </a:r>
            <a:r>
              <a:rPr lang="ar-SA" dirty="0" smtClean="0"/>
              <a:t>الشخصية:</a:t>
            </a:r>
          </a:p>
          <a:p>
            <a:pPr lvl="1" algn="r" rtl="1"/>
            <a:r>
              <a:rPr lang="ar-SA" dirty="0" smtClean="0"/>
              <a:t>أخطاء في المظهر الشخصي</a:t>
            </a:r>
          </a:p>
          <a:p>
            <a:pPr marL="1074420" lvl="2" indent="-342900" algn="r" rtl="1">
              <a:buFont typeface="+mj-lt"/>
              <a:buAutoNum type="arabicParenR"/>
            </a:pPr>
            <a:r>
              <a:rPr lang="ar-SA" dirty="0" smtClean="0"/>
              <a:t>نظافة الثوب والشماغ</a:t>
            </a:r>
          </a:p>
          <a:p>
            <a:pPr marL="1074420" lvl="2" indent="-342900" algn="r" rtl="1">
              <a:buFont typeface="+mj-lt"/>
              <a:buAutoNum type="arabicParenR"/>
            </a:pPr>
            <a:r>
              <a:rPr lang="ar-SA" dirty="0" smtClean="0"/>
              <a:t>مراعاة نظافة الأسنان</a:t>
            </a:r>
          </a:p>
          <a:p>
            <a:pPr marL="1074420" lvl="2" indent="-342900" algn="r" rtl="1">
              <a:buFont typeface="+mj-lt"/>
              <a:buAutoNum type="arabicParenR"/>
            </a:pPr>
            <a:r>
              <a:rPr lang="ar-SA" dirty="0" smtClean="0"/>
              <a:t>تقليم الأظافر</a:t>
            </a:r>
          </a:p>
          <a:p>
            <a:pPr marL="1074420" lvl="2" indent="-342900" algn="r" rtl="1">
              <a:buFont typeface="+mj-lt"/>
              <a:buAutoNum type="arabicParenR"/>
            </a:pPr>
            <a:endParaRPr lang="ar-SA" dirty="0" smtClean="0"/>
          </a:p>
          <a:p>
            <a:pPr lvl="1" algn="r" rtl="1"/>
            <a:r>
              <a:rPr lang="ar-SA" dirty="0" smtClean="0"/>
              <a:t>أخطاء أثناء التحاور:</a:t>
            </a:r>
          </a:p>
          <a:p>
            <a:pPr marL="1074420" lvl="2" indent="-342900" algn="r" rtl="1">
              <a:buFont typeface="+mj-lt"/>
              <a:buAutoNum type="arabicParenR"/>
            </a:pPr>
            <a:r>
              <a:rPr lang="ar-SA" dirty="0" smtClean="0"/>
              <a:t>الإجابة السريعة عن السؤال دون تفكير</a:t>
            </a:r>
          </a:p>
          <a:p>
            <a:pPr marL="1074420" lvl="2" indent="-342900" algn="r" rtl="1">
              <a:buFont typeface="+mj-lt"/>
              <a:buAutoNum type="arabicParenR"/>
            </a:pPr>
            <a:r>
              <a:rPr lang="ar-SA" dirty="0" smtClean="0"/>
              <a:t>درجة الصوت</a:t>
            </a:r>
          </a:p>
          <a:p>
            <a:pPr marL="1074420" lvl="2" indent="-342900" algn="r" rtl="1">
              <a:buFont typeface="+mj-lt"/>
              <a:buAutoNum type="arabicParenR"/>
            </a:pPr>
            <a:r>
              <a:rPr lang="ar-SA" dirty="0" smtClean="0"/>
              <a:t>الخروج عن الموضوع</a:t>
            </a:r>
          </a:p>
          <a:p>
            <a:pPr marL="1074420" lvl="2" indent="-342900" algn="r" rtl="1">
              <a:buFont typeface="+mj-lt"/>
              <a:buAutoNum type="arabicParenR"/>
            </a:pPr>
            <a:r>
              <a:rPr lang="ar-SA" dirty="0" smtClean="0"/>
              <a:t>اليأس وقبول أي وظيفة تعرض</a:t>
            </a:r>
          </a:p>
          <a:p>
            <a:pPr marL="1074420" lvl="2" indent="-342900" algn="r" rtl="1">
              <a:buFont typeface="+mj-lt"/>
              <a:buAutoNum type="arabicParenR"/>
            </a:pPr>
            <a:r>
              <a:rPr lang="ar-SA" dirty="0" smtClean="0"/>
              <a:t>مضغ الحلوى واللبان</a:t>
            </a:r>
          </a:p>
          <a:p>
            <a:pPr marL="1074420" lvl="2" indent="-342900" algn="r" rtl="1">
              <a:buFont typeface="+mj-lt"/>
              <a:buAutoNum type="arabicParenR"/>
            </a:pPr>
            <a:r>
              <a:rPr lang="ar-SA" dirty="0" smtClean="0"/>
              <a:t>الإيمات والإشارات المربكة</a:t>
            </a:r>
          </a:p>
          <a:p>
            <a:pPr marL="1074420" lvl="2" indent="-342900" algn="r" rtl="1">
              <a:buFont typeface="+mj-lt"/>
              <a:buAutoNum type="arabicParenR"/>
            </a:pPr>
            <a:r>
              <a:rPr lang="ar-SA" dirty="0" smtClean="0"/>
              <a:t>طريقة الجلسة </a:t>
            </a:r>
          </a:p>
          <a:p>
            <a:pPr marL="1074420" lvl="2" indent="-342900" algn="r" rtl="1">
              <a:buFont typeface="+mj-lt"/>
              <a:buAutoNum type="arabicParenR"/>
            </a:pPr>
            <a:r>
              <a:rPr lang="ar-SA" dirty="0" smtClean="0"/>
              <a:t>إشغال النظر بالأوراق </a:t>
            </a:r>
          </a:p>
          <a:p>
            <a:pPr marL="1074420" lvl="2" indent="-342900" algn="r" rtl="1">
              <a:buFont typeface="+mj-lt"/>
              <a:buAutoNum type="arabicParenR"/>
            </a:pPr>
            <a:r>
              <a:rPr lang="ar-SA" dirty="0" smtClean="0"/>
              <a:t>المكالمات والرسائل</a:t>
            </a:r>
          </a:p>
          <a:p>
            <a:pPr lvl="1" algn="r" rtl="1"/>
            <a:endParaRPr lang="en-US" dirty="0"/>
          </a:p>
          <a:p>
            <a:pPr marL="0" indent="0" algn="r" rtl="1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3769888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0" dur="500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3" dur="500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6" dur="500"/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9" dur="500"/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2" dur="500"/>
                                        <p:tgtEl>
                                          <p:spTgt spid="4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5" dur="500"/>
                                        <p:tgtEl>
                                          <p:spTgt spid="4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8" dur="500"/>
                                        <p:tgtEl>
                                          <p:spTgt spid="4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514" name="Picture 2" descr="C:\Users\radwan\Desktop\كتابة السيرة الذاتية\imagesCA1GKP67.jpg"/>
          <p:cNvPicPr>
            <a:picLocks noChangeAspect="1" noChangeArrowheads="1"/>
          </p:cNvPicPr>
          <p:nvPr/>
        </p:nvPicPr>
        <p:blipFill rotWithShape="1">
          <a:blip r:embed="rId2" cstate="print">
            <a:extLst/>
          </a:blip>
          <a:srcRect l="5643" t="3901" r="2625" b="6385"/>
          <a:stretch/>
        </p:blipFill>
        <p:spPr bwMode="auto">
          <a:xfrm>
            <a:off x="2678793" y="783771"/>
            <a:ext cx="4549322" cy="387531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5" name="Picture 5" descr="ANd9GcRgM7BXtsvFyrJNLm9jmpdWXZuxSR_nlz3m6r8zzyo2spFUxUMJ"/>
          <p:cNvPicPr>
            <a:picLocks noChangeAspect="1" noChangeArrowheads="1"/>
          </p:cNvPicPr>
          <p:nvPr/>
        </p:nvPicPr>
        <p:blipFill>
          <a:blip r:embed="rId3" cstate="print">
            <a:extLst/>
          </a:blip>
          <a:srcRect/>
          <a:stretch>
            <a:fillRect/>
          </a:stretch>
        </p:blipFill>
        <p:spPr bwMode="auto">
          <a:xfrm>
            <a:off x="2094140" y="955220"/>
            <a:ext cx="5133975" cy="4319587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  <a:extLst/>
        </p:spPr>
      </p:pic>
      <p:sp>
        <p:nvSpPr>
          <p:cNvPr id="43012" name="Slide Number Placeholder 1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129588" y="5734050"/>
            <a:ext cx="609600" cy="520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1FEF2354-8746-48BC-9395-49CC7500E277}" type="slidenum">
              <a:rPr lang="en-US" altLang="en-US" sz="1400">
                <a:solidFill>
                  <a:srgbClr val="FFFFFF"/>
                </a:solidFill>
              </a:rPr>
              <a:pPr/>
              <a:t>14</a:t>
            </a:fld>
            <a:endParaRPr lang="en-US" altLang="en-US" sz="140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644515857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5" descr="F:\دورة فن المقابلات الشخصية\صورررر\19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99992" y="0"/>
            <a:ext cx="4644008" cy="6858000"/>
          </a:xfrm>
          <a:prstGeom prst="rect">
            <a:avLst/>
          </a:prstGeom>
          <a:noFill/>
        </p:spPr>
      </p:pic>
      <p:pic>
        <p:nvPicPr>
          <p:cNvPr id="5" name="Picture 2" descr="F:\دورة فن المقابلات الشخصية\صورررر\198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4427984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2915816" y="-387424"/>
            <a:ext cx="4104456" cy="1944216"/>
          </a:xfrm>
          <a:prstGeom prst="rect">
            <a:avLst/>
          </a:prstGeom>
          <a:ln>
            <a:headEnd/>
            <a:tailEnd/>
          </a:ln>
          <a:scene3d>
            <a:camera prst="perspectiveRelaxed"/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accent2"/>
            </a:contourClr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rtl="1" eaLnBrk="0" hangingPunct="0">
              <a:defRPr/>
            </a:pPr>
            <a:r>
              <a:rPr lang="ar-SA" sz="9600" i="0" kern="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النهاية</a:t>
            </a:r>
            <a:endParaRPr lang="en-US" sz="9600" i="0" kern="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  <p:sp>
        <p:nvSpPr>
          <p:cNvPr id="24579" name="Rectangle 4"/>
          <p:cNvSpPr>
            <a:spLocks noChangeArrowheads="1"/>
          </p:cNvSpPr>
          <p:nvPr/>
        </p:nvSpPr>
        <p:spPr bwMode="auto">
          <a:xfrm>
            <a:off x="914400" y="1412776"/>
            <a:ext cx="8229600" cy="16309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 rtl="1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None/>
            </a:pPr>
            <a:r>
              <a:rPr lang="ar-SA" sz="4000" b="1" dirty="0" err="1">
                <a:solidFill>
                  <a:srgbClr val="FFFF00"/>
                </a:solidFill>
              </a:rPr>
              <a:t>الدعاء </a:t>
            </a:r>
            <a:r>
              <a:rPr lang="ar-SA" sz="4000" b="1" dirty="0">
                <a:solidFill>
                  <a:srgbClr val="FFFF00"/>
                </a:solidFill>
              </a:rPr>
              <a:t>– </a:t>
            </a:r>
            <a:r>
              <a:rPr lang="ar-SA" sz="4000" b="1" dirty="0" err="1">
                <a:solidFill>
                  <a:srgbClr val="FFFF00"/>
                </a:solidFill>
              </a:rPr>
              <a:t>الذكر </a:t>
            </a:r>
            <a:r>
              <a:rPr lang="ar-SA" sz="4000" b="1" dirty="0">
                <a:solidFill>
                  <a:srgbClr val="FFFF00"/>
                </a:solidFill>
              </a:rPr>
              <a:t>– قراءة سورة </a:t>
            </a:r>
            <a:r>
              <a:rPr lang="ar-SA" sz="4000" b="1" dirty="0" err="1">
                <a:solidFill>
                  <a:srgbClr val="FFFF00"/>
                </a:solidFill>
              </a:rPr>
              <a:t>البقرة </a:t>
            </a:r>
            <a:r>
              <a:rPr lang="ar-SA" sz="4000" b="1" dirty="0">
                <a:solidFill>
                  <a:srgbClr val="FFFF00"/>
                </a:solidFill>
              </a:rPr>
              <a:t>– حسن الظن بالله</a:t>
            </a:r>
            <a:endParaRPr lang="en-US" sz="4000" b="1" dirty="0">
              <a:solidFill>
                <a:srgbClr val="FFFF00"/>
              </a:solidFill>
            </a:endParaRPr>
          </a:p>
        </p:txBody>
      </p:sp>
      <p:pic>
        <p:nvPicPr>
          <p:cNvPr id="59394" name="Picture 2" descr="F:\دورة فن المقابلات الشخصية\صورررر\17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2204864"/>
            <a:ext cx="4499992" cy="4653136"/>
          </a:xfrm>
          <a:prstGeom prst="rect">
            <a:avLst/>
          </a:prstGeom>
          <a:noFill/>
        </p:spPr>
      </p:pic>
      <p:pic>
        <p:nvPicPr>
          <p:cNvPr id="59395" name="Picture 3" descr="F:\دورة فن المقابلات الشخصية\صورررر\17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16016" y="2160240"/>
            <a:ext cx="4427984" cy="4725144"/>
          </a:xfrm>
          <a:prstGeom prst="rect">
            <a:avLst/>
          </a:prstGeom>
          <a:noFill/>
        </p:spPr>
      </p:pic>
      <p:pic>
        <p:nvPicPr>
          <p:cNvPr id="59396" name="Picture 4" descr="F:\دورة فن المقابلات الشخصية\صورررر\153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44624"/>
            <a:ext cx="2374826" cy="1440160"/>
          </a:xfrm>
          <a:prstGeom prst="rect">
            <a:avLst/>
          </a:prstGeom>
          <a:noFill/>
        </p:spPr>
      </p:pic>
      <p:pic>
        <p:nvPicPr>
          <p:cNvPr id="59397" name="Picture 5" descr="F:\دورة فن المقابلات الشخصية\صورررر\184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308304" y="-27384"/>
            <a:ext cx="1835696" cy="1512168"/>
          </a:xfrm>
          <a:prstGeom prst="rect">
            <a:avLst/>
          </a:prstGeom>
          <a:noFill/>
        </p:spPr>
      </p:pic>
    </p:spTree>
  </p:cSld>
  <p:clrMapOvr>
    <a:masterClrMapping/>
  </p:clrMapOvr>
  <p:transition spd="med" advTm="0"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5939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5939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2000" fill="hold"/>
                                        <p:tgtEl>
                                          <p:spTgt spid="5939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2000" fill="hold"/>
                                        <p:tgtEl>
                                          <p:spTgt spid="5939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725487"/>
          </a:xfrm>
        </p:spPr>
        <p:txBody>
          <a:bodyPr/>
          <a:lstStyle/>
          <a:p>
            <a:pPr algn="ctr" rtl="1" eaLnBrk="1" fontAlgn="auto" hangingPunct="1">
              <a:spcAft>
                <a:spcPts val="0"/>
              </a:spcAft>
              <a:defRPr/>
            </a:pPr>
            <a:r>
              <a:rPr lang="ar-EG" b="1" dirty="0" smtClean="0">
                <a:solidFill>
                  <a:schemeClr val="accent1">
                    <a:lumMod val="50000"/>
                  </a:schemeClr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اعداد لجنة المتوى التدريبي</a:t>
            </a:r>
            <a:endParaRPr lang="en-US" b="1" dirty="0">
              <a:solidFill>
                <a:schemeClr val="accent1">
                  <a:lumMod val="50000"/>
                </a:schemeClr>
              </a:solidFill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sp>
        <p:nvSpPr>
          <p:cNvPr id="45059" name="TextBox 3"/>
          <p:cNvSpPr txBox="1">
            <a:spLocks noChangeArrowheads="1"/>
          </p:cNvSpPr>
          <p:nvPr/>
        </p:nvSpPr>
        <p:spPr bwMode="auto">
          <a:xfrm>
            <a:off x="-316788" y="1685433"/>
            <a:ext cx="6115050" cy="2062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 rtl="1"/>
            <a:r>
              <a:rPr lang="ar-EG" altLang="en-US" sz="3200" dirty="0">
                <a:solidFill>
                  <a:schemeClr val="accent1">
                    <a:lumMod val="50000"/>
                  </a:schemeClr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د. نايف</a:t>
            </a:r>
            <a:r>
              <a:rPr lang="en-US" altLang="en-US" sz="3200" dirty="0">
                <a:solidFill>
                  <a:schemeClr val="accent1">
                    <a:lumMod val="50000"/>
                  </a:schemeClr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 </a:t>
            </a:r>
            <a:r>
              <a:rPr lang="ar-EG" altLang="en-US" sz="3200" dirty="0">
                <a:solidFill>
                  <a:schemeClr val="accent1">
                    <a:lumMod val="50000"/>
                  </a:schemeClr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أزيـبـي</a:t>
            </a:r>
          </a:p>
          <a:p>
            <a:pPr algn="r" rtl="1"/>
            <a:r>
              <a:rPr lang="ar-EG" altLang="en-US" sz="3200" dirty="0" err="1">
                <a:solidFill>
                  <a:schemeClr val="accent1">
                    <a:lumMod val="50000"/>
                  </a:schemeClr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أ.د</a:t>
            </a:r>
            <a:r>
              <a:rPr lang="ar-EG" altLang="en-US" sz="3200" dirty="0">
                <a:solidFill>
                  <a:schemeClr val="accent1">
                    <a:lumMod val="50000"/>
                  </a:schemeClr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. منى خميس جودة</a:t>
            </a:r>
            <a:endParaRPr lang="en-US" altLang="en-US" sz="3200" dirty="0">
              <a:solidFill>
                <a:schemeClr val="accent1">
                  <a:lumMod val="50000"/>
                </a:schemeClr>
              </a:solidFill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  <a:p>
            <a:pPr algn="r" rtl="1"/>
            <a:r>
              <a:rPr lang="ar-EG" altLang="en-US" sz="3200" dirty="0">
                <a:solidFill>
                  <a:schemeClr val="accent1">
                    <a:lumMod val="50000"/>
                  </a:schemeClr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د. هالة محفوظ</a:t>
            </a:r>
          </a:p>
          <a:p>
            <a:pPr algn="r" rtl="1"/>
            <a:r>
              <a:rPr lang="ar-EG" altLang="en-US" sz="3200" dirty="0">
                <a:solidFill>
                  <a:schemeClr val="accent1">
                    <a:lumMod val="50000"/>
                  </a:schemeClr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د. سلطان </a:t>
            </a:r>
            <a:r>
              <a:rPr lang="ar-EG" altLang="en-US" sz="3200" dirty="0" err="1">
                <a:solidFill>
                  <a:schemeClr val="accent1">
                    <a:lumMod val="50000"/>
                  </a:schemeClr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العولقي</a:t>
            </a:r>
            <a:endParaRPr lang="ar-EG" altLang="en-US" sz="3200" dirty="0">
              <a:solidFill>
                <a:schemeClr val="accent1">
                  <a:lumMod val="50000"/>
                </a:schemeClr>
              </a:solidFill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sp>
        <p:nvSpPr>
          <p:cNvPr id="45060" name="TextBox 4"/>
          <p:cNvSpPr txBox="1">
            <a:spLocks noChangeArrowheads="1"/>
          </p:cNvSpPr>
          <p:nvPr/>
        </p:nvSpPr>
        <p:spPr bwMode="auto">
          <a:xfrm>
            <a:off x="1963793" y="4432903"/>
            <a:ext cx="6115050" cy="1077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rtl="1"/>
            <a:r>
              <a:rPr lang="ar-EG" altLang="en-US" sz="3200" dirty="0">
                <a:solidFill>
                  <a:schemeClr val="accent1">
                    <a:lumMod val="50000"/>
                  </a:schemeClr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اشراف</a:t>
            </a:r>
          </a:p>
          <a:p>
            <a:pPr algn="ctr" rtl="1"/>
            <a:r>
              <a:rPr lang="ar-EG" altLang="en-US" sz="3200" dirty="0">
                <a:solidFill>
                  <a:schemeClr val="accent1">
                    <a:lumMod val="50000"/>
                  </a:schemeClr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د. عائشة حسن زكري</a:t>
            </a:r>
            <a:endParaRPr lang="en-US" altLang="en-US" sz="3200" dirty="0">
              <a:solidFill>
                <a:schemeClr val="accent1">
                  <a:lumMod val="50000"/>
                </a:schemeClr>
              </a:solidFill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sp>
        <p:nvSpPr>
          <p:cNvPr id="45061" name="Slide Number Placeholder 5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129588" y="5734050"/>
            <a:ext cx="609600" cy="520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6442B11F-6B53-4425-8AE8-2CB4DFE37803}" type="slidenum">
              <a:rPr lang="en-US" altLang="en-US" sz="1400">
                <a:solidFill>
                  <a:schemeClr val="accent1">
                    <a:lumMod val="50000"/>
                  </a:schemeClr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pPr/>
              <a:t>17</a:t>
            </a:fld>
            <a:endParaRPr lang="en-US" altLang="en-US" sz="1400">
              <a:solidFill>
                <a:schemeClr val="accent1">
                  <a:lumMod val="50000"/>
                </a:schemeClr>
              </a:solidFill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25286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9634" name="Applaus.wav">
            <a:hlinkClick r:id="" action="ppaction://media"/>
          </p:cNvPr>
          <p:cNvPicPr>
            <a:picLocks noRot="1" noChangeAspect="1" noChangeArrowheads="1"/>
          </p:cNvPicPr>
          <p:nvPr>
            <a:audioFile r:link="rId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19600" y="32766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3" name="Picture 3" descr="VenturiPreview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27384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9636" name="Picture 4" descr="GLOBE2_1_"/>
          <p:cNvPicPr>
            <a:picLocks noChangeAspect="1" noChangeArrowheads="1" noCrop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555875" y="836613"/>
            <a:ext cx="3875088" cy="5229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9637" name="Picture 5" descr="will6"/>
          <p:cNvPicPr>
            <a:picLocks noChangeAspect="1" noChangeArrowheads="1" noCrop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059113" y="4508500"/>
            <a:ext cx="3048000" cy="754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6" name="Picture 6" descr="bugs25"/>
          <p:cNvPicPr>
            <a:picLocks noChangeAspect="1" noChangeArrowheads="1" noCrop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 rot="3253457">
            <a:off x="392113" y="325438"/>
            <a:ext cx="8382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7" name="WordArt 8"/>
          <p:cNvSpPr>
            <a:spLocks noChangeArrowheads="1" noChangeShapeType="1" noTextEdit="1"/>
          </p:cNvSpPr>
          <p:nvPr/>
        </p:nvSpPr>
        <p:spPr bwMode="auto">
          <a:xfrm>
            <a:off x="2411760" y="260648"/>
            <a:ext cx="4320480" cy="6477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ar-SA" sz="3600" kern="10" dirty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cs typeface="DecoType Naskh"/>
              </a:rPr>
              <a:t>بسم الله الرحمن الرحيم </a:t>
            </a:r>
          </a:p>
        </p:txBody>
      </p:sp>
      <p:pic>
        <p:nvPicPr>
          <p:cNvPr id="9" name="Picture 6" descr="bugs25"/>
          <p:cNvPicPr>
            <a:picLocks noChangeAspect="1" noChangeArrowheads="1" noCrop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 rot="3253457">
            <a:off x="7875373" y="5482968"/>
            <a:ext cx="8382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25 0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696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512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6963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6963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1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9634"/>
                </p:tgtEl>
              </p:cMediaNode>
            </p:audio>
          </p:childTnLst>
        </p:cTn>
      </p:par>
    </p:tnLst>
    <p:bldLst>
      <p:bldP spid="512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>
              <a:defRPr/>
            </a:pPr>
            <a:endParaRPr lang="en-US" b="1" dirty="0"/>
          </a:p>
        </p:txBody>
      </p:sp>
      <p:sp>
        <p:nvSpPr>
          <p:cNvPr id="6147" name="Text Box 4"/>
          <p:cNvSpPr txBox="1">
            <a:spLocks noChangeArrowheads="1"/>
          </p:cNvSpPr>
          <p:nvPr/>
        </p:nvSpPr>
        <p:spPr bwMode="auto">
          <a:xfrm>
            <a:off x="323850" y="4652963"/>
            <a:ext cx="4608513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ar-SA" sz="3600" b="1">
                <a:solidFill>
                  <a:schemeClr val="hlink"/>
                </a:solidFill>
              </a:rPr>
              <a:t>اعداد : د. منيرة المصبحيين</a:t>
            </a:r>
            <a:endParaRPr lang="en-US" sz="3600" b="1">
              <a:solidFill>
                <a:schemeClr val="hlink"/>
              </a:solidFill>
            </a:endParaRPr>
          </a:p>
        </p:txBody>
      </p:sp>
      <p:pic>
        <p:nvPicPr>
          <p:cNvPr id="614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181100" y="-4763"/>
            <a:ext cx="10325100" cy="7754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49" name="Rectangle 1"/>
          <p:cNvSpPr>
            <a:spLocks noChangeArrowheads="1"/>
          </p:cNvSpPr>
          <p:nvPr/>
        </p:nvSpPr>
        <p:spPr bwMode="auto">
          <a:xfrm>
            <a:off x="755576" y="116632"/>
            <a:ext cx="7128792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ar-SA" sz="4800" b="1" dirty="0">
                <a:solidFill>
                  <a:srgbClr val="000000"/>
                </a:solidFill>
              </a:rPr>
              <a:t>مهارات المقابلة الشخصية</a:t>
            </a:r>
          </a:p>
          <a:p>
            <a:pPr algn="ctr"/>
            <a:r>
              <a:rPr lang="ar-SA" sz="4800" b="1" dirty="0">
                <a:solidFill>
                  <a:srgbClr val="000000"/>
                </a:solidFill>
              </a:rPr>
              <a:t> </a:t>
            </a:r>
            <a:r>
              <a:rPr lang="en-US" sz="3600" b="1" dirty="0">
                <a:solidFill>
                  <a:srgbClr val="000000"/>
                </a:solidFill>
              </a:rPr>
              <a:t>Interview Skills </a:t>
            </a:r>
            <a:endParaRPr lang="ar-SA" sz="3600" dirty="0">
              <a:solidFill>
                <a:srgbClr val="000000"/>
              </a:solidFill>
            </a:endParaRPr>
          </a:p>
        </p:txBody>
      </p:sp>
      <p:pic>
        <p:nvPicPr>
          <p:cNvPr id="25601" name="Picture 1" descr="F:\دورة فن المقابلات الشخصية\صورررر\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75656" y="1728192"/>
            <a:ext cx="5328592" cy="5373216"/>
          </a:xfrm>
          <a:prstGeom prst="rect">
            <a:avLst/>
          </a:prstGeom>
          <a:noFill/>
        </p:spPr>
      </p:pic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1475656" y="6858000"/>
            <a:ext cx="4835525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ar-SA" sz="5400" b="1" dirty="0" err="1" smtClean="0">
                <a:solidFill>
                  <a:srgbClr val="FF0066"/>
                </a:solidFill>
              </a:rPr>
              <a:t>د.</a:t>
            </a:r>
            <a:r>
              <a:rPr lang="ar-SA" sz="5400" b="1" dirty="0" smtClean="0">
                <a:solidFill>
                  <a:srgbClr val="FF0066"/>
                </a:solidFill>
              </a:rPr>
              <a:t> هاله محفوظ حسن</a:t>
            </a:r>
            <a:endParaRPr lang="ar-SA" sz="4000" b="1" dirty="0">
              <a:solidFill>
                <a:srgbClr val="FF0066"/>
              </a:solidFill>
            </a:endParaRPr>
          </a:p>
        </p:txBody>
      </p:sp>
      <p:pic>
        <p:nvPicPr>
          <p:cNvPr id="8" name="Picture 6" descr="bugs25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3253457">
            <a:off x="70386" y="586423"/>
            <a:ext cx="8382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6" descr="bugs25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3253457">
            <a:off x="7847250" y="442407"/>
            <a:ext cx="8382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614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560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6000" y="367612"/>
            <a:ext cx="6172200" cy="2232248"/>
          </a:xfrm>
        </p:spPr>
        <p:txBody>
          <a:bodyPr>
            <a:normAutofit/>
          </a:bodyPr>
          <a:lstStyle/>
          <a:p>
            <a:pPr algn="ctr" rtl="1"/>
            <a:r>
              <a:rPr lang="ar-SA" sz="3200" dirty="0" smtClean="0"/>
              <a:t>مهارات اجتياز المقابلة الشخصية</a:t>
            </a:r>
            <a:endParaRPr lang="en-US" sz="32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384673" y="3630141"/>
            <a:ext cx="2619375" cy="1743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3842231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6808" y="-27384"/>
            <a:ext cx="7467600" cy="1143000"/>
          </a:xfrm>
        </p:spPr>
        <p:txBody>
          <a:bodyPr/>
          <a:lstStyle/>
          <a:p>
            <a:pPr algn="r" rtl="1"/>
            <a:r>
              <a:rPr lang="ar-SA" dirty="0" smtClean="0"/>
              <a:t>إجتياز المقابلة الشخصية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quarter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23528" y="1916832"/>
            <a:ext cx="4281363" cy="2668314"/>
          </a:xfrm>
        </p:spPr>
      </p:pic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3773016"/>
          </a:xfrm>
        </p:spPr>
        <p:txBody>
          <a:bodyPr/>
          <a:lstStyle/>
          <a:p>
            <a:pPr algn="r" rtl="1"/>
            <a:r>
              <a:rPr lang="ar-SA" dirty="0" smtClean="0"/>
              <a:t>المحتوى:</a:t>
            </a:r>
          </a:p>
          <a:p>
            <a:pPr lvl="1" algn="r" rtl="1"/>
            <a:r>
              <a:rPr lang="ar-SA" dirty="0" smtClean="0"/>
              <a:t>مقدمة عن المقابلة الشخصية</a:t>
            </a:r>
          </a:p>
          <a:p>
            <a:pPr lvl="1" algn="r" rtl="1"/>
            <a:r>
              <a:rPr lang="ar-SA" dirty="0" smtClean="0"/>
              <a:t>كيف تستعد للمقابلة</a:t>
            </a:r>
          </a:p>
          <a:p>
            <a:pPr lvl="1" algn="r" rtl="1"/>
            <a:r>
              <a:rPr lang="ar-SA" dirty="0" smtClean="0"/>
              <a:t>أنواع المقابلات</a:t>
            </a:r>
          </a:p>
          <a:p>
            <a:pPr lvl="1" algn="r" rtl="1"/>
            <a:r>
              <a:rPr lang="ar-SA" dirty="0" smtClean="0"/>
              <a:t>الأسئلة الأكثر شيوعاً في المقابلات</a:t>
            </a:r>
          </a:p>
          <a:p>
            <a:pPr lvl="1" algn="r" rtl="1"/>
            <a:r>
              <a:rPr lang="ar-SA" dirty="0" smtClean="0"/>
              <a:t>أخطاء شائعة في المقابلات الشخصية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0118440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6808" y="-27384"/>
            <a:ext cx="7467600" cy="1143000"/>
          </a:xfrm>
        </p:spPr>
        <p:txBody>
          <a:bodyPr/>
          <a:lstStyle/>
          <a:p>
            <a:pPr algn="r" rtl="1"/>
            <a:r>
              <a:rPr lang="ar-SA" dirty="0"/>
              <a:t>إجتياز المقابلة الشخصية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quarter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35370" y="1196752"/>
            <a:ext cx="4552654" cy="3560985"/>
          </a:xfrm>
        </p:spPr>
      </p:pic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pPr algn="r" rtl="1"/>
            <a:r>
              <a:rPr lang="ar-SA" dirty="0" smtClean="0"/>
              <a:t> مقدمة </a:t>
            </a:r>
            <a:r>
              <a:rPr lang="ar-SA" dirty="0"/>
              <a:t>عن المقابلة </a:t>
            </a:r>
            <a:r>
              <a:rPr lang="ar-SA" dirty="0" smtClean="0"/>
              <a:t>الشخصية</a:t>
            </a:r>
          </a:p>
          <a:p>
            <a:pPr lvl="1" algn="r" rtl="1">
              <a:buFont typeface="Wingdings" pitchFamily="2" charset="2"/>
              <a:buChar char="q"/>
            </a:pPr>
            <a:r>
              <a:rPr lang="ar-SA" dirty="0" smtClean="0"/>
              <a:t>ماهي المقابلة الشخصية؟</a:t>
            </a:r>
          </a:p>
          <a:p>
            <a:pPr lvl="1" algn="r" rtl="1">
              <a:buFont typeface="Wingdings" pitchFamily="2" charset="2"/>
              <a:buChar char="q"/>
            </a:pPr>
            <a:r>
              <a:rPr lang="ar-SA" dirty="0" smtClean="0"/>
              <a:t>ما أهمية المقابلة الشخصية؟</a:t>
            </a:r>
          </a:p>
          <a:p>
            <a:pPr marL="0" indent="0" algn="r" rtl="1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8691491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6808" y="-27384"/>
            <a:ext cx="7467600" cy="1143000"/>
          </a:xfrm>
        </p:spPr>
        <p:txBody>
          <a:bodyPr/>
          <a:lstStyle/>
          <a:p>
            <a:pPr algn="r" rtl="1"/>
            <a:r>
              <a:rPr lang="ar-SA" dirty="0"/>
              <a:t>إجتياز المقابلة الشخصية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/>
        <p:txBody>
          <a:bodyPr>
            <a:normAutofit/>
          </a:bodyPr>
          <a:lstStyle/>
          <a:p>
            <a:pPr algn="r" rtl="1"/>
            <a:r>
              <a:rPr lang="ar-SA" dirty="0" smtClean="0"/>
              <a:t>كيف </a:t>
            </a:r>
            <a:r>
              <a:rPr lang="ar-SA" dirty="0"/>
              <a:t>تستعد </a:t>
            </a:r>
            <a:r>
              <a:rPr lang="ar-SA" dirty="0" smtClean="0"/>
              <a:t>للمقابلة:</a:t>
            </a:r>
            <a:endParaRPr lang="ar-SA" dirty="0"/>
          </a:p>
          <a:p>
            <a:pPr lvl="1" algn="r" rtl="1"/>
            <a:r>
              <a:rPr lang="ar-SA" dirty="0" smtClean="0"/>
              <a:t>قبل المقابلة:</a:t>
            </a:r>
          </a:p>
          <a:p>
            <a:pPr marL="1074420" lvl="2" indent="-342900" algn="r" rtl="1">
              <a:buFont typeface="+mj-lt"/>
              <a:buAutoNum type="arabicPeriod"/>
            </a:pPr>
            <a:r>
              <a:rPr lang="ar-SA" dirty="0" smtClean="0"/>
              <a:t>جمع معلومات عن الوظيفة أو الشركة</a:t>
            </a:r>
          </a:p>
          <a:p>
            <a:pPr marL="1074420" lvl="2" indent="-342900" algn="r" rtl="1">
              <a:buFont typeface="+mj-lt"/>
              <a:buAutoNum type="arabicPeriod"/>
            </a:pPr>
            <a:r>
              <a:rPr lang="ar-SA" dirty="0" smtClean="0"/>
              <a:t>مكان المقابلة</a:t>
            </a:r>
          </a:p>
          <a:p>
            <a:pPr marL="1074420" lvl="2" indent="-342900" algn="r" rtl="1">
              <a:buFont typeface="+mj-lt"/>
              <a:buAutoNum type="arabicPeriod"/>
            </a:pPr>
            <a:r>
              <a:rPr lang="ar-SA" dirty="0" smtClean="0"/>
              <a:t>الإستعداد بأسئلة</a:t>
            </a:r>
          </a:p>
          <a:p>
            <a:pPr marL="1074420" lvl="2" indent="-342900" algn="r" rtl="1">
              <a:buFont typeface="+mj-lt"/>
              <a:buAutoNum type="arabicPeriod"/>
            </a:pPr>
            <a:r>
              <a:rPr lang="ar-SA" dirty="0" smtClean="0"/>
              <a:t>رتب أفكارك</a:t>
            </a:r>
            <a:endParaRPr lang="ar-SA" dirty="0"/>
          </a:p>
          <a:p>
            <a:pPr marL="1074420" lvl="2" indent="-342900" algn="r" rtl="1">
              <a:buFont typeface="+mj-lt"/>
              <a:buAutoNum type="arabicPeriod"/>
            </a:pPr>
            <a:r>
              <a:rPr lang="ar-SA" dirty="0" smtClean="0"/>
              <a:t>المظهر الخارجي</a:t>
            </a:r>
          </a:p>
          <a:p>
            <a:pPr marL="1074420" lvl="2" indent="-342900" algn="r" rtl="1">
              <a:buFont typeface="+mj-lt"/>
              <a:buAutoNum type="arabicPeriod"/>
            </a:pPr>
            <a:r>
              <a:rPr lang="ar-SA" dirty="0" smtClean="0"/>
              <a:t>مستنداتك</a:t>
            </a:r>
          </a:p>
          <a:p>
            <a:pPr marL="1074420" lvl="2" indent="-342900" algn="r" rtl="1">
              <a:buFont typeface="+mj-lt"/>
              <a:buAutoNum type="arabicPeriod"/>
            </a:pPr>
            <a:r>
              <a:rPr lang="ar-SA" dirty="0"/>
              <a:t>النوم </a:t>
            </a:r>
            <a:r>
              <a:rPr lang="ar-SA" dirty="0" smtClean="0"/>
              <a:t>جيداً</a:t>
            </a:r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sz="quarter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83568" y="1700808"/>
            <a:ext cx="3655293" cy="3655293"/>
          </a:xfrm>
        </p:spPr>
      </p:pic>
    </p:spTree>
    <p:extLst>
      <p:ext uri="{BB962C8B-B14F-4D97-AF65-F5344CB8AC3E}">
        <p14:creationId xmlns:p14="http://schemas.microsoft.com/office/powerpoint/2010/main" xmlns="" val="2318800931"/>
      </p:ext>
    </p:extLst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allAtOnce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6808" y="-27384"/>
            <a:ext cx="7467600" cy="1143000"/>
          </a:xfrm>
        </p:spPr>
        <p:txBody>
          <a:bodyPr/>
          <a:lstStyle/>
          <a:p>
            <a:pPr algn="r" rtl="1"/>
            <a:r>
              <a:rPr lang="ar-SA" dirty="0"/>
              <a:t>إجتياز المقابلة الشخصية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quarter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69142" y="1124744"/>
            <a:ext cx="4461053" cy="4320479"/>
          </a:xfrm>
        </p:spPr>
      </p:pic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/>
        <p:txBody>
          <a:bodyPr>
            <a:normAutofit/>
          </a:bodyPr>
          <a:lstStyle/>
          <a:p>
            <a:pPr algn="r" rtl="1"/>
            <a:r>
              <a:rPr lang="ar-SA" dirty="0" smtClean="0"/>
              <a:t>كيف </a:t>
            </a:r>
            <a:r>
              <a:rPr lang="ar-SA" dirty="0"/>
              <a:t>تستعد </a:t>
            </a:r>
            <a:r>
              <a:rPr lang="ar-SA" dirty="0" smtClean="0"/>
              <a:t>للمقابلة:</a:t>
            </a:r>
          </a:p>
          <a:p>
            <a:pPr lvl="1" algn="r" rtl="1"/>
            <a:r>
              <a:rPr lang="ar-SA" dirty="0" smtClean="0"/>
              <a:t>أثناء </a:t>
            </a:r>
            <a:r>
              <a:rPr lang="ar-SA" dirty="0"/>
              <a:t>المقابلة:</a:t>
            </a:r>
          </a:p>
          <a:p>
            <a:pPr marL="1074420" lvl="2" indent="-342900" algn="r" rtl="1">
              <a:buFont typeface="+mj-lt"/>
              <a:buAutoNum type="arabicPeriod"/>
            </a:pPr>
            <a:r>
              <a:rPr lang="ar-SA" dirty="0" smtClean="0"/>
              <a:t>الحضور قبل الموعد</a:t>
            </a:r>
          </a:p>
          <a:p>
            <a:pPr marL="1074420" lvl="2" indent="-342900" algn="r" rtl="1">
              <a:buFont typeface="+mj-lt"/>
              <a:buAutoNum type="arabicPeriod"/>
            </a:pPr>
            <a:r>
              <a:rPr lang="ar-SA" dirty="0" smtClean="0"/>
              <a:t>الحالة النفسية</a:t>
            </a:r>
          </a:p>
          <a:p>
            <a:pPr marL="1074420" lvl="2" indent="-342900" algn="r" rtl="1">
              <a:buFont typeface="+mj-lt"/>
              <a:buAutoNum type="arabicPeriod"/>
            </a:pPr>
            <a:r>
              <a:rPr lang="ar-SA" dirty="0" smtClean="0"/>
              <a:t>الإنصات</a:t>
            </a:r>
          </a:p>
          <a:p>
            <a:pPr marL="1074420" lvl="2" indent="-342900" algn="r" rtl="1">
              <a:buFont typeface="+mj-lt"/>
              <a:buAutoNum type="arabicPeriod"/>
            </a:pPr>
            <a:r>
              <a:rPr lang="ar-SA" dirty="0" smtClean="0"/>
              <a:t>طرح الإسئلة</a:t>
            </a:r>
          </a:p>
          <a:p>
            <a:pPr marL="1074420" lvl="2" indent="-342900" algn="r" rtl="1">
              <a:buFont typeface="+mj-lt"/>
              <a:buAutoNum type="arabicPeriod"/>
            </a:pPr>
            <a:r>
              <a:rPr lang="ar-SA" dirty="0" smtClean="0"/>
              <a:t>خاتمة مميزة</a:t>
            </a:r>
          </a:p>
          <a:p>
            <a:pPr marL="731520" lvl="2" indent="0" algn="r" rtl="1">
              <a:buNone/>
            </a:pPr>
            <a:endParaRPr lang="ar-SA" dirty="0" smtClean="0"/>
          </a:p>
          <a:p>
            <a:pPr marL="822960" lvl="1" indent="-457200" algn="r" rtl="1">
              <a:buFont typeface="+mj-lt"/>
              <a:buAutoNum type="arabicPeriod"/>
            </a:pPr>
            <a:endParaRPr lang="ar-SA" dirty="0" smtClean="0"/>
          </a:p>
          <a:p>
            <a:pPr marL="822960" lvl="1" indent="-457200" algn="r" rtl="1">
              <a:buFont typeface="+mj-lt"/>
              <a:buAutoNum type="arabicPeriod"/>
            </a:pPr>
            <a:endParaRPr lang="ar-SA" dirty="0" smtClean="0"/>
          </a:p>
          <a:p>
            <a:pPr marL="822960" lvl="1" indent="-457200" algn="r" rtl="1">
              <a:buFont typeface="+mj-lt"/>
              <a:buAutoNum type="arabicPeriod"/>
            </a:pPr>
            <a:endParaRPr lang="ar-SA" dirty="0" smtClean="0"/>
          </a:p>
        </p:txBody>
      </p:sp>
    </p:spTree>
    <p:extLst>
      <p:ext uri="{BB962C8B-B14F-4D97-AF65-F5344CB8AC3E}">
        <p14:creationId xmlns:p14="http://schemas.microsoft.com/office/powerpoint/2010/main" xmlns="" val="15675780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6808" y="-27384"/>
            <a:ext cx="7467600" cy="1143000"/>
          </a:xfrm>
        </p:spPr>
        <p:txBody>
          <a:bodyPr/>
          <a:lstStyle/>
          <a:p>
            <a:pPr algn="r" rtl="1"/>
            <a:r>
              <a:rPr lang="ar-SA" dirty="0"/>
              <a:t>إجتياز المقابلة الشخصية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3124944"/>
          </a:xfrm>
        </p:spPr>
        <p:txBody>
          <a:bodyPr>
            <a:normAutofit/>
          </a:bodyPr>
          <a:lstStyle/>
          <a:p>
            <a:pPr lvl="1" algn="r" rtl="1">
              <a:lnSpc>
                <a:spcPct val="150000"/>
              </a:lnSpc>
            </a:pPr>
            <a:r>
              <a:rPr lang="ar-SA" sz="2800" dirty="0" smtClean="0"/>
              <a:t>بعد </a:t>
            </a:r>
            <a:r>
              <a:rPr lang="ar-SA" sz="2800" dirty="0"/>
              <a:t>المقابلة:</a:t>
            </a:r>
          </a:p>
          <a:p>
            <a:pPr marL="1074420" lvl="2" indent="-342900" algn="r" rtl="1">
              <a:lnSpc>
                <a:spcPct val="150000"/>
              </a:lnSpc>
              <a:buFont typeface="+mj-lt"/>
              <a:buAutoNum type="arabicPeriod"/>
            </a:pPr>
            <a:r>
              <a:rPr lang="ar-SA" sz="2400" dirty="0" smtClean="0"/>
              <a:t>خطاب شكر</a:t>
            </a:r>
            <a:endParaRPr lang="ar-SA" sz="2400" dirty="0"/>
          </a:p>
          <a:p>
            <a:pPr marL="1074420" lvl="2" indent="-342900" algn="r" rtl="1">
              <a:lnSpc>
                <a:spcPct val="150000"/>
              </a:lnSpc>
              <a:buFont typeface="+mj-lt"/>
              <a:buAutoNum type="arabicPeriod"/>
            </a:pPr>
            <a:r>
              <a:rPr lang="ar-SA" sz="2400" dirty="0" smtClean="0"/>
              <a:t>الإتصال</a:t>
            </a:r>
            <a:endParaRPr lang="ar-SA" sz="2400" dirty="0"/>
          </a:p>
          <a:p>
            <a:pPr marL="1074420" lvl="2" indent="-342900" algn="r" rtl="1">
              <a:lnSpc>
                <a:spcPct val="150000"/>
              </a:lnSpc>
              <a:buFont typeface="+mj-lt"/>
              <a:buAutoNum type="arabicPeriod"/>
            </a:pPr>
            <a:r>
              <a:rPr lang="ar-SA" sz="2400" dirty="0" smtClean="0"/>
              <a:t>طور من نفسك</a:t>
            </a:r>
            <a:endParaRPr lang="ar-SA" sz="2400" dirty="0"/>
          </a:p>
          <a:p>
            <a:pPr marL="731520" lvl="2" indent="0" algn="r" rtl="1">
              <a:lnSpc>
                <a:spcPct val="150000"/>
              </a:lnSpc>
              <a:buNone/>
            </a:pPr>
            <a:endParaRPr lang="ar-SA" sz="2400" dirty="0" smtClean="0"/>
          </a:p>
          <a:p>
            <a:pPr marL="731520" lvl="2" indent="0" algn="r" rtl="1">
              <a:lnSpc>
                <a:spcPct val="150000"/>
              </a:lnSpc>
              <a:buNone/>
            </a:pPr>
            <a:endParaRPr lang="ar-SA" sz="2400" dirty="0" smtClean="0"/>
          </a:p>
          <a:p>
            <a:pPr marL="822960" lvl="1" indent="-457200" algn="r" rtl="1">
              <a:lnSpc>
                <a:spcPct val="150000"/>
              </a:lnSpc>
              <a:buFont typeface="+mj-lt"/>
              <a:buAutoNum type="arabicPeriod"/>
            </a:pPr>
            <a:endParaRPr lang="ar-SA" sz="2800" dirty="0" smtClean="0"/>
          </a:p>
          <a:p>
            <a:pPr marL="822960" lvl="1" indent="-457200" algn="r" rtl="1">
              <a:lnSpc>
                <a:spcPct val="150000"/>
              </a:lnSpc>
              <a:buFont typeface="+mj-lt"/>
              <a:buAutoNum type="arabicPeriod"/>
            </a:pPr>
            <a:endParaRPr lang="ar-SA" sz="2800" dirty="0" smtClean="0"/>
          </a:p>
          <a:p>
            <a:pPr marL="822960" lvl="1" indent="-457200" algn="r" rtl="1">
              <a:lnSpc>
                <a:spcPct val="150000"/>
              </a:lnSpc>
              <a:buFont typeface="+mj-lt"/>
              <a:buAutoNum type="arabicPeriod"/>
            </a:pPr>
            <a:endParaRPr lang="ar-SA" sz="2800" dirty="0" smtClean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sz="quarter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25441" y="1700808"/>
            <a:ext cx="3802543" cy="3312368"/>
          </a:xfrm>
        </p:spPr>
      </p:pic>
    </p:spTree>
    <p:extLst>
      <p:ext uri="{BB962C8B-B14F-4D97-AF65-F5344CB8AC3E}">
        <p14:creationId xmlns:p14="http://schemas.microsoft.com/office/powerpoint/2010/main" xmlns="" val="38823530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el">
  <a:themeElements>
    <a:clrScheme name="Oriel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Oriel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iel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889</TotalTime>
  <Words>336</Words>
  <Application>Microsoft Office PowerPoint</Application>
  <PresentationFormat>On-screen Show (4:3)</PresentationFormat>
  <Paragraphs>97</Paragraphs>
  <Slides>17</Slides>
  <Notes>1</Notes>
  <HiddenSlides>0</HiddenSlides>
  <MMClips>1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18" baseType="lpstr">
      <vt:lpstr>Oriel</vt:lpstr>
      <vt:lpstr>Slide 1</vt:lpstr>
      <vt:lpstr>Slide 2</vt:lpstr>
      <vt:lpstr>Slide 3</vt:lpstr>
      <vt:lpstr>مهارات اجتياز المقابلة الشخصية</vt:lpstr>
      <vt:lpstr>إجتياز المقابلة الشخصية</vt:lpstr>
      <vt:lpstr>إجتياز المقابلة الشخصية</vt:lpstr>
      <vt:lpstr>إجتياز المقابلة الشخصية</vt:lpstr>
      <vt:lpstr>إجتياز المقابلة الشخصية</vt:lpstr>
      <vt:lpstr>إجتياز المقابلة الشخصية</vt:lpstr>
      <vt:lpstr>إجتياز المقابلة الشخصية</vt:lpstr>
      <vt:lpstr>إجتياز المقابلة الشخصية</vt:lpstr>
      <vt:lpstr>إجتياز المقابلة الشخصية</vt:lpstr>
      <vt:lpstr>إجتياز المقابلة الشخصية</vt:lpstr>
      <vt:lpstr>Slide 14</vt:lpstr>
      <vt:lpstr>Slide 15</vt:lpstr>
      <vt:lpstr>Slide 16</vt:lpstr>
      <vt:lpstr>اعداد لجنة المتوى التدريبي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Sultan</dc:creator>
  <cp:lastModifiedBy>it</cp:lastModifiedBy>
  <cp:revision>60</cp:revision>
  <dcterms:created xsi:type="dcterms:W3CDTF">2014-02-11T11:31:40Z</dcterms:created>
  <dcterms:modified xsi:type="dcterms:W3CDTF">2015-04-29T08:34:13Z</dcterms:modified>
</cp:coreProperties>
</file>