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3" r:id="rId4"/>
    <p:sldId id="292" r:id="rId5"/>
    <p:sldId id="311" r:id="rId6"/>
    <p:sldId id="284" r:id="rId7"/>
    <p:sldId id="305" r:id="rId8"/>
    <p:sldId id="308" r:id="rId9"/>
    <p:sldId id="307" r:id="rId10"/>
    <p:sldId id="309" r:id="rId11"/>
    <p:sldId id="299" r:id="rId12"/>
    <p:sldId id="310" r:id="rId13"/>
    <p:sldId id="312" r:id="rId14"/>
    <p:sldId id="313" r:id="rId15"/>
    <p:sldId id="314" r:id="rId16"/>
    <p:sldId id="315" r:id="rId17"/>
    <p:sldId id="316" r:id="rId18"/>
    <p:sldId id="319" r:id="rId19"/>
    <p:sldId id="317" r:id="rId20"/>
    <p:sldId id="274" r:id="rId21"/>
    <p:sldId id="320" r:id="rId22"/>
    <p:sldId id="290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llbiology.net/images/5-7.jpg" TargetMode="External"/><Relationship Id="rId3" Type="http://schemas.openxmlformats.org/officeDocument/2006/relationships/hyperlink" Target="http://allbiology.net/images/5-2.jpg" TargetMode="External"/><Relationship Id="rId7" Type="http://schemas.openxmlformats.org/officeDocument/2006/relationships/hyperlink" Target="http://allbiology.net/images/5-6.jpg" TargetMode="External"/><Relationship Id="rId2" Type="http://schemas.openxmlformats.org/officeDocument/2006/relationships/hyperlink" Target="http://allbiology.net/images/5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biology.net/images/5-5.jpg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://allbiology.net/images/5-4.jpg" TargetMode="External"/><Relationship Id="rId10" Type="http://schemas.openxmlformats.org/officeDocument/2006/relationships/hyperlink" Target="http://allbiology.net/images/5-9.jpg" TargetMode="External"/><Relationship Id="rId4" Type="http://schemas.openxmlformats.org/officeDocument/2006/relationships/hyperlink" Target="http://allbiology.net/images/5-3.jpg" TargetMode="External"/><Relationship Id="rId9" Type="http://schemas.openxmlformats.org/officeDocument/2006/relationships/hyperlink" Target="http://allbiology.net/images/5-8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ology.net/images/5-2.jpg" TargetMode="External"/><Relationship Id="rId2" Type="http://schemas.openxmlformats.org/officeDocument/2006/relationships/hyperlink" Target="http://allbiology.net/images/5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allbiology.net/images/5-4.jpg" TargetMode="External"/><Relationship Id="rId4" Type="http://schemas.openxmlformats.org/officeDocument/2006/relationships/hyperlink" Target="http://allbiology.net/images/5-3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llbiology.net/images/5-7.jpg" TargetMode="External"/><Relationship Id="rId3" Type="http://schemas.openxmlformats.org/officeDocument/2006/relationships/hyperlink" Target="http://allbiology.net/images/5-2.jpg" TargetMode="External"/><Relationship Id="rId7" Type="http://schemas.openxmlformats.org/officeDocument/2006/relationships/hyperlink" Target="http://allbiology.net/images/5-6.jpg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://allbiology.net/images/5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biology.net/images/5-5.jpg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://allbiology.net/images/5-4.jpg" TargetMode="External"/><Relationship Id="rId10" Type="http://schemas.openxmlformats.org/officeDocument/2006/relationships/hyperlink" Target="http://allbiology.net/images/5-9.jpg" TargetMode="External"/><Relationship Id="rId4" Type="http://schemas.openxmlformats.org/officeDocument/2006/relationships/hyperlink" Target="http://allbiology.net/images/5-3.jpg" TargetMode="External"/><Relationship Id="rId9" Type="http://schemas.openxmlformats.org/officeDocument/2006/relationships/hyperlink" Target="http://allbiology.net/images/5-8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allbiology.net/images/5-7.jpg" TargetMode="External"/><Relationship Id="rId3" Type="http://schemas.openxmlformats.org/officeDocument/2006/relationships/hyperlink" Target="http://allbiology.net/images/5-2.jpg" TargetMode="External"/><Relationship Id="rId7" Type="http://schemas.openxmlformats.org/officeDocument/2006/relationships/hyperlink" Target="http://allbiology.net/images/5-6.jpg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allbiology.net/images/5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biology.net/images/5-5.jp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allbiology.net/images/5-4.jpg" TargetMode="External"/><Relationship Id="rId10" Type="http://schemas.openxmlformats.org/officeDocument/2006/relationships/hyperlink" Target="http://allbiology.net/images/5-9.jpg" TargetMode="External"/><Relationship Id="rId4" Type="http://schemas.openxmlformats.org/officeDocument/2006/relationships/hyperlink" Target="http://allbiology.net/images/5-3.jpg" TargetMode="External"/><Relationship Id="rId9" Type="http://schemas.openxmlformats.org/officeDocument/2006/relationships/hyperlink" Target="http://allbiology.net/images/5-8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llbiology.net/images/5-7.jpg" TargetMode="External"/><Relationship Id="rId3" Type="http://schemas.openxmlformats.org/officeDocument/2006/relationships/hyperlink" Target="http://allbiology.net/images/5-2.jpg" TargetMode="External"/><Relationship Id="rId7" Type="http://schemas.openxmlformats.org/officeDocument/2006/relationships/hyperlink" Target="http://allbiology.net/images/5-6.jpg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allbiology.net/images/5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biology.net/images/5-5.jpg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allbiology.net/images/5-4.jpg" TargetMode="External"/><Relationship Id="rId10" Type="http://schemas.openxmlformats.org/officeDocument/2006/relationships/hyperlink" Target="http://allbiology.net/images/5-9.jpg" TargetMode="External"/><Relationship Id="rId4" Type="http://schemas.openxmlformats.org/officeDocument/2006/relationships/hyperlink" Target="http://allbiology.net/images/5-3.jpg" TargetMode="External"/><Relationship Id="rId9" Type="http://schemas.openxmlformats.org/officeDocument/2006/relationships/hyperlink" Target="http://allbiology.net/images/5-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ar-SA" sz="6000" b="1" dirty="0" smtClean="0"/>
              <a:t>المعمل السابع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496944" cy="2952328"/>
          </a:xfrm>
        </p:spPr>
        <p:txBody>
          <a:bodyPr>
            <a:normAutofit lnSpcReduction="10000"/>
          </a:bodyPr>
          <a:lstStyle/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الأنسجة الحيوانية</a:t>
            </a:r>
          </a:p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(الجزء الأول</a:t>
            </a:r>
            <a:r>
              <a:rPr lang="ar-SA" sz="8800" b="1" dirty="0" err="1" smtClean="0">
                <a:solidFill>
                  <a:schemeClr val="tx1"/>
                </a:solidFill>
                <a:cs typeface="+mj-cs"/>
              </a:rPr>
              <a:t>)</a:t>
            </a:r>
            <a:endParaRPr lang="en-US" sz="88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23928" y="107921"/>
            <a:ext cx="5148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الأنسجة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الطلائية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الانتقالية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C:\Users\Dr Wael Omar\Desktop\%D8%B5%D9%88%D8%B1 %D8%A7%D9%84%D9%83%D8%AA%D8%A7%D8%A8\شبكة علوم الأحياء - مقدمة علم الحياة - الباب الخامس_files\5-1_small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5287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AutoShape 3" descr="C:\Users\Dr Wael Omar\Desktop\%D8%B5%D9%88%D8%B1 %D8%A7%D9%84%D9%83%D8%AA%D8%A7%D8%A8\شبكة علوم الأحياء - مقدمة علم الحياة - الباب الخامس_files\5-2_smal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6675" y="-584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C:\Users\Dr Wael Omar\Desktop\%D8%B5%D9%88%D8%B1 %D8%A7%D9%84%D9%83%D8%AA%D8%A7%D8%A8\شبكة علوم الأحياء - مقدمة علم الحياة - الباب الخامس_files\5-3_small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0325" y="6191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5" descr="C:\Users\Dr Wael Omar\Desktop\%D8%B5%D9%88%D8%B1 %D8%A7%D9%84%D9%83%D8%AA%D8%A7%D8%A8\شبكة علوم الأحياء - مقدمة علم الحياة - الباب الخامس_files\5-4_small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15779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692696"/>
            <a:ext cx="864096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7338" indent="-287338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عدة طبقات من خلايا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عمادية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تقريبا يعلوها طبقة من خلايا كبيرة مستديرة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الشكل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(للتمدد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يسمى انتقالي لأنه يتكون من خلايا مرنة تنتقل من شكل لآخر.</a:t>
            </a:r>
          </a:p>
          <a:p>
            <a:pPr marL="287338" indent="-287338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يوجد في جدار المثانة البولية.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C:\Users\Dr Wael Omar\Desktop\%D8%B5%D9%88%D8%B1 %D8%A7%D9%84%D9%83%D8%AA%D8%A7%D8%A8\شبكة علوم الأحياء - مقدمة علم الحياة - الباب الخامس_files\5-5_small.jp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7150" y="-23050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AutoShape 3" descr="C:\Users\Dr Wael Omar\Desktop\%D8%B5%D9%88%D8%B1 %D8%A7%D9%84%D9%83%D8%AA%D8%A7%D8%A8\شبكة علوم الأحياء - مقدمة علم الحياة - الباب الخامس_files\5-6_small.jpg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60325" y="-13604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C:\Users\Dr Wael Omar\Desktop\%D8%B5%D9%88%D8%B1 %D8%A7%D9%84%D9%83%D8%AA%D8%A7%D8%A8\شبكة علوم الأحياء - مقدمة علم الحياة - الباب الخامس_files\5-7_small.jp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60325" y="-4016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AutoShape 5" descr="C:\Users\Dr Wael Omar\Desktop\%D8%B5%D9%88%D8%B1 %D8%A7%D9%84%D9%83%D8%AA%D8%A7%D8%A8\شبكة علوم الأحياء - مقدمة علم الحياة - الباب الخامس_files\5-8_small.jp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60325" y="5572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C:\Users\Dr Wael Omar\Desktop\%D8%B5%D9%88%D8%B1 %D8%A7%D9%84%D9%83%D8%AA%D8%A7%D8%A8\شبكة علوم الأحياء - مقدمة علم الحياة - الباب الخامس_files\5-9_small.jpg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0325" y="17287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E:\Wael Documents\AA محاضرات\الأحياء العامة\صور\الأنسجة الحيوانية\New folder\Picture7.jpg"/>
          <p:cNvPicPr>
            <a:picLocks noChangeAspect="1" noChangeArrowheads="1"/>
          </p:cNvPicPr>
          <p:nvPr/>
        </p:nvPicPr>
        <p:blipFill>
          <a:blip r:embed="rId11" cstate="print"/>
          <a:srcRect l="9269" t="2174"/>
          <a:stretch>
            <a:fillRect/>
          </a:stretch>
        </p:blipFill>
        <p:spPr bwMode="auto">
          <a:xfrm>
            <a:off x="683568" y="2636911"/>
            <a:ext cx="7848872" cy="3923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4664"/>
            <a:ext cx="2411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14350" algn="ctr"/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ملخص</a:t>
            </a:r>
          </a:p>
          <a:p>
            <a:pPr marL="577850" indent="-514350" algn="ctr"/>
            <a:endParaRPr lang="ar-SA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77850" indent="-514350" algn="ctr"/>
            <a:endParaRPr lang="ar-SA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77850" indent="-514350" algn="ctr"/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الأنسجة</a:t>
            </a:r>
          </a:p>
          <a:p>
            <a:pPr marL="577850" indent="-514350" algn="ctr"/>
            <a:r>
              <a:rPr lang="ar-SA" sz="4000" b="1" u="sng" dirty="0" err="1" smtClean="0">
                <a:latin typeface="Times New Roman" pitchFamily="18" charset="0"/>
                <a:cs typeface="Times New Roman" pitchFamily="18" charset="0"/>
              </a:rPr>
              <a:t>الطلائية</a:t>
            </a:r>
            <a:endParaRPr lang="ar-SA" sz="4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57671"/>
            <a:ext cx="1907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ا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لأنسجة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الطلائية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الانتقالية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Wael Documents\AA محاضرات\الأحياء العامة\صور\الأنسجة الحيوانية\New folder\الانسجة الطلائية.jpg"/>
          <p:cNvPicPr>
            <a:picLocks noChangeAspect="1" noChangeArrowheads="1"/>
          </p:cNvPicPr>
          <p:nvPr/>
        </p:nvPicPr>
        <p:blipFill>
          <a:blip r:embed="rId2" cstate="print"/>
          <a:srcRect l="1114"/>
          <a:stretch>
            <a:fillRect/>
          </a:stretch>
        </p:blipFill>
        <p:spPr bwMode="auto">
          <a:xfrm>
            <a:off x="2339752" y="34751"/>
            <a:ext cx="6750745" cy="677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35696" y="5661248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/>
              <a:t>4</a:t>
            </a:r>
            <a:endParaRPr lang="en-US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"/>
          </a:xfrm>
        </p:spPr>
        <p:txBody>
          <a:bodyPr>
            <a:noAutofit/>
          </a:bodyPr>
          <a:lstStyle/>
          <a:p>
            <a:pPr marL="627063" lvl="0" indent="-627063" algn="ctr">
              <a:buFont typeface="+mj-lt"/>
              <a:buAutoNum type="arabicPeriod" startAt="2"/>
            </a:pPr>
            <a:r>
              <a:rPr lang="ar-SA" sz="5400" b="1" u="sng" dirty="0" smtClean="0">
                <a:latin typeface="Times New Roman" pitchFamily="18" charset="0"/>
                <a:cs typeface="Times New Roman" pitchFamily="18" charset="0"/>
              </a:rPr>
              <a:t>الأنسجة </a:t>
            </a:r>
            <a:r>
              <a:rPr lang="ar-SA" sz="5400" b="1" u="sng" dirty="0" err="1" smtClean="0">
                <a:latin typeface="Times New Roman" pitchFamily="18" charset="0"/>
                <a:cs typeface="Times New Roman" pitchFamily="18" charset="0"/>
              </a:rPr>
              <a:t>الضامة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124744"/>
            <a:ext cx="87849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ar-SA" sz="3200" b="1" dirty="0" err="1" smtClean="0">
                <a:solidFill>
                  <a:srgbClr val="FF0000"/>
                </a:solidFill>
                <a:cs typeface="+mj-cs"/>
              </a:rPr>
              <a:t>الوظيفة:</a:t>
            </a:r>
            <a:endParaRPr lang="ar-SA" sz="3200" dirty="0" smtClean="0">
              <a:solidFill>
                <a:srgbClr val="FF0000"/>
              </a:solidFill>
              <a:cs typeface="+mj-cs"/>
            </a:endParaRPr>
          </a:p>
          <a:p>
            <a:pPr marL="519113" indent="-231775" algn="just"/>
            <a:r>
              <a:rPr lang="ar-SA" sz="2800" b="1" spc="-100" dirty="0" smtClean="0">
                <a:cs typeface="+mj-cs"/>
              </a:rPr>
              <a:t>-  </a:t>
            </a:r>
            <a:r>
              <a:rPr lang="ar-SA" sz="2800" spc="-100" dirty="0" smtClean="0">
                <a:cs typeface="+mj-cs"/>
              </a:rPr>
              <a:t>ربط وتدعيم تراكيب الجسم </a:t>
            </a:r>
            <a:r>
              <a:rPr lang="ar-SA" sz="2800" spc="-100" dirty="0" err="1" smtClean="0">
                <a:cs typeface="+mj-cs"/>
              </a:rPr>
              <a:t>المختلفة </a:t>
            </a:r>
            <a:r>
              <a:rPr lang="ar-SA" sz="2800" spc="-100" dirty="0" smtClean="0">
                <a:cs typeface="+mj-cs"/>
              </a:rPr>
              <a:t>(</a:t>
            </a:r>
            <a:r>
              <a:rPr lang="ar-SA" sz="2800" spc="-100" dirty="0" smtClean="0">
                <a:solidFill>
                  <a:srgbClr val="FF0000"/>
                </a:solidFill>
                <a:cs typeface="+mj-cs"/>
              </a:rPr>
              <a:t>تضم</a:t>
            </a:r>
            <a:r>
              <a:rPr lang="ar-SA" sz="2800" spc="-100" dirty="0" smtClean="0">
                <a:cs typeface="+mj-cs"/>
              </a:rPr>
              <a:t> الأعضاء المختلفة وتملأ الفراغات</a:t>
            </a:r>
            <a:r>
              <a:rPr lang="ar-SA" sz="2800" spc="-100" dirty="0" err="1" smtClean="0">
                <a:cs typeface="+mj-cs"/>
              </a:rPr>
              <a:t>).</a:t>
            </a:r>
            <a:endParaRPr lang="ar-SA" sz="2800" spc="-100" dirty="0" smtClean="0">
              <a:cs typeface="+mj-cs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ar-SA" sz="3200" b="1" dirty="0" err="1" smtClean="0">
                <a:solidFill>
                  <a:srgbClr val="FF0000"/>
                </a:solidFill>
                <a:cs typeface="+mj-cs"/>
              </a:rPr>
              <a:t>الخصائص:</a:t>
            </a:r>
            <a:endParaRPr lang="ar-SA" sz="3200" dirty="0" smtClean="0">
              <a:solidFill>
                <a:srgbClr val="FF0000"/>
              </a:solidFill>
              <a:cs typeface="+mj-cs"/>
            </a:endParaRPr>
          </a:p>
          <a:p>
            <a:pPr marL="519113" indent="-231775" algn="just"/>
            <a:r>
              <a:rPr lang="ar-SA" sz="2800" dirty="0" smtClean="0">
                <a:cs typeface="+mj-cs"/>
              </a:rPr>
              <a:t>- عدد قليل من الخلايا.</a:t>
            </a:r>
          </a:p>
          <a:p>
            <a:pPr marL="519113" indent="-231775" algn="just">
              <a:buFontTx/>
              <a:buChar char="-"/>
            </a:pPr>
            <a:r>
              <a:rPr lang="ar-SA" sz="2800" dirty="0" smtClean="0">
                <a:cs typeface="+mj-cs"/>
              </a:rPr>
              <a:t>المادة بين الخلوية تكون الجزء الأكبر من هذا النسيج.</a:t>
            </a:r>
          </a:p>
          <a:p>
            <a:pPr marL="519113" indent="-231775" algn="just">
              <a:buFontTx/>
              <a:buChar char="-"/>
            </a:pPr>
            <a:r>
              <a:rPr lang="ar-SA" sz="2800" dirty="0" smtClean="0">
                <a:cs typeface="+mj-cs"/>
              </a:rPr>
              <a:t>غنية بالأوعية الدموية.</a:t>
            </a:r>
          </a:p>
          <a:p>
            <a:pPr marL="519113" indent="-231775" algn="just">
              <a:buFontTx/>
              <a:buChar char="-"/>
            </a:pPr>
            <a:r>
              <a:rPr lang="ar-SA" sz="2800" dirty="0" smtClean="0">
                <a:cs typeface="+mj-cs"/>
              </a:rPr>
              <a:t>نادراً ما توجد على الأسطح الخارجية أو الداخلية للجسم.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  <a:cs typeface="+mj-cs"/>
              </a:rPr>
              <a:t>الأنواع: </a:t>
            </a:r>
            <a:r>
              <a:rPr lang="ar-SA" sz="2800" dirty="0" smtClean="0">
                <a:cs typeface="+mj-cs"/>
              </a:rPr>
              <a:t>نوعان رئيسيان</a:t>
            </a:r>
          </a:p>
          <a:p>
            <a:pPr marL="804863" indent="-355600">
              <a:buFont typeface="+mj-lt"/>
              <a:buAutoNum type="arabicPeriod"/>
              <a:tabLst>
                <a:tab pos="860425" algn="l"/>
              </a:tabLst>
            </a:pPr>
            <a:r>
              <a:rPr lang="ar-SA" sz="3200" b="1" dirty="0" smtClean="0">
                <a:cs typeface="+mj-cs"/>
              </a:rPr>
              <a:t>الأنسجة </a:t>
            </a:r>
            <a:r>
              <a:rPr lang="ar-SA" sz="3200" b="1" dirty="0" err="1" smtClean="0">
                <a:cs typeface="+mj-cs"/>
              </a:rPr>
              <a:t>الضامة</a:t>
            </a:r>
            <a:r>
              <a:rPr lang="ar-SA" sz="3200" b="1" dirty="0" smtClean="0">
                <a:cs typeface="+mj-cs"/>
              </a:rPr>
              <a:t> الأصيلة</a:t>
            </a:r>
          </a:p>
          <a:p>
            <a:pPr marL="804863" indent="-355600">
              <a:buFont typeface="+mj-lt"/>
              <a:buAutoNum type="arabicPeriod"/>
              <a:tabLst>
                <a:tab pos="860425" algn="l"/>
              </a:tabLst>
            </a:pPr>
            <a:r>
              <a:rPr lang="ar-SA" sz="3200" b="1" dirty="0" smtClean="0">
                <a:cs typeface="+mj-cs"/>
              </a:rPr>
              <a:t>الأنسجة </a:t>
            </a:r>
            <a:r>
              <a:rPr lang="ar-SA" sz="3200" b="1" dirty="0" err="1" smtClean="0">
                <a:cs typeface="+mj-cs"/>
              </a:rPr>
              <a:t>الضامة</a:t>
            </a:r>
            <a:r>
              <a:rPr lang="ar-SA" sz="3200" b="1" dirty="0" smtClean="0">
                <a:cs typeface="+mj-cs"/>
              </a:rPr>
              <a:t> </a:t>
            </a:r>
            <a:r>
              <a:rPr lang="ar-SA" sz="3200" b="1" dirty="0" err="1" smtClean="0">
                <a:cs typeface="+mj-cs"/>
              </a:rPr>
              <a:t>الصلبة </a:t>
            </a:r>
            <a:r>
              <a:rPr lang="ar-SA" sz="3200" b="1" dirty="0" smtClean="0">
                <a:cs typeface="+mj-cs"/>
              </a:rPr>
              <a:t>(الهيكلية</a:t>
            </a:r>
            <a:r>
              <a:rPr lang="ar-SA" sz="3200" b="1" dirty="0" err="1" smtClean="0">
                <a:cs typeface="+mj-cs"/>
              </a:rPr>
              <a:t>)</a:t>
            </a:r>
            <a:endParaRPr lang="en-US" sz="32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ar-SA" b="1" u="sng" dirty="0" smtClean="0"/>
              <a:t>الأنسجة </a:t>
            </a:r>
            <a:r>
              <a:rPr lang="ar-SA" b="1" u="sng" dirty="0" err="1" smtClean="0"/>
              <a:t>الضامة</a:t>
            </a:r>
            <a:r>
              <a:rPr lang="ar-SA" b="1" u="sng" dirty="0" smtClean="0"/>
              <a:t> الأصيلة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/>
          <a:lstStyle/>
          <a:p>
            <a:pPr marL="231775" indent="-231775" algn="just"/>
            <a:r>
              <a:rPr lang="ar-SA" spc="-100" dirty="0" smtClean="0">
                <a:latin typeface="Times New Roman" pitchFamily="18" charset="0"/>
                <a:cs typeface="Times New Roman" pitchFamily="18" charset="0"/>
              </a:rPr>
              <a:t>يتكون من خلايا وألياف مغموسة في مادة بين خلوية </a:t>
            </a:r>
            <a:r>
              <a:rPr lang="ar-SA" spc="-100" dirty="0" err="1" smtClean="0">
                <a:latin typeface="Times New Roman" pitchFamily="18" charset="0"/>
                <a:cs typeface="Times New Roman" pitchFamily="18" charset="0"/>
              </a:rPr>
              <a:t>غروية </a:t>
            </a:r>
            <a:r>
              <a:rPr lang="ar-SA" spc="-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pc="-100" dirty="0" err="1" smtClean="0">
                <a:latin typeface="Times New Roman" pitchFamily="18" charset="0"/>
                <a:cs typeface="Times New Roman" pitchFamily="18" charset="0"/>
              </a:rPr>
              <a:t>جيلاتينية).</a:t>
            </a:r>
            <a:endParaRPr lang="ar-SA" spc="-1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/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هناك 4 أنواع لهذه </a:t>
            </a:r>
            <a:r>
              <a:rPr lang="ar-S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الأنسجة:</a:t>
            </a:r>
            <a:endParaRPr lang="ar-S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7063" indent="-395288">
              <a:buFont typeface="+mj-lt"/>
              <a:buAutoNum type="arabicPeriod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النسيج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الضام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المخاطي</a:t>
            </a:r>
          </a:p>
          <a:p>
            <a:pPr marL="627063" indent="-395288">
              <a:buFont typeface="+mj-lt"/>
              <a:buAutoNum type="arabicPeriod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النسيج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الضام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الليفي</a:t>
            </a:r>
          </a:p>
          <a:p>
            <a:pPr marL="627063" indent="-395288">
              <a:buFont typeface="+mj-lt"/>
              <a:buAutoNum type="arabicPeriod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النسيج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الضام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الشبكي</a:t>
            </a:r>
          </a:p>
          <a:p>
            <a:pPr marL="627063" indent="-395288">
              <a:buFont typeface="+mj-lt"/>
              <a:buAutoNum type="arabicPeriod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النسيج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الضام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الدهني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pPr marL="519113" indent="-519113">
              <a:buFont typeface="+mj-lt"/>
              <a:buAutoNum type="arabicPeriod"/>
            </a:pP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النسيج </a:t>
            </a:r>
            <a:r>
              <a:rPr lang="ar-SA" b="1" u="sng" dirty="0" err="1" smtClean="0">
                <a:latin typeface="Times New Roman" pitchFamily="18" charset="0"/>
                <a:cs typeface="Times New Roman" pitchFamily="18" charset="0"/>
              </a:rPr>
              <a:t>الضام</a:t>
            </a: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 المخاطي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435280" cy="1512168"/>
          </a:xfrm>
        </p:spPr>
        <p:txBody>
          <a:bodyPr>
            <a:normAutofit lnSpcReduction="10000"/>
          </a:bodyPr>
          <a:lstStyle/>
          <a:p>
            <a:pPr marL="231775" indent="-231775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خلايا متفرعة أو مغزلية الشكل مبعثرة أو تتشابك في بعض الأحيان.</a:t>
            </a:r>
          </a:p>
          <a:p>
            <a:pPr marL="231775" indent="-231775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المادة بين الخلوية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غروية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(مخاطية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يوجد في الحبل السري للجنين فقط.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231" b="25953"/>
          <a:stretch>
            <a:fillRect/>
          </a:stretch>
        </p:blipFill>
        <p:spPr bwMode="auto">
          <a:xfrm>
            <a:off x="179512" y="2708920"/>
            <a:ext cx="868603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pPr marL="519113" indent="-519113">
              <a:buFont typeface="+mj-lt"/>
              <a:buAutoNum type="arabicPeriod" startAt="2"/>
            </a:pP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النسيج </a:t>
            </a:r>
            <a:r>
              <a:rPr lang="ar-SA" b="1" u="sng" dirty="0" err="1" smtClean="0">
                <a:latin typeface="Times New Roman" pitchFamily="18" charset="0"/>
                <a:cs typeface="Times New Roman" pitchFamily="18" charset="0"/>
              </a:rPr>
              <a:t>الضام</a:t>
            </a: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 الليفي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هناك ثلاثة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أنواع: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أ- </a:t>
            </a:r>
            <a:r>
              <a:rPr lang="ar-S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الضام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الليفي </a:t>
            </a:r>
            <a:r>
              <a:rPr lang="ar-S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الفجوي: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233363" algn="just"/>
            <a:r>
              <a:rPr lang="ar-SA" sz="2800" spc="-100" dirty="0" smtClean="0">
                <a:latin typeface="Times New Roman" pitchFamily="18" charset="0"/>
                <a:cs typeface="Times New Roman" pitchFamily="18" charset="0"/>
              </a:rPr>
              <a:t>خلايا مبعثرة مغمورة في مادة شبه سائلة تتخللها ألياف بيضاء وألياف </a:t>
            </a:r>
            <a:r>
              <a:rPr lang="ar-SA" sz="2800" spc="-100" dirty="0" err="1" smtClean="0">
                <a:latin typeface="Times New Roman" pitchFamily="18" charset="0"/>
                <a:cs typeface="Times New Roman" pitchFamily="18" charset="0"/>
              </a:rPr>
              <a:t>صفراء.</a:t>
            </a:r>
            <a:r>
              <a:rPr lang="ar-SA" sz="28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pc="-100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233363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يوجد تحت الجلد وحول الأوعية الدموية الرئيسية.</a:t>
            </a:r>
          </a:p>
          <a:p>
            <a:pPr algn="just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ب- </a:t>
            </a:r>
            <a:r>
              <a:rPr lang="ar-S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الضام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الليفي الأبيض: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233363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خلاياه محاطة بألياف بيضاء.</a:t>
            </a:r>
          </a:p>
          <a:p>
            <a:pPr marL="465138" indent="-233363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يوجد في الأوتار التي تصل العضلات بالعظام.</a:t>
            </a:r>
          </a:p>
          <a:p>
            <a:pPr algn="just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ج- </a:t>
            </a:r>
            <a:r>
              <a:rPr lang="ar-S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الضام</a:t>
            </a:r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الليفي الأصفر: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3550" indent="-285750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خلاياه محاطة بألياف صفراء.</a:t>
            </a:r>
          </a:p>
          <a:p>
            <a:pPr marL="463550" indent="-285750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يوجد في الأربطة التي تربط العظام بعضها ببعض.</a:t>
            </a:r>
          </a:p>
          <a:p>
            <a:pPr algn="just"/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Wael Documents\AA محاضرات\الأحياء العامة\صور\الأنسجة الحيوانية\New folder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5733256"/>
          </a:xfrm>
          <a:prstGeom prst="rect">
            <a:avLst/>
          </a:prstGeom>
          <a:noFill/>
        </p:spPr>
      </p:pic>
      <p:pic>
        <p:nvPicPr>
          <p:cNvPr id="2054" name="Picture 6" descr="E:\Wael Documents\AA محاضرات\الأحياء العامة\صور\الأنسجة الحيوانية\New folder\Pic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-1"/>
            <a:ext cx="4283968" cy="2869809"/>
          </a:xfrm>
          <a:prstGeom prst="rect">
            <a:avLst/>
          </a:prstGeom>
          <a:noFill/>
        </p:spPr>
      </p:pic>
      <p:pic>
        <p:nvPicPr>
          <p:cNvPr id="2055" name="Picture 7" descr="E:\Wael Documents\AA محاضرات\الأحياء العامة\صور\الأنسجة الحيوانية\New folder\Picture4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824" y="3933056"/>
            <a:ext cx="4297680" cy="283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pPr marL="519113" indent="-519113">
              <a:buFont typeface="+mj-lt"/>
              <a:buAutoNum type="arabicPeriod" startAt="3"/>
            </a:pP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النسيج </a:t>
            </a:r>
            <a:r>
              <a:rPr lang="ar-SA" b="1" u="sng" dirty="0" err="1" smtClean="0">
                <a:latin typeface="Times New Roman" pitchFamily="18" charset="0"/>
                <a:cs typeface="Times New Roman" pitchFamily="18" charset="0"/>
              </a:rPr>
              <a:t>الضام</a:t>
            </a: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 الشبكي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1008112"/>
          </a:xfrm>
        </p:spPr>
        <p:txBody>
          <a:bodyPr>
            <a:noAutofit/>
          </a:bodyPr>
          <a:lstStyle/>
          <a:p>
            <a:pPr indent="-233363"/>
            <a:r>
              <a:rPr lang="ar-SA" sz="2800" dirty="0" smtClean="0">
                <a:cs typeface="+mj-cs"/>
              </a:rPr>
              <a:t>خلايا شبكية وسط ألياف كثيرة متشابكة.</a:t>
            </a:r>
          </a:p>
          <a:p>
            <a:pPr indent="-233363"/>
            <a:r>
              <a:rPr lang="ar-SA" sz="2800" dirty="0" smtClean="0">
                <a:cs typeface="+mj-cs"/>
              </a:rPr>
              <a:t>يوجد حول الأعضاء الليمفاوية.</a:t>
            </a:r>
          </a:p>
          <a:p>
            <a:pPr algn="just"/>
            <a:endParaRPr lang="ar-SA" sz="2800" dirty="0" smtClean="0">
              <a:latin typeface="Times New Roman" pitchFamily="18" charset="0"/>
              <a:cs typeface="+mj-cs"/>
            </a:endParaRPr>
          </a:p>
          <a:p>
            <a:pPr algn="just"/>
            <a:endParaRPr lang="en-US" sz="2800" dirty="0">
              <a:latin typeface="Times New Roman" pitchFamily="18" charset="0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321297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519113" marR="0" lvl="0" indent="-519113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ar-SA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النسيج </a:t>
            </a:r>
            <a:r>
              <a:rPr kumimoji="0" lang="ar-SA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الضام</a:t>
            </a:r>
            <a:r>
              <a:rPr kumimoji="0" lang="ar-SA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الدهني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4077072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233363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خلاياه تقوم بامتصاص وتخزين الدهون.</a:t>
            </a:r>
          </a:p>
          <a:p>
            <a:pPr marL="342900" marR="0" lvl="0" indent="-233363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يوجد تحت</a:t>
            </a:r>
            <a:r>
              <a:rPr kumimoji="0" lang="ar-S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الجلد وحول الكلية والقلب</a:t>
            </a: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.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j-cs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j-cs"/>
            </a:endParaRPr>
          </a:p>
        </p:txBody>
      </p:sp>
      <p:pic>
        <p:nvPicPr>
          <p:cNvPr id="3076" name="Picture 4" descr="E:\Wael Documents\AA محاضرات\الأحياء العامة\صور\الأنسجة الحيوانية\New folder\Picture5.jpg"/>
          <p:cNvPicPr>
            <a:picLocks noChangeAspect="1" noChangeArrowheads="1"/>
          </p:cNvPicPr>
          <p:nvPr/>
        </p:nvPicPr>
        <p:blipFill>
          <a:blip r:embed="rId2" cstate="print"/>
          <a:srcRect l="11595" t="5082" b="3444"/>
          <a:stretch>
            <a:fillRect/>
          </a:stretch>
        </p:blipFill>
        <p:spPr bwMode="auto">
          <a:xfrm>
            <a:off x="107504" y="908720"/>
            <a:ext cx="3672408" cy="246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7" name="Picture 5" descr="E:\Wael Documents\AA محاضرات\الأحياء العامة\صور\الأنسجة الحيوانية\New folder\Picture6.jpg"/>
          <p:cNvPicPr>
            <a:picLocks noChangeAspect="1" noChangeArrowheads="1"/>
          </p:cNvPicPr>
          <p:nvPr/>
        </p:nvPicPr>
        <p:blipFill>
          <a:blip r:embed="rId3" cstate="print"/>
          <a:srcRect l="22310" t="1598"/>
          <a:stretch>
            <a:fillRect/>
          </a:stretch>
        </p:blipFill>
        <p:spPr bwMode="auto">
          <a:xfrm>
            <a:off x="107504" y="4080315"/>
            <a:ext cx="3672408" cy="2661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116632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14350" algn="ctr"/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ملخص الأنسجة </a:t>
            </a:r>
            <a:r>
              <a:rPr lang="ar-SA" sz="4000" b="1" u="sng" dirty="0" err="1" smtClean="0">
                <a:latin typeface="Times New Roman" pitchFamily="18" charset="0"/>
                <a:cs typeface="Times New Roman" pitchFamily="18" charset="0"/>
              </a:rPr>
              <a:t>الضامة</a:t>
            </a:r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 الأصيلة</a:t>
            </a:r>
          </a:p>
        </p:txBody>
      </p:sp>
      <p:pic>
        <p:nvPicPr>
          <p:cNvPr id="5122" name="Picture 2" descr="E:\Wael Documents\AA محاضرات\الأحياء العامة\صور\الأنسجة الحيوانية\New folder\20171019_010334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23528" y="836712"/>
            <a:ext cx="8496944" cy="596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7716" y="87910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/>
              <a:t>1-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7716" y="577564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/>
              <a:t>4-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7716" y="491155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/>
              <a:t>3-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7716" y="299695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/>
              <a:t>2-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"/>
          </a:xfrm>
        </p:spPr>
        <p:txBody>
          <a:bodyPr>
            <a:normAutofit lnSpcReduction="10000"/>
          </a:bodyPr>
          <a:lstStyle/>
          <a:p>
            <a:pPr marL="395288" indent="-395288" algn="just">
              <a:buFont typeface="+mj-lt"/>
              <a:buAutoNum type="arabicPeriod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أكمل الجدول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556792"/>
          <a:ext cx="8496945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/>
                <a:gridCol w="2988332"/>
                <a:gridCol w="2520281"/>
              </a:tblGrid>
              <a:tr h="534346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الأنسجة </a:t>
                      </a:r>
                      <a:r>
                        <a:rPr lang="ar-SA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الضامة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الأنسجة </a:t>
                      </a:r>
                      <a:r>
                        <a:rPr lang="ar-SA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الطلائية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1891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الوظيفة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346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كمية الخلايا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1891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كمية المادة بين الخلوية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1891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كمية الأوعية الدموية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24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الأنواع الرئيسية للنسيج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332656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000" b="1" dirty="0" smtClean="0">
                <a:cs typeface="+mj-cs"/>
              </a:rPr>
              <a:t>توجد </a:t>
            </a:r>
            <a:r>
              <a:rPr lang="ar-SA" sz="4000" b="1" dirty="0" smtClean="0">
                <a:solidFill>
                  <a:srgbClr val="FF0000"/>
                </a:solidFill>
                <a:cs typeface="+mj-cs"/>
              </a:rPr>
              <a:t>خمسة أنواع رئيسية </a:t>
            </a:r>
            <a:r>
              <a:rPr lang="ar-SA" sz="4000" b="1" dirty="0" smtClean="0">
                <a:cs typeface="+mj-cs"/>
              </a:rPr>
              <a:t>من الأنسجة الحيوانية </a:t>
            </a:r>
            <a:r>
              <a:rPr lang="ar-SA" sz="4000" b="1" dirty="0" err="1" smtClean="0">
                <a:cs typeface="+mj-cs"/>
              </a:rPr>
              <a:t>وهى:</a:t>
            </a:r>
            <a:endParaRPr lang="ar-SA" sz="4000" dirty="0" smtClean="0">
              <a:cs typeface="+mj-cs"/>
            </a:endParaRPr>
          </a:p>
          <a:p>
            <a:pPr marL="463550" indent="-463550" algn="just">
              <a:buFont typeface="+mj-lt"/>
              <a:buAutoNum type="arabicPeriod"/>
            </a:pPr>
            <a:r>
              <a:rPr lang="ar-SA" sz="4000" b="1" dirty="0" smtClean="0">
                <a:cs typeface="+mj-cs"/>
              </a:rPr>
              <a:t>الأنسجة </a:t>
            </a:r>
            <a:r>
              <a:rPr lang="ar-SA" sz="4000" b="1" dirty="0" err="1" smtClean="0">
                <a:cs typeface="+mj-cs"/>
              </a:rPr>
              <a:t>الطلائية</a:t>
            </a:r>
            <a:endParaRPr lang="ar-SA" sz="4000" b="1" dirty="0" smtClean="0">
              <a:cs typeface="+mj-cs"/>
            </a:endParaRPr>
          </a:p>
          <a:p>
            <a:pPr marL="463550" indent="-463550" algn="just">
              <a:buFont typeface="+mj-lt"/>
              <a:buAutoNum type="arabicPeriod"/>
            </a:pPr>
            <a:r>
              <a:rPr lang="ar-SA" sz="4000" b="1" dirty="0" smtClean="0">
                <a:cs typeface="+mj-cs"/>
              </a:rPr>
              <a:t>الأنسجة </a:t>
            </a:r>
            <a:r>
              <a:rPr lang="ar-SA" sz="4000" b="1" dirty="0" err="1" smtClean="0">
                <a:cs typeface="+mj-cs"/>
              </a:rPr>
              <a:t>الضامة</a:t>
            </a:r>
            <a:r>
              <a:rPr lang="ar-SA" sz="4000" b="1" dirty="0" smtClean="0">
                <a:cs typeface="+mj-cs"/>
              </a:rPr>
              <a:t> </a:t>
            </a:r>
          </a:p>
          <a:p>
            <a:pPr marL="463550" indent="-463550" algn="just">
              <a:buFont typeface="+mj-lt"/>
              <a:buAutoNum type="arabicPeriod"/>
            </a:pPr>
            <a:r>
              <a:rPr lang="ar-SA" sz="4000" b="1" dirty="0" smtClean="0">
                <a:cs typeface="+mj-cs"/>
              </a:rPr>
              <a:t>الدم </a:t>
            </a:r>
            <a:r>
              <a:rPr lang="ar-SA" sz="4000" b="1" dirty="0" err="1" smtClean="0">
                <a:cs typeface="+mj-cs"/>
              </a:rPr>
              <a:t>والليمف</a:t>
            </a:r>
            <a:endParaRPr lang="ar-SA" sz="4000" b="1" dirty="0" smtClean="0">
              <a:cs typeface="+mj-cs"/>
            </a:endParaRPr>
          </a:p>
          <a:p>
            <a:pPr marL="463550" indent="-463550" algn="just">
              <a:buFont typeface="+mj-lt"/>
              <a:buAutoNum type="arabicPeriod"/>
            </a:pPr>
            <a:r>
              <a:rPr lang="ar-SA" sz="4000" b="1" dirty="0" smtClean="0">
                <a:cs typeface="+mj-cs"/>
              </a:rPr>
              <a:t>الأنسجة العضلية</a:t>
            </a:r>
          </a:p>
          <a:p>
            <a:pPr marL="463550" indent="-463550" algn="just">
              <a:buFont typeface="+mj-lt"/>
              <a:buAutoNum type="arabicPeriod"/>
            </a:pPr>
            <a:r>
              <a:rPr lang="ar-SA" sz="4000" b="1" dirty="0" smtClean="0">
                <a:cs typeface="+mj-cs"/>
              </a:rPr>
              <a:t>الأنسجة العصبية</a:t>
            </a:r>
            <a:endParaRPr lang="en-US" sz="4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"/>
          </a:xfrm>
        </p:spPr>
        <p:txBody>
          <a:bodyPr>
            <a:normAutofit lnSpcReduction="10000"/>
          </a:bodyPr>
          <a:lstStyle/>
          <a:p>
            <a:pPr marL="395288" indent="-395288" algn="just">
              <a:buFont typeface="+mj-lt"/>
              <a:buAutoNum type="arabicPeriod" startAt="2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أكتب اسم النسيج المعروض في الصور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التالية: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2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Wael Documents\AA محاضرات\الأحياء العامة\صور\الأنسجة الحيوانية\New folder\20171019_010226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5000" t="2181" r="7500" b="78299"/>
          <a:stretch>
            <a:fillRect/>
          </a:stretch>
        </p:blipFill>
        <p:spPr bwMode="auto">
          <a:xfrm>
            <a:off x="5622031" y="1556792"/>
            <a:ext cx="2406353" cy="1280160"/>
          </a:xfrm>
          <a:prstGeom prst="rect">
            <a:avLst/>
          </a:prstGeom>
          <a:noFill/>
        </p:spPr>
      </p:pic>
      <p:pic>
        <p:nvPicPr>
          <p:cNvPr id="11" name="Picture 2" descr="E:\Wael Documents\AA محاضرات\الأحياء العامة\صور\الأنسجة الحيوانية\New folder\20171019_010226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10000" t="50078" r="10000" b="26858"/>
          <a:stretch>
            <a:fillRect/>
          </a:stretch>
        </p:blipFill>
        <p:spPr bwMode="auto">
          <a:xfrm>
            <a:off x="5634319" y="2996952"/>
            <a:ext cx="2394065" cy="1645920"/>
          </a:xfrm>
          <a:prstGeom prst="rect">
            <a:avLst/>
          </a:prstGeom>
          <a:noFill/>
        </p:spPr>
      </p:pic>
      <p:pic>
        <p:nvPicPr>
          <p:cNvPr id="12" name="Picture 2" descr="E:\Wael Documents\AA محاضرات\الأحياء العامة\صور\الأنسجة الحيوانية\New folder\20171019_010226.jpg"/>
          <p:cNvPicPr>
            <a:picLocks noChangeArrowheads="1"/>
          </p:cNvPicPr>
          <p:nvPr/>
        </p:nvPicPr>
        <p:blipFill>
          <a:blip r:embed="rId2" cstate="print">
            <a:lum bright="10000" contrast="40000"/>
          </a:blip>
          <a:srcRect l="12500" t="74118" r="12500"/>
          <a:stretch>
            <a:fillRect/>
          </a:stretch>
        </p:blipFill>
        <p:spPr bwMode="auto">
          <a:xfrm>
            <a:off x="5652120" y="4797152"/>
            <a:ext cx="2377440" cy="192024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65308" t="15964" r="2957" b="13131"/>
          <a:stretch>
            <a:fillRect/>
          </a:stretch>
        </p:blipFill>
        <p:spPr bwMode="auto">
          <a:xfrm>
            <a:off x="755576" y="1556792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3004" t="3507" r="2021"/>
          <a:stretch>
            <a:fillRect/>
          </a:stretch>
        </p:blipFill>
        <p:spPr bwMode="auto">
          <a:xfrm>
            <a:off x="734161" y="3717032"/>
            <a:ext cx="2613703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029605" y="1916832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/>
              <a:t>أ -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40849" y="4365104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>
                <a:latin typeface="Arial" pitchFamily="34" charset="0"/>
                <a:cs typeface="Arial" pitchFamily="34" charset="0"/>
              </a:rPr>
              <a:t>ھ </a:t>
            </a:r>
            <a:r>
              <a:rPr lang="ar-SA" sz="3200" b="1" dirty="0" err="1" smtClean="0"/>
              <a:t>-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56376" y="5220489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/>
              <a:t>ج -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98779" y="2060848"/>
            <a:ext cx="57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/>
              <a:t>د -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17428" y="3348281"/>
            <a:ext cx="73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err="1" smtClean="0"/>
              <a:t>ب -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576064"/>
          </a:xfrm>
        </p:spPr>
        <p:txBody>
          <a:bodyPr>
            <a:normAutofit lnSpcReduction="10000"/>
          </a:bodyPr>
          <a:lstStyle/>
          <a:p>
            <a:pPr marL="395288" indent="-395288" algn="just">
              <a:buFont typeface="+mj-lt"/>
              <a:buAutoNum type="arabicPeriod" startAt="3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أكتب اسم النسيج المعروض في الصور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التالية: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8424" y="908720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/>
              <a:t>أ -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4869160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>
                <a:latin typeface="Arial" pitchFamily="34" charset="0"/>
                <a:cs typeface="Arial" pitchFamily="34" charset="0"/>
              </a:rPr>
              <a:t>ھ </a:t>
            </a:r>
            <a:r>
              <a:rPr lang="ar-SA" sz="3200" b="1" dirty="0" err="1" smtClean="0"/>
              <a:t>-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64517" y="5220489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/>
              <a:t>ج -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2484185"/>
            <a:ext cx="57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err="1" smtClean="0"/>
              <a:t>د -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05460" y="3140968"/>
            <a:ext cx="73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err="1" smtClean="0"/>
              <a:t>ب -</a:t>
            </a:r>
            <a:endParaRPr lang="en-US" sz="32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7461" t="6118" r="42798" b="27840"/>
          <a:stretch>
            <a:fillRect/>
          </a:stretch>
        </p:blipFill>
        <p:spPr bwMode="auto">
          <a:xfrm>
            <a:off x="5096583" y="716672"/>
            <a:ext cx="3291841" cy="192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Picture 6" descr="E:\Wael Documents\AA محاضرات\الأحياء العامة\صور\الأنسجة الحيوانية\New folder\Picture3.jpg"/>
          <p:cNvPicPr>
            <a:picLocks noChangeAspect="1" noChangeArrowheads="1"/>
          </p:cNvPicPr>
          <p:nvPr/>
        </p:nvPicPr>
        <p:blipFill>
          <a:blip r:embed="rId3" cstate="print"/>
          <a:srcRect t="6573" b="13134"/>
          <a:stretch>
            <a:fillRect/>
          </a:stretch>
        </p:blipFill>
        <p:spPr bwMode="auto">
          <a:xfrm>
            <a:off x="4818401" y="2708920"/>
            <a:ext cx="3570023" cy="192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6" name="Picture 2" descr="E:\Wael Documents\AA محاضرات\الأحياء العامة\صور\الأنسجة الحيوانية\5-15.jpg"/>
          <p:cNvPicPr>
            <a:picLocks noChangeAspect="1" noChangeArrowheads="1"/>
          </p:cNvPicPr>
          <p:nvPr/>
        </p:nvPicPr>
        <p:blipFill>
          <a:blip r:embed="rId4" cstate="print"/>
          <a:srcRect l="9501" t="5237" r="3876" b="20158"/>
          <a:stretch>
            <a:fillRect/>
          </a:stretch>
        </p:blipFill>
        <p:spPr bwMode="auto">
          <a:xfrm>
            <a:off x="195460" y="4221088"/>
            <a:ext cx="387248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4" descr="E:\Wael Documents\AA محاضرات\الأحياء العامة\صور\الأنسجة الحيوانية\New folder\Picture5.jpg"/>
          <p:cNvPicPr>
            <a:picLocks noChangeAspect="1" noChangeArrowheads="1"/>
          </p:cNvPicPr>
          <p:nvPr/>
        </p:nvPicPr>
        <p:blipFill>
          <a:blip r:embed="rId5" cstate="print"/>
          <a:srcRect l="11595" t="5082" b="22883"/>
          <a:stretch>
            <a:fillRect/>
          </a:stretch>
        </p:blipFill>
        <p:spPr bwMode="auto">
          <a:xfrm>
            <a:off x="179512" y="1772816"/>
            <a:ext cx="38884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7" name="Picture 3" descr="E:\Wael Documents\AA محاضرات\الأحياء العامة\صور\الأنسجة الحيوانية\5-17.jpg"/>
          <p:cNvPicPr>
            <a:picLocks noChangeAspect="1" noChangeArrowheads="1"/>
          </p:cNvPicPr>
          <p:nvPr/>
        </p:nvPicPr>
        <p:blipFill>
          <a:blip r:embed="rId6" cstate="print"/>
          <a:srcRect l="18107" r="11019" b="20353"/>
          <a:stretch>
            <a:fillRect/>
          </a:stretch>
        </p:blipFill>
        <p:spPr bwMode="auto">
          <a:xfrm>
            <a:off x="5452783" y="4710256"/>
            <a:ext cx="2935641" cy="2103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2448272"/>
          </a:xfrm>
        </p:spPr>
        <p:txBody>
          <a:bodyPr>
            <a:noAutofit/>
          </a:bodyPr>
          <a:lstStyle/>
          <a:p>
            <a:pPr marL="463550" indent="-463550" algn="just">
              <a:buFont typeface="+mj-lt"/>
              <a:buAutoNum type="arabicPeriod" startAt="4"/>
            </a:pPr>
            <a:r>
              <a:rPr lang="ar-SA" sz="4000" b="1" dirty="0" smtClean="0">
                <a:latin typeface="Times New Roman" pitchFamily="18" charset="0"/>
                <a:cs typeface="Times New Roman" pitchFamily="18" charset="0"/>
              </a:rPr>
              <a:t>افحص العينات المعروضة أمامك وقم بعمل رسم مبسط لها يوضح اسم الأنسجة التي تعرفت عليها وقم بكتابة البيانات على الرسم.</a:t>
            </a:r>
          </a:p>
          <a:p>
            <a:pPr marL="514350" indent="-514350" algn="just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"/>
          </a:xfrm>
        </p:spPr>
        <p:txBody>
          <a:bodyPr>
            <a:noAutofit/>
          </a:bodyPr>
          <a:lstStyle/>
          <a:p>
            <a:pPr marL="627063" lvl="0" indent="-627063" algn="ctr">
              <a:buFont typeface="+mj-lt"/>
              <a:buAutoNum type="arabicPeriod"/>
            </a:pPr>
            <a:r>
              <a:rPr lang="ar-SA" sz="5400" b="1" u="sng" dirty="0" smtClean="0">
                <a:latin typeface="Times New Roman" pitchFamily="18" charset="0"/>
                <a:cs typeface="Times New Roman" pitchFamily="18" charset="0"/>
              </a:rPr>
              <a:t>الأنسجة </a:t>
            </a:r>
            <a:r>
              <a:rPr lang="ar-SA" sz="5400" b="1" u="sng" dirty="0" err="1" smtClean="0">
                <a:latin typeface="Times New Roman" pitchFamily="18" charset="0"/>
                <a:cs typeface="Times New Roman" pitchFamily="18" charset="0"/>
              </a:rPr>
              <a:t>الطلائية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210101"/>
            <a:ext cx="864096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تقوم هذه الأنسجة بالوظائف التالية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تغطي الأسطح الخارجية للجسم كما هو الحال في الجلد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ar-SA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lvl="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ar-S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تبطن الأعضاء الداخلية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في جسم الحيوان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1313" lvl="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تكون الأجزاء التي تنتج </a:t>
            </a:r>
            <a:r>
              <a:rPr kumimoji="0" lang="ar-SA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الإفرازات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في جميع الغدد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lvl="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ar-S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تكون 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أجزاء الإحساس في أعضاء الحس.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-231775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الصفات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+mj-cs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341313" marR="0" lvl="0" indent="-231775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تتجمع خلايا هذه الأنسجة في طبقة واحدة أو أكثر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ar-SA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231775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المادة بين الخلوية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قليلة جدا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ar-SA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231775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لا يتخللها أوعية دموية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ar-SA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231775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تكثر بها الخلايا العصبية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ar-SA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231775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عادة ما تستقر على غشاء قاعدي.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720080"/>
          </a:xfrm>
        </p:spPr>
        <p:txBody>
          <a:bodyPr>
            <a:normAutofit/>
          </a:bodyPr>
          <a:lstStyle/>
          <a:p>
            <a:pPr marL="463550" lvl="0" indent="-463550" algn="ctr">
              <a:buNone/>
            </a:pPr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أنواع الأنسجة </a:t>
            </a:r>
            <a:r>
              <a:rPr lang="ar-SA" sz="4000" b="1" u="sng" dirty="0" err="1" smtClean="0">
                <a:latin typeface="Times New Roman" pitchFamily="18" charset="0"/>
                <a:cs typeface="Times New Roman" pitchFamily="18" charset="0"/>
              </a:rPr>
              <a:t>الطلائية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052737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أربعة أنواع </a:t>
            </a:r>
            <a:r>
              <a:rPr lang="ar-SA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رئيسية:</a:t>
            </a:r>
            <a:endParaRPr lang="ar-SA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5288" indent="-395288" algn="just">
              <a:buFont typeface="+mj-lt"/>
              <a:buAutoNum type="arabicPeriod"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أنسجة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طلائية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حرشفية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(خلايا مفلطحة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395288" algn="just">
              <a:buFont typeface="+mj-lt"/>
              <a:buAutoNum type="arabicPeriod"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أنسجة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طلائية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مكعبة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(خلايا مكعبة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395288" algn="just">
              <a:buFont typeface="+mj-lt"/>
              <a:buAutoNum type="arabicPeriod"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أنسجة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طلائية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عمادية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(خلايا اسطوانية مستطيلة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395288" algn="just">
              <a:buFont typeface="+mj-lt"/>
              <a:buAutoNum type="arabicPeriod"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أنسجة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طلائية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انتقالية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(خلايا مرنة يتغير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شكلها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– تنتقل من شكل لآخر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r-S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وكل منها يوجد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على:</a:t>
            </a:r>
            <a:endParaRPr lang="ar-S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هيئة بسيطة أي يتكون من طبقة واحدة من الخلايا</a:t>
            </a:r>
          </a:p>
          <a:p>
            <a:pPr algn="just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أو على هيئة طبقية أي يتكون من أكثر من طبقة من الخلايا.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ar-SA" b="1" u="sng" dirty="0" smtClean="0"/>
              <a:t>لتسهيل تسمية أنواع الأنسجة </a:t>
            </a:r>
            <a:r>
              <a:rPr lang="ar-SA" b="1" u="sng" dirty="0" err="1" smtClean="0"/>
              <a:t>الطلائية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أسم النسيج الطلائي يصف شكل الخلايا وعدد طبقات الخلايا.</a:t>
            </a:r>
          </a:p>
          <a:p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لكل كلمه في أسم النسيج الطلائي معنى محدد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كالتالي: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463550">
              <a:buFont typeface="+mj-lt"/>
              <a:buAutoNum type="alphaUcPeriod"/>
            </a:pPr>
            <a:r>
              <a:rPr lang="ar-SA" sz="2800" b="1" u="sng" dirty="0" smtClean="0">
                <a:latin typeface="Times New Roman" pitchFamily="18" charset="0"/>
                <a:cs typeface="Times New Roman" pitchFamily="18" charset="0"/>
              </a:rPr>
              <a:t>شكل </a:t>
            </a:r>
            <a:r>
              <a:rPr lang="ar-SA" sz="2800" b="1" u="sng" dirty="0" err="1" smtClean="0">
                <a:latin typeface="Times New Roman" pitchFamily="18" charset="0"/>
                <a:cs typeface="Times New Roman" pitchFamily="18" charset="0"/>
              </a:rPr>
              <a:t>الخلايا:</a:t>
            </a:r>
            <a:endParaRPr lang="ar-SA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019175" indent="-514350" defTabSz="1023938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حرشفية: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خلايا مفلطحة</a:t>
            </a:r>
          </a:p>
          <a:p>
            <a:pPr marL="1019175" indent="-514350" defTabSz="1023938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مكعبة: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 خلايا مكعبة</a:t>
            </a:r>
          </a:p>
          <a:p>
            <a:pPr marL="1019175" indent="-514350" defTabSz="1023938">
              <a:buNone/>
            </a:pP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عمادية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خلايا اسطوانية مستطيلة</a:t>
            </a:r>
          </a:p>
          <a:p>
            <a:pPr marL="463550" indent="-463550">
              <a:buFont typeface="+mj-lt"/>
              <a:buAutoNum type="alphaUcPeriod" startAt="2"/>
            </a:pPr>
            <a:r>
              <a:rPr lang="ar-SA" sz="2800" b="1" u="sng" dirty="0" smtClean="0">
                <a:latin typeface="Times New Roman" pitchFamily="18" charset="0"/>
                <a:cs typeface="Times New Roman" pitchFamily="18" charset="0"/>
              </a:rPr>
              <a:t>طبقات </a:t>
            </a:r>
            <a:r>
              <a:rPr lang="ar-SA" sz="2800" b="1" u="sng" dirty="0" err="1" smtClean="0">
                <a:latin typeface="Times New Roman" pitchFamily="18" charset="0"/>
                <a:cs typeface="Times New Roman" pitchFamily="18" charset="0"/>
              </a:rPr>
              <a:t>الخلايا:</a:t>
            </a:r>
            <a:endParaRPr lang="ar-SA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019175" indent="-514350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بسيطة: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طبقة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واحدة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(صف واحد) من الخلايا</a:t>
            </a:r>
          </a:p>
          <a:p>
            <a:pPr marL="1019175" indent="-514350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طبقية: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أكثر من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طبقة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(صف) من الخلايا متراصة فوق بعضها.</a:t>
            </a:r>
          </a:p>
          <a:p>
            <a:pPr marL="463550" indent="-463550">
              <a:buFont typeface="+mj-lt"/>
              <a:buAutoNum type="alphaUcPeriod" startAt="3"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لو كانت الخلايا عليها الأهداب 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تسمى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مهدبة“</a:t>
            </a:r>
            <a:endParaRPr lang="ar-S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463550">
              <a:buNone/>
            </a:pPr>
            <a:endParaRPr lang="ar-SA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463550">
              <a:buNone/>
            </a:pP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مثال: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3550" indent="-463550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الحرشفية البسيطة: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تعني صف واحد من خلايا مفلطحة.</a:t>
            </a:r>
          </a:p>
          <a:p>
            <a:pPr marL="463550" indent="-463550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المكعبة الطبقية: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تعني أكثر من صف من خلايا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مكعبة.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3550" indent="-463550">
              <a:buNone/>
            </a:pP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العمادية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البسيطة </a:t>
            </a: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المهدبة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تعني صف واحد من خلايا أسطوانية مستطيلة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مغطاه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بالأهداب.</a:t>
            </a:r>
          </a:p>
          <a:p>
            <a:pPr marL="463550" indent="-46355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3968" y="82942"/>
            <a:ext cx="4824536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الأنسجة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الطلائية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الحرشفية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أ- الحرشفية البسيطة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طبقة واحدة من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خلايا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مسطحة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(مفلطحة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ar-SA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توجد في بطانة تجويف الفم والأوعية الدموية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ب-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الحرشفية الطبقية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عدة طبقات من خلايا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مسطحة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(مفلطحة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توجد في الطبقة الخارجية للجلد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الأنسجة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الطلائية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المكعبة: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ar-SA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أ-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المكعبة البسيطة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طبقة واحدة من خلايا مكعبة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توجد في الغدة الدرقية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95288" marR="0" lvl="0" indent="-395288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ب-المكعبة الطبقية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عدة طبقات من خلايا مكعبة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توجد في حويصلات الغدد العرقية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C:\Users\Dr Wael Omar\Desktop\%D8%B5%D9%88%D8%B1 %D8%A7%D9%84%D9%83%D8%AA%D8%A7%D8%A8\شبكة علوم الأحياء - مقدمة علم الحياة - الباب الخامس_files\5-1_small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5287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AutoShape 3" descr="C:\Users\Dr Wael Omar\Desktop\%D8%B5%D9%88%D8%B1 %D8%A7%D9%84%D9%83%D8%AA%D8%A7%D8%A8\شبكة علوم الأحياء - مقدمة علم الحياة - الباب الخامس_files\5-2_smal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6675" y="-584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C:\Users\Dr Wael Omar\Desktop\%D8%B5%D9%88%D8%B1 %D8%A7%D9%84%D9%83%D8%AA%D8%A7%D8%A8\شبكة علوم الأحياء - مقدمة علم الحياة - الباب الخامس_files\5-3_small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0325" y="6191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5" descr="C:\Users\Dr Wael Omar\Desktop\%D8%B5%D9%88%D8%B1 %D8%A7%D9%84%D9%83%D8%AA%D8%A7%D8%A8\شبكة علوم الأحياء - مقدمة علم الحياة - الباب الخامس_files\5-4_small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15779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E:\Wael Documents\AA محاضرات\الأحياء العامة\صور\الأنسجة الحيوانية\New folder\20171019_010226.jp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 t="2181"/>
          <a:stretch>
            <a:fillRect/>
          </a:stretch>
        </p:blipFill>
        <p:spPr bwMode="auto">
          <a:xfrm>
            <a:off x="899592" y="94430"/>
            <a:ext cx="2880320" cy="6718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76056" y="44624"/>
            <a:ext cx="3995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الأنسجة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الطلائية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العمادية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C:\Users\Dr Wael Omar\Desktop\%D8%B5%D9%88%D8%B1 %D8%A7%D9%84%D9%83%D8%AA%D8%A7%D8%A8\شبكة علوم الأحياء - مقدمة علم الحياة - الباب الخامس_files\5-1_small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5287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AutoShape 3" descr="C:\Users\Dr Wael Omar\Desktop\%D8%B5%D9%88%D8%B1 %D8%A7%D9%84%D9%83%D8%AA%D8%A7%D8%A8\شبكة علوم الأحياء - مقدمة علم الحياة - الباب الخامس_files\5-2_smal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6675" y="-584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C:\Users\Dr Wael Omar\Desktop\%D8%B5%D9%88%D8%B1 %D8%A7%D9%84%D9%83%D8%AA%D8%A7%D8%A8\شبكة علوم الأحياء - مقدمة علم الحياة - الباب الخامس_files\5-3_small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0325" y="6191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5" descr="C:\Users\Dr Wael Omar\Desktop\%D8%B5%D9%88%D8%B1 %D8%A7%D9%84%D9%83%D8%AA%D8%A7%D8%A8\شبكة علوم الأحياء - مقدمة علم الحياة - الباب الخامس_files\5-4_small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15779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508104" y="908140"/>
            <a:ext cx="352839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أ-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العمادية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البسيطة</a:t>
            </a:r>
            <a:endParaRPr kumimoji="0" lang="en-US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طبقة واحدة من خلايا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عمادية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يوجد في الطبقة المبطنة للأمعاء الدقيقة.</a:t>
            </a: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SA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SA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S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ب-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العمادية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البسيطة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المهدبة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طبقة واحدة من خلايا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عمادية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لها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أهداب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مهدبة).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يوجد في الرحم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ar-SA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C:\Users\Dr Wael Omar\Desktop\%D8%B5%D9%88%D8%B1 %D8%A7%D9%84%D9%83%D8%AA%D8%A7%D8%A8\شبكة علوم الأحياء - مقدمة علم الحياة - الباب الخامس_files\5-5_small.jp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7150" y="-23050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AutoShape 3" descr="C:\Users\Dr Wael Omar\Desktop\%D8%B5%D9%88%D8%B1 %D8%A7%D9%84%D9%83%D8%AA%D8%A7%D8%A8\شبكة علوم الأحياء - مقدمة علم الحياة - الباب الخامس_files\5-6_small.jpg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60325" y="-13604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C:\Users\Dr Wael Omar\Desktop\%D8%B5%D9%88%D8%B1 %D8%A7%D9%84%D9%83%D8%AA%D8%A7%D8%A8\شبكة علوم الأحياء - مقدمة علم الحياة - الباب الخامس_files\5-7_small.jp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60325" y="-4016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AutoShape 5" descr="C:\Users\Dr Wael Omar\Desktop\%D8%B5%D9%88%D8%B1 %D8%A7%D9%84%D9%83%D8%AA%D8%A7%D8%A8\شبكة علوم الأحياء - مقدمة علم الحياة - الباب الخامس_files\5-8_small.jp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60325" y="5572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C:\Users\Dr Wael Omar\Desktop\%D8%B5%D9%88%D8%B1 %D8%A7%D9%84%D9%83%D8%AA%D8%A7%D8%A8\شبكة علوم الأحياء - مقدمة علم الحياة - الباب الخامس_files\5-9_small.jpg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0325" y="17287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1" cstate="print"/>
          <a:srcRect r="942"/>
          <a:stretch>
            <a:fillRect/>
          </a:stretch>
        </p:blipFill>
        <p:spPr bwMode="auto">
          <a:xfrm>
            <a:off x="179512" y="988950"/>
            <a:ext cx="5459507" cy="24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12" cstate="print"/>
          <a:srcRect l="38862"/>
          <a:stretch>
            <a:fillRect/>
          </a:stretch>
        </p:blipFill>
        <p:spPr bwMode="auto">
          <a:xfrm>
            <a:off x="251520" y="3927372"/>
            <a:ext cx="4994052" cy="2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76056" y="66691"/>
            <a:ext cx="3995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الأنسجة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الطلائية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العمادية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C:\Users\Dr Wael Omar\Desktop\%D8%B5%D9%88%D8%B1 %D8%A7%D9%84%D9%83%D8%AA%D8%A7%D8%A8\شبكة علوم الأحياء - مقدمة علم الحياة - الباب الخامس_files\5-1_small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5287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AutoShape 3" descr="C:\Users\Dr Wael Omar\Desktop\%D8%B5%D9%88%D8%B1 %D8%A7%D9%84%D9%83%D8%AA%D8%A7%D8%A8\شبكة علوم الأحياء - مقدمة علم الحياة - الباب الخامس_files\5-2_smal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6675" y="-584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C:\Users\Dr Wael Omar\Desktop\%D8%B5%D9%88%D8%B1 %D8%A7%D9%84%D9%83%D8%AA%D8%A7%D8%A8\شبكة علوم الأحياء - مقدمة علم الحياة - الباب الخامس_files\5-3_small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0325" y="6191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5" descr="C:\Users\Dr Wael Omar\Desktop\%D8%B5%D9%88%D8%B1 %D8%A7%D9%84%D9%83%D8%AA%D8%A7%D8%A8\شبكة علوم الأحياء - مقدمة علم الحياة - الباب الخامس_files\5-4_small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15779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499992" y="764704"/>
            <a:ext cx="446449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ج-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العمادية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الطبقية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عدة طبقات من خلايا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عمادية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يوجد في البلعوم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ar-SA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SA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S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SA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S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S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S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د-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العمادية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الطبقية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المهدبة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عدة طبقات من خلايا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عمادية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مهدبة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يوجد في الحنجرة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C:\Users\Dr Wael Omar\Desktop\%D8%B5%D9%88%D8%B1 %D8%A7%D9%84%D9%83%D8%AA%D8%A7%D8%A8\شبكة علوم الأحياء - مقدمة علم الحياة - الباب الخامس_files\5-5_small.jp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7150" y="-23050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AutoShape 3" descr="C:\Users\Dr Wael Omar\Desktop\%D8%B5%D9%88%D8%B1 %D8%A7%D9%84%D9%83%D8%AA%D8%A7%D8%A8\شبكة علوم الأحياء - مقدمة علم الحياة - الباب الخامس_files\5-6_small.jpg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60325" y="-13604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C:\Users\Dr Wael Omar\Desktop\%D8%B5%D9%88%D8%B1 %D8%A7%D9%84%D9%83%D8%AA%D8%A7%D8%A8\شبكة علوم الأحياء - مقدمة علم الحياة - الباب الخامس_files\5-7_small.jp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60325" y="-4016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AutoShape 5" descr="C:\Users\Dr Wael Omar\Desktop\%D8%B5%D9%88%D8%B1 %D8%A7%D9%84%D9%83%D8%AA%D8%A7%D8%A8\شبكة علوم الأحياء - مقدمة علم الحياة - الباب الخامس_files\5-8_small.jp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60325" y="5572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C:\Users\Dr Wael Omar\Desktop\%D8%B5%D9%88%D8%B1 %D8%A7%D9%84%D9%83%D8%AA%D8%A7%D8%A8\شبكة علوم الأحياء - مقدمة علم الحياة - الباب الخامس_files\5-9_small.jpg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0325" y="17287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836711"/>
            <a:ext cx="4608512" cy="27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077072"/>
            <a:ext cx="4608512" cy="240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76056" y="66691"/>
            <a:ext cx="3995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الأنسجة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الطلائية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العمادية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C:\Users\Dr Wael Omar\Desktop\%D8%B5%D9%88%D8%B1 %D8%A7%D9%84%D9%83%D8%AA%D8%A7%D8%A8\شبكة علوم الأحياء - مقدمة علم الحياة - الباب الخامس_files\5-1_small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5287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AutoShape 3" descr="C:\Users\Dr Wael Omar\Desktop\%D8%B5%D9%88%D8%B1 %D8%A7%D9%84%D9%83%D8%AA%D8%A7%D8%A8\شبكة علوم الأحياء - مقدمة علم الحياة - الباب الخامس_files\5-2_small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6675" y="-584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C:\Users\Dr Wael Omar\Desktop\%D8%B5%D9%88%D8%B1 %D8%A7%D9%84%D9%83%D8%AA%D8%A7%D8%A8\شبكة علوم الأحياء - مقدمة علم الحياة - الباب الخامس_files\5-3_small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0325" y="6191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5" descr="C:\Users\Dr Wael Omar\Desktop\%D8%B5%D9%88%D8%B1 %D8%A7%D9%84%D9%83%D8%AA%D8%A7%D8%A8\شبكة علوم الأحياء - مقدمة علم الحياة - الباب الخامس_files\5-4_small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15779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499992" y="574223"/>
            <a:ext cx="446449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هـ-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العمادية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الطبقية الكاذبة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77800" marR="0" lvl="0" indent="-1778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طبقة واحدة من خلايا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عمادية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ولكنه يظهر كأنه مكون من عدة طبقات لأن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أنوية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الخلايا توجد في مستويات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مختلفة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(لذا يسمى طبقي كاذب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marR="0" lvl="0" indent="-1778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يوجد في القناة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البولية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(الحالب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ar-SA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r-SA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و-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العمادية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الطبقية الكاذبة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المهدبة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177800" lvl="0" indent="-1778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طبقة واحدة من خلايا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عمادية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مهدبة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ولكنه يظهر كأنه مكون من عدة طبقات لأن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أنوية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الخلايا توجد في مستويات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مختلفة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(لذا يسمى طبقي كاذب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marR="0" lvl="0" indent="-1778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يوجد في القصبة الهوائية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C:\Users\Dr Wael Omar\Desktop\%D8%B5%D9%88%D8%B1 %D8%A7%D9%84%D9%83%D8%AA%D8%A7%D8%A8\شبكة علوم الأحياء - مقدمة علم الحياة - الباب الخامس_files\5-5_small.jp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7150" y="-23050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AutoShape 3" descr="C:\Users\Dr Wael Omar\Desktop\%D8%B5%D9%88%D8%B1 %D8%A7%D9%84%D9%83%D8%AA%D8%A7%D8%A8\شبكة علوم الأحياء - مقدمة علم الحياة - الباب الخامس_files\5-6_small.jpg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60325" y="-13604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C:\Users\Dr Wael Omar\Desktop\%D8%B5%D9%88%D8%B1 %D8%A7%D9%84%D9%83%D8%AA%D8%A7%D8%A8\شبكة علوم الأحياء - مقدمة علم الحياة - الباب الخامس_files\5-7_small.jp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60325" y="-4016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AutoShape 5" descr="C:\Users\Dr Wael Omar\Desktop\%D8%B5%D9%88%D8%B1 %D8%A7%D9%84%D9%83%D8%AA%D8%A7%D8%A8\شبكة علوم الأحياء - مقدمة علم الحياة - الباب الخامس_files\5-8_small.jp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60325" y="5572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C:\Users\Dr Wael Omar\Desktop\%D8%B5%D9%88%D8%B1 %D8%A7%D9%84%D9%83%D8%AA%D8%A7%D8%A8\شبكة علوم الأحياء - مقدمة علم الحياة - الباب الخامس_files\5-9_small.jpg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0325" y="17287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462" y="144462"/>
            <a:ext cx="3563441" cy="33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4" y="3645024"/>
            <a:ext cx="4176464" cy="301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764</Words>
  <Application>Microsoft Office PowerPoint</Application>
  <PresentationFormat>عرض على الشاشة (3:4)‏</PresentationFormat>
  <Paragraphs>187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المعمل السابع</vt:lpstr>
      <vt:lpstr>عرض تقديمي في PowerPoint</vt:lpstr>
      <vt:lpstr>عرض تقديمي في PowerPoint</vt:lpstr>
      <vt:lpstr>عرض تقديمي في PowerPoint</vt:lpstr>
      <vt:lpstr>لتسهيل تسمية أنواع الأنسجة الطلائية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الأنسجة الضامة الأصيلة</vt:lpstr>
      <vt:lpstr>النسيج الضام المخاطي</vt:lpstr>
      <vt:lpstr>النسيج الضام الليفي</vt:lpstr>
      <vt:lpstr>عرض تقديمي في PowerPoint</vt:lpstr>
      <vt:lpstr>النسيج الضام الشبكي</vt:lpstr>
      <vt:lpstr>عرض تقديمي في PowerPoint</vt:lpstr>
      <vt:lpstr>الجزء العملي</vt:lpstr>
      <vt:lpstr>الجزء العملي</vt:lpstr>
      <vt:lpstr>عرض تقديمي في PowerPoint</vt:lpstr>
      <vt:lpstr>الجزء العملي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المعمل الأول</dc:title>
  <dc:creator>Dr Wael Omar</dc:creator>
  <cp:lastModifiedBy>SONY</cp:lastModifiedBy>
  <cp:revision>351</cp:revision>
  <dcterms:created xsi:type="dcterms:W3CDTF">2017-09-24T20:35:31Z</dcterms:created>
  <dcterms:modified xsi:type="dcterms:W3CDTF">2020-09-01T21:25:00Z</dcterms:modified>
</cp:coreProperties>
</file>