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327" r:id="rId2"/>
    <p:sldId id="328" r:id="rId3"/>
    <p:sldId id="329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342" r:id="rId31"/>
    <p:sldId id="343" r:id="rId32"/>
    <p:sldId id="344" r:id="rId33"/>
    <p:sldId id="345" r:id="rId34"/>
    <p:sldId id="282" r:id="rId35"/>
    <p:sldId id="346" r:id="rId36"/>
    <p:sldId id="347" r:id="rId37"/>
    <p:sldId id="348" r:id="rId38"/>
    <p:sldId id="349" r:id="rId39"/>
    <p:sldId id="350" r:id="rId40"/>
    <p:sldId id="351" r:id="rId41"/>
    <p:sldId id="352" r:id="rId42"/>
    <p:sldId id="353" r:id="rId43"/>
    <p:sldId id="354" r:id="rId44"/>
    <p:sldId id="355" r:id="rId45"/>
    <p:sldId id="356" r:id="rId46"/>
    <p:sldId id="357" r:id="rId47"/>
    <p:sldId id="358" r:id="rId48"/>
    <p:sldId id="283" r:id="rId49"/>
    <p:sldId id="284" r:id="rId50"/>
    <p:sldId id="285" r:id="rId51"/>
    <p:sldId id="286" r:id="rId52"/>
    <p:sldId id="287" r:id="rId53"/>
    <p:sldId id="288" r:id="rId54"/>
    <p:sldId id="289" r:id="rId55"/>
    <p:sldId id="290" r:id="rId56"/>
    <p:sldId id="291" r:id="rId57"/>
    <p:sldId id="292" r:id="rId58"/>
    <p:sldId id="293" r:id="rId59"/>
    <p:sldId id="294" r:id="rId60"/>
    <p:sldId id="295" r:id="rId61"/>
    <p:sldId id="296" r:id="rId62"/>
    <p:sldId id="297" r:id="rId63"/>
    <p:sldId id="298" r:id="rId64"/>
    <p:sldId id="299" r:id="rId65"/>
    <p:sldId id="300" r:id="rId66"/>
    <p:sldId id="301" r:id="rId67"/>
    <p:sldId id="302" r:id="rId68"/>
    <p:sldId id="303" r:id="rId69"/>
    <p:sldId id="304" r:id="rId70"/>
    <p:sldId id="305" r:id="rId71"/>
    <p:sldId id="306" r:id="rId72"/>
    <p:sldId id="307" r:id="rId73"/>
    <p:sldId id="308" r:id="rId74"/>
    <p:sldId id="309" r:id="rId75"/>
    <p:sldId id="310" r:id="rId76"/>
    <p:sldId id="311" r:id="rId77"/>
    <p:sldId id="312" r:id="rId78"/>
    <p:sldId id="313" r:id="rId79"/>
    <p:sldId id="314" r:id="rId80"/>
    <p:sldId id="315" r:id="rId81"/>
    <p:sldId id="316" r:id="rId82"/>
    <p:sldId id="317" r:id="rId83"/>
    <p:sldId id="318" r:id="rId84"/>
    <p:sldId id="319" r:id="rId85"/>
    <p:sldId id="331" r:id="rId86"/>
    <p:sldId id="332" r:id="rId87"/>
    <p:sldId id="333" r:id="rId88"/>
    <p:sldId id="335" r:id="rId89"/>
    <p:sldId id="336" r:id="rId90"/>
    <p:sldId id="337" r:id="rId91"/>
    <p:sldId id="338" r:id="rId92"/>
    <p:sldId id="339" r:id="rId93"/>
    <p:sldId id="340" r:id="rId94"/>
    <p:sldId id="341" r:id="rId95"/>
    <p:sldId id="330" r:id="rId9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9">
            <a:extLst>
              <a:ext uri="{FF2B5EF4-FFF2-40B4-BE49-F238E27FC236}">
                <a16:creationId xmlns:a16="http://schemas.microsoft.com/office/drawing/2014/main" id="{54763F7F-7E5F-8E02-B9C5-9973D3ADA7CA}"/>
              </a:ext>
            </a:extLst>
          </p:cNvPr>
          <p:cNvSpPr/>
          <p:nvPr/>
        </p:nvSpPr>
        <p:spPr>
          <a:xfrm>
            <a:off x="1045029" y="1619795"/>
            <a:ext cx="9692640" cy="28738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/>
              <a:t>السلام عليكم ورحمة الله وبركاته </a:t>
            </a:r>
          </a:p>
          <a:p>
            <a:pPr algn="ctr"/>
            <a:r>
              <a:rPr lang="ar-SA" sz="5400" dirty="0">
                <a:solidFill>
                  <a:srgbClr val="0070C0"/>
                </a:solidFill>
              </a:rPr>
              <a:t>أهلا وسهلا بكم طالباتي العزيزات</a:t>
            </a:r>
            <a:r>
              <a:rPr lang="en-US" sz="5400" dirty="0">
                <a:solidFill>
                  <a:srgbClr val="0070C0"/>
                </a:solidFill>
              </a:rPr>
              <a:t>  </a:t>
            </a:r>
          </a:p>
          <a:p>
            <a:pPr algn="ctr"/>
            <a:r>
              <a:rPr lang="ar-SA" sz="5400" dirty="0">
                <a:solidFill>
                  <a:srgbClr val="0070C0"/>
                </a:solidFill>
              </a:rPr>
              <a:t>الأستاذة : خلود العتيبي </a:t>
            </a:r>
            <a:endParaRPr lang="en-US" sz="5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857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9311" y="225083"/>
            <a:ext cx="8739045" cy="1885377"/>
          </a:xfrm>
        </p:spPr>
        <p:txBody>
          <a:bodyPr>
            <a:normAutofit/>
          </a:bodyPr>
          <a:lstStyle/>
          <a:p>
            <a:r>
              <a:rPr lang="ar-SA" sz="4800" dirty="0"/>
              <a:t>الدليل على ربوبية الله .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86015" y="288261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(  الحمد لله رب العالمين )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55139" y="413715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(  إياك نعبد )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24264" y="532523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( إياك نستعين )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B2DECE-FF8F-382D-BAE1-87814B0D1B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1843" y="289756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97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2647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800" dirty="0"/>
              <a:t>يدل قوله تعالى ( يرفع الله الذين ءامنوا منكم والذين أوتوا العلم درجات )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29297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طريق موصل للجنة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7" y="34459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يرف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ع صاحبه  درجات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50177" y="4776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تمكين الإنسان من عمارة الأرض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F056AB6-8101-E2B7-8413-293A9A8FF7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50924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99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1" y="419855"/>
            <a:ext cx="9588137" cy="1564006"/>
          </a:xfrm>
        </p:spPr>
        <p:txBody>
          <a:bodyPr>
            <a:norm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طلب العبد حاجاته من الله تعالى 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 .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7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الدعاء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71254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الإستغاثة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09503" y="4839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الإستعانة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562E681-C0EF-5810-70A4-53D0D5B6BF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7383" y="253982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473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5639" y="355584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حكم دعاء غير الله  .</a:t>
            </a:r>
            <a:endParaRPr lang="ar-SA" sz="5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62151" y="227499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جائز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2151" y="329940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شرك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0400" y="442146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مستحب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7C5B9E1-2417-1419-435E-3D1449ED81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082" y="342600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300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628" y="31406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طلب إزالة الشدة والكرب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514995" y="236322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 الدعاء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514995" y="35720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الرجاء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514995" y="4844117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الإستغاثة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5473EDA-9350-4872-43E2-5C5F3FD19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7713" y="4935454"/>
            <a:ext cx="581285" cy="581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306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362" y="256446"/>
            <a:ext cx="9900775" cy="1302363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استغاث النبي صلى الله عليه وسلم بربه لما نظر إلى كثرة المشركين في غزوة  .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5515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بدر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33555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أحد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51594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الخندق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CBF9187-4CA4-435D-061D-79E69917F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4025" y="221845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373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2343" y="382745"/>
            <a:ext cx="7944829" cy="2012112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 يدل قول النبي صلى الله عليه وسلم </a:t>
            </a:r>
            <a:br>
              <a:rPr lang="ar-SA" sz="4400" b="1" dirty="0">
                <a:solidFill>
                  <a:schemeClr val="tx1"/>
                </a:solidFill>
                <a:latin typeface="hafs"/>
              </a:rPr>
            </a:br>
            <a:r>
              <a:rPr lang="ar-SA" sz="4400" b="1" dirty="0">
                <a:solidFill>
                  <a:schemeClr val="tx1"/>
                </a:solidFill>
                <a:latin typeface="hafs"/>
              </a:rPr>
              <a:t>( من سلك طريقا يلتمس فيه علما سهل الله له به طريقا إلى الجنة ).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7211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يرفع صاحبه درجات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0222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يمكن الإنسان من عمارة الأرض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47240" y="5430025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طريق موصل للجنة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CECF20B-7489-AA31-321D-A516EB60C1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3716" y="5430025"/>
            <a:ext cx="363456" cy="670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77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98" y="370332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 المستقيم على التوحيد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المجتنب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للشرك هو .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71254" y="2260285"/>
            <a:ext cx="6263098" cy="1065469"/>
          </a:xfrm>
          <a:prstGeom prst="roundRect">
            <a:avLst>
              <a:gd name="adj" fmla="val 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الحنيف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71254" y="3532244"/>
            <a:ext cx="6276704" cy="1065469"/>
          </a:xfrm>
          <a:prstGeom prst="roundRect">
            <a:avLst>
              <a:gd name="adj" fmla="val 16667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الحنيفية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7161" y="5298946"/>
            <a:ext cx="6137191" cy="954370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العبادة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5EE7748-5C53-4C7C-9709-626DDC0039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6683" y="250237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30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266" y="246743"/>
            <a:ext cx="7729728" cy="1551226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تعلم الأصول الثلاثة التي سيسأل عنها الإنسان في قبره  .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8855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واجب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سنة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489043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مستحب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E98B738-6700-A0EA-D995-400BE232AB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9331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61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8972" y="506437"/>
            <a:ext cx="8273603" cy="1444282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معنى ( الحمد لله رب العالمين )  .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الثناء على الله مع حبه وتعظيمه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76319" y="373171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تسبيحه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90728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دعاؤه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D60A9FA-0BDF-D97E-79D2-F6390022D1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252398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7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قوانين صفيه ممغنطة تصميم بسيط">
            <a:extLst>
              <a:ext uri="{FF2B5EF4-FFF2-40B4-BE49-F238E27FC236}">
                <a16:creationId xmlns:a16="http://schemas.microsoft.com/office/drawing/2014/main" id="{6D2CEE45-312E-275F-6E88-2FD783393B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14" y="0"/>
            <a:ext cx="10450286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66824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18545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النعم الظاهرة  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5491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الطعام والصحة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5491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الهداية للإسلام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53740" y="466038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التوحيد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ACEBC7E-35D2-6987-5CED-AB0F8D84A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24041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651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النعم الباطنة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215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 1/     </a:t>
            </a:r>
            <a:r>
              <a:rPr lang="ar-SA" sz="2800" b="1" dirty="0">
                <a:latin typeface="hafs"/>
              </a:rPr>
              <a:t>السنة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41407" y="4588994"/>
            <a:ext cx="6092945" cy="999934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 3/ </a:t>
            </a:r>
            <a:r>
              <a:rPr lang="ar-SA" sz="2800" b="1" i="0" dirty="0">
                <a:solidFill>
                  <a:srgbClr val="33CC33"/>
                </a:solidFill>
                <a:effectLst/>
                <a:latin typeface="hafs"/>
              </a:rPr>
              <a:t> </a:t>
            </a:r>
            <a:r>
              <a:rPr lang="ar-SA" sz="2800" b="1" i="0" dirty="0">
                <a:effectLst/>
                <a:latin typeface="hafs"/>
              </a:rPr>
              <a:t>الصحة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2465451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B273E63-31B6-F4C0-2977-D0845BD002B5}"/>
              </a:ext>
            </a:extLst>
          </p:cNvPr>
          <p:cNvSpPr/>
          <p:nvPr/>
        </p:nvSpPr>
        <p:spPr>
          <a:xfrm>
            <a:off x="2957648" y="3495573"/>
            <a:ext cx="6276704" cy="707885"/>
          </a:xfrm>
          <a:prstGeom prst="roundRect">
            <a:avLst>
              <a:gd name="adj" fmla="val 1875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2/   الطعام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7496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7485" y="370332"/>
            <a:ext cx="7705089" cy="1748754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إذا عرفت ربي وجب علي أن أعبده وأخلص له العبادة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90375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صواب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53057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خطأ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3ABA239-2D47-BAB5-93BC-0BA2053275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292924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30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597" y="168812"/>
            <a:ext cx="7738397" cy="1801867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قال تعالى (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وماخلقت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الجن والإنس إلا ليعبدون ) دليل على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73363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الدعاء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1131" y="392213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الحكمة من خلق الجن والإنس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9380" y="539297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ربوبية الله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6B5349A-3399-4D5F-72E8-125626417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5272" y="398543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02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44137"/>
            <a:ext cx="7729728" cy="1500269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الاستغاثة بحي حاضر قادر كي ينقذ الغريق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7211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لايجوز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00834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مكروه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29557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جائز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724DC08-07CF-CB8E-A516-A723B6897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538690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61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909" y="464284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dirty="0">
                <a:solidFill>
                  <a:schemeClr val="tx1"/>
                </a:solidFill>
              </a:rPr>
              <a:t>قال صلى الله عليه وسلم ( إن الدعاء هو العبادة ) دليل على أهمية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28107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العبادة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العلم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81584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الدعاء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AA97C2A-38C6-24F9-0DBC-9D73BDD5F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4843877"/>
            <a:ext cx="581285" cy="70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04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6259" y="196948"/>
            <a:ext cx="8006316" cy="1983543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عبادة ظاهرة مثل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300856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الصلاة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1" y="414811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محبة الله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6" y="550488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التوكل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8CFC975-5A7D-D980-65E4-186E57C816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6005" y="3087777"/>
            <a:ext cx="675460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651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79" y="382744"/>
            <a:ext cx="7710895" cy="1667157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عبادة باطنة مثل  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96552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محبة الله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3414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الزكاة 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1" y="3028828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998704E6-ADE0-A906-6A09-913D7B572E2F}"/>
              </a:ext>
            </a:extLst>
          </p:cNvPr>
          <p:cNvSpPr/>
          <p:nvPr/>
        </p:nvSpPr>
        <p:spPr>
          <a:xfrm>
            <a:off x="2957648" y="571743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3/  الصلاة  </a:t>
            </a:r>
          </a:p>
        </p:txBody>
      </p:sp>
    </p:spTree>
    <p:extLst>
      <p:ext uri="{BB962C8B-B14F-4D97-AF65-F5344CB8AC3E}">
        <p14:creationId xmlns:p14="http://schemas.microsoft.com/office/powerpoint/2010/main" val="2237207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999" y="352697"/>
            <a:ext cx="7729728" cy="1866093"/>
          </a:xfrm>
        </p:spPr>
        <p:txBody>
          <a:bodyPr>
            <a:noAutofit/>
          </a:bodyPr>
          <a:lstStyle/>
          <a:p>
            <a:r>
              <a:rPr lang="ar-SA" sz="3600" dirty="0">
                <a:solidFill>
                  <a:schemeClr val="tx1"/>
                </a:solidFill>
              </a:rPr>
              <a:t>يشترط لقبول العبادة شرطان هما الإخلاص لله ومتابعة النبي صلى الله عليه وسلم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777016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صواب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26772" y="470251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خطأ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3874BD5-503A-CE1F-E7CE-C5AF2CBB14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6084" y="313835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93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4906" y="220677"/>
            <a:ext cx="8851586" cy="1614685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  حكم الاستغاثة بالأموات بإنزال المطر أو توسيع الرزق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54679" y="249684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جائز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54679" y="375366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شرك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92928" y="520604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مكروه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9531B6A-43F4-EBFD-3A37-A3ACCE3D5B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383" y="375366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91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FEB2AC7C-9148-C0DC-3A51-82FDC1507947}"/>
              </a:ext>
            </a:extLst>
          </p:cNvPr>
          <p:cNvSpPr/>
          <p:nvPr/>
        </p:nvSpPr>
        <p:spPr>
          <a:xfrm>
            <a:off x="1995948" y="2210152"/>
            <a:ext cx="7680960" cy="19071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7200" dirty="0">
                <a:solidFill>
                  <a:srgbClr val="0070C0"/>
                </a:solidFill>
              </a:rPr>
              <a:t>موضوع الدرس </a:t>
            </a:r>
            <a:r>
              <a:rPr lang="ar-SA" sz="7200" dirty="0"/>
              <a:t>:  مراجعة   </a:t>
            </a:r>
          </a:p>
        </p:txBody>
      </p:sp>
    </p:spTree>
    <p:extLst>
      <p:ext uri="{BB962C8B-B14F-4D97-AF65-F5344CB8AC3E}">
        <p14:creationId xmlns:p14="http://schemas.microsoft.com/office/powerpoint/2010/main" val="10902033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54679" y="23964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الاستعاذة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54679" y="375366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الرجاء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92928" y="520604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الاستعانة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9531B6A-43F4-EBFD-3A37-A3ACCE3D5B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383" y="2459748"/>
            <a:ext cx="581285" cy="581285"/>
          </a:xfrm>
          <a:prstGeom prst="rect">
            <a:avLst/>
          </a:prstGeom>
        </p:spPr>
      </p:pic>
      <p:sp>
        <p:nvSpPr>
          <p:cNvPr id="6" name="عنوان 1">
            <a:extLst>
              <a:ext uri="{FF2B5EF4-FFF2-40B4-BE49-F238E27FC236}">
                <a16:creationId xmlns:a16="http://schemas.microsoft.com/office/drawing/2014/main" id="{53BCBDC1-E30B-2B47-45B2-2DDB82524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100" y="220663"/>
            <a:ext cx="8851900" cy="1614487"/>
          </a:xfrm>
        </p:spPr>
        <p:txBody>
          <a:bodyPr>
            <a:normAutofit/>
          </a:bodyPr>
          <a:lstStyle/>
          <a:p>
            <a:r>
              <a:rPr lang="ar-SA" sz="3600" dirty="0"/>
              <a:t>الالتجاء إلى الله وطلبه الحماية من كل مكروه  هو تعريف  . .</a:t>
            </a:r>
          </a:p>
        </p:txBody>
      </p:sp>
    </p:spTree>
    <p:extLst>
      <p:ext uri="{BB962C8B-B14F-4D97-AF65-F5344CB8AC3E}">
        <p14:creationId xmlns:p14="http://schemas.microsoft.com/office/powerpoint/2010/main" val="693174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54679" y="23964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الاستعانة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54679" y="375366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الرجاء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92928" y="520604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التوكل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9531B6A-43F4-EBFD-3A37-A3ACCE3D5B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383" y="2459748"/>
            <a:ext cx="581285" cy="581285"/>
          </a:xfrm>
          <a:prstGeom prst="rect">
            <a:avLst/>
          </a:prstGeom>
        </p:spPr>
      </p:pic>
      <p:sp>
        <p:nvSpPr>
          <p:cNvPr id="6" name="عنوان 1">
            <a:extLst>
              <a:ext uri="{FF2B5EF4-FFF2-40B4-BE49-F238E27FC236}">
                <a16:creationId xmlns:a16="http://schemas.microsoft.com/office/drawing/2014/main" id="{53BCBDC1-E30B-2B47-45B2-2DDB82524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100" y="220663"/>
            <a:ext cx="8851900" cy="1614487"/>
          </a:xfrm>
        </p:spPr>
        <p:txBody>
          <a:bodyPr>
            <a:normAutofit/>
          </a:bodyPr>
          <a:lstStyle/>
          <a:p>
            <a:r>
              <a:rPr lang="ar-SA" sz="3600" dirty="0"/>
              <a:t>طلب العون من الله تعالى في أمور الدين والدنيا هو تعريف . .</a:t>
            </a:r>
          </a:p>
        </p:txBody>
      </p:sp>
    </p:spTree>
    <p:extLst>
      <p:ext uri="{BB962C8B-B14F-4D97-AF65-F5344CB8AC3E}">
        <p14:creationId xmlns:p14="http://schemas.microsoft.com/office/powerpoint/2010/main" val="1142797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54679" y="23964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شرك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54679" y="375366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مكروه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92928" y="520604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شرك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9531B6A-43F4-EBFD-3A37-A3ACCE3D5B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383" y="2459748"/>
            <a:ext cx="581285" cy="581285"/>
          </a:xfrm>
          <a:prstGeom prst="rect">
            <a:avLst/>
          </a:prstGeom>
        </p:spPr>
      </p:pic>
      <p:sp>
        <p:nvSpPr>
          <p:cNvPr id="6" name="عنوان 1">
            <a:extLst>
              <a:ext uri="{FF2B5EF4-FFF2-40B4-BE49-F238E27FC236}">
                <a16:creationId xmlns:a16="http://schemas.microsoft.com/office/drawing/2014/main" id="{53BCBDC1-E30B-2B47-45B2-2DDB82524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100" y="220663"/>
            <a:ext cx="8851900" cy="1614487"/>
          </a:xfrm>
        </p:spPr>
        <p:txBody>
          <a:bodyPr>
            <a:normAutofit/>
          </a:bodyPr>
          <a:lstStyle/>
          <a:p>
            <a:r>
              <a:rPr lang="ar-SA" sz="3600" dirty="0"/>
              <a:t>حكم الاستعانة بغير الله </a:t>
            </a:r>
            <a:r>
              <a:rPr lang="ar-SA" sz="3600" dirty="0" err="1"/>
              <a:t>فيمالايقدر</a:t>
            </a:r>
            <a:r>
              <a:rPr lang="ar-SA" sz="3600" dirty="0"/>
              <a:t> عليه إلا الله .</a:t>
            </a:r>
          </a:p>
        </p:txBody>
      </p:sp>
    </p:spTree>
    <p:extLst>
      <p:ext uri="{BB962C8B-B14F-4D97-AF65-F5344CB8AC3E}">
        <p14:creationId xmlns:p14="http://schemas.microsoft.com/office/powerpoint/2010/main" val="1921247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54679" y="23964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الخوف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54679" y="375366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التوكل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92928" y="520604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الرجاء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9531B6A-43F4-EBFD-3A37-A3ACCE3D5B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383" y="2459748"/>
            <a:ext cx="581285" cy="581285"/>
          </a:xfrm>
          <a:prstGeom prst="rect">
            <a:avLst/>
          </a:prstGeom>
        </p:spPr>
      </p:pic>
      <p:sp>
        <p:nvSpPr>
          <p:cNvPr id="6" name="عنوان 1">
            <a:extLst>
              <a:ext uri="{FF2B5EF4-FFF2-40B4-BE49-F238E27FC236}">
                <a16:creationId xmlns:a16="http://schemas.microsoft.com/office/drawing/2014/main" id="{53BCBDC1-E30B-2B47-45B2-2DDB82524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100" y="220663"/>
            <a:ext cx="8851900" cy="1614487"/>
          </a:xfrm>
        </p:spPr>
        <p:txBody>
          <a:bodyPr>
            <a:normAutofit/>
          </a:bodyPr>
          <a:lstStyle/>
          <a:p>
            <a:r>
              <a:rPr lang="ar-SA" sz="3600" dirty="0"/>
              <a:t>عمل قلبي يحمل صاحبه على فعل الواجبات ويمنعه من فعل المنهيات هو تعريف .</a:t>
            </a:r>
          </a:p>
        </p:txBody>
      </p:sp>
    </p:spTree>
    <p:extLst>
      <p:ext uri="{BB962C8B-B14F-4D97-AF65-F5344CB8AC3E}">
        <p14:creationId xmlns:p14="http://schemas.microsoft.com/office/powerpoint/2010/main" val="2219484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813" y="191729"/>
            <a:ext cx="8011762" cy="1946788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الخوف من غير الله في أمر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لايقدر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عليه إلا الله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43348" y="263585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شرك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43348" y="399685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مكروه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3182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لايجوز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DB059C4-2EF7-E666-7DE6-C75644B58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70456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736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813" y="191729"/>
            <a:ext cx="8011762" cy="1946788"/>
          </a:xfrm>
        </p:spPr>
        <p:txBody>
          <a:bodyPr>
            <a:noAutofit/>
          </a:bodyPr>
          <a:lstStyle/>
          <a:p>
            <a:r>
              <a:rPr lang="ar-SA" sz="4400" dirty="0"/>
              <a:t>من أمثلة الخوف الطبيعي الخوف من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43348" y="263585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الثعبان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43348" y="399685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الأصنام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3182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الأموات أن يصيبوه بشر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DB059C4-2EF7-E666-7DE6-C75644B58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70456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57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813" y="191729"/>
            <a:ext cx="8011762" cy="1946788"/>
          </a:xfrm>
        </p:spPr>
        <p:txBody>
          <a:bodyPr>
            <a:noAutofit/>
          </a:bodyPr>
          <a:lstStyle/>
          <a:p>
            <a:r>
              <a:rPr lang="ar-SA" sz="4400" dirty="0"/>
              <a:t>من أمثلة الخوف من غير الله في أمر </a:t>
            </a:r>
            <a:r>
              <a:rPr lang="ar-SA" sz="4400" dirty="0" err="1"/>
              <a:t>لايقدر</a:t>
            </a:r>
            <a:r>
              <a:rPr lang="ar-SA" sz="4400" dirty="0"/>
              <a:t> عليه إلا الله الخوف من 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43348" y="263585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الأصنام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43348" y="399685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الغرق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3182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الحريق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DB059C4-2EF7-E666-7DE6-C75644B58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70456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473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813" y="191729"/>
            <a:ext cx="8011762" cy="1946788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ثمرات الخوف من الله تعالى</a:t>
            </a:r>
            <a:r>
              <a:rPr lang="ar-SA" sz="4400" dirty="0"/>
              <a:t> 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43348" y="263585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يوصلنا إلى الجنة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43348" y="399685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تذكر مراقبة الله للعبد في كل زمان ومكان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3182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فهم معاني أسماء الله وصفاته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DB059C4-2EF7-E666-7DE6-C75644B58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70456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43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813" y="191729"/>
            <a:ext cx="8011762" cy="1946788"/>
          </a:xfrm>
        </p:spPr>
        <p:txBody>
          <a:bodyPr>
            <a:noAutofit/>
          </a:bodyPr>
          <a:lstStyle/>
          <a:p>
            <a:r>
              <a:rPr lang="ar-SA" sz="4400" b="1" i="0" dirty="0">
                <a:solidFill>
                  <a:schemeClr val="tx1"/>
                </a:solidFill>
                <a:effectLst/>
                <a:latin typeface="hafs"/>
              </a:rPr>
              <a:t>مما يساعد على الخوف من الله</a:t>
            </a:r>
            <a:r>
              <a:rPr lang="ar-SA" sz="4400" dirty="0"/>
              <a:t> 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43348" y="263585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يدفعنا إلى العمل الصالح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43348" y="399685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معرفة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ماأنزل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الله من العقوبات بمن عصاه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3182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يوصلنا إلى الجنة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DB059C4-2EF7-E666-7DE6-C75644B58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7275" y="399685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910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813" y="191729"/>
            <a:ext cx="8011762" cy="1946788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طمع العبد في فضل الله ورحمته ومغفرته هو تعريف </a:t>
            </a:r>
            <a:r>
              <a:rPr lang="ar-SA" sz="4400" dirty="0"/>
              <a:t>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43348" y="263585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الدعاء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43348" y="399685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الرجاء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3182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الاستغاثة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DB059C4-2EF7-E666-7DE6-C75644B58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7275" y="399685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264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>
            <a:extLst>
              <a:ext uri="{FF2B5EF4-FFF2-40B4-BE49-F238E27FC236}">
                <a16:creationId xmlns:a16="http://schemas.microsoft.com/office/drawing/2014/main" id="{E5FE4CA1-9B19-1AAE-4BF1-A9E339D05A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9166" y="702155"/>
            <a:ext cx="9324702" cy="2459055"/>
          </a:xfrm>
        </p:spPr>
        <p:txBody>
          <a:bodyPr>
            <a:normAutofit/>
          </a:bodyPr>
          <a:lstStyle/>
          <a:p>
            <a:r>
              <a:rPr lang="ar-SA" sz="6600" dirty="0"/>
              <a:t>من خلال إستراتيجية إصابة الهدف صوبي الإجابة الصحيــحة ؟</a:t>
            </a:r>
          </a:p>
        </p:txBody>
      </p:sp>
      <p:pic>
        <p:nvPicPr>
          <p:cNvPr id="5" name="عنصر نائب للمحتوى 6">
            <a:extLst>
              <a:ext uri="{FF2B5EF4-FFF2-40B4-BE49-F238E27FC236}">
                <a16:creationId xmlns:a16="http://schemas.microsoft.com/office/drawing/2014/main" id="{7557B37B-121C-48DB-43DE-A8D8BDE3DF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714" y="2122720"/>
            <a:ext cx="1626325" cy="162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8339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813" y="191729"/>
            <a:ext cx="8011762" cy="1946788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الاعتماد على الله تعالى في حصول مطلوب أو دفع مكروه مع فعل الأسباب المشروعة </a:t>
            </a:r>
            <a:r>
              <a:rPr lang="ar-SA" sz="4400" dirty="0"/>
              <a:t>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43348" y="263585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الخوف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43348" y="399685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التوكل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3182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الرجاء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DB059C4-2EF7-E666-7DE6-C75644B58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7275" y="399685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487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813" y="191729"/>
            <a:ext cx="8011762" cy="1946788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التوكل على الله </a:t>
            </a:r>
            <a:r>
              <a:rPr lang="ar-SA" sz="4400" dirty="0"/>
              <a:t>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43348" y="263585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مستحب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43348" y="399685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واجب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3182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سنة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DB059C4-2EF7-E666-7DE6-C75644B58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7275" y="399685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294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813" y="191729"/>
            <a:ext cx="8011762" cy="1946788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التوكل  على غير الله </a:t>
            </a:r>
            <a:r>
              <a:rPr lang="ar-SA" sz="4400" dirty="0"/>
              <a:t>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43348" y="27211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مكروه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43348" y="399685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شرك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3182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لايجوز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DB059C4-2EF7-E666-7DE6-C75644B58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7275" y="399685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325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813" y="191729"/>
            <a:ext cx="8011762" cy="1946788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ثمرات التوكل </a:t>
            </a:r>
            <a:r>
              <a:rPr lang="ar-SA" sz="4400" dirty="0"/>
              <a:t>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43348" y="27211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يمنع من المحرمات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43348" y="399685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حصول الرزق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3182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فهم معاني أسماء الله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DB059C4-2EF7-E666-7DE6-C75644B58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7275" y="399685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822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813" y="176981"/>
            <a:ext cx="8011762" cy="1946788"/>
          </a:xfrm>
        </p:spPr>
        <p:txBody>
          <a:bodyPr>
            <a:noAutofit/>
          </a:bodyPr>
          <a:lstStyle/>
          <a:p>
            <a:r>
              <a:rPr lang="ar-SA" sz="4400" b="1">
                <a:solidFill>
                  <a:schemeClr val="tx1"/>
                </a:solidFill>
                <a:latin typeface="hafs"/>
              </a:rPr>
              <a:t>التذلل لعظمة الله تعالى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43348" y="27211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الخوف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43348" y="399685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الخشوع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3182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3/ الدعاء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DB059C4-2EF7-E666-7DE6-C75644B58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7275" y="399685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800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813" y="176981"/>
            <a:ext cx="8011762" cy="1946788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الرجوع إلى الله تعالى بالتوبة والاستقامة على طاعته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43348" y="27211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الإنابة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43348" y="399685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الخشوع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3182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3/ الدعاء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DB059C4-2EF7-E666-7DE6-C75644B58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84771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72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813" y="176981"/>
            <a:ext cx="8011762" cy="1946788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الذبح لغير الله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43348" y="27211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شرك أكبر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43348" y="399685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مكروه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3182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3/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لايجوز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DB059C4-2EF7-E666-7DE6-C75644B58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84771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339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813" y="176981"/>
            <a:ext cx="8011762" cy="1946788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أمثلة الذبح لله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43348" y="27211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الذبح للأحجار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43348" y="399685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الأضحية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3182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3/ 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الذبج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للجن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DB059C4-2EF7-E666-7DE6-C75644B58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1290" y="402780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37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>
                <a:solidFill>
                  <a:schemeClr val="tx1"/>
                </a:solidFill>
              </a:rPr>
              <a:t>عدد أبواب الجنة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سبعة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64672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ثمانية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4062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ستة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0A3C875-DC87-DFD2-18F1-3486B90AE3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77332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58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85869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عدد السنن الرواتب الذي يتطوع بها قبل الفريضة وبعدها  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12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712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13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9808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11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516B9B5-0680-1815-7371-322E375F0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61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657" y="382744"/>
            <a:ext cx="9615841" cy="1380741"/>
          </a:xfrm>
        </p:spPr>
        <p:txBody>
          <a:bodyPr>
            <a:normAutofit/>
          </a:bodyPr>
          <a:lstStyle/>
          <a:p>
            <a:r>
              <a:rPr lang="ar-SA" sz="3600" dirty="0"/>
              <a:t>تطبيق </a:t>
            </a:r>
            <a:r>
              <a:rPr lang="ar-SA" sz="3600" dirty="0" err="1"/>
              <a:t>ماتعلمه</a:t>
            </a:r>
            <a:r>
              <a:rPr lang="ar-SA" sz="3600" dirty="0"/>
              <a:t> المسلم هو تعريف  . .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788919" y="251110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العلم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788919" y="385732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العمل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2788919" y="5226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العبادة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5BA7BD18-773F-3C12-5715-3F77CD6A9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9249" y="258143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80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1181" y="796413"/>
            <a:ext cx="7846143" cy="2097868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كان النبي صلى الله عليه وسلم إذا أصابه هم أو حزن توجه إلى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40391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تصدق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62143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الصلاة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83895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أشتكى إلى أحد أصحابه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C4E4705-EF2A-CEB7-E5F9-7C5D306AB5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6682" y="462143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659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5" y="533618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dirty="0">
                <a:solidFill>
                  <a:schemeClr val="tx1"/>
                </a:solidFill>
              </a:rPr>
              <a:t>مؤذن النبي صلى الله عليه وسلم هو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6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بلال بن رباح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6" y="374600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عبدالله بن مسعود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5" y="470592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عبد الله بن عباس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20CA81E-2919-8982-28B5-4457DD8BE2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0" y="250286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05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832" y="579237"/>
            <a:ext cx="8188743" cy="1881446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الدرن هو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698947" y="31852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دهن شعر الرأس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739770" y="4367858"/>
            <a:ext cx="6235881" cy="867820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الوسخ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2872740" y="573213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الإغتسال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بالماء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6C9CD0-1690-8F34-F05D-83B45CFD8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1195" y="45111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46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3265" y="235131"/>
            <a:ext cx="7807599" cy="1932882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معنى الرفث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0845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اسم للفحش من القول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الأعمال الصالحة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557952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الوسخ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470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8516" y="309717"/>
            <a:ext cx="7691720" cy="1946786"/>
          </a:xfrm>
        </p:spPr>
        <p:txBody>
          <a:bodyPr>
            <a:noAutofit/>
          </a:bodyPr>
          <a:lstStyle/>
          <a:p>
            <a:r>
              <a:rPr lang="ar-SA" sz="4400" dirty="0">
                <a:solidFill>
                  <a:schemeClr val="tx1"/>
                </a:solidFill>
              </a:rPr>
              <a:t>كان محبا للعلم وأكثر الصحابة رواية للحديث هو الصحابي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46024" y="290177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عثمان بن عفان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72247" y="42279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عبد الرحمن بن صخر الدوسي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13735" y="555405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عبد الله بن مسعود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13FD3D5-3710-1D01-96F4-33661153DF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2190" y="429121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43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5887" y="382415"/>
            <a:ext cx="7491439" cy="1164554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شبه النبي صلى الله عليه وسلم الصلوات الخمس  .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6302" y="224167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بالنهر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1087" y="335075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بالمطر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99336" y="452244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بالبحر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91C6F39-7D47-D930-8E87-FC3BFB633B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3006" y="224167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449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7379" y="508064"/>
            <a:ext cx="7618258" cy="1229868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كان النبي صلى الله عليه وسلم يعظمه و يفضله على أيام الأسبوع هو يوم 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1885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الأثنين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الجمعة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3808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الخميس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0671DB2-B7BF-EBFF-D2D8-9288837D2B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359554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61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3932" y="611994"/>
            <a:ext cx="7766304" cy="1190679"/>
          </a:xfrm>
        </p:spPr>
        <p:txBody>
          <a:bodyPr>
            <a:normAutofit fontScale="90000"/>
          </a:bodyPr>
          <a:lstStyle/>
          <a:p>
            <a:r>
              <a:rPr lang="ar-SA" sz="4400" dirty="0">
                <a:solidFill>
                  <a:schemeClr val="tx1"/>
                </a:solidFill>
              </a:rPr>
              <a:t>كان رجلا تقيا باحثا في الدين حتى هدي إلى رسول الله فآمن به هو الصحابي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89365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سلمان الفارسي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89365" y="370384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أبو هريرة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27614" y="479091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عبدالرحمن بن عوف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8387C5F-B973-E361-5B71-07447A2F6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6069" y="258033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73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72806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الاغتسال والتنظف والتطيب يوم الجمعة 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مستحب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واجب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54818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سنة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97BF697-7E29-A998-074F-754E9BF1D3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733" y="463952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665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533618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شبه النبي صلى الله عليه وسلم المؤمن الذي يقرأ القرآن ب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467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الريحانة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7" y="36789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الأترجة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6" y="4879535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التمرة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A86CAD4-A1FF-AF7C-E732-0ACF6DEC6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1" y="372757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371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5639" y="370332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dirty="0"/>
              <a:t>قول النبي صلى الله عليه وسلم ( من يرد الله به خيرا يفقهه في الدين ) يدل على .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62151" y="228079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فضل تعلم الطب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2151" y="34684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فضل تعلم العلم الشرعي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62151" y="4746402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فضل تعلم الهندسة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EA2F18F-89CA-CD22-CA24-B82B8A3D2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082" y="359500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10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93878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الحنظل نبات  . 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604761" y="3510664"/>
            <a:ext cx="6505900" cy="763958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ليس له ريح وطعمه مر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2604761" y="4645506"/>
            <a:ext cx="6629591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ليس له طعم وريحه كريه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2ABC119-0C42-B145-5E56-B91A6DA768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1290" y="3674278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202F285-5B60-F047-A5E7-AE0B461E8BCD}"/>
              </a:ext>
            </a:extLst>
          </p:cNvPr>
          <p:cNvSpPr/>
          <p:nvPr/>
        </p:nvSpPr>
        <p:spPr>
          <a:xfrm>
            <a:off x="2734722" y="2313260"/>
            <a:ext cx="6245978" cy="850791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/  طعمه حلو وريحه كريه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1457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0528" y="265471"/>
            <a:ext cx="7940335" cy="1961535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كان حسن الصوت بقراءة القرآن الكريم هو الصحابي.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7211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عمر بن الخطاب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05727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أنس بن مالك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39344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 عبد الله بن قيس الأشعري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6C37FBE-A0BA-A350-42F9-98F178A8CD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4273" y="548477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72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5886" y="592892"/>
            <a:ext cx="7836951" cy="139714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ضرب الرسول صلى الله عليه وسلم التمر مثلا   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797991" y="26390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للمنافق الذي يقرأ القرآن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94331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للمنافق الذي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لايقرأ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القرآن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23110" y="541922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للمؤمن الذي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لايقرأ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القرآن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918840F-DCD4-7A8E-656D-214229B3D7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1565" y="551056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01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9806" y="176981"/>
            <a:ext cx="7952769" cy="2090214"/>
          </a:xfrm>
        </p:spPr>
        <p:txBody>
          <a:bodyPr>
            <a:normAutofit/>
          </a:bodyPr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من ثمرات الصيام حصول تقوى الله , ومغفرة الذنوب   .   </a:t>
            </a:r>
            <a:endParaRPr lang="ar-SA" sz="5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16268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صواب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87804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خطأ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0431207-EEFE-0215-2B11-D6D45A0237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22598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901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8581" y="505806"/>
            <a:ext cx="8078745" cy="1603855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هو تناول شي من الطعام قبل الفجر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5382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الإفطار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60451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السحور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4833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الصيام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BCC3D42-478F-25D1-BACB-635DFAA100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4621" y="3667811"/>
            <a:ext cx="745409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4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52055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التعبد لله بترك المفطرات من طلوع الفجر إلى غروب الشمس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50284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الإفطار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السحور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8923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الصيام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3572" y="498057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588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الزكاة هي الركن .....من أركان الإسلام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7309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الثاني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1131" y="34184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الثالث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9380" y="467846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الرابع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F1A6886-11E4-6BD2-80E8-245FB6179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49108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729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466617"/>
            <a:ext cx="7928864" cy="2204011"/>
          </a:xfrm>
        </p:spPr>
        <p:txBody>
          <a:bodyPr>
            <a:normAutofit fontScale="90000"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من هدي النبي صلى الله عليه وسلم في الزكاة كان </a:t>
            </a:r>
            <a:r>
              <a:rPr lang="ar-SA" sz="4800" b="1" dirty="0" err="1">
                <a:solidFill>
                  <a:schemeClr val="tx1"/>
                </a:solidFill>
                <a:latin typeface="hafs"/>
              </a:rPr>
              <a:t>لايأكل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من الزكاة أو الصدقات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37805" y="356883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صواب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76054" y="517492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خطأ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4EE97C9-87CA-4B6A-0D89-61D977C677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5659" y="360608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130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1029" y="382744"/>
            <a:ext cx="7756144" cy="1546663"/>
          </a:xfrm>
        </p:spPr>
        <p:txBody>
          <a:bodyPr>
            <a:normAutofit fontScale="90000"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حكم اللهو واللعب يوم العيد إذا كان في مباح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712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 جائز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8069" y="37605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لايجوز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6318" y="509339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مكروه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4C41BEC-4E32-DBC6-8859-A0C8B2D53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4773" y="255434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02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832" y="192865"/>
            <a:ext cx="8188743" cy="1798167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الفعل الذي يساعد على الخشوع في الصلاة هو  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783457" y="269940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النظر للأعلى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88523" y="38087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تدبر الآيات أثناء الصلاة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26772" y="536536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الالتفات في الصلاة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29BD4EF-824C-2C93-A681-EA744734E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2249" y="387202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327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5921" y="379828"/>
            <a:ext cx="8314944" cy="1772529"/>
          </a:xfrm>
        </p:spPr>
        <p:txBody>
          <a:bodyPr>
            <a:normAutofit/>
          </a:bodyPr>
          <a:lstStyle/>
          <a:p>
            <a:r>
              <a:rPr lang="ar-SA" sz="4800" dirty="0"/>
              <a:t>أعظم </a:t>
            </a:r>
            <a:r>
              <a:rPr lang="ar-SA" sz="4800" dirty="0" err="1"/>
              <a:t>مانهى</a:t>
            </a:r>
            <a:r>
              <a:rPr lang="ar-SA" sz="4800" dirty="0"/>
              <a:t> الله عنه .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7211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الكذب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87737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التوحيد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26371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الشرك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7684C0B-6B05-40A0-EF33-7172CD6EE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80" y="535505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15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5438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صلاة الجمعة تكفر خطايا   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3985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شهر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58488" y="331440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أسبوع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96737" y="465263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يوم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48B02D7-348E-5723-7AD1-74CF234207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4523" y="331440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12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1884" y="250723"/>
            <a:ext cx="8990420" cy="1696064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قال النبي صلى الله عليه وسلم (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مامنكم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من أحد يتوضأ فيبلغ أو يسبغ الوضوء ) معنى فيبلغ أو يسبغ   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7807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يزيد على ثلاث مرات 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49088" y="37172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ينقص منه شي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18212" y="516289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يتمه ويكمله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884E357-5A50-2ECA-4D25-01CE34EAB4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1019" y="525422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99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17510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قال النبي صلى الله عليه وسلم ( لايزال الناس بخير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ماعجلوا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الفطر ) يدل على   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300" y="214520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استحباب تعجيل فطور العيد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8458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تعجيل فطور الصدقة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62051" y="467214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تعجيل فطور رمضان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655" y="478493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89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5277" y="412955"/>
            <a:ext cx="7895978" cy="1453074"/>
          </a:xfrm>
        </p:spPr>
        <p:txBody>
          <a:bodyPr>
            <a:normAutofit/>
          </a:bodyPr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الإعلام بدخول وقت الصلاة    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.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93174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العبادة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6894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الإقامة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62298" y="501915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الآذان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4874633-672D-34AA-4A72-C4F0EA6CD6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2064" y="501915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41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8296" y="338350"/>
            <a:ext cx="8013462" cy="1821161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حكم الآذان فرض كفاية على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29112" y="263005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الرجال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29112" y="39551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الرجال والنساء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31571" y="531847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النساء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0AD9C0D-C9FB-DA28-3587-2C86A7F49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1115" y="273913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539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عدد جمل الآذان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.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5274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15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80111" y="329694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11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18360" y="457865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14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26A2A33-8EE7-DB42-23A0-5642D898F1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27935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8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4700" y="139700"/>
            <a:ext cx="7772472" cy="1746214"/>
          </a:xfrm>
        </p:spPr>
        <p:txBody>
          <a:bodyPr>
            <a:norm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يسن للمؤذن أن يلتفت يمينا وشمالا عند قوله 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3985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أشهد أن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لاإله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إلا الله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56710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الله أكبر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476808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حي على الصلاة – حي على الفلاح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CF8376-8B8D-5192-085F-80DBAAAE5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2289" y="48594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68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20555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الوسيلة هي 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32362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أعلى درجات الجنة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19992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أسفل درجات الجنة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58241" y="489043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أوسط درجات الجنة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87693B3-00C1-D38D-30EA-0E7E819655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2128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116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2606" y="176981"/>
            <a:ext cx="8648258" cy="1941592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المقام المحمود هو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44337" y="270030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دعوة التوحيد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13461" y="388661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مقام الشفاعة العظمى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82586" y="5307185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الصلاة الدائمة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B589B8-2732-D15B-19FD-22CC69E509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7168" y="394400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13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063" y="523883"/>
            <a:ext cx="7683573" cy="1148695"/>
          </a:xfrm>
        </p:spPr>
        <p:txBody>
          <a:bodyPr>
            <a:normAutofit fontScale="90000"/>
          </a:bodyPr>
          <a:lstStyle/>
          <a:p>
            <a:r>
              <a:rPr lang="ar-SA" sz="4400" dirty="0">
                <a:solidFill>
                  <a:schemeClr val="tx1"/>
                </a:solidFill>
              </a:rPr>
              <a:t>إذا قال المؤذن في صلاة الفجر ( الصلاة خير من النوم ) فإن السامع يقول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93174" y="22912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لاحول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ولاقوة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إلا بالله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5048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الصلاة خير من النوم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62298" y="486249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صدقت وبررت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30E6641-4F5A-B265-C315-6014D1C200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1263" y="344881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88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314061"/>
            <a:ext cx="7827264" cy="1662234"/>
          </a:xfrm>
        </p:spPr>
        <p:txBody>
          <a:bodyPr>
            <a:normAutofit fontScale="90000"/>
          </a:bodyPr>
          <a:lstStyle/>
          <a:p>
            <a:r>
              <a:rPr lang="ar-SA" sz="5400" dirty="0"/>
              <a:t>اسم جامع لكل </a:t>
            </a:r>
            <a:r>
              <a:rPr lang="ar-SA" sz="5400" dirty="0" err="1"/>
              <a:t>مايحبه</a:t>
            </a:r>
            <a:r>
              <a:rPr lang="ar-SA" sz="5400" dirty="0"/>
              <a:t> الله </a:t>
            </a:r>
            <a:r>
              <a:rPr lang="ar-SA" sz="5400" dirty="0" err="1"/>
              <a:t>ويرضاه</a:t>
            </a:r>
            <a:r>
              <a:rPr lang="ar-SA" sz="5400" dirty="0"/>
              <a:t> من الأعمال الظاهرة والباطنة هو تعريف .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6302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العبادة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6302" y="360311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العمل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76302" y="4802112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العلم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CBB4D28-73A3-75D1-D9CF-F9ED64448F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6131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58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9724" y="304368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من سنن الآذان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073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 أن يكون المؤذن متطهرا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6236" y="3264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أن يكون الآذان بعد دخول الوقت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44485" y="442146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أن يكون المؤذن قاعدا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BF4941D-1FB5-78A2-4811-AF975D97D2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17412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98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4213" y="585869"/>
            <a:ext cx="7683573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معنى (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لاإله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إلا الله )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45426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لارازق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إلا الله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18903" y="355302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لامعبود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بحق إلا الله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57152" y="476524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لاخالق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إلا الله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E3CF9B5-C6FE-28FD-3A03-471C0D8A9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7143" y="36163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18870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عدد جمل الإقامة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84614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18   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84614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12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22863" y="475368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11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10DE666-5688-E335-EABA-6594E20F7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758" y="484501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195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46680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الصلاة هي الركن .....من أركان الإسلام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71551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الثالث 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71551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الثاني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09800" y="474062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الرابع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3F4C4E9-6B11-BBE8-4ADD-FEF4DF3252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7155" y="371057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1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معنى جملة ( الله أكبر)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أقبوا على الصلاة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32635" y="352248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لامدبر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إلا الله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70884" y="462305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الله أعظم وأكبر من كل شي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5718" y="471439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928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2" y="546680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أول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مايحاسب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به العبد يوم القيامة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9618" y="27211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الزكاة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32635" y="44147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الصلاة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1830" y="4414714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6A71AC17-9B4F-9B7A-33BE-F815CE8BE57B}"/>
              </a:ext>
            </a:extLst>
          </p:cNvPr>
          <p:cNvSpPr/>
          <p:nvPr/>
        </p:nvSpPr>
        <p:spPr>
          <a:xfrm>
            <a:off x="3132635" y="57543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3/  الصوم </a:t>
            </a:r>
          </a:p>
        </p:txBody>
      </p:sp>
    </p:spTree>
    <p:extLst>
      <p:ext uri="{BB962C8B-B14F-4D97-AF65-F5344CB8AC3E}">
        <p14:creationId xmlns:p14="http://schemas.microsoft.com/office/powerpoint/2010/main" val="1647491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الصلاة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9618" y="27211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مستحبة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32635" y="44147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واجبة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1830" y="4414714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EB7DE506-CC7A-B414-6E80-4B49A07F9CB3}"/>
              </a:ext>
            </a:extLst>
          </p:cNvPr>
          <p:cNvSpPr/>
          <p:nvPr/>
        </p:nvSpPr>
        <p:spPr>
          <a:xfrm>
            <a:off x="3255126" y="563554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 سنة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2682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546681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يؤمر الطفل بأداء الصلاة إذا بلغ من العمر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255126" y="24645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الثامنة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55126" y="388247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السابعة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4759" y="3945778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B96EDADF-84C1-8E9B-0DEA-F31A07D27230}"/>
              </a:ext>
            </a:extLst>
          </p:cNvPr>
          <p:cNvSpPr/>
          <p:nvPr/>
        </p:nvSpPr>
        <p:spPr>
          <a:xfrm>
            <a:off x="3348055" y="53026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3/  العاشرة  </a:t>
            </a:r>
          </a:p>
        </p:txBody>
      </p:sp>
    </p:spTree>
    <p:extLst>
      <p:ext uri="{BB962C8B-B14F-4D97-AF65-F5344CB8AC3E}">
        <p14:creationId xmlns:p14="http://schemas.microsoft.com/office/powerpoint/2010/main" val="1200115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كان فرض الصلاة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32635" y="244765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ليلة الإسراء والمعراج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55126" y="388247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بعد الهجرة إلى المدينة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1830" y="2492434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B96EDADF-84C1-8E9B-0DEA-F31A07D27230}"/>
              </a:ext>
            </a:extLst>
          </p:cNvPr>
          <p:cNvSpPr/>
          <p:nvPr/>
        </p:nvSpPr>
        <p:spPr>
          <a:xfrm>
            <a:off x="3348055" y="53026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3/   ليلة فتح مكة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367408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الصلوات التي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لايشرع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لها إقامة صلاة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32635" y="244765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الفجر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55126" y="388247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المغرب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7561" y="5365921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B96EDADF-84C1-8E9B-0DEA-F31A07D27230}"/>
              </a:ext>
            </a:extLst>
          </p:cNvPr>
          <p:cNvSpPr/>
          <p:nvPr/>
        </p:nvSpPr>
        <p:spPr>
          <a:xfrm>
            <a:off x="3348055" y="53026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3/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الوتر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95689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أعظم </a:t>
            </a:r>
            <a:r>
              <a:rPr lang="ar-SA" sz="5400" b="1" dirty="0" err="1">
                <a:solidFill>
                  <a:schemeClr val="tx1"/>
                </a:solidFill>
                <a:latin typeface="hafs"/>
              </a:rPr>
              <a:t>ماأمر</a:t>
            </a:r>
            <a:r>
              <a:rPr lang="ar-SA" sz="5400" b="1" dirty="0">
                <a:solidFill>
                  <a:schemeClr val="tx1"/>
                </a:solidFill>
                <a:latin typeface="hafs"/>
              </a:rPr>
              <a:t> الله به </a:t>
            </a:r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 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2428" y="249151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الصدق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2428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التوحيد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4820764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الشرك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6825" y="3734678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8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429" y="546681"/>
            <a:ext cx="8404932" cy="1717548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قول النبي صلى الله عليه وسلم ( لايزال العبد في صلاة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ماكان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في المسجد ينتظر الصلاة مالم يحدث ) هذا الحديث يدل على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47149" y="266805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فضل ترديد الآذان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55126" y="388247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فضل المشي إلى الصلاة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8532" y="5666733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B96EDADF-84C1-8E9B-0DEA-F31A07D27230}"/>
              </a:ext>
            </a:extLst>
          </p:cNvPr>
          <p:cNvSpPr/>
          <p:nvPr/>
        </p:nvSpPr>
        <p:spPr>
          <a:xfrm>
            <a:off x="3255126" y="560343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3/   فضل انتظار الصلاة  </a:t>
            </a:r>
          </a:p>
        </p:txBody>
      </p:sp>
    </p:spTree>
    <p:extLst>
      <p:ext uri="{BB962C8B-B14F-4D97-AF65-F5344CB8AC3E}">
        <p14:creationId xmlns:p14="http://schemas.microsoft.com/office/powerpoint/2010/main" val="3132385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4913" y="173980"/>
            <a:ext cx="7679845" cy="1846911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قول النبي صلى الله عليه وسلم ( إذا سمعتم الإقامة , فامشوا إلى الصلاة وعليكم بالسكينة والوقار ) يدل على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32635" y="244765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المشي للمسجد بطمأنينة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55126" y="388247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المشي بالسيارة إلى المسجد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899" y="2447658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B96EDADF-84C1-8E9B-0DEA-F31A07D27230}"/>
              </a:ext>
            </a:extLst>
          </p:cNvPr>
          <p:cNvSpPr/>
          <p:nvPr/>
        </p:nvSpPr>
        <p:spPr>
          <a:xfrm>
            <a:off x="3348055" y="53026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3/   الركض إلى المسجد  </a:t>
            </a:r>
          </a:p>
        </p:txBody>
      </p:sp>
    </p:spTree>
    <p:extLst>
      <p:ext uri="{BB962C8B-B14F-4D97-AF65-F5344CB8AC3E}">
        <p14:creationId xmlns:p14="http://schemas.microsoft.com/office/powerpoint/2010/main" val="1561354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1316" y="449943"/>
            <a:ext cx="7943443" cy="1285458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دعاء الدخول إلى المسجد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32635" y="244765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اللهم افتح لي أبواب رحمتك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55126" y="388247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اللهم إني أسألك من فضلك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899" y="2447658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B96EDADF-84C1-8E9B-0DEA-F31A07D27230}"/>
              </a:ext>
            </a:extLst>
          </p:cNvPr>
          <p:cNvSpPr/>
          <p:nvPr/>
        </p:nvSpPr>
        <p:spPr>
          <a:xfrm>
            <a:off x="3348055" y="53026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3/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بسم الله توكلت على الله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44827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1316" y="173980"/>
            <a:ext cx="8145548" cy="1735401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قال النبي صلى الله عليه وسلم ( إذا دخل أحدكم المسجد فليركع ركعتين قبل أن يجلس ) تسمى هذه الركعتين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32635" y="244765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تحية المسجد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55126" y="388247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الضحى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899" y="2447658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B96EDADF-84C1-8E9B-0DEA-F31A07D27230}"/>
              </a:ext>
            </a:extLst>
          </p:cNvPr>
          <p:cNvSpPr/>
          <p:nvPr/>
        </p:nvSpPr>
        <p:spPr>
          <a:xfrm>
            <a:off x="3348055" y="53026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3/   الو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تر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01864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173980"/>
            <a:ext cx="8128693" cy="2278934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أثر الصلاة طمأنينة في القلب وراحة للنفس وتكفير السيئات وزيادة الحسنات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خطأ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75333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صواب 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9339" y="4879936"/>
            <a:ext cx="649061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998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نتيجة بحث الصور عن تم بحمد الله">
            <a:extLst>
              <a:ext uri="{FF2B5EF4-FFF2-40B4-BE49-F238E27FC236}">
                <a16:creationId xmlns:a16="http://schemas.microsoft.com/office/drawing/2014/main" id="{0502526D-1932-663C-60DB-8806A19F43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ln w="38100" cap="sq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64023519"/>
      </p:ext>
    </p:extLst>
  </p:cSld>
  <p:clrMapOvr>
    <a:masterClrMapping/>
  </p:clrMapOvr>
</p:sld>
</file>

<file path=ppt/theme/theme1.xml><?xml version="1.0" encoding="utf-8"?>
<a:theme xmlns:a="http://schemas.openxmlformats.org/drawingml/2006/main" name="رزمة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رزمة</Template>
  <TotalTime>1945</TotalTime>
  <Words>1862</Words>
  <Application>Microsoft Office PowerPoint</Application>
  <PresentationFormat>شاشة عريضة</PresentationFormat>
  <Paragraphs>360</Paragraphs>
  <Slides>95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95</vt:i4>
      </vt:variant>
    </vt:vector>
  </HeadingPairs>
  <TitlesOfParts>
    <vt:vector size="99" baseType="lpstr">
      <vt:lpstr>Arial</vt:lpstr>
      <vt:lpstr>Gill Sans MT</vt:lpstr>
      <vt:lpstr>hafs</vt:lpstr>
      <vt:lpstr>رزمة</vt:lpstr>
      <vt:lpstr>عرض تقديمي في PowerPoint</vt:lpstr>
      <vt:lpstr>عرض تقديمي في PowerPoint</vt:lpstr>
      <vt:lpstr>عرض تقديمي في PowerPoint</vt:lpstr>
      <vt:lpstr>من خلال إستراتيجية إصابة الهدف صوبي الإجابة الصحيــحة ؟</vt:lpstr>
      <vt:lpstr>تطبيق ماتعلمه المسلم هو تعريف  . .</vt:lpstr>
      <vt:lpstr>قول النبي صلى الله عليه وسلم ( من يرد الله به خيرا يفقهه في الدين ) يدل على .</vt:lpstr>
      <vt:lpstr>أعظم مانهى الله عنه .</vt:lpstr>
      <vt:lpstr>اسم جامع لكل مايحبه الله ويرضاه من الأعمال الظاهرة والباطنة هو تعريف .  </vt:lpstr>
      <vt:lpstr>أعظم ماأمر الله به   . </vt:lpstr>
      <vt:lpstr>الدليل على ربوبية الله .  </vt:lpstr>
      <vt:lpstr>يدل قوله تعالى ( يرفع الله الذين ءامنوا منكم والذين أوتوا العلم درجات ) </vt:lpstr>
      <vt:lpstr>طلب العبد حاجاته من الله تعالى   .</vt:lpstr>
      <vt:lpstr>حكم دعاء غير الله  .</vt:lpstr>
      <vt:lpstr>طلب إزالة الشدة والكرب  </vt:lpstr>
      <vt:lpstr>استغاث النبي صلى الله عليه وسلم بربه لما نظر إلى كثرة المشركين في غزوة  .  </vt:lpstr>
      <vt:lpstr> يدل قول النبي صلى الله عليه وسلم  ( من سلك طريقا يلتمس فيه علما سهل الله له به طريقا إلى الجنة ).  </vt:lpstr>
      <vt:lpstr> المستقيم على التوحيد المجتنب للشرك هو .   </vt:lpstr>
      <vt:lpstr>حكم تعلم الأصول الثلاثة التي سيسأل عنها الإنسان في قبره  .   </vt:lpstr>
      <vt:lpstr>معنى ( الحمد لله رب العالمين )  .    </vt:lpstr>
      <vt:lpstr>من النعم الظاهرة       </vt:lpstr>
      <vt:lpstr>من النعم الباطنة   </vt:lpstr>
      <vt:lpstr>إذا عرفت ربي وجب علي أن أعبده وأخلص له العبادة  </vt:lpstr>
      <vt:lpstr>قال تعالى ( وماخلقت الجن والإنس إلا ليعبدون ) دليل على     </vt:lpstr>
      <vt:lpstr>حكم الاستغاثة بحي حاضر قادر كي ينقذ الغريق     </vt:lpstr>
      <vt:lpstr>قال صلى الله عليه وسلم ( إن الدعاء هو العبادة ) دليل على أهمية  </vt:lpstr>
      <vt:lpstr>عبادة ظاهرة مثل </vt:lpstr>
      <vt:lpstr>عبادة باطنة مثل  </vt:lpstr>
      <vt:lpstr>يشترط لقبول العبادة شرطان هما الإخلاص لله ومتابعة النبي صلى الله عليه وسلم </vt:lpstr>
      <vt:lpstr>  حكم الاستغاثة بالأموات بإنزال المطر أو توسيع الرزق</vt:lpstr>
      <vt:lpstr>الالتجاء إلى الله وطلبه الحماية من كل مكروه  هو تعريف  . .</vt:lpstr>
      <vt:lpstr>طلب العون من الله تعالى في أمور الدين والدنيا هو تعريف . .</vt:lpstr>
      <vt:lpstr>حكم الاستعانة بغير الله فيمالايقدر عليه إلا الله .</vt:lpstr>
      <vt:lpstr>عمل قلبي يحمل صاحبه على فعل الواجبات ويمنعه من فعل المنهيات هو تعريف .</vt:lpstr>
      <vt:lpstr>حكم الخوف من غير الله في أمر لايقدر عليه إلا الله</vt:lpstr>
      <vt:lpstr>من أمثلة الخوف الطبيعي الخوف من</vt:lpstr>
      <vt:lpstr>من أمثلة الخوف من غير الله في أمر لايقدر عليه إلا الله الخوف من . </vt:lpstr>
      <vt:lpstr>من ثمرات الخوف من الله تعالى . </vt:lpstr>
      <vt:lpstr>مما يساعد على الخوف من الله . </vt:lpstr>
      <vt:lpstr>طمع العبد في فضل الله ورحمته ومغفرته هو تعريف . </vt:lpstr>
      <vt:lpstr>الاعتماد على الله تعالى في حصول مطلوب أو دفع مكروه مع فعل الأسباب المشروعة . </vt:lpstr>
      <vt:lpstr>حكم التوكل على الله . </vt:lpstr>
      <vt:lpstr>حكم التوكل  على غير الله . </vt:lpstr>
      <vt:lpstr>من ثمرات التوكل . </vt:lpstr>
      <vt:lpstr>التذلل لعظمة الله تعالى</vt:lpstr>
      <vt:lpstr>الرجوع إلى الله تعالى بالتوبة والاستقامة على طاعته </vt:lpstr>
      <vt:lpstr>حكم الذبح لغير الله </vt:lpstr>
      <vt:lpstr>من أمثلة الذبح لله  </vt:lpstr>
      <vt:lpstr>عدد أبواب الجنة  </vt:lpstr>
      <vt:lpstr>عدد السنن الرواتب الذي يتطوع بها قبل الفريضة وبعدها  . </vt:lpstr>
      <vt:lpstr>كان النبي صلى الله عليه وسلم إذا أصابه هم أو حزن توجه إلى </vt:lpstr>
      <vt:lpstr>مؤذن النبي صلى الله عليه وسلم هو  </vt:lpstr>
      <vt:lpstr>الدرن هو</vt:lpstr>
      <vt:lpstr>معنى الرفث </vt:lpstr>
      <vt:lpstr>كان محبا للعلم وأكثر الصحابة رواية للحديث هو الصحابي </vt:lpstr>
      <vt:lpstr>شبه النبي صلى الله عليه وسلم الصلوات الخمس  .</vt:lpstr>
      <vt:lpstr>كان النبي صلى الله عليه وسلم يعظمه و يفضله على أيام الأسبوع هو يوم  </vt:lpstr>
      <vt:lpstr>كان رجلا تقيا باحثا في الدين حتى هدي إلى رسول الله فآمن به هو الصحابي</vt:lpstr>
      <vt:lpstr>حكم الاغتسال والتنظف والتطيب يوم الجمعة . </vt:lpstr>
      <vt:lpstr>شبه النبي صلى الله عليه وسلم المؤمن الذي يقرأ القرآن ب</vt:lpstr>
      <vt:lpstr>الحنظل نبات  . </vt:lpstr>
      <vt:lpstr>كان حسن الصوت بقراءة القرآن الكريم هو الصحابي. </vt:lpstr>
      <vt:lpstr>ضرب الرسول صلى الله عليه وسلم التمر مثلا    </vt:lpstr>
      <vt:lpstr>من ثمرات الصيام حصول تقوى الله , ومغفرة الذنوب   .   </vt:lpstr>
      <vt:lpstr>هو تناول شي من الطعام قبل الفجر</vt:lpstr>
      <vt:lpstr>التعبد لله بترك المفطرات من طلوع الفجر إلى غروب الشمس    </vt:lpstr>
      <vt:lpstr>الزكاة هي الركن .....من أركان الإسلام  </vt:lpstr>
      <vt:lpstr>من هدي النبي صلى الله عليه وسلم في الزكاة كان لايأكل من الزكاة أو الصدقات </vt:lpstr>
      <vt:lpstr>حكم اللهو واللعب يوم العيد إذا كان في مباح    </vt:lpstr>
      <vt:lpstr>الفعل الذي يساعد على الخشوع في الصلاة هو        </vt:lpstr>
      <vt:lpstr>صلاة الجمعة تكفر خطايا        </vt:lpstr>
      <vt:lpstr>قال النبي صلى الله عليه وسلم ( مامنكم من أحد يتوضأ فيبلغ أو يسبغ الوضوء ) معنى فيبلغ أو يسبغ        </vt:lpstr>
      <vt:lpstr>قال النبي صلى الله عليه وسلم ( لايزال الناس بخير ماعجلوا الفطر ) يدل على        </vt:lpstr>
      <vt:lpstr>الإعلام بدخول وقت الصلاة         . </vt:lpstr>
      <vt:lpstr>حكم الآذان فرض كفاية على </vt:lpstr>
      <vt:lpstr>عدد جمل الآذان    . </vt:lpstr>
      <vt:lpstr>يسن للمؤذن أن يلتفت يمينا وشمالا عند قوله      </vt:lpstr>
      <vt:lpstr>الوسيلة هي   </vt:lpstr>
      <vt:lpstr>المقام المحمود هو</vt:lpstr>
      <vt:lpstr>إذا قال المؤذن في صلاة الفجر ( الصلاة خير من النوم ) فإن السامع يقول </vt:lpstr>
      <vt:lpstr>من سنن الآذان </vt:lpstr>
      <vt:lpstr>معنى ( لاإله إلا الله )  </vt:lpstr>
      <vt:lpstr>عدد جمل الإقامة  </vt:lpstr>
      <vt:lpstr>الصلاة هي الركن .....من أركان الإسلام</vt:lpstr>
      <vt:lpstr>معنى جملة ( الله أكبر) </vt:lpstr>
      <vt:lpstr>أول مايحاسب به العبد يوم القيامة </vt:lpstr>
      <vt:lpstr>حكم الصلاة </vt:lpstr>
      <vt:lpstr>يؤمر الطفل بأداء الصلاة إذا بلغ من العمر </vt:lpstr>
      <vt:lpstr>كان فرض الصلاة  </vt:lpstr>
      <vt:lpstr>من الصلوات التي لايشرع لها إقامة صلاة </vt:lpstr>
      <vt:lpstr>قول النبي صلى الله عليه وسلم ( لايزال العبد في صلاة ماكان في المسجد ينتظر الصلاة مالم يحدث ) هذا الحديث يدل على  </vt:lpstr>
      <vt:lpstr>قول النبي صلى الله عليه وسلم ( إذا سمعتم الإقامة , فامشوا إلى الصلاة وعليكم بالسكينة والوقار ) يدل على   </vt:lpstr>
      <vt:lpstr>دعاء الدخول إلى المسجد    </vt:lpstr>
      <vt:lpstr>قال النبي صلى الله عليه وسلم ( إذا دخل أحدكم المسجد فليركع ركعتين قبل أن يجلس ) تسمى هذه الركعتين    </vt:lpstr>
      <vt:lpstr>من أثر الصلاة طمأنينة في القلب وراحة للنفس وتكفير السيئات وزيادة الحسنات  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من خلال إستراتيجية إصابة الهدف صوبي الإجابة الصحيــحة ؟</dc:title>
  <dc:creator>خلود بنت الغربي</dc:creator>
  <cp:lastModifiedBy>خلود الغربي</cp:lastModifiedBy>
  <cp:revision>17</cp:revision>
  <dcterms:created xsi:type="dcterms:W3CDTF">2022-11-03T17:13:04Z</dcterms:created>
  <dcterms:modified xsi:type="dcterms:W3CDTF">2025-10-15T19:20:23Z</dcterms:modified>
</cp:coreProperties>
</file>